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4"/>
  </p:sldMasterIdLst>
  <p:notesMasterIdLst>
    <p:notesMasterId r:id="rId18"/>
  </p:notesMasterIdLst>
  <p:handoutMasterIdLst>
    <p:handoutMasterId r:id="rId19"/>
  </p:handoutMasterIdLst>
  <p:sldIdLst>
    <p:sldId id="281" r:id="rId5"/>
    <p:sldId id="256" r:id="rId6"/>
    <p:sldId id="257" r:id="rId7"/>
    <p:sldId id="278" r:id="rId8"/>
    <p:sldId id="282" r:id="rId9"/>
    <p:sldId id="269" r:id="rId10"/>
    <p:sldId id="270" r:id="rId11"/>
    <p:sldId id="267" r:id="rId12"/>
    <p:sldId id="274" r:id="rId13"/>
    <p:sldId id="280" r:id="rId14"/>
    <p:sldId id="276" r:id="rId15"/>
    <p:sldId id="277" r:id="rId16"/>
    <p:sldId id="279" r:id="rId17"/>
  </p:sldIdLst>
  <p:sldSz cx="6858000" cy="12192000"/>
  <p:notesSz cx="6669088"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40" userDrawn="1">
          <p15:clr>
            <a:srgbClr val="A4A3A4"/>
          </p15:clr>
        </p15:guide>
        <p15:guide id="6" pos="3793" userDrawn="1">
          <p15:clr>
            <a:srgbClr val="A4A3A4"/>
          </p15:clr>
        </p15:guide>
        <p15:guide id="7" pos="527" userDrawn="1">
          <p15:clr>
            <a:srgbClr val="A4A3A4"/>
          </p15:clr>
        </p15:guide>
        <p15:guide id="10" orient="horz" pos="1980" userDrawn="1">
          <p15:clr>
            <a:srgbClr val="A4A3A4"/>
          </p15:clr>
        </p15:guide>
        <p15:guide id="13" pos="3634" userDrawn="1">
          <p15:clr>
            <a:srgbClr val="A4A3A4"/>
          </p15:clr>
        </p15:guide>
        <p15:guide id="14" orient="horz" pos="1912" userDrawn="1">
          <p15:clr>
            <a:srgbClr val="A4A3A4"/>
          </p15:clr>
        </p15:guide>
        <p15:guide id="16" pos="3317" userDrawn="1">
          <p15:clr>
            <a:srgbClr val="A4A3A4"/>
          </p15:clr>
        </p15:guide>
        <p15:guide id="17" orient="horz" pos="6902" userDrawn="1">
          <p15:clr>
            <a:srgbClr val="A4A3A4"/>
          </p15:clr>
        </p15:guide>
        <p15:guide id="19" pos="2055" userDrawn="1">
          <p15:clr>
            <a:srgbClr val="A4A3A4"/>
          </p15:clr>
        </p15:guide>
        <p15:guide id="20" pos="2273" userDrawn="1">
          <p15:clr>
            <a:srgbClr val="A4A3A4"/>
          </p15:clr>
        </p15:guide>
        <p15:guide id="21" orient="horz" pos="7129" userDrawn="1">
          <p15:clr>
            <a:srgbClr val="A4A3A4"/>
          </p15:clr>
        </p15:guide>
        <p15:guide id="22" orient="horz" pos="7628" userDrawn="1">
          <p15:clr>
            <a:srgbClr val="A4A3A4"/>
          </p15:clr>
        </p15:guide>
        <p15:guide id="23" pos="10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8F5"/>
    <a:srgbClr val="C9E3FB"/>
    <a:srgbClr val="97C9F7"/>
    <a:srgbClr val="1E49E2"/>
    <a:srgbClr val="00338D"/>
    <a:srgbClr val="C5F0FF"/>
    <a:srgbClr val="ACEAFF"/>
    <a:srgbClr val="E6E6E6"/>
    <a:srgbClr val="01219A"/>
    <a:srgbClr val="708D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1" d="100"/>
          <a:sy n="41" d="100"/>
        </p:scale>
        <p:origin x="2292" y="52"/>
      </p:cViewPr>
      <p:guideLst>
        <p:guide pos="640"/>
        <p:guide pos="3793"/>
        <p:guide pos="527"/>
        <p:guide orient="horz" pos="1980"/>
        <p:guide pos="3634"/>
        <p:guide orient="horz" pos="1912"/>
        <p:guide pos="3317"/>
        <p:guide orient="horz" pos="6902"/>
        <p:guide pos="2055"/>
        <p:guide pos="2273"/>
        <p:guide orient="horz" pos="7129"/>
        <p:guide orient="horz" pos="7628"/>
        <p:guide pos="1003"/>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093499000098444E-3"/>
          <c:y val="0.12989751737793567"/>
          <c:w val="0.75274268104776576"/>
          <c:h val="0.8012715843575372"/>
        </c:manualLayout>
      </c:layout>
      <c:doughnutChart>
        <c:varyColors val="1"/>
        <c:ser>
          <c:idx val="0"/>
          <c:order val="0"/>
          <c:tx>
            <c:strRef>
              <c:f>Sheet1!$B$1</c:f>
              <c:strCache>
                <c:ptCount val="1"/>
                <c:pt idx="0">
                  <c:v>열1</c:v>
                </c:pt>
              </c:strCache>
            </c:strRef>
          </c:tx>
          <c:dPt>
            <c:idx val="0"/>
            <c:bubble3D val="0"/>
            <c:spPr>
              <a:solidFill>
                <a:srgbClr val="01219A"/>
              </a:solidFill>
              <a:ln w="19050">
                <a:solidFill>
                  <a:schemeClr val="lt1"/>
                </a:solidFill>
              </a:ln>
              <a:effectLst/>
            </c:spPr>
            <c:extLst>
              <c:ext xmlns:c16="http://schemas.microsoft.com/office/drawing/2014/chart" uri="{C3380CC4-5D6E-409C-BE32-E72D297353CC}">
                <c16:uniqueId val="{00000001-BC6D-43B4-B3F6-BDAADBFF59D6}"/>
              </c:ext>
            </c:extLst>
          </c:dPt>
          <c:dPt>
            <c:idx val="1"/>
            <c:bubble3D val="0"/>
            <c:spPr>
              <a:solidFill>
                <a:schemeClr val="bg2">
                  <a:lumMod val="90000"/>
                </a:schemeClr>
              </a:solidFill>
              <a:ln w="19050">
                <a:solidFill>
                  <a:schemeClr val="lt1"/>
                </a:solidFill>
              </a:ln>
              <a:effectLst/>
            </c:spPr>
            <c:extLst>
              <c:ext xmlns:c16="http://schemas.microsoft.com/office/drawing/2014/chart" uri="{C3380CC4-5D6E-409C-BE32-E72D297353CC}">
                <c16:uniqueId val="{00000003-BC6D-43B4-B3F6-BDAADBFF59D6}"/>
              </c:ext>
            </c:extLst>
          </c:dPt>
          <c:cat>
            <c:numRef>
              <c:f>Sheet1!$A$2:$A$3</c:f>
              <c:numCache>
                <c:formatCode>General</c:formatCode>
                <c:ptCount val="2"/>
              </c:numCache>
            </c:numRef>
          </c:cat>
          <c:val>
            <c:numRef>
              <c:f>Sheet1!$B$2:$B$3</c:f>
              <c:numCache>
                <c:formatCode>General</c:formatCode>
                <c:ptCount val="2"/>
                <c:pt idx="0">
                  <c:v>0.67</c:v>
                </c:pt>
                <c:pt idx="1">
                  <c:v>0.32999999999999996</c:v>
                </c:pt>
              </c:numCache>
            </c:numRef>
          </c:val>
          <c:extLst>
            <c:ext xmlns:c16="http://schemas.microsoft.com/office/drawing/2014/chart" uri="{C3380CC4-5D6E-409C-BE32-E72D297353CC}">
              <c16:uniqueId val="{00000004-BC6D-43B4-B3F6-BDAADBFF59D6}"/>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열13</c:v>
                </c:pt>
              </c:strCache>
            </c:strRef>
          </c:tx>
          <c:spPr>
            <a:solidFill>
              <a:srgbClr val="1E49E2"/>
            </a:solidFill>
            <a:ln>
              <a:noFill/>
            </a:ln>
            <a:effectLst/>
          </c:spPr>
          <c:invertIfNegative val="0"/>
          <c:cat>
            <c:strRef>
              <c:f>Sheet1!$A$2:$A$7</c:f>
              <c:strCache>
                <c:ptCount val="6"/>
                <c:pt idx="0">
                  <c:v>항목 1</c:v>
                </c:pt>
                <c:pt idx="1">
                  <c:v>항목 2</c:v>
                </c:pt>
                <c:pt idx="2">
                  <c:v>항목 3</c:v>
                </c:pt>
                <c:pt idx="3">
                  <c:v>항목 4</c:v>
                </c:pt>
                <c:pt idx="4">
                  <c:v>항목 5</c:v>
                </c:pt>
                <c:pt idx="5">
                  <c:v>항목 6</c:v>
                </c:pt>
              </c:strCache>
            </c:strRef>
          </c:cat>
          <c:val>
            <c:numRef>
              <c:f>Sheet1!$B$2:$B$7</c:f>
              <c:numCache>
                <c:formatCode>General</c:formatCode>
                <c:ptCount val="6"/>
                <c:pt idx="0">
                  <c:v>0.46</c:v>
                </c:pt>
                <c:pt idx="1">
                  <c:v>0.48</c:v>
                </c:pt>
                <c:pt idx="2">
                  <c:v>0.49</c:v>
                </c:pt>
                <c:pt idx="3">
                  <c:v>0.5</c:v>
                </c:pt>
                <c:pt idx="4">
                  <c:v>0.49</c:v>
                </c:pt>
                <c:pt idx="5">
                  <c:v>0.48</c:v>
                </c:pt>
              </c:numCache>
            </c:numRef>
          </c:val>
          <c:extLst>
            <c:ext xmlns:c16="http://schemas.microsoft.com/office/drawing/2014/chart" uri="{C3380CC4-5D6E-409C-BE32-E72D297353CC}">
              <c16:uniqueId val="{00000000-A59A-43D3-BE51-CBDC403A5E5E}"/>
            </c:ext>
          </c:extLst>
        </c:ser>
        <c:ser>
          <c:idx val="1"/>
          <c:order val="1"/>
          <c:tx>
            <c:strRef>
              <c:f>Sheet1!$C$1</c:f>
              <c:strCache>
                <c:ptCount val="1"/>
                <c:pt idx="0">
                  <c:v>열14</c:v>
                </c:pt>
              </c:strCache>
            </c:strRef>
          </c:tx>
          <c:spPr>
            <a:solidFill>
              <a:srgbClr val="00B8F5"/>
            </a:solidFill>
            <a:ln>
              <a:noFill/>
            </a:ln>
            <a:effectLst/>
          </c:spPr>
          <c:invertIfNegative val="0"/>
          <c:cat>
            <c:strRef>
              <c:f>Sheet1!$A$2:$A$7</c:f>
              <c:strCache>
                <c:ptCount val="6"/>
                <c:pt idx="0">
                  <c:v>항목 1</c:v>
                </c:pt>
                <c:pt idx="1">
                  <c:v>항목 2</c:v>
                </c:pt>
                <c:pt idx="2">
                  <c:v>항목 3</c:v>
                </c:pt>
                <c:pt idx="3">
                  <c:v>항목 4</c:v>
                </c:pt>
                <c:pt idx="4">
                  <c:v>항목 5</c:v>
                </c:pt>
                <c:pt idx="5">
                  <c:v>항목 6</c:v>
                </c:pt>
              </c:strCache>
            </c:strRef>
          </c:cat>
          <c:val>
            <c:numRef>
              <c:f>Sheet1!$C$2:$C$7</c:f>
              <c:numCache>
                <c:formatCode>General</c:formatCode>
                <c:ptCount val="6"/>
                <c:pt idx="0">
                  <c:v>0.67</c:v>
                </c:pt>
                <c:pt idx="1">
                  <c:v>0.67</c:v>
                </c:pt>
                <c:pt idx="2">
                  <c:v>0.68</c:v>
                </c:pt>
                <c:pt idx="3">
                  <c:v>0.68</c:v>
                </c:pt>
                <c:pt idx="4">
                  <c:v>0.71</c:v>
                </c:pt>
                <c:pt idx="5">
                  <c:v>0.72</c:v>
                </c:pt>
              </c:numCache>
            </c:numRef>
          </c:val>
          <c:extLst>
            <c:ext xmlns:c16="http://schemas.microsoft.com/office/drawing/2014/chart" uri="{C3380CC4-5D6E-409C-BE32-E72D297353CC}">
              <c16:uniqueId val="{00000001-A59A-43D3-BE51-CBDC403A5E5E}"/>
            </c:ext>
          </c:extLst>
        </c:ser>
        <c:dLbls>
          <c:showLegendKey val="0"/>
          <c:showVal val="0"/>
          <c:showCatName val="0"/>
          <c:showSerName val="0"/>
          <c:showPercent val="0"/>
          <c:showBubbleSize val="0"/>
        </c:dLbls>
        <c:gapWidth val="80"/>
        <c:axId val="1844942752"/>
        <c:axId val="405834480"/>
      </c:barChart>
      <c:catAx>
        <c:axId val="1844942752"/>
        <c:scaling>
          <c:orientation val="minMax"/>
        </c:scaling>
        <c:delete val="1"/>
        <c:axPos val="l"/>
        <c:numFmt formatCode="General" sourceLinked="1"/>
        <c:majorTickMark val="none"/>
        <c:minorTickMark val="none"/>
        <c:tickLblPos val="nextTo"/>
        <c:crossAx val="405834480"/>
        <c:crosses val="autoZero"/>
        <c:auto val="1"/>
        <c:lblAlgn val="ctr"/>
        <c:lblOffset val="100"/>
        <c:noMultiLvlLbl val="0"/>
      </c:catAx>
      <c:valAx>
        <c:axId val="405834480"/>
        <c:scaling>
          <c:orientation val="minMax"/>
        </c:scaling>
        <c:delete val="1"/>
        <c:axPos val="b"/>
        <c:numFmt formatCode="General" sourceLinked="1"/>
        <c:majorTickMark val="none"/>
        <c:minorTickMark val="none"/>
        <c:tickLblPos val="nextTo"/>
        <c:crossAx val="1844942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1624851836324075E-2"/>
          <c:y val="4.500432647175745E-2"/>
          <c:w val="0.95975018857195116"/>
          <c:h val="0.9099913470564851"/>
        </c:manualLayout>
      </c:layout>
      <c:barChart>
        <c:barDir val="bar"/>
        <c:grouping val="clustered"/>
        <c:varyColors val="0"/>
        <c:ser>
          <c:idx val="0"/>
          <c:order val="0"/>
          <c:tx>
            <c:strRef>
              <c:f>Sheet1!$B$1</c:f>
              <c:strCache>
                <c:ptCount val="1"/>
                <c:pt idx="0">
                  <c:v>계열 1</c:v>
                </c:pt>
              </c:strCache>
            </c:strRef>
          </c:tx>
          <c:spPr>
            <a:solidFill>
              <a:srgbClr val="00B8F5"/>
            </a:solidFill>
            <a:ln>
              <a:noFill/>
            </a:ln>
            <a:effectLst/>
          </c:spPr>
          <c:invertIfNegative val="0"/>
          <c:cat>
            <c:strRef>
              <c:f>Sheet1!$A$2:$A$7</c:f>
              <c:strCache>
                <c:ptCount val="6"/>
                <c:pt idx="0">
                  <c:v>항목 1</c:v>
                </c:pt>
                <c:pt idx="1">
                  <c:v>항목 2</c:v>
                </c:pt>
                <c:pt idx="2">
                  <c:v>항목 3</c:v>
                </c:pt>
                <c:pt idx="3">
                  <c:v>항목 4</c:v>
                </c:pt>
                <c:pt idx="4">
                  <c:v>항목 4</c:v>
                </c:pt>
                <c:pt idx="5">
                  <c:v>항목 4</c:v>
                </c:pt>
              </c:strCache>
            </c:strRef>
          </c:cat>
          <c:val>
            <c:numRef>
              <c:f>Sheet1!$B$2:$B$7</c:f>
              <c:numCache>
                <c:formatCode>General</c:formatCode>
                <c:ptCount val="6"/>
                <c:pt idx="0">
                  <c:v>0.59</c:v>
                </c:pt>
                <c:pt idx="1">
                  <c:v>0.6</c:v>
                </c:pt>
                <c:pt idx="2">
                  <c:v>0.63</c:v>
                </c:pt>
                <c:pt idx="3">
                  <c:v>0.64</c:v>
                </c:pt>
                <c:pt idx="4">
                  <c:v>0.64</c:v>
                </c:pt>
                <c:pt idx="5">
                  <c:v>0.66</c:v>
                </c:pt>
              </c:numCache>
            </c:numRef>
          </c:val>
          <c:extLst>
            <c:ext xmlns:c16="http://schemas.microsoft.com/office/drawing/2014/chart" uri="{C3380CC4-5D6E-409C-BE32-E72D297353CC}">
              <c16:uniqueId val="{00000000-29CA-4772-B1CF-0E6843D73F9D}"/>
            </c:ext>
          </c:extLst>
        </c:ser>
        <c:dLbls>
          <c:showLegendKey val="0"/>
          <c:showVal val="0"/>
          <c:showCatName val="0"/>
          <c:showSerName val="0"/>
          <c:showPercent val="0"/>
          <c:showBubbleSize val="0"/>
        </c:dLbls>
        <c:gapWidth val="80"/>
        <c:axId val="143894912"/>
        <c:axId val="1071472816"/>
      </c:barChart>
      <c:catAx>
        <c:axId val="143894912"/>
        <c:scaling>
          <c:orientation val="minMax"/>
        </c:scaling>
        <c:delete val="1"/>
        <c:axPos val="l"/>
        <c:numFmt formatCode="General" sourceLinked="1"/>
        <c:majorTickMark val="none"/>
        <c:minorTickMark val="none"/>
        <c:tickLblPos val="nextTo"/>
        <c:crossAx val="1071472816"/>
        <c:crosses val="autoZero"/>
        <c:auto val="1"/>
        <c:lblAlgn val="ctr"/>
        <c:lblOffset val="100"/>
        <c:noMultiLvlLbl val="0"/>
      </c:catAx>
      <c:valAx>
        <c:axId val="1071472816"/>
        <c:scaling>
          <c:orientation val="minMax"/>
        </c:scaling>
        <c:delete val="1"/>
        <c:axPos val="b"/>
        <c:numFmt formatCode="General" sourceLinked="1"/>
        <c:majorTickMark val="none"/>
        <c:minorTickMark val="none"/>
        <c:tickLblPos val="nextTo"/>
        <c:crossAx val="143894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414629418576932E-2"/>
          <c:y val="4.0854224698235839E-2"/>
          <c:w val="0.95058548023401235"/>
          <c:h val="0.91829155060352829"/>
        </c:manualLayout>
      </c:layout>
      <c:barChart>
        <c:barDir val="bar"/>
        <c:grouping val="stacked"/>
        <c:varyColors val="0"/>
        <c:ser>
          <c:idx val="0"/>
          <c:order val="0"/>
          <c:tx>
            <c:strRef>
              <c:f>Sheet1!$B$1</c:f>
              <c:strCache>
                <c:ptCount val="1"/>
                <c:pt idx="0">
                  <c:v>열1</c:v>
                </c:pt>
              </c:strCache>
            </c:strRef>
          </c:tx>
          <c:spPr>
            <a:solidFill>
              <a:srgbClr val="00B8F5"/>
            </a:solidFill>
            <a:ln>
              <a:noFill/>
            </a:ln>
            <a:effectLst/>
          </c:spPr>
          <c:invertIfNegative val="0"/>
          <c:cat>
            <c:strRef>
              <c:f>Sheet1!$A$2:$A$8</c:f>
              <c:strCache>
                <c:ptCount val="7"/>
                <c:pt idx="0">
                  <c:v>항목 1</c:v>
                </c:pt>
                <c:pt idx="1">
                  <c:v>항목 2</c:v>
                </c:pt>
                <c:pt idx="2">
                  <c:v>항목 3</c:v>
                </c:pt>
                <c:pt idx="3">
                  <c:v>항목 4</c:v>
                </c:pt>
                <c:pt idx="4">
                  <c:v>항목 5</c:v>
                </c:pt>
                <c:pt idx="5">
                  <c:v>항목 6</c:v>
                </c:pt>
                <c:pt idx="6">
                  <c:v>항목 7</c:v>
                </c:pt>
              </c:strCache>
            </c:strRef>
          </c:cat>
          <c:val>
            <c:numRef>
              <c:f>Sheet1!$B$2:$B$8</c:f>
              <c:numCache>
                <c:formatCode>General</c:formatCode>
                <c:ptCount val="7"/>
                <c:pt idx="0">
                  <c:v>0.35</c:v>
                </c:pt>
                <c:pt idx="1">
                  <c:v>0.35</c:v>
                </c:pt>
                <c:pt idx="2">
                  <c:v>0.4</c:v>
                </c:pt>
                <c:pt idx="3">
                  <c:v>0.41</c:v>
                </c:pt>
                <c:pt idx="4">
                  <c:v>0.41</c:v>
                </c:pt>
                <c:pt idx="5">
                  <c:v>0.44</c:v>
                </c:pt>
                <c:pt idx="6">
                  <c:v>0.51</c:v>
                </c:pt>
              </c:numCache>
            </c:numRef>
          </c:val>
          <c:extLst>
            <c:ext xmlns:c16="http://schemas.microsoft.com/office/drawing/2014/chart" uri="{C3380CC4-5D6E-409C-BE32-E72D297353CC}">
              <c16:uniqueId val="{00000000-9F47-4CCE-AA44-87E78E6FC23D}"/>
            </c:ext>
          </c:extLst>
        </c:ser>
        <c:dLbls>
          <c:showLegendKey val="0"/>
          <c:showVal val="0"/>
          <c:showCatName val="0"/>
          <c:showSerName val="0"/>
          <c:showPercent val="0"/>
          <c:showBubbleSize val="0"/>
        </c:dLbls>
        <c:gapWidth val="70"/>
        <c:overlap val="100"/>
        <c:axId val="1967779120"/>
        <c:axId val="145109344"/>
      </c:barChart>
      <c:catAx>
        <c:axId val="1967779120"/>
        <c:scaling>
          <c:orientation val="minMax"/>
        </c:scaling>
        <c:delete val="1"/>
        <c:axPos val="l"/>
        <c:numFmt formatCode="General" sourceLinked="1"/>
        <c:majorTickMark val="none"/>
        <c:minorTickMark val="none"/>
        <c:tickLblPos val="nextTo"/>
        <c:crossAx val="145109344"/>
        <c:crosses val="autoZero"/>
        <c:auto val="1"/>
        <c:lblAlgn val="ctr"/>
        <c:lblOffset val="100"/>
        <c:noMultiLvlLbl val="0"/>
      </c:catAx>
      <c:valAx>
        <c:axId val="145109344"/>
        <c:scaling>
          <c:orientation val="minMax"/>
        </c:scaling>
        <c:delete val="1"/>
        <c:axPos val="b"/>
        <c:numFmt formatCode="General" sourceLinked="1"/>
        <c:majorTickMark val="none"/>
        <c:minorTickMark val="none"/>
        <c:tickLblPos val="nextTo"/>
        <c:crossAx val="196777912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093499000098444E-3"/>
          <c:y val="0.12989751737793567"/>
          <c:w val="0.75274268104776576"/>
          <c:h val="0.8012715843575372"/>
        </c:manualLayout>
      </c:layout>
      <c:doughnutChart>
        <c:varyColors val="1"/>
        <c:ser>
          <c:idx val="0"/>
          <c:order val="0"/>
          <c:tx>
            <c:strRef>
              <c:f>Sheet1!$B$1</c:f>
              <c:strCache>
                <c:ptCount val="1"/>
                <c:pt idx="0">
                  <c:v>열1</c:v>
                </c:pt>
              </c:strCache>
            </c:strRef>
          </c:tx>
          <c:dPt>
            <c:idx val="0"/>
            <c:bubble3D val="0"/>
            <c:spPr>
              <a:solidFill>
                <a:srgbClr val="01219A"/>
              </a:solidFill>
              <a:ln w="19050">
                <a:solidFill>
                  <a:schemeClr val="lt1"/>
                </a:solidFill>
              </a:ln>
              <a:effectLst/>
            </c:spPr>
            <c:extLst>
              <c:ext xmlns:c16="http://schemas.microsoft.com/office/drawing/2014/chart" uri="{C3380CC4-5D6E-409C-BE32-E72D297353CC}">
                <c16:uniqueId val="{00000001-C9B9-4EFA-BB7A-9C91B59D3335}"/>
              </c:ext>
            </c:extLst>
          </c:dPt>
          <c:dPt>
            <c:idx val="1"/>
            <c:bubble3D val="0"/>
            <c:spPr>
              <a:solidFill>
                <a:schemeClr val="bg2">
                  <a:lumMod val="90000"/>
                </a:schemeClr>
              </a:solidFill>
              <a:ln w="19050">
                <a:solidFill>
                  <a:schemeClr val="lt1"/>
                </a:solidFill>
              </a:ln>
              <a:effectLst/>
            </c:spPr>
            <c:extLst>
              <c:ext xmlns:c16="http://schemas.microsoft.com/office/drawing/2014/chart" uri="{C3380CC4-5D6E-409C-BE32-E72D297353CC}">
                <c16:uniqueId val="{00000003-C9B9-4EFA-BB7A-9C91B59D3335}"/>
              </c:ext>
            </c:extLst>
          </c:dPt>
          <c:cat>
            <c:numRef>
              <c:f>Sheet1!$A$2:$A$3</c:f>
              <c:numCache>
                <c:formatCode>General</c:formatCode>
                <c:ptCount val="2"/>
              </c:numCache>
            </c:numRef>
          </c:cat>
          <c:val>
            <c:numRef>
              <c:f>Sheet1!$B$2:$B$3</c:f>
              <c:numCache>
                <c:formatCode>General</c:formatCode>
                <c:ptCount val="2"/>
                <c:pt idx="0">
                  <c:v>0.63</c:v>
                </c:pt>
                <c:pt idx="1">
                  <c:v>0.37</c:v>
                </c:pt>
              </c:numCache>
            </c:numRef>
          </c:val>
          <c:extLst>
            <c:ext xmlns:c16="http://schemas.microsoft.com/office/drawing/2014/chart" uri="{C3380CC4-5D6E-409C-BE32-E72D297353CC}">
              <c16:uniqueId val="{00000004-C9B9-4EFA-BB7A-9C91B59D3335}"/>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414629418576932E-2"/>
          <c:y val="4.0854224698235839E-2"/>
          <c:w val="0.95058537058142312"/>
          <c:h val="0.91829155060352829"/>
        </c:manualLayout>
      </c:layout>
      <c:barChart>
        <c:barDir val="bar"/>
        <c:grouping val="stacked"/>
        <c:varyColors val="0"/>
        <c:ser>
          <c:idx val="0"/>
          <c:order val="0"/>
          <c:tx>
            <c:strRef>
              <c:f>Sheet1!$B$1</c:f>
              <c:strCache>
                <c:ptCount val="1"/>
                <c:pt idx="0">
                  <c:v>열1</c:v>
                </c:pt>
              </c:strCache>
            </c:strRef>
          </c:tx>
          <c:spPr>
            <a:solidFill>
              <a:srgbClr val="00B8F5"/>
            </a:solidFill>
            <a:ln>
              <a:noFill/>
            </a:ln>
            <a:effectLst/>
          </c:spPr>
          <c:invertIfNegative val="0"/>
          <c:cat>
            <c:strRef>
              <c:f>Sheet1!$A$2:$A$8</c:f>
              <c:strCache>
                <c:ptCount val="7"/>
                <c:pt idx="0">
                  <c:v>항목 1</c:v>
                </c:pt>
                <c:pt idx="1">
                  <c:v>항목 2</c:v>
                </c:pt>
                <c:pt idx="2">
                  <c:v>항목 3</c:v>
                </c:pt>
                <c:pt idx="3">
                  <c:v>항목 4</c:v>
                </c:pt>
                <c:pt idx="4">
                  <c:v>항목 5</c:v>
                </c:pt>
                <c:pt idx="5">
                  <c:v>항목 6</c:v>
                </c:pt>
                <c:pt idx="6">
                  <c:v>항목 7</c:v>
                </c:pt>
              </c:strCache>
            </c:strRef>
          </c:cat>
          <c:val>
            <c:numRef>
              <c:f>Sheet1!$B$2:$B$8</c:f>
              <c:numCache>
                <c:formatCode>General</c:formatCode>
                <c:ptCount val="7"/>
                <c:pt idx="0">
                  <c:v>0.32</c:v>
                </c:pt>
                <c:pt idx="1">
                  <c:v>0.4</c:v>
                </c:pt>
                <c:pt idx="2">
                  <c:v>0.4</c:v>
                </c:pt>
                <c:pt idx="3">
                  <c:v>0.42</c:v>
                </c:pt>
                <c:pt idx="4">
                  <c:v>0.43</c:v>
                </c:pt>
                <c:pt idx="5">
                  <c:v>0.45</c:v>
                </c:pt>
                <c:pt idx="6">
                  <c:v>0.48</c:v>
                </c:pt>
              </c:numCache>
            </c:numRef>
          </c:val>
          <c:extLst>
            <c:ext xmlns:c16="http://schemas.microsoft.com/office/drawing/2014/chart" uri="{C3380CC4-5D6E-409C-BE32-E72D297353CC}">
              <c16:uniqueId val="{00000000-AF38-4E65-8FD1-8CA823DE5F9D}"/>
            </c:ext>
          </c:extLst>
        </c:ser>
        <c:dLbls>
          <c:showLegendKey val="0"/>
          <c:showVal val="0"/>
          <c:showCatName val="0"/>
          <c:showSerName val="0"/>
          <c:showPercent val="0"/>
          <c:showBubbleSize val="0"/>
        </c:dLbls>
        <c:gapWidth val="100"/>
        <c:overlap val="100"/>
        <c:axId val="1967779120"/>
        <c:axId val="145109344"/>
      </c:barChart>
      <c:catAx>
        <c:axId val="1967779120"/>
        <c:scaling>
          <c:orientation val="minMax"/>
        </c:scaling>
        <c:delete val="1"/>
        <c:axPos val="l"/>
        <c:numFmt formatCode="General" sourceLinked="1"/>
        <c:majorTickMark val="none"/>
        <c:minorTickMark val="none"/>
        <c:tickLblPos val="nextTo"/>
        <c:crossAx val="145109344"/>
        <c:crosses val="autoZero"/>
        <c:auto val="1"/>
        <c:lblAlgn val="ctr"/>
        <c:lblOffset val="100"/>
        <c:noMultiLvlLbl val="0"/>
      </c:catAx>
      <c:valAx>
        <c:axId val="145109344"/>
        <c:scaling>
          <c:orientation val="minMax"/>
        </c:scaling>
        <c:delete val="1"/>
        <c:axPos val="b"/>
        <c:numFmt formatCode="General" sourceLinked="1"/>
        <c:majorTickMark val="none"/>
        <c:minorTickMark val="none"/>
        <c:tickLblPos val="nextTo"/>
        <c:crossAx val="196777912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414629418576932E-2"/>
          <c:y val="4.0854224698235839E-2"/>
          <c:w val="0.95058537058142312"/>
          <c:h val="0.91829155060352829"/>
        </c:manualLayout>
      </c:layout>
      <c:barChart>
        <c:barDir val="bar"/>
        <c:grouping val="stacked"/>
        <c:varyColors val="0"/>
        <c:ser>
          <c:idx val="0"/>
          <c:order val="0"/>
          <c:tx>
            <c:strRef>
              <c:f>Sheet1!$B$1</c:f>
              <c:strCache>
                <c:ptCount val="1"/>
                <c:pt idx="0">
                  <c:v>열1</c:v>
                </c:pt>
              </c:strCache>
            </c:strRef>
          </c:tx>
          <c:spPr>
            <a:solidFill>
              <a:srgbClr val="00B8F5"/>
            </a:solidFill>
            <a:ln>
              <a:noFill/>
            </a:ln>
            <a:effectLst/>
          </c:spPr>
          <c:invertIfNegative val="0"/>
          <c:cat>
            <c:strRef>
              <c:f>Sheet1!$A$2:$A$9</c:f>
              <c:strCache>
                <c:ptCount val="8"/>
                <c:pt idx="0">
                  <c:v>항목 1</c:v>
                </c:pt>
                <c:pt idx="1">
                  <c:v>항목 2</c:v>
                </c:pt>
                <c:pt idx="2">
                  <c:v>항목 3</c:v>
                </c:pt>
                <c:pt idx="3">
                  <c:v>항목 4</c:v>
                </c:pt>
                <c:pt idx="4">
                  <c:v>항목 5</c:v>
                </c:pt>
                <c:pt idx="5">
                  <c:v>항목 6</c:v>
                </c:pt>
                <c:pt idx="6">
                  <c:v>항목 7</c:v>
                </c:pt>
                <c:pt idx="7">
                  <c:v>항목 8</c:v>
                </c:pt>
              </c:strCache>
            </c:strRef>
          </c:cat>
          <c:val>
            <c:numRef>
              <c:f>Sheet1!$B$2:$B$9</c:f>
              <c:numCache>
                <c:formatCode>General</c:formatCode>
                <c:ptCount val="8"/>
                <c:pt idx="0">
                  <c:v>0.27</c:v>
                </c:pt>
                <c:pt idx="1">
                  <c:v>0.3</c:v>
                </c:pt>
                <c:pt idx="2">
                  <c:v>0.32</c:v>
                </c:pt>
                <c:pt idx="3">
                  <c:v>0.35</c:v>
                </c:pt>
                <c:pt idx="4">
                  <c:v>0.37</c:v>
                </c:pt>
                <c:pt idx="5">
                  <c:v>0.41</c:v>
                </c:pt>
                <c:pt idx="6">
                  <c:v>0.42</c:v>
                </c:pt>
                <c:pt idx="7">
                  <c:v>0.56999999999999995</c:v>
                </c:pt>
              </c:numCache>
            </c:numRef>
          </c:val>
          <c:extLst>
            <c:ext xmlns:c16="http://schemas.microsoft.com/office/drawing/2014/chart" uri="{C3380CC4-5D6E-409C-BE32-E72D297353CC}">
              <c16:uniqueId val="{00000000-AF38-4E65-8FD1-8CA823DE5F9D}"/>
            </c:ext>
          </c:extLst>
        </c:ser>
        <c:dLbls>
          <c:showLegendKey val="0"/>
          <c:showVal val="0"/>
          <c:showCatName val="0"/>
          <c:showSerName val="0"/>
          <c:showPercent val="0"/>
          <c:showBubbleSize val="0"/>
        </c:dLbls>
        <c:gapWidth val="100"/>
        <c:overlap val="100"/>
        <c:axId val="1967779120"/>
        <c:axId val="145109344"/>
      </c:barChart>
      <c:catAx>
        <c:axId val="1967779120"/>
        <c:scaling>
          <c:orientation val="minMax"/>
        </c:scaling>
        <c:delete val="1"/>
        <c:axPos val="l"/>
        <c:numFmt formatCode="General" sourceLinked="1"/>
        <c:majorTickMark val="none"/>
        <c:minorTickMark val="none"/>
        <c:tickLblPos val="nextTo"/>
        <c:crossAx val="145109344"/>
        <c:crosses val="autoZero"/>
        <c:auto val="1"/>
        <c:lblAlgn val="ctr"/>
        <c:lblOffset val="100"/>
        <c:noMultiLvlLbl val="0"/>
      </c:catAx>
      <c:valAx>
        <c:axId val="145109344"/>
        <c:scaling>
          <c:orientation val="minMax"/>
        </c:scaling>
        <c:delete val="1"/>
        <c:axPos val="b"/>
        <c:numFmt formatCode="General" sourceLinked="1"/>
        <c:majorTickMark val="none"/>
        <c:minorTickMark val="none"/>
        <c:tickLblPos val="nextTo"/>
        <c:crossAx val="196777912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093499000098444E-3"/>
          <c:y val="0.12989751737793567"/>
          <c:w val="0.75274268104776576"/>
          <c:h val="0.8012715843575372"/>
        </c:manualLayout>
      </c:layout>
      <c:doughnutChart>
        <c:varyColors val="1"/>
        <c:ser>
          <c:idx val="0"/>
          <c:order val="0"/>
          <c:tx>
            <c:strRef>
              <c:f>Sheet1!$B$1</c:f>
              <c:strCache>
                <c:ptCount val="1"/>
                <c:pt idx="0">
                  <c:v>열1</c:v>
                </c:pt>
              </c:strCache>
            </c:strRef>
          </c:tx>
          <c:dPt>
            <c:idx val="0"/>
            <c:bubble3D val="0"/>
            <c:spPr>
              <a:solidFill>
                <a:srgbClr val="01219A"/>
              </a:solidFill>
              <a:ln w="19050">
                <a:solidFill>
                  <a:schemeClr val="lt1"/>
                </a:solidFill>
              </a:ln>
              <a:effectLst/>
            </c:spPr>
            <c:extLst>
              <c:ext xmlns:c16="http://schemas.microsoft.com/office/drawing/2014/chart" uri="{C3380CC4-5D6E-409C-BE32-E72D297353CC}">
                <c16:uniqueId val="{00000001-7325-43C7-A061-4799A6653D0C}"/>
              </c:ext>
            </c:extLst>
          </c:dPt>
          <c:dPt>
            <c:idx val="1"/>
            <c:bubble3D val="0"/>
            <c:spPr>
              <a:solidFill>
                <a:schemeClr val="bg2">
                  <a:lumMod val="90000"/>
                </a:schemeClr>
              </a:solidFill>
              <a:ln w="19050">
                <a:solidFill>
                  <a:schemeClr val="lt1"/>
                </a:solidFill>
              </a:ln>
              <a:effectLst/>
            </c:spPr>
            <c:extLst>
              <c:ext xmlns:c16="http://schemas.microsoft.com/office/drawing/2014/chart" uri="{C3380CC4-5D6E-409C-BE32-E72D297353CC}">
                <c16:uniqueId val="{00000003-7325-43C7-A061-4799A6653D0C}"/>
              </c:ext>
            </c:extLst>
          </c:dPt>
          <c:cat>
            <c:numRef>
              <c:f>Sheet1!$A$2:$A$3</c:f>
              <c:numCache>
                <c:formatCode>General</c:formatCode>
                <c:ptCount val="2"/>
              </c:numCache>
            </c:numRef>
          </c:cat>
          <c:val>
            <c:numRef>
              <c:f>Sheet1!$B$2:$B$3</c:f>
              <c:numCache>
                <c:formatCode>General</c:formatCode>
                <c:ptCount val="2"/>
                <c:pt idx="0">
                  <c:v>0.56999999999999995</c:v>
                </c:pt>
                <c:pt idx="1">
                  <c:v>0.43000000000000005</c:v>
                </c:pt>
              </c:numCache>
            </c:numRef>
          </c:val>
          <c:extLst>
            <c:ext xmlns:c16="http://schemas.microsoft.com/office/drawing/2014/chart" uri="{C3380CC4-5D6E-409C-BE32-E72D297353CC}">
              <c16:uniqueId val="{00000004-7325-43C7-A061-4799A6653D0C}"/>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6093499000098444E-3"/>
          <c:y val="0.12989751737793567"/>
          <c:w val="0.75274268104776576"/>
          <c:h val="0.8012715843575372"/>
        </c:manualLayout>
      </c:layout>
      <c:doughnutChart>
        <c:varyColors val="1"/>
        <c:ser>
          <c:idx val="0"/>
          <c:order val="0"/>
          <c:tx>
            <c:strRef>
              <c:f>Sheet1!$B$1</c:f>
              <c:strCache>
                <c:ptCount val="1"/>
                <c:pt idx="0">
                  <c:v>열1</c:v>
                </c:pt>
              </c:strCache>
            </c:strRef>
          </c:tx>
          <c:dPt>
            <c:idx val="0"/>
            <c:bubble3D val="0"/>
            <c:spPr>
              <a:solidFill>
                <a:srgbClr val="01219A"/>
              </a:solidFill>
              <a:ln w="19050">
                <a:solidFill>
                  <a:schemeClr val="lt1"/>
                </a:solidFill>
              </a:ln>
              <a:effectLst/>
            </c:spPr>
            <c:extLst>
              <c:ext xmlns:c16="http://schemas.microsoft.com/office/drawing/2014/chart" uri="{C3380CC4-5D6E-409C-BE32-E72D297353CC}">
                <c16:uniqueId val="{00000001-7325-43C7-A061-4799A6653D0C}"/>
              </c:ext>
            </c:extLst>
          </c:dPt>
          <c:dPt>
            <c:idx val="1"/>
            <c:bubble3D val="0"/>
            <c:spPr>
              <a:solidFill>
                <a:schemeClr val="bg2">
                  <a:lumMod val="90000"/>
                </a:schemeClr>
              </a:solidFill>
              <a:ln w="19050">
                <a:solidFill>
                  <a:schemeClr val="lt1"/>
                </a:solidFill>
              </a:ln>
              <a:effectLst/>
            </c:spPr>
            <c:extLst>
              <c:ext xmlns:c16="http://schemas.microsoft.com/office/drawing/2014/chart" uri="{C3380CC4-5D6E-409C-BE32-E72D297353CC}">
                <c16:uniqueId val="{00000003-7325-43C7-A061-4799A6653D0C}"/>
              </c:ext>
            </c:extLst>
          </c:dPt>
          <c:cat>
            <c:numRef>
              <c:f>Sheet1!$A$2:$A$3</c:f>
              <c:numCache>
                <c:formatCode>General</c:formatCode>
                <c:ptCount val="2"/>
              </c:numCache>
            </c:numRef>
          </c:cat>
          <c:val>
            <c:numRef>
              <c:f>Sheet1!$B$2:$B$3</c:f>
              <c:numCache>
                <c:formatCode>General</c:formatCode>
                <c:ptCount val="2"/>
                <c:pt idx="0">
                  <c:v>0.68</c:v>
                </c:pt>
                <c:pt idx="1">
                  <c:v>0.31999999999999995</c:v>
                </c:pt>
              </c:numCache>
            </c:numRef>
          </c:val>
          <c:extLst>
            <c:ext xmlns:c16="http://schemas.microsoft.com/office/drawing/2014/chart" uri="{C3380CC4-5D6E-409C-BE32-E72D297353CC}">
              <c16:uniqueId val="{00000004-7325-43C7-A061-4799A6653D0C}"/>
            </c:ext>
          </c:extLst>
        </c:ser>
        <c:dLbls>
          <c:showLegendKey val="0"/>
          <c:showVal val="0"/>
          <c:showCatName val="0"/>
          <c:showSerName val="0"/>
          <c:showPercent val="0"/>
          <c:showBubbleSize val="0"/>
          <c:showLeaderLines val="1"/>
        </c:dLbls>
        <c:firstSliceAng val="0"/>
        <c:holeSize val="6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9414629418576932E-2"/>
          <c:y val="4.0854224698235839E-2"/>
          <c:w val="0.95058537058142312"/>
          <c:h val="0.91829155060352829"/>
        </c:manualLayout>
      </c:layout>
      <c:barChart>
        <c:barDir val="bar"/>
        <c:grouping val="stacked"/>
        <c:varyColors val="0"/>
        <c:ser>
          <c:idx val="0"/>
          <c:order val="0"/>
          <c:tx>
            <c:strRef>
              <c:f>Sheet1!$B$1</c:f>
              <c:strCache>
                <c:ptCount val="1"/>
                <c:pt idx="0">
                  <c:v>열2</c:v>
                </c:pt>
              </c:strCache>
            </c:strRef>
          </c:tx>
          <c:spPr>
            <a:solidFill>
              <a:srgbClr val="00B8F5"/>
            </a:solidFill>
            <a:ln>
              <a:noFill/>
            </a:ln>
            <a:effectLst/>
          </c:spPr>
          <c:invertIfNegative val="0"/>
          <c:cat>
            <c:strRef>
              <c:f>Sheet1!$A$2:$A$9</c:f>
              <c:strCache>
                <c:ptCount val="8"/>
                <c:pt idx="0">
                  <c:v>항목 1</c:v>
                </c:pt>
                <c:pt idx="1">
                  <c:v>항목 2</c:v>
                </c:pt>
                <c:pt idx="2">
                  <c:v>항목 3</c:v>
                </c:pt>
                <c:pt idx="3">
                  <c:v>항목 4</c:v>
                </c:pt>
                <c:pt idx="4">
                  <c:v>항목 5</c:v>
                </c:pt>
                <c:pt idx="5">
                  <c:v>항목 6</c:v>
                </c:pt>
                <c:pt idx="6">
                  <c:v>항목 7</c:v>
                </c:pt>
                <c:pt idx="7">
                  <c:v>항목 8</c:v>
                </c:pt>
              </c:strCache>
            </c:strRef>
          </c:cat>
          <c:val>
            <c:numRef>
              <c:f>Sheet1!$B$2:$B$9</c:f>
              <c:numCache>
                <c:formatCode>General</c:formatCode>
                <c:ptCount val="8"/>
                <c:pt idx="0">
                  <c:v>0.27</c:v>
                </c:pt>
                <c:pt idx="1">
                  <c:v>0.28000000000000003</c:v>
                </c:pt>
                <c:pt idx="2">
                  <c:v>0.34</c:v>
                </c:pt>
                <c:pt idx="3">
                  <c:v>0.34</c:v>
                </c:pt>
                <c:pt idx="4">
                  <c:v>0.36</c:v>
                </c:pt>
                <c:pt idx="5">
                  <c:v>0.36</c:v>
                </c:pt>
                <c:pt idx="6">
                  <c:v>0.37</c:v>
                </c:pt>
                <c:pt idx="7">
                  <c:v>0.46</c:v>
                </c:pt>
              </c:numCache>
            </c:numRef>
          </c:val>
          <c:extLst>
            <c:ext xmlns:c16="http://schemas.microsoft.com/office/drawing/2014/chart" uri="{C3380CC4-5D6E-409C-BE32-E72D297353CC}">
              <c16:uniqueId val="{00000000-924D-4150-86D1-0AFE88FDEF0C}"/>
            </c:ext>
          </c:extLst>
        </c:ser>
        <c:dLbls>
          <c:showLegendKey val="0"/>
          <c:showVal val="0"/>
          <c:showCatName val="0"/>
          <c:showSerName val="0"/>
          <c:showPercent val="0"/>
          <c:showBubbleSize val="0"/>
        </c:dLbls>
        <c:gapWidth val="70"/>
        <c:overlap val="100"/>
        <c:axId val="1967779120"/>
        <c:axId val="145109344"/>
      </c:barChart>
      <c:catAx>
        <c:axId val="1967779120"/>
        <c:scaling>
          <c:orientation val="minMax"/>
        </c:scaling>
        <c:delete val="1"/>
        <c:axPos val="l"/>
        <c:numFmt formatCode="General" sourceLinked="1"/>
        <c:majorTickMark val="none"/>
        <c:minorTickMark val="none"/>
        <c:tickLblPos val="nextTo"/>
        <c:crossAx val="145109344"/>
        <c:crosses val="autoZero"/>
        <c:auto val="1"/>
        <c:lblAlgn val="ctr"/>
        <c:lblOffset val="100"/>
        <c:noMultiLvlLbl val="0"/>
      </c:catAx>
      <c:valAx>
        <c:axId val="145109344"/>
        <c:scaling>
          <c:orientation val="minMax"/>
        </c:scaling>
        <c:delete val="1"/>
        <c:axPos val="b"/>
        <c:numFmt formatCode="General" sourceLinked="1"/>
        <c:majorTickMark val="none"/>
        <c:minorTickMark val="none"/>
        <c:tickLblPos val="nextTo"/>
        <c:crossAx val="1967779120"/>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ko-K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a:extLst>
              <a:ext uri="{FF2B5EF4-FFF2-40B4-BE49-F238E27FC236}">
                <a16:creationId xmlns:a16="http://schemas.microsoft.com/office/drawing/2014/main" id="{575C1B7F-4101-39BE-AD88-6E4F2D51418F}"/>
              </a:ext>
            </a:extLst>
          </p:cNvPr>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a:extLst>
              <a:ext uri="{FF2B5EF4-FFF2-40B4-BE49-F238E27FC236}">
                <a16:creationId xmlns:a16="http://schemas.microsoft.com/office/drawing/2014/main" id="{FE344535-C37C-F445-533A-F8F23A01432F}"/>
              </a:ext>
            </a:extLst>
          </p:cNvPr>
          <p:cNvSpPr>
            <a:spLocks noGrp="1"/>
          </p:cNvSpPr>
          <p:nvPr>
            <p:ph type="dt" sz="quarter" idx="1"/>
          </p:nvPr>
        </p:nvSpPr>
        <p:spPr>
          <a:xfrm>
            <a:off x="3777607" y="0"/>
            <a:ext cx="2889938" cy="498056"/>
          </a:xfrm>
          <a:prstGeom prst="rect">
            <a:avLst/>
          </a:prstGeom>
        </p:spPr>
        <p:txBody>
          <a:bodyPr vert="horz" lIns="91440" tIns="45720" rIns="91440" bIns="45720" rtlCol="0"/>
          <a:lstStyle>
            <a:lvl1pPr algn="r">
              <a:defRPr sz="1200"/>
            </a:lvl1pPr>
          </a:lstStyle>
          <a:p>
            <a:fld id="{1B6E0B4B-0667-46CF-894A-CCAFAB70FD7A}" type="datetimeFigureOut">
              <a:rPr lang="ko-KR" altLang="en-US" smtClean="0"/>
              <a:t>2023-11-23</a:t>
            </a:fld>
            <a:endParaRPr lang="ko-KR" altLang="en-US" dirty="0"/>
          </a:p>
        </p:txBody>
      </p:sp>
      <p:sp>
        <p:nvSpPr>
          <p:cNvPr id="4" name="바닥글 개체 틀 3">
            <a:extLst>
              <a:ext uri="{FF2B5EF4-FFF2-40B4-BE49-F238E27FC236}">
                <a16:creationId xmlns:a16="http://schemas.microsoft.com/office/drawing/2014/main" id="{FD575F2B-87FF-25D4-2091-8719FB242B1B}"/>
              </a:ext>
            </a:extLst>
          </p:cNvPr>
          <p:cNvSpPr>
            <a:spLocks noGrp="1"/>
          </p:cNvSpPr>
          <p:nvPr>
            <p:ph type="ftr" sz="quarter" idx="2"/>
          </p:nvPr>
        </p:nvSpPr>
        <p:spPr>
          <a:xfrm>
            <a:off x="0" y="9428584"/>
            <a:ext cx="2889938" cy="498055"/>
          </a:xfrm>
          <a:prstGeom prst="rect">
            <a:avLst/>
          </a:prstGeom>
        </p:spPr>
        <p:txBody>
          <a:bodyPr vert="horz" lIns="91440" tIns="45720" rIns="91440" bIns="45720" rtlCol="0" anchor="b"/>
          <a:lstStyle>
            <a:lvl1pPr algn="l">
              <a:defRPr sz="1200"/>
            </a:lvl1pPr>
          </a:lstStyle>
          <a:p>
            <a:endParaRPr lang="ko-KR" altLang="en-US" dirty="0"/>
          </a:p>
        </p:txBody>
      </p:sp>
      <p:sp>
        <p:nvSpPr>
          <p:cNvPr id="5" name="슬라이드 번호 개체 틀 4">
            <a:extLst>
              <a:ext uri="{FF2B5EF4-FFF2-40B4-BE49-F238E27FC236}">
                <a16:creationId xmlns:a16="http://schemas.microsoft.com/office/drawing/2014/main" id="{65C88BA2-F13A-3FAB-2B51-F98A1B208148}"/>
              </a:ext>
            </a:extLst>
          </p:cNvPr>
          <p:cNvSpPr>
            <a:spLocks noGrp="1"/>
          </p:cNvSpPr>
          <p:nvPr>
            <p:ph type="sldNum" sz="quarter" idx="3"/>
          </p:nvPr>
        </p:nvSpPr>
        <p:spPr>
          <a:xfrm>
            <a:off x="3777607" y="9428584"/>
            <a:ext cx="2889938" cy="498055"/>
          </a:xfrm>
          <a:prstGeom prst="rect">
            <a:avLst/>
          </a:prstGeom>
        </p:spPr>
        <p:txBody>
          <a:bodyPr vert="horz" lIns="91440" tIns="45720" rIns="91440" bIns="45720" rtlCol="0" anchor="b"/>
          <a:lstStyle>
            <a:lvl1pPr algn="r">
              <a:defRPr sz="1200"/>
            </a:lvl1pPr>
          </a:lstStyle>
          <a:p>
            <a:fld id="{2E528CF2-9DC8-42B8-924B-826C9E22930D}" type="slidenum">
              <a:rPr lang="ko-KR" altLang="en-US" smtClean="0"/>
              <a:t>‹#›</a:t>
            </a:fld>
            <a:endParaRPr lang="ko-KR" altLang="en-US" dirty="0"/>
          </a:p>
        </p:txBody>
      </p:sp>
    </p:spTree>
    <p:extLst>
      <p:ext uri="{BB962C8B-B14F-4D97-AF65-F5344CB8AC3E}">
        <p14:creationId xmlns:p14="http://schemas.microsoft.com/office/powerpoint/2010/main" val="32257764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889938" cy="498056"/>
          </a:xfrm>
          <a:prstGeom prst="rect">
            <a:avLst/>
          </a:prstGeom>
        </p:spPr>
        <p:txBody>
          <a:bodyPr vert="horz" lIns="91440" tIns="45720" rIns="91440" bIns="45720" rtlCol="0"/>
          <a:lstStyle>
            <a:lvl1pPr algn="l">
              <a:defRPr sz="1200"/>
            </a:lvl1pPr>
          </a:lstStyle>
          <a:p>
            <a:endParaRPr lang="ko-KR" altLang="en-US" dirty="0"/>
          </a:p>
        </p:txBody>
      </p:sp>
      <p:sp>
        <p:nvSpPr>
          <p:cNvPr id="3" name="날짜 개체 틀 2"/>
          <p:cNvSpPr>
            <a:spLocks noGrp="1"/>
          </p:cNvSpPr>
          <p:nvPr>
            <p:ph type="dt" idx="1"/>
          </p:nvPr>
        </p:nvSpPr>
        <p:spPr>
          <a:xfrm>
            <a:off x="3777607" y="0"/>
            <a:ext cx="2889938" cy="498056"/>
          </a:xfrm>
          <a:prstGeom prst="rect">
            <a:avLst/>
          </a:prstGeom>
        </p:spPr>
        <p:txBody>
          <a:bodyPr vert="horz" lIns="91440" tIns="45720" rIns="91440" bIns="45720" rtlCol="0"/>
          <a:lstStyle>
            <a:lvl1pPr algn="r">
              <a:defRPr sz="1200"/>
            </a:lvl1pPr>
          </a:lstStyle>
          <a:p>
            <a:fld id="{123F85BF-36BC-47F0-AC3B-E467AE723BB6}" type="datetimeFigureOut">
              <a:rPr lang="ko-KR" altLang="en-US" smtClean="0"/>
              <a:t>2023-11-23</a:t>
            </a:fld>
            <a:endParaRPr lang="ko-KR" altLang="en-US" dirty="0"/>
          </a:p>
        </p:txBody>
      </p:sp>
      <p:sp>
        <p:nvSpPr>
          <p:cNvPr id="4" name="슬라이드 이미지 개체 틀 3"/>
          <p:cNvSpPr>
            <a:spLocks noGrp="1" noRot="1" noChangeAspect="1"/>
          </p:cNvSpPr>
          <p:nvPr>
            <p:ph type="sldImg" idx="2"/>
          </p:nvPr>
        </p:nvSpPr>
        <p:spPr>
          <a:xfrm>
            <a:off x="2393950" y="1241425"/>
            <a:ext cx="1881188" cy="3349625"/>
          </a:xfrm>
          <a:prstGeom prst="rect">
            <a:avLst/>
          </a:prstGeom>
          <a:noFill/>
          <a:ln w="12700">
            <a:solidFill>
              <a:prstClr val="black"/>
            </a:solidFill>
          </a:ln>
        </p:spPr>
        <p:txBody>
          <a:bodyPr vert="horz" lIns="91440" tIns="45720" rIns="91440" bIns="45720" rtlCol="0" anchor="ctr"/>
          <a:lstStyle/>
          <a:p>
            <a:endParaRPr lang="ko-KR" altLang="en-US" dirty="0"/>
          </a:p>
        </p:txBody>
      </p:sp>
      <p:sp>
        <p:nvSpPr>
          <p:cNvPr id="5" name="슬라이드 노트 개체 틀 4"/>
          <p:cNvSpPr>
            <a:spLocks noGrp="1"/>
          </p:cNvSpPr>
          <p:nvPr>
            <p:ph type="body" sz="quarter" idx="3"/>
          </p:nvPr>
        </p:nvSpPr>
        <p:spPr>
          <a:xfrm>
            <a:off x="666909" y="4777194"/>
            <a:ext cx="5335270" cy="3908614"/>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28584"/>
            <a:ext cx="2889938" cy="498055"/>
          </a:xfrm>
          <a:prstGeom prst="rect">
            <a:avLst/>
          </a:prstGeom>
        </p:spPr>
        <p:txBody>
          <a:bodyPr vert="horz" lIns="91440" tIns="45720" rIns="91440" bIns="45720" rtlCol="0" anchor="b"/>
          <a:lstStyle>
            <a:lvl1pPr algn="l">
              <a:defRPr sz="1200"/>
            </a:lvl1pPr>
          </a:lstStyle>
          <a:p>
            <a:endParaRPr lang="ko-KR" altLang="en-US" dirty="0"/>
          </a:p>
        </p:txBody>
      </p:sp>
      <p:sp>
        <p:nvSpPr>
          <p:cNvPr id="7" name="슬라이드 번호 개체 틀 6"/>
          <p:cNvSpPr>
            <a:spLocks noGrp="1"/>
          </p:cNvSpPr>
          <p:nvPr>
            <p:ph type="sldNum" sz="quarter" idx="5"/>
          </p:nvPr>
        </p:nvSpPr>
        <p:spPr>
          <a:xfrm>
            <a:off x="3777607" y="9428584"/>
            <a:ext cx="2889938" cy="498055"/>
          </a:xfrm>
          <a:prstGeom prst="rect">
            <a:avLst/>
          </a:prstGeom>
        </p:spPr>
        <p:txBody>
          <a:bodyPr vert="horz" lIns="91440" tIns="45720" rIns="91440" bIns="45720" rtlCol="0" anchor="b"/>
          <a:lstStyle>
            <a:lvl1pPr algn="r">
              <a:defRPr sz="1200"/>
            </a:lvl1pPr>
          </a:lstStyle>
          <a:p>
            <a:fld id="{919EDC9E-1800-4643-B5BF-95E09E97A770}" type="slidenum">
              <a:rPr lang="ko-KR" altLang="en-US" smtClean="0"/>
              <a:t>‹#›</a:t>
            </a:fld>
            <a:endParaRPr lang="ko-KR" altLang="en-US" dirty="0"/>
          </a:p>
        </p:txBody>
      </p:sp>
    </p:spTree>
    <p:extLst>
      <p:ext uri="{BB962C8B-B14F-4D97-AF65-F5344CB8AC3E}">
        <p14:creationId xmlns:p14="http://schemas.microsoft.com/office/powerpoint/2010/main" val="4286049531"/>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19EDC9E-1800-4643-B5BF-95E09E97A770}" type="slidenum">
              <a:rPr kumimoji="0" lang="ko-KR" altLang="en-US" sz="1200" b="0" i="0" u="none" strike="noStrike" kern="1200" cap="none" spc="0" normalizeH="0" baseline="0" noProof="0" smtClean="0">
                <a:ln>
                  <a:noFill/>
                </a:ln>
                <a:solidFill>
                  <a:prstClr val="black"/>
                </a:solidFill>
                <a:effectLst/>
                <a:uLnTx/>
                <a:uFillTx/>
                <a:latin typeface="맑은 고딕" panose="020F0502020204030204"/>
                <a:ea typeface="맑은 고딕" panose="020B0503020000020004" pitchFamily="50" charset="-127"/>
                <a:cs typeface="+mn-cs"/>
              </a:rPr>
              <a:pPr marL="0" marR="0" lvl="0" indent="0" algn="r" defTabSz="457200" rtl="0" eaLnBrk="1" fontAlgn="auto" latinLnBrk="0" hangingPunct="1">
                <a:lnSpc>
                  <a:spcPct val="100000"/>
                </a:lnSpc>
                <a:spcBef>
                  <a:spcPts val="0"/>
                </a:spcBef>
                <a:spcAft>
                  <a:spcPts val="0"/>
                </a:spcAft>
                <a:buClrTx/>
                <a:buSzTx/>
                <a:buFontTx/>
                <a:buNone/>
                <a:tabLst/>
                <a:defRPr/>
              </a:pPr>
              <a:t>0</a:t>
            </a:fld>
            <a:endParaRPr kumimoji="0" lang="ko-KR" altLang="en-US" sz="1200" b="0" i="0" u="none" strike="noStrike" kern="1200" cap="none" spc="0" normalizeH="0" baseline="0" noProof="0" dirty="0">
              <a:ln>
                <a:noFill/>
              </a:ln>
              <a:solidFill>
                <a:prstClr val="black"/>
              </a:solidFill>
              <a:effectLst/>
              <a:uLnTx/>
              <a:uFillTx/>
              <a:latin typeface="맑은 고딕" panose="020F0502020204030204"/>
              <a:ea typeface="맑은 고딕" panose="020B0503020000020004" pitchFamily="50" charset="-127"/>
              <a:cs typeface="+mn-cs"/>
            </a:endParaRPr>
          </a:p>
        </p:txBody>
      </p:sp>
    </p:spTree>
    <p:extLst>
      <p:ext uri="{BB962C8B-B14F-4D97-AF65-F5344CB8AC3E}">
        <p14:creationId xmlns:p14="http://schemas.microsoft.com/office/powerpoint/2010/main" val="4703335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home.kpmg/kr/ko/home.html"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C97FBE9-D5FC-A64C-7929-A0283BFFE4BB}"/>
              </a:ext>
            </a:extLst>
          </p:cNvPr>
          <p:cNvSpPr txBox="1">
            <a:spLocks/>
          </p:cNvSpPr>
          <p:nvPr userDrawn="1"/>
        </p:nvSpPr>
        <p:spPr>
          <a:xfrm>
            <a:off x="643942" y="480871"/>
            <a:ext cx="5483904" cy="511136"/>
          </a:xfrm>
          <a:prstGeom prst="rect">
            <a:avLst/>
          </a:prstGeom>
        </p:spPr>
        <p:txBody>
          <a:bodyPr anchor="t">
            <a:noAutofit/>
          </a:bodyPr>
          <a:lstStyle>
            <a:lvl1pPr algn="l" defTabSz="685800" rtl="0" eaLnBrk="1" latinLnBrk="1" hangingPunct="1">
              <a:lnSpc>
                <a:spcPct val="90000"/>
              </a:lnSpc>
              <a:spcBef>
                <a:spcPct val="0"/>
              </a:spcBef>
              <a:buNone/>
              <a:defRPr sz="800" kern="1200">
                <a:solidFill>
                  <a:srgbClr val="00338D"/>
                </a:solidFill>
                <a:latin typeface="KPMG Bold" panose="020B0803030202040204" pitchFamily="34" charset="0"/>
                <a:ea typeface="+mj-ea"/>
                <a:cs typeface="+mj-cs"/>
              </a:defRPr>
            </a:lvl1pPr>
          </a:lstStyle>
          <a:p>
            <a:pPr marL="0" algn="l" defTabSz="457200" rtl="0" eaLnBrk="1" latinLnBrk="0" hangingPunct="1"/>
            <a:r>
              <a:rPr lang="en-US"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KPMG Global Tech Report 2023</a:t>
            </a:r>
            <a:endParaRPr lang="en-US" sz="14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2" name="TextBox 1">
            <a:extLst>
              <a:ext uri="{FF2B5EF4-FFF2-40B4-BE49-F238E27FC236}">
                <a16:creationId xmlns:a16="http://schemas.microsoft.com/office/drawing/2014/main" id="{60DF406E-5A17-F86E-AA6D-349CC19E862D}"/>
              </a:ext>
            </a:extLst>
          </p:cNvPr>
          <p:cNvSpPr txBox="1"/>
          <p:nvPr userDrawn="1"/>
        </p:nvSpPr>
        <p:spPr>
          <a:xfrm>
            <a:off x="646336" y="11749816"/>
            <a:ext cx="3704860" cy="338554"/>
          </a:xfrm>
          <a:prstGeom prst="rect">
            <a:avLst/>
          </a:prstGeom>
          <a:noFill/>
        </p:spPr>
        <p:txBody>
          <a:bodyPr wrap="none" rtlCol="0">
            <a:spAutoFit/>
          </a:bodyPr>
          <a:lstStyle/>
          <a:p>
            <a:r>
              <a:rPr lang="en-US" altLang="ko-KR" sz="800" dirty="0">
                <a:solidFill>
                  <a:schemeClr val="bg1">
                    <a:lumMod val="75000"/>
                  </a:schemeClr>
                </a:solidFill>
                <a:latin typeface="Arial" panose="020B0604020202020204" pitchFamily="34" charset="0"/>
                <a:cs typeface="Arial" panose="020B0604020202020204" pitchFamily="34" charset="0"/>
              </a:rPr>
              <a:t>© 2023 Copyright owned by one or more of the KPMG International entities.</a:t>
            </a:r>
          </a:p>
          <a:p>
            <a:r>
              <a:rPr lang="en-US" altLang="ko-KR" sz="800" dirty="0">
                <a:solidFill>
                  <a:schemeClr val="bg1">
                    <a:lumMod val="75000"/>
                  </a:schemeClr>
                </a:solidFill>
                <a:latin typeface="Arial" panose="020B0604020202020204" pitchFamily="34" charset="0"/>
                <a:cs typeface="Arial" panose="020B0604020202020204" pitchFamily="34" charset="0"/>
              </a:rPr>
              <a:t>KPMG International entities provide no services to clients. All rights reserved.</a:t>
            </a:r>
            <a:endParaRPr lang="ko-KR" altLang="en-US" sz="800" dirty="0">
              <a:solidFill>
                <a:schemeClr val="bg1">
                  <a:lumMod val="75000"/>
                </a:schemeClr>
              </a:solidFill>
              <a:latin typeface="Arial" panose="020B0604020202020204" pitchFamily="34" charset="0"/>
              <a:cs typeface="Arial" panose="020B0604020202020204" pitchFamily="34" charset="0"/>
            </a:endParaRPr>
          </a:p>
        </p:txBody>
      </p:sp>
      <p:pic>
        <p:nvPicPr>
          <p:cNvPr id="4" name="그림 3">
            <a:extLst>
              <a:ext uri="{FF2B5EF4-FFF2-40B4-BE49-F238E27FC236}">
                <a16:creationId xmlns:a16="http://schemas.microsoft.com/office/drawing/2014/main" id="{EA557812-5B0B-CA08-99B8-7CEA6A8AB97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58854" y="11794421"/>
            <a:ext cx="968992" cy="237050"/>
          </a:xfrm>
          <a:prstGeom prst="rect">
            <a:avLst/>
          </a:prstGeom>
        </p:spPr>
      </p:pic>
    </p:spTree>
    <p:extLst>
      <p:ext uri="{BB962C8B-B14F-4D97-AF65-F5344CB8AC3E}">
        <p14:creationId xmlns:p14="http://schemas.microsoft.com/office/powerpoint/2010/main" val="308392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본문">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870C7F32-ED95-D197-B93E-A7443DA416F3}"/>
              </a:ext>
            </a:extLst>
          </p:cNvPr>
          <p:cNvSpPr txBox="1">
            <a:spLocks/>
          </p:cNvSpPr>
          <p:nvPr userDrawn="1"/>
        </p:nvSpPr>
        <p:spPr>
          <a:xfrm>
            <a:off x="4677251" y="517863"/>
            <a:ext cx="1543050" cy="150986"/>
          </a:xfrm>
          <a:prstGeom prst="rect">
            <a:avLst/>
          </a:prstGeom>
        </p:spPr>
        <p:txBody>
          <a:bodyPr anchor="ctr"/>
          <a:lstStyle>
            <a:defPPr>
              <a:defRPr lang="en-US"/>
            </a:defPPr>
            <a:lvl1pPr marL="0" algn="l" defTabSz="457200" rtl="0" eaLnBrk="1" latinLnBrk="0" hangingPunct="1">
              <a:defRPr sz="1800" kern="1200">
                <a:solidFill>
                  <a:srgbClr val="00338D"/>
                </a:solidFill>
                <a:latin typeface="KPMG Bold" panose="020B0803030202040204" pitchFamily="34"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D7444A31-314B-4071-91CF-5EAC63D90BD2}" type="slidenum">
              <a:rPr lang="ko-KR" altLang="en-US" sz="1400" smtClean="0">
                <a:solidFill>
                  <a:srgbClr val="01219A"/>
                </a:solidFill>
                <a:latin typeface="KPMG Bold" panose="020B0803030202040204" pitchFamily="34" charset="0"/>
              </a:rPr>
              <a:pPr algn="r"/>
              <a:t>‹#›</a:t>
            </a:fld>
            <a:endParaRPr lang="ko-KR" altLang="en-US" sz="1400" dirty="0">
              <a:solidFill>
                <a:srgbClr val="01219A"/>
              </a:solidFill>
              <a:latin typeface="KPMG Bold" panose="020B0803030202040204" pitchFamily="34" charset="0"/>
            </a:endParaRPr>
          </a:p>
        </p:txBody>
      </p:sp>
      <p:cxnSp>
        <p:nvCxnSpPr>
          <p:cNvPr id="5" name="직선 연결선 4">
            <a:extLst>
              <a:ext uri="{FF2B5EF4-FFF2-40B4-BE49-F238E27FC236}">
                <a16:creationId xmlns:a16="http://schemas.microsoft.com/office/drawing/2014/main" id="{2E3144C0-1691-A435-F296-B37BBAC3D70A}"/>
              </a:ext>
            </a:extLst>
          </p:cNvPr>
          <p:cNvCxnSpPr>
            <a:cxnSpLocks/>
          </p:cNvCxnSpPr>
          <p:nvPr userDrawn="1"/>
        </p:nvCxnSpPr>
        <p:spPr>
          <a:xfrm>
            <a:off x="728663" y="442913"/>
            <a:ext cx="5400675" cy="0"/>
          </a:xfrm>
          <a:prstGeom prst="line">
            <a:avLst/>
          </a:prstGeom>
          <a:ln w="28575">
            <a:solidFill>
              <a:srgbClr val="01219A"/>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DDDBA9EC-B8C6-7950-6F75-21A72BF52062}"/>
              </a:ext>
            </a:extLst>
          </p:cNvPr>
          <p:cNvSpPr txBox="1">
            <a:spLocks/>
          </p:cNvSpPr>
          <p:nvPr userDrawn="1"/>
        </p:nvSpPr>
        <p:spPr>
          <a:xfrm>
            <a:off x="643942" y="480871"/>
            <a:ext cx="5483904" cy="511136"/>
          </a:xfrm>
          <a:prstGeom prst="rect">
            <a:avLst/>
          </a:prstGeom>
        </p:spPr>
        <p:txBody>
          <a:bodyPr anchor="t">
            <a:noAutofit/>
          </a:bodyPr>
          <a:lstStyle>
            <a:lvl1pPr algn="l" defTabSz="685800" rtl="0" eaLnBrk="1" latinLnBrk="1" hangingPunct="1">
              <a:lnSpc>
                <a:spcPct val="90000"/>
              </a:lnSpc>
              <a:spcBef>
                <a:spcPct val="0"/>
              </a:spcBef>
              <a:buNone/>
              <a:defRPr sz="800" kern="1200">
                <a:solidFill>
                  <a:srgbClr val="00338D"/>
                </a:solidFill>
                <a:latin typeface="KPMG Bold" panose="020B0803030202040204" pitchFamily="34" charset="0"/>
                <a:ea typeface="+mj-ea"/>
                <a:cs typeface="+mj-cs"/>
              </a:defRPr>
            </a:lvl1pPr>
          </a:lstStyle>
          <a:p>
            <a:pPr marL="0" algn="l" defTabSz="457200" rtl="0" eaLnBrk="1" latinLnBrk="0" hangingPunct="1"/>
            <a:r>
              <a:rPr lang="en-US" altLang="ko-KR" sz="12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KPMG Global Tech Report 2023</a:t>
            </a:r>
            <a:endParaRPr lang="en-US" sz="1400" kern="1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4" name="TextBox 3">
            <a:extLst>
              <a:ext uri="{FF2B5EF4-FFF2-40B4-BE49-F238E27FC236}">
                <a16:creationId xmlns:a16="http://schemas.microsoft.com/office/drawing/2014/main" id="{0D58C6BA-3083-40D0-891B-C8580C823E33}"/>
              </a:ext>
            </a:extLst>
          </p:cNvPr>
          <p:cNvSpPr txBox="1"/>
          <p:nvPr userDrawn="1"/>
        </p:nvSpPr>
        <p:spPr>
          <a:xfrm>
            <a:off x="646336" y="11749816"/>
            <a:ext cx="3704860" cy="338554"/>
          </a:xfrm>
          <a:prstGeom prst="rect">
            <a:avLst/>
          </a:prstGeom>
          <a:noFill/>
        </p:spPr>
        <p:txBody>
          <a:bodyPr wrap="none" rtlCol="0">
            <a:spAutoFit/>
          </a:bodyPr>
          <a:lstStyle/>
          <a:p>
            <a:r>
              <a:rPr lang="en-US" altLang="ko-KR" sz="800" dirty="0">
                <a:solidFill>
                  <a:schemeClr val="bg1">
                    <a:lumMod val="75000"/>
                  </a:schemeClr>
                </a:solidFill>
                <a:latin typeface="Arial" panose="020B0604020202020204" pitchFamily="34" charset="0"/>
                <a:cs typeface="Arial" panose="020B0604020202020204" pitchFamily="34" charset="0"/>
              </a:rPr>
              <a:t>© 2023 Copyright owned by one or more of the KPMG International entities.</a:t>
            </a:r>
          </a:p>
          <a:p>
            <a:r>
              <a:rPr lang="en-US" altLang="ko-KR" sz="800" dirty="0">
                <a:solidFill>
                  <a:schemeClr val="bg1">
                    <a:lumMod val="75000"/>
                  </a:schemeClr>
                </a:solidFill>
                <a:latin typeface="Arial" panose="020B0604020202020204" pitchFamily="34" charset="0"/>
                <a:cs typeface="Arial" panose="020B0604020202020204" pitchFamily="34" charset="0"/>
              </a:rPr>
              <a:t>KPMG International entities provide no services to clients. All rights reserved.</a:t>
            </a:r>
            <a:endParaRPr lang="ko-KR" altLang="en-US" sz="800" dirty="0">
              <a:solidFill>
                <a:schemeClr val="bg1">
                  <a:lumMod val="75000"/>
                </a:schemeClr>
              </a:solidFill>
              <a:latin typeface="Arial" panose="020B0604020202020204" pitchFamily="34" charset="0"/>
              <a:cs typeface="Arial" panose="020B0604020202020204" pitchFamily="34" charset="0"/>
            </a:endParaRPr>
          </a:p>
        </p:txBody>
      </p:sp>
      <p:pic>
        <p:nvPicPr>
          <p:cNvPr id="8" name="그림 7">
            <a:extLst>
              <a:ext uri="{FF2B5EF4-FFF2-40B4-BE49-F238E27FC236}">
                <a16:creationId xmlns:a16="http://schemas.microsoft.com/office/drawing/2014/main" id="{32B1FF62-F295-7599-DE55-34DEB560F3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158854" y="11794421"/>
            <a:ext cx="968992" cy="237050"/>
          </a:xfrm>
          <a:prstGeom prst="rect">
            <a:avLst/>
          </a:prstGeom>
        </p:spPr>
      </p:pic>
    </p:spTree>
    <p:extLst>
      <p:ext uri="{BB962C8B-B14F-4D97-AF65-F5344CB8AC3E}">
        <p14:creationId xmlns:p14="http://schemas.microsoft.com/office/powerpoint/2010/main" val="3476649183"/>
      </p:ext>
    </p:extLst>
  </p:cSld>
  <p:clrMapOvr>
    <a:masterClrMapping/>
  </p:clrMapOvr>
  <p:extLst>
    <p:ext uri="{DCECCB84-F9BA-43D5-87BE-67443E8EF086}">
      <p15:sldGuideLst xmlns:p15="http://schemas.microsoft.com/office/powerpoint/2012/main">
        <p15:guide id="1" pos="2160" userDrawn="1">
          <p15:clr>
            <a:srgbClr val="FBAE40"/>
          </p15:clr>
        </p15:guide>
        <p15:guide id="4" orient="horz"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acts">
    <p:bg>
      <p:bgPr>
        <a:solidFill>
          <a:srgbClr val="01219A"/>
        </a:soli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311D4640-FE27-59C2-D7C7-2AAB75B4DB9E}"/>
              </a:ext>
            </a:extLst>
          </p:cNvPr>
          <p:cNvPicPr>
            <a:picLocks noChangeAspect="1"/>
          </p:cNvPicPr>
          <p:nvPr userDrawn="1"/>
        </p:nvPicPr>
        <p:blipFill>
          <a:blip r:embed="rId2"/>
          <a:stretch>
            <a:fillRect/>
          </a:stretch>
        </p:blipFill>
        <p:spPr>
          <a:xfrm>
            <a:off x="728664" y="982663"/>
            <a:ext cx="1364079" cy="316800"/>
          </a:xfrm>
          <a:prstGeom prst="rect">
            <a:avLst/>
          </a:prstGeom>
        </p:spPr>
      </p:pic>
      <p:sp>
        <p:nvSpPr>
          <p:cNvPr id="4" name="Rectangle 11">
            <a:hlinkClick r:id="rId3"/>
            <a:extLst>
              <a:ext uri="{FF2B5EF4-FFF2-40B4-BE49-F238E27FC236}">
                <a16:creationId xmlns:a16="http://schemas.microsoft.com/office/drawing/2014/main" id="{F8394201-3D21-45BC-ACF2-C6FC5A6B609F}"/>
              </a:ext>
            </a:extLst>
          </p:cNvPr>
          <p:cNvSpPr>
            <a:spLocks noChangeArrowheads="1"/>
          </p:cNvSpPr>
          <p:nvPr userDrawn="1"/>
        </p:nvSpPr>
        <p:spPr bwMode="auto">
          <a:xfrm>
            <a:off x="728663" y="9712976"/>
            <a:ext cx="1954961" cy="200055"/>
          </a:xfrm>
          <a:prstGeom prst="rect">
            <a:avLst/>
          </a:prstGeom>
          <a:noFill/>
          <a:ln w="9525">
            <a:noFill/>
            <a:miter lim="800000"/>
            <a:headEnd/>
            <a:tailEnd/>
          </a:ln>
          <a:effectLst/>
        </p:spPr>
        <p:txBody>
          <a:bodyPr wrap="square" lIns="0" tIns="0" rIns="0" bIns="0" anchor="ctr">
            <a:spAutoFit/>
          </a:bodyPr>
          <a:lstStyle/>
          <a:p>
            <a:pPr>
              <a:defRPr/>
            </a:pPr>
            <a:r>
              <a:rPr lang="en-US" sz="1300" b="1" kern="0" dirty="0">
                <a:ln>
                  <a:solidFill>
                    <a:schemeClr val="accent1">
                      <a:alpha val="0"/>
                    </a:schemeClr>
                  </a:solidFill>
                </a:ln>
                <a:solidFill>
                  <a:schemeClr val="bg1"/>
                </a:solidFill>
                <a:latin typeface="Arial" panose="020B0604020202020204" pitchFamily="34" charset="0"/>
                <a:ea typeface="Times New Roman" pitchFamily="18" charset="0"/>
                <a:cs typeface="Arial" panose="020B0604020202020204" pitchFamily="34" charset="0"/>
              </a:rPr>
              <a:t>home.kpmg/kr</a:t>
            </a:r>
            <a:endParaRPr lang="en-GB" sz="1300" b="1" kern="0" dirty="0">
              <a:ln>
                <a:solidFill>
                  <a:schemeClr val="accent1">
                    <a:alpha val="0"/>
                  </a:schemeClr>
                </a:solidFill>
              </a:ln>
              <a:solidFill>
                <a:schemeClr val="bg1"/>
              </a:solidFill>
              <a:latin typeface="Arial" panose="020B0604020202020204" pitchFamily="34" charset="0"/>
              <a:cs typeface="Arial" panose="020B0604020202020204" pitchFamily="34" charset="0"/>
            </a:endParaRPr>
          </a:p>
        </p:txBody>
      </p:sp>
      <p:sp>
        <p:nvSpPr>
          <p:cNvPr id="5" name="Content Placeholder 1">
            <a:extLst>
              <a:ext uri="{FF2B5EF4-FFF2-40B4-BE49-F238E27FC236}">
                <a16:creationId xmlns:a16="http://schemas.microsoft.com/office/drawing/2014/main" id="{02D1917E-6354-CDDB-50A3-8916C8A6223E}"/>
              </a:ext>
            </a:extLst>
          </p:cNvPr>
          <p:cNvSpPr txBox="1">
            <a:spLocks/>
          </p:cNvSpPr>
          <p:nvPr userDrawn="1"/>
        </p:nvSpPr>
        <p:spPr>
          <a:xfrm>
            <a:off x="728664" y="10092632"/>
            <a:ext cx="4956175" cy="1384995"/>
          </a:xfrm>
          <a:prstGeom prst="rect">
            <a:avLst/>
          </a:prstGeom>
        </p:spPr>
        <p:txBody>
          <a:bodyPr wrap="square" lIns="0" tIns="0" rIns="0" bIns="0">
            <a:spAutoFit/>
          </a:bodyPr>
          <a:lstStyle>
            <a:lvl1pPr eaLnBrk="1" hangingPunct="1">
              <a:spcAft>
                <a:spcPts val="600"/>
              </a:spcAft>
              <a:defRPr sz="1500" b="1" i="0">
                <a:solidFill>
                  <a:schemeClr val="tx2"/>
                </a:solidFill>
                <a:latin typeface="Univers for KPMG" panose="020B0603020202020204" pitchFamily="34" charset="0"/>
                <a:cs typeface="Univers for KPMG" panose="020B0603020202020204" pitchFamily="34" charset="0"/>
              </a:defRPr>
            </a:lvl1pPr>
            <a:lvl2pPr marL="0" indent="0" eaLnBrk="1" hangingPunct="1">
              <a:spcAft>
                <a:spcPts val="600"/>
              </a:spcAft>
              <a:buFontTx/>
              <a:buNone/>
              <a:defRPr sz="1500" b="0" i="0">
                <a:solidFill>
                  <a:schemeClr val="tx2"/>
                </a:solidFill>
                <a:latin typeface="Univers for KPMG Light" panose="020B0403020202020204" pitchFamily="34" charset="0"/>
                <a:cs typeface="Univers for KPMG Light" panose="020B0403020202020204" pitchFamily="34" charset="0"/>
              </a:defRPr>
            </a:lvl2pPr>
            <a:lvl3pPr marL="285750" indent="-285750" eaLnBrk="1" hangingPunct="1">
              <a:spcAft>
                <a:spcPts val="600"/>
              </a:spcAft>
              <a:buClrTx/>
              <a:buFont typeface="Univers for KPMG"/>
              <a:buChar char="—"/>
              <a:defRPr sz="1500" b="0" i="0">
                <a:solidFill>
                  <a:schemeClr val="tx2"/>
                </a:solidFill>
                <a:latin typeface="Univers for KPMG Light" panose="020B0403020202020204" pitchFamily="34" charset="0"/>
                <a:cs typeface="Univers for KPMG Light" panose="020B0403020202020204" pitchFamily="34" charset="0"/>
              </a:defRPr>
            </a:lvl3pPr>
            <a:lvl4pPr marL="571500" indent="-228600" eaLnBrk="1" hangingPunct="1">
              <a:spcAft>
                <a:spcPts val="600"/>
              </a:spcAft>
              <a:buFont typeface="Univers for KPMG"/>
              <a:buChar char="-"/>
              <a:defRPr sz="1500" b="0" i="0" baseline="0">
                <a:solidFill>
                  <a:schemeClr val="tx2"/>
                </a:solidFill>
                <a:latin typeface="Univers for KPMG Light" panose="020B0403020202020204" pitchFamily="34" charset="0"/>
                <a:cs typeface="Univers for KPMG Light" panose="020B0403020202020204" pitchFamily="34" charset="0"/>
              </a:defRPr>
            </a:lvl4pPr>
            <a:lvl5pPr eaLnBrk="1" hangingPunct="1">
              <a:spcAft>
                <a:spcPts val="600"/>
              </a:spcAft>
              <a:defRPr sz="1500" b="0" i="0">
                <a:solidFill>
                  <a:schemeClr val="accent5"/>
                </a:solidFill>
                <a:latin typeface="Univers for KPMG Light" panose="020B0403020202020204" pitchFamily="34" charset="0"/>
                <a:cs typeface="Univers for KPMG Light" panose="020B0403020202020204" pitchFamily="34" charset="0"/>
              </a:defRPr>
            </a:lvl5pPr>
          </a:lstStyle>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information contained herein is of a general nature and is not intended to address the circumstances of any particular individual or entity. Although we endeavor to provide accurate and timely information, there can be no guarantee that such information is accurate as of the date it is received or that it will continue to be accurate in the future. No one should act on such information without appropriate professional advice after a thorough examination of the particular situation. </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 2023 KPMG Samjong Accounting Corp., a Korea Limited Liability Company and a member firm of the KPMG global organization of independent member firms affiliated with KPMG International Limited, a private English company limited by guarantee. All rights reserved.</a:t>
            </a:r>
          </a:p>
          <a:p>
            <a:pPr lvl="1" defTabSz="685772">
              <a:defRPr/>
            </a:pPr>
            <a:r>
              <a:rPr lang="en-US" altLang="en-US" sz="800" kern="0" dirty="0">
                <a:ln>
                  <a:solidFill>
                    <a:schemeClr val="accent1">
                      <a:alpha val="0"/>
                    </a:schemeClr>
                  </a:solidFill>
                </a:ln>
                <a:solidFill>
                  <a:schemeClr val="bg1"/>
                </a:solidFill>
                <a:latin typeface="Arial" panose="020B0604020202020204" pitchFamily="34" charset="0"/>
                <a:cs typeface="Arial" panose="020B0604020202020204" pitchFamily="34" charset="0"/>
              </a:rPr>
              <a:t>The KPMG name and logo are trademarks used under license by the independent member firms of the KPMG global organization.</a:t>
            </a:r>
          </a:p>
        </p:txBody>
      </p:sp>
    </p:spTree>
    <p:extLst>
      <p:ext uri="{BB962C8B-B14F-4D97-AF65-F5344CB8AC3E}">
        <p14:creationId xmlns:p14="http://schemas.microsoft.com/office/powerpoint/2010/main" val="11948561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ko-KR" altLang="en-US"/>
              <a:t>마스터 제목 스타일 편집</a:t>
            </a:r>
            <a:endParaRPr lang="en-US"/>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a:p>
        </p:txBody>
      </p:sp>
    </p:spTree>
    <p:extLst>
      <p:ext uri="{BB962C8B-B14F-4D97-AF65-F5344CB8AC3E}">
        <p14:creationId xmlns:p14="http://schemas.microsoft.com/office/powerpoint/2010/main" val="713178074"/>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Lst>
  <p:hf hdr="0" ftr="0" dt="0"/>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60" userDrawn="1">
          <p15:clr>
            <a:srgbClr val="F26B43"/>
          </p15:clr>
        </p15:guide>
        <p15:guide id="2" pos="459" userDrawn="1">
          <p15:clr>
            <a:srgbClr val="F26B43"/>
          </p15:clr>
        </p15:guide>
        <p15:guide id="3" pos="3861" userDrawn="1">
          <p15:clr>
            <a:srgbClr val="F26B43"/>
          </p15:clr>
        </p15:guide>
        <p15:guide id="4" orient="horz" pos="3840" userDrawn="1">
          <p15:clr>
            <a:srgbClr val="F26B43"/>
          </p15:clr>
        </p15:guide>
        <p15:guide id="5" orient="horz" pos="273" userDrawn="1">
          <p15:clr>
            <a:srgbClr val="F26B43"/>
          </p15:clr>
        </p15:guide>
        <p15:guide id="6" orient="horz" pos="619" userDrawn="1">
          <p15:clr>
            <a:srgbClr val="F26B43"/>
          </p15:clr>
        </p15:guide>
        <p15:guide id="7" orient="horz" pos="723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9.xml"/><Relationship Id="rId1" Type="http://schemas.openxmlformats.org/officeDocument/2006/relationships/slideLayout" Target="../slideLayouts/slideLayout2.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assets.kpmg.com/content/dam/kpmg/xx/pdf/2023/09/kpmg-global-tech-report.pdf"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2.xml"/><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4.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7" Type="http://schemas.openxmlformats.org/officeDocument/2006/relationships/chart" Target="../charts/chart8.xml"/><Relationship Id="rId2" Type="http://schemas.openxmlformats.org/officeDocument/2006/relationships/chart" Target="../charts/chart5.xml"/><Relationship Id="rId1" Type="http://schemas.openxmlformats.org/officeDocument/2006/relationships/slideLayout" Target="../slideLayouts/slideLayout2.xml"/><Relationship Id="rId6" Type="http://schemas.openxmlformats.org/officeDocument/2006/relationships/chart" Target="../charts/chart7.xml"/><Relationship Id="rId5" Type="http://schemas.microsoft.com/office/2007/relationships/hdphoto" Target="../media/hdphoto2.wdp"/><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descr="바퀴, 만화 영화, 블루이(가) 표시된 사진&#10;&#10;자동 생성된 설명">
            <a:extLst>
              <a:ext uri="{FF2B5EF4-FFF2-40B4-BE49-F238E27FC236}">
                <a16:creationId xmlns:a16="http://schemas.microsoft.com/office/drawing/2014/main" id="{A451AE41-4C1D-8DFF-7385-6CF1AF76EA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858000" cy="12192000"/>
          </a:xfrm>
          <a:prstGeom prst="rect">
            <a:avLst/>
          </a:prstGeom>
        </p:spPr>
      </p:pic>
      <p:pic>
        <p:nvPicPr>
          <p:cNvPr id="5" name="그림 4">
            <a:extLst>
              <a:ext uri="{FF2B5EF4-FFF2-40B4-BE49-F238E27FC236}">
                <a16:creationId xmlns:a16="http://schemas.microsoft.com/office/drawing/2014/main" id="{150659E2-6A64-A1FB-0D34-4B334260B2EA}"/>
              </a:ext>
            </a:extLst>
          </p:cNvPr>
          <p:cNvPicPr>
            <a:picLocks noChangeAspect="1"/>
          </p:cNvPicPr>
          <p:nvPr/>
        </p:nvPicPr>
        <p:blipFill>
          <a:blip r:embed="rId4" cstate="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a:ext>
            </a:extLst>
          </a:blip>
          <a:srcRect/>
          <a:stretch/>
        </p:blipFill>
        <p:spPr>
          <a:xfrm>
            <a:off x="754048" y="994695"/>
            <a:ext cx="1364079" cy="307390"/>
          </a:xfrm>
          <a:prstGeom prst="rect">
            <a:avLst/>
          </a:prstGeom>
        </p:spPr>
      </p:pic>
      <p:sp>
        <p:nvSpPr>
          <p:cNvPr id="6" name="TextBox 5">
            <a:extLst>
              <a:ext uri="{FF2B5EF4-FFF2-40B4-BE49-F238E27FC236}">
                <a16:creationId xmlns:a16="http://schemas.microsoft.com/office/drawing/2014/main" id="{9728BB4F-D883-46BA-5E72-A4585FE80024}"/>
              </a:ext>
            </a:extLst>
          </p:cNvPr>
          <p:cNvSpPr txBox="1"/>
          <p:nvPr/>
        </p:nvSpPr>
        <p:spPr>
          <a:xfrm>
            <a:off x="741189" y="2515275"/>
            <a:ext cx="5531274" cy="2056973"/>
          </a:xfrm>
          <a:prstGeom prst="rect">
            <a:avLst/>
          </a:prstGeom>
          <a:noFill/>
        </p:spPr>
        <p:txBody>
          <a:bodyPr wrap="square" lIns="0" tIns="0" rIns="0" bIns="0" rtlCol="0">
            <a:spAutoFit/>
          </a:bodyPr>
          <a:lstStyle/>
          <a:p>
            <a:pPr marL="0" marR="0" lvl="0" indent="0" algn="l" defTabSz="914400" rtl="0" eaLnBrk="1" fontAlgn="auto" latinLnBrk="0" hangingPunct="1">
              <a:lnSpc>
                <a:spcPct val="110000"/>
              </a:lnSpc>
              <a:spcBef>
                <a:spcPts val="0"/>
              </a:spcBef>
              <a:spcAft>
                <a:spcPts val="2000"/>
              </a:spcAft>
              <a:buClrTx/>
              <a:buSzTx/>
              <a:buFontTx/>
              <a:buNone/>
              <a:tabLst/>
              <a:defRPr/>
            </a:pPr>
            <a:r>
              <a:rPr lang="ko-KR" altLang="en-US" sz="4300" spc="-150" dirty="0">
                <a:ln>
                  <a:solidFill>
                    <a:srgbClr val="FFFFFF">
                      <a:alpha val="0"/>
                    </a:srgbClr>
                  </a:solidFill>
                </a:ln>
                <a:solidFill>
                  <a:prstClr val="white"/>
                </a:solidFill>
                <a:latin typeface="KoPub돋움체 Bold" panose="00000800000000000000" pitchFamily="2" charset="-127"/>
                <a:ea typeface="KoPub돋움체 Bold" panose="00000800000000000000" pitchFamily="2" charset="-127"/>
                <a:cs typeface="Arial" panose="020B0604020202020204" pitchFamily="34" charset="0"/>
              </a:rPr>
              <a:t>글로벌 테크 리더 </a:t>
            </a:r>
            <a:br>
              <a:rPr lang="en-US" altLang="ko-KR" sz="4300" spc="-150" dirty="0">
                <a:ln>
                  <a:solidFill>
                    <a:srgbClr val="FFFFFF">
                      <a:alpha val="0"/>
                    </a:srgbClr>
                  </a:solidFill>
                </a:ln>
                <a:solidFill>
                  <a:prstClr val="white"/>
                </a:solidFill>
                <a:latin typeface="KoPub돋움체 Bold" panose="00000800000000000000" pitchFamily="2" charset="-127"/>
                <a:ea typeface="KoPub돋움체 Bold" panose="00000800000000000000" pitchFamily="2" charset="-127"/>
                <a:cs typeface="Arial" panose="020B0604020202020204" pitchFamily="34" charset="0"/>
              </a:rPr>
            </a:br>
            <a:r>
              <a:rPr lang="ko-KR" altLang="en-US" sz="4300" spc="-150" dirty="0">
                <a:ln>
                  <a:solidFill>
                    <a:srgbClr val="FFFFFF">
                      <a:alpha val="0"/>
                    </a:srgbClr>
                  </a:solidFill>
                </a:ln>
                <a:solidFill>
                  <a:prstClr val="white"/>
                </a:solidFill>
                <a:latin typeface="KoPub돋움체 Bold" panose="00000800000000000000" pitchFamily="2" charset="-127"/>
                <a:ea typeface="KoPub돋움체 Bold" panose="00000800000000000000" pitchFamily="2" charset="-127"/>
                <a:cs typeface="Arial" panose="020B0604020202020204" pitchFamily="34" charset="0"/>
              </a:rPr>
              <a:t>설문조사 리포트</a:t>
            </a:r>
          </a:p>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altLang="ko-KR" sz="1800" b="0" i="0" u="none" strike="noStrike" kern="1200" cap="none" spc="-20" normalizeH="0" baseline="0" noProof="0" dirty="0">
              <a:ln>
                <a:solidFill>
                  <a:srgbClr val="FFFFFF">
                    <a:alpha val="0"/>
                  </a:srgbClr>
                </a:solidFill>
              </a:ln>
              <a:solidFill>
                <a:srgbClr val="FFFFFF"/>
              </a:solidFill>
              <a:effectLst/>
              <a:uLnTx/>
              <a:uFillTx/>
              <a:latin typeface="KoPub돋움체 Medium"/>
              <a:ea typeface="KoPub돋움체 Medium"/>
              <a:cs typeface="Arial" panose="020B0604020202020204" pitchFamily="34" charset="0"/>
            </a:endParaRPr>
          </a:p>
        </p:txBody>
      </p:sp>
      <p:sp>
        <p:nvSpPr>
          <p:cNvPr id="7" name="TextBox 6">
            <a:extLst>
              <a:ext uri="{FF2B5EF4-FFF2-40B4-BE49-F238E27FC236}">
                <a16:creationId xmlns:a16="http://schemas.microsoft.com/office/drawing/2014/main" id="{01C93501-F8B2-E378-9668-356F594D8D90}"/>
              </a:ext>
            </a:extLst>
          </p:cNvPr>
          <p:cNvSpPr txBox="1"/>
          <p:nvPr/>
        </p:nvSpPr>
        <p:spPr>
          <a:xfrm>
            <a:off x="742880" y="6030177"/>
            <a:ext cx="2893201" cy="789960"/>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400"/>
              </a:spcAft>
              <a:buClrTx/>
              <a:buSzTx/>
              <a:buFontTx/>
              <a:buNone/>
              <a:tabLst/>
              <a:defRPr/>
            </a:pPr>
            <a:r>
              <a:rPr kumimoji="0" lang="ko-KR" altLang="en-US" sz="1400" b="0" i="0" u="none" strike="noStrike" kern="1200" cap="none" spc="0" normalizeH="0" baseline="0" noProof="0" dirty="0">
                <a:ln>
                  <a:solidFill>
                    <a:srgbClr val="FFFFFF">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삼정</a:t>
            </a:r>
            <a:r>
              <a:rPr kumimoji="0" lang="en-US" altLang="ko-KR" sz="1400" b="0" i="0" u="none" strike="noStrike" kern="1200" cap="none" spc="0" normalizeH="0" baseline="0" noProof="0" dirty="0">
                <a:ln>
                  <a:solidFill>
                    <a:srgbClr val="FFFFFF">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KPMG </a:t>
            </a:r>
            <a:r>
              <a:rPr kumimoji="0" lang="ko-KR" altLang="en-US" sz="1400" b="0" i="0" u="none" strike="noStrike" kern="1200" cap="none" spc="0" normalizeH="0" baseline="0" noProof="0" dirty="0">
                <a:ln>
                  <a:solidFill>
                    <a:srgbClr val="FFFFFF">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경제연구원</a:t>
            </a:r>
            <a:endParaRPr kumimoji="0" lang="en-US" altLang="ko-KR" sz="1400" b="0" i="0" u="none" strike="noStrike" kern="1200" cap="none" spc="0" normalizeH="0" baseline="0" noProof="0" dirty="0">
              <a:ln>
                <a:solidFill>
                  <a:srgbClr val="FFFFFF">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endParaRPr>
          </a:p>
          <a:p>
            <a:pPr marL="0" marR="0" lvl="0" indent="0" algn="l" defTabSz="914400" rtl="0" eaLnBrk="1" fontAlgn="auto" latinLnBrk="0" hangingPunct="1">
              <a:lnSpc>
                <a:spcPct val="100000"/>
              </a:lnSpc>
              <a:spcBef>
                <a:spcPts val="0"/>
              </a:spcBef>
              <a:spcAft>
                <a:spcPts val="400"/>
              </a:spcAft>
              <a:buClrTx/>
              <a:buSzTx/>
              <a:buFontTx/>
              <a:buNone/>
              <a:tabLst/>
              <a:defRPr/>
            </a:pPr>
            <a:r>
              <a:rPr kumimoji="0" lang="en-US" altLang="ko-KR" sz="1400" b="1" i="0" u="none" strike="noStrike" kern="1200" cap="none" spc="0" normalizeH="0" baseline="0" noProof="0" dirty="0">
                <a:ln>
                  <a:solidFill>
                    <a:srgbClr val="FFFFFF">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a:t>
            </a:r>
            <a:br>
              <a:rPr kumimoji="0" lang="en-US" altLang="ko-KR" sz="1400" b="1" i="0" u="none" strike="noStrike" kern="1200" cap="none" spc="0" normalizeH="0" baseline="0" noProof="0" dirty="0">
                <a:ln>
                  <a:solidFill>
                    <a:srgbClr val="FFFFFF">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br>
            <a:r>
              <a:rPr kumimoji="0" lang="en-US" altLang="ko-KR" sz="1400" b="0" i="0" u="none" strike="noStrike" kern="1200" cap="none" spc="0" normalizeH="0" baseline="0" noProof="0" dirty="0">
                <a:ln>
                  <a:solidFill>
                    <a:srgbClr val="FFFFFF">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rPr>
              <a:t>home.kpmg/kr</a:t>
            </a:r>
            <a:endParaRPr kumimoji="0" lang="ko-KR" altLang="en-US" sz="1400" b="0" i="0" u="none" strike="noStrike" kern="1200" cap="none" spc="0" normalizeH="0" baseline="0" noProof="0" dirty="0">
              <a:ln>
                <a:solidFill>
                  <a:srgbClr val="FFFFFF">
                    <a:alpha val="0"/>
                  </a:srgbClr>
                </a:solidFill>
              </a:ln>
              <a:solidFill>
                <a:srgbClr val="FFFFFF"/>
              </a:solidFill>
              <a:effectLst/>
              <a:uLnTx/>
              <a:uFillTx/>
              <a:latin typeface="KoPub돋움체 Medium" panose="02020603020101020101" pitchFamily="18" charset="-127"/>
              <a:ea typeface="KoPub돋움체 Medium" panose="02020603020101020101" pitchFamily="18" charset="-127"/>
              <a:cs typeface="+mn-cs"/>
            </a:endParaRPr>
          </a:p>
        </p:txBody>
      </p:sp>
      <p:sp>
        <p:nvSpPr>
          <p:cNvPr id="2" name="TextBox 1">
            <a:extLst>
              <a:ext uri="{FF2B5EF4-FFF2-40B4-BE49-F238E27FC236}">
                <a16:creationId xmlns:a16="http://schemas.microsoft.com/office/drawing/2014/main" id="{C7D48362-A7D2-AD6F-2BBE-7AB99AC758C5}"/>
              </a:ext>
            </a:extLst>
          </p:cNvPr>
          <p:cNvSpPr txBox="1"/>
          <p:nvPr/>
        </p:nvSpPr>
        <p:spPr>
          <a:xfrm>
            <a:off x="741189" y="3591887"/>
            <a:ext cx="5920741" cy="1851341"/>
          </a:xfrm>
          <a:prstGeom prst="rect">
            <a:avLst/>
          </a:prstGeom>
          <a:noFill/>
        </p:spPr>
        <p:txBody>
          <a:bodyPr wrap="square" lIns="0" tIns="0" rIns="0" bIns="0" rtlCol="0">
            <a:spAutoFit/>
          </a:bodyPr>
          <a:lstStyle/>
          <a:p>
            <a:pPr marL="0" marR="0" lvl="0" indent="0" algn="l" defTabSz="914400" rtl="0" eaLnBrk="1" fontAlgn="auto" latinLnBrk="0" hangingPunct="1">
              <a:lnSpc>
                <a:spcPct val="250000"/>
              </a:lnSpc>
              <a:spcBef>
                <a:spcPts val="0"/>
              </a:spcBef>
              <a:spcAft>
                <a:spcPts val="2000"/>
              </a:spcAft>
              <a:buClrTx/>
              <a:buSzTx/>
              <a:buFontTx/>
              <a:buNone/>
              <a:tabLst/>
              <a:defRPr/>
            </a:pPr>
            <a:r>
              <a:rPr kumimoji="0" lang="en-US" altLang="ko-KR" sz="2800" b="1" i="0" u="none" strike="noStrike" kern="1200" cap="none" spc="-50" normalizeH="0" baseline="0" noProof="0" dirty="0">
                <a:ln>
                  <a:solidFill>
                    <a:srgbClr val="FFFFFF">
                      <a:alpha val="0"/>
                    </a:srgbClr>
                  </a:solidFill>
                </a:ln>
                <a:solidFill>
                  <a:prstClr val="white"/>
                </a:solidFill>
                <a:effectLst/>
                <a:uLnTx/>
                <a:uFillTx/>
                <a:latin typeface="KoPub돋움체 Medium" panose="00000600000000000000" pitchFamily="2" charset="-127"/>
                <a:ea typeface="KoPub돋움체 Medium" panose="00000600000000000000" pitchFamily="2" charset="-127"/>
                <a:cs typeface="Arial" panose="020B0604020202020204" pitchFamily="34" charset="0"/>
              </a:rPr>
              <a:t>KPMG global tech report 2023</a:t>
            </a:r>
          </a:p>
          <a:p>
            <a:pPr marL="0" marR="0" lvl="0" indent="0" algn="l" defTabSz="914400" rtl="0" eaLnBrk="1" fontAlgn="auto" latinLnBrk="0" hangingPunct="1">
              <a:lnSpc>
                <a:spcPct val="250000"/>
              </a:lnSpc>
              <a:spcBef>
                <a:spcPts val="0"/>
              </a:spcBef>
              <a:spcAft>
                <a:spcPts val="2000"/>
              </a:spcAft>
              <a:buClrTx/>
              <a:buSzTx/>
              <a:buFontTx/>
              <a:buNone/>
              <a:tabLst/>
              <a:defRPr/>
            </a:pPr>
            <a:r>
              <a:rPr kumimoji="0" lang="en-US" altLang="ko-KR" sz="1600" b="1" i="0" u="none" strike="noStrike" kern="1200" cap="none" spc="-20" normalizeH="0" baseline="0" noProof="0" dirty="0">
                <a:ln>
                  <a:solidFill>
                    <a:srgbClr val="FFFFFF">
                      <a:alpha val="0"/>
                    </a:srgbClr>
                  </a:solidFill>
                </a:ln>
                <a:solidFill>
                  <a:prstClr val="white"/>
                </a:solidFill>
                <a:effectLst/>
                <a:uLnTx/>
                <a:uFillTx/>
                <a:latin typeface="KoPub돋움체 Medium"/>
                <a:ea typeface="KoPub돋움체 Medium"/>
                <a:cs typeface="Arial" panose="020B0604020202020204" pitchFamily="34" charset="0"/>
              </a:rPr>
              <a:t>November 2023</a:t>
            </a:r>
            <a:endParaRPr kumimoji="0" lang="ko-KR" altLang="en-US" sz="1600" b="1" i="0" u="none" strike="noStrike" kern="1200" cap="none" spc="-20" normalizeH="0" baseline="0" noProof="0" dirty="0">
              <a:ln>
                <a:solidFill>
                  <a:srgbClr val="FFFFFF">
                    <a:alpha val="0"/>
                  </a:srgbClr>
                </a:solidFill>
              </a:ln>
              <a:solidFill>
                <a:prstClr val="white"/>
              </a:solidFill>
              <a:effectLst/>
              <a:uLnTx/>
              <a:uFillTx/>
              <a:latin typeface="KoPub돋움체 Medium"/>
              <a:ea typeface="KoPub돋움체 Medium"/>
              <a:cs typeface="Arial" panose="020B0604020202020204" pitchFamily="34" charset="0"/>
            </a:endParaRPr>
          </a:p>
        </p:txBody>
      </p:sp>
    </p:spTree>
    <p:extLst>
      <p:ext uri="{BB962C8B-B14F-4D97-AF65-F5344CB8AC3E}">
        <p14:creationId xmlns:p14="http://schemas.microsoft.com/office/powerpoint/2010/main" val="3434050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차트 12">
            <a:extLst>
              <a:ext uri="{FF2B5EF4-FFF2-40B4-BE49-F238E27FC236}">
                <a16:creationId xmlns:a16="http://schemas.microsoft.com/office/drawing/2014/main" id="{21488370-F16A-3B1E-FA0C-9450C9012F81}"/>
              </a:ext>
            </a:extLst>
          </p:cNvPr>
          <p:cNvGraphicFramePr/>
          <p:nvPr>
            <p:extLst>
              <p:ext uri="{D42A27DB-BD31-4B8C-83A1-F6EECF244321}">
                <p14:modId xmlns:p14="http://schemas.microsoft.com/office/powerpoint/2010/main" val="1164088184"/>
              </p:ext>
            </p:extLst>
          </p:nvPr>
        </p:nvGraphicFramePr>
        <p:xfrm>
          <a:off x="2767263" y="5217914"/>
          <a:ext cx="3647185" cy="3822488"/>
        </p:xfrm>
        <a:graphic>
          <a:graphicData uri="http://schemas.openxmlformats.org/drawingml/2006/chart">
            <c:chart xmlns:c="http://schemas.openxmlformats.org/drawingml/2006/chart" xmlns:r="http://schemas.openxmlformats.org/officeDocument/2006/relationships" r:id="rId2"/>
          </a:graphicData>
        </a:graphic>
      </p:graphicFrame>
      <p:sp>
        <p:nvSpPr>
          <p:cNvPr id="40" name="직사각형 39">
            <a:extLst>
              <a:ext uri="{FF2B5EF4-FFF2-40B4-BE49-F238E27FC236}">
                <a16:creationId xmlns:a16="http://schemas.microsoft.com/office/drawing/2014/main" id="{F7277FE6-4222-6644-2036-A64D65099E26}"/>
              </a:ext>
            </a:extLst>
          </p:cNvPr>
          <p:cNvSpPr/>
          <p:nvPr/>
        </p:nvSpPr>
        <p:spPr>
          <a:xfrm>
            <a:off x="741363" y="10017620"/>
            <a:ext cx="2520950" cy="2866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0" rtlCol="0" anchor="ctr"/>
          <a:lstStyle/>
          <a:p>
            <a:r>
              <a:rPr lang="en-US" altLang="ko-KR" sz="1200" spc="-50" dirty="0">
                <a:gradFill>
                  <a:gsLst>
                    <a:gs pos="18000">
                      <a:schemeClr val="tx1">
                        <a:lumMod val="75000"/>
                        <a:lumOff val="25000"/>
                      </a:schemeClr>
                    </a:gs>
                    <a:gs pos="83000">
                      <a:schemeClr val="tx1">
                        <a:lumMod val="75000"/>
                        <a:lumOff val="25000"/>
                      </a:schemeClr>
                    </a:gs>
                  </a:gsLst>
                  <a:lin ang="1200000" scaled="0"/>
                </a:gradFill>
                <a:latin typeface="KoPub돋움체 Bold" panose="00000800000000000000" pitchFamily="2" charset="-127"/>
                <a:ea typeface="KoPub돋움체 Bold" panose="00000800000000000000" pitchFamily="2" charset="-127"/>
              </a:rPr>
              <a:t>01.  </a:t>
            </a:r>
            <a:r>
              <a:rPr lang="ko-KR" altLang="en-US" sz="1200" spc="-50" dirty="0">
                <a:gradFill>
                  <a:gsLst>
                    <a:gs pos="18000">
                      <a:schemeClr val="tx1">
                        <a:lumMod val="75000"/>
                        <a:lumOff val="25000"/>
                      </a:schemeClr>
                    </a:gs>
                    <a:gs pos="83000">
                      <a:schemeClr val="tx1">
                        <a:lumMod val="75000"/>
                        <a:lumOff val="25000"/>
                      </a:schemeClr>
                    </a:gs>
                  </a:gsLst>
                  <a:lin ang="1200000" scaled="0"/>
                </a:gradFill>
                <a:latin typeface="KoPub돋움체 Bold" panose="00000800000000000000" pitchFamily="2" charset="-127"/>
                <a:ea typeface="KoPub돋움체 Bold" panose="00000800000000000000" pitchFamily="2" charset="-127"/>
              </a:rPr>
              <a:t>윤리적 이해</a:t>
            </a:r>
          </a:p>
        </p:txBody>
      </p:sp>
      <p:sp>
        <p:nvSpPr>
          <p:cNvPr id="75" name="직사각형 74">
            <a:extLst>
              <a:ext uri="{FF2B5EF4-FFF2-40B4-BE49-F238E27FC236}">
                <a16:creationId xmlns:a16="http://schemas.microsoft.com/office/drawing/2014/main" id="{E26E8C75-6F7A-DC2E-5341-CB16EE4D4EE1}"/>
              </a:ext>
            </a:extLst>
          </p:cNvPr>
          <p:cNvSpPr/>
          <p:nvPr/>
        </p:nvSpPr>
        <p:spPr>
          <a:xfrm>
            <a:off x="0" y="3153874"/>
            <a:ext cx="6858000" cy="1370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76" name="그림 75">
            <a:extLst>
              <a:ext uri="{FF2B5EF4-FFF2-40B4-BE49-F238E27FC236}">
                <a16:creationId xmlns:a16="http://schemas.microsoft.com/office/drawing/2014/main" id="{B1BEDDED-D3F2-2C4D-38C1-AF3DDC5F30EE}"/>
              </a:ext>
            </a:extLst>
          </p:cNvPr>
          <p:cNvPicPr>
            <a:picLocks noChangeAspect="1"/>
          </p:cNvPicPr>
          <p:nvPr/>
        </p:nvPicPr>
        <p: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09281" y="2848474"/>
            <a:ext cx="621688" cy="1020340"/>
          </a:xfrm>
          <a:prstGeom prst="rect">
            <a:avLst/>
          </a:prstGeom>
        </p:spPr>
      </p:pic>
      <p:sp>
        <p:nvSpPr>
          <p:cNvPr id="78" name="TextBox 77">
            <a:extLst>
              <a:ext uri="{FF2B5EF4-FFF2-40B4-BE49-F238E27FC236}">
                <a16:creationId xmlns:a16="http://schemas.microsoft.com/office/drawing/2014/main" id="{68AA7C91-FE10-75CF-92E4-420494D4E8E0}"/>
              </a:ext>
            </a:extLst>
          </p:cNvPr>
          <p:cNvSpPr txBox="1"/>
          <p:nvPr/>
        </p:nvSpPr>
        <p:spPr>
          <a:xfrm>
            <a:off x="918602" y="3245796"/>
            <a:ext cx="2204294" cy="584775"/>
          </a:xfrm>
          <a:prstGeom prst="rect">
            <a:avLst/>
          </a:prstGeom>
          <a:noFill/>
        </p:spPr>
        <p:txBody>
          <a:bodyPr wrap="square">
            <a:spAutoFit/>
          </a:bodyPr>
          <a:lstStyle/>
          <a:p>
            <a:pPr defTabSz="914400">
              <a:defRPr/>
            </a:pP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디지털 트랜스포메이션을 어렵게 하는 요소는</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sp>
        <p:nvSpPr>
          <p:cNvPr id="79" name="TextBox 78">
            <a:extLst>
              <a:ext uri="{FF2B5EF4-FFF2-40B4-BE49-F238E27FC236}">
                <a16:creationId xmlns:a16="http://schemas.microsoft.com/office/drawing/2014/main" id="{A25B8190-001B-27BE-E11F-AC7F58A7C3D2}"/>
              </a:ext>
            </a:extLst>
          </p:cNvPr>
          <p:cNvSpPr txBox="1"/>
          <p:nvPr/>
        </p:nvSpPr>
        <p:spPr>
          <a:xfrm>
            <a:off x="3076350" y="3254447"/>
            <a:ext cx="3201620" cy="1184940"/>
          </a:xfrm>
          <a:prstGeom prst="rect">
            <a:avLst/>
          </a:prstGeom>
          <a:noFill/>
        </p:spPr>
        <p:txBody>
          <a:bodyPr wrap="square" lIns="91440" tIns="45720" rIns="91440" bIns="45720" rtlCol="0" anchor="t">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a:spcBef>
                <a:spcPts val="600"/>
              </a:spcBef>
            </a:pPr>
            <a:r>
              <a:rPr lang="ko-KR" altLang="en-US" spc="-50" dirty="0">
                <a:solidFill>
                  <a:schemeClr val="tx1">
                    <a:lumMod val="75000"/>
                    <a:lumOff val="25000"/>
                  </a:schemeClr>
                </a:solidFill>
                <a:ea typeface="KoPub돋움체 Medium"/>
              </a:rPr>
              <a:t>성공적인 디지털 트랜스포메이션을 어렵게 하는 요인으로 테크 분야의 거버넌스 능력 부족과 위험 회피적인 문화 등 내부의 요인이 언급됨</a:t>
            </a:r>
            <a:r>
              <a:rPr lang="en-US" altLang="ko-KR" spc="-50" dirty="0">
                <a:solidFill>
                  <a:schemeClr val="tx1">
                    <a:lumMod val="75000"/>
                    <a:lumOff val="25000"/>
                  </a:schemeClr>
                </a:solidFill>
                <a:ea typeface="KoPub돋움체 Medium"/>
              </a:rPr>
              <a:t> </a:t>
            </a:r>
            <a:endParaRPr lang="en-US" altLang="ko-KR" spc="-50" dirty="0">
              <a:solidFill>
                <a:schemeClr val="tx1">
                  <a:lumMod val="75000"/>
                  <a:lumOff val="25000"/>
                </a:schemeClr>
              </a:solidFill>
            </a:endParaRPr>
          </a:p>
          <a:p>
            <a:pPr>
              <a:spcBef>
                <a:spcPts val="600"/>
              </a:spcBef>
            </a:pPr>
            <a:r>
              <a:rPr lang="ko-KR" altLang="en-US" spc="-50" dirty="0">
                <a:solidFill>
                  <a:schemeClr val="tx1">
                    <a:lumMod val="75000"/>
                    <a:lumOff val="25000"/>
                  </a:schemeClr>
                </a:solidFill>
                <a:ea typeface="KoPub돋움체 Medium"/>
              </a:rPr>
              <a:t>성공적 혁신을 위해서 테크 분야의 리더가 심리적</a:t>
            </a:r>
            <a:r>
              <a:rPr lang="en-US" altLang="ko-KR" spc="-50" dirty="0">
                <a:solidFill>
                  <a:schemeClr val="tx1">
                    <a:lumMod val="75000"/>
                    <a:lumOff val="25000"/>
                  </a:schemeClr>
                </a:solidFill>
                <a:ea typeface="KoPub돋움체 Medium"/>
              </a:rPr>
              <a:t>/</a:t>
            </a:r>
            <a:r>
              <a:rPr lang="ko-KR" altLang="en-US" spc="-50" dirty="0">
                <a:solidFill>
                  <a:schemeClr val="tx1">
                    <a:lumMod val="75000"/>
                    <a:lumOff val="25000"/>
                  </a:schemeClr>
                </a:solidFill>
                <a:ea typeface="KoPub돋움체 Medium"/>
              </a:rPr>
              <a:t>비즈니스적 측면에서 적극적 트랜스포메이션을 도모할 수 있는 역량을 갖추는 것이 중요함</a:t>
            </a:r>
            <a:endParaRPr lang="en-US" altLang="ko-KR" spc="-50" dirty="0">
              <a:solidFill>
                <a:schemeClr val="tx1">
                  <a:lumMod val="75000"/>
                  <a:lumOff val="25000"/>
                </a:schemeClr>
              </a:solidFill>
              <a:ea typeface="KoPub돋움체 Medium"/>
            </a:endParaRPr>
          </a:p>
        </p:txBody>
      </p:sp>
      <p:sp>
        <p:nvSpPr>
          <p:cNvPr id="2" name="사각형: 잘린 대각선 방향 모서리 1">
            <a:extLst>
              <a:ext uri="{FF2B5EF4-FFF2-40B4-BE49-F238E27FC236}">
                <a16:creationId xmlns:a16="http://schemas.microsoft.com/office/drawing/2014/main" id="{DF6CC400-0F07-9EF5-FD8D-5A5762420ED1}"/>
              </a:ext>
            </a:extLst>
          </p:cNvPr>
          <p:cNvSpPr/>
          <p:nvPr/>
        </p:nvSpPr>
        <p:spPr>
          <a:xfrm flipH="1">
            <a:off x="728662" y="1382874"/>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디지털 기반 성장의 저해 요소</a:t>
            </a:r>
          </a:p>
        </p:txBody>
      </p:sp>
      <p:sp>
        <p:nvSpPr>
          <p:cNvPr id="3" name="사각형: 잘린 대각선 방향 모서리 2">
            <a:extLst>
              <a:ext uri="{FF2B5EF4-FFF2-40B4-BE49-F238E27FC236}">
                <a16:creationId xmlns:a16="http://schemas.microsoft.com/office/drawing/2014/main" id="{9BA9CAEC-670E-857E-A4A4-FE79D1A236BE}"/>
              </a:ext>
            </a:extLst>
          </p:cNvPr>
          <p:cNvSpPr/>
          <p:nvPr/>
        </p:nvSpPr>
        <p:spPr>
          <a:xfrm flipH="1">
            <a:off x="547514" y="1496931"/>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endParaRPr>
          </a:p>
        </p:txBody>
      </p:sp>
      <p:sp>
        <p:nvSpPr>
          <p:cNvPr id="4" name="사각형: 둥근 모서리 3">
            <a:extLst>
              <a:ext uri="{FF2B5EF4-FFF2-40B4-BE49-F238E27FC236}">
                <a16:creationId xmlns:a16="http://schemas.microsoft.com/office/drawing/2014/main" id="{EA2EBF0A-7209-8F1A-0A2C-6D07D1CE6B79}"/>
              </a:ext>
            </a:extLst>
          </p:cNvPr>
          <p:cNvSpPr/>
          <p:nvPr/>
        </p:nvSpPr>
        <p:spPr>
          <a:xfrm>
            <a:off x="3077389" y="965494"/>
            <a:ext cx="689394" cy="328461"/>
          </a:xfrm>
          <a:prstGeom prst="roundRect">
            <a:avLst>
              <a:gd name="adj" fmla="val 50000"/>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rPr>
              <a:t>08</a:t>
            </a:r>
            <a:endParaRPr lang="ko-KR" altLang="en-US"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endParaRPr>
          </a:p>
        </p:txBody>
      </p:sp>
      <p:sp>
        <p:nvSpPr>
          <p:cNvPr id="5" name="TextBox 4">
            <a:extLst>
              <a:ext uri="{FF2B5EF4-FFF2-40B4-BE49-F238E27FC236}">
                <a16:creationId xmlns:a16="http://schemas.microsoft.com/office/drawing/2014/main" id="{03CF2855-9FEB-724F-CB49-D010D54C0E3E}"/>
              </a:ext>
            </a:extLst>
          </p:cNvPr>
          <p:cNvSpPr txBox="1"/>
          <p:nvPr/>
        </p:nvSpPr>
        <p:spPr>
          <a:xfrm>
            <a:off x="519078" y="1973614"/>
            <a:ext cx="5833596" cy="769441"/>
          </a:xfrm>
          <a:prstGeom prst="rect">
            <a:avLst/>
          </a:prstGeom>
          <a:noFill/>
        </p:spPr>
        <p:txBody>
          <a:bodyPr wrap="squar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성공적인 디지털 트랜스포메이션을 저해하는 요소로 </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테크 분야의 거버넌스 능력 부족이 가장 크다고 진단</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6" name="TextBox 5">
            <a:extLst>
              <a:ext uri="{FF2B5EF4-FFF2-40B4-BE49-F238E27FC236}">
                <a16:creationId xmlns:a16="http://schemas.microsoft.com/office/drawing/2014/main" id="{DD5A8990-76C0-3DE5-3434-5F3944012DE0}"/>
              </a:ext>
            </a:extLst>
          </p:cNvPr>
          <p:cNvSpPr txBox="1"/>
          <p:nvPr/>
        </p:nvSpPr>
        <p:spPr>
          <a:xfrm>
            <a:off x="663045" y="11258993"/>
            <a:ext cx="5468688" cy="2308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KPMG</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Global</a:t>
            </a:r>
            <a:endPar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endParaRPr>
          </a:p>
        </p:txBody>
      </p:sp>
      <p:grpSp>
        <p:nvGrpSpPr>
          <p:cNvPr id="7" name="그룹 6">
            <a:extLst>
              <a:ext uri="{FF2B5EF4-FFF2-40B4-BE49-F238E27FC236}">
                <a16:creationId xmlns:a16="http://schemas.microsoft.com/office/drawing/2014/main" id="{9AF8BECE-182C-65A4-AA8C-BEF224957167}"/>
              </a:ext>
            </a:extLst>
          </p:cNvPr>
          <p:cNvGrpSpPr/>
          <p:nvPr/>
        </p:nvGrpSpPr>
        <p:grpSpPr>
          <a:xfrm>
            <a:off x="639447" y="4921064"/>
            <a:ext cx="5381940" cy="307777"/>
            <a:chOff x="639446" y="4199344"/>
            <a:chExt cx="2728338" cy="307777"/>
          </a:xfrm>
        </p:grpSpPr>
        <p:sp>
          <p:nvSpPr>
            <p:cNvPr id="8" name="TextBox 7">
              <a:extLst>
                <a:ext uri="{FF2B5EF4-FFF2-40B4-BE49-F238E27FC236}">
                  <a16:creationId xmlns:a16="http://schemas.microsoft.com/office/drawing/2014/main" id="{34206E3C-8045-362B-D933-E4FEB3C63E84}"/>
                </a:ext>
              </a:extLst>
            </p:cNvPr>
            <p:cNvSpPr txBox="1"/>
            <p:nvPr/>
          </p:nvSpPr>
          <p:spPr>
            <a:xfrm>
              <a:off x="639446" y="4199344"/>
              <a:ext cx="2728338"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ko-KR" altLang="en-US" sz="1400" i="0" u="none" strike="noStrike" kern="1200" cap="none" spc="-6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테크 중심의 트랜스포메이션 속도를 늦출 가능성이 높은 요인은 무엇입니까</a:t>
              </a:r>
              <a:r>
                <a:rPr kumimoji="0" lang="en-US" altLang="ko-KR" sz="1400" i="0" u="none" strike="noStrike" kern="1200" cap="none" spc="-6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a:t>
              </a:r>
            </a:p>
          </p:txBody>
        </p:sp>
        <p:cxnSp>
          <p:nvCxnSpPr>
            <p:cNvPr id="9" name="직선 연결선 8">
              <a:extLst>
                <a:ext uri="{FF2B5EF4-FFF2-40B4-BE49-F238E27FC236}">
                  <a16:creationId xmlns:a16="http://schemas.microsoft.com/office/drawing/2014/main" id="{8958E79D-E488-1D36-AA85-060A6A34D66E}"/>
                </a:ext>
              </a:extLst>
            </p:cNvPr>
            <p:cNvCxnSpPr>
              <a:cxnSpLocks/>
            </p:cNvCxnSpPr>
            <p:nvPr/>
          </p:nvCxnSpPr>
          <p:spPr>
            <a:xfrm>
              <a:off x="677160" y="4199344"/>
              <a:ext cx="153177"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grpSp>
        <p:nvGrpSpPr>
          <p:cNvPr id="10" name="그룹 9">
            <a:extLst>
              <a:ext uri="{FF2B5EF4-FFF2-40B4-BE49-F238E27FC236}">
                <a16:creationId xmlns:a16="http://schemas.microsoft.com/office/drawing/2014/main" id="{E9453AAD-37AF-DEBF-CFFE-4BA686A02CBA}"/>
              </a:ext>
            </a:extLst>
          </p:cNvPr>
          <p:cNvGrpSpPr/>
          <p:nvPr/>
        </p:nvGrpSpPr>
        <p:grpSpPr>
          <a:xfrm>
            <a:off x="626883" y="9226551"/>
            <a:ext cx="2770506" cy="307777"/>
            <a:chOff x="639445" y="4199344"/>
            <a:chExt cx="1404489" cy="307777"/>
          </a:xfrm>
        </p:grpSpPr>
        <p:sp>
          <p:nvSpPr>
            <p:cNvPr id="11" name="TextBox 10">
              <a:extLst>
                <a:ext uri="{FF2B5EF4-FFF2-40B4-BE49-F238E27FC236}">
                  <a16:creationId xmlns:a16="http://schemas.microsoft.com/office/drawing/2014/main" id="{904D6E4F-88D7-94CD-2DE4-61FC6A21F6E8}"/>
                </a:ext>
              </a:extLst>
            </p:cNvPr>
            <p:cNvSpPr txBox="1"/>
            <p:nvPr/>
          </p:nvSpPr>
          <p:spPr>
            <a:xfrm>
              <a:off x="639445" y="4199344"/>
              <a:ext cx="1404489"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ko-KR" altLang="en-US" sz="1400" i="0" u="none" strike="noStrike" kern="1200" cap="none" spc="-7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테크 리더에게 필요한 역량</a:t>
              </a:r>
            </a:p>
          </p:txBody>
        </p:sp>
        <p:cxnSp>
          <p:nvCxnSpPr>
            <p:cNvPr id="12" name="직선 연결선 11">
              <a:extLst>
                <a:ext uri="{FF2B5EF4-FFF2-40B4-BE49-F238E27FC236}">
                  <a16:creationId xmlns:a16="http://schemas.microsoft.com/office/drawing/2014/main" id="{1CFF9CC9-1A99-23C7-CE19-3951DB28321B}"/>
                </a:ext>
              </a:extLst>
            </p:cNvPr>
            <p:cNvCxnSpPr>
              <a:cxnSpLocks/>
            </p:cNvCxnSpPr>
            <p:nvPr/>
          </p:nvCxnSpPr>
          <p:spPr>
            <a:xfrm>
              <a:off x="677160" y="4199344"/>
              <a:ext cx="153177"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sp>
        <p:nvSpPr>
          <p:cNvPr id="14" name="object 28">
            <a:extLst>
              <a:ext uri="{FF2B5EF4-FFF2-40B4-BE49-F238E27FC236}">
                <a16:creationId xmlns:a16="http://schemas.microsoft.com/office/drawing/2014/main" id="{3948F35F-CB8D-0EBD-EA16-184902B7E515}"/>
              </a:ext>
            </a:extLst>
          </p:cNvPr>
          <p:cNvSpPr txBox="1"/>
          <p:nvPr/>
        </p:nvSpPr>
        <p:spPr>
          <a:xfrm>
            <a:off x="740695" y="5437851"/>
            <a:ext cx="2102193" cy="352019"/>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효과적인 혁신 창출을 도모하기 위한 </a:t>
            </a:r>
            <a:b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b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테크 분야의 거버넌스 </a:t>
            </a:r>
            <a:r>
              <a:rPr lang="ko-KR" altLang="en-US" sz="1100" b="1"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cs typeface="Calibri"/>
              </a:rPr>
              <a:t>역량 부족 </a:t>
            </a:r>
            <a:endPar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endParaRPr>
          </a:p>
        </p:txBody>
      </p:sp>
      <p:sp>
        <p:nvSpPr>
          <p:cNvPr id="15" name="TextBox 14">
            <a:extLst>
              <a:ext uri="{FF2B5EF4-FFF2-40B4-BE49-F238E27FC236}">
                <a16:creationId xmlns:a16="http://schemas.microsoft.com/office/drawing/2014/main" id="{D72A9D9D-1FB4-5C9E-B552-B4E4B2C4A643}"/>
              </a:ext>
            </a:extLst>
          </p:cNvPr>
          <p:cNvSpPr txBox="1"/>
          <p:nvPr/>
        </p:nvSpPr>
        <p:spPr>
          <a:xfrm>
            <a:off x="5239838" y="5441976"/>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46%</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6" name="TextBox 15">
            <a:extLst>
              <a:ext uri="{FF2B5EF4-FFF2-40B4-BE49-F238E27FC236}">
                <a16:creationId xmlns:a16="http://schemas.microsoft.com/office/drawing/2014/main" id="{8F4D4251-729A-BAF1-D032-CB9EDCB35AC7}"/>
              </a:ext>
            </a:extLst>
          </p:cNvPr>
          <p:cNvSpPr txBox="1"/>
          <p:nvPr/>
        </p:nvSpPr>
        <p:spPr>
          <a:xfrm>
            <a:off x="4605673" y="5897332"/>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37%</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7" name="TextBox 16">
            <a:extLst>
              <a:ext uri="{FF2B5EF4-FFF2-40B4-BE49-F238E27FC236}">
                <a16:creationId xmlns:a16="http://schemas.microsoft.com/office/drawing/2014/main" id="{BFE73DB1-7268-EDE0-E2EC-4E19F51C34F5}"/>
              </a:ext>
            </a:extLst>
          </p:cNvPr>
          <p:cNvSpPr txBox="1"/>
          <p:nvPr/>
        </p:nvSpPr>
        <p:spPr>
          <a:xfrm>
            <a:off x="4544341" y="6329129"/>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36%</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8" name="TextBox 17">
            <a:extLst>
              <a:ext uri="{FF2B5EF4-FFF2-40B4-BE49-F238E27FC236}">
                <a16:creationId xmlns:a16="http://schemas.microsoft.com/office/drawing/2014/main" id="{0AD63183-EBA7-388B-D2BF-EBAE1D8DBBA4}"/>
              </a:ext>
            </a:extLst>
          </p:cNvPr>
          <p:cNvSpPr txBox="1"/>
          <p:nvPr/>
        </p:nvSpPr>
        <p:spPr>
          <a:xfrm>
            <a:off x="4543645" y="6759141"/>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36%</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9" name="TextBox 18">
            <a:extLst>
              <a:ext uri="{FF2B5EF4-FFF2-40B4-BE49-F238E27FC236}">
                <a16:creationId xmlns:a16="http://schemas.microsoft.com/office/drawing/2014/main" id="{32571B1D-B311-DDDC-BE59-3A4DEA18A953}"/>
              </a:ext>
            </a:extLst>
          </p:cNvPr>
          <p:cNvSpPr txBox="1"/>
          <p:nvPr/>
        </p:nvSpPr>
        <p:spPr>
          <a:xfrm>
            <a:off x="4404631" y="7198899"/>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34%</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20" name="TextBox 19">
            <a:extLst>
              <a:ext uri="{FF2B5EF4-FFF2-40B4-BE49-F238E27FC236}">
                <a16:creationId xmlns:a16="http://schemas.microsoft.com/office/drawing/2014/main" id="{8750AF1D-8DDC-9DF3-81BE-8D78B66FF099}"/>
              </a:ext>
            </a:extLst>
          </p:cNvPr>
          <p:cNvSpPr txBox="1"/>
          <p:nvPr/>
        </p:nvSpPr>
        <p:spPr>
          <a:xfrm>
            <a:off x="4402553" y="7637335"/>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34%</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21" name="TextBox 20">
            <a:extLst>
              <a:ext uri="{FF2B5EF4-FFF2-40B4-BE49-F238E27FC236}">
                <a16:creationId xmlns:a16="http://schemas.microsoft.com/office/drawing/2014/main" id="{BD5047E6-C57D-55D8-0410-F5AD5E67B0F6}"/>
              </a:ext>
            </a:extLst>
          </p:cNvPr>
          <p:cNvSpPr txBox="1"/>
          <p:nvPr/>
        </p:nvSpPr>
        <p:spPr>
          <a:xfrm>
            <a:off x="3080467" y="9326206"/>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28%</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22" name="TextBox 21">
            <a:extLst>
              <a:ext uri="{FF2B5EF4-FFF2-40B4-BE49-F238E27FC236}">
                <a16:creationId xmlns:a16="http://schemas.microsoft.com/office/drawing/2014/main" id="{DF614B6B-2ACC-6D2D-EFEF-934CC053C883}"/>
              </a:ext>
            </a:extLst>
          </p:cNvPr>
          <p:cNvSpPr txBox="1"/>
          <p:nvPr/>
        </p:nvSpPr>
        <p:spPr>
          <a:xfrm>
            <a:off x="3036922" y="9918392"/>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27%</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23" name="object 28">
            <a:extLst>
              <a:ext uri="{FF2B5EF4-FFF2-40B4-BE49-F238E27FC236}">
                <a16:creationId xmlns:a16="http://schemas.microsoft.com/office/drawing/2014/main" id="{DB5B1B0D-D0AF-B491-FDDF-DF3208CD6AA9}"/>
              </a:ext>
            </a:extLst>
          </p:cNvPr>
          <p:cNvSpPr txBox="1"/>
          <p:nvPr/>
        </p:nvSpPr>
        <p:spPr>
          <a:xfrm>
            <a:off x="744538" y="5941087"/>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사이버 보안 또는 개인정보 보호 문제</a:t>
            </a:r>
          </a:p>
        </p:txBody>
      </p:sp>
      <p:sp>
        <p:nvSpPr>
          <p:cNvPr id="24" name="object 28">
            <a:extLst>
              <a:ext uri="{FF2B5EF4-FFF2-40B4-BE49-F238E27FC236}">
                <a16:creationId xmlns:a16="http://schemas.microsoft.com/office/drawing/2014/main" id="{70C6F668-8453-A85D-D795-5D0CA30BA7D4}"/>
              </a:ext>
            </a:extLst>
          </p:cNvPr>
          <p:cNvSpPr txBox="1"/>
          <p:nvPr/>
        </p:nvSpPr>
        <p:spPr>
          <a:xfrm>
            <a:off x="752913" y="6365454"/>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변화를 더디게 하는 위험 회피적인 문화</a:t>
            </a:r>
          </a:p>
        </p:txBody>
      </p:sp>
      <p:sp>
        <p:nvSpPr>
          <p:cNvPr id="25" name="object 28">
            <a:extLst>
              <a:ext uri="{FF2B5EF4-FFF2-40B4-BE49-F238E27FC236}">
                <a16:creationId xmlns:a16="http://schemas.microsoft.com/office/drawing/2014/main" id="{2BB0D546-164A-E624-3E65-1EAB210BFB33}"/>
              </a:ext>
            </a:extLst>
          </p:cNvPr>
          <p:cNvSpPr txBox="1"/>
          <p:nvPr/>
        </p:nvSpPr>
        <p:spPr>
          <a:xfrm>
            <a:off x="752913" y="6817709"/>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조직 내 기술 역량 부족</a:t>
            </a:r>
          </a:p>
        </p:txBody>
      </p:sp>
      <p:sp>
        <p:nvSpPr>
          <p:cNvPr id="26" name="object 28">
            <a:extLst>
              <a:ext uri="{FF2B5EF4-FFF2-40B4-BE49-F238E27FC236}">
                <a16:creationId xmlns:a16="http://schemas.microsoft.com/office/drawing/2014/main" id="{51E73B45-A4D3-F996-3224-C5004BFA0936}"/>
              </a:ext>
            </a:extLst>
          </p:cNvPr>
          <p:cNvSpPr txBox="1"/>
          <p:nvPr/>
        </p:nvSpPr>
        <p:spPr>
          <a:xfrm>
            <a:off x="752913" y="7252364"/>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기존 기술 활용 방안 모색의 어려움</a:t>
            </a:r>
          </a:p>
        </p:txBody>
      </p:sp>
      <p:sp>
        <p:nvSpPr>
          <p:cNvPr id="27" name="object 28">
            <a:extLst>
              <a:ext uri="{FF2B5EF4-FFF2-40B4-BE49-F238E27FC236}">
                <a16:creationId xmlns:a16="http://schemas.microsoft.com/office/drawing/2014/main" id="{EA1076EC-2555-4C4C-C6A0-454D2D0D7FDB}"/>
              </a:ext>
            </a:extLst>
          </p:cNvPr>
          <p:cNvSpPr txBox="1"/>
          <p:nvPr/>
        </p:nvSpPr>
        <p:spPr>
          <a:xfrm>
            <a:off x="752913" y="7685873"/>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미숙한 데이터 활용 전략</a:t>
            </a:r>
          </a:p>
        </p:txBody>
      </p:sp>
      <p:sp>
        <p:nvSpPr>
          <p:cNvPr id="28" name="object 28">
            <a:extLst>
              <a:ext uri="{FF2B5EF4-FFF2-40B4-BE49-F238E27FC236}">
                <a16:creationId xmlns:a16="http://schemas.microsoft.com/office/drawing/2014/main" id="{D587E801-1995-92BD-1896-6FAEA815B5F6}"/>
              </a:ext>
            </a:extLst>
          </p:cNvPr>
          <p:cNvSpPr txBox="1"/>
          <p:nvPr/>
        </p:nvSpPr>
        <p:spPr>
          <a:xfrm>
            <a:off x="752913" y="8130069"/>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트랜스포메이션 과정으로 인한 피로도</a:t>
            </a:r>
          </a:p>
        </p:txBody>
      </p:sp>
      <p:sp>
        <p:nvSpPr>
          <p:cNvPr id="29" name="object 28">
            <a:extLst>
              <a:ext uri="{FF2B5EF4-FFF2-40B4-BE49-F238E27FC236}">
                <a16:creationId xmlns:a16="http://schemas.microsoft.com/office/drawing/2014/main" id="{4FBB0F16-42E3-8B09-3036-F48EB1B5312C}"/>
              </a:ext>
            </a:extLst>
          </p:cNvPr>
          <p:cNvSpPr txBox="1"/>
          <p:nvPr/>
        </p:nvSpPr>
        <p:spPr>
          <a:xfrm>
            <a:off x="752913" y="8585875"/>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급증하는 비용</a:t>
            </a:r>
          </a:p>
        </p:txBody>
      </p:sp>
      <p:sp>
        <p:nvSpPr>
          <p:cNvPr id="43" name="직사각형 42">
            <a:extLst>
              <a:ext uri="{FF2B5EF4-FFF2-40B4-BE49-F238E27FC236}">
                <a16:creationId xmlns:a16="http://schemas.microsoft.com/office/drawing/2014/main" id="{156168A7-1E70-EA81-9836-7CBAAADE915F}"/>
              </a:ext>
            </a:extLst>
          </p:cNvPr>
          <p:cNvSpPr/>
          <p:nvPr/>
        </p:nvSpPr>
        <p:spPr>
          <a:xfrm>
            <a:off x="741363" y="10350995"/>
            <a:ext cx="2520950" cy="2866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0" rtlCol="0" anchor="ctr"/>
          <a:lstStyle/>
          <a:p>
            <a:r>
              <a:rPr lang="en-US" altLang="ko-KR" sz="1200" spc="-50" dirty="0">
                <a:gradFill>
                  <a:gsLst>
                    <a:gs pos="18000">
                      <a:schemeClr val="tx1">
                        <a:lumMod val="75000"/>
                        <a:lumOff val="25000"/>
                      </a:schemeClr>
                    </a:gs>
                    <a:gs pos="83000">
                      <a:schemeClr val="tx1">
                        <a:lumMod val="75000"/>
                        <a:lumOff val="25000"/>
                      </a:schemeClr>
                    </a:gs>
                  </a:gsLst>
                  <a:lin ang="1200000" scaled="0"/>
                </a:gradFill>
                <a:latin typeface="KoPub돋움체 Bold" panose="00000800000000000000" pitchFamily="2" charset="-127"/>
                <a:ea typeface="KoPub돋움체 Bold" panose="00000800000000000000" pitchFamily="2" charset="-127"/>
              </a:rPr>
              <a:t>02.  </a:t>
            </a:r>
            <a:r>
              <a:rPr lang="ko-KR" altLang="en-US" sz="1200" spc="-50" dirty="0">
                <a:gradFill>
                  <a:gsLst>
                    <a:gs pos="18000">
                      <a:schemeClr val="tx1">
                        <a:lumMod val="75000"/>
                        <a:lumOff val="25000"/>
                      </a:schemeClr>
                    </a:gs>
                    <a:gs pos="83000">
                      <a:schemeClr val="tx1">
                        <a:lumMod val="75000"/>
                        <a:lumOff val="25000"/>
                      </a:schemeClr>
                    </a:gs>
                  </a:gsLst>
                  <a:lin ang="1200000" scaled="0"/>
                </a:gradFill>
                <a:latin typeface="KoPub돋움체 Bold" panose="00000800000000000000" pitchFamily="2" charset="-127"/>
                <a:ea typeface="KoPub돋움체 Bold" panose="00000800000000000000" pitchFamily="2" charset="-127"/>
              </a:rPr>
              <a:t>창의성과 혁신</a:t>
            </a:r>
          </a:p>
        </p:txBody>
      </p:sp>
      <p:sp>
        <p:nvSpPr>
          <p:cNvPr id="44" name="직사각형 43">
            <a:extLst>
              <a:ext uri="{FF2B5EF4-FFF2-40B4-BE49-F238E27FC236}">
                <a16:creationId xmlns:a16="http://schemas.microsoft.com/office/drawing/2014/main" id="{149EFCD4-4232-6F50-00CE-F1E96B038634}"/>
              </a:ext>
            </a:extLst>
          </p:cNvPr>
          <p:cNvSpPr/>
          <p:nvPr/>
        </p:nvSpPr>
        <p:spPr>
          <a:xfrm>
            <a:off x="741363" y="10682836"/>
            <a:ext cx="2520950" cy="2866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0" rtlCol="0" anchor="ctr"/>
          <a:lstStyle/>
          <a:p>
            <a:r>
              <a:rPr lang="en-US" altLang="ko-KR" sz="1200" spc="-50" dirty="0">
                <a:gradFill>
                  <a:gsLst>
                    <a:gs pos="18000">
                      <a:schemeClr val="tx1">
                        <a:lumMod val="75000"/>
                        <a:lumOff val="25000"/>
                      </a:schemeClr>
                    </a:gs>
                    <a:gs pos="83000">
                      <a:schemeClr val="tx1">
                        <a:lumMod val="75000"/>
                        <a:lumOff val="25000"/>
                      </a:schemeClr>
                    </a:gs>
                  </a:gsLst>
                  <a:lin ang="1200000" scaled="0"/>
                </a:gradFill>
                <a:latin typeface="KoPub돋움체 Bold" panose="00000800000000000000" pitchFamily="2" charset="-127"/>
                <a:ea typeface="KoPub돋움체 Bold" panose="00000800000000000000" pitchFamily="2" charset="-127"/>
              </a:rPr>
              <a:t>03.  </a:t>
            </a:r>
            <a:r>
              <a:rPr lang="ko-KR" altLang="en-US" sz="1200" spc="-50" dirty="0">
                <a:gradFill>
                  <a:gsLst>
                    <a:gs pos="18000">
                      <a:schemeClr val="tx1">
                        <a:lumMod val="75000"/>
                        <a:lumOff val="25000"/>
                      </a:schemeClr>
                    </a:gs>
                    <a:gs pos="83000">
                      <a:schemeClr val="tx1">
                        <a:lumMod val="75000"/>
                        <a:lumOff val="25000"/>
                      </a:schemeClr>
                    </a:gs>
                  </a:gsLst>
                  <a:lin ang="1200000" scaled="0"/>
                </a:gradFill>
                <a:latin typeface="KoPub돋움체 Bold" panose="00000800000000000000" pitchFamily="2" charset="-127"/>
                <a:ea typeface="KoPub돋움체 Bold" panose="00000800000000000000" pitchFamily="2" charset="-127"/>
              </a:rPr>
              <a:t>협업</a:t>
            </a:r>
          </a:p>
        </p:txBody>
      </p:sp>
      <p:sp>
        <p:nvSpPr>
          <p:cNvPr id="46" name="사각형: 둥근 모서리 45">
            <a:extLst>
              <a:ext uri="{FF2B5EF4-FFF2-40B4-BE49-F238E27FC236}">
                <a16:creationId xmlns:a16="http://schemas.microsoft.com/office/drawing/2014/main" id="{08B0292D-A6F0-F318-17C8-40E408F26609}"/>
              </a:ext>
            </a:extLst>
          </p:cNvPr>
          <p:cNvSpPr/>
          <p:nvPr/>
        </p:nvSpPr>
        <p:spPr>
          <a:xfrm>
            <a:off x="753928" y="9687043"/>
            <a:ext cx="1332046" cy="270532"/>
          </a:xfrm>
          <a:prstGeom prst="roundRect">
            <a:avLst>
              <a:gd name="adj" fmla="val 50000"/>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gradFill>
                  <a:gsLst>
                    <a:gs pos="18000">
                      <a:schemeClr val="bg1"/>
                    </a:gs>
                    <a:gs pos="83000">
                      <a:schemeClr val="bg1"/>
                    </a:gs>
                  </a:gsLst>
                  <a:lin ang="1200000" scaled="0"/>
                </a:gradFill>
                <a:latin typeface="KoPub돋움체 Bold" panose="00000800000000000000" pitchFamily="2" charset="-127"/>
                <a:ea typeface="KoPub돋움체 Bold" panose="00000800000000000000" pitchFamily="2" charset="-127"/>
              </a:rPr>
              <a:t>심리적 역량</a:t>
            </a:r>
          </a:p>
        </p:txBody>
      </p:sp>
      <p:sp>
        <p:nvSpPr>
          <p:cNvPr id="47" name="직사각형 46">
            <a:extLst>
              <a:ext uri="{FF2B5EF4-FFF2-40B4-BE49-F238E27FC236}">
                <a16:creationId xmlns:a16="http://schemas.microsoft.com/office/drawing/2014/main" id="{84C5DBFD-0411-72CC-2ADF-235383F6ED4F}"/>
              </a:ext>
            </a:extLst>
          </p:cNvPr>
          <p:cNvSpPr/>
          <p:nvPr/>
        </p:nvSpPr>
        <p:spPr>
          <a:xfrm>
            <a:off x="3608387" y="10021902"/>
            <a:ext cx="2520950" cy="2866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0" rtlCol="0" anchor="ctr"/>
          <a:lstStyle/>
          <a:p>
            <a:r>
              <a:rPr lang="en-US" altLang="ko-KR" sz="1200" spc="-50" dirty="0">
                <a:gradFill>
                  <a:gsLst>
                    <a:gs pos="18000">
                      <a:schemeClr val="tx1">
                        <a:lumMod val="75000"/>
                        <a:lumOff val="25000"/>
                      </a:schemeClr>
                    </a:gs>
                    <a:gs pos="83000">
                      <a:schemeClr val="tx1">
                        <a:lumMod val="75000"/>
                        <a:lumOff val="25000"/>
                      </a:schemeClr>
                    </a:gs>
                  </a:gsLst>
                  <a:lin ang="1200000" scaled="0"/>
                </a:gradFill>
                <a:latin typeface="KoPub돋움체 Bold" panose="00000800000000000000" pitchFamily="2" charset="-127"/>
                <a:ea typeface="KoPub돋움체 Bold" panose="00000800000000000000" pitchFamily="2" charset="-127"/>
              </a:rPr>
              <a:t>01.  </a:t>
            </a:r>
            <a:r>
              <a:rPr lang="ko-KR" altLang="en-US" sz="1200" spc="-50" dirty="0">
                <a:gradFill>
                  <a:gsLst>
                    <a:gs pos="18000">
                      <a:schemeClr val="tx1">
                        <a:lumMod val="75000"/>
                        <a:lumOff val="25000"/>
                      </a:schemeClr>
                    </a:gs>
                    <a:gs pos="83000">
                      <a:schemeClr val="tx1">
                        <a:lumMod val="75000"/>
                        <a:lumOff val="25000"/>
                      </a:schemeClr>
                    </a:gs>
                  </a:gsLst>
                  <a:lin ang="1200000" scaled="0"/>
                </a:gradFill>
                <a:latin typeface="KoPub돋움체 Bold" panose="00000800000000000000" pitchFamily="2" charset="-127"/>
                <a:ea typeface="KoPub돋움체 Bold" panose="00000800000000000000" pitchFamily="2" charset="-127"/>
              </a:rPr>
              <a:t>전략적 사고</a:t>
            </a:r>
          </a:p>
        </p:txBody>
      </p:sp>
      <p:sp>
        <p:nvSpPr>
          <p:cNvPr id="48" name="직사각형 47">
            <a:extLst>
              <a:ext uri="{FF2B5EF4-FFF2-40B4-BE49-F238E27FC236}">
                <a16:creationId xmlns:a16="http://schemas.microsoft.com/office/drawing/2014/main" id="{39BA6C65-1F60-FE20-CCD6-CAB46F52F3F4}"/>
              </a:ext>
            </a:extLst>
          </p:cNvPr>
          <p:cNvSpPr/>
          <p:nvPr/>
        </p:nvSpPr>
        <p:spPr>
          <a:xfrm>
            <a:off x="3608387" y="10355277"/>
            <a:ext cx="2520950" cy="2866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0" rtlCol="0" anchor="ctr"/>
          <a:lstStyle/>
          <a:p>
            <a:r>
              <a:rPr lang="en-US" altLang="ko-KR" sz="1200" spc="-50" dirty="0">
                <a:gradFill>
                  <a:gsLst>
                    <a:gs pos="18000">
                      <a:schemeClr val="tx1">
                        <a:lumMod val="75000"/>
                        <a:lumOff val="25000"/>
                      </a:schemeClr>
                    </a:gs>
                    <a:gs pos="83000">
                      <a:schemeClr val="tx1">
                        <a:lumMod val="75000"/>
                        <a:lumOff val="25000"/>
                      </a:schemeClr>
                    </a:gs>
                  </a:gsLst>
                  <a:lin ang="1200000" scaled="0"/>
                </a:gradFill>
                <a:latin typeface="KoPub돋움체 Bold" panose="00000800000000000000" pitchFamily="2" charset="-127"/>
                <a:ea typeface="KoPub돋움체 Bold" panose="00000800000000000000" pitchFamily="2" charset="-127"/>
              </a:rPr>
              <a:t>02.  </a:t>
            </a:r>
            <a:r>
              <a:rPr lang="ko-KR" altLang="en-US" sz="1200" spc="-50" dirty="0">
                <a:gradFill>
                  <a:gsLst>
                    <a:gs pos="18000">
                      <a:schemeClr val="tx1">
                        <a:lumMod val="75000"/>
                        <a:lumOff val="25000"/>
                      </a:schemeClr>
                    </a:gs>
                    <a:gs pos="83000">
                      <a:schemeClr val="tx1">
                        <a:lumMod val="75000"/>
                        <a:lumOff val="25000"/>
                      </a:schemeClr>
                    </a:gs>
                  </a:gsLst>
                  <a:lin ang="1200000" scaled="0"/>
                </a:gradFill>
                <a:latin typeface="KoPub돋움체 Bold" panose="00000800000000000000" pitchFamily="2" charset="-127"/>
                <a:ea typeface="KoPub돋움체 Bold" panose="00000800000000000000" pitchFamily="2" charset="-127"/>
              </a:rPr>
              <a:t>기술 및 디지털 리터러시</a:t>
            </a:r>
          </a:p>
        </p:txBody>
      </p:sp>
      <p:sp>
        <p:nvSpPr>
          <p:cNvPr id="49" name="직사각형 48">
            <a:extLst>
              <a:ext uri="{FF2B5EF4-FFF2-40B4-BE49-F238E27FC236}">
                <a16:creationId xmlns:a16="http://schemas.microsoft.com/office/drawing/2014/main" id="{C1FD21E1-0958-BA43-A386-A859B86FD347}"/>
              </a:ext>
            </a:extLst>
          </p:cNvPr>
          <p:cNvSpPr/>
          <p:nvPr/>
        </p:nvSpPr>
        <p:spPr>
          <a:xfrm>
            <a:off x="3608387" y="10687118"/>
            <a:ext cx="2520950" cy="2866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0" rtlCol="0" anchor="ctr"/>
          <a:lstStyle/>
          <a:p>
            <a:r>
              <a:rPr lang="en-US" altLang="ko-KR" sz="1200" spc="-50" dirty="0">
                <a:gradFill>
                  <a:gsLst>
                    <a:gs pos="18000">
                      <a:schemeClr val="tx1">
                        <a:lumMod val="75000"/>
                        <a:lumOff val="25000"/>
                      </a:schemeClr>
                    </a:gs>
                    <a:gs pos="83000">
                      <a:schemeClr val="tx1">
                        <a:lumMod val="75000"/>
                        <a:lumOff val="25000"/>
                      </a:schemeClr>
                    </a:gs>
                  </a:gsLst>
                  <a:lin ang="1200000" scaled="0"/>
                </a:gradFill>
                <a:latin typeface="KoPub돋움체 Bold" panose="00000800000000000000" pitchFamily="2" charset="-127"/>
                <a:ea typeface="KoPub돋움체 Bold" panose="00000800000000000000" pitchFamily="2" charset="-127"/>
              </a:rPr>
              <a:t>03.  </a:t>
            </a:r>
            <a:r>
              <a:rPr lang="ko-KR" altLang="en-US" sz="1200" spc="-50" dirty="0">
                <a:gradFill>
                  <a:gsLst>
                    <a:gs pos="18000">
                      <a:schemeClr val="tx1">
                        <a:lumMod val="75000"/>
                        <a:lumOff val="25000"/>
                      </a:schemeClr>
                    </a:gs>
                    <a:gs pos="83000">
                      <a:schemeClr val="tx1">
                        <a:lumMod val="75000"/>
                        <a:lumOff val="25000"/>
                      </a:schemeClr>
                    </a:gs>
                  </a:gsLst>
                  <a:lin ang="1200000" scaled="0"/>
                </a:gradFill>
                <a:latin typeface="KoPub돋움체 Bold" panose="00000800000000000000" pitchFamily="2" charset="-127"/>
                <a:ea typeface="KoPub돋움체 Bold" panose="00000800000000000000" pitchFamily="2" charset="-127"/>
              </a:rPr>
              <a:t>리더십</a:t>
            </a:r>
          </a:p>
        </p:txBody>
      </p:sp>
      <p:sp>
        <p:nvSpPr>
          <p:cNvPr id="50" name="사각형: 둥근 모서리 49">
            <a:extLst>
              <a:ext uri="{FF2B5EF4-FFF2-40B4-BE49-F238E27FC236}">
                <a16:creationId xmlns:a16="http://schemas.microsoft.com/office/drawing/2014/main" id="{9D08FADE-FD2E-E238-618F-4CAB82E08FBE}"/>
              </a:ext>
            </a:extLst>
          </p:cNvPr>
          <p:cNvSpPr/>
          <p:nvPr/>
        </p:nvSpPr>
        <p:spPr>
          <a:xfrm>
            <a:off x="3620952" y="9691325"/>
            <a:ext cx="1332046" cy="270532"/>
          </a:xfrm>
          <a:prstGeom prst="roundRect">
            <a:avLst>
              <a:gd name="adj" fmla="val 50000"/>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200" dirty="0">
                <a:gradFill>
                  <a:gsLst>
                    <a:gs pos="18000">
                      <a:schemeClr val="bg1"/>
                    </a:gs>
                    <a:gs pos="83000">
                      <a:schemeClr val="bg1"/>
                    </a:gs>
                  </a:gsLst>
                  <a:lin ang="1200000" scaled="0"/>
                </a:gradFill>
                <a:latin typeface="KoPub돋움체 Bold" panose="00000800000000000000" pitchFamily="2" charset="-127"/>
                <a:ea typeface="KoPub돋움체 Bold" panose="00000800000000000000" pitchFamily="2" charset="-127"/>
              </a:rPr>
              <a:t>비즈니스적 역량</a:t>
            </a:r>
          </a:p>
        </p:txBody>
      </p:sp>
      <p:sp>
        <p:nvSpPr>
          <p:cNvPr id="31" name="TextBox 30">
            <a:extLst>
              <a:ext uri="{FF2B5EF4-FFF2-40B4-BE49-F238E27FC236}">
                <a16:creationId xmlns:a16="http://schemas.microsoft.com/office/drawing/2014/main" id="{04134287-F1D8-56E3-25A4-DFEE2BC41409}"/>
              </a:ext>
            </a:extLst>
          </p:cNvPr>
          <p:cNvSpPr txBox="1"/>
          <p:nvPr/>
        </p:nvSpPr>
        <p:spPr>
          <a:xfrm>
            <a:off x="3979204" y="8078287"/>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lang="en-US" altLang="ko-KR" sz="1600" b="1" dirty="0">
                <a:solidFill>
                  <a:schemeClr val="bg1"/>
                </a:solidFill>
                <a:latin typeface="KPMG Bold" panose="020B0803030202040204" pitchFamily="34" charset="0"/>
                <a:ea typeface="KoPub돋움체 Medium" panose="00000600000000000000" pitchFamily="2" charset="-127"/>
                <a:cs typeface="Univers for KPMG"/>
              </a:rPr>
              <a:t>28</a:t>
            </a: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32" name="TextBox 31">
            <a:extLst>
              <a:ext uri="{FF2B5EF4-FFF2-40B4-BE49-F238E27FC236}">
                <a16:creationId xmlns:a16="http://schemas.microsoft.com/office/drawing/2014/main" id="{6EAD522D-6C72-C2A6-9120-0E23289E6ABD}"/>
              </a:ext>
            </a:extLst>
          </p:cNvPr>
          <p:cNvSpPr txBox="1"/>
          <p:nvPr/>
        </p:nvSpPr>
        <p:spPr>
          <a:xfrm>
            <a:off x="3909532" y="8519977"/>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lang="en-US" altLang="ko-KR" sz="1600" b="1" dirty="0">
                <a:solidFill>
                  <a:schemeClr val="bg1"/>
                </a:solidFill>
                <a:latin typeface="KPMG Bold" panose="020B0803030202040204" pitchFamily="34" charset="0"/>
                <a:ea typeface="KoPub돋움체 Medium" panose="00000600000000000000" pitchFamily="2" charset="-127"/>
                <a:cs typeface="Univers for KPMG"/>
              </a:rPr>
              <a:t>27</a:t>
            </a: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Tree>
    <p:extLst>
      <p:ext uri="{BB962C8B-B14F-4D97-AF65-F5344CB8AC3E}">
        <p14:creationId xmlns:p14="http://schemas.microsoft.com/office/powerpoint/2010/main" val="743184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직사각형 74">
            <a:extLst>
              <a:ext uri="{FF2B5EF4-FFF2-40B4-BE49-F238E27FC236}">
                <a16:creationId xmlns:a16="http://schemas.microsoft.com/office/drawing/2014/main" id="{E26E8C75-6F7A-DC2E-5341-CB16EE4D4EE1}"/>
              </a:ext>
            </a:extLst>
          </p:cNvPr>
          <p:cNvSpPr/>
          <p:nvPr/>
        </p:nvSpPr>
        <p:spPr>
          <a:xfrm>
            <a:off x="0" y="3153874"/>
            <a:ext cx="6858000" cy="12256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76" name="그림 75">
            <a:extLst>
              <a:ext uri="{FF2B5EF4-FFF2-40B4-BE49-F238E27FC236}">
                <a16:creationId xmlns:a16="http://schemas.microsoft.com/office/drawing/2014/main" id="{B1BEDDED-D3F2-2C4D-38C1-AF3DDC5F30EE}"/>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09281" y="2848474"/>
            <a:ext cx="621688" cy="1020340"/>
          </a:xfrm>
          <a:prstGeom prst="rect">
            <a:avLst/>
          </a:prstGeom>
        </p:spPr>
      </p:pic>
      <p:sp>
        <p:nvSpPr>
          <p:cNvPr id="78" name="TextBox 77">
            <a:extLst>
              <a:ext uri="{FF2B5EF4-FFF2-40B4-BE49-F238E27FC236}">
                <a16:creationId xmlns:a16="http://schemas.microsoft.com/office/drawing/2014/main" id="{68AA7C91-FE10-75CF-92E4-420494D4E8E0}"/>
              </a:ext>
            </a:extLst>
          </p:cNvPr>
          <p:cNvSpPr txBox="1"/>
          <p:nvPr/>
        </p:nvSpPr>
        <p:spPr>
          <a:xfrm>
            <a:off x="918602" y="3245796"/>
            <a:ext cx="2204294" cy="584775"/>
          </a:xfrm>
          <a:prstGeom prst="rect">
            <a:avLst/>
          </a:prstGeom>
          <a:noFill/>
        </p:spPr>
        <p:txBody>
          <a:bodyPr wrap="square">
            <a:spAutoFit/>
          </a:bodyPr>
          <a:lstStyle/>
          <a:p>
            <a:pPr defTabSz="914400">
              <a:defRPr/>
            </a:pP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디지털 트랜스포메이션에 선도기업의 특징은</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sp>
        <p:nvSpPr>
          <p:cNvPr id="79" name="TextBox 78">
            <a:extLst>
              <a:ext uri="{FF2B5EF4-FFF2-40B4-BE49-F238E27FC236}">
                <a16:creationId xmlns:a16="http://schemas.microsoft.com/office/drawing/2014/main" id="{A25B8190-001B-27BE-E11F-AC7F58A7C3D2}"/>
              </a:ext>
            </a:extLst>
          </p:cNvPr>
          <p:cNvSpPr txBox="1"/>
          <p:nvPr/>
        </p:nvSpPr>
        <p:spPr>
          <a:xfrm>
            <a:off x="3076350" y="3260463"/>
            <a:ext cx="3201620" cy="1015663"/>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a:spcBef>
                <a:spcPts val="600"/>
              </a:spcBef>
            </a:pPr>
            <a:r>
              <a:rPr lang="ko-KR" altLang="en-US" spc="-50" dirty="0">
                <a:solidFill>
                  <a:schemeClr val="tx1">
                    <a:lumMod val="75000"/>
                    <a:lumOff val="25000"/>
                  </a:schemeClr>
                </a:solidFill>
              </a:rPr>
              <a:t>선도기업의 </a:t>
            </a:r>
            <a:r>
              <a:rPr lang="en-US" altLang="ko-KR" spc="-50" dirty="0">
                <a:solidFill>
                  <a:schemeClr val="tx1">
                    <a:lumMod val="75000"/>
                    <a:lumOff val="25000"/>
                  </a:schemeClr>
                </a:solidFill>
              </a:rPr>
              <a:t>3</a:t>
            </a:r>
            <a:r>
              <a:rPr lang="ko-KR" altLang="en-US" spc="-50" dirty="0">
                <a:solidFill>
                  <a:schemeClr val="tx1">
                    <a:lumMod val="75000"/>
                    <a:lumOff val="25000"/>
                  </a:schemeClr>
                </a:solidFill>
              </a:rPr>
              <a:t>분의 </a:t>
            </a:r>
            <a:r>
              <a:rPr lang="en-US" altLang="ko-KR" spc="-50" dirty="0">
                <a:solidFill>
                  <a:schemeClr val="tx1">
                    <a:lumMod val="75000"/>
                    <a:lumOff val="25000"/>
                  </a:schemeClr>
                </a:solidFill>
              </a:rPr>
              <a:t>2 </a:t>
            </a:r>
            <a:r>
              <a:rPr lang="ko-KR" altLang="en-US" spc="-50" dirty="0">
                <a:solidFill>
                  <a:schemeClr val="tx1">
                    <a:lumMod val="75000"/>
                    <a:lumOff val="25000"/>
                  </a:schemeClr>
                </a:solidFill>
              </a:rPr>
              <a:t>이상은 신흥 기술</a:t>
            </a:r>
            <a:r>
              <a:rPr lang="en-US" altLang="ko-KR" spc="-50" dirty="0">
                <a:solidFill>
                  <a:schemeClr val="tx1">
                    <a:lumMod val="75000"/>
                    <a:lumOff val="25000"/>
                  </a:schemeClr>
                </a:solidFill>
              </a:rPr>
              <a:t>(AI, XaaS </a:t>
            </a:r>
            <a:r>
              <a:rPr lang="ko-KR" altLang="en-US" spc="-50" dirty="0">
                <a:solidFill>
                  <a:schemeClr val="tx1">
                    <a:lumMod val="75000"/>
                    <a:lumOff val="25000"/>
                  </a:schemeClr>
                </a:solidFill>
              </a:rPr>
              <a:t>등</a:t>
            </a:r>
            <a:r>
              <a:rPr lang="en-US" altLang="ko-KR" spc="-50" dirty="0">
                <a:solidFill>
                  <a:schemeClr val="tx1">
                    <a:lumMod val="75000"/>
                    <a:lumOff val="25000"/>
                  </a:schemeClr>
                </a:solidFill>
              </a:rPr>
              <a:t>)</a:t>
            </a:r>
            <a:r>
              <a:rPr lang="ko-KR" altLang="en-US" spc="-50" dirty="0">
                <a:solidFill>
                  <a:schemeClr val="tx1">
                    <a:lumMod val="75000"/>
                    <a:lumOff val="25000"/>
                  </a:schemeClr>
                </a:solidFill>
              </a:rPr>
              <a:t>을 활용한 디지털 트랜스포메이션의 적용 단계에 진입해 있다고 응답함</a:t>
            </a:r>
            <a:endParaRPr lang="en-US" altLang="ko-KR" spc="-50" dirty="0">
              <a:solidFill>
                <a:schemeClr val="tx1">
                  <a:lumMod val="75000"/>
                  <a:lumOff val="25000"/>
                </a:schemeClr>
              </a:solidFill>
            </a:endParaRPr>
          </a:p>
          <a:p>
            <a:pPr>
              <a:spcBef>
                <a:spcPts val="600"/>
              </a:spcBef>
            </a:pPr>
            <a:r>
              <a:rPr lang="ko-KR" altLang="en-US" spc="-50" dirty="0">
                <a:solidFill>
                  <a:schemeClr val="tx1">
                    <a:lumMod val="75000"/>
                    <a:lumOff val="25000"/>
                  </a:schemeClr>
                </a:solidFill>
              </a:rPr>
              <a:t>디지털 트랜스포메이션의 효과로 업무 생산성 향상</a:t>
            </a:r>
            <a:r>
              <a:rPr lang="en-US" altLang="ko-KR" spc="-50" dirty="0">
                <a:solidFill>
                  <a:schemeClr val="tx1">
                    <a:lumMod val="75000"/>
                    <a:lumOff val="25000"/>
                  </a:schemeClr>
                </a:solidFill>
              </a:rPr>
              <a:t>, </a:t>
            </a:r>
            <a:r>
              <a:rPr lang="ko-KR" altLang="en-US" spc="-50" dirty="0">
                <a:solidFill>
                  <a:schemeClr val="tx1">
                    <a:lumMod val="75000"/>
                    <a:lumOff val="25000"/>
                  </a:schemeClr>
                </a:solidFill>
              </a:rPr>
              <a:t>고객 활동 강화</a:t>
            </a:r>
            <a:r>
              <a:rPr lang="en-US" altLang="ko-KR" spc="-50" dirty="0">
                <a:solidFill>
                  <a:schemeClr val="tx1">
                    <a:lumMod val="75000"/>
                    <a:lumOff val="25000"/>
                  </a:schemeClr>
                </a:solidFill>
              </a:rPr>
              <a:t>, </a:t>
            </a:r>
            <a:r>
              <a:rPr lang="ko-KR" altLang="en-US" spc="-50" dirty="0">
                <a:solidFill>
                  <a:schemeClr val="tx1">
                    <a:lumMod val="75000"/>
                    <a:lumOff val="25000"/>
                  </a:schemeClr>
                </a:solidFill>
              </a:rPr>
              <a:t>효율성 향상에 따른 비용 절감 등이 거론됨</a:t>
            </a:r>
            <a:endParaRPr lang="en-US" altLang="ko-KR" spc="-50" dirty="0">
              <a:solidFill>
                <a:schemeClr val="tx1">
                  <a:lumMod val="75000"/>
                  <a:lumOff val="25000"/>
                </a:schemeClr>
              </a:solidFill>
            </a:endParaRPr>
          </a:p>
        </p:txBody>
      </p:sp>
      <p:sp>
        <p:nvSpPr>
          <p:cNvPr id="2" name="사각형: 잘린 대각선 방향 모서리 1">
            <a:extLst>
              <a:ext uri="{FF2B5EF4-FFF2-40B4-BE49-F238E27FC236}">
                <a16:creationId xmlns:a16="http://schemas.microsoft.com/office/drawing/2014/main" id="{CF863F64-E3C5-6B98-0804-53AB2F1BCDA8}"/>
              </a:ext>
            </a:extLst>
          </p:cNvPr>
          <p:cNvSpPr/>
          <p:nvPr/>
        </p:nvSpPr>
        <p:spPr>
          <a:xfrm flipH="1">
            <a:off x="728662" y="1382874"/>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디지털 트랜스포메이션의 선도기업의 특징</a:t>
            </a:r>
          </a:p>
        </p:txBody>
      </p:sp>
      <p:sp>
        <p:nvSpPr>
          <p:cNvPr id="3" name="사각형: 잘린 대각선 방향 모서리 2">
            <a:extLst>
              <a:ext uri="{FF2B5EF4-FFF2-40B4-BE49-F238E27FC236}">
                <a16:creationId xmlns:a16="http://schemas.microsoft.com/office/drawing/2014/main" id="{1B1B73A1-E6DF-9A3E-3C2F-8CCBE24DCF99}"/>
              </a:ext>
            </a:extLst>
          </p:cNvPr>
          <p:cNvSpPr/>
          <p:nvPr/>
        </p:nvSpPr>
        <p:spPr>
          <a:xfrm flipH="1">
            <a:off x="547514" y="1496931"/>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endParaRPr>
          </a:p>
        </p:txBody>
      </p:sp>
      <p:sp>
        <p:nvSpPr>
          <p:cNvPr id="18" name="사각형: 둥근 모서리 17">
            <a:extLst>
              <a:ext uri="{FF2B5EF4-FFF2-40B4-BE49-F238E27FC236}">
                <a16:creationId xmlns:a16="http://schemas.microsoft.com/office/drawing/2014/main" id="{72F84286-A533-7504-0DCE-65594B505190}"/>
              </a:ext>
            </a:extLst>
          </p:cNvPr>
          <p:cNvSpPr/>
          <p:nvPr/>
        </p:nvSpPr>
        <p:spPr>
          <a:xfrm>
            <a:off x="3077389" y="965494"/>
            <a:ext cx="689394" cy="328461"/>
          </a:xfrm>
          <a:prstGeom prst="roundRect">
            <a:avLst>
              <a:gd name="adj" fmla="val 50000"/>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rPr>
              <a:t>09</a:t>
            </a:r>
            <a:endParaRPr lang="ko-KR" altLang="en-US"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endParaRPr>
          </a:p>
        </p:txBody>
      </p:sp>
      <p:sp>
        <p:nvSpPr>
          <p:cNvPr id="19" name="TextBox 18">
            <a:extLst>
              <a:ext uri="{FF2B5EF4-FFF2-40B4-BE49-F238E27FC236}">
                <a16:creationId xmlns:a16="http://schemas.microsoft.com/office/drawing/2014/main" id="{4AF53B3F-E97C-4BA8-EE5B-EC3D47A82CDF}"/>
              </a:ext>
            </a:extLst>
          </p:cNvPr>
          <p:cNvSpPr txBox="1"/>
          <p:nvPr/>
        </p:nvSpPr>
        <p:spPr>
          <a:xfrm>
            <a:off x="758456" y="1973614"/>
            <a:ext cx="5354840" cy="769441"/>
          </a:xfrm>
          <a:prstGeom prst="rect">
            <a:avLst/>
          </a:prstGeom>
          <a:noFill/>
        </p:spPr>
        <p:txBody>
          <a:bodyPr wrap="squar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디지털 트랜스포메이션은 업무 생산성 및 </a:t>
            </a:r>
            <a:b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b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효율성 향상에 따른 비용 절감 효과가 큼 </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grpSp>
        <p:nvGrpSpPr>
          <p:cNvPr id="28" name="그룹 27">
            <a:extLst>
              <a:ext uri="{FF2B5EF4-FFF2-40B4-BE49-F238E27FC236}">
                <a16:creationId xmlns:a16="http://schemas.microsoft.com/office/drawing/2014/main" id="{479BFF46-1F97-868D-B97A-3DFC6E88DB94}"/>
              </a:ext>
            </a:extLst>
          </p:cNvPr>
          <p:cNvGrpSpPr/>
          <p:nvPr/>
        </p:nvGrpSpPr>
        <p:grpSpPr>
          <a:xfrm>
            <a:off x="639447" y="4921064"/>
            <a:ext cx="5858938" cy="523220"/>
            <a:chOff x="639446" y="4199344"/>
            <a:chExt cx="2970149" cy="523220"/>
          </a:xfrm>
        </p:grpSpPr>
        <p:sp>
          <p:nvSpPr>
            <p:cNvPr id="40" name="TextBox 39">
              <a:extLst>
                <a:ext uri="{FF2B5EF4-FFF2-40B4-BE49-F238E27FC236}">
                  <a16:creationId xmlns:a16="http://schemas.microsoft.com/office/drawing/2014/main" id="{20044E93-41F0-4DDF-17EC-9FDB00AEB0E5}"/>
                </a:ext>
              </a:extLst>
            </p:cNvPr>
            <p:cNvSpPr txBox="1"/>
            <p:nvPr/>
          </p:nvSpPr>
          <p:spPr>
            <a:xfrm>
              <a:off x="639446" y="4199344"/>
              <a:ext cx="2970149"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ko-KR" altLang="en-US" sz="1400" i="0" u="none" strike="noStrike" kern="1200" cap="none" spc="-6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최근 수년간 디지털 트랜스포메이션 관련 투자가 다음 분야에 어느 정도 기여했다고 보십니까</a:t>
              </a:r>
              <a:r>
                <a:rPr kumimoji="0" lang="en-US" altLang="ko-KR" sz="1400" i="0" u="none" strike="noStrike" kern="1200" cap="none" spc="-6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a:t>
              </a:r>
            </a:p>
          </p:txBody>
        </p:sp>
        <p:cxnSp>
          <p:nvCxnSpPr>
            <p:cNvPr id="41" name="직선 연결선 40">
              <a:extLst>
                <a:ext uri="{FF2B5EF4-FFF2-40B4-BE49-F238E27FC236}">
                  <a16:creationId xmlns:a16="http://schemas.microsoft.com/office/drawing/2014/main" id="{37127E36-F712-C77A-5C10-D38D9B88B4BE}"/>
                </a:ext>
              </a:extLst>
            </p:cNvPr>
            <p:cNvCxnSpPr>
              <a:cxnSpLocks/>
            </p:cNvCxnSpPr>
            <p:nvPr/>
          </p:nvCxnSpPr>
          <p:spPr>
            <a:xfrm>
              <a:off x="677160" y="4199344"/>
              <a:ext cx="153177"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sp>
        <p:nvSpPr>
          <p:cNvPr id="42" name="TextBox 41">
            <a:extLst>
              <a:ext uri="{FF2B5EF4-FFF2-40B4-BE49-F238E27FC236}">
                <a16:creationId xmlns:a16="http://schemas.microsoft.com/office/drawing/2014/main" id="{2E542A28-FCA3-78A5-A737-5E7EED892509}"/>
              </a:ext>
            </a:extLst>
          </p:cNvPr>
          <p:cNvSpPr txBox="1"/>
          <p:nvPr/>
        </p:nvSpPr>
        <p:spPr>
          <a:xfrm>
            <a:off x="663045" y="11258993"/>
            <a:ext cx="5468688" cy="2308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KPMG</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Global</a:t>
            </a:r>
            <a:endPar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endParaRPr>
          </a:p>
        </p:txBody>
      </p:sp>
      <p:graphicFrame>
        <p:nvGraphicFramePr>
          <p:cNvPr id="46" name="차트 45">
            <a:extLst>
              <a:ext uri="{FF2B5EF4-FFF2-40B4-BE49-F238E27FC236}">
                <a16:creationId xmlns:a16="http://schemas.microsoft.com/office/drawing/2014/main" id="{C184031C-2A62-F1D5-EE0B-CC3C2E76D945}"/>
              </a:ext>
            </a:extLst>
          </p:cNvPr>
          <p:cNvGraphicFramePr/>
          <p:nvPr>
            <p:extLst>
              <p:ext uri="{D42A27DB-BD31-4B8C-83A1-F6EECF244321}">
                <p14:modId xmlns:p14="http://schemas.microsoft.com/office/powerpoint/2010/main" val="2776427338"/>
              </p:ext>
            </p:extLst>
          </p:nvPr>
        </p:nvGraphicFramePr>
        <p:xfrm>
          <a:off x="1992573" y="5447816"/>
          <a:ext cx="4713886" cy="4780014"/>
        </p:xfrm>
        <a:graphic>
          <a:graphicData uri="http://schemas.openxmlformats.org/drawingml/2006/chart">
            <c:chart xmlns:c="http://schemas.openxmlformats.org/drawingml/2006/chart" xmlns:r="http://schemas.openxmlformats.org/officeDocument/2006/relationships" r:id="rId4"/>
          </a:graphicData>
        </a:graphic>
      </p:graphicFrame>
      <p:sp>
        <p:nvSpPr>
          <p:cNvPr id="47" name="object 28">
            <a:extLst>
              <a:ext uri="{FF2B5EF4-FFF2-40B4-BE49-F238E27FC236}">
                <a16:creationId xmlns:a16="http://schemas.microsoft.com/office/drawing/2014/main" id="{E9708075-1AFB-E4E8-7D74-927D765A62F2}"/>
              </a:ext>
            </a:extLst>
          </p:cNvPr>
          <p:cNvSpPr txBox="1"/>
          <p:nvPr/>
        </p:nvSpPr>
        <p:spPr>
          <a:xfrm>
            <a:off x="752913" y="5860857"/>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업무 생산성 향상</a:t>
            </a:r>
          </a:p>
        </p:txBody>
      </p:sp>
      <p:sp>
        <p:nvSpPr>
          <p:cNvPr id="48" name="object 28">
            <a:extLst>
              <a:ext uri="{FF2B5EF4-FFF2-40B4-BE49-F238E27FC236}">
                <a16:creationId xmlns:a16="http://schemas.microsoft.com/office/drawing/2014/main" id="{D4B2F0B0-3118-0118-949E-51A82AD958B4}"/>
              </a:ext>
            </a:extLst>
          </p:cNvPr>
          <p:cNvSpPr txBox="1"/>
          <p:nvPr/>
        </p:nvSpPr>
        <p:spPr>
          <a:xfrm>
            <a:off x="752913" y="6611484"/>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고객 활동 강화</a:t>
            </a:r>
          </a:p>
        </p:txBody>
      </p:sp>
      <p:sp>
        <p:nvSpPr>
          <p:cNvPr id="49" name="object 28">
            <a:extLst>
              <a:ext uri="{FF2B5EF4-FFF2-40B4-BE49-F238E27FC236}">
                <a16:creationId xmlns:a16="http://schemas.microsoft.com/office/drawing/2014/main" id="{723660D9-1423-BEA8-1F1E-581CB25132F3}"/>
              </a:ext>
            </a:extLst>
          </p:cNvPr>
          <p:cNvSpPr txBox="1"/>
          <p:nvPr/>
        </p:nvSpPr>
        <p:spPr>
          <a:xfrm>
            <a:off x="752913" y="7362111"/>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효율성 향상 및 비용 절감</a:t>
            </a:r>
          </a:p>
        </p:txBody>
      </p:sp>
      <p:sp>
        <p:nvSpPr>
          <p:cNvPr id="50" name="object 28">
            <a:extLst>
              <a:ext uri="{FF2B5EF4-FFF2-40B4-BE49-F238E27FC236}">
                <a16:creationId xmlns:a16="http://schemas.microsoft.com/office/drawing/2014/main" id="{E38CB9B6-EAA4-E409-A2C3-CB117504FF92}"/>
              </a:ext>
            </a:extLst>
          </p:cNvPr>
          <p:cNvSpPr txBox="1"/>
          <p:nvPr/>
        </p:nvSpPr>
        <p:spPr>
          <a:xfrm>
            <a:off x="752913" y="8112738"/>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직원 만족도 제고</a:t>
            </a:r>
          </a:p>
        </p:txBody>
      </p:sp>
      <p:sp>
        <p:nvSpPr>
          <p:cNvPr id="51" name="object 28">
            <a:extLst>
              <a:ext uri="{FF2B5EF4-FFF2-40B4-BE49-F238E27FC236}">
                <a16:creationId xmlns:a16="http://schemas.microsoft.com/office/drawing/2014/main" id="{2E4D1224-89D9-8C4F-360D-C7783C8C9D4F}"/>
              </a:ext>
            </a:extLst>
          </p:cNvPr>
          <p:cNvSpPr txBox="1"/>
          <p:nvPr/>
        </p:nvSpPr>
        <p:spPr>
          <a:xfrm>
            <a:off x="752913" y="8877013"/>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lang="ko-KR" altLang="en-US" sz="1100" b="1"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cs typeface="Calibri"/>
              </a:rPr>
              <a:t>신사업 개발</a:t>
            </a:r>
            <a:endPar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endParaRPr>
          </a:p>
        </p:txBody>
      </p:sp>
      <p:sp>
        <p:nvSpPr>
          <p:cNvPr id="52" name="object 28">
            <a:extLst>
              <a:ext uri="{FF2B5EF4-FFF2-40B4-BE49-F238E27FC236}">
                <a16:creationId xmlns:a16="http://schemas.microsoft.com/office/drawing/2014/main" id="{6895C596-A050-D8E2-D84A-CB8B235750F2}"/>
              </a:ext>
            </a:extLst>
          </p:cNvPr>
          <p:cNvSpPr txBox="1"/>
          <p:nvPr/>
        </p:nvSpPr>
        <p:spPr>
          <a:xfrm>
            <a:off x="752913" y="9627640"/>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혁신 활성화</a:t>
            </a:r>
          </a:p>
        </p:txBody>
      </p:sp>
      <p:sp>
        <p:nvSpPr>
          <p:cNvPr id="53" name="TextBox 52">
            <a:extLst>
              <a:ext uri="{FF2B5EF4-FFF2-40B4-BE49-F238E27FC236}">
                <a16:creationId xmlns:a16="http://schemas.microsoft.com/office/drawing/2014/main" id="{744CE6E8-161D-3076-9473-EDF778BF7AA0}"/>
              </a:ext>
            </a:extLst>
          </p:cNvPr>
          <p:cNvSpPr txBox="1"/>
          <p:nvPr/>
        </p:nvSpPr>
        <p:spPr>
          <a:xfrm>
            <a:off x="5209281" y="5688743"/>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72%</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54" name="TextBox 53">
            <a:extLst>
              <a:ext uri="{FF2B5EF4-FFF2-40B4-BE49-F238E27FC236}">
                <a16:creationId xmlns:a16="http://schemas.microsoft.com/office/drawing/2014/main" id="{52B100FE-04B3-6505-16C0-1947D6382411}"/>
              </a:ext>
            </a:extLst>
          </p:cNvPr>
          <p:cNvSpPr txBox="1"/>
          <p:nvPr/>
        </p:nvSpPr>
        <p:spPr>
          <a:xfrm>
            <a:off x="5148166" y="6433023"/>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71%</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55" name="TextBox 54">
            <a:extLst>
              <a:ext uri="{FF2B5EF4-FFF2-40B4-BE49-F238E27FC236}">
                <a16:creationId xmlns:a16="http://schemas.microsoft.com/office/drawing/2014/main" id="{5FEEB26A-4A0D-969C-1865-A08CAA5FC640}"/>
              </a:ext>
            </a:extLst>
          </p:cNvPr>
          <p:cNvSpPr txBox="1"/>
          <p:nvPr/>
        </p:nvSpPr>
        <p:spPr>
          <a:xfrm>
            <a:off x="4978038" y="7187934"/>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68%</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56" name="TextBox 55">
            <a:extLst>
              <a:ext uri="{FF2B5EF4-FFF2-40B4-BE49-F238E27FC236}">
                <a16:creationId xmlns:a16="http://schemas.microsoft.com/office/drawing/2014/main" id="{CDF24BA0-E53D-606A-EB8F-DEAEA52090CB}"/>
              </a:ext>
            </a:extLst>
          </p:cNvPr>
          <p:cNvSpPr txBox="1"/>
          <p:nvPr/>
        </p:nvSpPr>
        <p:spPr>
          <a:xfrm>
            <a:off x="4978038" y="7932214"/>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68%</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57" name="TextBox 56">
            <a:extLst>
              <a:ext uri="{FF2B5EF4-FFF2-40B4-BE49-F238E27FC236}">
                <a16:creationId xmlns:a16="http://schemas.microsoft.com/office/drawing/2014/main" id="{638340C9-62DA-7B8E-25D8-4FF4D991C804}"/>
              </a:ext>
            </a:extLst>
          </p:cNvPr>
          <p:cNvSpPr txBox="1"/>
          <p:nvPr/>
        </p:nvSpPr>
        <p:spPr>
          <a:xfrm>
            <a:off x="4978038" y="8687127"/>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67%</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58" name="TextBox 57">
            <a:extLst>
              <a:ext uri="{FF2B5EF4-FFF2-40B4-BE49-F238E27FC236}">
                <a16:creationId xmlns:a16="http://schemas.microsoft.com/office/drawing/2014/main" id="{73C3BC7F-6B65-74D2-D15A-C14BC6E34193}"/>
              </a:ext>
            </a:extLst>
          </p:cNvPr>
          <p:cNvSpPr txBox="1"/>
          <p:nvPr/>
        </p:nvSpPr>
        <p:spPr>
          <a:xfrm>
            <a:off x="4978038" y="9431406"/>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67%</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59" name="TextBox 58">
            <a:extLst>
              <a:ext uri="{FF2B5EF4-FFF2-40B4-BE49-F238E27FC236}">
                <a16:creationId xmlns:a16="http://schemas.microsoft.com/office/drawing/2014/main" id="{2B78A3A0-3DB2-AB08-BC72-556B59164757}"/>
              </a:ext>
            </a:extLst>
          </p:cNvPr>
          <p:cNvSpPr txBox="1"/>
          <p:nvPr/>
        </p:nvSpPr>
        <p:spPr>
          <a:xfrm>
            <a:off x="3882893" y="5954562"/>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48%</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60" name="TextBox 59">
            <a:extLst>
              <a:ext uri="{FF2B5EF4-FFF2-40B4-BE49-F238E27FC236}">
                <a16:creationId xmlns:a16="http://schemas.microsoft.com/office/drawing/2014/main" id="{210567F3-7ED0-0A08-74B9-9662ABC373D2}"/>
              </a:ext>
            </a:extLst>
          </p:cNvPr>
          <p:cNvSpPr txBox="1"/>
          <p:nvPr/>
        </p:nvSpPr>
        <p:spPr>
          <a:xfrm>
            <a:off x="3936058" y="6698843"/>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49%</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61" name="TextBox 60">
            <a:extLst>
              <a:ext uri="{FF2B5EF4-FFF2-40B4-BE49-F238E27FC236}">
                <a16:creationId xmlns:a16="http://schemas.microsoft.com/office/drawing/2014/main" id="{16E76ED5-09D0-11C0-7B78-E562408CB176}"/>
              </a:ext>
            </a:extLst>
          </p:cNvPr>
          <p:cNvSpPr txBox="1"/>
          <p:nvPr/>
        </p:nvSpPr>
        <p:spPr>
          <a:xfrm>
            <a:off x="3989223" y="7453756"/>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50%</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62" name="TextBox 61">
            <a:extLst>
              <a:ext uri="{FF2B5EF4-FFF2-40B4-BE49-F238E27FC236}">
                <a16:creationId xmlns:a16="http://schemas.microsoft.com/office/drawing/2014/main" id="{75B0400D-B8E2-ED55-B537-A9D96448E617}"/>
              </a:ext>
            </a:extLst>
          </p:cNvPr>
          <p:cNvSpPr txBox="1"/>
          <p:nvPr/>
        </p:nvSpPr>
        <p:spPr>
          <a:xfrm>
            <a:off x="3936058" y="8208670"/>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49%</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63" name="TextBox 62">
            <a:extLst>
              <a:ext uri="{FF2B5EF4-FFF2-40B4-BE49-F238E27FC236}">
                <a16:creationId xmlns:a16="http://schemas.microsoft.com/office/drawing/2014/main" id="{BD1910B3-82F9-DF70-87B9-5607B76E8608}"/>
              </a:ext>
            </a:extLst>
          </p:cNvPr>
          <p:cNvSpPr txBox="1"/>
          <p:nvPr/>
        </p:nvSpPr>
        <p:spPr>
          <a:xfrm>
            <a:off x="3882895" y="8952950"/>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48%</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64" name="TextBox 63">
            <a:extLst>
              <a:ext uri="{FF2B5EF4-FFF2-40B4-BE49-F238E27FC236}">
                <a16:creationId xmlns:a16="http://schemas.microsoft.com/office/drawing/2014/main" id="{9EF340F3-09EA-032F-347A-243193D77532}"/>
              </a:ext>
            </a:extLst>
          </p:cNvPr>
          <p:cNvSpPr txBox="1"/>
          <p:nvPr/>
        </p:nvSpPr>
        <p:spPr>
          <a:xfrm>
            <a:off x="3765934" y="9707863"/>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46%</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grpSp>
        <p:nvGrpSpPr>
          <p:cNvPr id="7" name="그룹 6">
            <a:extLst>
              <a:ext uri="{FF2B5EF4-FFF2-40B4-BE49-F238E27FC236}">
                <a16:creationId xmlns:a16="http://schemas.microsoft.com/office/drawing/2014/main" id="{2519D49F-C745-96F5-47F3-AF5C7EFAE17A}"/>
              </a:ext>
            </a:extLst>
          </p:cNvPr>
          <p:cNvGrpSpPr/>
          <p:nvPr/>
        </p:nvGrpSpPr>
        <p:grpSpPr>
          <a:xfrm>
            <a:off x="2147777" y="10328367"/>
            <a:ext cx="2329159" cy="628558"/>
            <a:chOff x="2147777" y="10328367"/>
            <a:chExt cx="2329159" cy="628558"/>
          </a:xfrm>
        </p:grpSpPr>
        <p:sp>
          <p:nvSpPr>
            <p:cNvPr id="65" name="직사각형 64">
              <a:extLst>
                <a:ext uri="{FF2B5EF4-FFF2-40B4-BE49-F238E27FC236}">
                  <a16:creationId xmlns:a16="http://schemas.microsoft.com/office/drawing/2014/main" id="{DA70D28D-74BF-242C-38CA-0C001AC9F597}"/>
                </a:ext>
              </a:extLst>
            </p:cNvPr>
            <p:cNvSpPr/>
            <p:nvPr/>
          </p:nvSpPr>
          <p:spPr>
            <a:xfrm>
              <a:off x="2147777" y="10328367"/>
              <a:ext cx="2183591" cy="6285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0" rtlCol="0" anchor="ctr"/>
            <a:lstStyle/>
            <a:p>
              <a:endParaRPr lang="ko-KR" altLang="en-US" sz="1200" spc="-50" dirty="0">
                <a:gradFill>
                  <a:gsLst>
                    <a:gs pos="18000">
                      <a:schemeClr val="tx1">
                        <a:lumMod val="75000"/>
                        <a:lumOff val="25000"/>
                      </a:schemeClr>
                    </a:gs>
                    <a:gs pos="83000">
                      <a:schemeClr val="tx1">
                        <a:lumMod val="75000"/>
                        <a:lumOff val="25000"/>
                      </a:schemeClr>
                    </a:gs>
                  </a:gsLst>
                  <a:lin ang="1200000" scaled="0"/>
                </a:gradFill>
                <a:latin typeface="KoPub돋움체 Bold" panose="00000800000000000000" pitchFamily="2" charset="-127"/>
                <a:ea typeface="KoPub돋움체 Bold" panose="00000800000000000000" pitchFamily="2" charset="-127"/>
              </a:endParaRPr>
            </a:p>
          </p:txBody>
        </p:sp>
        <p:grpSp>
          <p:nvGrpSpPr>
            <p:cNvPr id="66" name="그룹 65">
              <a:extLst>
                <a:ext uri="{FF2B5EF4-FFF2-40B4-BE49-F238E27FC236}">
                  <a16:creationId xmlns:a16="http://schemas.microsoft.com/office/drawing/2014/main" id="{5C57C11B-8827-B7A1-1E41-1847D0732317}"/>
                </a:ext>
              </a:extLst>
            </p:cNvPr>
            <p:cNvGrpSpPr/>
            <p:nvPr/>
          </p:nvGrpSpPr>
          <p:grpSpPr>
            <a:xfrm>
              <a:off x="2275964" y="10445746"/>
              <a:ext cx="148400" cy="401136"/>
              <a:chOff x="2636342" y="9952724"/>
              <a:chExt cx="946070" cy="401136"/>
            </a:xfrm>
          </p:grpSpPr>
          <p:sp>
            <p:nvSpPr>
              <p:cNvPr id="4" name="object 23">
                <a:extLst>
                  <a:ext uri="{FF2B5EF4-FFF2-40B4-BE49-F238E27FC236}">
                    <a16:creationId xmlns:a16="http://schemas.microsoft.com/office/drawing/2014/main" id="{99B7985F-0439-7D2E-A8EC-271BC9CC825E}"/>
                  </a:ext>
                </a:extLst>
              </p:cNvPr>
              <p:cNvSpPr/>
              <p:nvPr/>
            </p:nvSpPr>
            <p:spPr>
              <a:xfrm>
                <a:off x="2636342" y="9952724"/>
                <a:ext cx="946070" cy="149436"/>
              </a:xfrm>
              <a:custGeom>
                <a:avLst/>
                <a:gdLst/>
                <a:ahLst/>
                <a:cxnLst/>
                <a:rect l="l" t="t" r="r" b="b"/>
                <a:pathLst>
                  <a:path w="882015" h="176529">
                    <a:moveTo>
                      <a:pt x="0" y="176481"/>
                    </a:moveTo>
                    <a:lnTo>
                      <a:pt x="881465" y="176481"/>
                    </a:lnTo>
                    <a:lnTo>
                      <a:pt x="881465" y="0"/>
                    </a:lnTo>
                    <a:lnTo>
                      <a:pt x="0" y="0"/>
                    </a:lnTo>
                    <a:lnTo>
                      <a:pt x="0" y="176481"/>
                    </a:lnTo>
                    <a:close/>
                  </a:path>
                </a:pathLst>
              </a:custGeom>
              <a:solidFill>
                <a:srgbClr val="00B8F5"/>
              </a:solidFill>
            </p:spPr>
            <p:txBody>
              <a:bodyPr wrap="square" lIns="0" tIns="0" rIns="0" bIns="0" rtlCol="0"/>
              <a:lstStyle/>
              <a:p>
                <a:endParaRPr sz="1000" dirty="0">
                  <a:latin typeface="KoPub돋움체 Medium" panose="00000600000000000000" pitchFamily="2" charset="-127"/>
                  <a:ea typeface="KoPub돋움체 Medium" panose="00000600000000000000" pitchFamily="2" charset="-127"/>
                </a:endParaRPr>
              </a:p>
            </p:txBody>
          </p:sp>
          <p:sp>
            <p:nvSpPr>
              <p:cNvPr id="5" name="object 24">
                <a:extLst>
                  <a:ext uri="{FF2B5EF4-FFF2-40B4-BE49-F238E27FC236}">
                    <a16:creationId xmlns:a16="http://schemas.microsoft.com/office/drawing/2014/main" id="{6916FD55-EEEB-9977-3255-3922D23AF424}"/>
                  </a:ext>
                </a:extLst>
              </p:cNvPr>
              <p:cNvSpPr/>
              <p:nvPr/>
            </p:nvSpPr>
            <p:spPr>
              <a:xfrm>
                <a:off x="2636342" y="10204424"/>
                <a:ext cx="946070" cy="149436"/>
              </a:xfrm>
              <a:custGeom>
                <a:avLst/>
                <a:gdLst/>
                <a:ahLst/>
                <a:cxnLst/>
                <a:rect l="l" t="t" r="r" b="b"/>
                <a:pathLst>
                  <a:path w="882015" h="176529">
                    <a:moveTo>
                      <a:pt x="0" y="176481"/>
                    </a:moveTo>
                    <a:lnTo>
                      <a:pt x="881465" y="176481"/>
                    </a:lnTo>
                    <a:lnTo>
                      <a:pt x="881465" y="0"/>
                    </a:lnTo>
                    <a:lnTo>
                      <a:pt x="0" y="0"/>
                    </a:lnTo>
                    <a:lnTo>
                      <a:pt x="0" y="176481"/>
                    </a:lnTo>
                    <a:close/>
                  </a:path>
                </a:pathLst>
              </a:custGeom>
              <a:solidFill>
                <a:srgbClr val="1E49E2"/>
              </a:solidFill>
            </p:spPr>
            <p:txBody>
              <a:bodyPr wrap="square" lIns="0" tIns="0" rIns="0" bIns="0" rtlCol="0"/>
              <a:lstStyle/>
              <a:p>
                <a:endParaRPr sz="1000" dirty="0">
                  <a:latin typeface="KoPub돋움체 Medium" panose="00000600000000000000" pitchFamily="2" charset="-127"/>
                  <a:ea typeface="KoPub돋움체 Medium" panose="00000600000000000000" pitchFamily="2" charset="-127"/>
                </a:endParaRPr>
              </a:p>
            </p:txBody>
          </p:sp>
        </p:grpSp>
        <p:sp>
          <p:nvSpPr>
            <p:cNvPr id="6" name="object 25">
              <a:extLst>
                <a:ext uri="{FF2B5EF4-FFF2-40B4-BE49-F238E27FC236}">
                  <a16:creationId xmlns:a16="http://schemas.microsoft.com/office/drawing/2014/main" id="{A1FD1AE0-6ADD-4E34-512F-C7517FB990DE}"/>
                </a:ext>
              </a:extLst>
            </p:cNvPr>
            <p:cNvSpPr txBox="1"/>
            <p:nvPr/>
          </p:nvSpPr>
          <p:spPr>
            <a:xfrm>
              <a:off x="2550649" y="10358279"/>
              <a:ext cx="1926287" cy="509114"/>
            </a:xfrm>
            <a:prstGeom prst="rect">
              <a:avLst/>
            </a:prstGeom>
          </p:spPr>
          <p:txBody>
            <a:bodyPr vert="horz" wrap="square" lIns="0" tIns="13335" rIns="0" bIns="0" rtlCol="0" anchor="t">
              <a:spAutoFit/>
            </a:bodyPr>
            <a:lstStyle>
              <a:defPPr>
                <a:defRPr lang="en-US"/>
              </a:defPPr>
              <a:lvl1pPr marR="0" lvl="0" indent="0" fontAlgn="auto">
                <a:lnSpc>
                  <a:spcPct val="100000"/>
                </a:lnSpc>
                <a:spcBef>
                  <a:spcPts val="105"/>
                </a:spcBef>
                <a:spcAft>
                  <a:spcPts val="0"/>
                </a:spcAft>
                <a:buClrTx/>
                <a:buSzTx/>
                <a:buFontTx/>
                <a:buNone/>
                <a:tabLst/>
                <a:defRPr kumimoji="0" sz="1100" b="1" i="0" u="none" strike="noStrike" cap="none" spc="-50" normalizeH="0">
                  <a:ln>
                    <a:noFill/>
                  </a:ln>
                  <a:gradFill>
                    <a:gsLst>
                      <a:gs pos="0">
                        <a:schemeClr val="tx1"/>
                      </a:gs>
                      <a:gs pos="100000">
                        <a:schemeClr val="tx1"/>
                      </a:gs>
                    </a:gsLst>
                    <a:lin ang="5400000" scaled="1"/>
                  </a:gradFill>
                  <a:effectLst/>
                  <a:uLnTx/>
                  <a:uFillTx/>
                  <a:latin typeface="KoPub돋움체 Medium" panose="00000600000000000000" pitchFamily="2" charset="-127"/>
                  <a:ea typeface="KoPub돋움체 Medium" panose="00000600000000000000" pitchFamily="2" charset="-127"/>
                  <a:cs typeface="Calibri"/>
                </a:defRPr>
              </a:lvl1pPr>
            </a:lstStyle>
            <a:p>
              <a:pPr>
                <a:lnSpc>
                  <a:spcPct val="150000"/>
                </a:lnSpc>
              </a:pPr>
              <a:r>
                <a:rPr lang="ko-KR" altLang="en-US" dirty="0">
                  <a:gradFill>
                    <a:gsLst>
                      <a:gs pos="0">
                        <a:schemeClr val="tx1">
                          <a:lumMod val="85000"/>
                          <a:lumOff val="15000"/>
                        </a:schemeClr>
                      </a:gs>
                      <a:gs pos="100000">
                        <a:schemeClr val="tx1">
                          <a:lumMod val="85000"/>
                          <a:lumOff val="15000"/>
                        </a:schemeClr>
                      </a:gs>
                    </a:gsLst>
                    <a:lin ang="5400000" scaled="1"/>
                  </a:gradFill>
                  <a:ea typeface="KoPub돋움체 Medium"/>
                </a:rPr>
                <a:t>디지털 트랜스포메이션 선도기업</a:t>
              </a:r>
              <a:endParaRPr lang="en-US" altLang="ko-KR" dirty="0">
                <a:gradFill>
                  <a:gsLst>
                    <a:gs pos="0">
                      <a:schemeClr val="tx1">
                        <a:lumMod val="85000"/>
                        <a:lumOff val="15000"/>
                      </a:schemeClr>
                    </a:gs>
                    <a:gs pos="100000">
                      <a:schemeClr val="tx1">
                        <a:lumMod val="85000"/>
                        <a:lumOff val="15000"/>
                      </a:schemeClr>
                    </a:gs>
                  </a:gsLst>
                  <a:lin ang="5400000" scaled="1"/>
                </a:gradFill>
                <a:ea typeface="KoPub돋움체 Medium"/>
              </a:endParaRPr>
            </a:p>
            <a:p>
              <a:pPr>
                <a:lnSpc>
                  <a:spcPct val="150000"/>
                </a:lnSpc>
              </a:pPr>
              <a:r>
                <a:rPr lang="ko-KR" altLang="en-US" dirty="0">
                  <a:gradFill>
                    <a:gsLst>
                      <a:gs pos="0">
                        <a:schemeClr val="tx1">
                          <a:lumMod val="85000"/>
                          <a:lumOff val="15000"/>
                        </a:schemeClr>
                      </a:gs>
                      <a:gs pos="100000">
                        <a:schemeClr val="tx1">
                          <a:lumMod val="85000"/>
                          <a:lumOff val="15000"/>
                        </a:schemeClr>
                      </a:gs>
                    </a:gsLst>
                    <a:lin ang="5400000" scaled="1"/>
                  </a:gradFill>
                </a:rPr>
                <a:t>그 외</a:t>
              </a:r>
              <a:endParaRPr dirty="0">
                <a:gradFill>
                  <a:gsLst>
                    <a:gs pos="0">
                      <a:schemeClr val="tx1">
                        <a:lumMod val="85000"/>
                        <a:lumOff val="15000"/>
                      </a:schemeClr>
                    </a:gs>
                    <a:gs pos="100000">
                      <a:schemeClr val="tx1">
                        <a:lumMod val="85000"/>
                        <a:lumOff val="15000"/>
                      </a:schemeClr>
                    </a:gs>
                  </a:gsLst>
                  <a:lin ang="5400000" scaled="1"/>
                </a:gradFill>
              </a:endParaRPr>
            </a:p>
          </p:txBody>
        </p:sp>
      </p:grpSp>
    </p:spTree>
    <p:extLst>
      <p:ext uri="{BB962C8B-B14F-4D97-AF65-F5344CB8AC3E}">
        <p14:creationId xmlns:p14="http://schemas.microsoft.com/office/powerpoint/2010/main" val="258357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사각형: 둥근 모서리 6">
            <a:extLst>
              <a:ext uri="{FF2B5EF4-FFF2-40B4-BE49-F238E27FC236}">
                <a16:creationId xmlns:a16="http://schemas.microsoft.com/office/drawing/2014/main" id="{E8F59081-F433-3498-FB02-AC98F671E84E}"/>
              </a:ext>
            </a:extLst>
          </p:cNvPr>
          <p:cNvSpPr/>
          <p:nvPr/>
        </p:nvSpPr>
        <p:spPr>
          <a:xfrm>
            <a:off x="4563038" y="7224645"/>
            <a:ext cx="1453742" cy="458871"/>
          </a:xfrm>
          <a:prstGeom prst="roundRect">
            <a:avLst>
              <a:gd name="adj" fmla="val 50000"/>
            </a:avLst>
          </a:prstGeom>
          <a:solidFill>
            <a:srgbClr val="098E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사각형: 둥근 모서리 3">
            <a:extLst>
              <a:ext uri="{FF2B5EF4-FFF2-40B4-BE49-F238E27FC236}">
                <a16:creationId xmlns:a16="http://schemas.microsoft.com/office/drawing/2014/main" id="{171E3B2B-D025-8B83-5428-C37FB12B6251}"/>
              </a:ext>
            </a:extLst>
          </p:cNvPr>
          <p:cNvSpPr/>
          <p:nvPr/>
        </p:nvSpPr>
        <p:spPr>
          <a:xfrm>
            <a:off x="2708955" y="7224645"/>
            <a:ext cx="1453742" cy="458871"/>
          </a:xfrm>
          <a:prstGeom prst="roundRect">
            <a:avLst>
              <a:gd name="adj" fmla="val 50000"/>
            </a:avLst>
          </a:prstGeom>
          <a:solidFill>
            <a:srgbClr val="00B8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 name="사각형: 둥근 모서리 2">
            <a:extLst>
              <a:ext uri="{FF2B5EF4-FFF2-40B4-BE49-F238E27FC236}">
                <a16:creationId xmlns:a16="http://schemas.microsoft.com/office/drawing/2014/main" id="{06111157-7737-FDCB-5727-9FC2F0BB1CFC}"/>
              </a:ext>
            </a:extLst>
          </p:cNvPr>
          <p:cNvSpPr/>
          <p:nvPr/>
        </p:nvSpPr>
        <p:spPr>
          <a:xfrm>
            <a:off x="836613" y="7224645"/>
            <a:ext cx="1359222" cy="458871"/>
          </a:xfrm>
          <a:prstGeom prst="roundRect">
            <a:avLst>
              <a:gd name="adj" fmla="val 50000"/>
            </a:avLst>
          </a:prstGeom>
          <a:solidFill>
            <a:srgbClr val="1E49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71" name="그룹 70">
            <a:extLst>
              <a:ext uri="{FF2B5EF4-FFF2-40B4-BE49-F238E27FC236}">
                <a16:creationId xmlns:a16="http://schemas.microsoft.com/office/drawing/2014/main" id="{F0016518-1B6B-C9B0-E909-BBF45F0DC383}"/>
              </a:ext>
            </a:extLst>
          </p:cNvPr>
          <p:cNvGrpSpPr/>
          <p:nvPr/>
        </p:nvGrpSpPr>
        <p:grpSpPr>
          <a:xfrm>
            <a:off x="639445" y="2508331"/>
            <a:ext cx="2909245" cy="307777"/>
            <a:chOff x="639445" y="4199344"/>
            <a:chExt cx="2909245" cy="307777"/>
          </a:xfrm>
        </p:grpSpPr>
        <p:sp>
          <p:nvSpPr>
            <p:cNvPr id="77" name="TextBox 76">
              <a:extLst>
                <a:ext uri="{FF2B5EF4-FFF2-40B4-BE49-F238E27FC236}">
                  <a16:creationId xmlns:a16="http://schemas.microsoft.com/office/drawing/2014/main" id="{B7129A4D-D503-B919-D5E1-001BAE401F74}"/>
                </a:ext>
              </a:extLst>
            </p:cNvPr>
            <p:cNvSpPr txBox="1"/>
            <p:nvPr/>
          </p:nvSpPr>
          <p:spPr>
            <a:xfrm>
              <a:off x="639445" y="4199344"/>
              <a:ext cx="2909245"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ko-KR" altLang="en-US"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설문 대상 지역적 분포</a:t>
              </a:r>
            </a:p>
          </p:txBody>
        </p:sp>
        <p:cxnSp>
          <p:nvCxnSpPr>
            <p:cNvPr id="68" name="직선 연결선 67">
              <a:extLst>
                <a:ext uri="{FF2B5EF4-FFF2-40B4-BE49-F238E27FC236}">
                  <a16:creationId xmlns:a16="http://schemas.microsoft.com/office/drawing/2014/main" id="{23FDBBB4-9CA2-855B-7754-3CCFA84BD823}"/>
                </a:ext>
              </a:extLst>
            </p:cNvPr>
            <p:cNvCxnSpPr/>
            <p:nvPr/>
          </p:nvCxnSpPr>
          <p:spPr>
            <a:xfrm>
              <a:off x="728664" y="4199344"/>
              <a:ext cx="287336"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sp>
        <p:nvSpPr>
          <p:cNvPr id="207" name="object 28">
            <a:extLst>
              <a:ext uri="{FF2B5EF4-FFF2-40B4-BE49-F238E27FC236}">
                <a16:creationId xmlns:a16="http://schemas.microsoft.com/office/drawing/2014/main" id="{B7BF127A-F319-529B-6BE2-2898113B7303}"/>
              </a:ext>
            </a:extLst>
          </p:cNvPr>
          <p:cNvSpPr txBox="1"/>
          <p:nvPr/>
        </p:nvSpPr>
        <p:spPr>
          <a:xfrm>
            <a:off x="1221765" y="7349431"/>
            <a:ext cx="571500" cy="187231"/>
          </a:xfrm>
          <a:prstGeom prst="rect">
            <a:avLst/>
          </a:prstGeom>
        </p:spPr>
        <p:txBody>
          <a:bodyPr vert="horz" wrap="square" lIns="0" tIns="17780" rIns="0" bIns="0" rtlCol="0" anchor="ctr">
            <a:spAutoFit/>
          </a:bodyPr>
          <a:lstStyle/>
          <a:p>
            <a:pPr marL="0" marR="0" lvl="0" indent="0" algn="ctr" defTabSz="457200" rtl="0" eaLnBrk="1" fontAlgn="auto" latinLnBrk="0" hangingPunct="1">
              <a:lnSpc>
                <a:spcPct val="100000"/>
              </a:lnSpc>
              <a:spcBef>
                <a:spcPts val="140"/>
              </a:spcBef>
              <a:spcAft>
                <a:spcPts val="0"/>
              </a:spcAft>
              <a:buClrTx/>
              <a:buSzTx/>
              <a:buFontTx/>
              <a:buNone/>
              <a:tabLst/>
              <a:defRPr/>
            </a:pPr>
            <a:r>
              <a:rPr kumimoji="0" lang="ko-KR" altLang="en-US" sz="1100" i="0" u="none" strike="noStrike" kern="1200" cap="none" spc="-50" normalizeH="0" noProof="0" dirty="0">
                <a:ln>
                  <a:no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Calibri"/>
              </a:rPr>
              <a:t>미주 지역</a:t>
            </a:r>
            <a:endParaRPr kumimoji="0" sz="1100" i="0" u="none" strike="noStrike" kern="1200" cap="none" spc="-50" normalizeH="0" noProof="0" dirty="0">
              <a:ln>
                <a:noFill/>
              </a:ln>
              <a:gradFill>
                <a:gsLst>
                  <a:gs pos="0">
                    <a:schemeClr val="bg1"/>
                  </a:gs>
                  <a:gs pos="100000">
                    <a:schemeClr val="bg1"/>
                  </a:gs>
                </a:gsLst>
                <a:lin ang="5400000" scaled="1"/>
              </a:gradFill>
              <a:effectLst/>
              <a:uLnTx/>
              <a:uFillTx/>
              <a:latin typeface="KoPub돋움체 Bold" panose="00000800000000000000" pitchFamily="2" charset="-127"/>
              <a:ea typeface="KoPub돋움체 Bold" panose="00000800000000000000" pitchFamily="2" charset="-127"/>
              <a:cs typeface="Calibri"/>
            </a:endParaRPr>
          </a:p>
        </p:txBody>
      </p:sp>
      <p:sp>
        <p:nvSpPr>
          <p:cNvPr id="224" name="object 29">
            <a:extLst>
              <a:ext uri="{FF2B5EF4-FFF2-40B4-BE49-F238E27FC236}">
                <a16:creationId xmlns:a16="http://schemas.microsoft.com/office/drawing/2014/main" id="{FB8A2A6A-0B13-5469-A777-F0146C920C32}"/>
              </a:ext>
            </a:extLst>
          </p:cNvPr>
          <p:cNvSpPr txBox="1"/>
          <p:nvPr/>
        </p:nvSpPr>
        <p:spPr>
          <a:xfrm>
            <a:off x="2768275" y="7264984"/>
            <a:ext cx="1329695" cy="369332"/>
          </a:xfrm>
          <a:prstGeom prst="rect">
            <a:avLst/>
          </a:prstGeom>
        </p:spPr>
        <p:txBody>
          <a:bodyPr vert="horz" wrap="square" lIns="0" tIns="17780" rIns="0" bIns="0" rtlCol="0" anchor="ctr">
            <a:spAutoFit/>
          </a:bodyPr>
          <a:lstStyle>
            <a:defPPr>
              <a:defRPr lang="en-US"/>
            </a:defPPr>
            <a:lvl1pPr marR="0" lvl="0" indent="0" algn="ctr" fontAlgn="auto">
              <a:lnSpc>
                <a:spcPct val="100000"/>
              </a:lnSpc>
              <a:spcBef>
                <a:spcPts val="140"/>
              </a:spcBef>
              <a:spcAft>
                <a:spcPts val="0"/>
              </a:spcAft>
              <a:buClrTx/>
              <a:buSzTx/>
              <a:buFontTx/>
              <a:buNone/>
              <a:tabLst/>
              <a:defRPr kumimoji="0" sz="1000" b="1" i="0" u="none" strike="noStrike" cap="none" spc="-50" normalizeH="0">
                <a:ln>
                  <a:noFill/>
                </a:ln>
                <a:gradFill>
                  <a:gsLst>
                    <a:gs pos="0">
                      <a:schemeClr val="bg1"/>
                    </a:gs>
                    <a:gs pos="100000">
                      <a:schemeClr val="bg1"/>
                    </a:gs>
                  </a:gsLst>
                  <a:lin ang="5400000" scaled="1"/>
                </a:gradFill>
                <a:effectLst/>
                <a:uLnTx/>
                <a:uFillTx/>
                <a:latin typeface="KoPub돋움체 Medium" panose="00000600000000000000" pitchFamily="2" charset="-127"/>
                <a:ea typeface="KoPub돋움체 Medium" panose="00000600000000000000" pitchFamily="2" charset="-127"/>
                <a:cs typeface="Calibri"/>
              </a:defRPr>
            </a:lvl1pPr>
          </a:lstStyle>
          <a:p>
            <a:r>
              <a:rPr lang="ko-KR" altLang="en-US" sz="1100" b="0" dirty="0">
                <a:latin typeface="KoPub돋움체 Bold" panose="00000800000000000000" pitchFamily="2" charset="-127"/>
                <a:ea typeface="KoPub돋움체 Bold" panose="00000800000000000000" pitchFamily="2" charset="-127"/>
              </a:rPr>
              <a:t>유럽</a:t>
            </a:r>
            <a:r>
              <a:rPr lang="en-US" altLang="ko-KR" sz="1100" b="0" dirty="0">
                <a:latin typeface="KoPub돋움체 Bold" panose="00000800000000000000" pitchFamily="2" charset="-127"/>
                <a:ea typeface="KoPub돋움체 Bold" panose="00000800000000000000" pitchFamily="2" charset="-127"/>
              </a:rPr>
              <a:t>, </a:t>
            </a:r>
            <a:r>
              <a:rPr lang="ko-KR" altLang="en-US" sz="1100" b="0" dirty="0">
                <a:latin typeface="KoPub돋움체 Bold" panose="00000800000000000000" pitchFamily="2" charset="-127"/>
                <a:ea typeface="KoPub돋움체 Bold" panose="00000800000000000000" pitchFamily="2" charset="-127"/>
              </a:rPr>
              <a:t>중동</a:t>
            </a:r>
            <a:r>
              <a:rPr lang="en-US" altLang="ko-KR" sz="1100" b="0" dirty="0">
                <a:latin typeface="KoPub돋움체 Bold" panose="00000800000000000000" pitchFamily="2" charset="-127"/>
                <a:ea typeface="KoPub돋움체 Bold" panose="00000800000000000000" pitchFamily="2" charset="-127"/>
              </a:rPr>
              <a:t>, </a:t>
            </a:r>
          </a:p>
          <a:p>
            <a:r>
              <a:rPr lang="ko-KR" altLang="en-US" sz="1100" b="0" dirty="0">
                <a:latin typeface="KoPub돋움체 Bold" panose="00000800000000000000" pitchFamily="2" charset="-127"/>
                <a:ea typeface="KoPub돋움체 Bold" panose="00000800000000000000" pitchFamily="2" charset="-127"/>
              </a:rPr>
              <a:t>아프리카 지역</a:t>
            </a:r>
            <a:r>
              <a:rPr sz="1100" b="0" dirty="0">
                <a:latin typeface="KoPub돋움체 Bold" panose="00000800000000000000" pitchFamily="2" charset="-127"/>
                <a:ea typeface="KoPub돋움체 Bold" panose="00000800000000000000" pitchFamily="2" charset="-127"/>
              </a:rPr>
              <a:t> (EMA)</a:t>
            </a:r>
          </a:p>
        </p:txBody>
      </p:sp>
      <p:sp>
        <p:nvSpPr>
          <p:cNvPr id="228" name="object 30">
            <a:extLst>
              <a:ext uri="{FF2B5EF4-FFF2-40B4-BE49-F238E27FC236}">
                <a16:creationId xmlns:a16="http://schemas.microsoft.com/office/drawing/2014/main" id="{F1115927-AE4D-4894-128E-9E2946FB678B}"/>
              </a:ext>
            </a:extLst>
          </p:cNvPr>
          <p:cNvSpPr txBox="1"/>
          <p:nvPr/>
        </p:nvSpPr>
        <p:spPr>
          <a:xfrm>
            <a:off x="745764" y="6054681"/>
            <a:ext cx="5392644" cy="1125308"/>
          </a:xfrm>
          <a:prstGeom prst="rect">
            <a:avLst/>
          </a:prstGeom>
        </p:spPr>
        <p:txBody>
          <a:bodyPr vert="horz" wrap="square" lIns="180000" tIns="0" rIns="0" bIns="0" rtlCol="0">
            <a:spAutoFit/>
          </a:bodyPr>
          <a:lstStyle/>
          <a:p>
            <a:pPr marL="0" marR="0" lvl="0" indent="0" algn="l" defTabSz="457200" rtl="0" eaLnBrk="1" fontAlgn="auto" latinLnBrk="0" hangingPunct="1">
              <a:lnSpc>
                <a:spcPct val="100000"/>
              </a:lnSpc>
              <a:spcBef>
                <a:spcPts val="135"/>
              </a:spcBef>
              <a:spcAft>
                <a:spcPts val="0"/>
              </a:spcAft>
              <a:buClrTx/>
              <a:buSzTx/>
              <a:buFontTx/>
              <a:buNone/>
              <a:tabLst>
                <a:tab pos="1883410" algn="l"/>
                <a:tab pos="3766820" algn="l"/>
              </a:tabLst>
              <a:defRPr/>
            </a:pPr>
            <a:r>
              <a:rPr kumimoji="0" sz="7200" b="1" i="0" u="none" strike="noStrike" kern="1200" cap="none" spc="204" normalizeH="0" baseline="0" noProof="0" dirty="0">
                <a:ln>
                  <a:noFill/>
                </a:ln>
                <a:solidFill>
                  <a:srgbClr val="1E49E2"/>
                </a:solidFill>
                <a:effectLst/>
                <a:uLnTx/>
                <a:uFillTx/>
                <a:latin typeface="KPMG Bold"/>
                <a:ea typeface="+mn-ea"/>
                <a:cs typeface="KPMG Bold"/>
              </a:rPr>
              <a:t>3</a:t>
            </a:r>
            <a:r>
              <a:rPr kumimoji="0" sz="7200" b="1" i="0" u="none" strike="noStrike" kern="1200" cap="none" spc="125" normalizeH="0" baseline="0" noProof="0" dirty="0">
                <a:ln>
                  <a:noFill/>
                </a:ln>
                <a:solidFill>
                  <a:srgbClr val="1E49E2"/>
                </a:solidFill>
                <a:effectLst/>
                <a:uLnTx/>
                <a:uFillTx/>
                <a:latin typeface="KPMG Bold"/>
                <a:ea typeface="+mn-ea"/>
                <a:cs typeface="KPMG Bold"/>
              </a:rPr>
              <a:t>3</a:t>
            </a:r>
            <a:r>
              <a:rPr kumimoji="0" sz="7200" b="1" i="0" u="none" strike="noStrike" kern="1200" cap="none" spc="15" normalizeH="0" baseline="0" noProof="0" dirty="0">
                <a:ln>
                  <a:noFill/>
                </a:ln>
                <a:solidFill>
                  <a:srgbClr val="1E49E2"/>
                </a:solidFill>
                <a:effectLst/>
                <a:uLnTx/>
                <a:uFillTx/>
                <a:latin typeface="KPMG Bold"/>
                <a:ea typeface="+mn-ea"/>
                <a:cs typeface="KPMG Bold"/>
              </a:rPr>
              <a:t>%</a:t>
            </a:r>
            <a:r>
              <a:rPr kumimoji="0" sz="7200" b="1" i="0" u="none" strike="noStrike" kern="1200" cap="none" spc="0" normalizeH="0" baseline="0" noProof="0" dirty="0">
                <a:ln>
                  <a:noFill/>
                </a:ln>
                <a:solidFill>
                  <a:srgbClr val="1E49E2"/>
                </a:solidFill>
                <a:effectLst/>
                <a:uLnTx/>
                <a:uFillTx/>
                <a:latin typeface="KPMG Bold"/>
                <a:ea typeface="+mn-ea"/>
                <a:cs typeface="KPMG Bold"/>
              </a:rPr>
              <a:t>	</a:t>
            </a:r>
            <a:r>
              <a:rPr kumimoji="0" sz="7200" b="1" i="0" u="none" strike="noStrike" kern="1200" cap="none" spc="204" normalizeH="0" baseline="0" noProof="0" dirty="0">
                <a:ln>
                  <a:noFill/>
                </a:ln>
                <a:solidFill>
                  <a:srgbClr val="00B8F5"/>
                </a:solidFill>
                <a:effectLst/>
                <a:uLnTx/>
                <a:uFillTx/>
                <a:latin typeface="KPMG Bold"/>
                <a:ea typeface="+mn-ea"/>
                <a:cs typeface="KPMG Bold"/>
              </a:rPr>
              <a:t>3</a:t>
            </a:r>
            <a:r>
              <a:rPr kumimoji="0" sz="7200" b="1" i="0" u="none" strike="noStrike" kern="1200" cap="none" spc="45" normalizeH="0" baseline="0" noProof="0" dirty="0">
                <a:ln>
                  <a:noFill/>
                </a:ln>
                <a:solidFill>
                  <a:srgbClr val="00B8F5"/>
                </a:solidFill>
                <a:effectLst/>
                <a:uLnTx/>
                <a:uFillTx/>
                <a:latin typeface="KPMG Bold"/>
                <a:ea typeface="+mn-ea"/>
                <a:cs typeface="KPMG Bold"/>
              </a:rPr>
              <a:t>8</a:t>
            </a:r>
            <a:r>
              <a:rPr kumimoji="0" sz="7200" b="1" i="0" u="none" strike="noStrike" kern="1200" cap="none" spc="15" normalizeH="0" baseline="0" noProof="0" dirty="0">
                <a:ln>
                  <a:noFill/>
                </a:ln>
                <a:solidFill>
                  <a:srgbClr val="00B8F5"/>
                </a:solidFill>
                <a:effectLst/>
                <a:uLnTx/>
                <a:uFillTx/>
                <a:latin typeface="KPMG Bold"/>
                <a:ea typeface="+mn-ea"/>
                <a:cs typeface="KPMG Bold"/>
              </a:rPr>
              <a:t>%</a:t>
            </a:r>
            <a:r>
              <a:rPr kumimoji="0" sz="7200" b="1" i="0" u="none" strike="noStrike" kern="1200" cap="none" normalizeH="0" noProof="0" dirty="0">
                <a:ln>
                  <a:noFill/>
                </a:ln>
                <a:solidFill>
                  <a:srgbClr val="00B8F5"/>
                </a:solidFill>
                <a:effectLst/>
                <a:uLnTx/>
                <a:uFillTx/>
                <a:latin typeface="KPMG Bold"/>
                <a:ea typeface="+mn-ea"/>
                <a:cs typeface="KPMG Bold"/>
              </a:rPr>
              <a:t>	</a:t>
            </a:r>
            <a:r>
              <a:rPr kumimoji="0" sz="7200" b="1" i="0" u="none" strike="noStrike" kern="1200" cap="none" spc="204" normalizeH="0" baseline="0" noProof="0" dirty="0">
                <a:ln>
                  <a:noFill/>
                </a:ln>
                <a:solidFill>
                  <a:srgbClr val="098E7E"/>
                </a:solidFill>
                <a:effectLst/>
                <a:uLnTx/>
                <a:uFillTx/>
                <a:latin typeface="KPMG Bold"/>
                <a:ea typeface="+mn-ea"/>
                <a:cs typeface="KPMG Bold"/>
              </a:rPr>
              <a:t>2</a:t>
            </a:r>
            <a:r>
              <a:rPr kumimoji="0" sz="7200" b="1" i="0" u="none" strike="noStrike" kern="1200" cap="none" spc="130" normalizeH="0" baseline="0" noProof="0" dirty="0">
                <a:ln>
                  <a:noFill/>
                </a:ln>
                <a:solidFill>
                  <a:srgbClr val="098E7E"/>
                </a:solidFill>
                <a:effectLst/>
                <a:uLnTx/>
                <a:uFillTx/>
                <a:latin typeface="KPMG Bold"/>
                <a:ea typeface="+mn-ea"/>
                <a:cs typeface="KPMG Bold"/>
              </a:rPr>
              <a:t>9%</a:t>
            </a:r>
            <a:endParaRPr kumimoji="0" sz="7200" b="0" i="0" u="none" strike="noStrike" kern="1200" cap="none" spc="0" normalizeH="0" baseline="0" noProof="0" dirty="0">
              <a:ln>
                <a:noFill/>
              </a:ln>
              <a:solidFill>
                <a:prstClr val="black"/>
              </a:solidFill>
              <a:effectLst/>
              <a:uLnTx/>
              <a:uFillTx/>
              <a:latin typeface="KPMG Bold"/>
              <a:ea typeface="+mn-ea"/>
              <a:cs typeface="KPMG Bold"/>
            </a:endParaRPr>
          </a:p>
        </p:txBody>
      </p:sp>
      <p:sp>
        <p:nvSpPr>
          <p:cNvPr id="2" name="object 27">
            <a:extLst>
              <a:ext uri="{FF2B5EF4-FFF2-40B4-BE49-F238E27FC236}">
                <a16:creationId xmlns:a16="http://schemas.microsoft.com/office/drawing/2014/main" id="{55DD87A9-24E0-ED04-3AFD-7C7416866E40}"/>
              </a:ext>
            </a:extLst>
          </p:cNvPr>
          <p:cNvSpPr/>
          <p:nvPr/>
        </p:nvSpPr>
        <p:spPr>
          <a:xfrm>
            <a:off x="728662" y="3049766"/>
            <a:ext cx="5402583" cy="2959485"/>
          </a:xfrm>
          <a:prstGeom prst="rect">
            <a:avLst/>
          </a:prstGeom>
          <a:blipFill>
            <a:blip r:embed="rId2" cstate="print"/>
            <a:stretch>
              <a:fillRect/>
            </a:stretch>
          </a:blipFill>
        </p:spPr>
        <p:txBody>
          <a:bodyPr wrap="square" lIns="0" tIns="0" rIns="0" bIns="0" rtlCol="0"/>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object 29">
            <a:extLst>
              <a:ext uri="{FF2B5EF4-FFF2-40B4-BE49-F238E27FC236}">
                <a16:creationId xmlns:a16="http://schemas.microsoft.com/office/drawing/2014/main" id="{B2949E9D-5B71-F007-9447-EBE881EFC005}"/>
              </a:ext>
            </a:extLst>
          </p:cNvPr>
          <p:cNvSpPr txBox="1"/>
          <p:nvPr/>
        </p:nvSpPr>
        <p:spPr>
          <a:xfrm>
            <a:off x="4634587" y="7346878"/>
            <a:ext cx="1305476" cy="187231"/>
          </a:xfrm>
          <a:prstGeom prst="rect">
            <a:avLst/>
          </a:prstGeom>
        </p:spPr>
        <p:txBody>
          <a:bodyPr vert="horz" wrap="square" lIns="0" tIns="17780" rIns="0" bIns="0" rtlCol="0" anchor="ctr">
            <a:spAutoFit/>
          </a:bodyPr>
          <a:lstStyle>
            <a:defPPr>
              <a:defRPr lang="en-US"/>
            </a:defPPr>
            <a:lvl1pPr marR="0" lvl="0" indent="0" algn="ctr" fontAlgn="auto">
              <a:lnSpc>
                <a:spcPct val="100000"/>
              </a:lnSpc>
              <a:spcBef>
                <a:spcPts val="140"/>
              </a:spcBef>
              <a:spcAft>
                <a:spcPts val="0"/>
              </a:spcAft>
              <a:buClrTx/>
              <a:buSzTx/>
              <a:buFontTx/>
              <a:buNone/>
              <a:tabLst/>
              <a:defRPr kumimoji="0" sz="1000" b="1" i="0" u="none" strike="noStrike" cap="none" spc="-50" normalizeH="0">
                <a:ln>
                  <a:noFill/>
                </a:ln>
                <a:gradFill>
                  <a:gsLst>
                    <a:gs pos="0">
                      <a:schemeClr val="bg1"/>
                    </a:gs>
                    <a:gs pos="100000">
                      <a:schemeClr val="bg1"/>
                    </a:gs>
                  </a:gsLst>
                  <a:lin ang="5400000" scaled="1"/>
                </a:gradFill>
                <a:effectLst/>
                <a:uLnTx/>
                <a:uFillTx/>
                <a:latin typeface="KoPub돋움체 Medium" panose="00000600000000000000" pitchFamily="2" charset="-127"/>
                <a:ea typeface="KoPub돋움체 Medium" panose="00000600000000000000" pitchFamily="2" charset="-127"/>
                <a:cs typeface="Calibri"/>
              </a:defRPr>
            </a:lvl1pPr>
          </a:lstStyle>
          <a:p>
            <a:r>
              <a:rPr lang="ko-KR" altLang="en-US" sz="1100" b="0" dirty="0">
                <a:latin typeface="KoPub돋움체 Bold" panose="00000800000000000000" pitchFamily="2" charset="-127"/>
                <a:ea typeface="KoPub돋움체 Bold" panose="00000800000000000000" pitchFamily="2" charset="-127"/>
              </a:rPr>
              <a:t>아시아</a:t>
            </a:r>
            <a:r>
              <a:rPr lang="en-US" altLang="ko-KR" sz="1100" b="0" dirty="0">
                <a:latin typeface="맑은 고딕" panose="020B0503020000020004" pitchFamily="50" charset="-127"/>
                <a:ea typeface="맑은 고딕" panose="020B0503020000020004" pitchFamily="50" charset="-127"/>
              </a:rPr>
              <a:t>·</a:t>
            </a:r>
            <a:r>
              <a:rPr lang="ko-KR" altLang="en-US" sz="1100" b="0" dirty="0">
                <a:latin typeface="KoPub돋움체 Bold" panose="00000800000000000000" pitchFamily="2" charset="-127"/>
                <a:ea typeface="KoPub돋움체 Bold" panose="00000800000000000000" pitchFamily="2" charset="-127"/>
              </a:rPr>
              <a:t>태평양 지역</a:t>
            </a:r>
            <a:endParaRPr sz="1100" b="0" dirty="0">
              <a:latin typeface="KoPub돋움체 Bold" panose="00000800000000000000" pitchFamily="2" charset="-127"/>
              <a:ea typeface="KoPub돋움체 Bold" panose="00000800000000000000" pitchFamily="2" charset="-127"/>
            </a:endParaRPr>
          </a:p>
        </p:txBody>
      </p:sp>
      <p:grpSp>
        <p:nvGrpSpPr>
          <p:cNvPr id="16" name="그룹 15">
            <a:extLst>
              <a:ext uri="{FF2B5EF4-FFF2-40B4-BE49-F238E27FC236}">
                <a16:creationId xmlns:a16="http://schemas.microsoft.com/office/drawing/2014/main" id="{FD3CF31C-A49D-57AD-FD71-C57906BAA936}"/>
              </a:ext>
            </a:extLst>
          </p:cNvPr>
          <p:cNvGrpSpPr/>
          <p:nvPr/>
        </p:nvGrpSpPr>
        <p:grpSpPr>
          <a:xfrm>
            <a:off x="0" y="8001000"/>
            <a:ext cx="6858000" cy="2978484"/>
            <a:chOff x="0" y="7968916"/>
            <a:chExt cx="6858000" cy="2978484"/>
          </a:xfrm>
        </p:grpSpPr>
        <p:sp>
          <p:nvSpPr>
            <p:cNvPr id="12" name="직사각형 11">
              <a:extLst>
                <a:ext uri="{FF2B5EF4-FFF2-40B4-BE49-F238E27FC236}">
                  <a16:creationId xmlns:a16="http://schemas.microsoft.com/office/drawing/2014/main" id="{CF11B628-51C7-27B5-692E-EEDA5D484703}"/>
                </a:ext>
              </a:extLst>
            </p:cNvPr>
            <p:cNvSpPr/>
            <p:nvPr/>
          </p:nvSpPr>
          <p:spPr>
            <a:xfrm>
              <a:off x="0" y="7968916"/>
              <a:ext cx="6858000" cy="29784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2000" b="0" i="0" u="none" strike="noStrike" kern="1200" cap="none" spc="0" normalizeH="0" baseline="0" noProof="0" dirty="0">
                <a:ln>
                  <a:noFill/>
                </a:ln>
                <a:solidFill>
                  <a:prstClr val="white"/>
                </a:solidFill>
                <a:effectLst/>
                <a:uLnTx/>
                <a:uFillTx/>
                <a:latin typeface="KoPub돋움체 Bold" panose="00000800000000000000" pitchFamily="2" charset="-127"/>
                <a:ea typeface="KoPub돋움체 Bold" panose="00000800000000000000" pitchFamily="2" charset="-127"/>
                <a:cs typeface="+mn-cs"/>
              </a:endParaRPr>
            </a:p>
          </p:txBody>
        </p:sp>
        <p:sp>
          <p:nvSpPr>
            <p:cNvPr id="13" name="TextBox 12">
              <a:extLst>
                <a:ext uri="{FF2B5EF4-FFF2-40B4-BE49-F238E27FC236}">
                  <a16:creationId xmlns:a16="http://schemas.microsoft.com/office/drawing/2014/main" id="{80E64F54-77AA-E57D-B597-25363DABA7E3}"/>
                </a:ext>
              </a:extLst>
            </p:cNvPr>
            <p:cNvSpPr txBox="1"/>
            <p:nvPr/>
          </p:nvSpPr>
          <p:spPr>
            <a:xfrm>
              <a:off x="744221" y="8170136"/>
              <a:ext cx="5489894" cy="2631490"/>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marL="180975" marR="0" lvl="0" indent="-180975"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altLang="ko-KR"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16</a:t>
              </a: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개국 </a:t>
              </a:r>
              <a:r>
                <a:rPr kumimoji="0" lang="en-US" altLang="ko-KR"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2,10</a:t>
              </a:r>
              <a:r>
                <a:rPr kumimoji="0" lang="en-US" altLang="ko-KR" sz="1400" b="1" i="0" u="none" strike="noStrike" kern="1200" cap="none" spc="-50" normalizeH="0" baseline="0" noProof="0" dirty="0">
                  <a:ln>
                    <a:solidFill>
                      <a:srgbClr val="FD349C">
                        <a:alpha val="0"/>
                      </a:srgbClr>
                    </a:solid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Bold" panose="00000800000000000000" pitchFamily="2" charset="-127"/>
                  <a:ea typeface="KoPub돋움체 Bold" panose="00000800000000000000" pitchFamily="2" charset="-127"/>
                  <a:cs typeface="+mn-cs"/>
                </a:rPr>
                <a:t>0</a:t>
              </a:r>
              <a:r>
                <a:rPr kumimoji="0" lang="ko-KR" altLang="en-US" sz="1400" b="1" i="0" u="none" strike="noStrike" kern="1200" cap="none" spc="-50" normalizeH="0" baseline="0" noProof="0" dirty="0">
                  <a:ln>
                    <a:solidFill>
                      <a:srgbClr val="FD349C">
                        <a:alpha val="0"/>
                      </a:srgbClr>
                    </a:solid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Bold" panose="00000800000000000000" pitchFamily="2" charset="-127"/>
                  <a:ea typeface="KoPub돋움체 Bold" panose="00000800000000000000" pitchFamily="2" charset="-127"/>
                  <a:cs typeface="+mn-cs"/>
                </a:rPr>
                <a:t>명의 임원 대상 실시한 </a:t>
              </a: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설문조사를 기반</a:t>
              </a:r>
            </a:p>
            <a:p>
              <a:pPr marL="266700" indent="-85725">
                <a:spcBef>
                  <a:spcPts val="600"/>
                </a:spcBef>
                <a:buFontTx/>
                <a:buChar char="-"/>
                <a:defRPr/>
              </a:pPr>
              <a:r>
                <a:rPr kumimoji="0" lang="ko-KR" altLang="en-US" sz="1200" b="0"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0000600000000000000" pitchFamily="2" charset="-127"/>
                  <a:ea typeface="KoPub돋움체 Medium" panose="00000600000000000000" pitchFamily="2" charset="-127"/>
                </a:rPr>
                <a:t> 미주 지역 출신 임원 </a:t>
              </a:r>
              <a:r>
                <a:rPr kumimoji="0" lang="en-US" altLang="ko-KR" sz="1200" b="0"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0000600000000000000" pitchFamily="2" charset="-127"/>
                  <a:ea typeface="KoPub돋움체 Medium" panose="00000600000000000000" pitchFamily="2" charset="-127"/>
                </a:rPr>
                <a:t>33%</a:t>
              </a:r>
            </a:p>
            <a:p>
              <a:pPr marL="266700" marR="0" lvl="0" indent="-85725" algn="l" defTabSz="914400" rtl="0" eaLnBrk="1" fontAlgn="auto" latinLnBrk="0" hangingPunct="1">
                <a:lnSpc>
                  <a:spcPct val="100000"/>
                </a:lnSpc>
                <a:spcBef>
                  <a:spcPts val="600"/>
                </a:spcBef>
                <a:spcAft>
                  <a:spcPts val="0"/>
                </a:spcAft>
                <a:buClrTx/>
                <a:buSzTx/>
                <a:buFontTx/>
                <a:buChar char="-"/>
                <a:tabLst/>
                <a:defRPr/>
              </a:pPr>
              <a:r>
                <a:rPr kumimoji="0" lang="ko-KR" altLang="en-US" sz="1200" b="0"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0000600000000000000" pitchFamily="2" charset="-127"/>
                  <a:ea typeface="KoPub돋움체 Medium" panose="00000600000000000000" pitchFamily="2" charset="-127"/>
                </a:rPr>
                <a:t> 유럽</a:t>
              </a:r>
              <a:r>
                <a:rPr kumimoji="0" lang="en-US" altLang="ko-KR" sz="1200" b="0"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0000600000000000000" pitchFamily="2" charset="-127"/>
                  <a:ea typeface="KoPub돋움체 Medium" panose="00000600000000000000" pitchFamily="2" charset="-127"/>
                </a:rPr>
                <a:t>, </a:t>
              </a:r>
              <a:r>
                <a:rPr kumimoji="0" lang="ko-KR" altLang="en-US" sz="1200" b="0"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0000600000000000000" pitchFamily="2" charset="-127"/>
                  <a:ea typeface="KoPub돋움체 Medium" panose="00000600000000000000" pitchFamily="2" charset="-127"/>
                </a:rPr>
                <a:t>중동 및 아프리카 지역</a:t>
              </a:r>
              <a:r>
                <a:rPr kumimoji="0" lang="en-US" altLang="ko-KR" sz="1200" b="0"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0000600000000000000" pitchFamily="2" charset="-127"/>
                  <a:ea typeface="KoPub돋움체 Medium" panose="00000600000000000000" pitchFamily="2" charset="-127"/>
                </a:rPr>
                <a:t>(EMA) </a:t>
              </a:r>
              <a:r>
                <a:rPr kumimoji="0" lang="ko-KR" altLang="en-US" sz="1200" b="0"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0000600000000000000" pitchFamily="2" charset="-127"/>
                  <a:ea typeface="KoPub돋움체 Medium" panose="00000600000000000000" pitchFamily="2" charset="-127"/>
                </a:rPr>
                <a:t>출신 임원 </a:t>
              </a:r>
              <a:r>
                <a:rPr kumimoji="0" lang="en-US" altLang="ko-KR" sz="1200" b="0"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0000600000000000000" pitchFamily="2" charset="-127"/>
                  <a:ea typeface="KoPub돋움체 Medium" panose="00000600000000000000" pitchFamily="2" charset="-127"/>
                </a:rPr>
                <a:t>38%</a:t>
              </a:r>
            </a:p>
            <a:p>
              <a:pPr marL="266700" marR="0" lvl="0" indent="-85725" algn="l" defTabSz="914400" rtl="0" eaLnBrk="1" fontAlgn="auto" latinLnBrk="0" hangingPunct="1">
                <a:lnSpc>
                  <a:spcPct val="100000"/>
                </a:lnSpc>
                <a:spcBef>
                  <a:spcPts val="600"/>
                </a:spcBef>
                <a:spcAft>
                  <a:spcPts val="0"/>
                </a:spcAft>
                <a:buClrTx/>
                <a:buSzTx/>
                <a:buFontTx/>
                <a:buChar char="-"/>
                <a:tabLst/>
                <a:defRPr/>
              </a:pPr>
              <a:r>
                <a:rPr lang="en-US" altLang="ko-KR" sz="1200" b="0" spc="-50" dirty="0">
                  <a:solidFill>
                    <a:prstClr val="black">
                      <a:lumMod val="75000"/>
                      <a:lumOff val="25000"/>
                    </a:prstClr>
                  </a:solidFill>
                  <a:latin typeface="KoPub돋움체 Medium" panose="00000600000000000000" pitchFamily="2" charset="-127"/>
                  <a:ea typeface="KoPub돋움체 Medium" panose="00000600000000000000" pitchFamily="2" charset="-127"/>
                </a:rPr>
                <a:t> </a:t>
              </a:r>
              <a:r>
                <a:rPr lang="ko-KR" altLang="en-US" sz="1200" b="0" spc="-50" dirty="0">
                  <a:solidFill>
                    <a:prstClr val="black">
                      <a:lumMod val="75000"/>
                      <a:lumOff val="25000"/>
                    </a:prstClr>
                  </a:solidFill>
                  <a:latin typeface="KoPub돋움체 Medium" panose="00000600000000000000" pitchFamily="2" charset="-127"/>
                  <a:ea typeface="KoPub돋움체 Medium" panose="00000600000000000000" pitchFamily="2" charset="-127"/>
                </a:rPr>
                <a:t>아시아</a:t>
              </a:r>
              <a:r>
                <a:rPr lang="en-US" altLang="ko-KR" sz="1200" b="0" spc="-50" dirty="0">
                  <a:solidFill>
                    <a:prstClr val="black">
                      <a:lumMod val="75000"/>
                      <a:lumOff val="25000"/>
                    </a:prstClr>
                  </a:solidFill>
                  <a:latin typeface="KoPub돋움체 Medium" panose="00000600000000000000" pitchFamily="2" charset="-127"/>
                  <a:ea typeface="KoPub돋움체 Medium" panose="00000600000000000000" pitchFamily="2" charset="-127"/>
                </a:rPr>
                <a:t>·</a:t>
              </a:r>
              <a:r>
                <a:rPr lang="ko-KR" altLang="en-US" sz="1200" b="0" spc="-50" dirty="0">
                  <a:solidFill>
                    <a:prstClr val="black">
                      <a:lumMod val="75000"/>
                      <a:lumOff val="25000"/>
                    </a:prstClr>
                  </a:solidFill>
                  <a:latin typeface="KoPub돋움체 Medium" panose="00000600000000000000" pitchFamily="2" charset="-127"/>
                  <a:ea typeface="KoPub돋움체 Medium" panose="00000600000000000000" pitchFamily="2" charset="-127"/>
                </a:rPr>
                <a:t>태평양</a:t>
              </a:r>
              <a:r>
                <a:rPr lang="en-US" altLang="ko-KR" sz="1200" b="0" spc="-50" dirty="0">
                  <a:solidFill>
                    <a:prstClr val="black">
                      <a:lumMod val="75000"/>
                      <a:lumOff val="25000"/>
                    </a:prstClr>
                  </a:solidFill>
                  <a:latin typeface="KoPub돋움체 Medium" panose="00000600000000000000" pitchFamily="2" charset="-127"/>
                  <a:ea typeface="KoPub돋움체 Medium" panose="00000600000000000000" pitchFamily="2" charset="-127"/>
                </a:rPr>
                <a:t>(ASAPC) </a:t>
              </a:r>
              <a:r>
                <a:rPr lang="ko-KR" altLang="en-US" sz="1200" b="0" spc="-50" dirty="0">
                  <a:solidFill>
                    <a:prstClr val="black">
                      <a:lumMod val="75000"/>
                      <a:lumOff val="25000"/>
                    </a:prstClr>
                  </a:solidFill>
                  <a:latin typeface="KoPub돋움체 Medium" panose="00000600000000000000" pitchFamily="2" charset="-127"/>
                  <a:ea typeface="KoPub돋움체 Medium" panose="00000600000000000000" pitchFamily="2" charset="-127"/>
                </a:rPr>
                <a:t>지역 출신 임원 </a:t>
              </a:r>
              <a:r>
                <a:rPr lang="en-US" altLang="ko-KR" sz="1200" b="0" spc="-50" dirty="0">
                  <a:solidFill>
                    <a:prstClr val="black">
                      <a:lumMod val="75000"/>
                      <a:lumOff val="25000"/>
                    </a:prstClr>
                  </a:solidFill>
                  <a:latin typeface="KoPub돋움체 Medium" panose="00000600000000000000" pitchFamily="2" charset="-127"/>
                  <a:ea typeface="KoPub돋움체 Medium" panose="00000600000000000000" pitchFamily="2" charset="-127"/>
                </a:rPr>
                <a:t>29%</a:t>
              </a:r>
              <a:endParaRPr kumimoji="0" lang="en-US" altLang="ko-KR" sz="1200" b="0"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0000600000000000000" pitchFamily="2" charset="-127"/>
                <a:ea typeface="KoPub돋움체 Medium" panose="00000600000000000000" pitchFamily="2" charset="-127"/>
              </a:endParaRPr>
            </a:p>
            <a:p>
              <a:pPr marL="180975" marR="0" lvl="0" indent="-180975"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에너지</a:t>
              </a:r>
              <a:r>
                <a:rPr kumimoji="0" lang="en-US" altLang="ko-KR"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 </a:t>
              </a: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교육</a:t>
              </a:r>
              <a:r>
                <a:rPr kumimoji="0" lang="en-US" altLang="ko-KR"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 </a:t>
              </a: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금융 서비스</a:t>
              </a:r>
              <a:r>
                <a:rPr kumimoji="0" lang="en-US" altLang="ko-KR"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 </a:t>
              </a: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정부</a:t>
              </a:r>
              <a:r>
                <a:rPr kumimoji="0" lang="en-US" altLang="ko-KR"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 </a:t>
              </a: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의료</a:t>
              </a:r>
              <a:r>
                <a:rPr kumimoji="0" lang="en-US" altLang="ko-KR"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 </a:t>
              </a: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제조업</a:t>
              </a:r>
              <a:r>
                <a:rPr kumimoji="0" lang="en-US" altLang="ko-KR"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 </a:t>
              </a: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생명과학</a:t>
              </a:r>
              <a:r>
                <a:rPr kumimoji="0" lang="en-US" altLang="ko-KR"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 </a:t>
              </a: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기술</a:t>
              </a:r>
              <a:r>
                <a:rPr kumimoji="0" lang="en-US" altLang="ko-KR"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 </a:t>
              </a: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유통</a:t>
              </a:r>
              <a:r>
                <a:rPr kumimoji="0" lang="en-US" altLang="ko-KR"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맑은 고딕" panose="020B0503020000020004" pitchFamily="50" charset="-127"/>
                  <a:ea typeface="맑은 고딕" panose="020B0503020000020004" pitchFamily="50" charset="-127"/>
                </a:rPr>
                <a:t>·</a:t>
              </a: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소비재 등 </a:t>
              </a:r>
              <a:r>
                <a:rPr kumimoji="0" lang="en-US" altLang="ko-KR"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9</a:t>
              </a: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개 산업 분야의 임원진 참여</a:t>
              </a:r>
            </a:p>
            <a:p>
              <a:pPr marL="180975" marR="0" lvl="0" indent="-180975"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상당수 이사회 구성원 또는 최고 경영진</a:t>
              </a:r>
              <a:r>
                <a:rPr kumimoji="0" lang="en-US" altLang="ko-KR"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 </a:t>
              </a: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부사장 또는 부서장</a:t>
              </a:r>
              <a:r>
                <a:rPr kumimoji="0" lang="en-US" altLang="ko-KR"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 </a:t>
              </a: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이사급을 포함한 고위 경영진으로 구성</a:t>
              </a:r>
            </a:p>
            <a:p>
              <a:pPr marL="180975" marR="0" lvl="0" indent="-180975" algn="l" defTabSz="914400" rtl="0" eaLnBrk="1" fontAlgn="auto" latinLnBrk="0" hangingPunct="1">
                <a:lnSpc>
                  <a:spcPct val="100000"/>
                </a:lnSpc>
                <a:spcBef>
                  <a:spcPts val="1200"/>
                </a:spcBef>
                <a:spcAft>
                  <a:spcPts val="0"/>
                </a:spcAft>
                <a:buClrTx/>
                <a:buSzTx/>
                <a:buFont typeface="Arial" panose="020B0604020202020204" pitchFamily="34" charset="0"/>
                <a:buChar char="•"/>
                <a:tabLst/>
                <a:defRPr/>
              </a:pP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연간 매출액 </a:t>
              </a:r>
              <a:r>
                <a:rPr kumimoji="0" lang="en-US" altLang="ko-KR"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1</a:t>
              </a:r>
              <a:r>
                <a:rPr kumimoji="0" lang="ko-KR" altLang="en-US" sz="14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rPr>
                <a:t>억 달러 이상 기업 대상</a:t>
              </a:r>
              <a:endParaRPr kumimoji="0" lang="ko-KR" altLang="en-US" sz="13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Bold" panose="00000800000000000000" pitchFamily="2" charset="-127"/>
                <a:ea typeface="KoPub돋움체 Bold" panose="00000800000000000000" pitchFamily="2" charset="-127"/>
                <a:cs typeface="+mn-cs"/>
              </a:endParaRPr>
            </a:p>
          </p:txBody>
        </p:sp>
      </p:grpSp>
      <p:sp>
        <p:nvSpPr>
          <p:cNvPr id="14" name="TextBox 13">
            <a:extLst>
              <a:ext uri="{FF2B5EF4-FFF2-40B4-BE49-F238E27FC236}">
                <a16:creationId xmlns:a16="http://schemas.microsoft.com/office/drawing/2014/main" id="{3EA32608-4954-8407-06FF-DB7488029F17}"/>
              </a:ext>
            </a:extLst>
          </p:cNvPr>
          <p:cNvSpPr txBox="1"/>
          <p:nvPr/>
        </p:nvSpPr>
        <p:spPr>
          <a:xfrm>
            <a:off x="660651" y="11240557"/>
            <a:ext cx="5468688" cy="2308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KPMG</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Global</a:t>
            </a:r>
            <a:endPar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15" name="TextBox 14">
            <a:extLst>
              <a:ext uri="{FF2B5EF4-FFF2-40B4-BE49-F238E27FC236}">
                <a16:creationId xmlns:a16="http://schemas.microsoft.com/office/drawing/2014/main" id="{EECE3369-7BC7-46BB-4163-98198C9B073C}"/>
              </a:ext>
            </a:extLst>
          </p:cNvPr>
          <p:cNvSpPr txBox="1"/>
          <p:nvPr/>
        </p:nvSpPr>
        <p:spPr>
          <a:xfrm>
            <a:off x="758456" y="1268024"/>
            <a:ext cx="5354840" cy="806375"/>
          </a:xfrm>
          <a:prstGeom prst="rect">
            <a:avLst/>
          </a:prstGeom>
          <a:noFill/>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altLang="ko-KR"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16</a:t>
            </a:r>
            <a:r>
              <a:rPr kumimoji="0" lang="ko-KR" altLang="en-US"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개국 </a:t>
            </a:r>
            <a:r>
              <a:rPr kumimoji="0" lang="en-US" altLang="ko-KR"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2,100</a:t>
            </a:r>
            <a:r>
              <a:rPr kumimoji="0" lang="ko-KR" altLang="en-US"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명의 임원 대상 실시한 설문조사 기반</a:t>
            </a:r>
            <a:endParaRPr kumimoji="0" lang="en-US" altLang="ko-KR"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a:p>
            <a:pPr marL="0" marR="0" lvl="0" indent="0" algn="ctr" defTabSz="914400" rtl="0" eaLnBrk="1" fontAlgn="auto" latinLnBrk="0" hangingPunct="1">
              <a:lnSpc>
                <a:spcPct val="120000"/>
              </a:lnSpc>
              <a:spcBef>
                <a:spcPts val="0"/>
              </a:spcBef>
              <a:spcAft>
                <a:spcPts val="0"/>
              </a:spcAft>
              <a:buClrTx/>
              <a:buSzTx/>
              <a:buFontTx/>
              <a:buNone/>
              <a:tabLst/>
              <a:defRPr/>
            </a:pP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글로벌 테크 리포트 설문 대상 특징 및 분포</a:t>
            </a:r>
            <a:endPar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p:txBody>
      </p:sp>
    </p:spTree>
    <p:extLst>
      <p:ext uri="{BB962C8B-B14F-4D97-AF65-F5344CB8AC3E}">
        <p14:creationId xmlns:p14="http://schemas.microsoft.com/office/powerpoint/2010/main" val="1103029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DAC1A611-44C6-A6AB-7346-FC3A697D025D}"/>
              </a:ext>
            </a:extLst>
          </p:cNvPr>
          <p:cNvGraphicFramePr>
            <a:graphicFrameLocks noGrp="1"/>
          </p:cNvGraphicFramePr>
          <p:nvPr>
            <p:extLst>
              <p:ext uri="{D42A27DB-BD31-4B8C-83A1-F6EECF244321}">
                <p14:modId xmlns:p14="http://schemas.microsoft.com/office/powerpoint/2010/main" val="491893072"/>
              </p:ext>
            </p:extLst>
          </p:nvPr>
        </p:nvGraphicFramePr>
        <p:xfrm>
          <a:off x="739357" y="2499885"/>
          <a:ext cx="5384718" cy="1855542"/>
        </p:xfrm>
        <a:graphic>
          <a:graphicData uri="http://schemas.openxmlformats.org/drawingml/2006/table">
            <a:tbl>
              <a:tblPr firstRow="1" bandRow="1">
                <a:tableStyleId>{5C22544A-7EE6-4342-B048-85BDC9FD1C3A}</a:tableStyleId>
              </a:tblPr>
              <a:tblGrid>
                <a:gridCol w="1794906">
                  <a:extLst>
                    <a:ext uri="{9D8B030D-6E8A-4147-A177-3AD203B41FA5}">
                      <a16:colId xmlns:a16="http://schemas.microsoft.com/office/drawing/2014/main" val="20000"/>
                    </a:ext>
                  </a:extLst>
                </a:gridCol>
                <a:gridCol w="1794906">
                  <a:extLst>
                    <a:ext uri="{9D8B030D-6E8A-4147-A177-3AD203B41FA5}">
                      <a16:colId xmlns:a16="http://schemas.microsoft.com/office/drawing/2014/main" val="2535734351"/>
                    </a:ext>
                  </a:extLst>
                </a:gridCol>
                <a:gridCol w="1794906">
                  <a:extLst>
                    <a:ext uri="{9D8B030D-6E8A-4147-A177-3AD203B41FA5}">
                      <a16:colId xmlns:a16="http://schemas.microsoft.com/office/drawing/2014/main" val="20001"/>
                    </a:ext>
                  </a:extLst>
                </a:gridCol>
              </a:tblGrid>
              <a:tr h="211960">
                <a:tc gridSpan="3">
                  <a:txBody>
                    <a:bodyPr/>
                    <a:lstStyle/>
                    <a:p>
                      <a:pPr marL="0" algn="l" defTabSz="495285" rtl="0" eaLnBrk="1" latinLnBrk="1" hangingPunct="1">
                        <a:lnSpc>
                          <a:spcPct val="114000"/>
                        </a:lnSpc>
                        <a:spcBef>
                          <a:spcPts val="0"/>
                        </a:spcBef>
                        <a:defRPr/>
                      </a:pPr>
                      <a:r>
                        <a:rPr kumimoji="0" lang="ko-KR" altLang="en-US"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전자정보통신미디어산업본부</a:t>
                      </a:r>
                    </a:p>
                    <a:p>
                      <a:pPr marL="0" algn="l" defTabSz="495285" rtl="0" eaLnBrk="1" latinLnBrk="1" hangingPunct="1">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0" algn="l" defTabSz="495285" rtl="0" eaLnBrk="1" latinLnBrk="1" hangingPunct="1">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18000">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468898474"/>
                  </a:ext>
                </a:extLst>
              </a:tr>
              <a:tr h="458375">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defTabSz="914400">
                        <a:lnSpc>
                          <a:spcPct val="114000"/>
                        </a:lnSpc>
                        <a:spcBef>
                          <a:spcPts val="0"/>
                        </a:spcBef>
                        <a:defRPr/>
                      </a:pPr>
                      <a:endParaRPr lang="en-US" altLang="ko-KR" sz="9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458375">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28907497"/>
                  </a:ext>
                </a:extLst>
              </a:tr>
              <a:tr h="365767">
                <a:tc>
                  <a:txBody>
                    <a:bodyPr/>
                    <a:lstStyle/>
                    <a:p>
                      <a:pPr marL="0" defTabSz="914400">
                        <a:lnSpc>
                          <a:spcPct val="114000"/>
                        </a:lnSpc>
                        <a:spcBef>
                          <a:spcPts val="0"/>
                        </a:spcBef>
                        <a:defRPr/>
                      </a:pPr>
                      <a:endPar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defTabSz="914400">
                        <a:lnSpc>
                          <a:spcPct val="114000"/>
                        </a:lnSpc>
                        <a:spcBef>
                          <a:spcPts val="0"/>
                        </a:spcBef>
                        <a:defRPr/>
                      </a:pPr>
                      <a:endPar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906778558"/>
                  </a:ext>
                </a:extLst>
              </a:tr>
              <a:tr h="154735">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166059509"/>
                  </a:ext>
                </a:extLst>
              </a:tr>
            </a:tbl>
          </a:graphicData>
        </a:graphic>
      </p:graphicFrame>
      <p:graphicFrame>
        <p:nvGraphicFramePr>
          <p:cNvPr id="3" name="표 2">
            <a:extLst>
              <a:ext uri="{FF2B5EF4-FFF2-40B4-BE49-F238E27FC236}">
                <a16:creationId xmlns:a16="http://schemas.microsoft.com/office/drawing/2014/main" id="{A33B2DB7-E522-3A7E-F303-6B1192DAFC26}"/>
              </a:ext>
            </a:extLst>
          </p:cNvPr>
          <p:cNvGraphicFramePr>
            <a:graphicFrameLocks noGrp="1"/>
          </p:cNvGraphicFramePr>
          <p:nvPr>
            <p:extLst>
              <p:ext uri="{D42A27DB-BD31-4B8C-83A1-F6EECF244321}">
                <p14:modId xmlns:p14="http://schemas.microsoft.com/office/powerpoint/2010/main" val="3580825676"/>
              </p:ext>
            </p:extLst>
          </p:nvPr>
        </p:nvGraphicFramePr>
        <p:xfrm>
          <a:off x="736641" y="6421094"/>
          <a:ext cx="5384718" cy="1329501"/>
        </p:xfrm>
        <a:graphic>
          <a:graphicData uri="http://schemas.openxmlformats.org/drawingml/2006/table">
            <a:tbl>
              <a:tblPr firstRow="1" bandRow="1">
                <a:tableStyleId>{5C22544A-7EE6-4342-B048-85BDC9FD1C3A}</a:tableStyleId>
              </a:tblPr>
              <a:tblGrid>
                <a:gridCol w="1794906">
                  <a:extLst>
                    <a:ext uri="{9D8B030D-6E8A-4147-A177-3AD203B41FA5}">
                      <a16:colId xmlns:a16="http://schemas.microsoft.com/office/drawing/2014/main" val="20000"/>
                    </a:ext>
                  </a:extLst>
                </a:gridCol>
                <a:gridCol w="1794906">
                  <a:extLst>
                    <a:ext uri="{9D8B030D-6E8A-4147-A177-3AD203B41FA5}">
                      <a16:colId xmlns:a16="http://schemas.microsoft.com/office/drawing/2014/main" val="2535734351"/>
                    </a:ext>
                  </a:extLst>
                </a:gridCol>
                <a:gridCol w="1794906">
                  <a:extLst>
                    <a:ext uri="{9D8B030D-6E8A-4147-A177-3AD203B41FA5}">
                      <a16:colId xmlns:a16="http://schemas.microsoft.com/office/drawing/2014/main" val="20001"/>
                    </a:ext>
                  </a:extLst>
                </a:gridCol>
              </a:tblGrid>
              <a:tr h="211960">
                <a:tc gridSpan="3">
                  <a:txBody>
                    <a:bodyPr/>
                    <a:lstStyle/>
                    <a:p>
                      <a:pPr marL="0" algn="l" defTabSz="495285" rtl="0" eaLnBrk="1" latinLnBrk="1" hangingPunct="1">
                        <a:lnSpc>
                          <a:spcPct val="114000"/>
                        </a:lnSpc>
                        <a:spcBef>
                          <a:spcPts val="0"/>
                        </a:spcBef>
                        <a:defRPr/>
                      </a:pPr>
                      <a:r>
                        <a:rPr kumimoji="0" lang="ko-KR" altLang="en-US"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삼정</a:t>
                      </a:r>
                      <a:r>
                        <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KPMG </a:t>
                      </a:r>
                      <a:r>
                        <a:rPr kumimoji="0" lang="ko-KR" altLang="en-US"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rPr>
                        <a:t>경제연구원</a:t>
                      </a:r>
                      <a:endParaRPr kumimoji="0" lang="en-US" altLang="ko-KR" sz="1400" b="0" i="0" u="none" strike="noStrike" kern="0" cap="none" spc="0" normalizeH="0" baseline="0" dirty="0">
                        <a:ln>
                          <a:solidFill>
                            <a:srgbClr val="00338D">
                              <a:alpha val="0"/>
                            </a:srgbClr>
                          </a:solidFill>
                        </a:ln>
                        <a:solidFill>
                          <a:schemeClr val="bg1"/>
                        </a:soli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a:p>
                      <a:pPr marL="0" algn="l" defTabSz="495285" rtl="0" eaLnBrk="1" latinLnBrk="1" hangingPunct="1">
                        <a:lnSpc>
                          <a:spcPct val="114000"/>
                        </a:lnSpc>
                        <a:spcBef>
                          <a:spcPts val="0"/>
                        </a:spcBef>
                        <a:defRPr/>
                      </a:pPr>
                      <a:endParaRPr lang="en-US" altLang="ko-KR" sz="10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0" algn="l" defTabSz="495285" rtl="0" eaLnBrk="1" latinLnBrk="1" hangingPunct="1">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hMerge="1">
                  <a:txBody>
                    <a:bodyPr/>
                    <a:lstStyle/>
                    <a:p>
                      <a:pPr marL="18000">
                        <a:lnSpc>
                          <a:spcPct val="114000"/>
                        </a:lnSpc>
                        <a:spcBef>
                          <a:spcPts val="0"/>
                        </a:spcBef>
                        <a:defRPr/>
                      </a:pPr>
                      <a:endParaRPr lang="en-US" altLang="ko-KR" sz="900" b="0" kern="1200" spc="0">
                        <a:ln>
                          <a:solidFill>
                            <a:schemeClr val="accent1">
                              <a:alpha val="0"/>
                            </a:schemeClr>
                          </a:solidFill>
                        </a:ln>
                        <a:solidFill>
                          <a:schemeClr val="tx2"/>
                        </a:solidFill>
                        <a:latin typeface="KoPub돋움체 Medium" panose="02020603020101020101" pitchFamily="18" charset="-127"/>
                        <a:ea typeface="KoPub돋움체 Medium" panose="02020603020101020101" pitchFamily="18" charset="-127"/>
                        <a:cs typeface="Arial" pitchFamily="34" charset="0"/>
                      </a:endParaRPr>
                    </a:p>
                  </a:txBody>
                  <a:tcPr marL="0" marR="3600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468898474"/>
                  </a:ext>
                </a:extLst>
              </a:tr>
              <a:tr h="458375">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defTabSz="914400">
                        <a:lnSpc>
                          <a:spcPct val="114000"/>
                        </a:lnSpc>
                        <a:spcBef>
                          <a:spcPts val="0"/>
                        </a:spcBef>
                        <a:defRPr/>
                      </a:pPr>
                      <a:r>
                        <a:rPr lang="ko-KR" altLang="en-US"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이효정</a:t>
                      </a:r>
                      <a:endParaRPr lang="en-US" altLang="ko-KR"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상무</a:t>
                      </a:r>
                      <a:endPar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en-US" altLang="ko-KR"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a:t>
                      </a:r>
                      <a:r>
                        <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02-2112-6744</a:t>
                      </a:r>
                    </a:p>
                    <a:p>
                      <a:pPr marL="0" defTabSz="914400">
                        <a:lnSpc>
                          <a:spcPct val="114000"/>
                        </a:lnSpc>
                        <a:spcBef>
                          <a:spcPts val="0"/>
                        </a:spcBef>
                        <a:defRPr/>
                      </a:pPr>
                      <a:r>
                        <a:rPr lang="en-US" altLang="ko-KR" sz="8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 </a:t>
                      </a:r>
                      <a:r>
                        <a:rPr lang="en-US" altLang="ko-KR" sz="8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hyojunglee@kr.kpmg.com</a:t>
                      </a:r>
                    </a:p>
                    <a:p>
                      <a:pPr marL="0" algn="l" defTabSz="495285" rtl="0" eaLnBrk="1" latinLnBrk="1" hangingPunct="1">
                        <a:lnSpc>
                          <a:spcPct val="114000"/>
                        </a:lnSpc>
                        <a:spcBef>
                          <a:spcPts val="0"/>
                        </a:spcBef>
                        <a:defRPr/>
                      </a:pPr>
                      <a:endPar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defTabSz="914400">
                        <a:lnSpc>
                          <a:spcPct val="114000"/>
                        </a:lnSpc>
                        <a:spcBef>
                          <a:spcPts val="0"/>
                        </a:spcBef>
                        <a:defRPr/>
                      </a:pPr>
                      <a:r>
                        <a:rPr lang="ko-KR" altLang="en-US"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최창환</a:t>
                      </a:r>
                      <a:endParaRPr lang="en-US" altLang="ko-KR"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ko-KR" altLang="en-US" sz="9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책임연구원</a:t>
                      </a:r>
                      <a:endParaRPr lang="en-US" altLang="ko-KR" sz="9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defTabSz="914400">
                        <a:lnSpc>
                          <a:spcPct val="114000"/>
                        </a:lnSpc>
                        <a:spcBef>
                          <a:spcPts val="0"/>
                        </a:spcBef>
                        <a:defRPr/>
                      </a:pPr>
                      <a:r>
                        <a:rPr lang="en-US" altLang="ko-KR" sz="9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 02-2112-7438</a:t>
                      </a:r>
                    </a:p>
                    <a:p>
                      <a:pPr marL="0" defTabSz="914400">
                        <a:lnSpc>
                          <a:spcPct val="114000"/>
                        </a:lnSpc>
                        <a:spcBef>
                          <a:spcPts val="0"/>
                        </a:spcBef>
                        <a:defRPr/>
                      </a:pPr>
                      <a:r>
                        <a:rPr lang="en-US" altLang="ko-KR" sz="800" b="0" kern="120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 changhwanchoi@kr.kpmg.com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lvl1pPr>
                        <a:defRPr b="1">
                          <a:solidFill>
                            <a:schemeClr val="lt1"/>
                          </a:solidFill>
                          <a:latin typeface="Calibri"/>
                        </a:defRPr>
                      </a:lvl1pPr>
                      <a:lvl2pPr>
                        <a:defRPr b="1">
                          <a:solidFill>
                            <a:schemeClr val="lt1"/>
                          </a:solidFill>
                          <a:latin typeface="Calibri"/>
                        </a:defRPr>
                      </a:lvl2pPr>
                      <a:lvl3pPr>
                        <a:defRPr b="1">
                          <a:solidFill>
                            <a:schemeClr val="lt1"/>
                          </a:solidFill>
                          <a:latin typeface="Calibri"/>
                        </a:defRPr>
                      </a:lvl3pPr>
                      <a:lvl4pPr>
                        <a:defRPr b="1">
                          <a:solidFill>
                            <a:schemeClr val="lt1"/>
                          </a:solidFill>
                          <a:latin typeface="Calibri"/>
                        </a:defRPr>
                      </a:lvl4pPr>
                      <a:lvl5pPr>
                        <a:defRPr b="1">
                          <a:solidFill>
                            <a:schemeClr val="lt1"/>
                          </a:solidFill>
                          <a:latin typeface="Calibri"/>
                        </a:defRPr>
                      </a:lvl5pPr>
                      <a:lvl6pPr>
                        <a:defRPr b="1">
                          <a:solidFill>
                            <a:schemeClr val="lt1"/>
                          </a:solidFill>
                          <a:latin typeface="Calibri"/>
                        </a:defRPr>
                      </a:lvl6pPr>
                      <a:lvl7pPr>
                        <a:defRPr b="1">
                          <a:solidFill>
                            <a:schemeClr val="lt1"/>
                          </a:solidFill>
                          <a:latin typeface="Calibri"/>
                        </a:defRPr>
                      </a:lvl7pPr>
                      <a:lvl8pPr>
                        <a:defRPr b="1">
                          <a:solidFill>
                            <a:schemeClr val="lt1"/>
                          </a:solidFill>
                          <a:latin typeface="Calibri"/>
                        </a:defRPr>
                      </a:lvl8pPr>
                      <a:lvl9pPr>
                        <a:defRPr b="1">
                          <a:solidFill>
                            <a:schemeClr val="lt1"/>
                          </a:solidFill>
                          <a:latin typeface="Calibri"/>
                        </a:defRPr>
                      </a:lvl9pPr>
                    </a:lstStyle>
                    <a:p>
                      <a:pPr marL="0">
                        <a:lnSpc>
                          <a:spcPct val="114000"/>
                        </a:lnSpc>
                        <a:spcBef>
                          <a:spcPts val="0"/>
                        </a:spcBef>
                        <a:defRPr/>
                      </a:pPr>
                      <a:r>
                        <a:rPr lang="ko-KR" altLang="en-US"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류승희</a:t>
                      </a:r>
                      <a:endParaRPr lang="en-US" altLang="ko-KR"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ko-KR" altLang="en-US"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선임연구원</a:t>
                      </a:r>
                      <a:endPar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p>
                      <a:pPr marL="0">
                        <a:lnSpc>
                          <a:spcPct val="114000"/>
                        </a:lnSpc>
                        <a:spcBef>
                          <a:spcPts val="0"/>
                        </a:spcBef>
                        <a:defRPr/>
                      </a:pPr>
                      <a:r>
                        <a:rPr lang="en-US" altLang="ko-KR" sz="9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T</a:t>
                      </a:r>
                      <a:r>
                        <a:rPr lang="en-US" altLang="ko-KR" sz="9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02-2112-7469</a:t>
                      </a:r>
                    </a:p>
                    <a:p>
                      <a:pPr marL="0">
                        <a:lnSpc>
                          <a:spcPct val="114000"/>
                        </a:lnSpc>
                        <a:spcBef>
                          <a:spcPts val="0"/>
                        </a:spcBef>
                        <a:defRPr/>
                      </a:pPr>
                      <a:r>
                        <a:rPr lang="en-US" altLang="ko-KR" sz="800" b="1"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E</a:t>
                      </a:r>
                      <a:r>
                        <a:rPr lang="en-US" altLang="ko-KR" sz="8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rPr>
                        <a:t> sueungheeryu@kr.kpmg.com</a:t>
                      </a: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154735">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gn="l" defTabSz="495285" rtl="0" eaLnBrk="1" latinLnBrk="1" hangingPunct="1">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a:lnSpc>
                          <a:spcPct val="114000"/>
                        </a:lnSpc>
                        <a:spcBef>
                          <a:spcPts val="0"/>
                        </a:spcBef>
                        <a:defRPr/>
                      </a:pPr>
                      <a:endParaRPr lang="en-US" altLang="ko-KR" sz="1000" b="0" kern="1200" spc="0" dirty="0">
                        <a:ln>
                          <a:solidFill>
                            <a:schemeClr val="accent1">
                              <a:alpha val="0"/>
                            </a:schemeClr>
                          </a:solidFill>
                        </a:ln>
                        <a:solidFill>
                          <a:schemeClr val="bg1"/>
                        </a:solidFill>
                        <a:latin typeface="KoPub돋움체 Bold" panose="00000800000000000000" pitchFamily="2" charset="-127"/>
                        <a:ea typeface="KoPub돋움체 Bold" panose="00000800000000000000" pitchFamily="2" charset="-127"/>
                        <a:cs typeface="Arial" pitchFamily="34" charset="0"/>
                      </a:endParaRPr>
                    </a:p>
                  </a:txBody>
                  <a:tcPr marL="0" marR="0" marT="0" marB="0">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2166059509"/>
                  </a:ext>
                </a:extLst>
              </a:tr>
            </a:tbl>
          </a:graphicData>
        </a:graphic>
      </p:graphicFrame>
      <p:graphicFrame>
        <p:nvGraphicFramePr>
          <p:cNvPr id="6" name="표 5">
            <a:extLst>
              <a:ext uri="{FF2B5EF4-FFF2-40B4-BE49-F238E27FC236}">
                <a16:creationId xmlns:a16="http://schemas.microsoft.com/office/drawing/2014/main" id="{0ACDF82D-70BB-AFE1-B3CE-BDD22C023E47}"/>
              </a:ext>
            </a:extLst>
          </p:cNvPr>
          <p:cNvGraphicFramePr>
            <a:graphicFrameLocks noGrp="1" noChangeAspect="1"/>
          </p:cNvGraphicFramePr>
          <p:nvPr>
            <p:extLst>
              <p:ext uri="{D42A27DB-BD31-4B8C-83A1-F6EECF244321}">
                <p14:modId xmlns:p14="http://schemas.microsoft.com/office/powerpoint/2010/main" val="3504370862"/>
              </p:ext>
            </p:extLst>
          </p:nvPr>
        </p:nvGraphicFramePr>
        <p:xfrm>
          <a:off x="735576" y="3130320"/>
          <a:ext cx="5978492" cy="2919214"/>
        </p:xfrm>
        <a:graphic>
          <a:graphicData uri="http://schemas.openxmlformats.org/drawingml/2006/table">
            <a:tbl>
              <a:tblPr firstRow="1" bandRow="1"/>
              <a:tblGrid>
                <a:gridCol w="1315552">
                  <a:extLst>
                    <a:ext uri="{9D8B030D-6E8A-4147-A177-3AD203B41FA5}">
                      <a16:colId xmlns:a16="http://schemas.microsoft.com/office/drawing/2014/main" val="20000"/>
                    </a:ext>
                  </a:extLst>
                </a:gridCol>
                <a:gridCol w="1433217">
                  <a:extLst>
                    <a:ext uri="{9D8B030D-6E8A-4147-A177-3AD203B41FA5}">
                      <a16:colId xmlns:a16="http://schemas.microsoft.com/office/drawing/2014/main" val="20001"/>
                    </a:ext>
                  </a:extLst>
                </a:gridCol>
                <a:gridCol w="1510057">
                  <a:extLst>
                    <a:ext uri="{9D8B030D-6E8A-4147-A177-3AD203B41FA5}">
                      <a16:colId xmlns:a16="http://schemas.microsoft.com/office/drawing/2014/main" val="20002"/>
                    </a:ext>
                  </a:extLst>
                </a:gridCol>
                <a:gridCol w="1719666">
                  <a:extLst>
                    <a:ext uri="{9D8B030D-6E8A-4147-A177-3AD203B41FA5}">
                      <a16:colId xmlns:a16="http://schemas.microsoft.com/office/drawing/2014/main" val="20003"/>
                    </a:ext>
                  </a:extLst>
                </a:gridCol>
              </a:tblGrid>
              <a:tr h="790908">
                <a:tc>
                  <a:txBody>
                    <a:bodyPr/>
                    <a:lstStyle>
                      <a:lvl1pPr marL="0">
                        <a:defRPr>
                          <a:solidFill>
                            <a:schemeClr val="dk1"/>
                          </a:solidFill>
                          <a:latin typeface="Univers for KPMG"/>
                        </a:defRPr>
                      </a:lvl1pPr>
                      <a:lvl2pPr marL="403431">
                        <a:defRPr>
                          <a:solidFill>
                            <a:schemeClr val="dk1"/>
                          </a:solidFill>
                          <a:latin typeface="Univers for KPMG"/>
                        </a:defRPr>
                      </a:lvl2pPr>
                      <a:lvl3pPr marL="806862">
                        <a:defRPr>
                          <a:solidFill>
                            <a:schemeClr val="dk1"/>
                          </a:solidFill>
                          <a:latin typeface="Univers for KPMG"/>
                        </a:defRPr>
                      </a:lvl3pPr>
                      <a:lvl4pPr marL="1210293">
                        <a:defRPr>
                          <a:solidFill>
                            <a:schemeClr val="dk1"/>
                          </a:solidFill>
                          <a:latin typeface="Univers for KPMG"/>
                        </a:defRPr>
                      </a:lvl4pPr>
                      <a:lvl5pPr marL="1613724">
                        <a:defRPr>
                          <a:solidFill>
                            <a:schemeClr val="dk1"/>
                          </a:solidFill>
                          <a:latin typeface="Univers for KPMG"/>
                        </a:defRPr>
                      </a:lvl5pPr>
                      <a:lvl6pPr marL="2017154">
                        <a:defRPr>
                          <a:solidFill>
                            <a:schemeClr val="dk1"/>
                          </a:solidFill>
                          <a:latin typeface="Univers for KPMG"/>
                        </a:defRPr>
                      </a:lvl6pPr>
                      <a:lvl7pPr marL="2420586">
                        <a:defRPr>
                          <a:solidFill>
                            <a:schemeClr val="dk1"/>
                          </a:solidFill>
                          <a:latin typeface="Univers for KPMG"/>
                        </a:defRPr>
                      </a:lvl7pPr>
                      <a:lvl8pPr marL="2824017">
                        <a:defRPr>
                          <a:solidFill>
                            <a:schemeClr val="dk1"/>
                          </a:solidFill>
                          <a:latin typeface="Univers for KPMG"/>
                        </a:defRPr>
                      </a:lvl8pPr>
                      <a:lvl9pPr marL="3227448">
                        <a:defRPr>
                          <a:solidFill>
                            <a:schemeClr val="dk1"/>
                          </a:solidFill>
                          <a:latin typeface="Univers for KPMG"/>
                        </a:defRPr>
                      </a:lvl9pPr>
                    </a:lstStyle>
                    <a:p>
                      <a:pPr marL="0">
                        <a:lnSpc>
                          <a:spcPct val="100000"/>
                        </a:lnSpc>
                        <a:spcBef>
                          <a:spcPts val="100"/>
                        </a:spcBef>
                        <a:spcAft>
                          <a:spcPts val="0"/>
                        </a:spcAft>
                        <a:defRPr/>
                      </a:pPr>
                      <a:r>
                        <a:rPr kumimoji="0" lang="ko-KR" altLang="en-US"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염승훈 </a:t>
                      </a:r>
                      <a:r>
                        <a:rPr kumimoji="0" lang="en-US" altLang="ko-KR"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Industry Leader</a:t>
                      </a:r>
                    </a:p>
                    <a:p>
                      <a:pPr marL="0">
                        <a:lnSpc>
                          <a:spcPct val="100000"/>
                        </a:lnSpc>
                        <a:spcBef>
                          <a:spcPts val="100"/>
                        </a:spcBef>
                        <a:spcAft>
                          <a:spcPts val="0"/>
                        </a:spcAft>
                        <a:defRPr/>
                      </a:pPr>
                      <a:r>
                        <a:rPr kumimoji="0" lang="ko-KR" altLang="en-US"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부대표</a:t>
                      </a:r>
                      <a:endParaRPr kumimoji="0" lang="en-US" altLang="ko-KR"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p>
                      <a:pPr marL="0" defTabSz="914400">
                        <a:lnSpc>
                          <a:spcPct val="100000"/>
                        </a:lnSpc>
                        <a:spcBef>
                          <a:spcPts val="0"/>
                        </a:spcBef>
                        <a:spcAft>
                          <a:spcPts val="0"/>
                        </a:spcAft>
                        <a:defRPr/>
                      </a:pPr>
                      <a:r>
                        <a:rPr kumimoji="0" lang="en-US" altLang="ko-KR" sz="9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T 02-2112-0533</a:t>
                      </a:r>
                    </a:p>
                    <a:p>
                      <a:pPr marL="0" defTabSz="914400">
                        <a:lnSpc>
                          <a:spcPct val="100000"/>
                        </a:lnSpc>
                        <a:spcBef>
                          <a:spcPts val="0"/>
                        </a:spcBef>
                        <a:spcAft>
                          <a:spcPts val="0"/>
                        </a:spcAft>
                        <a:defRPr/>
                      </a:pPr>
                      <a:r>
                        <a:rPr kumimoji="0" lang="en-US" altLang="ko-KR" sz="8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E syeom@kr.kpmg.com</a:t>
                      </a:r>
                    </a:p>
                  </a:txBody>
                  <a:tcPr marL="0" marR="0" marT="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dk1"/>
                          </a:solidFill>
                          <a:latin typeface="Univers for KPMG"/>
                        </a:defRPr>
                      </a:lvl1pPr>
                      <a:lvl2pPr marL="403431">
                        <a:defRPr>
                          <a:solidFill>
                            <a:schemeClr val="dk1"/>
                          </a:solidFill>
                          <a:latin typeface="Univers for KPMG"/>
                        </a:defRPr>
                      </a:lvl2pPr>
                      <a:lvl3pPr marL="806862">
                        <a:defRPr>
                          <a:solidFill>
                            <a:schemeClr val="dk1"/>
                          </a:solidFill>
                          <a:latin typeface="Univers for KPMG"/>
                        </a:defRPr>
                      </a:lvl3pPr>
                      <a:lvl4pPr marL="1210293">
                        <a:defRPr>
                          <a:solidFill>
                            <a:schemeClr val="dk1"/>
                          </a:solidFill>
                          <a:latin typeface="Univers for KPMG"/>
                        </a:defRPr>
                      </a:lvl4pPr>
                      <a:lvl5pPr marL="1613724">
                        <a:defRPr>
                          <a:solidFill>
                            <a:schemeClr val="dk1"/>
                          </a:solidFill>
                          <a:latin typeface="Univers for KPMG"/>
                        </a:defRPr>
                      </a:lvl5pPr>
                      <a:lvl6pPr marL="2017154">
                        <a:defRPr>
                          <a:solidFill>
                            <a:schemeClr val="dk1"/>
                          </a:solidFill>
                          <a:latin typeface="Univers for KPMG"/>
                        </a:defRPr>
                      </a:lvl6pPr>
                      <a:lvl7pPr marL="2420586">
                        <a:defRPr>
                          <a:solidFill>
                            <a:schemeClr val="dk1"/>
                          </a:solidFill>
                          <a:latin typeface="Univers for KPMG"/>
                        </a:defRPr>
                      </a:lvl7pPr>
                      <a:lvl8pPr marL="2824017">
                        <a:defRPr>
                          <a:solidFill>
                            <a:schemeClr val="dk1"/>
                          </a:solidFill>
                          <a:latin typeface="Univers for KPMG"/>
                        </a:defRPr>
                      </a:lvl8pPr>
                      <a:lvl9pPr marL="3227448">
                        <a:defRPr>
                          <a:solidFill>
                            <a:schemeClr val="dk1"/>
                          </a:solidFill>
                          <a:latin typeface="Univers for KPMG"/>
                        </a:defRPr>
                      </a:lvl9pPr>
                    </a:lstStyle>
                    <a:p>
                      <a:pPr marL="0">
                        <a:lnSpc>
                          <a:spcPct val="100000"/>
                        </a:lnSpc>
                        <a:spcBef>
                          <a:spcPts val="100"/>
                        </a:spcBef>
                        <a:spcAft>
                          <a:spcPts val="0"/>
                        </a:spcAft>
                        <a:defRPr/>
                      </a:pPr>
                      <a:r>
                        <a:rPr kumimoji="0" lang="ko-KR" altLang="en-US"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전철희</a:t>
                      </a:r>
                      <a:r>
                        <a:rPr kumimoji="0" lang="en-US" altLang="ko-KR"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 </a:t>
                      </a:r>
                    </a:p>
                    <a:p>
                      <a:pPr marL="0">
                        <a:lnSpc>
                          <a:spcPct val="100000"/>
                        </a:lnSpc>
                        <a:spcBef>
                          <a:spcPts val="100"/>
                        </a:spcBef>
                        <a:spcAft>
                          <a:spcPts val="0"/>
                        </a:spcAft>
                        <a:defRPr/>
                      </a:pPr>
                      <a:r>
                        <a:rPr kumimoji="0" lang="ko-KR" altLang="en-US"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부대표</a:t>
                      </a:r>
                      <a:endParaRPr kumimoji="0" lang="en-US" altLang="ko-KR"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T 02-2112-0355</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E cjun@kr.kpmg.com</a:t>
                      </a:r>
                    </a:p>
                  </a:txBody>
                  <a:tcPr marL="0" marR="0" marT="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dk1"/>
                          </a:solidFill>
                          <a:latin typeface="Univers for KPMG"/>
                        </a:defRPr>
                      </a:lvl1pPr>
                      <a:lvl2pPr marL="403431">
                        <a:defRPr>
                          <a:solidFill>
                            <a:schemeClr val="dk1"/>
                          </a:solidFill>
                          <a:latin typeface="Univers for KPMG"/>
                        </a:defRPr>
                      </a:lvl2pPr>
                      <a:lvl3pPr marL="806862">
                        <a:defRPr>
                          <a:solidFill>
                            <a:schemeClr val="dk1"/>
                          </a:solidFill>
                          <a:latin typeface="Univers for KPMG"/>
                        </a:defRPr>
                      </a:lvl3pPr>
                      <a:lvl4pPr marL="1210293">
                        <a:defRPr>
                          <a:solidFill>
                            <a:schemeClr val="dk1"/>
                          </a:solidFill>
                          <a:latin typeface="Univers for KPMG"/>
                        </a:defRPr>
                      </a:lvl4pPr>
                      <a:lvl5pPr marL="1613724">
                        <a:defRPr>
                          <a:solidFill>
                            <a:schemeClr val="dk1"/>
                          </a:solidFill>
                          <a:latin typeface="Univers for KPMG"/>
                        </a:defRPr>
                      </a:lvl5pPr>
                      <a:lvl6pPr marL="2017154">
                        <a:defRPr>
                          <a:solidFill>
                            <a:schemeClr val="dk1"/>
                          </a:solidFill>
                          <a:latin typeface="Univers for KPMG"/>
                        </a:defRPr>
                      </a:lvl6pPr>
                      <a:lvl7pPr marL="2420586">
                        <a:defRPr>
                          <a:solidFill>
                            <a:schemeClr val="dk1"/>
                          </a:solidFill>
                          <a:latin typeface="Univers for KPMG"/>
                        </a:defRPr>
                      </a:lvl7pPr>
                      <a:lvl8pPr marL="2824017">
                        <a:defRPr>
                          <a:solidFill>
                            <a:schemeClr val="dk1"/>
                          </a:solidFill>
                          <a:latin typeface="Univers for KPMG"/>
                        </a:defRPr>
                      </a:lvl8pPr>
                      <a:lvl9pPr marL="3227448">
                        <a:defRPr>
                          <a:solidFill>
                            <a:schemeClr val="dk1"/>
                          </a:solidFill>
                          <a:latin typeface="Univers for KPMG"/>
                        </a:defRPr>
                      </a:lvl9pPr>
                    </a:lstStyle>
                    <a:p>
                      <a:pPr marL="0">
                        <a:lnSpc>
                          <a:spcPct val="100000"/>
                        </a:lnSpc>
                        <a:spcBef>
                          <a:spcPts val="100"/>
                        </a:spcBef>
                        <a:spcAft>
                          <a:spcPts val="0"/>
                        </a:spcAft>
                        <a:defRPr/>
                      </a:pPr>
                      <a:r>
                        <a:rPr kumimoji="0" lang="ko-KR" altLang="en-US"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박성배</a:t>
                      </a:r>
                      <a:r>
                        <a:rPr lang="en-US" altLang="ko-KR" sz="900" b="1" spc="0" baseline="0" dirty="0">
                          <a:ln>
                            <a:solidFill>
                              <a:srgbClr val="00338D">
                                <a:alpha val="0"/>
                              </a:srgbClr>
                            </a:solidFill>
                          </a:ln>
                          <a:solidFill>
                            <a:schemeClr val="bg1"/>
                          </a:solidFill>
                          <a:latin typeface="KoPub돋움체 Bold" panose="00000800000000000000" pitchFamily="2" charset="-127"/>
                          <a:ea typeface="KoPub돋움체 Bold" panose="00000800000000000000" pitchFamily="2" charset="-127"/>
                          <a:cs typeface="Arial" pitchFamily="34" charset="0"/>
                        </a:rPr>
                        <a:t> </a:t>
                      </a:r>
                    </a:p>
                    <a:p>
                      <a:pPr marL="0">
                        <a:lnSpc>
                          <a:spcPct val="100000"/>
                        </a:lnSpc>
                        <a:spcBef>
                          <a:spcPts val="100"/>
                        </a:spcBef>
                        <a:spcAft>
                          <a:spcPts val="0"/>
                        </a:spcAft>
                        <a:defRPr/>
                      </a:pPr>
                      <a:r>
                        <a:rPr kumimoji="0" lang="ko-KR" altLang="en-US"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부대표</a:t>
                      </a:r>
                      <a:endParaRPr kumimoji="0" lang="en-US" altLang="ko-KR"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T 02-2112-0304</a:t>
                      </a:r>
                      <a:endParaRPr kumimoji="0" lang="en-US" altLang="ko-KR" sz="8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E sungbaepark@kr.kpmg.com</a:t>
                      </a:r>
                    </a:p>
                  </a:txBody>
                  <a:tcPr marL="0" marR="0" marT="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dk1"/>
                          </a:solidFill>
                          <a:latin typeface="Univers for KPMG"/>
                        </a:defRPr>
                      </a:lvl1pPr>
                      <a:lvl2pPr marL="403431">
                        <a:defRPr>
                          <a:solidFill>
                            <a:schemeClr val="dk1"/>
                          </a:solidFill>
                          <a:latin typeface="Univers for KPMG"/>
                        </a:defRPr>
                      </a:lvl2pPr>
                      <a:lvl3pPr marL="806862">
                        <a:defRPr>
                          <a:solidFill>
                            <a:schemeClr val="dk1"/>
                          </a:solidFill>
                          <a:latin typeface="Univers for KPMG"/>
                        </a:defRPr>
                      </a:lvl3pPr>
                      <a:lvl4pPr marL="1210293">
                        <a:defRPr>
                          <a:solidFill>
                            <a:schemeClr val="dk1"/>
                          </a:solidFill>
                          <a:latin typeface="Univers for KPMG"/>
                        </a:defRPr>
                      </a:lvl4pPr>
                      <a:lvl5pPr marL="1613724">
                        <a:defRPr>
                          <a:solidFill>
                            <a:schemeClr val="dk1"/>
                          </a:solidFill>
                          <a:latin typeface="Univers for KPMG"/>
                        </a:defRPr>
                      </a:lvl5pPr>
                      <a:lvl6pPr marL="2017154">
                        <a:defRPr>
                          <a:solidFill>
                            <a:schemeClr val="dk1"/>
                          </a:solidFill>
                          <a:latin typeface="Univers for KPMG"/>
                        </a:defRPr>
                      </a:lvl6pPr>
                      <a:lvl7pPr marL="2420586">
                        <a:defRPr>
                          <a:solidFill>
                            <a:schemeClr val="dk1"/>
                          </a:solidFill>
                          <a:latin typeface="Univers for KPMG"/>
                        </a:defRPr>
                      </a:lvl7pPr>
                      <a:lvl8pPr marL="2824017">
                        <a:defRPr>
                          <a:solidFill>
                            <a:schemeClr val="dk1"/>
                          </a:solidFill>
                          <a:latin typeface="Univers for KPMG"/>
                        </a:defRPr>
                      </a:lvl8pPr>
                      <a:lvl9pPr marL="3227448">
                        <a:defRPr>
                          <a:solidFill>
                            <a:schemeClr val="dk1"/>
                          </a:solidFill>
                          <a:latin typeface="Univers for KPMG"/>
                        </a:defRPr>
                      </a:lvl9pPr>
                    </a:lstStyle>
                    <a:p>
                      <a:pPr marL="0">
                        <a:lnSpc>
                          <a:spcPct val="100000"/>
                        </a:lnSpc>
                        <a:spcBef>
                          <a:spcPts val="100"/>
                        </a:spcBef>
                        <a:spcAft>
                          <a:spcPts val="0"/>
                        </a:spcAft>
                        <a:defRPr/>
                      </a:pPr>
                      <a:r>
                        <a:rPr kumimoji="0" lang="ko-KR" altLang="en-US"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한상현</a:t>
                      </a:r>
                      <a:r>
                        <a:rPr kumimoji="0" lang="en-US" altLang="ko-KR"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 </a:t>
                      </a:r>
                      <a:br>
                        <a:rPr kumimoji="0" lang="en-US" altLang="ko-KR"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br>
                      <a:r>
                        <a:rPr kumimoji="0" lang="ko-KR" altLang="en-US"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부대표</a:t>
                      </a:r>
                      <a:endParaRPr kumimoji="0" lang="en-US" altLang="ko-KR"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p>
                      <a:pPr marL="0" marR="0" lvl="0" indent="0" defTabSz="914400" eaLnBrk="1" fontAlgn="auto" latinLnBrk="0" hangingPunct="1">
                        <a:lnSpc>
                          <a:spcPct val="100000"/>
                        </a:lnSpc>
                        <a:spcBef>
                          <a:spcPts val="100"/>
                        </a:spcBef>
                        <a:spcAft>
                          <a:spcPts val="0"/>
                        </a:spcAft>
                        <a:buClrTx/>
                        <a:buSzTx/>
                        <a:buFontTx/>
                        <a:buNone/>
                        <a:tabLst/>
                        <a:defRPr/>
                      </a:pPr>
                      <a:r>
                        <a:rPr kumimoji="0" lang="en-US" altLang="ko-KR" sz="9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T 02-2112-0387</a:t>
                      </a:r>
                    </a:p>
                    <a:p>
                      <a:pPr marL="0" marR="0" lvl="0" indent="0" defTabSz="914400" eaLnBrk="1" fontAlgn="auto" latinLnBrk="0" hangingPunct="1">
                        <a:lnSpc>
                          <a:spcPct val="100000"/>
                        </a:lnSpc>
                        <a:spcBef>
                          <a:spcPts val="100"/>
                        </a:spcBef>
                        <a:spcAft>
                          <a:spcPts val="0"/>
                        </a:spcAft>
                        <a:buClrTx/>
                        <a:buSzTx/>
                        <a:buFontTx/>
                        <a:buNone/>
                        <a:tabLst/>
                        <a:defRPr/>
                      </a:pPr>
                      <a:r>
                        <a:rPr kumimoji="0" lang="en-US" altLang="ko-KR" sz="8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E sanghyunhan@kr.kpmg.com</a:t>
                      </a:r>
                    </a:p>
                  </a:txBody>
                  <a:tcPr marL="0" marR="0" marT="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98269">
                <a:tc>
                  <a:txBody>
                    <a:bodyPr/>
                    <a:lstStyle>
                      <a:lvl1pPr marL="0">
                        <a:defRPr>
                          <a:solidFill>
                            <a:schemeClr val="dk1"/>
                          </a:solidFill>
                          <a:latin typeface="Univers for KPMG"/>
                        </a:defRPr>
                      </a:lvl1pPr>
                      <a:lvl2pPr marL="403431">
                        <a:defRPr>
                          <a:solidFill>
                            <a:schemeClr val="dk1"/>
                          </a:solidFill>
                          <a:latin typeface="Univers for KPMG"/>
                        </a:defRPr>
                      </a:lvl2pPr>
                      <a:lvl3pPr marL="806862">
                        <a:defRPr>
                          <a:solidFill>
                            <a:schemeClr val="dk1"/>
                          </a:solidFill>
                          <a:latin typeface="Univers for KPMG"/>
                        </a:defRPr>
                      </a:lvl3pPr>
                      <a:lvl4pPr marL="1210293">
                        <a:defRPr>
                          <a:solidFill>
                            <a:schemeClr val="dk1"/>
                          </a:solidFill>
                          <a:latin typeface="Univers for KPMG"/>
                        </a:defRPr>
                      </a:lvl4pPr>
                      <a:lvl5pPr marL="1613724">
                        <a:defRPr>
                          <a:solidFill>
                            <a:schemeClr val="dk1"/>
                          </a:solidFill>
                          <a:latin typeface="Univers for KPMG"/>
                        </a:defRPr>
                      </a:lvl5pPr>
                      <a:lvl6pPr marL="2017154">
                        <a:defRPr>
                          <a:solidFill>
                            <a:schemeClr val="dk1"/>
                          </a:solidFill>
                          <a:latin typeface="Univers for KPMG"/>
                        </a:defRPr>
                      </a:lvl6pPr>
                      <a:lvl7pPr marL="2420586">
                        <a:defRPr>
                          <a:solidFill>
                            <a:schemeClr val="dk1"/>
                          </a:solidFill>
                          <a:latin typeface="Univers for KPMG"/>
                        </a:defRPr>
                      </a:lvl7pPr>
                      <a:lvl8pPr marL="2824017">
                        <a:defRPr>
                          <a:solidFill>
                            <a:schemeClr val="dk1"/>
                          </a:solidFill>
                          <a:latin typeface="Univers for KPMG"/>
                        </a:defRPr>
                      </a:lvl8pPr>
                      <a:lvl9pPr marL="3227448">
                        <a:defRPr>
                          <a:solidFill>
                            <a:schemeClr val="dk1"/>
                          </a:solidFill>
                          <a:latin typeface="Univers for KPMG"/>
                        </a:defRPr>
                      </a:lvl9pPr>
                    </a:lstStyle>
                    <a:p>
                      <a:pPr marL="0" marR="0" lvl="0" indent="0" algn="l" defTabSz="495285" rtl="0" eaLnBrk="1" fontAlgn="auto" latinLnBrk="1" hangingPunct="1">
                        <a:lnSpc>
                          <a:spcPct val="100000"/>
                        </a:lnSpc>
                        <a:spcBef>
                          <a:spcPts val="100"/>
                        </a:spcBef>
                        <a:spcAft>
                          <a:spcPts val="0"/>
                        </a:spcAft>
                        <a:buClrTx/>
                        <a:buSzTx/>
                        <a:buFontTx/>
                        <a:buNone/>
                        <a:tabLst/>
                        <a:defRPr/>
                      </a:pPr>
                      <a:r>
                        <a:rPr kumimoji="0" lang="ko-KR" altLang="en-US" sz="900" b="1"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민성진 전무</a:t>
                      </a:r>
                      <a:endParaRPr kumimoji="0" lang="en-US" altLang="ko-KR" sz="900" b="1"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T 02-2112-0852</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E smin@kr.kpmg.com</a:t>
                      </a:r>
                      <a:endParaRPr kumimoji="0" lang="en-US" altLang="ko-KR" sz="8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txBody>
                  <a:tcPr marL="0" marR="0" marT="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dk1"/>
                          </a:solidFill>
                          <a:latin typeface="Univers for KPMG"/>
                        </a:defRPr>
                      </a:lvl1pPr>
                      <a:lvl2pPr marL="403431">
                        <a:defRPr>
                          <a:solidFill>
                            <a:schemeClr val="dk1"/>
                          </a:solidFill>
                          <a:latin typeface="Univers for KPMG"/>
                        </a:defRPr>
                      </a:lvl2pPr>
                      <a:lvl3pPr marL="806862">
                        <a:defRPr>
                          <a:solidFill>
                            <a:schemeClr val="dk1"/>
                          </a:solidFill>
                          <a:latin typeface="Univers for KPMG"/>
                        </a:defRPr>
                      </a:lvl3pPr>
                      <a:lvl4pPr marL="1210293">
                        <a:defRPr>
                          <a:solidFill>
                            <a:schemeClr val="dk1"/>
                          </a:solidFill>
                          <a:latin typeface="Univers for KPMG"/>
                        </a:defRPr>
                      </a:lvl4pPr>
                      <a:lvl5pPr marL="1613724">
                        <a:defRPr>
                          <a:solidFill>
                            <a:schemeClr val="dk1"/>
                          </a:solidFill>
                          <a:latin typeface="Univers for KPMG"/>
                        </a:defRPr>
                      </a:lvl5pPr>
                      <a:lvl6pPr marL="2017154">
                        <a:defRPr>
                          <a:solidFill>
                            <a:schemeClr val="dk1"/>
                          </a:solidFill>
                          <a:latin typeface="Univers for KPMG"/>
                        </a:defRPr>
                      </a:lvl6pPr>
                      <a:lvl7pPr marL="2420586">
                        <a:defRPr>
                          <a:solidFill>
                            <a:schemeClr val="dk1"/>
                          </a:solidFill>
                          <a:latin typeface="Univers for KPMG"/>
                        </a:defRPr>
                      </a:lvl7pPr>
                      <a:lvl8pPr marL="2824017">
                        <a:defRPr>
                          <a:solidFill>
                            <a:schemeClr val="dk1"/>
                          </a:solidFill>
                          <a:latin typeface="Univers for KPMG"/>
                        </a:defRPr>
                      </a:lvl8pPr>
                      <a:lvl9pPr marL="3227448">
                        <a:defRPr>
                          <a:solidFill>
                            <a:schemeClr val="dk1"/>
                          </a:solidFill>
                          <a:latin typeface="Univers for KPMG"/>
                        </a:defRPr>
                      </a:lvl9pPr>
                    </a:lstStyle>
                    <a:p>
                      <a:pPr marL="0" marR="0" lvl="0" indent="0" algn="l" defTabSz="495285" rtl="0" eaLnBrk="1" fontAlgn="auto" latinLnBrk="1" hangingPunct="1">
                        <a:lnSpc>
                          <a:spcPct val="100000"/>
                        </a:lnSpc>
                        <a:spcBef>
                          <a:spcPts val="100"/>
                        </a:spcBef>
                        <a:spcAft>
                          <a:spcPts val="0"/>
                        </a:spcAft>
                        <a:buClrTx/>
                        <a:buSzTx/>
                        <a:buFontTx/>
                        <a:buNone/>
                        <a:tabLst/>
                        <a:defRPr/>
                      </a:pPr>
                      <a:r>
                        <a:rPr kumimoji="0" lang="ko-KR" altLang="en-US" sz="900" b="1"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장현민</a:t>
                      </a:r>
                      <a:r>
                        <a:rPr kumimoji="0" lang="en-US" altLang="ko-KR" sz="900" b="1"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 </a:t>
                      </a:r>
                      <a:r>
                        <a:rPr kumimoji="0" lang="ko-KR" altLang="en-US" sz="900" b="1"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전무</a:t>
                      </a:r>
                      <a:endParaRPr kumimoji="0" lang="en-US" altLang="ko-KR" sz="900" b="1"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T 02-2112-0546</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E hyunminjang@kr.kpmg.com</a:t>
                      </a:r>
                    </a:p>
                  </a:txBody>
                  <a:tcPr marL="0" marR="0" marT="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dk1"/>
                          </a:solidFill>
                          <a:latin typeface="Univers for KPMG"/>
                        </a:defRPr>
                      </a:lvl1pPr>
                      <a:lvl2pPr marL="403431">
                        <a:defRPr>
                          <a:solidFill>
                            <a:schemeClr val="dk1"/>
                          </a:solidFill>
                          <a:latin typeface="Univers for KPMG"/>
                        </a:defRPr>
                      </a:lvl2pPr>
                      <a:lvl3pPr marL="806862">
                        <a:defRPr>
                          <a:solidFill>
                            <a:schemeClr val="dk1"/>
                          </a:solidFill>
                          <a:latin typeface="Univers for KPMG"/>
                        </a:defRPr>
                      </a:lvl3pPr>
                      <a:lvl4pPr marL="1210293">
                        <a:defRPr>
                          <a:solidFill>
                            <a:schemeClr val="dk1"/>
                          </a:solidFill>
                          <a:latin typeface="Univers for KPMG"/>
                        </a:defRPr>
                      </a:lvl4pPr>
                      <a:lvl5pPr marL="1613724">
                        <a:defRPr>
                          <a:solidFill>
                            <a:schemeClr val="dk1"/>
                          </a:solidFill>
                          <a:latin typeface="Univers for KPMG"/>
                        </a:defRPr>
                      </a:lvl5pPr>
                      <a:lvl6pPr marL="2017154">
                        <a:defRPr>
                          <a:solidFill>
                            <a:schemeClr val="dk1"/>
                          </a:solidFill>
                          <a:latin typeface="Univers for KPMG"/>
                        </a:defRPr>
                      </a:lvl6pPr>
                      <a:lvl7pPr marL="2420586">
                        <a:defRPr>
                          <a:solidFill>
                            <a:schemeClr val="dk1"/>
                          </a:solidFill>
                          <a:latin typeface="Univers for KPMG"/>
                        </a:defRPr>
                      </a:lvl7pPr>
                      <a:lvl8pPr marL="2824017">
                        <a:defRPr>
                          <a:solidFill>
                            <a:schemeClr val="dk1"/>
                          </a:solidFill>
                          <a:latin typeface="Univers for KPMG"/>
                        </a:defRPr>
                      </a:lvl8pPr>
                      <a:lvl9pPr marL="3227448">
                        <a:defRPr>
                          <a:solidFill>
                            <a:schemeClr val="dk1"/>
                          </a:solidFill>
                          <a:latin typeface="Univers for KPMG"/>
                        </a:defRPr>
                      </a:lvl9pPr>
                    </a:lstStyle>
                    <a:p>
                      <a:pPr marL="0" marR="0" lvl="0" indent="0" defTabSz="914400" eaLnBrk="1" fontAlgn="auto" latinLnBrk="0" hangingPunct="1">
                        <a:lnSpc>
                          <a:spcPct val="100000"/>
                        </a:lnSpc>
                        <a:spcBef>
                          <a:spcPts val="100"/>
                        </a:spcBef>
                        <a:spcAft>
                          <a:spcPts val="0"/>
                        </a:spcAft>
                        <a:buClrTx/>
                        <a:buSzTx/>
                        <a:buFontTx/>
                        <a:buNone/>
                        <a:tabLst/>
                        <a:defRPr/>
                      </a:pPr>
                      <a:r>
                        <a:rPr kumimoji="0" lang="ko-KR" altLang="en-US"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정헌</a:t>
                      </a:r>
                      <a:r>
                        <a:rPr kumimoji="0" lang="en-US" altLang="ko-KR"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 </a:t>
                      </a:r>
                      <a:r>
                        <a:rPr kumimoji="0" lang="ko-KR" altLang="en-US"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전무</a:t>
                      </a:r>
                      <a:endParaRPr kumimoji="0" lang="en-US" altLang="ko-KR"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p>
                      <a:pPr marL="0">
                        <a:lnSpc>
                          <a:spcPct val="100000"/>
                        </a:lnSpc>
                        <a:spcBef>
                          <a:spcPts val="100"/>
                        </a:spcBef>
                        <a:spcAft>
                          <a:spcPts val="0"/>
                        </a:spcAft>
                        <a:defRPr/>
                      </a:pPr>
                      <a:r>
                        <a:rPr kumimoji="0" lang="en-US" altLang="ko-KR" sz="9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T 02-2112-0334</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E heonjung@kr.kpmg.com</a:t>
                      </a:r>
                      <a:endParaRPr kumimoji="0" lang="en-US" altLang="ko-KR" sz="800" b="0"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txBody>
                  <a:tcPr marL="0" marR="0" marT="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dk1"/>
                          </a:solidFill>
                          <a:latin typeface="Univers for KPMG"/>
                        </a:defRPr>
                      </a:lvl1pPr>
                      <a:lvl2pPr marL="403431">
                        <a:defRPr>
                          <a:solidFill>
                            <a:schemeClr val="dk1"/>
                          </a:solidFill>
                          <a:latin typeface="Univers for KPMG"/>
                        </a:defRPr>
                      </a:lvl2pPr>
                      <a:lvl3pPr marL="806862">
                        <a:defRPr>
                          <a:solidFill>
                            <a:schemeClr val="dk1"/>
                          </a:solidFill>
                          <a:latin typeface="Univers for KPMG"/>
                        </a:defRPr>
                      </a:lvl3pPr>
                      <a:lvl4pPr marL="1210293">
                        <a:defRPr>
                          <a:solidFill>
                            <a:schemeClr val="dk1"/>
                          </a:solidFill>
                          <a:latin typeface="Univers for KPMG"/>
                        </a:defRPr>
                      </a:lvl4pPr>
                      <a:lvl5pPr marL="1613724">
                        <a:defRPr>
                          <a:solidFill>
                            <a:schemeClr val="dk1"/>
                          </a:solidFill>
                          <a:latin typeface="Univers for KPMG"/>
                        </a:defRPr>
                      </a:lvl5pPr>
                      <a:lvl6pPr marL="2017154">
                        <a:defRPr>
                          <a:solidFill>
                            <a:schemeClr val="dk1"/>
                          </a:solidFill>
                          <a:latin typeface="Univers for KPMG"/>
                        </a:defRPr>
                      </a:lvl6pPr>
                      <a:lvl7pPr marL="2420586">
                        <a:defRPr>
                          <a:solidFill>
                            <a:schemeClr val="dk1"/>
                          </a:solidFill>
                          <a:latin typeface="Univers for KPMG"/>
                        </a:defRPr>
                      </a:lvl7pPr>
                      <a:lvl8pPr marL="2824017">
                        <a:defRPr>
                          <a:solidFill>
                            <a:schemeClr val="dk1"/>
                          </a:solidFill>
                          <a:latin typeface="Univers for KPMG"/>
                        </a:defRPr>
                      </a:lvl8pPr>
                      <a:lvl9pPr marL="3227448">
                        <a:defRPr>
                          <a:solidFill>
                            <a:schemeClr val="dk1"/>
                          </a:solidFill>
                          <a:latin typeface="Univers for KPMG"/>
                        </a:defRPr>
                      </a:lvl9pPr>
                    </a:lstStyle>
                    <a:p>
                      <a:pPr marL="0" marR="0" lvl="0" indent="0" algn="l" defTabSz="495285" rtl="0" eaLnBrk="1" fontAlgn="auto" latinLnBrk="1" hangingPunct="1">
                        <a:lnSpc>
                          <a:spcPct val="100000"/>
                        </a:lnSpc>
                        <a:spcBef>
                          <a:spcPts val="100"/>
                        </a:spcBef>
                        <a:spcAft>
                          <a:spcPts val="0"/>
                        </a:spcAft>
                        <a:buClrTx/>
                        <a:buSzTx/>
                        <a:buFontTx/>
                        <a:buNone/>
                        <a:tabLst/>
                        <a:defRPr/>
                      </a:pPr>
                      <a:r>
                        <a:rPr kumimoji="0" lang="ko-KR" altLang="en-US" sz="900" b="1"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노원</a:t>
                      </a:r>
                      <a:r>
                        <a:rPr kumimoji="0" lang="en-US" altLang="ko-KR" sz="900" b="1"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 </a:t>
                      </a:r>
                      <a:r>
                        <a:rPr kumimoji="0" lang="ko-KR" altLang="en-US" sz="900" b="1"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전무</a:t>
                      </a:r>
                      <a:endParaRPr kumimoji="0" lang="en-US" altLang="ko-KR" sz="900" b="1"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n-US" altLang="ko-KR" sz="900" b="0"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T 02-2112-0313</a:t>
                      </a:r>
                    </a:p>
                    <a:p>
                      <a:pPr marL="0" marR="0" lvl="0" indent="0" algn="l" defTabSz="914400" rtl="0" eaLnBrk="1" fontAlgn="auto" latinLnBrk="0" hangingPunct="1">
                        <a:lnSpc>
                          <a:spcPct val="100000"/>
                        </a:lnSpc>
                        <a:spcBef>
                          <a:spcPts val="100"/>
                        </a:spcBef>
                        <a:spcAft>
                          <a:spcPts val="0"/>
                        </a:spcAft>
                        <a:buClrTx/>
                        <a:buSzTx/>
                        <a:buFontTx/>
                        <a:buNone/>
                        <a:tabLst/>
                        <a:defRPr/>
                      </a:pPr>
                      <a:r>
                        <a:rPr kumimoji="0" lang="en-US" altLang="ko-KR" sz="800" b="0" i="0" u="none" strike="noStrike" kern="0" cap="none" spc="0" normalizeH="0" baseline="0" noProof="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E wroh@kr.kpmg.com</a:t>
                      </a:r>
                    </a:p>
                  </a:txBody>
                  <a:tcPr marL="0" marR="0" marT="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99478">
                <a:tc>
                  <a:txBody>
                    <a:bodyPr/>
                    <a:lstStyle>
                      <a:lvl1pPr marL="0">
                        <a:defRPr>
                          <a:solidFill>
                            <a:schemeClr val="dk1"/>
                          </a:solidFill>
                          <a:latin typeface="Univers for KPMG"/>
                        </a:defRPr>
                      </a:lvl1pPr>
                      <a:lvl2pPr marL="403431">
                        <a:defRPr>
                          <a:solidFill>
                            <a:schemeClr val="dk1"/>
                          </a:solidFill>
                          <a:latin typeface="Univers for KPMG"/>
                        </a:defRPr>
                      </a:lvl2pPr>
                      <a:lvl3pPr marL="806862">
                        <a:defRPr>
                          <a:solidFill>
                            <a:schemeClr val="dk1"/>
                          </a:solidFill>
                          <a:latin typeface="Univers for KPMG"/>
                        </a:defRPr>
                      </a:lvl3pPr>
                      <a:lvl4pPr marL="1210293">
                        <a:defRPr>
                          <a:solidFill>
                            <a:schemeClr val="dk1"/>
                          </a:solidFill>
                          <a:latin typeface="Univers for KPMG"/>
                        </a:defRPr>
                      </a:lvl4pPr>
                      <a:lvl5pPr marL="1613724">
                        <a:defRPr>
                          <a:solidFill>
                            <a:schemeClr val="dk1"/>
                          </a:solidFill>
                          <a:latin typeface="Univers for KPMG"/>
                        </a:defRPr>
                      </a:lvl5pPr>
                      <a:lvl6pPr marL="2017154">
                        <a:defRPr>
                          <a:solidFill>
                            <a:schemeClr val="dk1"/>
                          </a:solidFill>
                          <a:latin typeface="Univers for KPMG"/>
                        </a:defRPr>
                      </a:lvl6pPr>
                      <a:lvl7pPr marL="2420586">
                        <a:defRPr>
                          <a:solidFill>
                            <a:schemeClr val="dk1"/>
                          </a:solidFill>
                          <a:latin typeface="Univers for KPMG"/>
                        </a:defRPr>
                      </a:lvl7pPr>
                      <a:lvl8pPr marL="2824017">
                        <a:defRPr>
                          <a:solidFill>
                            <a:schemeClr val="dk1"/>
                          </a:solidFill>
                          <a:latin typeface="Univers for KPMG"/>
                        </a:defRPr>
                      </a:lvl8pPr>
                      <a:lvl9pPr marL="3227448">
                        <a:defRPr>
                          <a:solidFill>
                            <a:schemeClr val="dk1"/>
                          </a:solidFill>
                          <a:latin typeface="Univers for KPMG"/>
                        </a:defRPr>
                      </a:lvl9pPr>
                    </a:lstStyle>
                    <a:p>
                      <a:pPr marL="0" marR="0" lvl="0" indent="0" algn="l" defTabSz="495285" rtl="0" eaLnBrk="1" fontAlgn="auto" latinLnBrk="1" hangingPunct="1">
                        <a:lnSpc>
                          <a:spcPct val="100000"/>
                        </a:lnSpc>
                        <a:spcBef>
                          <a:spcPts val="100"/>
                        </a:spcBef>
                        <a:spcAft>
                          <a:spcPts val="0"/>
                        </a:spcAft>
                        <a:buClrTx/>
                        <a:buSzTx/>
                        <a:buFontTx/>
                        <a:buNone/>
                        <a:tabLst/>
                        <a:defRPr/>
                      </a:pPr>
                      <a:r>
                        <a:rPr kumimoji="0" lang="ko-KR" altLang="en-US"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강인혜</a:t>
                      </a:r>
                      <a:r>
                        <a:rPr kumimoji="0" lang="en-US" altLang="ko-KR"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 </a:t>
                      </a:r>
                      <a:r>
                        <a:rPr kumimoji="0" lang="ko-KR" altLang="en-US"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전무</a:t>
                      </a:r>
                      <a:endParaRPr kumimoji="0" lang="en-US" altLang="ko-KR"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T 02-2112-0363</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E ikang@kr.kpmg.com</a:t>
                      </a:r>
                    </a:p>
                  </a:txBody>
                  <a:tcPr marL="0" marR="0" marT="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dk1"/>
                          </a:solidFill>
                          <a:latin typeface="Univers for KPMG"/>
                        </a:defRPr>
                      </a:lvl1pPr>
                      <a:lvl2pPr marL="403431">
                        <a:defRPr>
                          <a:solidFill>
                            <a:schemeClr val="dk1"/>
                          </a:solidFill>
                          <a:latin typeface="Univers for KPMG"/>
                        </a:defRPr>
                      </a:lvl2pPr>
                      <a:lvl3pPr marL="806862">
                        <a:defRPr>
                          <a:solidFill>
                            <a:schemeClr val="dk1"/>
                          </a:solidFill>
                          <a:latin typeface="Univers for KPMG"/>
                        </a:defRPr>
                      </a:lvl3pPr>
                      <a:lvl4pPr marL="1210293">
                        <a:defRPr>
                          <a:solidFill>
                            <a:schemeClr val="dk1"/>
                          </a:solidFill>
                          <a:latin typeface="Univers for KPMG"/>
                        </a:defRPr>
                      </a:lvl4pPr>
                      <a:lvl5pPr marL="1613724">
                        <a:defRPr>
                          <a:solidFill>
                            <a:schemeClr val="dk1"/>
                          </a:solidFill>
                          <a:latin typeface="Univers for KPMG"/>
                        </a:defRPr>
                      </a:lvl5pPr>
                      <a:lvl6pPr marL="2017154">
                        <a:defRPr>
                          <a:solidFill>
                            <a:schemeClr val="dk1"/>
                          </a:solidFill>
                          <a:latin typeface="Univers for KPMG"/>
                        </a:defRPr>
                      </a:lvl6pPr>
                      <a:lvl7pPr marL="2420586">
                        <a:defRPr>
                          <a:solidFill>
                            <a:schemeClr val="dk1"/>
                          </a:solidFill>
                          <a:latin typeface="Univers for KPMG"/>
                        </a:defRPr>
                      </a:lvl7pPr>
                      <a:lvl8pPr marL="2824017">
                        <a:defRPr>
                          <a:solidFill>
                            <a:schemeClr val="dk1"/>
                          </a:solidFill>
                          <a:latin typeface="Univers for KPMG"/>
                        </a:defRPr>
                      </a:lvl8pPr>
                      <a:lvl9pPr marL="3227448">
                        <a:defRPr>
                          <a:solidFill>
                            <a:schemeClr val="dk1"/>
                          </a:solidFill>
                          <a:latin typeface="Univers for KPMG"/>
                        </a:defRPr>
                      </a:lvl9pPr>
                    </a:lstStyle>
                    <a:p>
                      <a:pPr marL="0">
                        <a:lnSpc>
                          <a:spcPct val="100000"/>
                        </a:lnSpc>
                        <a:spcBef>
                          <a:spcPts val="100"/>
                        </a:spcBef>
                        <a:spcAft>
                          <a:spcPts val="0"/>
                        </a:spcAft>
                        <a:defRPr/>
                      </a:pPr>
                      <a:r>
                        <a:rPr kumimoji="0" lang="ko-KR" altLang="en-US"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최이현</a:t>
                      </a:r>
                      <a:r>
                        <a:rPr kumimoji="0" lang="en-US" altLang="ko-KR"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 </a:t>
                      </a:r>
                      <a:r>
                        <a:rPr kumimoji="0" lang="ko-KR" altLang="en-US"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전무</a:t>
                      </a:r>
                      <a:endParaRPr kumimoji="0" lang="en-US" altLang="ko-KR"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9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T 02-2112-0505</a:t>
                      </a: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8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E yeehyunchoi@kr.kpmg.com</a:t>
                      </a:r>
                    </a:p>
                  </a:txBody>
                  <a:tcPr marL="0" marR="0" marT="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dk1"/>
                          </a:solidFill>
                          <a:latin typeface="Univers for KPMG"/>
                        </a:defRPr>
                      </a:lvl1pPr>
                      <a:lvl2pPr marL="403431">
                        <a:defRPr>
                          <a:solidFill>
                            <a:schemeClr val="dk1"/>
                          </a:solidFill>
                          <a:latin typeface="Univers for KPMG"/>
                        </a:defRPr>
                      </a:lvl2pPr>
                      <a:lvl3pPr marL="806862">
                        <a:defRPr>
                          <a:solidFill>
                            <a:schemeClr val="dk1"/>
                          </a:solidFill>
                          <a:latin typeface="Univers for KPMG"/>
                        </a:defRPr>
                      </a:lvl3pPr>
                      <a:lvl4pPr marL="1210293">
                        <a:defRPr>
                          <a:solidFill>
                            <a:schemeClr val="dk1"/>
                          </a:solidFill>
                          <a:latin typeface="Univers for KPMG"/>
                        </a:defRPr>
                      </a:lvl4pPr>
                      <a:lvl5pPr marL="1613724">
                        <a:defRPr>
                          <a:solidFill>
                            <a:schemeClr val="dk1"/>
                          </a:solidFill>
                          <a:latin typeface="Univers for KPMG"/>
                        </a:defRPr>
                      </a:lvl5pPr>
                      <a:lvl6pPr marL="2017154">
                        <a:defRPr>
                          <a:solidFill>
                            <a:schemeClr val="dk1"/>
                          </a:solidFill>
                          <a:latin typeface="Univers for KPMG"/>
                        </a:defRPr>
                      </a:lvl6pPr>
                      <a:lvl7pPr marL="2420586">
                        <a:defRPr>
                          <a:solidFill>
                            <a:schemeClr val="dk1"/>
                          </a:solidFill>
                          <a:latin typeface="Univers for KPMG"/>
                        </a:defRPr>
                      </a:lvl7pPr>
                      <a:lvl8pPr marL="2824017">
                        <a:defRPr>
                          <a:solidFill>
                            <a:schemeClr val="dk1"/>
                          </a:solidFill>
                          <a:latin typeface="Univers for KPMG"/>
                        </a:defRPr>
                      </a:lvl8pPr>
                      <a:lvl9pPr marL="3227448">
                        <a:defRPr>
                          <a:solidFill>
                            <a:schemeClr val="dk1"/>
                          </a:solidFill>
                          <a:latin typeface="Univers for KPMG"/>
                        </a:defRPr>
                      </a:lvl9pPr>
                    </a:lstStyle>
                    <a:p>
                      <a:pPr marL="0" marR="0" lvl="0" indent="0" defTabSz="914400" eaLnBrk="1" fontAlgn="auto" latinLnBrk="0" hangingPunct="1">
                        <a:lnSpc>
                          <a:spcPct val="100000"/>
                        </a:lnSpc>
                        <a:spcBef>
                          <a:spcPts val="100"/>
                        </a:spcBef>
                        <a:spcAft>
                          <a:spcPts val="0"/>
                        </a:spcAft>
                        <a:buClrTx/>
                        <a:buSzTx/>
                        <a:buFontTx/>
                        <a:buNone/>
                        <a:tabLst/>
                        <a:defRPr/>
                      </a:pPr>
                      <a:r>
                        <a:rPr kumimoji="0" lang="ko-KR" altLang="en-US"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안창범</a:t>
                      </a:r>
                      <a:r>
                        <a:rPr kumimoji="0" lang="en-US" altLang="ko-KR"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 </a:t>
                      </a:r>
                      <a:r>
                        <a:rPr kumimoji="0" lang="ko-KR" altLang="en-US"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전무</a:t>
                      </a:r>
                      <a:endParaRPr kumimoji="0" lang="en-US" altLang="ko-KR" sz="900" b="1"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p>
                      <a:pPr marL="0">
                        <a:lnSpc>
                          <a:spcPct val="100000"/>
                        </a:lnSpc>
                        <a:spcBef>
                          <a:spcPts val="100"/>
                        </a:spcBef>
                        <a:spcAft>
                          <a:spcPts val="0"/>
                        </a:spcAft>
                        <a:defRPr/>
                      </a:pPr>
                      <a:r>
                        <a:rPr kumimoji="0" lang="en-US" altLang="ko-KR" sz="9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T 02-2112-0312</a:t>
                      </a:r>
                    </a:p>
                    <a:p>
                      <a:pPr marL="0">
                        <a:lnSpc>
                          <a:spcPct val="100000"/>
                        </a:lnSpc>
                        <a:spcBef>
                          <a:spcPts val="100"/>
                        </a:spcBef>
                        <a:spcAft>
                          <a:spcPts val="0"/>
                        </a:spcAft>
                        <a:defRPr/>
                      </a:pPr>
                      <a:r>
                        <a:rPr kumimoji="0" lang="en-US" altLang="ko-KR" sz="8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rPr>
                        <a:t>E cahn@kr.kpmg.com</a:t>
                      </a:r>
                    </a:p>
                  </a:txBody>
                  <a:tcPr marL="0" marR="0" marT="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defRPr>
                          <a:solidFill>
                            <a:schemeClr val="dk1"/>
                          </a:solidFill>
                          <a:latin typeface="Univers for KPMG"/>
                        </a:defRPr>
                      </a:lvl1pPr>
                      <a:lvl2pPr marL="403431">
                        <a:defRPr>
                          <a:solidFill>
                            <a:schemeClr val="dk1"/>
                          </a:solidFill>
                          <a:latin typeface="Univers for KPMG"/>
                        </a:defRPr>
                      </a:lvl2pPr>
                      <a:lvl3pPr marL="806862">
                        <a:defRPr>
                          <a:solidFill>
                            <a:schemeClr val="dk1"/>
                          </a:solidFill>
                          <a:latin typeface="Univers for KPMG"/>
                        </a:defRPr>
                      </a:lvl3pPr>
                      <a:lvl4pPr marL="1210293">
                        <a:defRPr>
                          <a:solidFill>
                            <a:schemeClr val="dk1"/>
                          </a:solidFill>
                          <a:latin typeface="Univers for KPMG"/>
                        </a:defRPr>
                      </a:lvl4pPr>
                      <a:lvl5pPr marL="1613724">
                        <a:defRPr>
                          <a:solidFill>
                            <a:schemeClr val="dk1"/>
                          </a:solidFill>
                          <a:latin typeface="Univers for KPMG"/>
                        </a:defRPr>
                      </a:lvl5pPr>
                      <a:lvl6pPr marL="2017154">
                        <a:defRPr>
                          <a:solidFill>
                            <a:schemeClr val="dk1"/>
                          </a:solidFill>
                          <a:latin typeface="Univers for KPMG"/>
                        </a:defRPr>
                      </a:lvl6pPr>
                      <a:lvl7pPr marL="2420586">
                        <a:defRPr>
                          <a:solidFill>
                            <a:schemeClr val="dk1"/>
                          </a:solidFill>
                          <a:latin typeface="Univers for KPMG"/>
                        </a:defRPr>
                      </a:lvl7pPr>
                      <a:lvl8pPr marL="2824017">
                        <a:defRPr>
                          <a:solidFill>
                            <a:schemeClr val="dk1"/>
                          </a:solidFill>
                          <a:latin typeface="Univers for KPMG"/>
                        </a:defRPr>
                      </a:lvl8pPr>
                      <a:lvl9pPr marL="3227448">
                        <a:defRPr>
                          <a:solidFill>
                            <a:schemeClr val="dk1"/>
                          </a:solidFill>
                          <a:latin typeface="Univers for KPMG"/>
                        </a:defRPr>
                      </a:lvl9pPr>
                    </a:lstStyle>
                    <a:p>
                      <a:pPr marL="0" marR="0" lvl="0" indent="0" algn="l" defTabSz="495285" rtl="0" eaLnBrk="1" fontAlgn="auto" latinLnBrk="1" hangingPunct="1">
                        <a:lnSpc>
                          <a:spcPct val="100000"/>
                        </a:lnSpc>
                        <a:spcBef>
                          <a:spcPts val="100"/>
                        </a:spcBef>
                        <a:spcAft>
                          <a:spcPts val="0"/>
                        </a:spcAft>
                        <a:buClrTx/>
                        <a:buSzTx/>
                        <a:buFontTx/>
                        <a:buNone/>
                        <a:tabLst/>
                        <a:defRPr/>
                      </a:pPr>
                      <a:endParaRPr kumimoji="0" lang="en-US" altLang="ko-KR" sz="9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txBody>
                  <a:tcPr marL="0" marR="0" marT="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30559">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9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txBody>
                  <a:tcPr marL="0" marR="0" marT="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9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txBody>
                  <a:tcPr marL="0" marR="0" marT="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nSpc>
                          <a:spcPct val="100000"/>
                        </a:lnSpc>
                        <a:spcBef>
                          <a:spcPts val="100"/>
                        </a:spcBef>
                        <a:spcAft>
                          <a:spcPts val="0"/>
                        </a:spcAft>
                        <a:defRPr/>
                      </a:pPr>
                      <a:endParaRPr kumimoji="0" lang="en-US" altLang="ko-KR" sz="9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txBody>
                  <a:tcPr marL="0" marR="0" marT="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495285" rtl="0" eaLnBrk="1" fontAlgn="auto" latinLnBrk="1" hangingPunct="1">
                        <a:lnSpc>
                          <a:spcPct val="100000"/>
                        </a:lnSpc>
                        <a:spcBef>
                          <a:spcPts val="100"/>
                        </a:spcBef>
                        <a:spcAft>
                          <a:spcPts val="0"/>
                        </a:spcAft>
                        <a:buClrTx/>
                        <a:buSzTx/>
                        <a:buFontTx/>
                        <a:buNone/>
                        <a:tabLst/>
                        <a:defRPr/>
                      </a:pPr>
                      <a:endParaRPr kumimoji="0" lang="en-US" altLang="ko-KR" sz="900" b="0" i="0" u="none" strike="noStrike" kern="0" cap="none" spc="0" normalizeH="0" baseline="0" dirty="0">
                        <a:ln>
                          <a:solidFill>
                            <a:schemeClr val="accent1">
                              <a:alpha val="0"/>
                            </a:schemeClr>
                          </a:solidFill>
                        </a:ln>
                        <a:solidFill>
                          <a:schemeClr val="bg1"/>
                        </a:solidFill>
                        <a:effectLst/>
                        <a:uLnTx/>
                        <a:uFillTx/>
                        <a:latin typeface="KoPub돋움체 Bold" panose="00000800000000000000" pitchFamily="2" charset="-127"/>
                        <a:ea typeface="KoPub돋움체 Bold" panose="00000800000000000000" pitchFamily="2" charset="-127"/>
                        <a:cs typeface="Arial" pitchFamily="34" charset="0"/>
                      </a:endParaRPr>
                    </a:p>
                  </a:txBody>
                  <a:tcPr marL="0" marR="0" marT="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249786"/>
                  </a:ext>
                </a:extLst>
              </a:tr>
            </a:tbl>
          </a:graphicData>
        </a:graphic>
      </p:graphicFrame>
    </p:spTree>
    <p:extLst>
      <p:ext uri="{BB962C8B-B14F-4D97-AF65-F5344CB8AC3E}">
        <p14:creationId xmlns:p14="http://schemas.microsoft.com/office/powerpoint/2010/main" val="271772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직사각형 29">
            <a:extLst>
              <a:ext uri="{FF2B5EF4-FFF2-40B4-BE49-F238E27FC236}">
                <a16:creationId xmlns:a16="http://schemas.microsoft.com/office/drawing/2014/main" id="{C80BF7AF-5A80-DF6B-BAF2-54A1B772DF13}"/>
              </a:ext>
            </a:extLst>
          </p:cNvPr>
          <p:cNvSpPr/>
          <p:nvPr/>
        </p:nvSpPr>
        <p:spPr>
          <a:xfrm>
            <a:off x="0" y="4644473"/>
            <a:ext cx="6858000" cy="11694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sp>
        <p:nvSpPr>
          <p:cNvPr id="31" name="직사각형 30">
            <a:extLst>
              <a:ext uri="{FF2B5EF4-FFF2-40B4-BE49-F238E27FC236}">
                <a16:creationId xmlns:a16="http://schemas.microsoft.com/office/drawing/2014/main" id="{9AE2F7E1-CDB5-3568-0D75-82F022DE5904}"/>
              </a:ext>
            </a:extLst>
          </p:cNvPr>
          <p:cNvSpPr/>
          <p:nvPr/>
        </p:nvSpPr>
        <p:spPr>
          <a:xfrm>
            <a:off x="0" y="6656787"/>
            <a:ext cx="6858000" cy="10269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sp>
        <p:nvSpPr>
          <p:cNvPr id="11" name="사각형: 잘린 대각선 방향 모서리 10">
            <a:extLst>
              <a:ext uri="{FF2B5EF4-FFF2-40B4-BE49-F238E27FC236}">
                <a16:creationId xmlns:a16="http://schemas.microsoft.com/office/drawing/2014/main" id="{589E8CA6-B3C5-0716-49E8-8E9A14255CE3}"/>
              </a:ext>
            </a:extLst>
          </p:cNvPr>
          <p:cNvSpPr/>
          <p:nvPr/>
        </p:nvSpPr>
        <p:spPr>
          <a:xfrm flipH="1">
            <a:off x="533866" y="1947276"/>
            <a:ext cx="5793128" cy="944333"/>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600" b="0" i="0" u="none" strike="noStrike" kern="1200" cap="none" spc="-5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Bold" panose="00000800000000000000" pitchFamily="2" charset="-127"/>
                <a:ea typeface="KoPub돋움체 Bold" panose="00000800000000000000" pitchFamily="2" charset="-127"/>
                <a:cs typeface="+mn-cs"/>
              </a:rPr>
              <a:t>16</a:t>
            </a:r>
            <a:r>
              <a:rPr kumimoji="0" lang="ko-KR" altLang="en-US" sz="1600" b="0" i="0" u="none" strike="noStrike" kern="1200" cap="none" spc="-5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Bold" panose="00000800000000000000" pitchFamily="2" charset="-127"/>
                <a:ea typeface="KoPub돋움체 Bold" panose="00000800000000000000" pitchFamily="2" charset="-127"/>
                <a:cs typeface="+mn-cs"/>
              </a:rPr>
              <a:t>개국 </a:t>
            </a:r>
            <a:r>
              <a:rPr kumimoji="0" lang="en-US" altLang="ko-KR" sz="1600" b="0" i="0" u="none" strike="noStrike" kern="1200" cap="none" spc="-5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Bold" panose="00000800000000000000" pitchFamily="2" charset="-127"/>
                <a:ea typeface="KoPub돋움체 Bold" panose="00000800000000000000" pitchFamily="2" charset="-127"/>
                <a:cs typeface="+mn-cs"/>
              </a:rPr>
              <a:t>2,100</a:t>
            </a:r>
            <a:r>
              <a:rPr kumimoji="0" lang="ko-KR" altLang="en-US" sz="1600" b="0" i="0" u="none" strike="noStrike" kern="1200" cap="none" spc="-5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Bold" panose="00000800000000000000" pitchFamily="2" charset="-127"/>
                <a:ea typeface="KoPub돋움체 Bold" panose="00000800000000000000" pitchFamily="2" charset="-127"/>
                <a:cs typeface="+mn-cs"/>
              </a:rPr>
              <a:t>명 </a:t>
            </a:r>
            <a:r>
              <a:rPr lang="ko-KR" altLang="en-US" sz="1600" spc="-50" dirty="0">
                <a:gradFill>
                  <a:gsLst>
                    <a:gs pos="0">
                      <a:schemeClr val="tx1">
                        <a:lumMod val="85000"/>
                        <a:lumOff val="15000"/>
                      </a:schemeClr>
                    </a:gs>
                    <a:gs pos="100000">
                      <a:schemeClr val="tx1">
                        <a:lumMod val="85000"/>
                        <a:lumOff val="15000"/>
                      </a:schemeClr>
                    </a:gs>
                  </a:gsLst>
                  <a:lin ang="5400000" scaled="1"/>
                </a:gradFill>
                <a:latin typeface="KoPub돋움체 Bold" panose="00000800000000000000" pitchFamily="2" charset="-127"/>
                <a:ea typeface="KoPub돋움체 Bold" panose="00000800000000000000" pitchFamily="2" charset="-127"/>
              </a:rPr>
              <a:t>테크 리더 대상 </a:t>
            </a:r>
            <a:r>
              <a:rPr kumimoji="0" lang="ko-KR" altLang="en-US" sz="1600" b="0" i="0" u="none" strike="noStrike" kern="1200" cap="none" spc="-5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Bold" panose="00000800000000000000" pitchFamily="2" charset="-127"/>
                <a:ea typeface="KoPub돋움체 Bold" panose="00000800000000000000" pitchFamily="2" charset="-127"/>
                <a:cs typeface="+mn-cs"/>
              </a:rPr>
              <a:t>설문조사 </a:t>
            </a:r>
            <a:r>
              <a:rPr kumimoji="0" lang="en-US" altLang="ko-KR" sz="1600" b="0" i="0" u="none" strike="noStrike" kern="1200" cap="none" spc="-5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맑은 고딕" panose="020B0503020000020004" pitchFamily="50" charset="-127"/>
                <a:ea typeface="맑은 고딕" panose="020B0503020000020004" pitchFamily="50" charset="-127"/>
              </a:rPr>
              <a:t>···</a:t>
            </a:r>
            <a:r>
              <a:rPr kumimoji="0" lang="ko-KR" altLang="en-US" sz="1600" b="0" i="0" u="none" strike="noStrike" kern="1200" cap="none" spc="-5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Bold" panose="00000800000000000000" pitchFamily="2" charset="-127"/>
                <a:ea typeface="KoPub돋움체 Bold" panose="00000800000000000000" pitchFamily="2" charset="-127"/>
                <a:cs typeface="+mn-cs"/>
              </a:rPr>
              <a:t> </a:t>
            </a:r>
            <a:endParaRPr kumimoji="0" lang="en-US" altLang="ko-KR" sz="1600" b="0" i="0" u="none" strike="noStrike" kern="1200" cap="none" spc="-5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Bold" panose="00000800000000000000" pitchFamily="2" charset="-127"/>
              <a:ea typeface="KoPub돋움체 Bold" panose="00000800000000000000" pitchFamily="2" charset="-127"/>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ko-KR" altLang="en-US" sz="1600" b="0" i="0" u="none" strike="noStrike" kern="1200" cap="none" spc="-5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Bold" panose="00000800000000000000" pitchFamily="2" charset="-127"/>
                <a:ea typeface="KoPub돋움체 Bold" panose="00000800000000000000" pitchFamily="2" charset="-127"/>
                <a:cs typeface="+mn-cs"/>
              </a:rPr>
              <a:t>최근 전례 없는 시장 </a:t>
            </a:r>
            <a:r>
              <a:rPr lang="ko-KR" altLang="en-US" sz="1600" spc="-50" dirty="0">
                <a:gradFill>
                  <a:gsLst>
                    <a:gs pos="0">
                      <a:schemeClr val="tx1">
                        <a:lumMod val="85000"/>
                        <a:lumOff val="15000"/>
                      </a:schemeClr>
                    </a:gs>
                    <a:gs pos="100000">
                      <a:schemeClr val="tx1">
                        <a:lumMod val="85000"/>
                        <a:lumOff val="15000"/>
                      </a:schemeClr>
                    </a:gs>
                  </a:gsLst>
                  <a:lin ang="5400000" scaled="1"/>
                </a:gradFill>
                <a:latin typeface="KoPub돋움체 Bold" panose="00000800000000000000" pitchFamily="2" charset="-127"/>
                <a:ea typeface="KoPub돋움체 Bold" panose="00000800000000000000" pitchFamily="2" charset="-127"/>
              </a:rPr>
              <a:t>환경 변화</a:t>
            </a:r>
            <a:r>
              <a:rPr kumimoji="0" lang="ko-KR" altLang="en-US" sz="1600" b="0" i="0" u="none" strike="noStrike" kern="1200" cap="none" spc="-5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Bold" panose="00000800000000000000" pitchFamily="2" charset="-127"/>
                <a:ea typeface="KoPub돋움체 Bold" panose="00000800000000000000" pitchFamily="2" charset="-127"/>
                <a:cs typeface="+mn-cs"/>
              </a:rPr>
              <a:t>에 대응하는 </a:t>
            </a:r>
            <a:br>
              <a:rPr kumimoji="0" lang="en-US" altLang="ko-KR" sz="1600" b="0" i="0" u="none" strike="noStrike" kern="1200" cap="none" spc="-5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Bold" panose="00000800000000000000" pitchFamily="2" charset="-127"/>
                <a:ea typeface="KoPub돋움체 Bold" panose="00000800000000000000" pitchFamily="2" charset="-127"/>
                <a:cs typeface="+mn-cs"/>
              </a:rPr>
            </a:br>
            <a:r>
              <a:rPr kumimoji="0" lang="ko-KR" altLang="en-US" sz="1600" b="0" i="0" u="none" strike="noStrike" kern="1200" cap="none" spc="-50" normalizeH="0" baseline="0" noProof="0" dirty="0">
                <a:ln>
                  <a:noFill/>
                </a:ln>
                <a:gradFill>
                  <a:gsLst>
                    <a:gs pos="0">
                      <a:schemeClr val="tx1">
                        <a:lumMod val="85000"/>
                        <a:lumOff val="15000"/>
                      </a:schemeClr>
                    </a:gs>
                    <a:gs pos="100000">
                      <a:schemeClr val="tx1">
                        <a:lumMod val="85000"/>
                        <a:lumOff val="15000"/>
                      </a:schemeClr>
                    </a:gs>
                  </a:gsLst>
                  <a:lin ang="5400000" scaled="1"/>
                </a:gradFill>
                <a:effectLst/>
                <a:uLnTx/>
                <a:uFillTx/>
                <a:latin typeface="KoPub돋움체 Bold" panose="00000800000000000000" pitchFamily="2" charset="-127"/>
                <a:ea typeface="KoPub돋움체 Bold" panose="00000800000000000000" pitchFamily="2" charset="-127"/>
                <a:cs typeface="+mn-cs"/>
              </a:rPr>
              <a:t>기업의 기술 전략 분석</a:t>
            </a:r>
          </a:p>
        </p:txBody>
      </p:sp>
      <p:sp>
        <p:nvSpPr>
          <p:cNvPr id="12" name="직사각형 11">
            <a:extLst>
              <a:ext uri="{FF2B5EF4-FFF2-40B4-BE49-F238E27FC236}">
                <a16:creationId xmlns:a16="http://schemas.microsoft.com/office/drawing/2014/main" id="{6BFE9962-4F9C-44AD-CFBE-B02D3243BDDD}"/>
              </a:ext>
            </a:extLst>
          </p:cNvPr>
          <p:cNvSpPr/>
          <p:nvPr/>
        </p:nvSpPr>
        <p:spPr>
          <a:xfrm>
            <a:off x="0" y="3041319"/>
            <a:ext cx="6858000" cy="8073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pic>
        <p:nvPicPr>
          <p:cNvPr id="14" name="그림 13">
            <a:extLst>
              <a:ext uri="{FF2B5EF4-FFF2-40B4-BE49-F238E27FC236}">
                <a16:creationId xmlns:a16="http://schemas.microsoft.com/office/drawing/2014/main" id="{1BE851A7-580A-B8DE-EED3-DF87EC6DEB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03" y="3255906"/>
            <a:ext cx="322886" cy="269690"/>
          </a:xfrm>
          <a:prstGeom prst="rect">
            <a:avLst/>
          </a:prstGeom>
        </p:spPr>
      </p:pic>
      <p:sp>
        <p:nvSpPr>
          <p:cNvPr id="15" name="TextBox 14">
            <a:extLst>
              <a:ext uri="{FF2B5EF4-FFF2-40B4-BE49-F238E27FC236}">
                <a16:creationId xmlns:a16="http://schemas.microsoft.com/office/drawing/2014/main" id="{E62B252B-1C1C-6BF9-FA4A-C743E3D33C3C}"/>
              </a:ext>
            </a:extLst>
          </p:cNvPr>
          <p:cNvSpPr txBox="1"/>
          <p:nvPr/>
        </p:nvSpPr>
        <p:spPr>
          <a:xfrm>
            <a:off x="1086087" y="3187536"/>
            <a:ext cx="5240908" cy="522900"/>
          </a:xfrm>
          <a:prstGeom prst="rect">
            <a:avLst/>
          </a:prstGeom>
          <a:noFill/>
        </p:spPr>
        <p:txBody>
          <a:bodyPr wrap="square" rtlCol="0">
            <a:spAutoFit/>
          </a:bodyPr>
          <a:lstStyle/>
          <a:p>
            <a:pPr marL="0" marR="0" lvl="0" indent="0" defTabSz="457200" rtl="0" eaLnBrk="1" fontAlgn="auto" latinLnBrk="0" hangingPunct="1">
              <a:lnSpc>
                <a:spcPct val="110000"/>
              </a:lnSpc>
              <a:spcBef>
                <a:spcPts val="0"/>
              </a:spcBef>
              <a:spcAft>
                <a:spcPts val="0"/>
              </a:spcAft>
              <a:buClrTx/>
              <a:buSzTx/>
              <a:buFontTx/>
              <a:buNone/>
              <a:tabLst/>
              <a:defRPr/>
            </a:pPr>
            <a:r>
              <a:rPr kumimoji="0" lang="en-US" altLang="ko-KR"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KPMG</a:t>
            </a:r>
            <a:r>
              <a:rPr kumimoji="0" lang="ko-KR" altLang="en-US"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는 전 세계 </a:t>
            </a:r>
            <a:r>
              <a:rPr kumimoji="0" lang="en-US" altLang="ko-KR"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16</a:t>
            </a:r>
            <a:r>
              <a:rPr kumimoji="0" lang="ko-KR" altLang="en-US"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개국 글로벌 기업들의 </a:t>
            </a:r>
            <a:r>
              <a:rPr kumimoji="0" lang="en-US" altLang="ko-KR"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2,100</a:t>
            </a:r>
            <a:r>
              <a:rPr lang="ko-KR" altLang="en-US"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명 디지털</a:t>
            </a:r>
            <a:r>
              <a:rPr lang="en-US" altLang="ko-KR"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a:t>
            </a:r>
            <a:r>
              <a:rPr lang="ko-KR" altLang="en-US"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테크 담당 리더를</a:t>
            </a:r>
            <a:r>
              <a:rPr lang="en-US" altLang="ko-KR"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 </a:t>
            </a:r>
            <a:r>
              <a:rPr lang="ko-KR" altLang="en-US"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대상으로 설문조사를 진행하며 신기술 도입 및 디지털 트랜스포메이션 현황 분석</a:t>
            </a:r>
            <a:endParaRPr kumimoji="0" lang="en-US" altLang="ko-KR"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endParaRPr>
          </a:p>
        </p:txBody>
      </p:sp>
      <p:pic>
        <p:nvPicPr>
          <p:cNvPr id="16" name="그림 15">
            <a:extLst>
              <a:ext uri="{FF2B5EF4-FFF2-40B4-BE49-F238E27FC236}">
                <a16:creationId xmlns:a16="http://schemas.microsoft.com/office/drawing/2014/main" id="{1126E2A2-4444-3D64-DC9B-20F0587D06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03" y="4031120"/>
            <a:ext cx="322886" cy="269690"/>
          </a:xfrm>
          <a:prstGeom prst="rect">
            <a:avLst/>
          </a:prstGeom>
        </p:spPr>
      </p:pic>
      <p:sp>
        <p:nvSpPr>
          <p:cNvPr id="17" name="TextBox 16">
            <a:extLst>
              <a:ext uri="{FF2B5EF4-FFF2-40B4-BE49-F238E27FC236}">
                <a16:creationId xmlns:a16="http://schemas.microsoft.com/office/drawing/2014/main" id="{867E6879-06BD-76D5-ABF4-8BFFB0696C89}"/>
              </a:ext>
            </a:extLst>
          </p:cNvPr>
          <p:cNvSpPr txBox="1"/>
          <p:nvPr/>
        </p:nvSpPr>
        <p:spPr>
          <a:xfrm>
            <a:off x="1086087" y="3964609"/>
            <a:ext cx="5388013" cy="742960"/>
          </a:xfrm>
          <a:prstGeom prst="rect">
            <a:avLst/>
          </a:prstGeom>
          <a:noFill/>
        </p:spPr>
        <p:txBody>
          <a:bodyPr wrap="square" rtlCol="0">
            <a:spAutoFit/>
          </a:bodyPr>
          <a:lstStyle/>
          <a:p>
            <a:pPr marL="0" marR="0" lvl="0" indent="0" defTabSz="457200" rtl="0" eaLnBrk="1" fontAlgn="auto" latinLnBrk="0" hangingPunct="1">
              <a:lnSpc>
                <a:spcPct val="110000"/>
              </a:lnSpc>
              <a:spcBef>
                <a:spcPts val="0"/>
              </a:spcBef>
              <a:spcAft>
                <a:spcPts val="0"/>
              </a:spcAft>
              <a:buClrTx/>
              <a:buSzTx/>
              <a:buFontTx/>
              <a:buNone/>
              <a:tabLst/>
              <a:defRPr/>
            </a:pPr>
            <a:r>
              <a:rPr kumimoji="0" lang="ko-KR" altLang="en-US" sz="1300" b="1" i="0" u="none" strike="noStrike" kern="1200" cap="none" spc="-70" normalizeH="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조직 내 예산 감소 등 제약이 존재하는 상황에도 불구하고</a:t>
            </a:r>
            <a:r>
              <a:rPr kumimoji="0" lang="en-US" altLang="ko-KR" sz="1300" b="1" i="0" u="none" strike="noStrike" kern="1200" cap="none" spc="-70" normalizeH="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 </a:t>
            </a:r>
            <a:r>
              <a:rPr kumimoji="0" lang="ko-KR" altLang="en-US" sz="1300" b="1" i="0" u="none" strike="noStrike" kern="1200" cap="none" spc="-70" normalizeH="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테크 기업의 </a:t>
            </a:r>
            <a:r>
              <a:rPr kumimoji="0" lang="en-US" altLang="ko-KR" sz="1300" b="1" i="0" u="none" strike="noStrike" kern="1200" cap="none" spc="-70" normalizeH="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38%</a:t>
            </a:r>
            <a:r>
              <a:rPr kumimoji="0" lang="ko-KR" altLang="en-US" sz="1300" b="1" i="0" u="none" strike="noStrike" kern="1200" cap="none" spc="-70" normalizeH="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가 </a:t>
            </a:r>
            <a:r>
              <a:rPr kumimoji="0" lang="ko-KR" altLang="en-US" sz="1300" b="1" i="0" u="none" strike="noStrike" kern="1200" cap="none" spc="-60" normalizeH="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조직 내 새로운 기술 도입을 승인 받았다고 응답</a:t>
            </a:r>
          </a:p>
          <a:p>
            <a:pPr marL="0" marR="0" lvl="0" indent="0" defTabSz="457200" rtl="0" eaLnBrk="1" fontAlgn="auto" latinLnBrk="0" hangingPunct="1">
              <a:lnSpc>
                <a:spcPct val="110000"/>
              </a:lnSpc>
              <a:spcBef>
                <a:spcPts val="0"/>
              </a:spcBef>
              <a:spcAft>
                <a:spcPts val="0"/>
              </a:spcAft>
              <a:buClrTx/>
              <a:buSzTx/>
              <a:buFontTx/>
              <a:buNone/>
              <a:tabLst/>
              <a:defRPr/>
            </a:pPr>
            <a:endParaRPr kumimoji="0" lang="ko-KR" altLang="en-US" sz="1300" b="1" i="0" u="none" strike="noStrike" kern="1200" cap="none" spc="-60" normalizeH="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endParaRPr>
          </a:p>
        </p:txBody>
      </p:sp>
      <p:pic>
        <p:nvPicPr>
          <p:cNvPr id="18" name="그림 17">
            <a:extLst>
              <a:ext uri="{FF2B5EF4-FFF2-40B4-BE49-F238E27FC236}">
                <a16:creationId xmlns:a16="http://schemas.microsoft.com/office/drawing/2014/main" id="{7F9F2E63-61CA-755A-D7C9-E96AF93E32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03" y="4826232"/>
            <a:ext cx="322886" cy="269690"/>
          </a:xfrm>
          <a:prstGeom prst="rect">
            <a:avLst/>
          </a:prstGeom>
        </p:spPr>
      </p:pic>
      <p:sp>
        <p:nvSpPr>
          <p:cNvPr id="19" name="TextBox 18">
            <a:extLst>
              <a:ext uri="{FF2B5EF4-FFF2-40B4-BE49-F238E27FC236}">
                <a16:creationId xmlns:a16="http://schemas.microsoft.com/office/drawing/2014/main" id="{CB1AEEA9-12FB-F13E-1B87-3A76B3C14B02}"/>
              </a:ext>
            </a:extLst>
          </p:cNvPr>
          <p:cNvSpPr txBox="1"/>
          <p:nvPr/>
        </p:nvSpPr>
        <p:spPr>
          <a:xfrm>
            <a:off x="1086085" y="4745746"/>
            <a:ext cx="5168403" cy="963021"/>
          </a:xfrm>
          <a:prstGeom prst="rect">
            <a:avLst/>
          </a:prstGeom>
          <a:noFill/>
        </p:spPr>
        <p:txBody>
          <a:bodyPr wrap="square" rtlCol="0">
            <a:spAutoFit/>
          </a:bodyPr>
          <a:lstStyle/>
          <a:p>
            <a:pPr marL="0" marR="0" lvl="0" indent="0" defTabSz="457200" rtl="0" eaLnBrk="1" fontAlgn="auto" latinLnBrk="0" hangingPunct="1">
              <a:lnSpc>
                <a:spcPct val="110000"/>
              </a:lnSpc>
              <a:spcBef>
                <a:spcPts val="0"/>
              </a:spcBef>
              <a:spcAft>
                <a:spcPts val="0"/>
              </a:spcAft>
              <a:buClrTx/>
              <a:buSzTx/>
              <a:buFontTx/>
              <a:buNone/>
              <a:tabLst/>
              <a:defRPr/>
            </a:pPr>
            <a:r>
              <a:rPr kumimoji="0" lang="ko-KR" altLang="en-US"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테크 기업의 과반수 이상은 신기술 도입을 통해 조직의 수익성 또는 성과가 개선되었다고 응답했으며</a:t>
            </a:r>
            <a:r>
              <a:rPr kumimoji="0" lang="en-US" altLang="ko-KR"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 29%</a:t>
            </a:r>
            <a:r>
              <a:rPr kumimoji="0" lang="ko-KR" altLang="en-US"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는 </a:t>
            </a:r>
            <a:r>
              <a:rPr lang="en-US" altLang="ko-KR"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D&amp;A(Data &amp; Analytics)</a:t>
            </a:r>
            <a:r>
              <a:rPr kumimoji="0" lang="ko-KR" altLang="en-US"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에 대한 투자로</a:t>
            </a:r>
            <a:r>
              <a:rPr kumimoji="0" lang="en-US" altLang="ko-KR"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 27%</a:t>
            </a:r>
            <a:r>
              <a:rPr kumimoji="0" lang="ko-KR" altLang="en-US"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는  </a:t>
            </a:r>
            <a:r>
              <a:rPr kumimoji="0" lang="ko-KR" altLang="en-US" sz="1300" b="1" i="0" u="none" strike="noStrike" kern="1200" cap="none" spc="-60" normalizeH="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공공 클라우드 및 </a:t>
            </a:r>
            <a:r>
              <a:rPr kumimoji="0" lang="en-US" altLang="ko-KR" sz="1300" b="1" i="0" u="none" strike="noStrike" kern="1200" cap="none" spc="-60" normalizeH="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XaaS(Everything as a Service)</a:t>
            </a:r>
            <a:r>
              <a:rPr kumimoji="0" lang="ko-KR" altLang="en-US" sz="1300" b="1" i="0" u="none" strike="noStrike" kern="1200" cap="none" spc="-60" normalizeH="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에 대한 투자로 자사의 수익성 또는 성과가 </a:t>
            </a:r>
            <a:r>
              <a:rPr kumimoji="0" lang="en-US" altLang="ko-KR" sz="1300" b="1" i="0" u="none" strike="noStrike" kern="1200" cap="none" spc="-70" normalizeH="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11% </a:t>
            </a:r>
            <a:r>
              <a:rPr kumimoji="0" lang="ko-KR" altLang="en-US" sz="1300" b="1" i="0" u="none" strike="noStrike" kern="1200" cap="none" spc="-70" normalizeH="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이상 </a:t>
            </a:r>
            <a:r>
              <a:rPr kumimoji="0" lang="ko-KR" altLang="en-US"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향상되었다고 답함 </a:t>
            </a:r>
          </a:p>
        </p:txBody>
      </p:sp>
      <p:pic>
        <p:nvPicPr>
          <p:cNvPr id="20" name="그림 19">
            <a:extLst>
              <a:ext uri="{FF2B5EF4-FFF2-40B4-BE49-F238E27FC236}">
                <a16:creationId xmlns:a16="http://schemas.microsoft.com/office/drawing/2014/main" id="{A6203F67-BA7B-1E7C-ADA4-982ADA229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03" y="6030415"/>
            <a:ext cx="322886" cy="269690"/>
          </a:xfrm>
          <a:prstGeom prst="rect">
            <a:avLst/>
          </a:prstGeom>
        </p:spPr>
      </p:pic>
      <p:sp>
        <p:nvSpPr>
          <p:cNvPr id="21" name="TextBox 20">
            <a:extLst>
              <a:ext uri="{FF2B5EF4-FFF2-40B4-BE49-F238E27FC236}">
                <a16:creationId xmlns:a16="http://schemas.microsoft.com/office/drawing/2014/main" id="{08194BFF-9BC7-DFA0-CD76-33F775948B0B}"/>
              </a:ext>
            </a:extLst>
          </p:cNvPr>
          <p:cNvSpPr txBox="1"/>
          <p:nvPr/>
        </p:nvSpPr>
        <p:spPr>
          <a:xfrm>
            <a:off x="1086086" y="5962238"/>
            <a:ext cx="5025677" cy="522900"/>
          </a:xfrm>
          <a:prstGeom prst="rect">
            <a:avLst/>
          </a:prstGeom>
          <a:noFill/>
        </p:spPr>
        <p:txBody>
          <a:bodyPr wrap="square" rtlCol="0">
            <a:spAutoFit/>
          </a:bodyPr>
          <a:lstStyle/>
          <a:p>
            <a:pPr marL="0" marR="0" lvl="0" indent="0" defTabSz="457200" rtl="0" eaLnBrk="1" fontAlgn="auto" latinLnBrk="0" hangingPunct="1">
              <a:lnSpc>
                <a:spcPct val="110000"/>
              </a:lnSpc>
              <a:spcBef>
                <a:spcPts val="0"/>
              </a:spcBef>
              <a:spcAft>
                <a:spcPts val="0"/>
              </a:spcAft>
              <a:buClrTx/>
              <a:buSzTx/>
              <a:buFontTx/>
              <a:buNone/>
              <a:tabLst/>
              <a:defRPr/>
            </a:pPr>
            <a:r>
              <a:rPr kumimoji="0" lang="ko-KR" altLang="en-US"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테크 리더의 </a:t>
            </a:r>
            <a:r>
              <a:rPr kumimoji="0" lang="en-US" altLang="ko-KR"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57%</a:t>
            </a:r>
            <a:r>
              <a:rPr kumimoji="0" lang="ko-KR" altLang="en-US"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는 자사의 디지털 트랜스포메이션의 주요 동기로 업셀링</a:t>
            </a:r>
            <a:r>
              <a:rPr kumimoji="0" lang="en-US" altLang="ko-KR"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(Up-selling) </a:t>
            </a:r>
            <a:r>
              <a:rPr kumimoji="0" lang="ko-KR" altLang="en-US"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및 크로스셀링</a:t>
            </a:r>
            <a:r>
              <a:rPr kumimoji="0" lang="en-US" altLang="ko-KR"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(Cross-selling) </a:t>
            </a:r>
            <a:r>
              <a:rPr kumimoji="0" lang="ko-KR" altLang="en-US"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기회 </a:t>
            </a:r>
            <a:r>
              <a:rPr lang="ko-KR" altLang="en-US"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확대를</a:t>
            </a:r>
            <a:r>
              <a:rPr kumimoji="0" lang="ko-KR" altLang="en-US"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rPr>
              <a:t> 꼽음</a:t>
            </a:r>
          </a:p>
        </p:txBody>
      </p:sp>
      <p:pic>
        <p:nvPicPr>
          <p:cNvPr id="22" name="그림 21">
            <a:extLst>
              <a:ext uri="{FF2B5EF4-FFF2-40B4-BE49-F238E27FC236}">
                <a16:creationId xmlns:a16="http://schemas.microsoft.com/office/drawing/2014/main" id="{1CBD0A72-8481-2D8A-C106-BEC520DEBB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03" y="6855369"/>
            <a:ext cx="322886" cy="269690"/>
          </a:xfrm>
          <a:prstGeom prst="rect">
            <a:avLst/>
          </a:prstGeom>
        </p:spPr>
      </p:pic>
      <p:sp>
        <p:nvSpPr>
          <p:cNvPr id="23" name="TextBox 22">
            <a:extLst>
              <a:ext uri="{FF2B5EF4-FFF2-40B4-BE49-F238E27FC236}">
                <a16:creationId xmlns:a16="http://schemas.microsoft.com/office/drawing/2014/main" id="{7667989E-814A-6F8A-54E6-7763F2D1FABA}"/>
              </a:ext>
            </a:extLst>
          </p:cNvPr>
          <p:cNvSpPr txBox="1"/>
          <p:nvPr/>
        </p:nvSpPr>
        <p:spPr>
          <a:xfrm>
            <a:off x="1086087" y="6789116"/>
            <a:ext cx="5275444" cy="742960"/>
          </a:xfrm>
          <a:prstGeom prst="rect">
            <a:avLst/>
          </a:prstGeom>
          <a:noFill/>
        </p:spPr>
        <p:txBody>
          <a:bodyPr wrap="square" rtlCol="0">
            <a:spAutoFit/>
          </a:bodyPr>
          <a:lstStyle/>
          <a:p>
            <a:pPr marL="0" marR="0" lvl="0" indent="0" defTabSz="457200" rtl="0" eaLnBrk="1" fontAlgn="auto" latinLnBrk="0" hangingPunct="1">
              <a:lnSpc>
                <a:spcPct val="110000"/>
              </a:lnSpc>
              <a:spcBef>
                <a:spcPts val="0"/>
              </a:spcBef>
              <a:spcAft>
                <a:spcPts val="0"/>
              </a:spcAft>
              <a:buClrTx/>
              <a:buSzTx/>
              <a:buFontTx/>
              <a:buNone/>
              <a:tabLst/>
              <a:defRPr/>
            </a:pPr>
            <a:r>
              <a:rPr lang="ko-KR" altLang="en-US"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테크 리더의 </a:t>
            </a:r>
            <a:r>
              <a:rPr lang="en-US" altLang="ko-KR"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57%</a:t>
            </a:r>
            <a:r>
              <a:rPr lang="ko-KR" altLang="en-US"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는 생성형 </a:t>
            </a:r>
            <a:r>
              <a:rPr lang="en-US" altLang="ko-KR"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AI</a:t>
            </a:r>
            <a:r>
              <a:rPr lang="ko-KR" altLang="en-US"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를 포함한 </a:t>
            </a:r>
            <a:r>
              <a:rPr lang="en-US" altLang="ko-KR"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AI</a:t>
            </a:r>
            <a:r>
              <a:rPr lang="ko-KR" altLang="en-US"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와 머신러닝 기술이 향후 </a:t>
            </a:r>
            <a:r>
              <a:rPr lang="en-US" altLang="ko-KR"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3</a:t>
            </a:r>
            <a:r>
              <a:rPr lang="ko-KR" altLang="en-US"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년간</a:t>
            </a:r>
            <a:br>
              <a:rPr lang="en-US" altLang="ko-KR"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br>
            <a:r>
              <a:rPr lang="ko-KR" altLang="en-US"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비즈니스 목표를 달성하는 데 중요하게 작용할 것으로 응답</a:t>
            </a:r>
            <a:r>
              <a:rPr lang="en-US" altLang="ko-KR"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 </a:t>
            </a:r>
            <a:r>
              <a:rPr lang="ko-KR" altLang="en-US"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또한 단기간 내 가장 집중할 기술 분야로 </a:t>
            </a:r>
            <a:r>
              <a:rPr lang="en-US" altLang="ko-KR"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1</a:t>
            </a:r>
            <a:r>
              <a:rPr lang="ko-KR" altLang="en-US"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위 </a:t>
            </a:r>
            <a:r>
              <a:rPr lang="en-US" altLang="ko-KR"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AI·</a:t>
            </a:r>
            <a:r>
              <a:rPr lang="ko-KR" altLang="en-US"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머신러닝</a:t>
            </a:r>
            <a:r>
              <a:rPr lang="en-US" altLang="ko-KR"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 2</a:t>
            </a:r>
            <a:r>
              <a:rPr lang="ko-KR" altLang="en-US"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위 엣지 컴퓨팅</a:t>
            </a:r>
            <a:r>
              <a:rPr lang="en-US" altLang="ko-KR"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 3</a:t>
            </a:r>
            <a:r>
              <a:rPr lang="ko-KR" altLang="en-US" sz="1300" b="1" spc="-4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위 로봇 자동화가 선정</a:t>
            </a:r>
          </a:p>
        </p:txBody>
      </p:sp>
      <p:sp>
        <p:nvSpPr>
          <p:cNvPr id="29" name="직사각형 28">
            <a:extLst>
              <a:ext uri="{FF2B5EF4-FFF2-40B4-BE49-F238E27FC236}">
                <a16:creationId xmlns:a16="http://schemas.microsoft.com/office/drawing/2014/main" id="{90C4C238-2B1F-50DB-02DD-C48C490AE6B7}"/>
              </a:ext>
            </a:extLst>
          </p:cNvPr>
          <p:cNvSpPr/>
          <p:nvPr/>
        </p:nvSpPr>
        <p:spPr>
          <a:xfrm>
            <a:off x="3957846" y="9871663"/>
            <a:ext cx="2595985" cy="578137"/>
          </a:xfrm>
          <a:prstGeom prst="rect">
            <a:avLst/>
          </a:prstGeom>
        </p:spPr>
        <p:txBody>
          <a:bodyPr vert="horz" wrap="square" lIns="0" tIns="11206" rIns="0" bIns="0" rtlCol="0">
            <a:spAutoFit/>
          </a:bodyPr>
          <a:lstStyle/>
          <a:p>
            <a:pPr marL="11206" marR="4483" lvl="0" indent="0" algn="l" defTabSz="457200" rtl="0" eaLnBrk="1" fontAlgn="auto" latinLnBrk="0" hangingPunct="1">
              <a:lnSpc>
                <a:spcPct val="100000"/>
              </a:lnSpc>
              <a:spcBef>
                <a:spcPts val="88"/>
              </a:spcBef>
              <a:spcAft>
                <a:spcPts val="0"/>
              </a:spcAft>
              <a:buClrTx/>
              <a:buSzTx/>
              <a:buFontTx/>
              <a:buNone/>
              <a:tabLst/>
              <a:defRPr/>
            </a:pPr>
            <a:r>
              <a:rPr kumimoji="0" lang="ko-KR" altLang="en-US" sz="1200" b="0" i="0" u="none" strike="noStrike" kern="1200" cap="none" spc="-50" normalizeH="0" baseline="0" noProof="0" dirty="0">
                <a:ln>
                  <a:solidFill>
                    <a:srgbClr val="4B2884">
                      <a:alpha val="0"/>
                    </a:srgbClr>
                  </a:solidFill>
                </a:ln>
                <a:solidFill>
                  <a:prstClr val="black">
                    <a:lumMod val="50000"/>
                    <a:lumOff val="50000"/>
                  </a:prstClr>
                </a:solidFill>
                <a:effectLst/>
                <a:uLnTx/>
                <a:uFillTx/>
                <a:latin typeface="KoPub돋움체 Bold"/>
                <a:ea typeface="KoPub돋움체 Bold"/>
                <a:cs typeface="Calibri"/>
              </a:rPr>
              <a:t>본 보고서는 KPMG가 발간한</a:t>
            </a:r>
            <a:endParaRPr kumimoji="0" lang="en-US" altLang="ko-KR" sz="1200" b="0" i="0" u="none" strike="noStrike" kern="1200" cap="none" spc="-50" normalizeH="0" baseline="0" noProof="0" dirty="0">
              <a:ln>
                <a:solidFill>
                  <a:srgbClr val="4B2884">
                    <a:alpha val="0"/>
                  </a:srgbClr>
                </a:solidFill>
              </a:ln>
              <a:solidFill>
                <a:prstClr val="black">
                  <a:lumMod val="50000"/>
                  <a:lumOff val="50000"/>
                </a:prstClr>
              </a:solidFill>
              <a:effectLst/>
              <a:uLnTx/>
              <a:uFillTx/>
              <a:latin typeface="KoPub돋움체 Bold"/>
              <a:ea typeface="KoPub돋움체 Bold"/>
              <a:cs typeface="Calibri"/>
            </a:endParaRPr>
          </a:p>
          <a:p>
            <a:pPr marL="11206" marR="4483" lvl="0" indent="0" algn="l" defTabSz="457200" rtl="0" eaLnBrk="1" fontAlgn="auto" latinLnBrk="0" hangingPunct="1">
              <a:lnSpc>
                <a:spcPct val="100000"/>
              </a:lnSpc>
              <a:spcBef>
                <a:spcPts val="88"/>
              </a:spcBef>
              <a:spcAft>
                <a:spcPts val="0"/>
              </a:spcAft>
              <a:buClrTx/>
              <a:buSzTx/>
              <a:buFontTx/>
              <a:buNone/>
              <a:tabLst/>
              <a:defRPr/>
            </a:pPr>
            <a:r>
              <a:rPr kumimoji="0" lang="en-US" altLang="ko-KR" sz="1200" b="0" i="0" u="none" strike="noStrike" kern="1200" cap="none" spc="-50" normalizeH="0" baseline="0" noProof="0" dirty="0">
                <a:ln>
                  <a:solidFill>
                    <a:srgbClr val="4B2884">
                      <a:alpha val="0"/>
                    </a:srgbClr>
                  </a:solidFill>
                </a:ln>
                <a:solidFill>
                  <a:prstClr val="black">
                    <a:lumMod val="50000"/>
                    <a:lumOff val="50000"/>
                  </a:prstClr>
                </a:solidFill>
                <a:effectLst/>
                <a:uLnTx/>
                <a:uFillTx/>
                <a:latin typeface="KoPub돋움체 Bold"/>
                <a:ea typeface="KoPub돋움체 Bold"/>
                <a:cs typeface="Calibri"/>
              </a:rPr>
              <a:t>“KPMG global tech report 2023”</a:t>
            </a:r>
            <a:r>
              <a:rPr kumimoji="0" lang="ko-KR" altLang="en-US" sz="1200" b="0" i="0" u="none" strike="noStrike" kern="1200" cap="none" spc="-50" normalizeH="0" baseline="0" noProof="0" dirty="0">
                <a:ln>
                  <a:solidFill>
                    <a:srgbClr val="4B2884">
                      <a:alpha val="0"/>
                    </a:srgbClr>
                  </a:solidFill>
                </a:ln>
                <a:solidFill>
                  <a:prstClr val="black">
                    <a:lumMod val="50000"/>
                    <a:lumOff val="50000"/>
                  </a:prstClr>
                </a:solidFill>
                <a:effectLst/>
                <a:uLnTx/>
                <a:uFillTx/>
                <a:latin typeface="KoPub돋움체 Bold"/>
                <a:ea typeface="KoPub돋움체 Bold"/>
                <a:cs typeface="Calibri"/>
              </a:rPr>
              <a:t>의 </a:t>
            </a:r>
            <a:br>
              <a:rPr kumimoji="0" lang="en-US" altLang="ko-KR" sz="1200" b="0" i="0" u="none" strike="noStrike" kern="1200" cap="none" spc="-50" normalizeH="0" baseline="0" noProof="0" dirty="0">
                <a:ln>
                  <a:solidFill>
                    <a:srgbClr val="4B2884">
                      <a:alpha val="0"/>
                    </a:srgbClr>
                  </a:solidFill>
                </a:ln>
                <a:solidFill>
                  <a:prstClr val="black">
                    <a:lumMod val="50000"/>
                    <a:lumOff val="50000"/>
                  </a:prstClr>
                </a:solidFill>
                <a:effectLst/>
                <a:uLnTx/>
                <a:uFillTx/>
                <a:latin typeface="KoPub돋움체 Bold"/>
                <a:ea typeface="KoPub돋움체 Bold"/>
                <a:cs typeface="Calibri"/>
              </a:rPr>
            </a:br>
            <a:r>
              <a:rPr kumimoji="0" lang="ko-KR" altLang="en-US" sz="1200" b="0" i="0" u="none" strike="noStrike" kern="1200" cap="none" spc="-50" normalizeH="0" baseline="0" noProof="0" dirty="0">
                <a:ln>
                  <a:solidFill>
                    <a:srgbClr val="4B2884">
                      <a:alpha val="0"/>
                    </a:srgbClr>
                  </a:solidFill>
                </a:ln>
                <a:solidFill>
                  <a:prstClr val="black">
                    <a:lumMod val="50000"/>
                    <a:lumOff val="50000"/>
                  </a:prstClr>
                </a:solidFill>
                <a:effectLst/>
                <a:uLnTx/>
                <a:uFillTx/>
                <a:latin typeface="KoPub돋움체 Bold"/>
                <a:ea typeface="KoPub돋움체 Bold"/>
                <a:cs typeface="Calibri"/>
              </a:rPr>
              <a:t>한글 요약본입니다.</a:t>
            </a:r>
          </a:p>
        </p:txBody>
      </p:sp>
      <p:pic>
        <p:nvPicPr>
          <p:cNvPr id="5" name="그림 4">
            <a:hlinkClick r:id="rId3"/>
            <a:extLst>
              <a:ext uri="{FF2B5EF4-FFF2-40B4-BE49-F238E27FC236}">
                <a16:creationId xmlns:a16="http://schemas.microsoft.com/office/drawing/2014/main" id="{CFAFAB30-A47E-9DE6-C748-08D8F2F022EE}"/>
              </a:ext>
            </a:extLst>
          </p:cNvPr>
          <p:cNvPicPr>
            <a:picLocks noChangeAspect="1"/>
          </p:cNvPicPr>
          <p:nvPr/>
        </p:nvPicPr>
        <p:blipFill>
          <a:blip r:embed="rId4"/>
          <a:stretch>
            <a:fillRect/>
          </a:stretch>
        </p:blipFill>
        <p:spPr>
          <a:xfrm>
            <a:off x="1205801" y="9854743"/>
            <a:ext cx="2595985" cy="1455074"/>
          </a:xfrm>
          <a:prstGeom prst="rect">
            <a:avLst/>
          </a:prstGeom>
        </p:spPr>
      </p:pic>
      <p:sp>
        <p:nvSpPr>
          <p:cNvPr id="6" name="TextBox 5">
            <a:extLst>
              <a:ext uri="{FF2B5EF4-FFF2-40B4-BE49-F238E27FC236}">
                <a16:creationId xmlns:a16="http://schemas.microsoft.com/office/drawing/2014/main" id="{09A552F0-6AC0-5AA8-0749-B5270A0D79C1}"/>
              </a:ext>
            </a:extLst>
          </p:cNvPr>
          <p:cNvSpPr txBox="1"/>
          <p:nvPr/>
        </p:nvSpPr>
        <p:spPr>
          <a:xfrm>
            <a:off x="1086084" y="7823199"/>
            <a:ext cx="5208825" cy="742960"/>
          </a:xfrm>
          <a:prstGeom prst="rect">
            <a:avLst/>
          </a:prstGeom>
          <a:noFill/>
        </p:spPr>
        <p:txBody>
          <a:bodyPr wrap="square" rtlCol="0">
            <a:spAutoFit/>
          </a:bodyPr>
          <a:lstStyle/>
          <a:p>
            <a:pPr marL="0" marR="0" lvl="0" indent="0" defTabSz="457200" rtl="0" eaLnBrk="1" fontAlgn="auto" latinLnBrk="0" hangingPunct="1">
              <a:lnSpc>
                <a:spcPct val="110000"/>
              </a:lnSpc>
              <a:spcBef>
                <a:spcPts val="0"/>
              </a:spcBef>
              <a:spcAft>
                <a:spcPts val="0"/>
              </a:spcAft>
              <a:buClrTx/>
              <a:buSzTx/>
              <a:buFontTx/>
              <a:buNone/>
              <a:tabLst/>
              <a:defRPr/>
            </a:pPr>
            <a:r>
              <a:rPr lang="ko-KR" altLang="en-US"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아울러 </a:t>
            </a:r>
            <a:r>
              <a:rPr lang="en-US" altLang="ko-KR"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48%</a:t>
            </a:r>
            <a:r>
              <a:rPr lang="ko-KR" altLang="en-US"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의 테크 리더는 향후 </a:t>
            </a:r>
            <a:r>
              <a:rPr lang="en-US" altLang="ko-KR"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2</a:t>
            </a:r>
            <a:r>
              <a:rPr lang="ko-KR" altLang="en-US"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년 동안 자사의 테크</a:t>
            </a:r>
            <a:r>
              <a:rPr lang="en-US" altLang="ko-KR"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 </a:t>
            </a:r>
            <a:r>
              <a:rPr lang="ko-KR" altLang="en-US"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기반 혁신 목표가 </a:t>
            </a:r>
            <a:r>
              <a:rPr lang="en-US" altLang="ko-KR"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ESG </a:t>
            </a:r>
            <a:r>
              <a:rPr lang="ko-KR" altLang="en-US"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요건</a:t>
            </a:r>
            <a:r>
              <a:rPr lang="en-US" altLang="ko-KR"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a:t>
            </a:r>
            <a:r>
              <a:rPr lang="ko-KR" altLang="en-US"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탄소 배출 목표 포함</a:t>
            </a:r>
            <a:r>
              <a:rPr lang="en-US" altLang="ko-KR"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 </a:t>
            </a:r>
            <a:r>
              <a:rPr lang="ko-KR" altLang="en-US"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달성을 위한 진전이라고 답하며 </a:t>
            </a:r>
            <a:br>
              <a:rPr lang="en-US" altLang="ko-KR"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br>
            <a:r>
              <a:rPr lang="ko-KR" altLang="en-US"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기술과 </a:t>
            </a:r>
            <a:r>
              <a:rPr lang="en-US" altLang="ko-KR"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ESG</a:t>
            </a:r>
            <a:r>
              <a:rPr lang="ko-KR" altLang="en-US"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의 접점을 모색 </a:t>
            </a:r>
            <a:endParaRPr lang="en-US" altLang="ko-KR"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endParaRPr>
          </a:p>
        </p:txBody>
      </p:sp>
      <p:pic>
        <p:nvPicPr>
          <p:cNvPr id="7" name="그림 6">
            <a:extLst>
              <a:ext uri="{FF2B5EF4-FFF2-40B4-BE49-F238E27FC236}">
                <a16:creationId xmlns:a16="http://schemas.microsoft.com/office/drawing/2014/main" id="{5439180D-6C37-FCBE-67CC-54754F7EF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576" y="7894072"/>
            <a:ext cx="322886" cy="269690"/>
          </a:xfrm>
          <a:prstGeom prst="rect">
            <a:avLst/>
          </a:prstGeom>
        </p:spPr>
      </p:pic>
      <p:sp>
        <p:nvSpPr>
          <p:cNvPr id="10" name="직사각형 9">
            <a:extLst>
              <a:ext uri="{FF2B5EF4-FFF2-40B4-BE49-F238E27FC236}">
                <a16:creationId xmlns:a16="http://schemas.microsoft.com/office/drawing/2014/main" id="{D2B42123-F898-AF83-09C5-05C8B7E03B82}"/>
              </a:ext>
            </a:extLst>
          </p:cNvPr>
          <p:cNvSpPr/>
          <p:nvPr/>
        </p:nvSpPr>
        <p:spPr>
          <a:xfrm>
            <a:off x="0" y="8698851"/>
            <a:ext cx="6858000" cy="74252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pic>
        <p:nvPicPr>
          <p:cNvPr id="13" name="그림 12">
            <a:extLst>
              <a:ext uri="{FF2B5EF4-FFF2-40B4-BE49-F238E27FC236}">
                <a16:creationId xmlns:a16="http://schemas.microsoft.com/office/drawing/2014/main" id="{5A3C9A51-9587-217A-58B9-048E733EA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303" y="8856131"/>
            <a:ext cx="322886" cy="269690"/>
          </a:xfrm>
          <a:prstGeom prst="rect">
            <a:avLst/>
          </a:prstGeom>
        </p:spPr>
      </p:pic>
      <p:sp>
        <p:nvSpPr>
          <p:cNvPr id="24" name="TextBox 23">
            <a:extLst>
              <a:ext uri="{FF2B5EF4-FFF2-40B4-BE49-F238E27FC236}">
                <a16:creationId xmlns:a16="http://schemas.microsoft.com/office/drawing/2014/main" id="{2C6F5896-C5B7-E1A8-B560-24D50684A3C7}"/>
              </a:ext>
            </a:extLst>
          </p:cNvPr>
          <p:cNvSpPr txBox="1"/>
          <p:nvPr/>
        </p:nvSpPr>
        <p:spPr>
          <a:xfrm>
            <a:off x="1086087" y="8792272"/>
            <a:ext cx="5388013" cy="522900"/>
          </a:xfrm>
          <a:prstGeom prst="rect">
            <a:avLst/>
          </a:prstGeom>
          <a:noFill/>
        </p:spPr>
        <p:txBody>
          <a:bodyPr wrap="square" rtlCol="0">
            <a:spAutoFit/>
          </a:bodyPr>
          <a:lstStyle/>
          <a:p>
            <a:pPr marL="0" marR="0" lvl="0" indent="0" defTabSz="457200" rtl="0" eaLnBrk="1" fontAlgn="auto" latinLnBrk="0" hangingPunct="1">
              <a:lnSpc>
                <a:spcPct val="110000"/>
              </a:lnSpc>
              <a:spcBef>
                <a:spcPts val="0"/>
              </a:spcBef>
              <a:spcAft>
                <a:spcPts val="0"/>
              </a:spcAft>
              <a:buClrTx/>
              <a:buSzTx/>
              <a:buFontTx/>
              <a:buNone/>
              <a:tabLst/>
              <a:defRPr/>
            </a:pPr>
            <a:r>
              <a:rPr lang="ko-KR" altLang="en-US" sz="1300" b="1" spc="-7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테크 리더의 </a:t>
            </a:r>
            <a:r>
              <a:rPr lang="en-US" altLang="ko-KR" sz="1300" b="1" spc="-7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63%</a:t>
            </a:r>
            <a:r>
              <a:rPr lang="ko-KR" altLang="en-US" sz="1300" b="1" spc="-7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는 사이버 보안 및 개인정보 보호를 개선하면 고객 충성도를 </a:t>
            </a:r>
            <a:br>
              <a:rPr lang="en-US" altLang="ko-KR" sz="1300" b="1" spc="-7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br>
            <a:r>
              <a:rPr lang="ko-KR" altLang="en-US" sz="1300" b="1" spc="-5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latin typeface="KoPub돋움체 Medium" panose="00000600000000000000" pitchFamily="2" charset="-127"/>
                <a:ea typeface="KoPub돋움체 Medium" panose="00000600000000000000" pitchFamily="2" charset="-127"/>
              </a:rPr>
              <a:t>높이는 데 도움이 된다고 응답하며 사이버 보안의 중요성을 강조</a:t>
            </a:r>
            <a:endParaRPr kumimoji="0" lang="ko-KR" altLang="en-US" sz="1300" b="1" i="0" u="none" strike="noStrike" kern="1200" cap="none" spc="-50" normalizeH="0" baseline="0" noProof="0" dirty="0">
              <a:ln>
                <a:solidFill>
                  <a:srgbClr val="1E49E2">
                    <a:alpha val="0"/>
                  </a:srgbClr>
                </a:solidFill>
              </a:ln>
              <a:gradFill>
                <a:gsLst>
                  <a:gs pos="0">
                    <a:prstClr val="black">
                      <a:lumMod val="65000"/>
                      <a:lumOff val="35000"/>
                    </a:prstClr>
                  </a:gs>
                  <a:gs pos="100000">
                    <a:prstClr val="black">
                      <a:lumMod val="65000"/>
                      <a:lumOff val="35000"/>
                    </a:prstClr>
                  </a:gs>
                </a:gsLst>
                <a:lin ang="5400000" scaled="1"/>
              </a:gradFill>
              <a:effectLst/>
              <a:uLnTx/>
              <a:uFillTx/>
              <a:latin typeface="KoPub돋움체 Medium" panose="00000600000000000000" pitchFamily="2" charset="-127"/>
              <a:ea typeface="KoPub돋움체 Medium" panose="00000600000000000000" pitchFamily="2" charset="-127"/>
            </a:endParaRPr>
          </a:p>
        </p:txBody>
      </p:sp>
      <p:sp>
        <p:nvSpPr>
          <p:cNvPr id="2" name="사각형: 잘린 대각선 방향 모서리 1">
            <a:extLst>
              <a:ext uri="{FF2B5EF4-FFF2-40B4-BE49-F238E27FC236}">
                <a16:creationId xmlns:a16="http://schemas.microsoft.com/office/drawing/2014/main" id="{1D52CC69-8C48-C364-9FB6-8C6223C7AADC}"/>
              </a:ext>
            </a:extLst>
          </p:cNvPr>
          <p:cNvSpPr/>
          <p:nvPr/>
        </p:nvSpPr>
        <p:spPr>
          <a:xfrm flipH="1">
            <a:off x="728658" y="1005076"/>
            <a:ext cx="5400675" cy="811895"/>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글로벌 기업들의 디지털 리더 대상 설문조사로 본</a:t>
            </a:r>
            <a:br>
              <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br>
            <a:r>
              <a:rPr kumimoji="0" lang="en-US" altLang="ko-KR"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AI </a:t>
            </a:r>
            <a:r>
              <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등 신기술 도입 및 적용 현황</a:t>
            </a:r>
          </a:p>
        </p:txBody>
      </p:sp>
    </p:spTree>
    <p:extLst>
      <p:ext uri="{BB962C8B-B14F-4D97-AF65-F5344CB8AC3E}">
        <p14:creationId xmlns:p14="http://schemas.microsoft.com/office/powerpoint/2010/main" val="59041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직사각형 31">
            <a:extLst>
              <a:ext uri="{FF2B5EF4-FFF2-40B4-BE49-F238E27FC236}">
                <a16:creationId xmlns:a16="http://schemas.microsoft.com/office/drawing/2014/main" id="{FEDD9478-9289-ECD1-9F06-C134A1D89150}"/>
              </a:ext>
            </a:extLst>
          </p:cNvPr>
          <p:cNvSpPr/>
          <p:nvPr/>
        </p:nvSpPr>
        <p:spPr>
          <a:xfrm>
            <a:off x="740780" y="8625385"/>
            <a:ext cx="2636957" cy="21837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직사각형 32">
            <a:extLst>
              <a:ext uri="{FF2B5EF4-FFF2-40B4-BE49-F238E27FC236}">
                <a16:creationId xmlns:a16="http://schemas.microsoft.com/office/drawing/2014/main" id="{8F20903C-E6E8-2D67-264D-5AA9A844EEC4}"/>
              </a:ext>
            </a:extLst>
          </p:cNvPr>
          <p:cNvSpPr/>
          <p:nvPr/>
        </p:nvSpPr>
        <p:spPr>
          <a:xfrm>
            <a:off x="3490944" y="8625385"/>
            <a:ext cx="2617222" cy="21837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사각형 9">
            <a:extLst>
              <a:ext uri="{FF2B5EF4-FFF2-40B4-BE49-F238E27FC236}">
                <a16:creationId xmlns:a16="http://schemas.microsoft.com/office/drawing/2014/main" id="{780E1637-C2EF-1860-CA28-F20243327C3E}"/>
              </a:ext>
            </a:extLst>
          </p:cNvPr>
          <p:cNvSpPr/>
          <p:nvPr/>
        </p:nvSpPr>
        <p:spPr>
          <a:xfrm>
            <a:off x="0" y="3171995"/>
            <a:ext cx="6858000" cy="102744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pic>
        <p:nvPicPr>
          <p:cNvPr id="15" name="그림 14">
            <a:extLst>
              <a:ext uri="{FF2B5EF4-FFF2-40B4-BE49-F238E27FC236}">
                <a16:creationId xmlns:a16="http://schemas.microsoft.com/office/drawing/2014/main" id="{FEEEFFA6-52D4-64F8-D4CE-7BCAD6E55188}"/>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09281" y="2885346"/>
            <a:ext cx="621688" cy="102034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918953" y="3274860"/>
            <a:ext cx="220429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글로벌 기업 내 새로운 기술 도입 움직임은</a:t>
            </a:r>
            <a:r>
              <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sp>
        <p:nvSpPr>
          <p:cNvPr id="18" name="TextBox 17">
            <a:extLst>
              <a:ext uri="{FF2B5EF4-FFF2-40B4-BE49-F238E27FC236}">
                <a16:creationId xmlns:a16="http://schemas.microsoft.com/office/drawing/2014/main" id="{A1AA5B69-3A2E-82A5-D27C-7A0F62844C72}"/>
              </a:ext>
            </a:extLst>
          </p:cNvPr>
          <p:cNvSpPr txBox="1"/>
          <p:nvPr/>
        </p:nvSpPr>
        <p:spPr>
          <a:xfrm>
            <a:off x="3118273" y="3277495"/>
            <a:ext cx="3011066" cy="846386"/>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marL="92075" marR="0" lvl="0" indent="-92075"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글로벌 기술부문 리더들은 전년 대비 줄어든 예산으로 더욱 많은 업무를 수행해야 할 것으로 예상</a:t>
            </a:r>
            <a:endPar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endParaRPr>
          </a:p>
          <a:p>
            <a:pPr marL="92075" marR="0" lvl="0" indent="-92075"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제한적인 상황에도 불구하고 조직 내 새로운 기술 도입의 비중은 전년 대비 비약적으로 증가</a:t>
            </a:r>
            <a:endPar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endParaRPr>
          </a:p>
        </p:txBody>
      </p:sp>
      <p:grpSp>
        <p:nvGrpSpPr>
          <p:cNvPr id="71" name="그룹 70">
            <a:extLst>
              <a:ext uri="{FF2B5EF4-FFF2-40B4-BE49-F238E27FC236}">
                <a16:creationId xmlns:a16="http://schemas.microsoft.com/office/drawing/2014/main" id="{F0016518-1B6B-C9B0-E909-BBF45F0DC383}"/>
              </a:ext>
            </a:extLst>
          </p:cNvPr>
          <p:cNvGrpSpPr/>
          <p:nvPr/>
        </p:nvGrpSpPr>
        <p:grpSpPr>
          <a:xfrm>
            <a:off x="639445" y="4696133"/>
            <a:ext cx="5738798" cy="307777"/>
            <a:chOff x="639445" y="4199344"/>
            <a:chExt cx="2909245" cy="307777"/>
          </a:xfrm>
        </p:grpSpPr>
        <p:sp>
          <p:nvSpPr>
            <p:cNvPr id="77" name="TextBox 76">
              <a:extLst>
                <a:ext uri="{FF2B5EF4-FFF2-40B4-BE49-F238E27FC236}">
                  <a16:creationId xmlns:a16="http://schemas.microsoft.com/office/drawing/2014/main" id="{B7129A4D-D503-B919-D5E1-001BAE401F74}"/>
                </a:ext>
              </a:extLst>
            </p:cNvPr>
            <p:cNvSpPr txBox="1"/>
            <p:nvPr/>
          </p:nvSpPr>
          <p:spPr>
            <a:xfrm>
              <a:off x="639445" y="4199344"/>
              <a:ext cx="2909245"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ko-KR" altLang="en-US"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기술부문 리더</a:t>
              </a:r>
              <a:r>
                <a:rPr kumimoji="0" lang="en-US" altLang="ko-KR"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 </a:t>
              </a:r>
              <a:r>
                <a:rPr kumimoji="0" lang="ko-KR" altLang="en-US"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전년 대비 줄어든 예산으로 더 많은 업무를 수행해야 할 것으로 예상</a:t>
              </a:r>
            </a:p>
          </p:txBody>
        </p:sp>
        <p:cxnSp>
          <p:nvCxnSpPr>
            <p:cNvPr id="68" name="직선 연결선 67">
              <a:extLst>
                <a:ext uri="{FF2B5EF4-FFF2-40B4-BE49-F238E27FC236}">
                  <a16:creationId xmlns:a16="http://schemas.microsoft.com/office/drawing/2014/main" id="{23FDBBB4-9CA2-855B-7754-3CCFA84BD823}"/>
                </a:ext>
              </a:extLst>
            </p:cNvPr>
            <p:cNvCxnSpPr>
              <a:cxnSpLocks/>
            </p:cNvCxnSpPr>
            <p:nvPr/>
          </p:nvCxnSpPr>
          <p:spPr>
            <a:xfrm>
              <a:off x="677160" y="4199344"/>
              <a:ext cx="153177"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sp>
        <p:nvSpPr>
          <p:cNvPr id="198" name="object 41">
            <a:extLst>
              <a:ext uri="{FF2B5EF4-FFF2-40B4-BE49-F238E27FC236}">
                <a16:creationId xmlns:a16="http://schemas.microsoft.com/office/drawing/2014/main" id="{AA52C817-0878-D97C-7F63-E0E7B6FFA771}"/>
              </a:ext>
            </a:extLst>
          </p:cNvPr>
          <p:cNvSpPr txBox="1"/>
          <p:nvPr/>
        </p:nvSpPr>
        <p:spPr>
          <a:xfrm>
            <a:off x="1373502" y="8964625"/>
            <a:ext cx="1396996" cy="1125629"/>
          </a:xfrm>
          <a:prstGeom prst="rect">
            <a:avLst/>
          </a:prstGeom>
        </p:spPr>
        <p:txBody>
          <a:bodyPr vert="horz" wrap="square" lIns="0" tIns="13970" rIns="0" bIns="0" rtlCol="0">
            <a:spAutoFit/>
          </a:bodyPr>
          <a:lstStyle/>
          <a:p>
            <a:pPr marL="0" marR="0" lvl="0" indent="0" algn="l" defTabSz="457200" rtl="0" eaLnBrk="1" fontAlgn="auto" latinLnBrk="0" hangingPunct="1">
              <a:lnSpc>
                <a:spcPts val="10085"/>
              </a:lnSpc>
              <a:spcBef>
                <a:spcPts val="110"/>
              </a:spcBef>
              <a:spcAft>
                <a:spcPts val="0"/>
              </a:spcAft>
              <a:buClrTx/>
              <a:buSzTx/>
              <a:buFontTx/>
              <a:buNone/>
              <a:tabLst/>
              <a:defRPr/>
            </a:pPr>
            <a:r>
              <a:rPr kumimoji="0" sz="8000" b="1" i="0" u="none" strike="noStrike" kern="1200" cap="none" normalizeH="0" baseline="0" noProof="0" dirty="0">
                <a:ln>
                  <a:noFill/>
                </a:ln>
                <a:solidFill>
                  <a:srgbClr val="00B8F5"/>
                </a:solidFill>
                <a:effectLst/>
                <a:uLnTx/>
                <a:uFillTx/>
                <a:latin typeface="KPMG Bold"/>
                <a:ea typeface="+mn-ea"/>
                <a:cs typeface="KPMG Bold"/>
              </a:rPr>
              <a:t>10%</a:t>
            </a:r>
            <a:endParaRPr kumimoji="0" sz="8000" b="0" i="0" u="none" strike="noStrike" kern="1200" cap="none" normalizeH="0" baseline="0" noProof="0" dirty="0">
              <a:ln>
                <a:noFill/>
              </a:ln>
              <a:solidFill>
                <a:srgbClr val="00B8F5"/>
              </a:solidFill>
              <a:effectLst/>
              <a:uLnTx/>
              <a:uFillTx/>
              <a:latin typeface="KPMG Bold"/>
              <a:ea typeface="+mn-ea"/>
              <a:cs typeface="KPMG Bold"/>
            </a:endParaRPr>
          </a:p>
        </p:txBody>
      </p:sp>
      <p:sp>
        <p:nvSpPr>
          <p:cNvPr id="199" name="object 42">
            <a:extLst>
              <a:ext uri="{FF2B5EF4-FFF2-40B4-BE49-F238E27FC236}">
                <a16:creationId xmlns:a16="http://schemas.microsoft.com/office/drawing/2014/main" id="{FD424311-E234-B2B1-A564-06E6A29131B4}"/>
              </a:ext>
            </a:extLst>
          </p:cNvPr>
          <p:cNvSpPr txBox="1"/>
          <p:nvPr/>
        </p:nvSpPr>
        <p:spPr>
          <a:xfrm>
            <a:off x="4078784" y="8964625"/>
            <a:ext cx="1475740" cy="1125629"/>
          </a:xfrm>
          <a:prstGeom prst="rect">
            <a:avLst/>
          </a:prstGeom>
        </p:spPr>
        <p:txBody>
          <a:bodyPr vert="horz" wrap="square" lIns="0" tIns="13970" rIns="0" bIns="0" rtlCol="0">
            <a:spAutoFit/>
          </a:bodyPr>
          <a:lstStyle/>
          <a:p>
            <a:pPr marL="0" marR="0" lvl="0" indent="0" algn="l" defTabSz="457200" rtl="0" eaLnBrk="1" fontAlgn="auto" latinLnBrk="0" hangingPunct="1">
              <a:lnSpc>
                <a:spcPts val="10085"/>
              </a:lnSpc>
              <a:spcBef>
                <a:spcPts val="110"/>
              </a:spcBef>
              <a:spcAft>
                <a:spcPts val="0"/>
              </a:spcAft>
              <a:buClrTx/>
              <a:buSzTx/>
              <a:buFontTx/>
              <a:buNone/>
              <a:tabLst/>
              <a:defRPr/>
            </a:pPr>
            <a:r>
              <a:rPr kumimoji="0" sz="8000" b="1" i="0" u="none" strike="noStrike" kern="1200" cap="none" normalizeH="0" baseline="0" noProof="0" dirty="0">
                <a:ln>
                  <a:noFill/>
                </a:ln>
                <a:solidFill>
                  <a:srgbClr val="1E49E2"/>
                </a:solidFill>
                <a:effectLst/>
                <a:uLnTx/>
                <a:uFillTx/>
                <a:latin typeface="KPMG Bold"/>
                <a:ea typeface="+mn-ea"/>
                <a:cs typeface="KPMG Bold"/>
              </a:rPr>
              <a:t>38%</a:t>
            </a:r>
            <a:endParaRPr kumimoji="0" sz="8000" b="0" i="0" u="none" strike="noStrike" kern="1200" cap="none" normalizeH="0" baseline="0" noProof="0" dirty="0">
              <a:ln>
                <a:noFill/>
              </a:ln>
              <a:solidFill>
                <a:srgbClr val="1E49E2"/>
              </a:solidFill>
              <a:effectLst/>
              <a:uLnTx/>
              <a:uFillTx/>
              <a:latin typeface="KPMG Bold"/>
              <a:ea typeface="+mn-ea"/>
              <a:cs typeface="KPMG Bold"/>
            </a:endParaRPr>
          </a:p>
        </p:txBody>
      </p:sp>
      <p:grpSp>
        <p:nvGrpSpPr>
          <p:cNvPr id="30" name="그룹 29">
            <a:extLst>
              <a:ext uri="{FF2B5EF4-FFF2-40B4-BE49-F238E27FC236}">
                <a16:creationId xmlns:a16="http://schemas.microsoft.com/office/drawing/2014/main" id="{2CE5273A-E04B-2CDB-C14F-BFBF0C240036}"/>
              </a:ext>
            </a:extLst>
          </p:cNvPr>
          <p:cNvGrpSpPr/>
          <p:nvPr/>
        </p:nvGrpSpPr>
        <p:grpSpPr>
          <a:xfrm>
            <a:off x="651562" y="8174562"/>
            <a:ext cx="4578164" cy="307777"/>
            <a:chOff x="651562" y="8407176"/>
            <a:chExt cx="4578164" cy="307777"/>
          </a:xfrm>
        </p:grpSpPr>
        <p:sp>
          <p:nvSpPr>
            <p:cNvPr id="205" name="TextBox 204">
              <a:extLst>
                <a:ext uri="{FF2B5EF4-FFF2-40B4-BE49-F238E27FC236}">
                  <a16:creationId xmlns:a16="http://schemas.microsoft.com/office/drawing/2014/main" id="{C643EA7B-014E-B52D-68CB-682745D0BD68}"/>
                </a:ext>
              </a:extLst>
            </p:cNvPr>
            <p:cNvSpPr txBox="1"/>
            <p:nvPr/>
          </p:nvSpPr>
          <p:spPr>
            <a:xfrm>
              <a:off x="651562" y="8407176"/>
              <a:ext cx="4578164"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130"/>
                </a:spcBef>
                <a:spcAft>
                  <a:spcPts val="0"/>
                </a:spcAft>
                <a:buClrTx/>
                <a:buSzTx/>
                <a:buFontTx/>
                <a:buNone/>
                <a:tabLst/>
                <a:defRPr/>
              </a:pPr>
              <a:r>
                <a:rPr kumimoji="0" lang="ko-KR" altLang="en-US"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그럼에도 불구하고</a:t>
              </a:r>
              <a:r>
                <a:rPr kumimoji="0" lang="en-US" altLang="ko-KR"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 </a:t>
              </a:r>
              <a:r>
                <a:rPr kumimoji="0" lang="ko-KR" altLang="en-US"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조직 내 새로운 기술 도입의 비중 비약적 증가</a:t>
              </a:r>
              <a:endParaRPr kumimoji="0" lang="en-US" altLang="ko-KR"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endParaRPr>
            </a:p>
          </p:txBody>
        </p:sp>
        <p:cxnSp>
          <p:nvCxnSpPr>
            <p:cNvPr id="206" name="직선 연결선 205">
              <a:extLst>
                <a:ext uri="{FF2B5EF4-FFF2-40B4-BE49-F238E27FC236}">
                  <a16:creationId xmlns:a16="http://schemas.microsoft.com/office/drawing/2014/main" id="{E8FA793A-84BC-BA73-791B-BAD840F5A508}"/>
                </a:ext>
              </a:extLst>
            </p:cNvPr>
            <p:cNvCxnSpPr/>
            <p:nvPr/>
          </p:nvCxnSpPr>
          <p:spPr>
            <a:xfrm>
              <a:off x="740781" y="8407176"/>
              <a:ext cx="287336"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3C037957-6C3F-5DBE-66A7-7DABBE7C4892}"/>
              </a:ext>
            </a:extLst>
          </p:cNvPr>
          <p:cNvSpPr txBox="1"/>
          <p:nvPr/>
        </p:nvSpPr>
        <p:spPr>
          <a:xfrm>
            <a:off x="963171" y="10237989"/>
            <a:ext cx="2197078" cy="394147"/>
          </a:xfrm>
          <a:prstGeom prst="rect">
            <a:avLst/>
          </a:prstGeom>
        </p:spPr>
        <p:txBody>
          <a:bodyPr vert="horz" wrap="square" lIns="0" tIns="12700" rIns="0" bIns="0" rtlCol="0">
            <a:spAutoFit/>
          </a:bodyPr>
          <a:lstStyle>
            <a:defPPr>
              <a:defRPr lang="en-US"/>
            </a:defPPr>
            <a:lvl1pPr marL="38100" marR="30480">
              <a:lnSpc>
                <a:spcPct val="105200"/>
              </a:lnSpc>
              <a:spcBef>
                <a:spcPts val="100"/>
              </a:spcBef>
              <a:defRPr sz="1400" b="1" spc="-5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defRPr>
            </a:lvl1pPr>
          </a:lstStyle>
          <a:p>
            <a:r>
              <a:rPr lang="ko-KR" altLang="en-US" sz="1200" dirty="0"/>
              <a:t>응답자 </a:t>
            </a:r>
            <a:r>
              <a:rPr lang="en-US" altLang="ko-KR" sz="1200" dirty="0"/>
              <a:t>10%</a:t>
            </a:r>
            <a:r>
              <a:rPr lang="ko-KR" altLang="en-US" sz="1200" dirty="0"/>
              <a:t>만이 조직 내 새로운 기술 도입을 승인 받았다고 응답</a:t>
            </a:r>
          </a:p>
        </p:txBody>
      </p:sp>
      <p:sp>
        <p:nvSpPr>
          <p:cNvPr id="12" name="TextBox 11">
            <a:extLst>
              <a:ext uri="{FF2B5EF4-FFF2-40B4-BE49-F238E27FC236}">
                <a16:creationId xmlns:a16="http://schemas.microsoft.com/office/drawing/2014/main" id="{21387F03-BC30-78E2-2AF0-C78E780213C3}"/>
              </a:ext>
            </a:extLst>
          </p:cNvPr>
          <p:cNvSpPr txBox="1"/>
          <p:nvPr/>
        </p:nvSpPr>
        <p:spPr>
          <a:xfrm>
            <a:off x="3794900" y="10232313"/>
            <a:ext cx="2043507" cy="394147"/>
          </a:xfrm>
          <a:prstGeom prst="rect">
            <a:avLst/>
          </a:prstGeom>
        </p:spPr>
        <p:txBody>
          <a:bodyPr vert="horz" wrap="square" lIns="0" tIns="12700" rIns="0" bIns="0" rtlCol="0">
            <a:spAutoFit/>
          </a:bodyPr>
          <a:lstStyle>
            <a:defPPr>
              <a:defRPr lang="en-US"/>
            </a:defPPr>
            <a:lvl1pPr marL="38100" marR="30480">
              <a:lnSpc>
                <a:spcPct val="105200"/>
              </a:lnSpc>
              <a:spcBef>
                <a:spcPts val="100"/>
              </a:spcBef>
              <a:defRPr sz="1400" b="1" spc="-5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defRPr>
            </a:lvl1pPr>
          </a:lstStyle>
          <a:p>
            <a:r>
              <a:rPr lang="ko-KR" altLang="en-US" sz="1200" dirty="0"/>
              <a:t>응답자 </a:t>
            </a:r>
            <a:r>
              <a:rPr lang="en-US" altLang="ko-KR" sz="1200" dirty="0"/>
              <a:t>38%</a:t>
            </a:r>
            <a:r>
              <a:rPr lang="ko-KR" altLang="en-US" sz="1200" dirty="0"/>
              <a:t>가 조직 내 새로운 기술 도입을 승인 받았다고 응답</a:t>
            </a:r>
          </a:p>
        </p:txBody>
      </p:sp>
      <p:graphicFrame>
        <p:nvGraphicFramePr>
          <p:cNvPr id="23" name="표 22">
            <a:extLst>
              <a:ext uri="{FF2B5EF4-FFF2-40B4-BE49-F238E27FC236}">
                <a16:creationId xmlns:a16="http://schemas.microsoft.com/office/drawing/2014/main" id="{601B09FD-94A1-4F5C-4BB3-B9357DBC8AD8}"/>
              </a:ext>
            </a:extLst>
          </p:cNvPr>
          <p:cNvGraphicFramePr>
            <a:graphicFrameLocks noGrp="1"/>
          </p:cNvGraphicFramePr>
          <p:nvPr>
            <p:extLst>
              <p:ext uri="{D42A27DB-BD31-4B8C-83A1-F6EECF244321}">
                <p14:modId xmlns:p14="http://schemas.microsoft.com/office/powerpoint/2010/main" val="1955862748"/>
              </p:ext>
            </p:extLst>
          </p:nvPr>
        </p:nvGraphicFramePr>
        <p:xfrm>
          <a:off x="3444087" y="5516159"/>
          <a:ext cx="2707251" cy="2012696"/>
        </p:xfrm>
        <a:graphic>
          <a:graphicData uri="http://schemas.openxmlformats.org/drawingml/2006/table">
            <a:tbl>
              <a:tblPr firstRow="1" bandRow="1">
                <a:tableStyleId>{C083E6E3-FA7D-4D7B-A595-EF9225AFEA82}</a:tableStyleId>
              </a:tblPr>
              <a:tblGrid>
                <a:gridCol w="1973093">
                  <a:extLst>
                    <a:ext uri="{9D8B030D-6E8A-4147-A177-3AD203B41FA5}">
                      <a16:colId xmlns:a16="http://schemas.microsoft.com/office/drawing/2014/main" val="4260139180"/>
                    </a:ext>
                  </a:extLst>
                </a:gridCol>
                <a:gridCol w="734158">
                  <a:extLst>
                    <a:ext uri="{9D8B030D-6E8A-4147-A177-3AD203B41FA5}">
                      <a16:colId xmlns:a16="http://schemas.microsoft.com/office/drawing/2014/main" val="2903471982"/>
                    </a:ext>
                  </a:extLst>
                </a:gridCol>
              </a:tblGrid>
              <a:tr h="310010">
                <a:tc>
                  <a:txBody>
                    <a:bodyPr/>
                    <a:lstStyle/>
                    <a:p>
                      <a:pPr algn="ctr" latinLnBrk="1"/>
                      <a:r>
                        <a:rPr lang="ko-KR" altLang="en-US" sz="12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지역 구분</a:t>
                      </a:r>
                    </a:p>
                  </a:txBody>
                  <a:tcPr anchor="ctr">
                    <a:lnR w="6350" cap="flat" cmpd="sng" algn="ctr">
                      <a:solidFill>
                        <a:schemeClr val="bg1">
                          <a:lumMod val="65000"/>
                        </a:schemeClr>
                      </a:solidFill>
                      <a:prstDash val="solid"/>
                      <a:round/>
                      <a:headEnd type="none" w="med" len="med"/>
                      <a:tailEnd type="none" w="med" len="med"/>
                    </a:lnR>
                    <a:lnT w="12700" cap="flat" cmpd="sng" algn="ctr">
                      <a:solidFill>
                        <a:srgbClr val="01219A"/>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00B8F5"/>
                    </a:solidFill>
                  </a:tcPr>
                </a:tc>
                <a:tc>
                  <a:txBody>
                    <a:bodyPr/>
                    <a:lstStyle/>
                    <a:p>
                      <a:pPr algn="ctr" latinLnBrk="1"/>
                      <a:r>
                        <a:rPr lang="ko-KR" altLang="en-US" sz="12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rPr>
                        <a:t>비중</a:t>
                      </a:r>
                    </a:p>
                  </a:txBody>
                  <a:tcPr anchor="ctr">
                    <a:lnL w="6350" cap="flat" cmpd="sng" algn="ctr">
                      <a:solidFill>
                        <a:schemeClr val="bg1">
                          <a:lumMod val="65000"/>
                        </a:schemeClr>
                      </a:solidFill>
                      <a:prstDash val="solid"/>
                      <a:round/>
                      <a:headEnd type="none" w="med" len="med"/>
                      <a:tailEnd type="none" w="med" len="med"/>
                    </a:lnL>
                    <a:lnR w="19050" cap="flat" cmpd="sng" algn="ctr">
                      <a:noFill/>
                      <a:prstDash val="solid"/>
                      <a:round/>
                      <a:headEnd type="none" w="med" len="med"/>
                      <a:tailEnd type="none" w="med" len="med"/>
                    </a:lnR>
                    <a:lnT w="12700" cap="flat" cmpd="sng" algn="ctr">
                      <a:solidFill>
                        <a:srgbClr val="01219A"/>
                      </a:solidFill>
                      <a:prstDash val="solid"/>
                      <a:round/>
                      <a:headEnd type="none" w="med" len="med"/>
                      <a:tailEnd type="none" w="med" len="med"/>
                    </a:lnT>
                    <a:lnB w="6350" cap="flat" cmpd="sng" algn="ctr">
                      <a:solidFill>
                        <a:schemeClr val="bg1">
                          <a:lumMod val="65000"/>
                        </a:schemeClr>
                      </a:solidFill>
                      <a:prstDash val="solid"/>
                      <a:round/>
                      <a:headEnd type="none" w="med" len="med"/>
                      <a:tailEnd type="none" w="med" len="med"/>
                    </a:lnB>
                    <a:solidFill>
                      <a:srgbClr val="00B8F5"/>
                    </a:solidFill>
                  </a:tcPr>
                </a:tc>
                <a:extLst>
                  <a:ext uri="{0D108BD9-81ED-4DB2-BD59-A6C34878D82A}">
                    <a16:rowId xmlns:a16="http://schemas.microsoft.com/office/drawing/2014/main" val="1966785875"/>
                  </a:ext>
                </a:extLst>
              </a:tr>
              <a:tr h="567562">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ko-KR" altLang="en-US" sz="12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아시아</a:t>
                      </a:r>
                      <a:r>
                        <a:rPr lang="en-US" altLang="ko-KR" sz="1200" spc="-50" baseline="0" dirty="0">
                          <a:gradFill>
                            <a:gsLst>
                              <a:gs pos="0">
                                <a:schemeClr val="tx1">
                                  <a:lumMod val="85000"/>
                                  <a:lumOff val="15000"/>
                                </a:schemeClr>
                              </a:gs>
                              <a:gs pos="100000">
                                <a:schemeClr val="tx1">
                                  <a:lumMod val="85000"/>
                                  <a:lumOff val="15000"/>
                                </a:schemeClr>
                              </a:gs>
                            </a:gsLst>
                            <a:lin ang="5400000" scaled="1"/>
                          </a:gradFill>
                          <a:latin typeface="맑은 고딕" panose="020B0503020000020004" pitchFamily="50" charset="-127"/>
                          <a:ea typeface="맑은 고딕" panose="020B0503020000020004" pitchFamily="50" charset="-127"/>
                          <a:cs typeface="Calibri"/>
                        </a:rPr>
                        <a:t>·</a:t>
                      </a:r>
                      <a:r>
                        <a:rPr lang="ko-KR" altLang="en-US" sz="12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태평양 지역</a:t>
                      </a:r>
                      <a:endParaRPr lang="en-US" altLang="ko-KR" sz="12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endParaRPr>
                    </a:p>
                  </a:txBody>
                  <a:tcPr anchor="ctr">
                    <a:lnR w="63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12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72%</a:t>
                      </a:r>
                    </a:p>
                  </a:txBody>
                  <a:tcPr anchor="ctr">
                    <a:lnL w="63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solidFill>
                        <a:schemeClr val="bg1">
                          <a:lumMod val="65000"/>
                        </a:schemeClr>
                      </a:solid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2606852261"/>
                  </a:ext>
                </a:extLst>
              </a:tr>
              <a:tr h="567562">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ko-KR" altLang="en-US" sz="12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미주 지역</a:t>
                      </a:r>
                      <a:endParaRPr lang="en-US" altLang="ko-KR" sz="12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endParaRPr>
                    </a:p>
                  </a:txBody>
                  <a:tcPr anchor="ctr">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12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69%</a:t>
                      </a:r>
                    </a:p>
                  </a:txBody>
                  <a:tcPr anchor="ctr">
                    <a:lnL w="63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tcPr>
                </a:tc>
                <a:extLst>
                  <a:ext uri="{0D108BD9-81ED-4DB2-BD59-A6C34878D82A}">
                    <a16:rowId xmlns:a16="http://schemas.microsoft.com/office/drawing/2014/main" val="1989205033"/>
                  </a:ext>
                </a:extLst>
              </a:tr>
              <a:tr h="567562">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ko-KR" altLang="en-US" sz="12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유럽</a:t>
                      </a:r>
                      <a:r>
                        <a:rPr lang="en-US" altLang="ko-KR" sz="12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 </a:t>
                      </a:r>
                      <a:r>
                        <a:rPr lang="ko-KR" altLang="en-US" sz="12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중동</a:t>
                      </a:r>
                      <a:r>
                        <a:rPr lang="en-US" altLang="ko-KR" sz="12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 </a:t>
                      </a:r>
                      <a:r>
                        <a:rPr lang="ko-KR" altLang="en-US" sz="12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아프리카 지역</a:t>
                      </a:r>
                      <a:endParaRPr lang="en-US" altLang="ko-KR" sz="12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endParaRPr>
                    </a:p>
                  </a:txBody>
                  <a:tcPr anchor="ctr">
                    <a:lnR w="63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01219A"/>
                      </a:solidFill>
                      <a:prstDash val="solid"/>
                      <a:round/>
                      <a:headEnd type="none" w="med" len="med"/>
                      <a:tailEnd type="none" w="med" len="med"/>
                    </a:lnB>
                  </a:tcPr>
                </a:tc>
                <a:tc>
                  <a:txBody>
                    <a:bodyPr/>
                    <a:lstStyle/>
                    <a:p>
                      <a:pPr marL="0" marR="0" lvl="0" indent="0" algn="ctr" defTabSz="685800" rtl="0" eaLnBrk="1" fontAlgn="auto" latinLnBrk="1" hangingPunct="1">
                        <a:lnSpc>
                          <a:spcPct val="100000"/>
                        </a:lnSpc>
                        <a:spcBef>
                          <a:spcPts val="0"/>
                        </a:spcBef>
                        <a:spcAft>
                          <a:spcPts val="0"/>
                        </a:spcAft>
                        <a:buClrTx/>
                        <a:buSzTx/>
                        <a:buFontTx/>
                        <a:buNone/>
                        <a:tabLst/>
                        <a:defRPr/>
                      </a:pPr>
                      <a:r>
                        <a:rPr lang="en-US" altLang="ko-KR" sz="1200" spc="-50" baseline="0" dirty="0">
                          <a:gradFill>
                            <a:gsLst>
                              <a:gs pos="0">
                                <a:schemeClr val="tx1">
                                  <a:lumMod val="85000"/>
                                  <a:lumOff val="15000"/>
                                </a:schemeClr>
                              </a:gs>
                              <a:gs pos="100000">
                                <a:schemeClr val="tx1">
                                  <a:lumMod val="85000"/>
                                  <a:lumOff val="15000"/>
                                </a:schemeClr>
                              </a:gs>
                            </a:gsLst>
                            <a:lin ang="5400000" scaled="1"/>
                          </a:gradFill>
                          <a:latin typeface="KoPub돋움체 Medium" panose="00000600000000000000" pitchFamily="2" charset="-127"/>
                          <a:ea typeface="KoPub돋움체 Medium" panose="00000600000000000000" pitchFamily="2" charset="-127"/>
                          <a:cs typeface="Calibri"/>
                        </a:rPr>
                        <a:t>61%</a:t>
                      </a:r>
                    </a:p>
                  </a:txBody>
                  <a:tcPr anchor="ctr">
                    <a:lnL w="6350" cap="flat" cmpd="sng" algn="ctr">
                      <a:noFill/>
                      <a:prstDash val="solid"/>
                      <a:round/>
                      <a:headEnd type="none" w="med" len="med"/>
                      <a:tailEnd type="none" w="med" len="med"/>
                    </a:lnL>
                    <a:lnR w="19050" cap="flat" cmpd="sng" algn="ctr">
                      <a:noFill/>
                      <a:prstDash val="solid"/>
                      <a:round/>
                      <a:headEnd type="none" w="med" len="med"/>
                      <a:tailEnd type="none" w="med" len="med"/>
                    </a:lnR>
                    <a:lnT w="6350" cap="flat" cmpd="sng" algn="ctr">
                      <a:noFill/>
                      <a:prstDash val="solid"/>
                      <a:round/>
                      <a:headEnd type="none" w="med" len="med"/>
                      <a:tailEnd type="none" w="med" len="med"/>
                    </a:lnT>
                    <a:lnB w="12700" cap="flat" cmpd="sng" algn="ctr">
                      <a:solidFill>
                        <a:srgbClr val="01219A"/>
                      </a:solidFill>
                      <a:prstDash val="solid"/>
                      <a:round/>
                      <a:headEnd type="none" w="med" len="med"/>
                      <a:tailEnd type="none" w="med" len="med"/>
                    </a:lnB>
                  </a:tcPr>
                </a:tc>
                <a:extLst>
                  <a:ext uri="{0D108BD9-81ED-4DB2-BD59-A6C34878D82A}">
                    <a16:rowId xmlns:a16="http://schemas.microsoft.com/office/drawing/2014/main" val="51164740"/>
                  </a:ext>
                </a:extLst>
              </a:tr>
            </a:tbl>
          </a:graphicData>
        </a:graphic>
      </p:graphicFrame>
      <p:sp>
        <p:nvSpPr>
          <p:cNvPr id="25" name="TextBox 24">
            <a:extLst>
              <a:ext uri="{FF2B5EF4-FFF2-40B4-BE49-F238E27FC236}">
                <a16:creationId xmlns:a16="http://schemas.microsoft.com/office/drawing/2014/main" id="{DB67DE1F-3190-04FF-2FB8-08FF6B05C42B}"/>
              </a:ext>
            </a:extLst>
          </p:cNvPr>
          <p:cNvSpPr txBox="1"/>
          <p:nvPr/>
        </p:nvSpPr>
        <p:spPr>
          <a:xfrm>
            <a:off x="3331422" y="5166378"/>
            <a:ext cx="1735579"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50" normalizeH="0" baseline="0" noProof="0" dirty="0">
                <a:ln>
                  <a:noFill/>
                </a:ln>
                <a:gradFill>
                  <a:gsLst>
                    <a:gs pos="0">
                      <a:srgbClr val="01219A"/>
                    </a:gs>
                    <a:gs pos="100000">
                      <a:srgbClr val="01219A"/>
                    </a:gs>
                  </a:gsLst>
                  <a:lin ang="5400000" scaled="1"/>
                </a:gradFill>
                <a:effectLst/>
                <a:uLnTx/>
                <a:uFillTx/>
                <a:latin typeface="KoPub돋움체 Medium" panose="00000600000000000000" pitchFamily="2" charset="-127"/>
                <a:ea typeface="KoPub돋움체 Medium" panose="00000600000000000000" pitchFamily="2" charset="-127"/>
                <a:cs typeface="+mn-cs"/>
              </a:rPr>
              <a:t>[</a:t>
            </a:r>
            <a:r>
              <a:rPr kumimoji="0" lang="ko-KR" altLang="en-US" sz="1400" b="1" i="0" u="none" strike="noStrike" kern="1200" cap="none" spc="-50" normalizeH="0" baseline="0" noProof="0" dirty="0">
                <a:ln>
                  <a:noFill/>
                </a:ln>
                <a:gradFill>
                  <a:gsLst>
                    <a:gs pos="0">
                      <a:srgbClr val="01219A"/>
                    </a:gs>
                    <a:gs pos="100000">
                      <a:srgbClr val="01219A"/>
                    </a:gs>
                  </a:gsLst>
                  <a:lin ang="5400000" scaled="1"/>
                </a:gradFill>
                <a:effectLst/>
                <a:uLnTx/>
                <a:uFillTx/>
                <a:latin typeface="KoPub돋움체 Medium" panose="00000600000000000000" pitchFamily="2" charset="-127"/>
                <a:ea typeface="KoPub돋움체 Medium" panose="00000600000000000000" pitchFamily="2" charset="-127"/>
                <a:cs typeface="+mn-cs"/>
              </a:rPr>
              <a:t>지역별 예상 비중</a:t>
            </a:r>
            <a:r>
              <a:rPr kumimoji="0" lang="en-US" altLang="ko-KR" sz="1400" b="1" i="0" u="none" strike="noStrike" kern="1200" cap="none" spc="-50" normalizeH="0" baseline="0" noProof="0" dirty="0">
                <a:ln>
                  <a:noFill/>
                </a:ln>
                <a:gradFill>
                  <a:gsLst>
                    <a:gs pos="0">
                      <a:srgbClr val="01219A"/>
                    </a:gs>
                    <a:gs pos="100000">
                      <a:srgbClr val="01219A"/>
                    </a:gs>
                  </a:gsLst>
                  <a:lin ang="5400000" scaled="1"/>
                </a:gradFill>
                <a:effectLst/>
                <a:uLnTx/>
                <a:uFillTx/>
                <a:latin typeface="KoPub돋움체 Medium" panose="00000600000000000000" pitchFamily="2" charset="-127"/>
                <a:ea typeface="KoPub돋움체 Medium" panose="00000600000000000000" pitchFamily="2" charset="-127"/>
                <a:cs typeface="+mn-cs"/>
              </a:rPr>
              <a:t>]</a:t>
            </a:r>
            <a:endParaRPr kumimoji="0" lang="ko-KR" altLang="en-US" sz="1400" b="1" i="0" u="none" strike="noStrike" kern="1200" cap="none" spc="-50" normalizeH="0" baseline="0" noProof="0" dirty="0">
              <a:ln>
                <a:noFill/>
              </a:ln>
              <a:gradFill>
                <a:gsLst>
                  <a:gs pos="0">
                    <a:srgbClr val="01219A"/>
                  </a:gs>
                  <a:gs pos="100000">
                    <a:srgbClr val="01219A"/>
                  </a:gs>
                </a:gsLst>
                <a:lin ang="5400000" scaled="1"/>
              </a:gradFill>
              <a:effectLst/>
              <a:uLnTx/>
              <a:uFillTx/>
              <a:latin typeface="KoPub돋움체 Medium" panose="00000600000000000000" pitchFamily="2" charset="-127"/>
              <a:ea typeface="KoPub돋움체 Medium" panose="00000600000000000000" pitchFamily="2" charset="-127"/>
              <a:cs typeface="+mn-cs"/>
            </a:endParaRPr>
          </a:p>
        </p:txBody>
      </p:sp>
      <p:sp>
        <p:nvSpPr>
          <p:cNvPr id="28" name="TextBox 27">
            <a:extLst>
              <a:ext uri="{FF2B5EF4-FFF2-40B4-BE49-F238E27FC236}">
                <a16:creationId xmlns:a16="http://schemas.microsoft.com/office/drawing/2014/main" id="{41FC20F7-7A60-8953-6C8C-B151891A394E}"/>
              </a:ext>
            </a:extLst>
          </p:cNvPr>
          <p:cNvSpPr txBox="1"/>
          <p:nvPr/>
        </p:nvSpPr>
        <p:spPr>
          <a:xfrm>
            <a:off x="1651478" y="8741877"/>
            <a:ext cx="819474"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50" normalizeH="0" baseline="0" noProof="0" dirty="0">
                <a:ln>
                  <a:noFill/>
                </a:ln>
                <a:gradFill>
                  <a:gsLst>
                    <a:gs pos="0">
                      <a:srgbClr val="00B8F5"/>
                    </a:gs>
                    <a:gs pos="100000">
                      <a:srgbClr val="00B8F5"/>
                    </a:gs>
                  </a:gsLst>
                  <a:lin ang="5400000" scaled="1"/>
                </a:gradFill>
                <a:effectLst/>
                <a:uLnTx/>
                <a:uFillTx/>
                <a:latin typeface="KoPub돋움체 Medium" panose="00000600000000000000" pitchFamily="2" charset="-127"/>
                <a:ea typeface="KoPub돋움체 Medium" panose="00000600000000000000" pitchFamily="2" charset="-127"/>
                <a:cs typeface="+mn-cs"/>
              </a:rPr>
              <a:t>2022</a:t>
            </a:r>
            <a:r>
              <a:rPr kumimoji="0" lang="ko-KR" altLang="en-US" sz="1400" b="1" i="0" u="none" strike="noStrike" kern="1200" cap="none" spc="-50" normalizeH="0" baseline="0" noProof="0" dirty="0">
                <a:ln>
                  <a:noFill/>
                </a:ln>
                <a:gradFill>
                  <a:gsLst>
                    <a:gs pos="0">
                      <a:srgbClr val="00B8F5"/>
                    </a:gs>
                    <a:gs pos="100000">
                      <a:srgbClr val="00B8F5"/>
                    </a:gs>
                  </a:gsLst>
                  <a:lin ang="5400000" scaled="1"/>
                </a:gradFill>
                <a:effectLst/>
                <a:uLnTx/>
                <a:uFillTx/>
                <a:latin typeface="KoPub돋움체 Medium" panose="00000600000000000000" pitchFamily="2" charset="-127"/>
                <a:ea typeface="KoPub돋움체 Medium" panose="00000600000000000000" pitchFamily="2" charset="-127"/>
                <a:cs typeface="+mn-cs"/>
              </a:rPr>
              <a:t>년</a:t>
            </a:r>
          </a:p>
        </p:txBody>
      </p:sp>
      <p:sp>
        <p:nvSpPr>
          <p:cNvPr id="29" name="TextBox 28">
            <a:extLst>
              <a:ext uri="{FF2B5EF4-FFF2-40B4-BE49-F238E27FC236}">
                <a16:creationId xmlns:a16="http://schemas.microsoft.com/office/drawing/2014/main" id="{FD29DFB0-7121-621D-432E-8B2E11342602}"/>
              </a:ext>
            </a:extLst>
          </p:cNvPr>
          <p:cNvSpPr txBox="1"/>
          <p:nvPr/>
        </p:nvSpPr>
        <p:spPr>
          <a:xfrm>
            <a:off x="4391144" y="8745723"/>
            <a:ext cx="83858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ko-KR" sz="1400" b="1" i="0" u="none" strike="noStrike" kern="1200" cap="none" spc="-50" normalizeH="0" baseline="0" noProof="0" dirty="0">
                <a:ln>
                  <a:noFill/>
                </a:ln>
                <a:gradFill>
                  <a:gsLst>
                    <a:gs pos="0">
                      <a:srgbClr val="1E49E2"/>
                    </a:gs>
                    <a:gs pos="100000">
                      <a:srgbClr val="1E49E2"/>
                    </a:gs>
                  </a:gsLst>
                  <a:lin ang="5400000" scaled="1"/>
                </a:gradFill>
                <a:effectLst/>
                <a:uLnTx/>
                <a:uFillTx/>
                <a:latin typeface="KoPub돋움체 Medium" panose="00000600000000000000" pitchFamily="2" charset="-127"/>
                <a:ea typeface="KoPub돋움체 Medium" panose="00000600000000000000" pitchFamily="2" charset="-127"/>
                <a:cs typeface="+mn-cs"/>
              </a:rPr>
              <a:t>2023</a:t>
            </a:r>
            <a:r>
              <a:rPr kumimoji="0" lang="ko-KR" altLang="en-US" sz="1400" b="1" i="0" u="none" strike="noStrike" kern="1200" cap="none" spc="-50" normalizeH="0" baseline="0" noProof="0" dirty="0">
                <a:ln>
                  <a:noFill/>
                </a:ln>
                <a:gradFill>
                  <a:gsLst>
                    <a:gs pos="0">
                      <a:srgbClr val="1E49E2"/>
                    </a:gs>
                    <a:gs pos="100000">
                      <a:srgbClr val="1E49E2"/>
                    </a:gs>
                  </a:gsLst>
                  <a:lin ang="5400000" scaled="1"/>
                </a:gradFill>
                <a:effectLst/>
                <a:uLnTx/>
                <a:uFillTx/>
                <a:latin typeface="KoPub돋움체 Medium" panose="00000600000000000000" pitchFamily="2" charset="-127"/>
                <a:ea typeface="KoPub돋움체 Medium" panose="00000600000000000000" pitchFamily="2" charset="-127"/>
                <a:cs typeface="+mn-cs"/>
              </a:rPr>
              <a:t>년</a:t>
            </a:r>
          </a:p>
        </p:txBody>
      </p:sp>
      <p:sp>
        <p:nvSpPr>
          <p:cNvPr id="35" name="TextBox 34">
            <a:extLst>
              <a:ext uri="{FF2B5EF4-FFF2-40B4-BE49-F238E27FC236}">
                <a16:creationId xmlns:a16="http://schemas.microsoft.com/office/drawing/2014/main" id="{509C569F-4A58-FB54-7373-3E434250BA44}"/>
              </a:ext>
            </a:extLst>
          </p:cNvPr>
          <p:cNvSpPr txBox="1"/>
          <p:nvPr/>
        </p:nvSpPr>
        <p:spPr>
          <a:xfrm>
            <a:off x="660651" y="11254205"/>
            <a:ext cx="5468688" cy="2308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KPMG</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Global</a:t>
            </a:r>
            <a:endPar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2" name="사각형: 잘린 대각선 방향 모서리 1">
            <a:extLst>
              <a:ext uri="{FF2B5EF4-FFF2-40B4-BE49-F238E27FC236}">
                <a16:creationId xmlns:a16="http://schemas.microsoft.com/office/drawing/2014/main" id="{08D9D7D0-E669-2D0C-39AF-26D699D0E560}"/>
              </a:ext>
            </a:extLst>
          </p:cNvPr>
          <p:cNvSpPr/>
          <p:nvPr/>
        </p:nvSpPr>
        <p:spPr>
          <a:xfrm flipH="1">
            <a:off x="728662" y="1382874"/>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글로벌 기업 내 새로운 기술 도입의 비약적 증가</a:t>
            </a:r>
          </a:p>
        </p:txBody>
      </p:sp>
      <p:sp>
        <p:nvSpPr>
          <p:cNvPr id="3" name="사각형: 둥근 모서리 2">
            <a:extLst>
              <a:ext uri="{FF2B5EF4-FFF2-40B4-BE49-F238E27FC236}">
                <a16:creationId xmlns:a16="http://schemas.microsoft.com/office/drawing/2014/main" id="{A8CB4FAA-2021-D5AB-5066-F345EBE180D4}"/>
              </a:ext>
            </a:extLst>
          </p:cNvPr>
          <p:cNvSpPr/>
          <p:nvPr/>
        </p:nvSpPr>
        <p:spPr>
          <a:xfrm>
            <a:off x="3077389" y="965494"/>
            <a:ext cx="689394" cy="328461"/>
          </a:xfrm>
          <a:prstGeom prst="roundRect">
            <a:avLst>
              <a:gd name="adj" fmla="val 50000"/>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rPr>
              <a:t>01</a:t>
            </a:r>
            <a:endParaRPr lang="ko-KR" altLang="en-US"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endParaRPr>
          </a:p>
        </p:txBody>
      </p:sp>
      <p:sp>
        <p:nvSpPr>
          <p:cNvPr id="4" name="TextBox 3">
            <a:extLst>
              <a:ext uri="{FF2B5EF4-FFF2-40B4-BE49-F238E27FC236}">
                <a16:creationId xmlns:a16="http://schemas.microsoft.com/office/drawing/2014/main" id="{451D51F4-7C35-E0CB-34AD-F5467D6B254E}"/>
              </a:ext>
            </a:extLst>
          </p:cNvPr>
          <p:cNvSpPr txBox="1"/>
          <p:nvPr/>
        </p:nvSpPr>
        <p:spPr>
          <a:xfrm>
            <a:off x="519078" y="1973614"/>
            <a:ext cx="5833596"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조직 내 예산 감소에도 불구하고</a:t>
            </a:r>
            <a:b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b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글로벌 기업의 새로운 기술 도입 움직임은 확대</a:t>
            </a:r>
            <a:endPar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p:txBody>
      </p:sp>
      <p:grpSp>
        <p:nvGrpSpPr>
          <p:cNvPr id="14" name="그룹 13">
            <a:extLst>
              <a:ext uri="{FF2B5EF4-FFF2-40B4-BE49-F238E27FC236}">
                <a16:creationId xmlns:a16="http://schemas.microsoft.com/office/drawing/2014/main" id="{7D0B2155-F2BE-7347-AD95-87F8E7967AD4}"/>
              </a:ext>
            </a:extLst>
          </p:cNvPr>
          <p:cNvGrpSpPr/>
          <p:nvPr/>
        </p:nvGrpSpPr>
        <p:grpSpPr>
          <a:xfrm>
            <a:off x="1024843" y="4749077"/>
            <a:ext cx="2370152" cy="2790600"/>
            <a:chOff x="1334418" y="6768696"/>
            <a:chExt cx="2370152" cy="2790600"/>
          </a:xfrm>
        </p:grpSpPr>
        <p:sp>
          <p:nvSpPr>
            <p:cNvPr id="21" name="object 7">
              <a:extLst>
                <a:ext uri="{FF2B5EF4-FFF2-40B4-BE49-F238E27FC236}">
                  <a16:creationId xmlns:a16="http://schemas.microsoft.com/office/drawing/2014/main" id="{FB23A2ED-DCB8-D0F4-14DE-3CAD27B48832}"/>
                </a:ext>
              </a:extLst>
            </p:cNvPr>
            <p:cNvSpPr txBox="1"/>
            <p:nvPr/>
          </p:nvSpPr>
          <p:spPr>
            <a:xfrm>
              <a:off x="1334418" y="8971250"/>
              <a:ext cx="2135405" cy="588046"/>
            </a:xfrm>
            <a:prstGeom prst="rect">
              <a:avLst/>
            </a:prstGeom>
          </p:spPr>
          <p:txBody>
            <a:bodyPr vert="horz" wrap="square" lIns="0" tIns="12700" rIns="0" bIns="0" rtlCol="0">
              <a:spAutoFit/>
            </a:bodyPr>
            <a:lstStyle>
              <a:defPPr>
                <a:defRPr lang="en-US"/>
              </a:defPPr>
              <a:lvl1pPr marL="38100" marR="30480">
                <a:lnSpc>
                  <a:spcPct val="105200"/>
                </a:lnSpc>
                <a:spcBef>
                  <a:spcPts val="100"/>
                </a:spcBef>
                <a:defRPr sz="1600" b="1">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defRPr>
              </a:lvl1pPr>
            </a:lstStyle>
            <a:p>
              <a:r>
                <a:rPr lang="ko-KR" altLang="en-US" sz="1200" spc="-50" dirty="0"/>
                <a:t>글로벌 기술부문 리더의 </a:t>
              </a:r>
              <a:r>
                <a:rPr lang="en-US" altLang="ko-KR" sz="1200" spc="-50" dirty="0"/>
                <a:t>67%</a:t>
              </a:r>
              <a:r>
                <a:rPr lang="ko-KR" altLang="en-US" sz="1200" spc="-50" dirty="0"/>
                <a:t>는 전년 대비 줄어든 예산으로 더 많은 일을 수행해야 할 것으로 예상</a:t>
              </a:r>
            </a:p>
          </p:txBody>
        </p:sp>
        <p:graphicFrame>
          <p:nvGraphicFramePr>
            <p:cNvPr id="24" name="차트 23">
              <a:extLst>
                <a:ext uri="{FF2B5EF4-FFF2-40B4-BE49-F238E27FC236}">
                  <a16:creationId xmlns:a16="http://schemas.microsoft.com/office/drawing/2014/main" id="{F4B9512A-231E-85E4-2C17-A74DA7C81E1B}"/>
                </a:ext>
              </a:extLst>
            </p:cNvPr>
            <p:cNvGraphicFramePr/>
            <p:nvPr>
              <p:extLst>
                <p:ext uri="{D42A27DB-BD31-4B8C-83A1-F6EECF244321}">
                  <p14:modId xmlns:p14="http://schemas.microsoft.com/office/powerpoint/2010/main" val="2229878795"/>
                </p:ext>
              </p:extLst>
            </p:nvPr>
          </p:nvGraphicFramePr>
          <p:xfrm>
            <a:off x="1569166" y="6768696"/>
            <a:ext cx="2135404" cy="2428225"/>
          </p:xfrm>
          <a:graphic>
            <a:graphicData uri="http://schemas.openxmlformats.org/drawingml/2006/chart">
              <c:chart xmlns:c="http://schemas.openxmlformats.org/drawingml/2006/chart" xmlns:r="http://schemas.openxmlformats.org/officeDocument/2006/relationships" r:id="rId4"/>
            </a:graphicData>
          </a:graphic>
        </p:graphicFrame>
        <p:sp>
          <p:nvSpPr>
            <p:cNvPr id="27" name="object 22">
              <a:extLst>
                <a:ext uri="{FF2B5EF4-FFF2-40B4-BE49-F238E27FC236}">
                  <a16:creationId xmlns:a16="http://schemas.microsoft.com/office/drawing/2014/main" id="{02D919C5-E1EF-CFDF-F4DF-1255FE02A023}"/>
                </a:ext>
              </a:extLst>
            </p:cNvPr>
            <p:cNvSpPr txBox="1"/>
            <p:nvPr/>
          </p:nvSpPr>
          <p:spPr>
            <a:xfrm>
              <a:off x="1920001" y="7519244"/>
              <a:ext cx="944306" cy="893342"/>
            </a:xfrm>
            <a:prstGeom prst="rect">
              <a:avLst/>
            </a:prstGeom>
          </p:spPr>
          <p:txBody>
            <a:bodyPr vert="horz" wrap="square" lIns="0" tIns="111760" rIns="0" bIns="0" rtlCol="0" anchor="ctr">
              <a:noAutofit/>
            </a:bodyPr>
            <a:lstStyle>
              <a:lvl1pPr marL="273050" marR="5080">
                <a:lnSpc>
                  <a:spcPct val="105300"/>
                </a:lnSpc>
                <a:spcBef>
                  <a:spcPts val="880"/>
                </a:spcBef>
                <a:defRPr sz="2800" b="1" i="0" spc="5">
                  <a:solidFill>
                    <a:schemeClr val="tx2"/>
                  </a:solidFill>
                  <a:latin typeface="Tahoma"/>
                  <a:cs typeface="Tahoma"/>
                </a:defRPr>
              </a:lvl1pPr>
            </a:lstStyle>
            <a:p>
              <a:pPr marL="0" algn="ctr"/>
              <a:r>
                <a:rPr lang="en-US" sz="4400" dirty="0">
                  <a:solidFill>
                    <a:srgbClr val="01219A"/>
                  </a:solidFill>
                  <a:latin typeface="KPMG Bold" panose="020B0803030202040204" pitchFamily="34" charset="0"/>
                </a:rPr>
                <a:t>67</a:t>
              </a:r>
              <a:r>
                <a:rPr sz="4400" dirty="0">
                  <a:solidFill>
                    <a:srgbClr val="01219A"/>
                  </a:solidFill>
                  <a:latin typeface="KPMG Bold" panose="020B0803030202040204" pitchFamily="34" charset="0"/>
                </a:rPr>
                <a:t>%</a:t>
              </a:r>
            </a:p>
          </p:txBody>
        </p:sp>
      </p:grpSp>
    </p:spTree>
    <p:extLst>
      <p:ext uri="{BB962C8B-B14F-4D97-AF65-F5344CB8AC3E}">
        <p14:creationId xmlns:p14="http://schemas.microsoft.com/office/powerpoint/2010/main" val="129884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차트 19">
            <a:extLst>
              <a:ext uri="{FF2B5EF4-FFF2-40B4-BE49-F238E27FC236}">
                <a16:creationId xmlns:a16="http://schemas.microsoft.com/office/drawing/2014/main" id="{D6CB7B22-CA1A-DC65-4D89-5B32C02B8D86}"/>
              </a:ext>
            </a:extLst>
          </p:cNvPr>
          <p:cNvGraphicFramePr/>
          <p:nvPr>
            <p:extLst>
              <p:ext uri="{D42A27DB-BD31-4B8C-83A1-F6EECF244321}">
                <p14:modId xmlns:p14="http://schemas.microsoft.com/office/powerpoint/2010/main" val="3712515345"/>
              </p:ext>
            </p:extLst>
          </p:nvPr>
        </p:nvGraphicFramePr>
        <p:xfrm>
          <a:off x="2791327" y="5775445"/>
          <a:ext cx="3905866" cy="3103697"/>
        </p:xfrm>
        <a:graphic>
          <a:graphicData uri="http://schemas.openxmlformats.org/drawingml/2006/chart">
            <c:chart xmlns:c="http://schemas.openxmlformats.org/drawingml/2006/chart" xmlns:r="http://schemas.openxmlformats.org/officeDocument/2006/relationships" r:id="rId2"/>
          </a:graphicData>
        </a:graphic>
      </p:graphicFrame>
      <p:sp>
        <p:nvSpPr>
          <p:cNvPr id="137" name="직사각형 136">
            <a:extLst>
              <a:ext uri="{FF2B5EF4-FFF2-40B4-BE49-F238E27FC236}">
                <a16:creationId xmlns:a16="http://schemas.microsoft.com/office/drawing/2014/main" id="{335CFC27-5924-3538-11CD-DBA9C1E64B29}"/>
              </a:ext>
            </a:extLst>
          </p:cNvPr>
          <p:cNvSpPr/>
          <p:nvPr/>
        </p:nvSpPr>
        <p:spPr>
          <a:xfrm>
            <a:off x="740782" y="9007522"/>
            <a:ext cx="1733866" cy="19492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7" name="직사각형 146">
            <a:extLst>
              <a:ext uri="{FF2B5EF4-FFF2-40B4-BE49-F238E27FC236}">
                <a16:creationId xmlns:a16="http://schemas.microsoft.com/office/drawing/2014/main" id="{B9FBACAC-327D-5394-B551-63DF37343903}"/>
              </a:ext>
            </a:extLst>
          </p:cNvPr>
          <p:cNvSpPr/>
          <p:nvPr/>
        </p:nvSpPr>
        <p:spPr>
          <a:xfrm>
            <a:off x="2571637" y="9007522"/>
            <a:ext cx="1733866" cy="19492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8" name="직사각형 147">
            <a:extLst>
              <a:ext uri="{FF2B5EF4-FFF2-40B4-BE49-F238E27FC236}">
                <a16:creationId xmlns:a16="http://schemas.microsoft.com/office/drawing/2014/main" id="{F97DA3F5-10F3-9C48-BBB1-94E0260A5747}"/>
              </a:ext>
            </a:extLst>
          </p:cNvPr>
          <p:cNvSpPr/>
          <p:nvPr/>
        </p:nvSpPr>
        <p:spPr>
          <a:xfrm>
            <a:off x="4402492" y="9007522"/>
            <a:ext cx="1733866" cy="19492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사각형 9">
            <a:extLst>
              <a:ext uri="{FF2B5EF4-FFF2-40B4-BE49-F238E27FC236}">
                <a16:creationId xmlns:a16="http://schemas.microsoft.com/office/drawing/2014/main" id="{780E1637-C2EF-1860-CA28-F20243327C3E}"/>
              </a:ext>
            </a:extLst>
          </p:cNvPr>
          <p:cNvSpPr/>
          <p:nvPr/>
        </p:nvSpPr>
        <p:spPr>
          <a:xfrm>
            <a:off x="0" y="3162018"/>
            <a:ext cx="6858000" cy="12256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pic>
        <p:nvPicPr>
          <p:cNvPr id="171" name="그림 170">
            <a:extLst>
              <a:ext uri="{FF2B5EF4-FFF2-40B4-BE49-F238E27FC236}">
                <a16:creationId xmlns:a16="http://schemas.microsoft.com/office/drawing/2014/main" id="{26E7622D-442A-8D18-D35A-26E1425EF550}"/>
              </a:ext>
            </a:extLst>
          </p:cNvPr>
          <p:cNvPicPr>
            <a:picLocks noChangeAspect="1"/>
          </p:cNvPicPr>
          <p:nvPr/>
        </p:nvPicPr>
        <p: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09281" y="2872660"/>
            <a:ext cx="621688" cy="102034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918602" y="3253940"/>
            <a:ext cx="2204294"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신기술을 도입이 기업 수익성 또는 성과 향상에 갖는 영향은</a:t>
            </a:r>
            <a:r>
              <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sp>
        <p:nvSpPr>
          <p:cNvPr id="18" name="TextBox 17">
            <a:extLst>
              <a:ext uri="{FF2B5EF4-FFF2-40B4-BE49-F238E27FC236}">
                <a16:creationId xmlns:a16="http://schemas.microsoft.com/office/drawing/2014/main" id="{A1AA5B69-3A2E-82A5-D27C-7A0F62844C72}"/>
              </a:ext>
            </a:extLst>
          </p:cNvPr>
          <p:cNvSpPr txBox="1"/>
          <p:nvPr/>
        </p:nvSpPr>
        <p:spPr>
          <a:xfrm>
            <a:off x="3076349" y="3200871"/>
            <a:ext cx="3272369" cy="1184940"/>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marL="92075" marR="0" lvl="0" indent="-92075"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조사 대상의 과반수 이상은 신기술 도입을 통해 조직의 수익성 또는 성과가 개선되었다고 응답</a:t>
            </a:r>
            <a:endPar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endParaRPr>
          </a:p>
          <a:p>
            <a:pPr marL="92075" marR="0" lvl="0" indent="-92075"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조사 대상의 </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29%, 27%</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는 각각 </a:t>
            </a:r>
            <a:r>
              <a:rPr kumimoji="0" lang="fr-FR"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D&amp;A(Data &amp; Analytics)</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에 대한 투자</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공공 클라우드 및 </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XaaS(Everything as a Service)</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에 대한 투자로 자사의 수익성 또는 성과가 </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11% </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이상 향상되었다고 응답</a:t>
            </a:r>
            <a:endPar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53" name="TextBox 52">
            <a:extLst>
              <a:ext uri="{FF2B5EF4-FFF2-40B4-BE49-F238E27FC236}">
                <a16:creationId xmlns:a16="http://schemas.microsoft.com/office/drawing/2014/main" id="{C80DB859-8FBD-1369-6368-0566657A3223}"/>
              </a:ext>
            </a:extLst>
          </p:cNvPr>
          <p:cNvSpPr txBox="1"/>
          <p:nvPr/>
        </p:nvSpPr>
        <p:spPr>
          <a:xfrm>
            <a:off x="660651" y="11254205"/>
            <a:ext cx="5468688" cy="2308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KPMG</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Global</a:t>
            </a:r>
            <a:endPar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2" name="사각형: 잘린 대각선 방향 모서리 1">
            <a:extLst>
              <a:ext uri="{FF2B5EF4-FFF2-40B4-BE49-F238E27FC236}">
                <a16:creationId xmlns:a16="http://schemas.microsoft.com/office/drawing/2014/main" id="{27630F36-AD9B-2E8F-F1A5-0CBBA23D8A20}"/>
              </a:ext>
            </a:extLst>
          </p:cNvPr>
          <p:cNvSpPr/>
          <p:nvPr/>
        </p:nvSpPr>
        <p:spPr>
          <a:xfrm flipH="1">
            <a:off x="728662" y="1382874"/>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신기술 도입에 따른 기업의 수익성 및 성과 향상</a:t>
            </a:r>
          </a:p>
        </p:txBody>
      </p:sp>
      <p:sp>
        <p:nvSpPr>
          <p:cNvPr id="3" name="사각형: 둥근 모서리 2">
            <a:extLst>
              <a:ext uri="{FF2B5EF4-FFF2-40B4-BE49-F238E27FC236}">
                <a16:creationId xmlns:a16="http://schemas.microsoft.com/office/drawing/2014/main" id="{AE72DA4F-46F8-C1BA-64CB-FC164B303988}"/>
              </a:ext>
            </a:extLst>
          </p:cNvPr>
          <p:cNvSpPr/>
          <p:nvPr/>
        </p:nvSpPr>
        <p:spPr>
          <a:xfrm>
            <a:off x="3077389" y="965494"/>
            <a:ext cx="689394" cy="328461"/>
          </a:xfrm>
          <a:prstGeom prst="roundRect">
            <a:avLst>
              <a:gd name="adj" fmla="val 50000"/>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rPr>
              <a:t>02</a:t>
            </a:r>
            <a:endParaRPr lang="ko-KR" altLang="en-US"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endParaRPr>
          </a:p>
        </p:txBody>
      </p:sp>
      <p:sp>
        <p:nvSpPr>
          <p:cNvPr id="8" name="TextBox 7">
            <a:extLst>
              <a:ext uri="{FF2B5EF4-FFF2-40B4-BE49-F238E27FC236}">
                <a16:creationId xmlns:a16="http://schemas.microsoft.com/office/drawing/2014/main" id="{D2B0E42A-22BA-849E-8CE1-593402BD9D2B}"/>
              </a:ext>
            </a:extLst>
          </p:cNvPr>
          <p:cNvSpPr txBox="1"/>
          <p:nvPr/>
        </p:nvSpPr>
        <p:spPr>
          <a:xfrm>
            <a:off x="519078" y="1973614"/>
            <a:ext cx="5833596"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디지털 전환을 위한 노력이 기업의 실질적인 </a:t>
            </a:r>
            <a:b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b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수익성 및 성과 향상에 기여</a:t>
            </a:r>
            <a:endPar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p:txBody>
      </p:sp>
      <p:grpSp>
        <p:nvGrpSpPr>
          <p:cNvPr id="27" name="그룹 26">
            <a:extLst>
              <a:ext uri="{FF2B5EF4-FFF2-40B4-BE49-F238E27FC236}">
                <a16:creationId xmlns:a16="http://schemas.microsoft.com/office/drawing/2014/main" id="{A6C3C8DF-BC44-621B-3593-3B094B06D742}"/>
              </a:ext>
            </a:extLst>
          </p:cNvPr>
          <p:cNvGrpSpPr/>
          <p:nvPr/>
        </p:nvGrpSpPr>
        <p:grpSpPr>
          <a:xfrm>
            <a:off x="639445" y="4744259"/>
            <a:ext cx="5738798" cy="307777"/>
            <a:chOff x="639445" y="4199344"/>
            <a:chExt cx="2909245" cy="307777"/>
          </a:xfrm>
        </p:grpSpPr>
        <p:sp>
          <p:nvSpPr>
            <p:cNvPr id="28" name="TextBox 27">
              <a:extLst>
                <a:ext uri="{FF2B5EF4-FFF2-40B4-BE49-F238E27FC236}">
                  <a16:creationId xmlns:a16="http://schemas.microsoft.com/office/drawing/2014/main" id="{64ACF574-E7C0-FA62-8ACA-94C095B4D49A}"/>
                </a:ext>
              </a:extLst>
            </p:cNvPr>
            <p:cNvSpPr txBox="1"/>
            <p:nvPr/>
          </p:nvSpPr>
          <p:spPr>
            <a:xfrm>
              <a:off x="639445" y="4199344"/>
              <a:ext cx="2909245"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ko-KR" altLang="en-US"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신기술 도입은 조직의 수익성 또는 성과를 개선</a:t>
              </a:r>
            </a:p>
          </p:txBody>
        </p:sp>
        <p:cxnSp>
          <p:nvCxnSpPr>
            <p:cNvPr id="37" name="직선 연결선 36">
              <a:extLst>
                <a:ext uri="{FF2B5EF4-FFF2-40B4-BE49-F238E27FC236}">
                  <a16:creationId xmlns:a16="http://schemas.microsoft.com/office/drawing/2014/main" id="{51D5D478-AB13-1802-FF45-C56CE4280838}"/>
                </a:ext>
              </a:extLst>
            </p:cNvPr>
            <p:cNvCxnSpPr>
              <a:cxnSpLocks/>
            </p:cNvCxnSpPr>
            <p:nvPr/>
          </p:nvCxnSpPr>
          <p:spPr>
            <a:xfrm>
              <a:off x="677160" y="4199344"/>
              <a:ext cx="153177"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grpSp>
        <p:nvGrpSpPr>
          <p:cNvPr id="169" name="그룹 168">
            <a:extLst>
              <a:ext uri="{FF2B5EF4-FFF2-40B4-BE49-F238E27FC236}">
                <a16:creationId xmlns:a16="http://schemas.microsoft.com/office/drawing/2014/main" id="{2CC1B458-DECB-FA2C-35E0-D7071BA34BB2}"/>
              </a:ext>
            </a:extLst>
          </p:cNvPr>
          <p:cNvGrpSpPr/>
          <p:nvPr/>
        </p:nvGrpSpPr>
        <p:grpSpPr>
          <a:xfrm>
            <a:off x="733202" y="5986180"/>
            <a:ext cx="5398764" cy="2682147"/>
            <a:chOff x="733202" y="5655291"/>
            <a:chExt cx="5398764" cy="2682147"/>
          </a:xfrm>
        </p:grpSpPr>
        <p:sp>
          <p:nvSpPr>
            <p:cNvPr id="36" name="object 30">
              <a:extLst>
                <a:ext uri="{FF2B5EF4-FFF2-40B4-BE49-F238E27FC236}">
                  <a16:creationId xmlns:a16="http://schemas.microsoft.com/office/drawing/2014/main" id="{6A0ECDA2-EB52-3577-C639-C6C9312FCCAD}"/>
                </a:ext>
              </a:extLst>
            </p:cNvPr>
            <p:cNvSpPr txBox="1"/>
            <p:nvPr/>
          </p:nvSpPr>
          <p:spPr>
            <a:xfrm>
              <a:off x="737906" y="7614857"/>
              <a:ext cx="3009430" cy="182742"/>
            </a:xfrm>
            <a:prstGeom prst="rect">
              <a:avLst/>
            </a:prstGeom>
          </p:spPr>
          <p:txBody>
            <a:bodyPr vert="horz" wrap="square" lIns="0" tIns="13335" rIns="0" bIns="0" rtlCol="0">
              <a:spAutoFit/>
            </a:bodyPr>
            <a:lstStyle/>
            <a:p>
              <a:pPr>
                <a:spcBef>
                  <a:spcPts val="105"/>
                </a:spcBef>
                <a:defRPr/>
              </a:pPr>
              <a:r>
                <a:rPr kumimoji="0" lang="en-US" altLang="ko-KR"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VR/AR (</a:t>
              </a: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메타버스 포함</a:t>
              </a:r>
              <a:r>
                <a:rPr kumimoji="0" lang="en-US" altLang="ko-KR"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t>
              </a:r>
              <a:endPar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endParaRPr>
            </a:p>
          </p:txBody>
        </p:sp>
        <p:sp>
          <p:nvSpPr>
            <p:cNvPr id="40" name="TextBox 39">
              <a:extLst>
                <a:ext uri="{FF2B5EF4-FFF2-40B4-BE49-F238E27FC236}">
                  <a16:creationId xmlns:a16="http://schemas.microsoft.com/office/drawing/2014/main" id="{AD12B43C-726A-AB5D-DB55-ED3B377F6DBB}"/>
                </a:ext>
              </a:extLst>
            </p:cNvPr>
            <p:cNvSpPr txBox="1"/>
            <p:nvPr/>
          </p:nvSpPr>
          <p:spPr>
            <a:xfrm>
              <a:off x="5211782" y="5655291"/>
              <a:ext cx="920184" cy="323165"/>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8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66%</a:t>
              </a:r>
              <a:endParaRPr kumimoji="0" lang="ko-KR" altLang="en-US" sz="18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31" name="object 25">
              <a:extLst>
                <a:ext uri="{FF2B5EF4-FFF2-40B4-BE49-F238E27FC236}">
                  <a16:creationId xmlns:a16="http://schemas.microsoft.com/office/drawing/2014/main" id="{C617EF2D-979F-8805-8498-6A97EBC3783A}"/>
                </a:ext>
              </a:extLst>
            </p:cNvPr>
            <p:cNvSpPr txBox="1"/>
            <p:nvPr/>
          </p:nvSpPr>
          <p:spPr>
            <a:xfrm>
              <a:off x="733472" y="6662864"/>
              <a:ext cx="2280051"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공공 클라우드 및</a:t>
              </a:r>
              <a:r>
                <a:rPr lang="en-US" altLang="ko-KR" sz="1100" b="1" spc="-50" dirty="0">
                  <a:gradFill>
                    <a:gsLst>
                      <a:gs pos="0">
                        <a:schemeClr val="tx1">
                          <a:lumMod val="65000"/>
                          <a:lumOff val="35000"/>
                        </a:schemeClr>
                      </a:gs>
                      <a:gs pos="100000">
                        <a:schemeClr val="tx1">
                          <a:lumMod val="65000"/>
                          <a:lumOff val="35000"/>
                        </a:schemeClr>
                      </a:gs>
                    </a:gsLst>
                    <a:lin ang="5400000" scaled="1"/>
                  </a:gradFill>
                  <a:latin typeface="KoPub돋움체 Medium" panose="00000600000000000000" pitchFamily="2" charset="-127"/>
                  <a:ea typeface="KoPub돋움체 Medium" panose="00000600000000000000" pitchFamily="2" charset="-127"/>
                  <a:cs typeface="Calibri"/>
                </a:rPr>
                <a:t> </a:t>
              </a:r>
              <a:r>
                <a:rPr kumimoji="0" lang="en-US" altLang="ko-KR"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XaaS </a:t>
              </a: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기술</a:t>
              </a:r>
              <a:endParaRPr kumimoji="0"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endParaRPr>
            </a:p>
          </p:txBody>
        </p:sp>
        <p:sp>
          <p:nvSpPr>
            <p:cNvPr id="32" name="object 26">
              <a:extLst>
                <a:ext uri="{FF2B5EF4-FFF2-40B4-BE49-F238E27FC236}">
                  <a16:creationId xmlns:a16="http://schemas.microsoft.com/office/drawing/2014/main" id="{78EA8331-1B1A-207C-AA09-84AB0C792A21}"/>
                </a:ext>
              </a:extLst>
            </p:cNvPr>
            <p:cNvSpPr txBox="1"/>
            <p:nvPr/>
          </p:nvSpPr>
          <p:spPr>
            <a:xfrm>
              <a:off x="737907" y="6196111"/>
              <a:ext cx="888270"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사이버 보안</a:t>
              </a:r>
              <a:endParaRPr kumimoji="0"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endParaRPr>
            </a:p>
          </p:txBody>
        </p:sp>
        <p:sp>
          <p:nvSpPr>
            <p:cNvPr id="33" name="object 27">
              <a:extLst>
                <a:ext uri="{FF2B5EF4-FFF2-40B4-BE49-F238E27FC236}">
                  <a16:creationId xmlns:a16="http://schemas.microsoft.com/office/drawing/2014/main" id="{057F42D4-D1EA-C62D-1F2B-EDBCC9B95FDF}"/>
                </a:ext>
              </a:extLst>
            </p:cNvPr>
            <p:cNvSpPr txBox="1"/>
            <p:nvPr/>
          </p:nvSpPr>
          <p:spPr>
            <a:xfrm>
              <a:off x="733202" y="5729239"/>
              <a:ext cx="1733866"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fr-FR" altLang="ko-KR"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D&amp;A(Data &amp; Analytics)</a:t>
              </a:r>
              <a:endParaRPr kumimoji="0"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endParaRPr>
            </a:p>
          </p:txBody>
        </p:sp>
        <p:sp>
          <p:nvSpPr>
            <p:cNvPr id="34" name="object 28">
              <a:extLst>
                <a:ext uri="{FF2B5EF4-FFF2-40B4-BE49-F238E27FC236}">
                  <a16:creationId xmlns:a16="http://schemas.microsoft.com/office/drawing/2014/main" id="{D38AC38A-E6A0-2C2B-92EA-BF86779469C6}"/>
                </a:ext>
              </a:extLst>
            </p:cNvPr>
            <p:cNvSpPr txBox="1"/>
            <p:nvPr/>
          </p:nvSpPr>
          <p:spPr>
            <a:xfrm>
              <a:off x="752726" y="7130195"/>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AI</a:t>
              </a:r>
              <a:r>
                <a:rPr kumimoji="0" 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t>
              </a: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인공지능</a:t>
              </a:r>
              <a:r>
                <a:rPr kumimoji="0" lang="en-US" altLang="ko-KR"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t>
              </a:r>
              <a:r>
                <a:rPr kumimoji="0"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 </a:t>
              </a: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및 자동화</a:t>
              </a:r>
              <a:endParaRPr kumimoji="0"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endParaRPr>
            </a:p>
          </p:txBody>
        </p:sp>
        <p:sp>
          <p:nvSpPr>
            <p:cNvPr id="35" name="object 29">
              <a:extLst>
                <a:ext uri="{FF2B5EF4-FFF2-40B4-BE49-F238E27FC236}">
                  <a16:creationId xmlns:a16="http://schemas.microsoft.com/office/drawing/2014/main" id="{C5E48BF5-F799-47D5-B019-6431C4D45BC2}"/>
                </a:ext>
              </a:extLst>
            </p:cNvPr>
            <p:cNvSpPr txBox="1"/>
            <p:nvPr/>
          </p:nvSpPr>
          <p:spPr>
            <a:xfrm>
              <a:off x="737906" y="8095046"/>
              <a:ext cx="2075154" cy="182742"/>
            </a:xfrm>
            <a:prstGeom prst="rect">
              <a:avLst/>
            </a:prstGeom>
          </p:spPr>
          <p:txBody>
            <a:bodyPr vert="horz" wrap="square" lIns="0" tIns="13335" rIns="0" bIns="0" rtlCol="0">
              <a:spAutoFit/>
            </a:bodyPr>
            <a:lstStyle/>
            <a:p>
              <a:pPr>
                <a:spcBef>
                  <a:spcPts val="105"/>
                </a:spcBef>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로우코드</a:t>
              </a:r>
              <a:r>
                <a:rPr kumimoji="0" lang="en-US" altLang="ko-KR"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(low</a:t>
              </a: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 </a:t>
              </a:r>
              <a:r>
                <a:rPr kumimoji="0" lang="en-US" altLang="ko-KR"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Code)/</a:t>
              </a: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노코드</a:t>
              </a:r>
              <a:r>
                <a:rPr kumimoji="0" lang="en-US" altLang="ko-KR"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(No Code)</a:t>
              </a:r>
            </a:p>
          </p:txBody>
        </p:sp>
        <p:sp>
          <p:nvSpPr>
            <p:cNvPr id="51" name="TextBox 50">
              <a:extLst>
                <a:ext uri="{FF2B5EF4-FFF2-40B4-BE49-F238E27FC236}">
                  <a16:creationId xmlns:a16="http://schemas.microsoft.com/office/drawing/2014/main" id="{425504D4-0D54-28C5-66C9-2DB1AB212B22}"/>
                </a:ext>
              </a:extLst>
            </p:cNvPr>
            <p:cNvSpPr txBox="1"/>
            <p:nvPr/>
          </p:nvSpPr>
          <p:spPr>
            <a:xfrm>
              <a:off x="4694540" y="6123546"/>
              <a:ext cx="920184" cy="323165"/>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8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64%</a:t>
              </a:r>
              <a:endParaRPr kumimoji="0" lang="ko-KR" altLang="en-US" sz="18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54" name="TextBox 53">
              <a:extLst>
                <a:ext uri="{FF2B5EF4-FFF2-40B4-BE49-F238E27FC236}">
                  <a16:creationId xmlns:a16="http://schemas.microsoft.com/office/drawing/2014/main" id="{A390AC11-6D30-FC4C-3D91-CD4558D82A70}"/>
                </a:ext>
              </a:extLst>
            </p:cNvPr>
            <p:cNvSpPr txBox="1"/>
            <p:nvPr/>
          </p:nvSpPr>
          <p:spPr>
            <a:xfrm>
              <a:off x="4694540" y="6595151"/>
              <a:ext cx="920184" cy="323165"/>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8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64%</a:t>
              </a:r>
              <a:endParaRPr kumimoji="0" lang="ko-KR" altLang="en-US" sz="18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55" name="TextBox 54">
              <a:extLst>
                <a:ext uri="{FF2B5EF4-FFF2-40B4-BE49-F238E27FC236}">
                  <a16:creationId xmlns:a16="http://schemas.microsoft.com/office/drawing/2014/main" id="{6B4CFB82-2907-E69F-C6B9-D524B50488EE}"/>
                </a:ext>
              </a:extLst>
            </p:cNvPr>
            <p:cNvSpPr txBox="1"/>
            <p:nvPr/>
          </p:nvSpPr>
          <p:spPr>
            <a:xfrm>
              <a:off x="4414340" y="7065480"/>
              <a:ext cx="920184" cy="323165"/>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8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63%</a:t>
              </a:r>
              <a:endParaRPr kumimoji="0" lang="ko-KR" altLang="en-US" sz="18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56" name="TextBox 55">
              <a:extLst>
                <a:ext uri="{FF2B5EF4-FFF2-40B4-BE49-F238E27FC236}">
                  <a16:creationId xmlns:a16="http://schemas.microsoft.com/office/drawing/2014/main" id="{053BA441-2B53-4EF1-B960-C1484167DC00}"/>
                </a:ext>
              </a:extLst>
            </p:cNvPr>
            <p:cNvSpPr txBox="1"/>
            <p:nvPr/>
          </p:nvSpPr>
          <p:spPr>
            <a:xfrm>
              <a:off x="3620119" y="7534514"/>
              <a:ext cx="920184" cy="323165"/>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8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60%</a:t>
              </a:r>
              <a:endParaRPr kumimoji="0" lang="ko-KR" altLang="en-US" sz="18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57" name="TextBox 56">
              <a:extLst>
                <a:ext uri="{FF2B5EF4-FFF2-40B4-BE49-F238E27FC236}">
                  <a16:creationId xmlns:a16="http://schemas.microsoft.com/office/drawing/2014/main" id="{13D4B89C-B6CF-267B-BDDE-9DC2E83363B4}"/>
                </a:ext>
              </a:extLst>
            </p:cNvPr>
            <p:cNvSpPr txBox="1"/>
            <p:nvPr/>
          </p:nvSpPr>
          <p:spPr>
            <a:xfrm>
              <a:off x="3355800" y="8014273"/>
              <a:ext cx="920184" cy="323165"/>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8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59%</a:t>
              </a:r>
              <a:endParaRPr kumimoji="0" lang="ko-KR" altLang="en-US" sz="18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grpSp>
      <p:sp>
        <p:nvSpPr>
          <p:cNvPr id="139" name="object 41">
            <a:extLst>
              <a:ext uri="{FF2B5EF4-FFF2-40B4-BE49-F238E27FC236}">
                <a16:creationId xmlns:a16="http://schemas.microsoft.com/office/drawing/2014/main" id="{55B9277E-ABAD-7770-DBBD-9209F384A9AF}"/>
              </a:ext>
            </a:extLst>
          </p:cNvPr>
          <p:cNvSpPr txBox="1"/>
          <p:nvPr/>
        </p:nvSpPr>
        <p:spPr>
          <a:xfrm>
            <a:off x="1071747" y="8873655"/>
            <a:ext cx="1084602" cy="1125629"/>
          </a:xfrm>
          <a:prstGeom prst="rect">
            <a:avLst/>
          </a:prstGeom>
        </p:spPr>
        <p:txBody>
          <a:bodyPr vert="horz" wrap="square" lIns="0" tIns="13970" rIns="0" bIns="0" rtlCol="0">
            <a:spAutoFit/>
          </a:bodyPr>
          <a:lstStyle/>
          <a:p>
            <a:pPr marL="0" marR="0" lvl="0" indent="0" algn="ctr" defTabSz="457200" rtl="0" eaLnBrk="1" fontAlgn="auto" latinLnBrk="0" hangingPunct="1">
              <a:lnSpc>
                <a:spcPts val="10085"/>
              </a:lnSpc>
              <a:spcBef>
                <a:spcPts val="110"/>
              </a:spcBef>
              <a:spcAft>
                <a:spcPts val="0"/>
              </a:spcAft>
              <a:buClrTx/>
              <a:buSzTx/>
              <a:buFontTx/>
              <a:buNone/>
              <a:tabLst/>
              <a:defRPr/>
            </a:pPr>
            <a:r>
              <a:rPr kumimoji="0" lang="en-US" altLang="ko-KR" sz="6000" b="1" i="0" u="none" strike="noStrike" kern="1200" cap="none" normalizeH="0" baseline="0" noProof="0" dirty="0">
                <a:ln>
                  <a:noFill/>
                </a:ln>
                <a:solidFill>
                  <a:srgbClr val="1E49E2"/>
                </a:solidFill>
                <a:effectLst/>
                <a:uLnTx/>
                <a:uFillTx/>
                <a:latin typeface="KPMG Bold"/>
                <a:ea typeface="+mn-ea"/>
                <a:cs typeface="KPMG Bold"/>
              </a:rPr>
              <a:t>29</a:t>
            </a:r>
            <a:r>
              <a:rPr kumimoji="0" sz="6000" b="1" i="0" u="none" strike="noStrike" kern="1200" cap="none" normalizeH="0" baseline="0" noProof="0" dirty="0">
                <a:ln>
                  <a:noFill/>
                </a:ln>
                <a:solidFill>
                  <a:srgbClr val="1E49E2"/>
                </a:solidFill>
                <a:effectLst/>
                <a:uLnTx/>
                <a:uFillTx/>
                <a:latin typeface="KPMG Bold"/>
                <a:ea typeface="+mn-ea"/>
                <a:cs typeface="KPMG Bold"/>
              </a:rPr>
              <a:t>%</a:t>
            </a:r>
            <a:endParaRPr kumimoji="0" sz="6000" b="0" i="0" u="none" strike="noStrike" kern="1200" cap="none" normalizeH="0" baseline="0" noProof="0" dirty="0">
              <a:ln>
                <a:noFill/>
              </a:ln>
              <a:solidFill>
                <a:srgbClr val="1E49E2"/>
              </a:solidFill>
              <a:effectLst/>
              <a:uLnTx/>
              <a:uFillTx/>
              <a:latin typeface="KPMG Bold"/>
              <a:ea typeface="+mn-ea"/>
              <a:cs typeface="KPMG Bold"/>
            </a:endParaRPr>
          </a:p>
        </p:txBody>
      </p:sp>
      <p:sp>
        <p:nvSpPr>
          <p:cNvPr id="141" name="TextBox 140">
            <a:extLst>
              <a:ext uri="{FF2B5EF4-FFF2-40B4-BE49-F238E27FC236}">
                <a16:creationId xmlns:a16="http://schemas.microsoft.com/office/drawing/2014/main" id="{A6507A40-5ED9-C377-77DC-1B0805EEE9A9}"/>
              </a:ext>
            </a:extLst>
          </p:cNvPr>
          <p:cNvSpPr txBox="1"/>
          <p:nvPr/>
        </p:nvSpPr>
        <p:spPr>
          <a:xfrm>
            <a:off x="833688" y="10078840"/>
            <a:ext cx="1547168" cy="669863"/>
          </a:xfrm>
          <a:prstGeom prst="rect">
            <a:avLst/>
          </a:prstGeom>
        </p:spPr>
        <p:txBody>
          <a:bodyPr vert="horz" wrap="square" lIns="0" tIns="12700" rIns="0" bIns="0" rtlCol="0">
            <a:spAutoFit/>
          </a:bodyPr>
          <a:lstStyle>
            <a:defPPr>
              <a:defRPr lang="en-US"/>
            </a:defPPr>
            <a:lvl1pPr marL="38100" marR="30480">
              <a:lnSpc>
                <a:spcPct val="105200"/>
              </a:lnSpc>
              <a:spcBef>
                <a:spcPts val="100"/>
              </a:spcBef>
              <a:defRPr sz="1400" b="1" spc="-5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defRPr>
            </a:lvl1pPr>
          </a:lstStyle>
          <a:p>
            <a:r>
              <a:rPr lang="fr-FR" altLang="ko-KR" sz="1050" dirty="0">
                <a:solidFill>
                  <a:srgbClr val="1E49E2"/>
                </a:solidFill>
              </a:rPr>
              <a:t>D&amp;A(Data &amp; Analytics)</a:t>
            </a:r>
            <a:r>
              <a:rPr lang="ko-KR" altLang="en-US" sz="1050" dirty="0">
                <a:solidFill>
                  <a:srgbClr val="1E49E2"/>
                </a:solidFill>
              </a:rPr>
              <a:t>에 대한 투자로 </a:t>
            </a:r>
            <a:r>
              <a:rPr lang="ko-KR" altLang="en-US" sz="1000" dirty="0"/>
              <a:t>자사의 수익성 또는 성과가 </a:t>
            </a:r>
            <a:r>
              <a:rPr lang="en-US" altLang="ko-KR" sz="1000" dirty="0"/>
              <a:t>11% </a:t>
            </a:r>
            <a:r>
              <a:rPr lang="ko-KR" altLang="en-US" sz="1000" dirty="0"/>
              <a:t>이상 향상되었다고 응답한 기업 비율</a:t>
            </a:r>
          </a:p>
        </p:txBody>
      </p:sp>
      <p:sp>
        <p:nvSpPr>
          <p:cNvPr id="150" name="object 41">
            <a:extLst>
              <a:ext uri="{FF2B5EF4-FFF2-40B4-BE49-F238E27FC236}">
                <a16:creationId xmlns:a16="http://schemas.microsoft.com/office/drawing/2014/main" id="{5327FFEF-C93B-C55A-979B-FE373C7A3A42}"/>
              </a:ext>
            </a:extLst>
          </p:cNvPr>
          <p:cNvSpPr txBox="1"/>
          <p:nvPr/>
        </p:nvSpPr>
        <p:spPr>
          <a:xfrm>
            <a:off x="2818658" y="8873655"/>
            <a:ext cx="1245361" cy="1125629"/>
          </a:xfrm>
          <a:prstGeom prst="rect">
            <a:avLst/>
          </a:prstGeom>
        </p:spPr>
        <p:txBody>
          <a:bodyPr vert="horz" wrap="square" lIns="0" tIns="13970" rIns="0" bIns="0" rtlCol="0">
            <a:spAutoFit/>
          </a:bodyPr>
          <a:lstStyle/>
          <a:p>
            <a:pPr marL="0" marR="0" lvl="0" indent="0" algn="ctr" defTabSz="457200" rtl="0" eaLnBrk="1" fontAlgn="auto" latinLnBrk="0" hangingPunct="1">
              <a:lnSpc>
                <a:spcPts val="10085"/>
              </a:lnSpc>
              <a:spcBef>
                <a:spcPts val="110"/>
              </a:spcBef>
              <a:spcAft>
                <a:spcPts val="0"/>
              </a:spcAft>
              <a:buClrTx/>
              <a:buSzTx/>
              <a:buFontTx/>
              <a:buNone/>
              <a:tabLst/>
              <a:defRPr/>
            </a:pPr>
            <a:r>
              <a:rPr kumimoji="0" lang="en-US" altLang="ko-KR" sz="6000" b="1" i="0" u="none" strike="noStrike" kern="1200" cap="none" normalizeH="0" baseline="0" noProof="0" dirty="0">
                <a:ln>
                  <a:noFill/>
                </a:ln>
                <a:solidFill>
                  <a:srgbClr val="1E49E2"/>
                </a:solidFill>
                <a:effectLst/>
                <a:uLnTx/>
                <a:uFillTx/>
                <a:latin typeface="KPMG Bold"/>
                <a:ea typeface="+mn-ea"/>
                <a:cs typeface="KPMG Bold"/>
              </a:rPr>
              <a:t>27</a:t>
            </a:r>
            <a:r>
              <a:rPr kumimoji="0" sz="6000" b="1" i="0" u="none" strike="noStrike" kern="1200" cap="none" normalizeH="0" baseline="0" noProof="0" dirty="0">
                <a:ln>
                  <a:noFill/>
                </a:ln>
                <a:solidFill>
                  <a:srgbClr val="1E49E2"/>
                </a:solidFill>
                <a:effectLst/>
                <a:uLnTx/>
                <a:uFillTx/>
                <a:latin typeface="KPMG Bold"/>
                <a:ea typeface="+mn-ea"/>
                <a:cs typeface="KPMG Bold"/>
              </a:rPr>
              <a:t>%</a:t>
            </a:r>
            <a:endParaRPr kumimoji="0" sz="6000" b="0" i="0" u="none" strike="noStrike" kern="1200" cap="none" normalizeH="0" baseline="0" noProof="0" dirty="0">
              <a:ln>
                <a:noFill/>
              </a:ln>
              <a:solidFill>
                <a:srgbClr val="1E49E2"/>
              </a:solidFill>
              <a:effectLst/>
              <a:uLnTx/>
              <a:uFillTx/>
              <a:latin typeface="KPMG Bold"/>
              <a:ea typeface="+mn-ea"/>
              <a:cs typeface="KPMG Bold"/>
            </a:endParaRPr>
          </a:p>
        </p:txBody>
      </p:sp>
      <p:sp>
        <p:nvSpPr>
          <p:cNvPr id="151" name="TextBox 150">
            <a:extLst>
              <a:ext uri="{FF2B5EF4-FFF2-40B4-BE49-F238E27FC236}">
                <a16:creationId xmlns:a16="http://schemas.microsoft.com/office/drawing/2014/main" id="{54D915E6-45F5-C435-0F6A-E9D764D7E496}"/>
              </a:ext>
            </a:extLst>
          </p:cNvPr>
          <p:cNvSpPr txBox="1"/>
          <p:nvPr/>
        </p:nvSpPr>
        <p:spPr>
          <a:xfrm>
            <a:off x="2651855" y="10078840"/>
            <a:ext cx="1571231" cy="669863"/>
          </a:xfrm>
          <a:prstGeom prst="rect">
            <a:avLst/>
          </a:prstGeom>
        </p:spPr>
        <p:txBody>
          <a:bodyPr vert="horz" wrap="square" lIns="0" tIns="12700" rIns="0" bIns="0" rtlCol="0">
            <a:spAutoFit/>
          </a:bodyPr>
          <a:lstStyle>
            <a:defPPr>
              <a:defRPr lang="en-US"/>
            </a:defPPr>
            <a:lvl1pPr marL="38100" marR="30480">
              <a:lnSpc>
                <a:spcPct val="105200"/>
              </a:lnSpc>
              <a:spcBef>
                <a:spcPts val="100"/>
              </a:spcBef>
              <a:defRPr sz="1400" b="1" spc="-5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defRPr>
            </a:lvl1pPr>
          </a:lstStyle>
          <a:p>
            <a:r>
              <a:rPr lang="ko-KR" altLang="en-US" sz="1050" dirty="0">
                <a:solidFill>
                  <a:srgbClr val="1E49E2"/>
                </a:solidFill>
              </a:rPr>
              <a:t>공공 클라우드 및 </a:t>
            </a:r>
            <a:r>
              <a:rPr lang="en-US" altLang="ko-KR" sz="1050" dirty="0">
                <a:solidFill>
                  <a:srgbClr val="1E49E2"/>
                </a:solidFill>
              </a:rPr>
              <a:t>XaaS </a:t>
            </a:r>
            <a:r>
              <a:rPr lang="ko-KR" altLang="en-US" sz="1050" dirty="0">
                <a:solidFill>
                  <a:srgbClr val="1E49E2"/>
                </a:solidFill>
              </a:rPr>
              <a:t>툴에 대한 투자로</a:t>
            </a:r>
            <a:r>
              <a:rPr lang="ko-KR" altLang="en-US" sz="1000" dirty="0"/>
              <a:t> 자사의 수익성 또는 성과가 </a:t>
            </a:r>
            <a:r>
              <a:rPr lang="en-US" altLang="ko-KR" sz="1000" dirty="0"/>
              <a:t>11% </a:t>
            </a:r>
            <a:r>
              <a:rPr lang="ko-KR" altLang="en-US" sz="1000" dirty="0"/>
              <a:t>이상 향상되었다고 응답한 기업 비율</a:t>
            </a:r>
          </a:p>
        </p:txBody>
      </p:sp>
      <p:sp>
        <p:nvSpPr>
          <p:cNvPr id="152" name="object 41">
            <a:extLst>
              <a:ext uri="{FF2B5EF4-FFF2-40B4-BE49-F238E27FC236}">
                <a16:creationId xmlns:a16="http://schemas.microsoft.com/office/drawing/2014/main" id="{F4067434-8D00-CFBB-6F4B-790CA668EFD7}"/>
              </a:ext>
            </a:extLst>
          </p:cNvPr>
          <p:cNvSpPr txBox="1"/>
          <p:nvPr/>
        </p:nvSpPr>
        <p:spPr>
          <a:xfrm>
            <a:off x="4730962" y="8873655"/>
            <a:ext cx="1123929" cy="1125629"/>
          </a:xfrm>
          <a:prstGeom prst="rect">
            <a:avLst/>
          </a:prstGeom>
        </p:spPr>
        <p:txBody>
          <a:bodyPr vert="horz" wrap="square" lIns="0" tIns="13970" rIns="0" bIns="0" rtlCol="0">
            <a:spAutoFit/>
          </a:bodyPr>
          <a:lstStyle/>
          <a:p>
            <a:pPr marL="0" marR="0" lvl="0" indent="0" algn="ctr" defTabSz="457200" rtl="0" eaLnBrk="1" fontAlgn="auto" latinLnBrk="0" hangingPunct="1">
              <a:lnSpc>
                <a:spcPts val="10085"/>
              </a:lnSpc>
              <a:spcBef>
                <a:spcPts val="110"/>
              </a:spcBef>
              <a:spcAft>
                <a:spcPts val="0"/>
              </a:spcAft>
              <a:buClrTx/>
              <a:buSzTx/>
              <a:buFontTx/>
              <a:buNone/>
              <a:tabLst/>
              <a:defRPr/>
            </a:pPr>
            <a:r>
              <a:rPr kumimoji="0" lang="en-US" altLang="ko-KR" sz="6000" b="1" i="0" u="none" strike="noStrike" kern="1200" cap="none" normalizeH="0" baseline="0" noProof="0" dirty="0">
                <a:ln>
                  <a:noFill/>
                </a:ln>
                <a:solidFill>
                  <a:srgbClr val="1E49E2"/>
                </a:solidFill>
                <a:effectLst/>
                <a:uLnTx/>
                <a:uFillTx/>
                <a:latin typeface="KPMG Bold"/>
                <a:ea typeface="+mn-ea"/>
                <a:cs typeface="KPMG Bold"/>
              </a:rPr>
              <a:t>26</a:t>
            </a:r>
            <a:r>
              <a:rPr kumimoji="0" sz="6000" b="1" i="0" u="none" strike="noStrike" kern="1200" cap="none" normalizeH="0" baseline="0" noProof="0" dirty="0">
                <a:ln>
                  <a:noFill/>
                </a:ln>
                <a:solidFill>
                  <a:srgbClr val="1E49E2"/>
                </a:solidFill>
                <a:effectLst/>
                <a:uLnTx/>
                <a:uFillTx/>
                <a:latin typeface="KPMG Bold"/>
                <a:ea typeface="+mn-ea"/>
                <a:cs typeface="KPMG Bold"/>
              </a:rPr>
              <a:t>%</a:t>
            </a:r>
            <a:endParaRPr kumimoji="0" sz="6000" b="0" i="0" u="none" strike="noStrike" kern="1200" cap="none" normalizeH="0" baseline="0" noProof="0" dirty="0">
              <a:ln>
                <a:noFill/>
              </a:ln>
              <a:solidFill>
                <a:srgbClr val="1E49E2"/>
              </a:solidFill>
              <a:effectLst/>
              <a:uLnTx/>
              <a:uFillTx/>
              <a:latin typeface="KPMG Bold"/>
              <a:ea typeface="+mn-ea"/>
              <a:cs typeface="KPMG Bold"/>
            </a:endParaRPr>
          </a:p>
        </p:txBody>
      </p:sp>
      <p:sp>
        <p:nvSpPr>
          <p:cNvPr id="153" name="TextBox 152">
            <a:extLst>
              <a:ext uri="{FF2B5EF4-FFF2-40B4-BE49-F238E27FC236}">
                <a16:creationId xmlns:a16="http://schemas.microsoft.com/office/drawing/2014/main" id="{F9E620E5-475B-BB8E-11F3-5D1273387A00}"/>
              </a:ext>
            </a:extLst>
          </p:cNvPr>
          <p:cNvSpPr txBox="1"/>
          <p:nvPr/>
        </p:nvSpPr>
        <p:spPr>
          <a:xfrm>
            <a:off x="4432744" y="10078840"/>
            <a:ext cx="1719171" cy="669863"/>
          </a:xfrm>
          <a:prstGeom prst="rect">
            <a:avLst/>
          </a:prstGeom>
        </p:spPr>
        <p:txBody>
          <a:bodyPr vert="horz" wrap="square" lIns="0" tIns="12700" rIns="0" bIns="0" rtlCol="0">
            <a:spAutoFit/>
          </a:bodyPr>
          <a:lstStyle>
            <a:defPPr>
              <a:defRPr lang="en-US"/>
            </a:defPPr>
            <a:lvl1pPr marL="38100" marR="30480">
              <a:lnSpc>
                <a:spcPct val="105200"/>
              </a:lnSpc>
              <a:spcBef>
                <a:spcPts val="100"/>
              </a:spcBef>
              <a:defRPr sz="1400" b="1" spc="-5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defRPr>
            </a:lvl1pPr>
          </a:lstStyle>
          <a:p>
            <a:r>
              <a:rPr lang="en-US" altLang="ko-KR" sz="1050" spc="-60" dirty="0">
                <a:solidFill>
                  <a:srgbClr val="1E49E2"/>
                </a:solidFill>
              </a:rPr>
              <a:t>AI(</a:t>
            </a:r>
            <a:r>
              <a:rPr lang="ko-KR" altLang="en-US" sz="1050" spc="-60" dirty="0">
                <a:solidFill>
                  <a:srgbClr val="1E49E2"/>
                </a:solidFill>
              </a:rPr>
              <a:t>인공지능</a:t>
            </a:r>
            <a:r>
              <a:rPr lang="en-US" altLang="ko-KR" sz="1050" spc="-60" dirty="0">
                <a:solidFill>
                  <a:srgbClr val="1E49E2"/>
                </a:solidFill>
              </a:rPr>
              <a:t>)</a:t>
            </a:r>
            <a:r>
              <a:rPr lang="ko-KR" altLang="en-US" sz="1050" spc="-60" dirty="0">
                <a:solidFill>
                  <a:srgbClr val="1E49E2"/>
                </a:solidFill>
              </a:rPr>
              <a:t> 및</a:t>
            </a:r>
            <a:r>
              <a:rPr lang="ko-KR" altLang="en-US" sz="1050" dirty="0">
                <a:solidFill>
                  <a:srgbClr val="1E49E2"/>
                </a:solidFill>
              </a:rPr>
              <a:t> 자동화에 대한 투자로</a:t>
            </a:r>
            <a:r>
              <a:rPr lang="ko-KR" altLang="en-US" sz="1000" dirty="0"/>
              <a:t> 자사의 수익성 또는 성과가 </a:t>
            </a:r>
            <a:r>
              <a:rPr lang="en-US" altLang="ko-KR" sz="1000" dirty="0"/>
              <a:t>11% </a:t>
            </a:r>
            <a:r>
              <a:rPr lang="ko-KR" altLang="en-US" sz="1000" dirty="0"/>
              <a:t>이상  향상되었다고 응답한 기업 비율</a:t>
            </a:r>
          </a:p>
        </p:txBody>
      </p:sp>
      <p:grpSp>
        <p:nvGrpSpPr>
          <p:cNvPr id="21" name="그룹 20">
            <a:extLst>
              <a:ext uri="{FF2B5EF4-FFF2-40B4-BE49-F238E27FC236}">
                <a16:creationId xmlns:a16="http://schemas.microsoft.com/office/drawing/2014/main" id="{05255A78-D1B1-5F48-CE37-DE2EF9E8BAB8}"/>
              </a:ext>
            </a:extLst>
          </p:cNvPr>
          <p:cNvGrpSpPr/>
          <p:nvPr/>
        </p:nvGrpSpPr>
        <p:grpSpPr>
          <a:xfrm>
            <a:off x="754609" y="5245011"/>
            <a:ext cx="5374728" cy="581025"/>
            <a:chOff x="754609" y="5125111"/>
            <a:chExt cx="5374728" cy="581025"/>
          </a:xfrm>
        </p:grpSpPr>
        <p:sp>
          <p:nvSpPr>
            <p:cNvPr id="7" name="직사각형 6">
              <a:extLst>
                <a:ext uri="{FF2B5EF4-FFF2-40B4-BE49-F238E27FC236}">
                  <a16:creationId xmlns:a16="http://schemas.microsoft.com/office/drawing/2014/main" id="{8E51F0F8-DBBB-F282-BC32-1E717137D0AC}"/>
                </a:ext>
              </a:extLst>
            </p:cNvPr>
            <p:cNvSpPr/>
            <p:nvPr/>
          </p:nvSpPr>
          <p:spPr>
            <a:xfrm>
              <a:off x="754609" y="5125111"/>
              <a:ext cx="5374728" cy="581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0" rtlCol="0" anchor="ctr"/>
            <a:lstStyle/>
            <a:p>
              <a:endParaRPr lang="ko-KR" altLang="en-US" sz="1200" spc="-50" dirty="0">
                <a:gradFill>
                  <a:gsLst>
                    <a:gs pos="18000">
                      <a:schemeClr val="tx1">
                        <a:lumMod val="75000"/>
                        <a:lumOff val="25000"/>
                      </a:schemeClr>
                    </a:gs>
                    <a:gs pos="83000">
                      <a:schemeClr val="tx1">
                        <a:lumMod val="75000"/>
                        <a:lumOff val="25000"/>
                      </a:schemeClr>
                    </a:gs>
                  </a:gsLst>
                  <a:lin ang="1200000" scaled="0"/>
                </a:gradFill>
                <a:latin typeface="KoPub돋움체 Bold" panose="00000800000000000000" pitchFamily="2" charset="-127"/>
                <a:ea typeface="KoPub돋움체 Bold" panose="00000800000000000000" pitchFamily="2" charset="-127"/>
              </a:endParaRPr>
            </a:p>
          </p:txBody>
        </p:sp>
        <p:sp>
          <p:nvSpPr>
            <p:cNvPr id="12" name="object 23">
              <a:extLst>
                <a:ext uri="{FF2B5EF4-FFF2-40B4-BE49-F238E27FC236}">
                  <a16:creationId xmlns:a16="http://schemas.microsoft.com/office/drawing/2014/main" id="{E89556BD-C692-563F-1D5E-A8DD507CA97E}"/>
                </a:ext>
              </a:extLst>
            </p:cNvPr>
            <p:cNvSpPr/>
            <p:nvPr/>
          </p:nvSpPr>
          <p:spPr>
            <a:xfrm>
              <a:off x="879998" y="5236406"/>
              <a:ext cx="151361" cy="145067"/>
            </a:xfrm>
            <a:custGeom>
              <a:avLst/>
              <a:gdLst/>
              <a:ahLst/>
              <a:cxnLst/>
              <a:rect l="l" t="t" r="r" b="b"/>
              <a:pathLst>
                <a:path w="882015" h="176529">
                  <a:moveTo>
                    <a:pt x="0" y="176481"/>
                  </a:moveTo>
                  <a:lnTo>
                    <a:pt x="881465" y="176481"/>
                  </a:lnTo>
                  <a:lnTo>
                    <a:pt x="881465" y="0"/>
                  </a:lnTo>
                  <a:lnTo>
                    <a:pt x="0" y="0"/>
                  </a:lnTo>
                  <a:lnTo>
                    <a:pt x="0" y="176481"/>
                  </a:lnTo>
                  <a:close/>
                </a:path>
              </a:pathLst>
            </a:custGeom>
            <a:solidFill>
              <a:srgbClr val="00B8F5"/>
            </a:solidFill>
          </p:spPr>
          <p:txBody>
            <a:bodyPr wrap="square" lIns="0" tIns="0" rIns="0" bIns="0" rtlCol="0"/>
            <a:lstStyle/>
            <a:p>
              <a:endParaRPr sz="1000" dirty="0">
                <a:latin typeface="KoPub돋움체 Medium" panose="00000600000000000000" pitchFamily="2" charset="-127"/>
                <a:ea typeface="KoPub돋움체 Medium" panose="00000600000000000000" pitchFamily="2" charset="-127"/>
              </a:endParaRPr>
            </a:p>
          </p:txBody>
        </p:sp>
        <p:sp>
          <p:nvSpPr>
            <p:cNvPr id="11" name="object 25">
              <a:extLst>
                <a:ext uri="{FF2B5EF4-FFF2-40B4-BE49-F238E27FC236}">
                  <a16:creationId xmlns:a16="http://schemas.microsoft.com/office/drawing/2014/main" id="{0DEA5F1D-59FE-9A5D-A320-CDE1EE18B9C4}"/>
                </a:ext>
              </a:extLst>
            </p:cNvPr>
            <p:cNvSpPr txBox="1"/>
            <p:nvPr/>
          </p:nvSpPr>
          <p:spPr>
            <a:xfrm>
              <a:off x="1182042" y="5167709"/>
              <a:ext cx="4817226" cy="437043"/>
            </a:xfrm>
            <a:prstGeom prst="rect">
              <a:avLst/>
            </a:prstGeom>
          </p:spPr>
          <p:txBody>
            <a:bodyPr vert="horz" wrap="square" lIns="0" tIns="13335" rIns="0" bIns="0" rtlCol="0">
              <a:spAutoFit/>
            </a:bodyPr>
            <a:lstStyle>
              <a:defPPr>
                <a:defRPr lang="en-US"/>
              </a:defPPr>
              <a:lvl1pPr marR="0" lvl="0" indent="0" fontAlgn="auto">
                <a:lnSpc>
                  <a:spcPct val="100000"/>
                </a:lnSpc>
                <a:spcBef>
                  <a:spcPts val="105"/>
                </a:spcBef>
                <a:spcAft>
                  <a:spcPts val="0"/>
                </a:spcAft>
                <a:buClrTx/>
                <a:buSzTx/>
                <a:buFontTx/>
                <a:buNone/>
                <a:tabLst/>
                <a:defRPr kumimoji="0" sz="1100" b="1" i="0" u="none" strike="noStrike" cap="none" spc="-50" normalizeH="0">
                  <a:ln>
                    <a:noFill/>
                  </a:ln>
                  <a:gradFill>
                    <a:gsLst>
                      <a:gs pos="0">
                        <a:schemeClr val="tx1"/>
                      </a:gs>
                      <a:gs pos="100000">
                        <a:schemeClr val="tx1"/>
                      </a:gs>
                    </a:gsLst>
                    <a:lin ang="5400000" scaled="1"/>
                  </a:gradFill>
                  <a:effectLst/>
                  <a:uLnTx/>
                  <a:uFillTx/>
                  <a:latin typeface="KoPub돋움체 Medium" panose="00000600000000000000" pitchFamily="2" charset="-127"/>
                  <a:ea typeface="KoPub돋움체 Medium" panose="00000600000000000000" pitchFamily="2" charset="-127"/>
                  <a:cs typeface="Calibri"/>
                </a:defRPr>
              </a:lvl1pPr>
            </a:lstStyle>
            <a:p>
              <a:pPr>
                <a:lnSpc>
                  <a:spcPct val="130000"/>
                </a:lnSpc>
              </a:pPr>
              <a:r>
                <a:rPr lang="ko-KR" altLang="en-US" dirty="0">
                  <a:gradFill>
                    <a:gsLst>
                      <a:gs pos="0">
                        <a:schemeClr val="tx1">
                          <a:lumMod val="85000"/>
                          <a:lumOff val="15000"/>
                        </a:schemeClr>
                      </a:gs>
                      <a:gs pos="100000">
                        <a:schemeClr val="tx1">
                          <a:lumMod val="85000"/>
                          <a:lumOff val="15000"/>
                        </a:schemeClr>
                      </a:gs>
                    </a:gsLst>
                    <a:lin ang="5400000" scaled="1"/>
                  </a:gradFill>
                </a:rPr>
                <a:t>지난 </a:t>
              </a:r>
              <a:r>
                <a:rPr lang="en-US" altLang="ko-KR" dirty="0">
                  <a:gradFill>
                    <a:gsLst>
                      <a:gs pos="0">
                        <a:schemeClr val="tx1">
                          <a:lumMod val="85000"/>
                          <a:lumOff val="15000"/>
                        </a:schemeClr>
                      </a:gs>
                      <a:gs pos="100000">
                        <a:schemeClr val="tx1">
                          <a:lumMod val="85000"/>
                          <a:lumOff val="15000"/>
                        </a:schemeClr>
                      </a:gs>
                    </a:gsLst>
                    <a:lin ang="5400000" scaled="1"/>
                  </a:gradFill>
                </a:rPr>
                <a:t>24</a:t>
              </a:r>
              <a:r>
                <a:rPr lang="ko-KR" altLang="en-US" dirty="0">
                  <a:gradFill>
                    <a:gsLst>
                      <a:gs pos="0">
                        <a:schemeClr val="tx1">
                          <a:lumMod val="85000"/>
                          <a:lumOff val="15000"/>
                        </a:schemeClr>
                      </a:gs>
                      <a:gs pos="100000">
                        <a:schemeClr val="tx1">
                          <a:lumMod val="85000"/>
                          <a:lumOff val="15000"/>
                        </a:schemeClr>
                      </a:gs>
                    </a:gsLst>
                    <a:lin ang="5400000" scaled="1"/>
                  </a:gradFill>
                </a:rPr>
                <a:t>개월 동안 각 기술의 디지털 혁신 노력이 자사의 수익성 또는 성과에 긍정적인 영향을 미쳤다고 응답한 비중 </a:t>
              </a:r>
            </a:p>
          </p:txBody>
        </p:sp>
      </p:grpSp>
    </p:spTree>
    <p:extLst>
      <p:ext uri="{BB962C8B-B14F-4D97-AF65-F5344CB8AC3E}">
        <p14:creationId xmlns:p14="http://schemas.microsoft.com/office/powerpoint/2010/main" val="226946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직사각형 9">
            <a:extLst>
              <a:ext uri="{FF2B5EF4-FFF2-40B4-BE49-F238E27FC236}">
                <a16:creationId xmlns:a16="http://schemas.microsoft.com/office/drawing/2014/main" id="{780E1637-C2EF-1860-CA28-F20243327C3E}"/>
              </a:ext>
            </a:extLst>
          </p:cNvPr>
          <p:cNvSpPr/>
          <p:nvPr/>
        </p:nvSpPr>
        <p:spPr>
          <a:xfrm>
            <a:off x="0" y="3160629"/>
            <a:ext cx="6858000" cy="22936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pic>
        <p:nvPicPr>
          <p:cNvPr id="75" name="그림 74">
            <a:extLst>
              <a:ext uri="{FF2B5EF4-FFF2-40B4-BE49-F238E27FC236}">
                <a16:creationId xmlns:a16="http://schemas.microsoft.com/office/drawing/2014/main" id="{7082EF06-3984-B481-7E66-F8C5E4F29E3F}"/>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09281" y="2864516"/>
            <a:ext cx="621688" cy="102034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918602" y="3286354"/>
            <a:ext cx="2204294"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600" b="1" i="0" u="none" strike="noStrike" kern="1200" cap="none" spc="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기업의 디지털 전환 혁신의 주요 동기는</a:t>
            </a:r>
            <a:r>
              <a:rPr kumimoji="0" lang="en-US" altLang="ko-KR" sz="1600" b="1" i="0" u="none" strike="noStrike" kern="1200" cap="none" spc="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a:t>
            </a:r>
            <a:r>
              <a:rPr kumimoji="0" lang="ko-KR" altLang="en-US" sz="1600" b="1" i="0" u="none" strike="noStrike" kern="1200" cap="none" spc="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 </a:t>
            </a:r>
          </a:p>
        </p:txBody>
      </p:sp>
      <p:sp>
        <p:nvSpPr>
          <p:cNvPr id="18" name="TextBox 17">
            <a:extLst>
              <a:ext uri="{FF2B5EF4-FFF2-40B4-BE49-F238E27FC236}">
                <a16:creationId xmlns:a16="http://schemas.microsoft.com/office/drawing/2014/main" id="{A1AA5B69-3A2E-82A5-D27C-7A0F62844C72}"/>
              </a:ext>
            </a:extLst>
          </p:cNvPr>
          <p:cNvSpPr txBox="1"/>
          <p:nvPr/>
        </p:nvSpPr>
        <p:spPr>
          <a:xfrm>
            <a:off x="3077389" y="3297427"/>
            <a:ext cx="3132012" cy="2015936"/>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marL="92075" marR="0" lvl="0" indent="-92075"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사용자 참여 확대 및 사이버 보안 이슈가 기업의 주요 디지털 전환 동기로 작용</a:t>
            </a:r>
            <a:endPar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endParaRPr>
          </a:p>
          <a:p>
            <a:pPr marL="92075" marR="0" lvl="0" indent="-92075" algn="l" defTabSz="914400" rtl="0" eaLnBrk="1" fontAlgn="auto" latinLnBrk="0" hangingPunct="1">
              <a:lnSpc>
                <a:spcPct val="100000"/>
              </a:lnSpc>
              <a:spcBef>
                <a:spcPts val="600"/>
              </a:spcBef>
              <a:spcAft>
                <a:spcPts val="0"/>
              </a:spcAft>
              <a:buClrTx/>
              <a:buSzTx/>
              <a:buFontTx/>
              <a:buChar char="-"/>
              <a:tabLst/>
              <a:defRPr/>
            </a:pP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설문 대상의 </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57%</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는 자사의 디지털 전환 노력의 주요 동기로 업셀링</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a:t>
            </a:r>
            <a:r>
              <a:rPr lang="en-US" altLang="ko-KR" spc="-50" dirty="0">
                <a:solidFill>
                  <a:prstClr val="black">
                    <a:lumMod val="75000"/>
                    <a:lumOff val="25000"/>
                  </a:prstClr>
                </a:solidFill>
              </a:rPr>
              <a:t>U</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p-selling) </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및 크로스셀링</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(Cross-selling)</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 기회 </a:t>
            </a:r>
            <a:r>
              <a:rPr lang="ko-KR" altLang="en-US" spc="-50" dirty="0">
                <a:solidFill>
                  <a:prstClr val="black">
                    <a:lumMod val="75000"/>
                    <a:lumOff val="25000"/>
                  </a:prstClr>
                </a:solidFill>
              </a:rPr>
              <a:t>확대를</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 응답</a:t>
            </a:r>
            <a:endPar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endParaRPr>
          </a:p>
          <a:p>
            <a:pPr marL="92075" marR="0" lvl="0" indent="-92075" algn="l" defTabSz="914400" rtl="0" eaLnBrk="1" fontAlgn="auto" latinLnBrk="0" hangingPunct="1">
              <a:lnSpc>
                <a:spcPct val="100000"/>
              </a:lnSpc>
              <a:spcBef>
                <a:spcPts val="600"/>
              </a:spcBef>
              <a:spcAft>
                <a:spcPts val="0"/>
              </a:spcAft>
              <a:buClrTx/>
              <a:buSzTx/>
              <a:buFontTx/>
              <a:buChar char="-"/>
              <a:tabLst/>
              <a:defRPr/>
            </a:pP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설문 대상의 </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51%</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는</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잠재 고객을 고객으로 전환하기</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위해 디지털 전환 노력이 필요하다고 응답</a:t>
            </a:r>
            <a:endPar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endParaRPr>
          </a:p>
          <a:p>
            <a:pPr marL="92075" marR="0" lvl="0" indent="-92075"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기업의 디지털 전환에 큰 영향력을 끼치는 고객의 핵심 기대치는 </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1) </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더욱 강력한 개인정보 보호</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사이버보안</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 </a:t>
            </a:r>
            <a:b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b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2) </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고객 서비스 속도 향상</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 3) </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편의성 증진 등</a:t>
            </a:r>
            <a:endPar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20" name="사각형: 잘린 대각선 방향 모서리 19">
            <a:extLst>
              <a:ext uri="{FF2B5EF4-FFF2-40B4-BE49-F238E27FC236}">
                <a16:creationId xmlns:a16="http://schemas.microsoft.com/office/drawing/2014/main" id="{0C1D9CE7-BD78-9C16-F6C8-B47E3678E20A}"/>
              </a:ext>
            </a:extLst>
          </p:cNvPr>
          <p:cNvSpPr/>
          <p:nvPr/>
        </p:nvSpPr>
        <p:spPr>
          <a:xfrm flipH="1">
            <a:off x="7397493" y="2099943"/>
            <a:ext cx="5793128" cy="421105"/>
          </a:xfrm>
          <a:prstGeom prst="snip2DiagRect">
            <a:avLst>
              <a:gd name="adj1" fmla="val 0"/>
              <a:gd name="adj2" fmla="val 2874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endParaRPr>
          </a:p>
        </p:txBody>
      </p:sp>
      <p:sp>
        <p:nvSpPr>
          <p:cNvPr id="31" name="TextBox 30">
            <a:extLst>
              <a:ext uri="{FF2B5EF4-FFF2-40B4-BE49-F238E27FC236}">
                <a16:creationId xmlns:a16="http://schemas.microsoft.com/office/drawing/2014/main" id="{6B8FB16B-D4D9-9DFF-C31C-63E5CFF9FB35}"/>
              </a:ext>
            </a:extLst>
          </p:cNvPr>
          <p:cNvSpPr txBox="1"/>
          <p:nvPr/>
        </p:nvSpPr>
        <p:spPr>
          <a:xfrm>
            <a:off x="660651" y="9070839"/>
            <a:ext cx="5468688" cy="2308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KPMG</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Global</a:t>
            </a:r>
            <a:endPar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16" name="사각형: 잘린 대각선 방향 모서리 15">
            <a:extLst>
              <a:ext uri="{FF2B5EF4-FFF2-40B4-BE49-F238E27FC236}">
                <a16:creationId xmlns:a16="http://schemas.microsoft.com/office/drawing/2014/main" id="{13392B7D-EA29-CFBB-E526-1FBD6E8E75DD}"/>
              </a:ext>
            </a:extLst>
          </p:cNvPr>
          <p:cNvSpPr/>
          <p:nvPr/>
        </p:nvSpPr>
        <p:spPr>
          <a:xfrm flipH="1">
            <a:off x="728662" y="1382874"/>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기업 디지털 전환의 주요 동기 요인</a:t>
            </a:r>
          </a:p>
        </p:txBody>
      </p:sp>
      <p:sp>
        <p:nvSpPr>
          <p:cNvPr id="22" name="사각형: 둥근 모서리 21">
            <a:extLst>
              <a:ext uri="{FF2B5EF4-FFF2-40B4-BE49-F238E27FC236}">
                <a16:creationId xmlns:a16="http://schemas.microsoft.com/office/drawing/2014/main" id="{DDFD9561-6FDC-51FB-F128-7E6F8195FAF5}"/>
              </a:ext>
            </a:extLst>
          </p:cNvPr>
          <p:cNvSpPr/>
          <p:nvPr/>
        </p:nvSpPr>
        <p:spPr>
          <a:xfrm>
            <a:off x="3077389" y="965494"/>
            <a:ext cx="689394" cy="328461"/>
          </a:xfrm>
          <a:prstGeom prst="roundRect">
            <a:avLst>
              <a:gd name="adj" fmla="val 50000"/>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rPr>
              <a:t>03</a:t>
            </a:r>
            <a:endParaRPr lang="ko-KR" altLang="en-US"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endParaRPr>
          </a:p>
        </p:txBody>
      </p:sp>
      <p:sp>
        <p:nvSpPr>
          <p:cNvPr id="23" name="TextBox 22">
            <a:extLst>
              <a:ext uri="{FF2B5EF4-FFF2-40B4-BE49-F238E27FC236}">
                <a16:creationId xmlns:a16="http://schemas.microsoft.com/office/drawing/2014/main" id="{A98F57FD-5D10-C900-830B-E12561F02DD8}"/>
              </a:ext>
            </a:extLst>
          </p:cNvPr>
          <p:cNvSpPr txBox="1"/>
          <p:nvPr/>
        </p:nvSpPr>
        <p:spPr>
          <a:xfrm>
            <a:off x="519078" y="1973614"/>
            <a:ext cx="5833596"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기업 디지털 전환의 주요 동기는 </a:t>
            </a:r>
            <a:b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b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사용자 참여 확대 및 사이버 보안 강화</a:t>
            </a:r>
            <a:endPar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p:txBody>
      </p:sp>
      <p:grpSp>
        <p:nvGrpSpPr>
          <p:cNvPr id="25" name="그룹 24">
            <a:extLst>
              <a:ext uri="{FF2B5EF4-FFF2-40B4-BE49-F238E27FC236}">
                <a16:creationId xmlns:a16="http://schemas.microsoft.com/office/drawing/2014/main" id="{A5A8A5CA-5886-5BB3-C1B2-18F7A997A5A7}"/>
              </a:ext>
            </a:extLst>
          </p:cNvPr>
          <p:cNvGrpSpPr/>
          <p:nvPr/>
        </p:nvGrpSpPr>
        <p:grpSpPr>
          <a:xfrm>
            <a:off x="639445" y="6110118"/>
            <a:ext cx="5738798" cy="307777"/>
            <a:chOff x="639445" y="4199344"/>
            <a:chExt cx="2909245" cy="307777"/>
          </a:xfrm>
        </p:grpSpPr>
        <p:sp>
          <p:nvSpPr>
            <p:cNvPr id="27" name="TextBox 26">
              <a:extLst>
                <a:ext uri="{FF2B5EF4-FFF2-40B4-BE49-F238E27FC236}">
                  <a16:creationId xmlns:a16="http://schemas.microsoft.com/office/drawing/2014/main" id="{8FA313FC-34DD-2396-8DE3-C372424FEB8E}"/>
                </a:ext>
              </a:extLst>
            </p:cNvPr>
            <p:cNvSpPr txBox="1"/>
            <p:nvPr/>
          </p:nvSpPr>
          <p:spPr>
            <a:xfrm>
              <a:off x="639445" y="4199344"/>
              <a:ext cx="2909245"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ko-KR" altLang="en-US"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기업의 디지털 전환에서 가장 큰 영향력을 미치는 고객의 핵심 기대치</a:t>
              </a:r>
            </a:p>
          </p:txBody>
        </p:sp>
        <p:cxnSp>
          <p:nvCxnSpPr>
            <p:cNvPr id="30" name="직선 연결선 29">
              <a:extLst>
                <a:ext uri="{FF2B5EF4-FFF2-40B4-BE49-F238E27FC236}">
                  <a16:creationId xmlns:a16="http://schemas.microsoft.com/office/drawing/2014/main" id="{0FCFAE3A-AFD4-0F92-96E3-9528941B00DC}"/>
                </a:ext>
              </a:extLst>
            </p:cNvPr>
            <p:cNvCxnSpPr>
              <a:cxnSpLocks/>
            </p:cNvCxnSpPr>
            <p:nvPr/>
          </p:nvCxnSpPr>
          <p:spPr>
            <a:xfrm>
              <a:off x="677160" y="4199344"/>
              <a:ext cx="153177"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sp>
        <p:nvSpPr>
          <p:cNvPr id="12" name="직사각형 11">
            <a:extLst>
              <a:ext uri="{FF2B5EF4-FFF2-40B4-BE49-F238E27FC236}">
                <a16:creationId xmlns:a16="http://schemas.microsoft.com/office/drawing/2014/main" id="{2B089BF6-E8C3-B63C-7F87-D9DEB99E4FEC}"/>
              </a:ext>
            </a:extLst>
          </p:cNvPr>
          <p:cNvSpPr/>
          <p:nvPr/>
        </p:nvSpPr>
        <p:spPr>
          <a:xfrm>
            <a:off x="4413067" y="6673965"/>
            <a:ext cx="1728303" cy="2085026"/>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180000" rtlCol="0" anchor="t"/>
          <a:lstStyle/>
          <a:p>
            <a:endParaRPr lang="ko-KR" altLang="en-US" sz="2800" dirty="0">
              <a:solidFill>
                <a:srgbClr val="00B8F5"/>
              </a:solidFill>
              <a:latin typeface="KPMG Bold" panose="020B0803030202040204" pitchFamily="34" charset="0"/>
              <a:ea typeface="KoPub돋움체 Bold" panose="00000800000000000000" pitchFamily="2" charset="-127"/>
            </a:endParaRPr>
          </a:p>
        </p:txBody>
      </p:sp>
      <p:sp>
        <p:nvSpPr>
          <p:cNvPr id="13" name="직사각형 12">
            <a:extLst>
              <a:ext uri="{FF2B5EF4-FFF2-40B4-BE49-F238E27FC236}">
                <a16:creationId xmlns:a16="http://schemas.microsoft.com/office/drawing/2014/main" id="{68BE982E-2292-4D17-8D3B-A11BC67AA5E6}"/>
              </a:ext>
            </a:extLst>
          </p:cNvPr>
          <p:cNvSpPr/>
          <p:nvPr/>
        </p:nvSpPr>
        <p:spPr>
          <a:xfrm>
            <a:off x="740696" y="6673965"/>
            <a:ext cx="1728303" cy="2085026"/>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180000" rtlCol="0" anchor="t"/>
          <a:lstStyle/>
          <a:p>
            <a:endParaRPr lang="ko-KR" altLang="en-US" sz="2800" dirty="0">
              <a:solidFill>
                <a:srgbClr val="00B8F5"/>
              </a:solidFill>
              <a:latin typeface="KPMG Bold" panose="020B0803030202040204" pitchFamily="34" charset="0"/>
              <a:ea typeface="KoPub돋움체 Bold" panose="00000800000000000000" pitchFamily="2" charset="-127"/>
            </a:endParaRPr>
          </a:p>
        </p:txBody>
      </p:sp>
      <p:sp>
        <p:nvSpPr>
          <p:cNvPr id="14" name="직사각형 13">
            <a:extLst>
              <a:ext uri="{FF2B5EF4-FFF2-40B4-BE49-F238E27FC236}">
                <a16:creationId xmlns:a16="http://schemas.microsoft.com/office/drawing/2014/main" id="{C0A5E9D8-A005-72D5-C844-1A5E2CA312B7}"/>
              </a:ext>
            </a:extLst>
          </p:cNvPr>
          <p:cNvSpPr/>
          <p:nvPr/>
        </p:nvSpPr>
        <p:spPr>
          <a:xfrm>
            <a:off x="2587043" y="6673965"/>
            <a:ext cx="1707982" cy="2085026"/>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180000" rtlCol="0" anchor="t"/>
          <a:lstStyle/>
          <a:p>
            <a:endParaRPr lang="ko-KR" altLang="en-US" sz="2800" dirty="0">
              <a:solidFill>
                <a:srgbClr val="00B8F5"/>
              </a:solidFill>
              <a:latin typeface="KPMG Bold" panose="020B0803030202040204" pitchFamily="34" charset="0"/>
              <a:ea typeface="KoPub돋움체 Bold" panose="00000800000000000000" pitchFamily="2" charset="-127"/>
            </a:endParaRPr>
          </a:p>
        </p:txBody>
      </p:sp>
      <p:sp>
        <p:nvSpPr>
          <p:cNvPr id="15" name="TextBox 14">
            <a:extLst>
              <a:ext uri="{FF2B5EF4-FFF2-40B4-BE49-F238E27FC236}">
                <a16:creationId xmlns:a16="http://schemas.microsoft.com/office/drawing/2014/main" id="{E0789222-5B42-2BAC-A5D4-FA5E5EF399AB}"/>
              </a:ext>
            </a:extLst>
          </p:cNvPr>
          <p:cNvSpPr txBox="1"/>
          <p:nvPr/>
        </p:nvSpPr>
        <p:spPr>
          <a:xfrm>
            <a:off x="715015" y="6862254"/>
            <a:ext cx="1728304" cy="811376"/>
          </a:xfrm>
          <a:prstGeom prst="rect">
            <a:avLst/>
          </a:prstGeom>
          <a:noFill/>
        </p:spPr>
        <p:txBody>
          <a:bodyPr wrap="square">
            <a:spAutoFit/>
          </a:bodyPr>
          <a:lstStyle/>
          <a:p>
            <a:pPr marL="366395">
              <a:lnSpc>
                <a:spcPts val="1864"/>
              </a:lnSpc>
            </a:pPr>
            <a:r>
              <a:rPr lang="ko-KR" altLang="en-US" sz="14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rPr>
              <a:t>더욱 강력한</a:t>
            </a:r>
          </a:p>
          <a:p>
            <a:pPr marL="366395">
              <a:lnSpc>
                <a:spcPts val="1864"/>
              </a:lnSpc>
            </a:pPr>
            <a:r>
              <a:rPr lang="ko-KR" altLang="en-US" sz="14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rPr>
              <a:t>개인정보 보호 및</a:t>
            </a:r>
            <a:br>
              <a:rPr lang="en-US" altLang="ko-KR" sz="14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rPr>
            </a:br>
            <a:r>
              <a:rPr lang="ko-KR" altLang="en-US" sz="14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rPr>
              <a:t>사이버 보안</a:t>
            </a:r>
          </a:p>
        </p:txBody>
      </p:sp>
      <p:sp>
        <p:nvSpPr>
          <p:cNvPr id="19" name="TextBox 18">
            <a:extLst>
              <a:ext uri="{FF2B5EF4-FFF2-40B4-BE49-F238E27FC236}">
                <a16:creationId xmlns:a16="http://schemas.microsoft.com/office/drawing/2014/main" id="{EBAB84BE-5F93-6927-EBB0-2A66AE6B0A7A}"/>
              </a:ext>
            </a:extLst>
          </p:cNvPr>
          <p:cNvSpPr txBox="1"/>
          <p:nvPr/>
        </p:nvSpPr>
        <p:spPr>
          <a:xfrm>
            <a:off x="2578260" y="6859537"/>
            <a:ext cx="1732556" cy="567720"/>
          </a:xfrm>
          <a:prstGeom prst="rect">
            <a:avLst/>
          </a:prstGeom>
          <a:noFill/>
        </p:spPr>
        <p:txBody>
          <a:bodyPr wrap="square">
            <a:spAutoFit/>
          </a:bodyPr>
          <a:lstStyle/>
          <a:p>
            <a:pPr marL="366395">
              <a:lnSpc>
                <a:spcPts val="1864"/>
              </a:lnSpc>
            </a:pPr>
            <a:r>
              <a:rPr lang="ko-KR" altLang="en-US" sz="14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rPr>
              <a:t>고객 서비스</a:t>
            </a:r>
            <a:endParaRPr lang="en-US" altLang="ko-KR" sz="14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endParaRPr>
          </a:p>
          <a:p>
            <a:pPr marL="366395">
              <a:lnSpc>
                <a:spcPts val="1864"/>
              </a:lnSpc>
            </a:pPr>
            <a:r>
              <a:rPr lang="ko-KR" altLang="en-US" sz="14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rPr>
              <a:t>속도</a:t>
            </a:r>
          </a:p>
        </p:txBody>
      </p:sp>
      <p:sp>
        <p:nvSpPr>
          <p:cNvPr id="21" name="TextBox 20">
            <a:extLst>
              <a:ext uri="{FF2B5EF4-FFF2-40B4-BE49-F238E27FC236}">
                <a16:creationId xmlns:a16="http://schemas.microsoft.com/office/drawing/2014/main" id="{3C03DD3A-86CF-F3D1-AA3F-4427474FC8BE}"/>
              </a:ext>
            </a:extLst>
          </p:cNvPr>
          <p:cNvSpPr txBox="1"/>
          <p:nvPr/>
        </p:nvSpPr>
        <p:spPr>
          <a:xfrm>
            <a:off x="4418767" y="6859537"/>
            <a:ext cx="1728304" cy="811376"/>
          </a:xfrm>
          <a:prstGeom prst="rect">
            <a:avLst/>
          </a:prstGeom>
          <a:noFill/>
        </p:spPr>
        <p:txBody>
          <a:bodyPr wrap="square">
            <a:spAutoFit/>
          </a:bodyPr>
          <a:lstStyle/>
          <a:p>
            <a:pPr marL="366395">
              <a:lnSpc>
                <a:spcPts val="1864"/>
              </a:lnSpc>
            </a:pPr>
            <a:r>
              <a:rPr lang="ko-KR" altLang="en-US" sz="14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rPr>
              <a:t>편의성</a:t>
            </a:r>
          </a:p>
          <a:p>
            <a:pPr marL="366395">
              <a:lnSpc>
                <a:spcPts val="1864"/>
              </a:lnSpc>
            </a:pPr>
            <a:r>
              <a:rPr lang="en-US" altLang="ko-KR" sz="12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rPr>
              <a:t>(</a:t>
            </a:r>
            <a:r>
              <a:rPr lang="ko-KR" altLang="en-US" sz="12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rPr>
              <a:t>연중무휴 </a:t>
            </a:r>
            <a:r>
              <a:rPr lang="en-US" altLang="ko-KR" sz="12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rPr>
              <a:t>24</a:t>
            </a:r>
            <a:r>
              <a:rPr lang="ko-KR" altLang="en-US" sz="12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rPr>
              <a:t>시간 액세스 포함</a:t>
            </a:r>
            <a:r>
              <a:rPr lang="en-US" altLang="ko-KR" sz="12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rPr>
              <a:t>)</a:t>
            </a:r>
          </a:p>
        </p:txBody>
      </p:sp>
      <p:pic>
        <p:nvPicPr>
          <p:cNvPr id="24" name="그래픽 23">
            <a:extLst>
              <a:ext uri="{FF2B5EF4-FFF2-40B4-BE49-F238E27FC236}">
                <a16:creationId xmlns:a16="http://schemas.microsoft.com/office/drawing/2014/main" id="{7022AABF-35D2-6445-0442-CB59A66CCC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2869" y="6920837"/>
            <a:ext cx="218484" cy="218484"/>
          </a:xfrm>
          <a:prstGeom prst="rect">
            <a:avLst/>
          </a:prstGeom>
        </p:spPr>
      </p:pic>
      <p:pic>
        <p:nvPicPr>
          <p:cNvPr id="26" name="그래픽 25">
            <a:extLst>
              <a:ext uri="{FF2B5EF4-FFF2-40B4-BE49-F238E27FC236}">
                <a16:creationId xmlns:a16="http://schemas.microsoft.com/office/drawing/2014/main" id="{2DCD4F7C-DFF8-0970-4C76-6DF72BA3D5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699201" y="6920837"/>
            <a:ext cx="218484" cy="218484"/>
          </a:xfrm>
          <a:prstGeom prst="rect">
            <a:avLst/>
          </a:prstGeom>
        </p:spPr>
      </p:pic>
      <p:pic>
        <p:nvPicPr>
          <p:cNvPr id="28" name="그래픽 27">
            <a:extLst>
              <a:ext uri="{FF2B5EF4-FFF2-40B4-BE49-F238E27FC236}">
                <a16:creationId xmlns:a16="http://schemas.microsoft.com/office/drawing/2014/main" id="{1BA4885E-85F0-577B-B357-041EF175BB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24742" y="6920837"/>
            <a:ext cx="218484" cy="218484"/>
          </a:xfrm>
          <a:prstGeom prst="rect">
            <a:avLst/>
          </a:prstGeom>
        </p:spPr>
      </p:pic>
      <p:grpSp>
        <p:nvGrpSpPr>
          <p:cNvPr id="84" name="그룹 83">
            <a:extLst>
              <a:ext uri="{FF2B5EF4-FFF2-40B4-BE49-F238E27FC236}">
                <a16:creationId xmlns:a16="http://schemas.microsoft.com/office/drawing/2014/main" id="{71AB2B74-EBA9-556C-6FD6-B0907A5CFC45}"/>
              </a:ext>
            </a:extLst>
          </p:cNvPr>
          <p:cNvGrpSpPr/>
          <p:nvPr/>
        </p:nvGrpSpPr>
        <p:grpSpPr>
          <a:xfrm>
            <a:off x="1826983" y="7962233"/>
            <a:ext cx="501609" cy="503124"/>
            <a:chOff x="3033616" y="5700712"/>
            <a:chExt cx="788193" cy="790574"/>
          </a:xfrm>
          <a:solidFill>
            <a:schemeClr val="bg1"/>
          </a:solidFill>
        </p:grpSpPr>
        <p:sp>
          <p:nvSpPr>
            <p:cNvPr id="77" name="자유형: 도형 76">
              <a:extLst>
                <a:ext uri="{FF2B5EF4-FFF2-40B4-BE49-F238E27FC236}">
                  <a16:creationId xmlns:a16="http://schemas.microsoft.com/office/drawing/2014/main" id="{B8693422-85FF-024E-75E8-FCF45B3B5767}"/>
                </a:ext>
              </a:extLst>
            </p:cNvPr>
            <p:cNvSpPr/>
            <p:nvPr/>
          </p:nvSpPr>
          <p:spPr>
            <a:xfrm>
              <a:off x="3209694" y="5992272"/>
              <a:ext cx="612115" cy="499014"/>
            </a:xfrm>
            <a:custGeom>
              <a:avLst/>
              <a:gdLst>
                <a:gd name="connsiteX0" fmla="*/ 515723 w 612115"/>
                <a:gd name="connsiteY0" fmla="*/ 499015 h 499014"/>
                <a:gd name="connsiteX1" fmla="*/ 92718 w 612115"/>
                <a:gd name="connsiteY1" fmla="*/ 499015 h 499014"/>
                <a:gd name="connsiteX2" fmla="*/ 78430 w 612115"/>
                <a:gd name="connsiteY2" fmla="*/ 484727 h 499014"/>
                <a:gd name="connsiteX3" fmla="*/ 92718 w 612115"/>
                <a:gd name="connsiteY3" fmla="*/ 470440 h 499014"/>
                <a:gd name="connsiteX4" fmla="*/ 515723 w 612115"/>
                <a:gd name="connsiteY4" fmla="*/ 470440 h 499014"/>
                <a:gd name="connsiteX5" fmla="*/ 583541 w 612115"/>
                <a:gd name="connsiteY5" fmla="*/ 402622 h 499014"/>
                <a:gd name="connsiteX6" fmla="*/ 583541 w 612115"/>
                <a:gd name="connsiteY6" fmla="*/ 96393 h 499014"/>
                <a:gd name="connsiteX7" fmla="*/ 515723 w 612115"/>
                <a:gd name="connsiteY7" fmla="*/ 28575 h 499014"/>
                <a:gd name="connsiteX8" fmla="*/ 73668 w 612115"/>
                <a:gd name="connsiteY8" fmla="*/ 28575 h 499014"/>
                <a:gd name="connsiteX9" fmla="*/ 24614 w 612115"/>
                <a:gd name="connsiteY9" fmla="*/ 49530 h 499014"/>
                <a:gd name="connsiteX10" fmla="*/ 4421 w 612115"/>
                <a:gd name="connsiteY10" fmla="*/ 50006 h 499014"/>
                <a:gd name="connsiteX11" fmla="*/ 3945 w 612115"/>
                <a:gd name="connsiteY11" fmla="*/ 29813 h 499014"/>
                <a:gd name="connsiteX12" fmla="*/ 73668 w 612115"/>
                <a:gd name="connsiteY12" fmla="*/ 0 h 499014"/>
                <a:gd name="connsiteX13" fmla="*/ 515723 w 612115"/>
                <a:gd name="connsiteY13" fmla="*/ 0 h 499014"/>
                <a:gd name="connsiteX14" fmla="*/ 612116 w 612115"/>
                <a:gd name="connsiteY14" fmla="*/ 96393 h 499014"/>
                <a:gd name="connsiteX15" fmla="*/ 612116 w 612115"/>
                <a:gd name="connsiteY15" fmla="*/ 402622 h 499014"/>
                <a:gd name="connsiteX16" fmla="*/ 515723 w 612115"/>
                <a:gd name="connsiteY16" fmla="*/ 499015 h 499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2115" h="499014">
                  <a:moveTo>
                    <a:pt x="515723" y="499015"/>
                  </a:moveTo>
                  <a:lnTo>
                    <a:pt x="92718" y="499015"/>
                  </a:lnTo>
                  <a:cubicBezTo>
                    <a:pt x="84812" y="499015"/>
                    <a:pt x="78430" y="492633"/>
                    <a:pt x="78430" y="484727"/>
                  </a:cubicBezTo>
                  <a:cubicBezTo>
                    <a:pt x="78430" y="476821"/>
                    <a:pt x="84812" y="470440"/>
                    <a:pt x="92718" y="470440"/>
                  </a:cubicBezTo>
                  <a:lnTo>
                    <a:pt x="515723" y="470440"/>
                  </a:lnTo>
                  <a:cubicBezTo>
                    <a:pt x="553061" y="470440"/>
                    <a:pt x="583541" y="440055"/>
                    <a:pt x="583541" y="402622"/>
                  </a:cubicBezTo>
                  <a:lnTo>
                    <a:pt x="583541" y="96393"/>
                  </a:lnTo>
                  <a:cubicBezTo>
                    <a:pt x="583541" y="58960"/>
                    <a:pt x="553156" y="28575"/>
                    <a:pt x="515723" y="28575"/>
                  </a:cubicBezTo>
                  <a:lnTo>
                    <a:pt x="73668" y="28575"/>
                  </a:lnTo>
                  <a:cubicBezTo>
                    <a:pt x="54999" y="28575"/>
                    <a:pt x="37568" y="36004"/>
                    <a:pt x="24614" y="49530"/>
                  </a:cubicBezTo>
                  <a:cubicBezTo>
                    <a:pt x="19185" y="55245"/>
                    <a:pt x="10136" y="55435"/>
                    <a:pt x="4421" y="50006"/>
                  </a:cubicBezTo>
                  <a:cubicBezTo>
                    <a:pt x="-1294" y="44577"/>
                    <a:pt x="-1485" y="35528"/>
                    <a:pt x="3945" y="29813"/>
                  </a:cubicBezTo>
                  <a:cubicBezTo>
                    <a:pt x="22328" y="10573"/>
                    <a:pt x="47093" y="0"/>
                    <a:pt x="73668" y="0"/>
                  </a:cubicBezTo>
                  <a:lnTo>
                    <a:pt x="515723" y="0"/>
                  </a:lnTo>
                  <a:cubicBezTo>
                    <a:pt x="568872" y="0"/>
                    <a:pt x="612116" y="43244"/>
                    <a:pt x="612116" y="96393"/>
                  </a:cubicBezTo>
                  <a:lnTo>
                    <a:pt x="612116" y="402622"/>
                  </a:lnTo>
                  <a:cubicBezTo>
                    <a:pt x="612116" y="455771"/>
                    <a:pt x="568872" y="499015"/>
                    <a:pt x="515723" y="499015"/>
                  </a:cubicBezTo>
                  <a:close/>
                </a:path>
              </a:pathLst>
            </a:custGeom>
            <a:grpFill/>
            <a:ln w="0" cap="flat">
              <a:noFill/>
              <a:prstDash val="solid"/>
              <a:miter/>
            </a:ln>
          </p:spPr>
          <p:txBody>
            <a:bodyPr rtlCol="0" anchor="ctr"/>
            <a:lstStyle/>
            <a:p>
              <a:endParaRPr lang="ko-KR" altLang="en-US" dirty="0"/>
            </a:p>
          </p:txBody>
        </p:sp>
        <p:grpSp>
          <p:nvGrpSpPr>
            <p:cNvPr id="78" name="그래픽 73">
              <a:extLst>
                <a:ext uri="{FF2B5EF4-FFF2-40B4-BE49-F238E27FC236}">
                  <a16:creationId xmlns:a16="http://schemas.microsoft.com/office/drawing/2014/main" id="{3401E0A9-D56A-142A-B12E-E9BEE9EF64B9}"/>
                </a:ext>
              </a:extLst>
            </p:cNvPr>
            <p:cNvGrpSpPr/>
            <p:nvPr/>
          </p:nvGrpSpPr>
          <p:grpSpPr>
            <a:xfrm>
              <a:off x="3300983" y="5700712"/>
              <a:ext cx="406908" cy="320230"/>
              <a:chOff x="3300983" y="5700712"/>
              <a:chExt cx="406908" cy="320230"/>
            </a:xfrm>
            <a:grpFill/>
          </p:grpSpPr>
          <p:sp>
            <p:nvSpPr>
              <p:cNvPr id="79" name="자유형: 도형 78">
                <a:extLst>
                  <a:ext uri="{FF2B5EF4-FFF2-40B4-BE49-F238E27FC236}">
                    <a16:creationId xmlns:a16="http://schemas.microsoft.com/office/drawing/2014/main" id="{B9567DFC-0611-7CDF-D649-B0F956A181C4}"/>
                  </a:ext>
                </a:extLst>
              </p:cNvPr>
              <p:cNvSpPr/>
              <p:nvPr/>
            </p:nvSpPr>
            <p:spPr>
              <a:xfrm>
                <a:off x="3376230" y="5776054"/>
                <a:ext cx="256413" cy="244887"/>
              </a:xfrm>
              <a:custGeom>
                <a:avLst/>
                <a:gdLst>
                  <a:gd name="connsiteX0" fmla="*/ 242126 w 256413"/>
                  <a:gd name="connsiteY0" fmla="*/ 244888 h 244887"/>
                  <a:gd name="connsiteX1" fmla="*/ 227838 w 256413"/>
                  <a:gd name="connsiteY1" fmla="*/ 230600 h 244887"/>
                  <a:gd name="connsiteX2" fmla="*/ 227838 w 256413"/>
                  <a:gd name="connsiteY2" fmla="*/ 128207 h 244887"/>
                  <a:gd name="connsiteX3" fmla="*/ 128206 w 256413"/>
                  <a:gd name="connsiteY3" fmla="*/ 28575 h 244887"/>
                  <a:gd name="connsiteX4" fmla="*/ 28575 w 256413"/>
                  <a:gd name="connsiteY4" fmla="*/ 128207 h 244887"/>
                  <a:gd name="connsiteX5" fmla="*/ 28575 w 256413"/>
                  <a:gd name="connsiteY5" fmla="*/ 230600 h 244887"/>
                  <a:gd name="connsiteX6" fmla="*/ 14288 w 256413"/>
                  <a:gd name="connsiteY6" fmla="*/ 244888 h 244887"/>
                  <a:gd name="connsiteX7" fmla="*/ 0 w 256413"/>
                  <a:gd name="connsiteY7" fmla="*/ 230600 h 244887"/>
                  <a:gd name="connsiteX8" fmla="*/ 0 w 256413"/>
                  <a:gd name="connsiteY8" fmla="*/ 128207 h 244887"/>
                  <a:gd name="connsiteX9" fmla="*/ 128206 w 256413"/>
                  <a:gd name="connsiteY9" fmla="*/ 0 h 244887"/>
                  <a:gd name="connsiteX10" fmla="*/ 256413 w 256413"/>
                  <a:gd name="connsiteY10" fmla="*/ 128207 h 244887"/>
                  <a:gd name="connsiteX11" fmla="*/ 256413 w 256413"/>
                  <a:gd name="connsiteY11" fmla="*/ 230600 h 244887"/>
                  <a:gd name="connsiteX12" fmla="*/ 242126 w 256413"/>
                  <a:gd name="connsiteY12" fmla="*/ 244888 h 244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6413" h="244887">
                    <a:moveTo>
                      <a:pt x="242126" y="244888"/>
                    </a:moveTo>
                    <a:cubicBezTo>
                      <a:pt x="234220" y="244888"/>
                      <a:pt x="227838" y="238506"/>
                      <a:pt x="227838" y="230600"/>
                    </a:cubicBezTo>
                    <a:lnTo>
                      <a:pt x="227838" y="128207"/>
                    </a:lnTo>
                    <a:cubicBezTo>
                      <a:pt x="227838" y="73247"/>
                      <a:pt x="183166" y="28575"/>
                      <a:pt x="128206" y="28575"/>
                    </a:cubicBezTo>
                    <a:cubicBezTo>
                      <a:pt x="73247" y="28575"/>
                      <a:pt x="28575" y="73247"/>
                      <a:pt x="28575" y="128207"/>
                    </a:cubicBezTo>
                    <a:lnTo>
                      <a:pt x="28575" y="230600"/>
                    </a:lnTo>
                    <a:cubicBezTo>
                      <a:pt x="28575" y="238506"/>
                      <a:pt x="22193" y="244888"/>
                      <a:pt x="14288" y="244888"/>
                    </a:cubicBezTo>
                    <a:cubicBezTo>
                      <a:pt x="6382" y="244888"/>
                      <a:pt x="0" y="238506"/>
                      <a:pt x="0" y="230600"/>
                    </a:cubicBezTo>
                    <a:lnTo>
                      <a:pt x="0" y="128207"/>
                    </a:lnTo>
                    <a:cubicBezTo>
                      <a:pt x="0" y="57531"/>
                      <a:pt x="57531" y="0"/>
                      <a:pt x="128206" y="0"/>
                    </a:cubicBezTo>
                    <a:cubicBezTo>
                      <a:pt x="198882" y="0"/>
                      <a:pt x="256413" y="57531"/>
                      <a:pt x="256413" y="128207"/>
                    </a:cubicBezTo>
                    <a:lnTo>
                      <a:pt x="256413" y="230600"/>
                    </a:lnTo>
                    <a:cubicBezTo>
                      <a:pt x="256413" y="238506"/>
                      <a:pt x="250031" y="244888"/>
                      <a:pt x="242126" y="244888"/>
                    </a:cubicBezTo>
                    <a:close/>
                  </a:path>
                </a:pathLst>
              </a:custGeom>
              <a:grpFill/>
              <a:ln w="0" cap="flat">
                <a:noFill/>
                <a:prstDash val="solid"/>
                <a:miter/>
              </a:ln>
            </p:spPr>
            <p:txBody>
              <a:bodyPr rtlCol="0" anchor="ctr"/>
              <a:lstStyle/>
              <a:p>
                <a:endParaRPr lang="ko-KR" altLang="en-US" dirty="0"/>
              </a:p>
            </p:txBody>
          </p:sp>
          <p:sp>
            <p:nvSpPr>
              <p:cNvPr id="80" name="자유형: 도형 79">
                <a:extLst>
                  <a:ext uri="{FF2B5EF4-FFF2-40B4-BE49-F238E27FC236}">
                    <a16:creationId xmlns:a16="http://schemas.microsoft.com/office/drawing/2014/main" id="{03DD6366-15A8-8734-3FBA-4459DC85809B}"/>
                  </a:ext>
                </a:extLst>
              </p:cNvPr>
              <p:cNvSpPr/>
              <p:nvPr/>
            </p:nvSpPr>
            <p:spPr>
              <a:xfrm>
                <a:off x="3300983" y="5700712"/>
                <a:ext cx="406908" cy="320230"/>
              </a:xfrm>
              <a:custGeom>
                <a:avLst/>
                <a:gdLst>
                  <a:gd name="connsiteX0" fmla="*/ 392621 w 406908"/>
                  <a:gd name="connsiteY0" fmla="*/ 320231 h 320230"/>
                  <a:gd name="connsiteX1" fmla="*/ 378333 w 406908"/>
                  <a:gd name="connsiteY1" fmla="*/ 305943 h 320230"/>
                  <a:gd name="connsiteX2" fmla="*/ 378333 w 406908"/>
                  <a:gd name="connsiteY2" fmla="*/ 203549 h 320230"/>
                  <a:gd name="connsiteX3" fmla="*/ 203454 w 406908"/>
                  <a:gd name="connsiteY3" fmla="*/ 28670 h 320230"/>
                  <a:gd name="connsiteX4" fmla="*/ 28575 w 406908"/>
                  <a:gd name="connsiteY4" fmla="*/ 203549 h 320230"/>
                  <a:gd name="connsiteX5" fmla="*/ 28575 w 406908"/>
                  <a:gd name="connsiteY5" fmla="*/ 305943 h 320230"/>
                  <a:gd name="connsiteX6" fmla="*/ 14288 w 406908"/>
                  <a:gd name="connsiteY6" fmla="*/ 320231 h 320230"/>
                  <a:gd name="connsiteX7" fmla="*/ 0 w 406908"/>
                  <a:gd name="connsiteY7" fmla="*/ 305943 h 320230"/>
                  <a:gd name="connsiteX8" fmla="*/ 0 w 406908"/>
                  <a:gd name="connsiteY8" fmla="*/ 203549 h 320230"/>
                  <a:gd name="connsiteX9" fmla="*/ 203454 w 406908"/>
                  <a:gd name="connsiteY9" fmla="*/ 0 h 320230"/>
                  <a:gd name="connsiteX10" fmla="*/ 406908 w 406908"/>
                  <a:gd name="connsiteY10" fmla="*/ 203454 h 320230"/>
                  <a:gd name="connsiteX11" fmla="*/ 406908 w 406908"/>
                  <a:gd name="connsiteY11" fmla="*/ 305848 h 320230"/>
                  <a:gd name="connsiteX12" fmla="*/ 392621 w 406908"/>
                  <a:gd name="connsiteY12" fmla="*/ 320135 h 320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6908" h="320230">
                    <a:moveTo>
                      <a:pt x="392621" y="320231"/>
                    </a:moveTo>
                    <a:cubicBezTo>
                      <a:pt x="384715" y="320231"/>
                      <a:pt x="378333" y="313849"/>
                      <a:pt x="378333" y="305943"/>
                    </a:cubicBezTo>
                    <a:lnTo>
                      <a:pt x="378333" y="203549"/>
                    </a:lnTo>
                    <a:cubicBezTo>
                      <a:pt x="378333" y="107061"/>
                      <a:pt x="299847" y="28670"/>
                      <a:pt x="203454" y="28670"/>
                    </a:cubicBezTo>
                    <a:cubicBezTo>
                      <a:pt x="107061" y="28670"/>
                      <a:pt x="28575" y="107156"/>
                      <a:pt x="28575" y="203549"/>
                    </a:cubicBezTo>
                    <a:lnTo>
                      <a:pt x="28575" y="305943"/>
                    </a:lnTo>
                    <a:cubicBezTo>
                      <a:pt x="28575" y="313849"/>
                      <a:pt x="22193" y="320231"/>
                      <a:pt x="14288" y="320231"/>
                    </a:cubicBezTo>
                    <a:cubicBezTo>
                      <a:pt x="6382" y="320231"/>
                      <a:pt x="0" y="313849"/>
                      <a:pt x="0" y="305943"/>
                    </a:cubicBezTo>
                    <a:lnTo>
                      <a:pt x="0" y="203549"/>
                    </a:lnTo>
                    <a:cubicBezTo>
                      <a:pt x="-95" y="91250"/>
                      <a:pt x="91250" y="0"/>
                      <a:pt x="203454" y="0"/>
                    </a:cubicBezTo>
                    <a:cubicBezTo>
                      <a:pt x="315659" y="0"/>
                      <a:pt x="406908" y="91250"/>
                      <a:pt x="406908" y="203454"/>
                    </a:cubicBezTo>
                    <a:lnTo>
                      <a:pt x="406908" y="305848"/>
                    </a:lnTo>
                    <a:cubicBezTo>
                      <a:pt x="406908" y="313754"/>
                      <a:pt x="400526" y="320135"/>
                      <a:pt x="392621" y="320135"/>
                    </a:cubicBezTo>
                    <a:close/>
                  </a:path>
                </a:pathLst>
              </a:custGeom>
              <a:grpFill/>
              <a:ln w="0" cap="flat">
                <a:noFill/>
                <a:prstDash val="solid"/>
                <a:miter/>
              </a:ln>
            </p:spPr>
            <p:txBody>
              <a:bodyPr rtlCol="0" anchor="ctr"/>
              <a:lstStyle/>
              <a:p>
                <a:endParaRPr lang="ko-KR" altLang="en-US" dirty="0"/>
              </a:p>
            </p:txBody>
          </p:sp>
        </p:grpSp>
        <p:sp>
          <p:nvSpPr>
            <p:cNvPr id="81" name="자유형: 도형 80">
              <a:extLst>
                <a:ext uri="{FF2B5EF4-FFF2-40B4-BE49-F238E27FC236}">
                  <a16:creationId xmlns:a16="http://schemas.microsoft.com/office/drawing/2014/main" id="{08FF065A-BD54-599D-16FE-11A56997E7F3}"/>
                </a:ext>
              </a:extLst>
            </p:cNvPr>
            <p:cNvSpPr/>
            <p:nvPr/>
          </p:nvSpPr>
          <p:spPr>
            <a:xfrm>
              <a:off x="3424303" y="6116946"/>
              <a:ext cx="160143" cy="249658"/>
            </a:xfrm>
            <a:custGeom>
              <a:avLst/>
              <a:gdLst>
                <a:gd name="connsiteX0" fmla="*/ 84801 w 160143"/>
                <a:gd name="connsiteY0" fmla="*/ 249659 h 249658"/>
                <a:gd name="connsiteX1" fmla="*/ 75371 w 160143"/>
                <a:gd name="connsiteY1" fmla="*/ 249659 h 249658"/>
                <a:gd name="connsiteX2" fmla="*/ 32890 w 160143"/>
                <a:gd name="connsiteY2" fmla="*/ 207177 h 249658"/>
                <a:gd name="connsiteX3" fmla="*/ 32890 w 160143"/>
                <a:gd name="connsiteY3" fmla="*/ 144884 h 249658"/>
                <a:gd name="connsiteX4" fmla="*/ 7077 w 160143"/>
                <a:gd name="connsiteY4" fmla="*/ 47062 h 249658"/>
                <a:gd name="connsiteX5" fmla="*/ 62798 w 160143"/>
                <a:gd name="connsiteY5" fmla="*/ 1818 h 249658"/>
                <a:gd name="connsiteX6" fmla="*/ 130426 w 160143"/>
                <a:gd name="connsiteY6" fmla="*/ 17820 h 249658"/>
                <a:gd name="connsiteX7" fmla="*/ 160144 w 160143"/>
                <a:gd name="connsiteY7" fmla="*/ 80114 h 249658"/>
                <a:gd name="connsiteX8" fmla="*/ 127187 w 160143"/>
                <a:gd name="connsiteY8" fmla="*/ 144788 h 249658"/>
                <a:gd name="connsiteX9" fmla="*/ 127187 w 160143"/>
                <a:gd name="connsiteY9" fmla="*/ 207082 h 249658"/>
                <a:gd name="connsiteX10" fmla="*/ 84706 w 160143"/>
                <a:gd name="connsiteY10" fmla="*/ 249563 h 249658"/>
                <a:gd name="connsiteX11" fmla="*/ 80229 w 160143"/>
                <a:gd name="connsiteY11" fmla="*/ 28583 h 249658"/>
                <a:gd name="connsiteX12" fmla="*/ 68799 w 160143"/>
                <a:gd name="connsiteY12" fmla="*/ 29822 h 249658"/>
                <a:gd name="connsiteX13" fmla="*/ 33271 w 160143"/>
                <a:gd name="connsiteY13" fmla="*/ 58682 h 249658"/>
                <a:gd name="connsiteX14" fmla="*/ 52130 w 160143"/>
                <a:gd name="connsiteY14" fmla="*/ 123357 h 249658"/>
                <a:gd name="connsiteX15" fmla="*/ 61560 w 160143"/>
                <a:gd name="connsiteY15" fmla="*/ 140597 h 249658"/>
                <a:gd name="connsiteX16" fmla="*/ 61560 w 160143"/>
                <a:gd name="connsiteY16" fmla="*/ 207177 h 249658"/>
                <a:gd name="connsiteX17" fmla="*/ 75466 w 160143"/>
                <a:gd name="connsiteY17" fmla="*/ 221084 h 249658"/>
                <a:gd name="connsiteX18" fmla="*/ 84896 w 160143"/>
                <a:gd name="connsiteY18" fmla="*/ 221084 h 249658"/>
                <a:gd name="connsiteX19" fmla="*/ 98803 w 160143"/>
                <a:gd name="connsiteY19" fmla="*/ 207177 h 249658"/>
                <a:gd name="connsiteX20" fmla="*/ 98803 w 160143"/>
                <a:gd name="connsiteY20" fmla="*/ 140597 h 249658"/>
                <a:gd name="connsiteX21" fmla="*/ 108232 w 160143"/>
                <a:gd name="connsiteY21" fmla="*/ 123357 h 249658"/>
                <a:gd name="connsiteX22" fmla="*/ 131664 w 160143"/>
                <a:gd name="connsiteY22" fmla="*/ 80209 h 249658"/>
                <a:gd name="connsiteX23" fmla="*/ 112519 w 160143"/>
                <a:gd name="connsiteY23" fmla="*/ 40109 h 249658"/>
                <a:gd name="connsiteX24" fmla="*/ 80229 w 160143"/>
                <a:gd name="connsiteY24" fmla="*/ 28583 h 24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0143" h="249658">
                  <a:moveTo>
                    <a:pt x="84801" y="249659"/>
                  </a:moveTo>
                  <a:lnTo>
                    <a:pt x="75371" y="249659"/>
                  </a:lnTo>
                  <a:cubicBezTo>
                    <a:pt x="51940" y="249659"/>
                    <a:pt x="32890" y="230609"/>
                    <a:pt x="32890" y="207177"/>
                  </a:cubicBezTo>
                  <a:lnTo>
                    <a:pt x="32890" y="144884"/>
                  </a:lnTo>
                  <a:cubicBezTo>
                    <a:pt x="2410" y="122690"/>
                    <a:pt x="-8544" y="82209"/>
                    <a:pt x="7077" y="47062"/>
                  </a:cubicBezTo>
                  <a:cubicBezTo>
                    <a:pt x="17269" y="24011"/>
                    <a:pt x="38128" y="7057"/>
                    <a:pt x="62798" y="1818"/>
                  </a:cubicBezTo>
                  <a:cubicBezTo>
                    <a:pt x="86897" y="-3325"/>
                    <a:pt x="111566" y="2580"/>
                    <a:pt x="130426" y="17820"/>
                  </a:cubicBezTo>
                  <a:cubicBezTo>
                    <a:pt x="149380" y="33155"/>
                    <a:pt x="160144" y="55825"/>
                    <a:pt x="160144" y="80114"/>
                  </a:cubicBezTo>
                  <a:cubicBezTo>
                    <a:pt x="160144" y="105831"/>
                    <a:pt x="147952" y="129739"/>
                    <a:pt x="127187" y="144788"/>
                  </a:cubicBezTo>
                  <a:lnTo>
                    <a:pt x="127187" y="207082"/>
                  </a:lnTo>
                  <a:cubicBezTo>
                    <a:pt x="127187" y="230513"/>
                    <a:pt x="108137" y="249563"/>
                    <a:pt x="84706" y="249563"/>
                  </a:cubicBezTo>
                  <a:close/>
                  <a:moveTo>
                    <a:pt x="80229" y="28583"/>
                  </a:moveTo>
                  <a:cubicBezTo>
                    <a:pt x="76419" y="28583"/>
                    <a:pt x="72609" y="28964"/>
                    <a:pt x="68799" y="29822"/>
                  </a:cubicBezTo>
                  <a:cubicBezTo>
                    <a:pt x="53273" y="33155"/>
                    <a:pt x="39652" y="44109"/>
                    <a:pt x="33271" y="58682"/>
                  </a:cubicBezTo>
                  <a:cubicBezTo>
                    <a:pt x="22793" y="82304"/>
                    <a:pt x="30699" y="109451"/>
                    <a:pt x="52130" y="123357"/>
                  </a:cubicBezTo>
                  <a:cubicBezTo>
                    <a:pt x="58036" y="127262"/>
                    <a:pt x="61560" y="133644"/>
                    <a:pt x="61560" y="140597"/>
                  </a:cubicBezTo>
                  <a:lnTo>
                    <a:pt x="61560" y="207177"/>
                  </a:lnTo>
                  <a:cubicBezTo>
                    <a:pt x="61560" y="214892"/>
                    <a:pt x="67847" y="221084"/>
                    <a:pt x="75466" y="221084"/>
                  </a:cubicBezTo>
                  <a:lnTo>
                    <a:pt x="84896" y="221084"/>
                  </a:lnTo>
                  <a:cubicBezTo>
                    <a:pt x="92611" y="221084"/>
                    <a:pt x="98803" y="214797"/>
                    <a:pt x="98803" y="207177"/>
                  </a:cubicBezTo>
                  <a:lnTo>
                    <a:pt x="98803" y="140597"/>
                  </a:lnTo>
                  <a:cubicBezTo>
                    <a:pt x="98803" y="133644"/>
                    <a:pt x="102327" y="127167"/>
                    <a:pt x="108232" y="123357"/>
                  </a:cubicBezTo>
                  <a:cubicBezTo>
                    <a:pt x="122901" y="113737"/>
                    <a:pt x="131664" y="97640"/>
                    <a:pt x="131664" y="80209"/>
                  </a:cubicBezTo>
                  <a:cubicBezTo>
                    <a:pt x="131664" y="64588"/>
                    <a:pt x="124711" y="50015"/>
                    <a:pt x="112519" y="40109"/>
                  </a:cubicBezTo>
                  <a:cubicBezTo>
                    <a:pt x="103184" y="32584"/>
                    <a:pt x="92040" y="28583"/>
                    <a:pt x="80229" y="28583"/>
                  </a:cubicBezTo>
                  <a:close/>
                </a:path>
              </a:pathLst>
            </a:custGeom>
            <a:grpFill/>
            <a:ln w="0" cap="flat">
              <a:noFill/>
              <a:prstDash val="solid"/>
              <a:miter/>
            </a:ln>
          </p:spPr>
          <p:txBody>
            <a:bodyPr rtlCol="0" anchor="ctr"/>
            <a:lstStyle/>
            <a:p>
              <a:endParaRPr lang="ko-KR" altLang="en-US" dirty="0"/>
            </a:p>
          </p:txBody>
        </p:sp>
        <p:sp>
          <p:nvSpPr>
            <p:cNvPr id="82" name="자유형: 도형 81">
              <a:extLst>
                <a:ext uri="{FF2B5EF4-FFF2-40B4-BE49-F238E27FC236}">
                  <a16:creationId xmlns:a16="http://schemas.microsoft.com/office/drawing/2014/main" id="{812D5B42-FD31-ED09-CCAA-A071900D549E}"/>
                </a:ext>
              </a:extLst>
            </p:cNvPr>
            <p:cNvSpPr/>
            <p:nvPr/>
          </p:nvSpPr>
          <p:spPr>
            <a:xfrm>
              <a:off x="3033616" y="6072996"/>
              <a:ext cx="335089" cy="418290"/>
            </a:xfrm>
            <a:custGeom>
              <a:avLst/>
              <a:gdLst>
                <a:gd name="connsiteX0" fmla="*/ 167640 w 335089"/>
                <a:gd name="connsiteY0" fmla="*/ 418290 h 418290"/>
                <a:gd name="connsiteX1" fmla="*/ 159734 w 335089"/>
                <a:gd name="connsiteY1" fmla="*/ 415909 h 418290"/>
                <a:gd name="connsiteX2" fmla="*/ 144399 w 335089"/>
                <a:gd name="connsiteY2" fmla="*/ 405813 h 418290"/>
                <a:gd name="connsiteX3" fmla="*/ 43148 w 335089"/>
                <a:gd name="connsiteY3" fmla="*/ 337137 h 418290"/>
                <a:gd name="connsiteX4" fmla="*/ 0 w 335089"/>
                <a:gd name="connsiteY4" fmla="*/ 243411 h 418290"/>
                <a:gd name="connsiteX5" fmla="*/ 0 w 335089"/>
                <a:gd name="connsiteY5" fmla="*/ 79105 h 418290"/>
                <a:gd name="connsiteX6" fmla="*/ 14288 w 335089"/>
                <a:gd name="connsiteY6" fmla="*/ 64818 h 418290"/>
                <a:gd name="connsiteX7" fmla="*/ 158782 w 335089"/>
                <a:gd name="connsiteY7" fmla="*/ 3000 h 418290"/>
                <a:gd name="connsiteX8" fmla="*/ 176308 w 335089"/>
                <a:gd name="connsiteY8" fmla="*/ 3000 h 418290"/>
                <a:gd name="connsiteX9" fmla="*/ 320802 w 335089"/>
                <a:gd name="connsiteY9" fmla="*/ 64818 h 418290"/>
                <a:gd name="connsiteX10" fmla="*/ 335089 w 335089"/>
                <a:gd name="connsiteY10" fmla="*/ 79105 h 418290"/>
                <a:gd name="connsiteX11" fmla="*/ 335089 w 335089"/>
                <a:gd name="connsiteY11" fmla="*/ 243411 h 418290"/>
                <a:gd name="connsiteX12" fmla="*/ 291941 w 335089"/>
                <a:gd name="connsiteY12" fmla="*/ 337137 h 418290"/>
                <a:gd name="connsiteX13" fmla="*/ 190691 w 335089"/>
                <a:gd name="connsiteY13" fmla="*/ 405813 h 418290"/>
                <a:gd name="connsiteX14" fmla="*/ 175355 w 335089"/>
                <a:gd name="connsiteY14" fmla="*/ 415909 h 418290"/>
                <a:gd name="connsiteX15" fmla="*/ 167450 w 335089"/>
                <a:gd name="connsiteY15" fmla="*/ 418290 h 418290"/>
                <a:gd name="connsiteX16" fmla="*/ 28670 w 335089"/>
                <a:gd name="connsiteY16" fmla="*/ 92631 h 418290"/>
                <a:gd name="connsiteX17" fmla="*/ 28670 w 335089"/>
                <a:gd name="connsiteY17" fmla="*/ 243411 h 418290"/>
                <a:gd name="connsiteX18" fmla="*/ 60293 w 335089"/>
                <a:gd name="connsiteY18" fmla="*/ 314087 h 418290"/>
                <a:gd name="connsiteX19" fmla="*/ 160211 w 335089"/>
                <a:gd name="connsiteY19" fmla="*/ 381905 h 418290"/>
                <a:gd name="connsiteX20" fmla="*/ 167640 w 335089"/>
                <a:gd name="connsiteY20" fmla="*/ 386858 h 418290"/>
                <a:gd name="connsiteX21" fmla="*/ 175070 w 335089"/>
                <a:gd name="connsiteY21" fmla="*/ 381905 h 418290"/>
                <a:gd name="connsiteX22" fmla="*/ 274987 w 335089"/>
                <a:gd name="connsiteY22" fmla="*/ 314087 h 418290"/>
                <a:gd name="connsiteX23" fmla="*/ 306610 w 335089"/>
                <a:gd name="connsiteY23" fmla="*/ 243411 h 418290"/>
                <a:gd name="connsiteX24" fmla="*/ 306610 w 335089"/>
                <a:gd name="connsiteY24" fmla="*/ 92631 h 418290"/>
                <a:gd name="connsiteX25" fmla="*/ 167640 w 335089"/>
                <a:gd name="connsiteY25" fmla="*/ 32052 h 418290"/>
                <a:gd name="connsiteX26" fmla="*/ 28670 w 335089"/>
                <a:gd name="connsiteY26" fmla="*/ 92631 h 418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35089" h="418290">
                  <a:moveTo>
                    <a:pt x="167640" y="418290"/>
                  </a:moveTo>
                  <a:cubicBezTo>
                    <a:pt x="164878" y="418290"/>
                    <a:pt x="162116" y="417528"/>
                    <a:pt x="159734" y="415909"/>
                  </a:cubicBezTo>
                  <a:lnTo>
                    <a:pt x="144399" y="405813"/>
                  </a:lnTo>
                  <a:cubicBezTo>
                    <a:pt x="141256" y="403717"/>
                    <a:pt x="67913" y="355330"/>
                    <a:pt x="43148" y="337137"/>
                  </a:cubicBezTo>
                  <a:cubicBezTo>
                    <a:pt x="16097" y="317135"/>
                    <a:pt x="0" y="282083"/>
                    <a:pt x="0" y="243411"/>
                  </a:cubicBezTo>
                  <a:lnTo>
                    <a:pt x="0" y="79105"/>
                  </a:lnTo>
                  <a:cubicBezTo>
                    <a:pt x="0" y="71199"/>
                    <a:pt x="6382" y="64818"/>
                    <a:pt x="14288" y="64818"/>
                  </a:cubicBezTo>
                  <a:cubicBezTo>
                    <a:pt x="78200" y="64818"/>
                    <a:pt x="158020" y="3572"/>
                    <a:pt x="158782" y="3000"/>
                  </a:cubicBezTo>
                  <a:cubicBezTo>
                    <a:pt x="163925" y="-1000"/>
                    <a:pt x="171164" y="-1000"/>
                    <a:pt x="176308" y="3000"/>
                  </a:cubicBezTo>
                  <a:cubicBezTo>
                    <a:pt x="177070" y="3572"/>
                    <a:pt x="256889" y="64818"/>
                    <a:pt x="320802" y="64818"/>
                  </a:cubicBezTo>
                  <a:cubicBezTo>
                    <a:pt x="328708" y="64818"/>
                    <a:pt x="335089" y="71199"/>
                    <a:pt x="335089" y="79105"/>
                  </a:cubicBezTo>
                  <a:lnTo>
                    <a:pt x="335089" y="243411"/>
                  </a:lnTo>
                  <a:cubicBezTo>
                    <a:pt x="335089" y="282083"/>
                    <a:pt x="318992" y="317135"/>
                    <a:pt x="291941" y="337137"/>
                  </a:cubicBezTo>
                  <a:cubicBezTo>
                    <a:pt x="267272" y="355425"/>
                    <a:pt x="193834" y="403812"/>
                    <a:pt x="190691" y="405813"/>
                  </a:cubicBezTo>
                  <a:lnTo>
                    <a:pt x="175355" y="415909"/>
                  </a:lnTo>
                  <a:cubicBezTo>
                    <a:pt x="172974" y="417528"/>
                    <a:pt x="170212" y="418290"/>
                    <a:pt x="167450" y="418290"/>
                  </a:cubicBezTo>
                  <a:close/>
                  <a:moveTo>
                    <a:pt x="28670" y="92631"/>
                  </a:moveTo>
                  <a:lnTo>
                    <a:pt x="28670" y="243411"/>
                  </a:lnTo>
                  <a:cubicBezTo>
                    <a:pt x="28670" y="273034"/>
                    <a:pt x="40481" y="299514"/>
                    <a:pt x="60293" y="314087"/>
                  </a:cubicBezTo>
                  <a:cubicBezTo>
                    <a:pt x="84392" y="331899"/>
                    <a:pt x="157163" y="379905"/>
                    <a:pt x="160211" y="381905"/>
                  </a:cubicBezTo>
                  <a:lnTo>
                    <a:pt x="167640" y="386858"/>
                  </a:lnTo>
                  <a:lnTo>
                    <a:pt x="175070" y="381905"/>
                  </a:lnTo>
                  <a:cubicBezTo>
                    <a:pt x="178118" y="379905"/>
                    <a:pt x="250889" y="331899"/>
                    <a:pt x="274987" y="314087"/>
                  </a:cubicBezTo>
                  <a:cubicBezTo>
                    <a:pt x="294799" y="299514"/>
                    <a:pt x="306610" y="273034"/>
                    <a:pt x="306610" y="243411"/>
                  </a:cubicBezTo>
                  <a:lnTo>
                    <a:pt x="306610" y="92631"/>
                  </a:lnTo>
                  <a:cubicBezTo>
                    <a:pt x="249650" y="86725"/>
                    <a:pt x="189738" y="47673"/>
                    <a:pt x="167640" y="32052"/>
                  </a:cubicBezTo>
                  <a:cubicBezTo>
                    <a:pt x="145542" y="47768"/>
                    <a:pt x="85630" y="86725"/>
                    <a:pt x="28670" y="92631"/>
                  </a:cubicBezTo>
                  <a:close/>
                </a:path>
              </a:pathLst>
            </a:custGeom>
            <a:grpFill/>
            <a:ln w="0" cap="flat">
              <a:noFill/>
              <a:prstDash val="solid"/>
              <a:miter/>
            </a:ln>
          </p:spPr>
          <p:txBody>
            <a:bodyPr rtlCol="0" anchor="ctr"/>
            <a:lstStyle/>
            <a:p>
              <a:endParaRPr lang="ko-KR" altLang="en-US" dirty="0"/>
            </a:p>
          </p:txBody>
        </p:sp>
        <p:sp>
          <p:nvSpPr>
            <p:cNvPr id="83" name="자유형: 도형 82">
              <a:extLst>
                <a:ext uri="{FF2B5EF4-FFF2-40B4-BE49-F238E27FC236}">
                  <a16:creationId xmlns:a16="http://schemas.microsoft.com/office/drawing/2014/main" id="{E36954BE-B305-6DF9-7C16-55086E5D09B5}"/>
                </a:ext>
              </a:extLst>
            </p:cNvPr>
            <p:cNvSpPr/>
            <p:nvPr/>
          </p:nvSpPr>
          <p:spPr>
            <a:xfrm>
              <a:off x="3124366" y="6226372"/>
              <a:ext cx="163079" cy="112037"/>
            </a:xfrm>
            <a:custGeom>
              <a:avLst/>
              <a:gdLst>
                <a:gd name="connsiteX0" fmla="*/ 65365 w 163079"/>
                <a:gd name="connsiteY0" fmla="*/ 112038 h 112037"/>
                <a:gd name="connsiteX1" fmla="*/ 65365 w 163079"/>
                <a:gd name="connsiteY1" fmla="*/ 112038 h 112037"/>
                <a:gd name="connsiteX2" fmla="*/ 55269 w 163079"/>
                <a:gd name="connsiteY2" fmla="*/ 107847 h 112037"/>
                <a:gd name="connsiteX3" fmla="*/ 4215 w 163079"/>
                <a:gd name="connsiteY3" fmla="*/ 56793 h 112037"/>
                <a:gd name="connsiteX4" fmla="*/ 4215 w 163079"/>
                <a:gd name="connsiteY4" fmla="*/ 36600 h 112037"/>
                <a:gd name="connsiteX5" fmla="*/ 24408 w 163079"/>
                <a:gd name="connsiteY5" fmla="*/ 36600 h 112037"/>
                <a:gd name="connsiteX6" fmla="*/ 65365 w 163079"/>
                <a:gd name="connsiteY6" fmla="*/ 77557 h 112037"/>
                <a:gd name="connsiteX7" fmla="*/ 138708 w 163079"/>
                <a:gd name="connsiteY7" fmla="*/ 4215 h 112037"/>
                <a:gd name="connsiteX8" fmla="*/ 158901 w 163079"/>
                <a:gd name="connsiteY8" fmla="*/ 4215 h 112037"/>
                <a:gd name="connsiteX9" fmla="*/ 158901 w 163079"/>
                <a:gd name="connsiteY9" fmla="*/ 24408 h 112037"/>
                <a:gd name="connsiteX10" fmla="*/ 75462 w 163079"/>
                <a:gd name="connsiteY10" fmla="*/ 107847 h 112037"/>
                <a:gd name="connsiteX11" fmla="*/ 65365 w 163079"/>
                <a:gd name="connsiteY11" fmla="*/ 112038 h 11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079" h="112037">
                  <a:moveTo>
                    <a:pt x="65365" y="112038"/>
                  </a:moveTo>
                  <a:lnTo>
                    <a:pt x="65365" y="112038"/>
                  </a:lnTo>
                  <a:cubicBezTo>
                    <a:pt x="61555" y="112038"/>
                    <a:pt x="57936" y="110514"/>
                    <a:pt x="55269" y="107847"/>
                  </a:cubicBezTo>
                  <a:lnTo>
                    <a:pt x="4215" y="56793"/>
                  </a:lnTo>
                  <a:cubicBezTo>
                    <a:pt x="-1405" y="51173"/>
                    <a:pt x="-1405" y="42124"/>
                    <a:pt x="4215" y="36600"/>
                  </a:cubicBezTo>
                  <a:cubicBezTo>
                    <a:pt x="9835" y="30980"/>
                    <a:pt x="18883" y="30980"/>
                    <a:pt x="24408" y="36600"/>
                  </a:cubicBezTo>
                  <a:lnTo>
                    <a:pt x="65365" y="77557"/>
                  </a:lnTo>
                  <a:lnTo>
                    <a:pt x="138708" y="4215"/>
                  </a:lnTo>
                  <a:cubicBezTo>
                    <a:pt x="144328" y="-1405"/>
                    <a:pt x="153376" y="-1405"/>
                    <a:pt x="158901" y="4215"/>
                  </a:cubicBezTo>
                  <a:cubicBezTo>
                    <a:pt x="164425" y="9835"/>
                    <a:pt x="164521" y="18883"/>
                    <a:pt x="158901" y="24408"/>
                  </a:cubicBezTo>
                  <a:lnTo>
                    <a:pt x="75462" y="107847"/>
                  </a:lnTo>
                  <a:cubicBezTo>
                    <a:pt x="72795" y="110514"/>
                    <a:pt x="69175" y="112038"/>
                    <a:pt x="65365" y="112038"/>
                  </a:cubicBezTo>
                  <a:close/>
                </a:path>
              </a:pathLst>
            </a:custGeom>
            <a:grpFill/>
            <a:ln w="0" cap="flat">
              <a:noFill/>
              <a:prstDash val="solid"/>
              <a:miter/>
            </a:ln>
          </p:spPr>
          <p:txBody>
            <a:bodyPr rtlCol="0" anchor="ctr"/>
            <a:lstStyle/>
            <a:p>
              <a:endParaRPr lang="ko-KR" altLang="en-US" dirty="0"/>
            </a:p>
          </p:txBody>
        </p:sp>
      </p:grpSp>
      <p:sp>
        <p:nvSpPr>
          <p:cNvPr id="61" name="그래픽 59">
            <a:extLst>
              <a:ext uri="{FF2B5EF4-FFF2-40B4-BE49-F238E27FC236}">
                <a16:creationId xmlns:a16="http://schemas.microsoft.com/office/drawing/2014/main" id="{680A8DC4-E278-A304-C89A-5F6D7EB2D334}"/>
              </a:ext>
            </a:extLst>
          </p:cNvPr>
          <p:cNvSpPr/>
          <p:nvPr/>
        </p:nvSpPr>
        <p:spPr>
          <a:xfrm>
            <a:off x="3775464" y="7973581"/>
            <a:ext cx="383760" cy="443720"/>
          </a:xfrm>
          <a:custGeom>
            <a:avLst/>
            <a:gdLst>
              <a:gd name="connsiteX0" fmla="*/ 511207 w 918114"/>
              <a:gd name="connsiteY0" fmla="*/ 834295 h 1061561"/>
              <a:gd name="connsiteX1" fmla="*/ 459105 w 918114"/>
              <a:gd name="connsiteY1" fmla="*/ 783812 h 1061561"/>
              <a:gd name="connsiteX2" fmla="*/ 407003 w 918114"/>
              <a:gd name="connsiteY2" fmla="*/ 834295 h 1061561"/>
              <a:gd name="connsiteX3" fmla="*/ 511207 w 918114"/>
              <a:gd name="connsiteY3" fmla="*/ 834295 h 1061561"/>
              <a:gd name="connsiteX4" fmla="*/ 164021 w 918114"/>
              <a:gd name="connsiteY4" fmla="*/ 130874 h 1061561"/>
              <a:gd name="connsiteX5" fmla="*/ 164021 w 918114"/>
              <a:gd name="connsiteY5" fmla="*/ 287369 h 1061561"/>
              <a:gd name="connsiteX6" fmla="*/ 364331 w 918114"/>
              <a:gd name="connsiteY6" fmla="*/ 483680 h 1061561"/>
              <a:gd name="connsiteX7" fmla="*/ 371189 w 918114"/>
              <a:gd name="connsiteY7" fmla="*/ 490347 h 1061561"/>
              <a:gd name="connsiteX8" fmla="*/ 371189 w 918114"/>
              <a:gd name="connsiteY8" fmla="*/ 571500 h 1061561"/>
              <a:gd name="connsiteX9" fmla="*/ 364331 w 918114"/>
              <a:gd name="connsiteY9" fmla="*/ 578168 h 1061561"/>
              <a:gd name="connsiteX10" fmla="*/ 164021 w 918114"/>
              <a:gd name="connsiteY10" fmla="*/ 774478 h 1061561"/>
              <a:gd name="connsiteX11" fmla="*/ 164021 w 918114"/>
              <a:gd name="connsiteY11" fmla="*/ 930783 h 1061561"/>
              <a:gd name="connsiteX12" fmla="*/ 754285 w 918114"/>
              <a:gd name="connsiteY12" fmla="*/ 930783 h 1061561"/>
              <a:gd name="connsiteX13" fmla="*/ 754285 w 918114"/>
              <a:gd name="connsiteY13" fmla="*/ 774478 h 1061561"/>
              <a:gd name="connsiteX14" fmla="*/ 553974 w 918114"/>
              <a:gd name="connsiteY14" fmla="*/ 578168 h 1061561"/>
              <a:gd name="connsiteX15" fmla="*/ 547116 w 918114"/>
              <a:gd name="connsiteY15" fmla="*/ 571500 h 1061561"/>
              <a:gd name="connsiteX16" fmla="*/ 547116 w 918114"/>
              <a:gd name="connsiteY16" fmla="*/ 490347 h 1061561"/>
              <a:gd name="connsiteX17" fmla="*/ 553974 w 918114"/>
              <a:gd name="connsiteY17" fmla="*/ 483680 h 1061561"/>
              <a:gd name="connsiteX18" fmla="*/ 754285 w 918114"/>
              <a:gd name="connsiteY18" fmla="*/ 287369 h 1061561"/>
              <a:gd name="connsiteX19" fmla="*/ 754285 w 918114"/>
              <a:gd name="connsiteY19" fmla="*/ 130874 h 1061561"/>
              <a:gd name="connsiteX20" fmla="*/ 164021 w 918114"/>
              <a:gd name="connsiteY20" fmla="*/ 130874 h 1061561"/>
              <a:gd name="connsiteX21" fmla="*/ 118586 w 918114"/>
              <a:gd name="connsiteY21" fmla="*/ 930783 h 1061561"/>
              <a:gd name="connsiteX22" fmla="*/ 118586 w 918114"/>
              <a:gd name="connsiteY22" fmla="*/ 755618 h 1061561"/>
              <a:gd name="connsiteX23" fmla="*/ 125444 w 918114"/>
              <a:gd name="connsiteY23" fmla="*/ 748951 h 1061561"/>
              <a:gd name="connsiteX24" fmla="*/ 325755 w 918114"/>
              <a:gd name="connsiteY24" fmla="*/ 552641 h 1061561"/>
              <a:gd name="connsiteX25" fmla="*/ 325755 w 918114"/>
              <a:gd name="connsiteY25" fmla="*/ 509302 h 1061561"/>
              <a:gd name="connsiteX26" fmla="*/ 125444 w 918114"/>
              <a:gd name="connsiteY26" fmla="*/ 312992 h 1061561"/>
              <a:gd name="connsiteX27" fmla="*/ 118586 w 918114"/>
              <a:gd name="connsiteY27" fmla="*/ 306324 h 1061561"/>
              <a:gd name="connsiteX28" fmla="*/ 118586 w 918114"/>
              <a:gd name="connsiteY28" fmla="*/ 130874 h 1061561"/>
              <a:gd name="connsiteX29" fmla="*/ 39053 w 918114"/>
              <a:gd name="connsiteY29" fmla="*/ 130874 h 1061561"/>
              <a:gd name="connsiteX30" fmla="*/ 11430 w 918114"/>
              <a:gd name="connsiteY30" fmla="*/ 119348 h 1061561"/>
              <a:gd name="connsiteX31" fmla="*/ 11430 w 918114"/>
              <a:gd name="connsiteY31" fmla="*/ 119348 h 1061561"/>
              <a:gd name="connsiteX32" fmla="*/ 0 w 918114"/>
              <a:gd name="connsiteY32" fmla="*/ 91726 h 1061561"/>
              <a:gd name="connsiteX33" fmla="*/ 0 w 918114"/>
              <a:gd name="connsiteY33" fmla="*/ 39053 h 1061561"/>
              <a:gd name="connsiteX34" fmla="*/ 11430 w 918114"/>
              <a:gd name="connsiteY34" fmla="*/ 11430 h 1061561"/>
              <a:gd name="connsiteX35" fmla="*/ 11430 w 918114"/>
              <a:gd name="connsiteY35" fmla="*/ 11430 h 1061561"/>
              <a:gd name="connsiteX36" fmla="*/ 39053 w 918114"/>
              <a:gd name="connsiteY36" fmla="*/ 0 h 1061561"/>
              <a:gd name="connsiteX37" fmla="*/ 879062 w 918114"/>
              <a:gd name="connsiteY37" fmla="*/ 0 h 1061561"/>
              <a:gd name="connsiteX38" fmla="*/ 906685 w 918114"/>
              <a:gd name="connsiteY38" fmla="*/ 11525 h 1061561"/>
              <a:gd name="connsiteX39" fmla="*/ 906685 w 918114"/>
              <a:gd name="connsiteY39" fmla="*/ 11525 h 1061561"/>
              <a:gd name="connsiteX40" fmla="*/ 918115 w 918114"/>
              <a:gd name="connsiteY40" fmla="*/ 39148 h 1061561"/>
              <a:gd name="connsiteX41" fmla="*/ 918115 w 918114"/>
              <a:gd name="connsiteY41" fmla="*/ 91821 h 1061561"/>
              <a:gd name="connsiteX42" fmla="*/ 906685 w 918114"/>
              <a:gd name="connsiteY42" fmla="*/ 119444 h 1061561"/>
              <a:gd name="connsiteX43" fmla="*/ 906685 w 918114"/>
              <a:gd name="connsiteY43" fmla="*/ 119444 h 1061561"/>
              <a:gd name="connsiteX44" fmla="*/ 879062 w 918114"/>
              <a:gd name="connsiteY44" fmla="*/ 130874 h 1061561"/>
              <a:gd name="connsiteX45" fmla="*/ 799624 w 918114"/>
              <a:gd name="connsiteY45" fmla="*/ 130874 h 1061561"/>
              <a:gd name="connsiteX46" fmla="*/ 799624 w 918114"/>
              <a:gd name="connsiteY46" fmla="*/ 306229 h 1061561"/>
              <a:gd name="connsiteX47" fmla="*/ 792766 w 918114"/>
              <a:gd name="connsiteY47" fmla="*/ 312896 h 1061561"/>
              <a:gd name="connsiteX48" fmla="*/ 592455 w 918114"/>
              <a:gd name="connsiteY48" fmla="*/ 509207 h 1061561"/>
              <a:gd name="connsiteX49" fmla="*/ 592455 w 918114"/>
              <a:gd name="connsiteY49" fmla="*/ 552545 h 1061561"/>
              <a:gd name="connsiteX50" fmla="*/ 792766 w 918114"/>
              <a:gd name="connsiteY50" fmla="*/ 748856 h 1061561"/>
              <a:gd name="connsiteX51" fmla="*/ 799624 w 918114"/>
              <a:gd name="connsiteY51" fmla="*/ 755523 h 1061561"/>
              <a:gd name="connsiteX52" fmla="*/ 799624 w 918114"/>
              <a:gd name="connsiteY52" fmla="*/ 930688 h 1061561"/>
              <a:gd name="connsiteX53" fmla="*/ 879062 w 918114"/>
              <a:gd name="connsiteY53" fmla="*/ 930688 h 1061561"/>
              <a:gd name="connsiteX54" fmla="*/ 906685 w 918114"/>
              <a:gd name="connsiteY54" fmla="*/ 942213 h 1061561"/>
              <a:gd name="connsiteX55" fmla="*/ 906685 w 918114"/>
              <a:gd name="connsiteY55" fmla="*/ 942213 h 1061561"/>
              <a:gd name="connsiteX56" fmla="*/ 918115 w 918114"/>
              <a:gd name="connsiteY56" fmla="*/ 969836 h 1061561"/>
              <a:gd name="connsiteX57" fmla="*/ 918115 w 918114"/>
              <a:gd name="connsiteY57" fmla="*/ 1022509 h 1061561"/>
              <a:gd name="connsiteX58" fmla="*/ 906685 w 918114"/>
              <a:gd name="connsiteY58" fmla="*/ 1050131 h 1061561"/>
              <a:gd name="connsiteX59" fmla="*/ 906685 w 918114"/>
              <a:gd name="connsiteY59" fmla="*/ 1050131 h 1061561"/>
              <a:gd name="connsiteX60" fmla="*/ 879062 w 918114"/>
              <a:gd name="connsiteY60" fmla="*/ 1061561 h 1061561"/>
              <a:gd name="connsiteX61" fmla="*/ 39053 w 918114"/>
              <a:gd name="connsiteY61" fmla="*/ 1061561 h 1061561"/>
              <a:gd name="connsiteX62" fmla="*/ 11430 w 918114"/>
              <a:gd name="connsiteY62" fmla="*/ 1050036 h 1061561"/>
              <a:gd name="connsiteX63" fmla="*/ 11430 w 918114"/>
              <a:gd name="connsiteY63" fmla="*/ 1050036 h 1061561"/>
              <a:gd name="connsiteX64" fmla="*/ 0 w 918114"/>
              <a:gd name="connsiteY64" fmla="*/ 1022413 h 1061561"/>
              <a:gd name="connsiteX65" fmla="*/ 0 w 918114"/>
              <a:gd name="connsiteY65" fmla="*/ 969740 h 1061561"/>
              <a:gd name="connsiteX66" fmla="*/ 11430 w 918114"/>
              <a:gd name="connsiteY66" fmla="*/ 942118 h 1061561"/>
              <a:gd name="connsiteX67" fmla="*/ 11430 w 918114"/>
              <a:gd name="connsiteY67" fmla="*/ 942118 h 1061561"/>
              <a:gd name="connsiteX68" fmla="*/ 39053 w 918114"/>
              <a:gd name="connsiteY68" fmla="*/ 930688 h 1061561"/>
              <a:gd name="connsiteX69" fmla="*/ 118491 w 918114"/>
              <a:gd name="connsiteY69" fmla="*/ 930688 h 1061561"/>
              <a:gd name="connsiteX70" fmla="*/ 872776 w 918114"/>
              <a:gd name="connsiteY70" fmla="*/ 45434 h 1061561"/>
              <a:gd name="connsiteX71" fmla="*/ 45434 w 918114"/>
              <a:gd name="connsiteY71" fmla="*/ 45434 h 1061561"/>
              <a:gd name="connsiteX72" fmla="*/ 45434 w 918114"/>
              <a:gd name="connsiteY72" fmla="*/ 85439 h 1061561"/>
              <a:gd name="connsiteX73" fmla="*/ 872776 w 918114"/>
              <a:gd name="connsiteY73" fmla="*/ 85439 h 1061561"/>
              <a:gd name="connsiteX74" fmla="*/ 872776 w 918114"/>
              <a:gd name="connsiteY74" fmla="*/ 45434 h 1061561"/>
              <a:gd name="connsiteX75" fmla="*/ 872776 w 918114"/>
              <a:gd name="connsiteY75" fmla="*/ 45434 h 1061561"/>
              <a:gd name="connsiteX76" fmla="*/ 872776 w 918114"/>
              <a:gd name="connsiteY76" fmla="*/ 976217 h 1061561"/>
              <a:gd name="connsiteX77" fmla="*/ 45434 w 918114"/>
              <a:gd name="connsiteY77" fmla="*/ 976217 h 1061561"/>
              <a:gd name="connsiteX78" fmla="*/ 45434 w 918114"/>
              <a:gd name="connsiteY78" fmla="*/ 1016222 h 1061561"/>
              <a:gd name="connsiteX79" fmla="*/ 872776 w 918114"/>
              <a:gd name="connsiteY79" fmla="*/ 1016222 h 1061561"/>
              <a:gd name="connsiteX80" fmla="*/ 872776 w 918114"/>
              <a:gd name="connsiteY80" fmla="*/ 976217 h 1061561"/>
              <a:gd name="connsiteX81" fmla="*/ 872776 w 918114"/>
              <a:gd name="connsiteY81" fmla="*/ 976217 h 1061561"/>
              <a:gd name="connsiteX82" fmla="*/ 677323 w 918114"/>
              <a:gd name="connsiteY82" fmla="*/ 280511 h 1061561"/>
              <a:gd name="connsiteX83" fmla="*/ 481298 w 918114"/>
              <a:gd name="connsiteY83" fmla="*/ 470345 h 1061561"/>
              <a:gd name="connsiteX84" fmla="*/ 481870 w 918114"/>
              <a:gd name="connsiteY84" fmla="*/ 475393 h 1061561"/>
              <a:gd name="connsiteX85" fmla="*/ 481870 w 918114"/>
              <a:gd name="connsiteY85" fmla="*/ 653701 h 1061561"/>
              <a:gd name="connsiteX86" fmla="*/ 459200 w 918114"/>
              <a:gd name="connsiteY86" fmla="*/ 676370 h 1061561"/>
              <a:gd name="connsiteX87" fmla="*/ 436531 w 918114"/>
              <a:gd name="connsiteY87" fmla="*/ 653701 h 1061561"/>
              <a:gd name="connsiteX88" fmla="*/ 436531 w 918114"/>
              <a:gd name="connsiteY88" fmla="*/ 475393 h 1061561"/>
              <a:gd name="connsiteX89" fmla="*/ 437102 w 918114"/>
              <a:gd name="connsiteY89" fmla="*/ 470345 h 1061561"/>
              <a:gd name="connsiteX90" fmla="*/ 239840 w 918114"/>
              <a:gd name="connsiteY90" fmla="*/ 279273 h 1061561"/>
              <a:gd name="connsiteX91" fmla="*/ 239363 w 918114"/>
              <a:gd name="connsiteY91" fmla="*/ 247269 h 1061561"/>
              <a:gd name="connsiteX92" fmla="*/ 255556 w 918114"/>
              <a:gd name="connsiteY92" fmla="*/ 240411 h 1061561"/>
              <a:gd name="connsiteX93" fmla="*/ 255556 w 918114"/>
              <a:gd name="connsiteY93" fmla="*/ 240411 h 1061561"/>
              <a:gd name="connsiteX94" fmla="*/ 662845 w 918114"/>
              <a:gd name="connsiteY94" fmla="*/ 240411 h 1061561"/>
              <a:gd name="connsiteX95" fmla="*/ 685514 w 918114"/>
              <a:gd name="connsiteY95" fmla="*/ 263081 h 1061561"/>
              <a:gd name="connsiteX96" fmla="*/ 677323 w 918114"/>
              <a:gd name="connsiteY96" fmla="*/ 280511 h 1061561"/>
              <a:gd name="connsiteX97" fmla="*/ 677323 w 918114"/>
              <a:gd name="connsiteY97" fmla="*/ 280511 h 1061561"/>
              <a:gd name="connsiteX98" fmla="*/ 459105 w 918114"/>
              <a:gd name="connsiteY98" fmla="*/ 428816 h 1061561"/>
              <a:gd name="connsiteX99" fmla="*/ 606743 w 918114"/>
              <a:gd name="connsiteY99" fmla="*/ 285750 h 1061561"/>
              <a:gd name="connsiteX100" fmla="*/ 311372 w 918114"/>
              <a:gd name="connsiteY100" fmla="*/ 285750 h 1061561"/>
              <a:gd name="connsiteX101" fmla="*/ 459010 w 918114"/>
              <a:gd name="connsiteY101" fmla="*/ 428816 h 1061561"/>
              <a:gd name="connsiteX102" fmla="*/ 459010 w 918114"/>
              <a:gd name="connsiteY102" fmla="*/ 428816 h 1061561"/>
              <a:gd name="connsiteX103" fmla="*/ 474917 w 918114"/>
              <a:gd name="connsiteY103" fmla="*/ 736092 h 1061561"/>
              <a:gd name="connsiteX104" fmla="*/ 581787 w 918114"/>
              <a:gd name="connsiteY104" fmla="*/ 839534 h 1061561"/>
              <a:gd name="connsiteX105" fmla="*/ 589979 w 918114"/>
              <a:gd name="connsiteY105" fmla="*/ 856964 h 1061561"/>
              <a:gd name="connsiteX106" fmla="*/ 567309 w 918114"/>
              <a:gd name="connsiteY106" fmla="*/ 879634 h 1061561"/>
              <a:gd name="connsiteX107" fmla="*/ 351187 w 918114"/>
              <a:gd name="connsiteY107" fmla="*/ 879634 h 1061561"/>
              <a:gd name="connsiteX108" fmla="*/ 334994 w 918114"/>
              <a:gd name="connsiteY108" fmla="*/ 872681 h 1061561"/>
              <a:gd name="connsiteX109" fmla="*/ 335471 w 918114"/>
              <a:gd name="connsiteY109" fmla="*/ 840677 h 1061561"/>
              <a:gd name="connsiteX110" fmla="*/ 443579 w 918114"/>
              <a:gd name="connsiteY110" fmla="*/ 735997 h 1061561"/>
              <a:gd name="connsiteX111" fmla="*/ 475107 w 918114"/>
              <a:gd name="connsiteY111" fmla="*/ 735997 h 1061561"/>
              <a:gd name="connsiteX112" fmla="*/ 475107 w 918114"/>
              <a:gd name="connsiteY112" fmla="*/ 735997 h 106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918114" h="1061561">
                <a:moveTo>
                  <a:pt x="511207" y="834295"/>
                </a:moveTo>
                <a:lnTo>
                  <a:pt x="459105" y="783812"/>
                </a:lnTo>
                <a:lnTo>
                  <a:pt x="407003" y="834295"/>
                </a:lnTo>
                <a:lnTo>
                  <a:pt x="511207" y="834295"/>
                </a:lnTo>
                <a:close/>
                <a:moveTo>
                  <a:pt x="164021" y="130874"/>
                </a:moveTo>
                <a:lnTo>
                  <a:pt x="164021" y="287369"/>
                </a:lnTo>
                <a:lnTo>
                  <a:pt x="364331" y="483680"/>
                </a:lnTo>
                <a:lnTo>
                  <a:pt x="371189" y="490347"/>
                </a:lnTo>
                <a:lnTo>
                  <a:pt x="371189" y="571500"/>
                </a:lnTo>
                <a:lnTo>
                  <a:pt x="364331" y="578168"/>
                </a:lnTo>
                <a:lnTo>
                  <a:pt x="164021" y="774478"/>
                </a:lnTo>
                <a:lnTo>
                  <a:pt x="164021" y="930783"/>
                </a:lnTo>
                <a:lnTo>
                  <a:pt x="754285" y="930783"/>
                </a:lnTo>
                <a:lnTo>
                  <a:pt x="754285" y="774478"/>
                </a:lnTo>
                <a:lnTo>
                  <a:pt x="553974" y="578168"/>
                </a:lnTo>
                <a:lnTo>
                  <a:pt x="547116" y="571500"/>
                </a:lnTo>
                <a:lnTo>
                  <a:pt x="547116" y="490347"/>
                </a:lnTo>
                <a:lnTo>
                  <a:pt x="553974" y="483680"/>
                </a:lnTo>
                <a:lnTo>
                  <a:pt x="754285" y="287369"/>
                </a:lnTo>
                <a:lnTo>
                  <a:pt x="754285" y="130874"/>
                </a:lnTo>
                <a:lnTo>
                  <a:pt x="164021" y="130874"/>
                </a:lnTo>
                <a:close/>
                <a:moveTo>
                  <a:pt x="118586" y="930783"/>
                </a:moveTo>
                <a:lnTo>
                  <a:pt x="118586" y="755618"/>
                </a:lnTo>
                <a:lnTo>
                  <a:pt x="125444" y="748951"/>
                </a:lnTo>
                <a:lnTo>
                  <a:pt x="325755" y="552641"/>
                </a:lnTo>
                <a:lnTo>
                  <a:pt x="325755" y="509302"/>
                </a:lnTo>
                <a:lnTo>
                  <a:pt x="125444" y="312992"/>
                </a:lnTo>
                <a:lnTo>
                  <a:pt x="118586" y="306324"/>
                </a:lnTo>
                <a:lnTo>
                  <a:pt x="118586" y="130874"/>
                </a:lnTo>
                <a:lnTo>
                  <a:pt x="39053" y="130874"/>
                </a:lnTo>
                <a:cubicBezTo>
                  <a:pt x="28385" y="130874"/>
                  <a:pt x="18574" y="126492"/>
                  <a:pt x="11430" y="119348"/>
                </a:cubicBezTo>
                <a:lnTo>
                  <a:pt x="11430" y="119348"/>
                </a:lnTo>
                <a:cubicBezTo>
                  <a:pt x="4382" y="112300"/>
                  <a:pt x="0" y="102584"/>
                  <a:pt x="0" y="91726"/>
                </a:cubicBezTo>
                <a:lnTo>
                  <a:pt x="0" y="39053"/>
                </a:lnTo>
                <a:cubicBezTo>
                  <a:pt x="0" y="28289"/>
                  <a:pt x="4382" y="18574"/>
                  <a:pt x="11430" y="11430"/>
                </a:cubicBezTo>
                <a:lnTo>
                  <a:pt x="11430" y="11430"/>
                </a:lnTo>
                <a:cubicBezTo>
                  <a:pt x="18574" y="4382"/>
                  <a:pt x="28289" y="0"/>
                  <a:pt x="39053" y="0"/>
                </a:cubicBezTo>
                <a:lnTo>
                  <a:pt x="879062" y="0"/>
                </a:lnTo>
                <a:cubicBezTo>
                  <a:pt x="889730" y="0"/>
                  <a:pt x="899541" y="4382"/>
                  <a:pt x="906685" y="11525"/>
                </a:cubicBezTo>
                <a:lnTo>
                  <a:pt x="906685" y="11525"/>
                </a:lnTo>
                <a:cubicBezTo>
                  <a:pt x="913733" y="18574"/>
                  <a:pt x="918115" y="28289"/>
                  <a:pt x="918115" y="39148"/>
                </a:cubicBezTo>
                <a:lnTo>
                  <a:pt x="918115" y="91821"/>
                </a:lnTo>
                <a:cubicBezTo>
                  <a:pt x="918115" y="102584"/>
                  <a:pt x="913733" y="112395"/>
                  <a:pt x="906685" y="119444"/>
                </a:cubicBezTo>
                <a:lnTo>
                  <a:pt x="906685" y="119444"/>
                </a:lnTo>
                <a:cubicBezTo>
                  <a:pt x="899541" y="126492"/>
                  <a:pt x="889826" y="130874"/>
                  <a:pt x="879062" y="130874"/>
                </a:cubicBezTo>
                <a:lnTo>
                  <a:pt x="799624" y="130874"/>
                </a:lnTo>
                <a:lnTo>
                  <a:pt x="799624" y="306229"/>
                </a:lnTo>
                <a:lnTo>
                  <a:pt x="792766" y="312896"/>
                </a:lnTo>
                <a:lnTo>
                  <a:pt x="592455" y="509207"/>
                </a:lnTo>
                <a:lnTo>
                  <a:pt x="592455" y="552545"/>
                </a:lnTo>
                <a:lnTo>
                  <a:pt x="792766" y="748856"/>
                </a:lnTo>
                <a:lnTo>
                  <a:pt x="799624" y="755523"/>
                </a:lnTo>
                <a:lnTo>
                  <a:pt x="799624" y="930688"/>
                </a:lnTo>
                <a:lnTo>
                  <a:pt x="879062" y="930688"/>
                </a:lnTo>
                <a:cubicBezTo>
                  <a:pt x="889730" y="930688"/>
                  <a:pt x="899541" y="935069"/>
                  <a:pt x="906685" y="942213"/>
                </a:cubicBezTo>
                <a:lnTo>
                  <a:pt x="906685" y="942213"/>
                </a:lnTo>
                <a:cubicBezTo>
                  <a:pt x="913733" y="949262"/>
                  <a:pt x="918115" y="958977"/>
                  <a:pt x="918115" y="969836"/>
                </a:cubicBezTo>
                <a:lnTo>
                  <a:pt x="918115" y="1022509"/>
                </a:lnTo>
                <a:cubicBezTo>
                  <a:pt x="918115" y="1033272"/>
                  <a:pt x="913733" y="1043083"/>
                  <a:pt x="906685" y="1050131"/>
                </a:cubicBezTo>
                <a:lnTo>
                  <a:pt x="906685" y="1050131"/>
                </a:lnTo>
                <a:cubicBezTo>
                  <a:pt x="899541" y="1057180"/>
                  <a:pt x="889826" y="1061561"/>
                  <a:pt x="879062" y="1061561"/>
                </a:cubicBezTo>
                <a:lnTo>
                  <a:pt x="39053" y="1061561"/>
                </a:lnTo>
                <a:cubicBezTo>
                  <a:pt x="28385" y="1061561"/>
                  <a:pt x="18574" y="1057180"/>
                  <a:pt x="11430" y="1050036"/>
                </a:cubicBezTo>
                <a:lnTo>
                  <a:pt x="11430" y="1050036"/>
                </a:lnTo>
                <a:cubicBezTo>
                  <a:pt x="4382" y="1042988"/>
                  <a:pt x="0" y="1033272"/>
                  <a:pt x="0" y="1022413"/>
                </a:cubicBezTo>
                <a:lnTo>
                  <a:pt x="0" y="969740"/>
                </a:lnTo>
                <a:cubicBezTo>
                  <a:pt x="0" y="958977"/>
                  <a:pt x="4382" y="949166"/>
                  <a:pt x="11430" y="942118"/>
                </a:cubicBezTo>
                <a:lnTo>
                  <a:pt x="11430" y="942118"/>
                </a:lnTo>
                <a:cubicBezTo>
                  <a:pt x="18574" y="935069"/>
                  <a:pt x="28289" y="930688"/>
                  <a:pt x="39053" y="930688"/>
                </a:cubicBezTo>
                <a:lnTo>
                  <a:pt x="118491" y="930688"/>
                </a:lnTo>
                <a:close/>
                <a:moveTo>
                  <a:pt x="872776" y="45434"/>
                </a:moveTo>
                <a:lnTo>
                  <a:pt x="45434" y="45434"/>
                </a:lnTo>
                <a:lnTo>
                  <a:pt x="45434" y="85439"/>
                </a:lnTo>
                <a:lnTo>
                  <a:pt x="872776" y="85439"/>
                </a:lnTo>
                <a:lnTo>
                  <a:pt x="872776" y="45434"/>
                </a:lnTo>
                <a:lnTo>
                  <a:pt x="872776" y="45434"/>
                </a:lnTo>
                <a:close/>
                <a:moveTo>
                  <a:pt x="872776" y="976217"/>
                </a:moveTo>
                <a:lnTo>
                  <a:pt x="45434" y="976217"/>
                </a:lnTo>
                <a:lnTo>
                  <a:pt x="45434" y="1016222"/>
                </a:lnTo>
                <a:lnTo>
                  <a:pt x="872776" y="1016222"/>
                </a:lnTo>
                <a:lnTo>
                  <a:pt x="872776" y="976217"/>
                </a:lnTo>
                <a:lnTo>
                  <a:pt x="872776" y="976217"/>
                </a:lnTo>
                <a:close/>
                <a:moveTo>
                  <a:pt x="677323" y="280511"/>
                </a:moveTo>
                <a:lnTo>
                  <a:pt x="481298" y="470345"/>
                </a:lnTo>
                <a:cubicBezTo>
                  <a:pt x="481679" y="471964"/>
                  <a:pt x="481870" y="473678"/>
                  <a:pt x="481870" y="475393"/>
                </a:cubicBezTo>
                <a:lnTo>
                  <a:pt x="481870" y="653701"/>
                </a:lnTo>
                <a:cubicBezTo>
                  <a:pt x="481870" y="666274"/>
                  <a:pt x="471678" y="676370"/>
                  <a:pt x="459200" y="676370"/>
                </a:cubicBezTo>
                <a:cubicBezTo>
                  <a:pt x="446723" y="676370"/>
                  <a:pt x="436531" y="666179"/>
                  <a:pt x="436531" y="653701"/>
                </a:cubicBezTo>
                <a:lnTo>
                  <a:pt x="436531" y="475393"/>
                </a:lnTo>
                <a:cubicBezTo>
                  <a:pt x="436531" y="473678"/>
                  <a:pt x="436721" y="471964"/>
                  <a:pt x="437102" y="470345"/>
                </a:cubicBezTo>
                <a:lnTo>
                  <a:pt x="239840" y="279273"/>
                </a:lnTo>
                <a:cubicBezTo>
                  <a:pt x="230886" y="270605"/>
                  <a:pt x="230696" y="256223"/>
                  <a:pt x="239363" y="247269"/>
                </a:cubicBezTo>
                <a:cubicBezTo>
                  <a:pt x="243840" y="242697"/>
                  <a:pt x="249650" y="240411"/>
                  <a:pt x="255556" y="240411"/>
                </a:cubicBezTo>
                <a:lnTo>
                  <a:pt x="255556" y="240411"/>
                </a:lnTo>
                <a:cubicBezTo>
                  <a:pt x="255556" y="240411"/>
                  <a:pt x="662845" y="240411"/>
                  <a:pt x="662845" y="240411"/>
                </a:cubicBezTo>
                <a:cubicBezTo>
                  <a:pt x="675418" y="240411"/>
                  <a:pt x="685514" y="250603"/>
                  <a:pt x="685514" y="263081"/>
                </a:cubicBezTo>
                <a:cubicBezTo>
                  <a:pt x="685514" y="270129"/>
                  <a:pt x="682371" y="276320"/>
                  <a:pt x="677323" y="280511"/>
                </a:cubicBezTo>
                <a:lnTo>
                  <a:pt x="677323" y="280511"/>
                </a:lnTo>
                <a:close/>
                <a:moveTo>
                  <a:pt x="459105" y="428816"/>
                </a:moveTo>
                <a:lnTo>
                  <a:pt x="606743" y="285750"/>
                </a:lnTo>
                <a:lnTo>
                  <a:pt x="311372" y="285750"/>
                </a:lnTo>
                <a:lnTo>
                  <a:pt x="459010" y="428816"/>
                </a:lnTo>
                <a:lnTo>
                  <a:pt x="459010" y="428816"/>
                </a:lnTo>
                <a:close/>
                <a:moveTo>
                  <a:pt x="474917" y="736092"/>
                </a:moveTo>
                <a:lnTo>
                  <a:pt x="581787" y="839534"/>
                </a:lnTo>
                <a:cubicBezTo>
                  <a:pt x="586740" y="843725"/>
                  <a:pt x="589979" y="850011"/>
                  <a:pt x="589979" y="856964"/>
                </a:cubicBezTo>
                <a:cubicBezTo>
                  <a:pt x="589979" y="869537"/>
                  <a:pt x="579787" y="879634"/>
                  <a:pt x="567309" y="879634"/>
                </a:cubicBezTo>
                <a:lnTo>
                  <a:pt x="351187" y="879634"/>
                </a:lnTo>
                <a:cubicBezTo>
                  <a:pt x="345281" y="879634"/>
                  <a:pt x="339376" y="877253"/>
                  <a:pt x="334994" y="872681"/>
                </a:cubicBezTo>
                <a:cubicBezTo>
                  <a:pt x="326326" y="863727"/>
                  <a:pt x="326517" y="849344"/>
                  <a:pt x="335471" y="840677"/>
                </a:cubicBezTo>
                <a:lnTo>
                  <a:pt x="443579" y="735997"/>
                </a:lnTo>
                <a:cubicBezTo>
                  <a:pt x="452342" y="727424"/>
                  <a:pt x="466344" y="727424"/>
                  <a:pt x="475107" y="735997"/>
                </a:cubicBezTo>
                <a:lnTo>
                  <a:pt x="475107" y="735997"/>
                </a:lnTo>
                <a:close/>
              </a:path>
            </a:pathLst>
          </a:custGeom>
          <a:solidFill>
            <a:schemeClr val="bg1"/>
          </a:solidFill>
          <a:ln w="0" cap="flat">
            <a:noFill/>
            <a:prstDash val="solid"/>
            <a:miter/>
          </a:ln>
        </p:spPr>
        <p:txBody>
          <a:bodyPr rtlCol="0" anchor="ctr"/>
          <a:lstStyle/>
          <a:p>
            <a:endParaRPr lang="ko-KR" altLang="en-US" dirty="0"/>
          </a:p>
        </p:txBody>
      </p:sp>
      <p:grpSp>
        <p:nvGrpSpPr>
          <p:cNvPr id="116" name="그룹 115">
            <a:extLst>
              <a:ext uri="{FF2B5EF4-FFF2-40B4-BE49-F238E27FC236}">
                <a16:creationId xmlns:a16="http://schemas.microsoft.com/office/drawing/2014/main" id="{A648A875-74DC-355E-746A-8094D191B17A}"/>
              </a:ext>
            </a:extLst>
          </p:cNvPr>
          <p:cNvGrpSpPr/>
          <p:nvPr/>
        </p:nvGrpSpPr>
        <p:grpSpPr>
          <a:xfrm>
            <a:off x="5483446" y="7962233"/>
            <a:ext cx="508089" cy="473058"/>
            <a:chOff x="0" y="2903793"/>
            <a:chExt cx="6855841" cy="6383154"/>
          </a:xfrm>
          <a:solidFill>
            <a:schemeClr val="bg1"/>
          </a:solidFill>
        </p:grpSpPr>
        <p:sp>
          <p:nvSpPr>
            <p:cNvPr id="104" name="자유형: 도형 103">
              <a:extLst>
                <a:ext uri="{FF2B5EF4-FFF2-40B4-BE49-F238E27FC236}">
                  <a16:creationId xmlns:a16="http://schemas.microsoft.com/office/drawing/2014/main" id="{3097AC99-B7B4-628B-7655-0AAF744E1AB5}"/>
                </a:ext>
              </a:extLst>
            </p:cNvPr>
            <p:cNvSpPr/>
            <p:nvPr/>
          </p:nvSpPr>
          <p:spPr>
            <a:xfrm>
              <a:off x="3434755" y="2903793"/>
              <a:ext cx="3191547" cy="3191547"/>
            </a:xfrm>
            <a:custGeom>
              <a:avLst/>
              <a:gdLst>
                <a:gd name="connsiteX0" fmla="*/ 3191548 w 3191547"/>
                <a:gd name="connsiteY0" fmla="*/ 3191548 h 3191547"/>
                <a:gd name="connsiteX1" fmla="*/ 2732590 w 3191547"/>
                <a:gd name="connsiteY1" fmla="*/ 3191548 h 3191547"/>
                <a:gd name="connsiteX2" fmla="*/ 0 w 3191547"/>
                <a:gd name="connsiteY2" fmla="*/ 458958 h 3191547"/>
                <a:gd name="connsiteX3" fmla="*/ 0 w 3191547"/>
                <a:gd name="connsiteY3" fmla="*/ 0 h 3191547"/>
                <a:gd name="connsiteX4" fmla="*/ 1242353 w 3191547"/>
                <a:gd name="connsiteY4" fmla="*/ 250880 h 3191547"/>
                <a:gd name="connsiteX5" fmla="*/ 2256785 w 3191547"/>
                <a:gd name="connsiteY5" fmla="*/ 934762 h 3191547"/>
                <a:gd name="connsiteX6" fmla="*/ 2940667 w 3191547"/>
                <a:gd name="connsiteY6" fmla="*/ 1949135 h 3191547"/>
                <a:gd name="connsiteX7" fmla="*/ 3191548 w 3191547"/>
                <a:gd name="connsiteY7" fmla="*/ 3191488 h 3191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1547" h="3191547">
                  <a:moveTo>
                    <a:pt x="3191548" y="3191548"/>
                  </a:moveTo>
                  <a:lnTo>
                    <a:pt x="2732590" y="3191548"/>
                  </a:lnTo>
                  <a:cubicBezTo>
                    <a:pt x="2732590" y="1684826"/>
                    <a:pt x="1506782" y="458958"/>
                    <a:pt x="0" y="458958"/>
                  </a:cubicBezTo>
                  <a:lnTo>
                    <a:pt x="0" y="0"/>
                  </a:lnTo>
                  <a:cubicBezTo>
                    <a:pt x="430783" y="0"/>
                    <a:pt x="848737" y="84406"/>
                    <a:pt x="1242353" y="250880"/>
                  </a:cubicBezTo>
                  <a:cubicBezTo>
                    <a:pt x="1622420" y="411660"/>
                    <a:pt x="1963702" y="641739"/>
                    <a:pt x="2256785" y="934762"/>
                  </a:cubicBezTo>
                  <a:cubicBezTo>
                    <a:pt x="2549869" y="1227786"/>
                    <a:pt x="2779888" y="1569067"/>
                    <a:pt x="2940667" y="1949135"/>
                  </a:cubicBezTo>
                  <a:cubicBezTo>
                    <a:pt x="3107142" y="2342750"/>
                    <a:pt x="3191548" y="2760765"/>
                    <a:pt x="3191548" y="3191488"/>
                  </a:cubicBezTo>
                  <a:close/>
                </a:path>
              </a:pathLst>
            </a:custGeom>
            <a:grpFill/>
            <a:ln w="0" cap="flat">
              <a:noFill/>
              <a:prstDash val="solid"/>
              <a:miter/>
            </a:ln>
          </p:spPr>
          <p:txBody>
            <a:bodyPr rtlCol="0" anchor="ctr"/>
            <a:lstStyle/>
            <a:p>
              <a:endParaRPr lang="ko-KR" altLang="en-US" dirty="0"/>
            </a:p>
          </p:txBody>
        </p:sp>
        <p:grpSp>
          <p:nvGrpSpPr>
            <p:cNvPr id="105" name="그래픽 101">
              <a:extLst>
                <a:ext uri="{FF2B5EF4-FFF2-40B4-BE49-F238E27FC236}">
                  <a16:creationId xmlns:a16="http://schemas.microsoft.com/office/drawing/2014/main" id="{BE2A7E44-C84C-5D54-6E6D-FEFD033AEF4E}"/>
                </a:ext>
              </a:extLst>
            </p:cNvPr>
            <p:cNvGrpSpPr/>
            <p:nvPr/>
          </p:nvGrpSpPr>
          <p:grpSpPr>
            <a:xfrm>
              <a:off x="0" y="5525778"/>
              <a:ext cx="6222076" cy="3761169"/>
              <a:chOff x="0" y="5525778"/>
              <a:chExt cx="6222076" cy="3761169"/>
            </a:xfrm>
            <a:grpFill/>
          </p:grpSpPr>
          <p:sp>
            <p:nvSpPr>
              <p:cNvPr id="106" name="자유형: 도형 105">
                <a:extLst>
                  <a:ext uri="{FF2B5EF4-FFF2-40B4-BE49-F238E27FC236}">
                    <a16:creationId xmlns:a16="http://schemas.microsoft.com/office/drawing/2014/main" id="{662BEEB5-9642-C022-94B4-85D61FE39808}"/>
                  </a:ext>
                </a:extLst>
              </p:cNvPr>
              <p:cNvSpPr/>
              <p:nvPr/>
            </p:nvSpPr>
            <p:spPr>
              <a:xfrm>
                <a:off x="243267" y="6095400"/>
                <a:ext cx="5978809" cy="3191547"/>
              </a:xfrm>
              <a:custGeom>
                <a:avLst/>
                <a:gdLst>
                  <a:gd name="connsiteX0" fmla="*/ 3191488 w 5978809"/>
                  <a:gd name="connsiteY0" fmla="*/ 3191488 h 3191547"/>
                  <a:gd name="connsiteX1" fmla="*/ 1949135 w 5978809"/>
                  <a:gd name="connsiteY1" fmla="*/ 2940607 h 3191547"/>
                  <a:gd name="connsiteX2" fmla="*/ 934762 w 5978809"/>
                  <a:gd name="connsiteY2" fmla="*/ 2256725 h 3191547"/>
                  <a:gd name="connsiteX3" fmla="*/ 250881 w 5978809"/>
                  <a:gd name="connsiteY3" fmla="*/ 1242353 h 3191547"/>
                  <a:gd name="connsiteX4" fmla="*/ 0 w 5978809"/>
                  <a:gd name="connsiteY4" fmla="*/ 0 h 3191547"/>
                  <a:gd name="connsiteX5" fmla="*/ 458958 w 5978809"/>
                  <a:gd name="connsiteY5" fmla="*/ 0 h 3191547"/>
                  <a:gd name="connsiteX6" fmla="*/ 3191548 w 5978809"/>
                  <a:gd name="connsiteY6" fmla="*/ 2732589 h 3191547"/>
                  <a:gd name="connsiteX7" fmla="*/ 5578240 w 5978809"/>
                  <a:gd name="connsiteY7" fmla="*/ 1331795 h 3191547"/>
                  <a:gd name="connsiteX8" fmla="*/ 5978810 w 5978809"/>
                  <a:gd name="connsiteY8" fmla="*/ 1555879 h 3191547"/>
                  <a:gd name="connsiteX9" fmla="*/ 4829855 w 5978809"/>
                  <a:gd name="connsiteY9" fmla="*/ 2739483 h 3191547"/>
                  <a:gd name="connsiteX10" fmla="*/ 3191548 w 5978809"/>
                  <a:gd name="connsiteY10" fmla="*/ 3191548 h 3191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978809" h="3191547">
                    <a:moveTo>
                      <a:pt x="3191488" y="3191488"/>
                    </a:moveTo>
                    <a:cubicBezTo>
                      <a:pt x="2760705" y="3191488"/>
                      <a:pt x="2342750" y="3107081"/>
                      <a:pt x="1949135" y="2940607"/>
                    </a:cubicBezTo>
                    <a:cubicBezTo>
                      <a:pt x="1569067" y="2779828"/>
                      <a:pt x="1227786" y="2549749"/>
                      <a:pt x="934762" y="2256725"/>
                    </a:cubicBezTo>
                    <a:cubicBezTo>
                      <a:pt x="641739" y="1963702"/>
                      <a:pt x="411660" y="1622420"/>
                      <a:pt x="250881" y="1242353"/>
                    </a:cubicBezTo>
                    <a:cubicBezTo>
                      <a:pt x="84406" y="848737"/>
                      <a:pt x="0" y="430723"/>
                      <a:pt x="0" y="0"/>
                    </a:cubicBezTo>
                    <a:lnTo>
                      <a:pt x="458958" y="0"/>
                    </a:lnTo>
                    <a:cubicBezTo>
                      <a:pt x="458958" y="1506722"/>
                      <a:pt x="1684766" y="2732589"/>
                      <a:pt x="3191548" y="2732589"/>
                    </a:cubicBezTo>
                    <a:cubicBezTo>
                      <a:pt x="4180443" y="2732589"/>
                      <a:pt x="5094943" y="2195819"/>
                      <a:pt x="5578240" y="1331795"/>
                    </a:cubicBezTo>
                    <a:lnTo>
                      <a:pt x="5978810" y="1555879"/>
                    </a:lnTo>
                    <a:cubicBezTo>
                      <a:pt x="5706288" y="2043132"/>
                      <a:pt x="5309015" y="2452394"/>
                      <a:pt x="4829855" y="2739483"/>
                    </a:cubicBezTo>
                    <a:cubicBezTo>
                      <a:pt x="4336306" y="3035204"/>
                      <a:pt x="3769802" y="3191548"/>
                      <a:pt x="3191548" y="3191548"/>
                    </a:cubicBezTo>
                    <a:close/>
                  </a:path>
                </a:pathLst>
              </a:custGeom>
              <a:grpFill/>
              <a:ln w="0" cap="flat">
                <a:noFill/>
                <a:prstDash val="solid"/>
                <a:miter/>
              </a:ln>
            </p:spPr>
            <p:txBody>
              <a:bodyPr rtlCol="0" anchor="ctr"/>
              <a:lstStyle/>
              <a:p>
                <a:endParaRPr lang="ko-KR" altLang="en-US" dirty="0"/>
              </a:p>
            </p:txBody>
          </p:sp>
          <p:sp>
            <p:nvSpPr>
              <p:cNvPr id="107" name="자유형: 도형 106">
                <a:extLst>
                  <a:ext uri="{FF2B5EF4-FFF2-40B4-BE49-F238E27FC236}">
                    <a16:creationId xmlns:a16="http://schemas.microsoft.com/office/drawing/2014/main" id="{A8225439-2B37-0369-B750-588D9FD70725}"/>
                  </a:ext>
                </a:extLst>
              </p:cNvPr>
              <p:cNvSpPr/>
              <p:nvPr/>
            </p:nvSpPr>
            <p:spPr>
              <a:xfrm>
                <a:off x="0" y="5525778"/>
                <a:ext cx="1251225" cy="1693098"/>
              </a:xfrm>
              <a:custGeom>
                <a:avLst/>
                <a:gdLst>
                  <a:gd name="connsiteX0" fmla="*/ 275219 w 1251225"/>
                  <a:gd name="connsiteY0" fmla="*/ 0 h 1693098"/>
                  <a:gd name="connsiteX1" fmla="*/ 0 w 1251225"/>
                  <a:gd name="connsiteY1" fmla="*/ 1693099 h 1693098"/>
                  <a:gd name="connsiteX2" fmla="*/ 563567 w 1251225"/>
                  <a:gd name="connsiteY2" fmla="*/ 1300382 h 1693098"/>
                  <a:gd name="connsiteX3" fmla="*/ 1251225 w 1251225"/>
                  <a:gd name="connsiteY3" fmla="*/ 1307396 h 1693098"/>
                  <a:gd name="connsiteX4" fmla="*/ 275219 w 1251225"/>
                  <a:gd name="connsiteY4" fmla="*/ 0 h 1693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1225" h="1693098">
                    <a:moveTo>
                      <a:pt x="275219" y="0"/>
                    </a:moveTo>
                    <a:lnTo>
                      <a:pt x="0" y="1693099"/>
                    </a:lnTo>
                    <a:lnTo>
                      <a:pt x="563567" y="1300382"/>
                    </a:lnTo>
                    <a:lnTo>
                      <a:pt x="1251225" y="1307396"/>
                    </a:lnTo>
                    <a:lnTo>
                      <a:pt x="275219" y="0"/>
                    </a:lnTo>
                    <a:close/>
                  </a:path>
                </a:pathLst>
              </a:custGeom>
              <a:grpFill/>
              <a:ln w="0" cap="flat">
                <a:noFill/>
                <a:prstDash val="solid"/>
                <a:miter/>
              </a:ln>
            </p:spPr>
            <p:txBody>
              <a:bodyPr rtlCol="0" anchor="ctr"/>
              <a:lstStyle/>
              <a:p>
                <a:endParaRPr lang="ko-KR" altLang="en-US" dirty="0"/>
              </a:p>
            </p:txBody>
          </p:sp>
          <p:sp>
            <p:nvSpPr>
              <p:cNvPr id="108" name="자유형: 도형 107">
                <a:extLst>
                  <a:ext uri="{FF2B5EF4-FFF2-40B4-BE49-F238E27FC236}">
                    <a16:creationId xmlns:a16="http://schemas.microsoft.com/office/drawing/2014/main" id="{0A1BE612-175B-D34B-C8BF-95D20AE9B1DB}"/>
                  </a:ext>
                </a:extLst>
              </p:cNvPr>
              <p:cNvSpPr/>
              <p:nvPr/>
            </p:nvSpPr>
            <p:spPr>
              <a:xfrm>
                <a:off x="229539" y="6095400"/>
                <a:ext cx="3191547" cy="3191547"/>
              </a:xfrm>
              <a:custGeom>
                <a:avLst/>
                <a:gdLst>
                  <a:gd name="connsiteX0" fmla="*/ 3191488 w 3191547"/>
                  <a:gd name="connsiteY0" fmla="*/ 3191488 h 3191547"/>
                  <a:gd name="connsiteX1" fmla="*/ 1949135 w 3191547"/>
                  <a:gd name="connsiteY1" fmla="*/ 2940607 h 3191547"/>
                  <a:gd name="connsiteX2" fmla="*/ 934762 w 3191547"/>
                  <a:gd name="connsiteY2" fmla="*/ 2256725 h 3191547"/>
                  <a:gd name="connsiteX3" fmla="*/ 250881 w 3191547"/>
                  <a:gd name="connsiteY3" fmla="*/ 1242353 h 3191547"/>
                  <a:gd name="connsiteX4" fmla="*/ 0 w 3191547"/>
                  <a:gd name="connsiteY4" fmla="*/ 0 h 3191547"/>
                  <a:gd name="connsiteX5" fmla="*/ 458958 w 3191547"/>
                  <a:gd name="connsiteY5" fmla="*/ 0 h 3191547"/>
                  <a:gd name="connsiteX6" fmla="*/ 3191548 w 3191547"/>
                  <a:gd name="connsiteY6" fmla="*/ 2732589 h 3191547"/>
                  <a:gd name="connsiteX7" fmla="*/ 3191548 w 3191547"/>
                  <a:gd name="connsiteY7" fmla="*/ 3191548 h 3191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1547" h="3191547">
                    <a:moveTo>
                      <a:pt x="3191488" y="3191488"/>
                    </a:moveTo>
                    <a:cubicBezTo>
                      <a:pt x="2760705" y="3191488"/>
                      <a:pt x="2342750" y="3107081"/>
                      <a:pt x="1949135" y="2940607"/>
                    </a:cubicBezTo>
                    <a:cubicBezTo>
                      <a:pt x="1569067" y="2779828"/>
                      <a:pt x="1227786" y="2549749"/>
                      <a:pt x="934762" y="2256725"/>
                    </a:cubicBezTo>
                    <a:cubicBezTo>
                      <a:pt x="641739" y="1963702"/>
                      <a:pt x="411660" y="1622420"/>
                      <a:pt x="250881" y="1242353"/>
                    </a:cubicBezTo>
                    <a:cubicBezTo>
                      <a:pt x="84406" y="848737"/>
                      <a:pt x="0" y="430723"/>
                      <a:pt x="0" y="0"/>
                    </a:cubicBezTo>
                    <a:lnTo>
                      <a:pt x="458958" y="0"/>
                    </a:lnTo>
                    <a:cubicBezTo>
                      <a:pt x="458958" y="1506722"/>
                      <a:pt x="1684766" y="2732589"/>
                      <a:pt x="3191548" y="2732589"/>
                    </a:cubicBezTo>
                    <a:lnTo>
                      <a:pt x="3191548" y="3191548"/>
                    </a:lnTo>
                    <a:close/>
                  </a:path>
                </a:pathLst>
              </a:custGeom>
              <a:grpFill/>
              <a:ln w="0" cap="flat">
                <a:noFill/>
                <a:prstDash val="solid"/>
                <a:miter/>
              </a:ln>
            </p:spPr>
            <p:txBody>
              <a:bodyPr rtlCol="0" anchor="ctr"/>
              <a:lstStyle/>
              <a:p>
                <a:endParaRPr lang="ko-KR" altLang="en-US" dirty="0"/>
              </a:p>
            </p:txBody>
          </p:sp>
        </p:grpSp>
        <p:grpSp>
          <p:nvGrpSpPr>
            <p:cNvPr id="109" name="그래픽 101">
              <a:extLst>
                <a:ext uri="{FF2B5EF4-FFF2-40B4-BE49-F238E27FC236}">
                  <a16:creationId xmlns:a16="http://schemas.microsoft.com/office/drawing/2014/main" id="{A02E77B5-7E7C-98EC-6A4B-B78E0731F0C7}"/>
                </a:ext>
              </a:extLst>
            </p:cNvPr>
            <p:cNvGrpSpPr/>
            <p:nvPr/>
          </p:nvGrpSpPr>
          <p:grpSpPr>
            <a:xfrm>
              <a:off x="606909" y="2903793"/>
              <a:ext cx="6248932" cy="3761109"/>
              <a:chOff x="606909" y="2903793"/>
              <a:chExt cx="6248932" cy="3761109"/>
            </a:xfrm>
            <a:grpFill/>
          </p:grpSpPr>
          <p:sp>
            <p:nvSpPr>
              <p:cNvPr id="110" name="자유형: 도형 109">
                <a:extLst>
                  <a:ext uri="{FF2B5EF4-FFF2-40B4-BE49-F238E27FC236}">
                    <a16:creationId xmlns:a16="http://schemas.microsoft.com/office/drawing/2014/main" id="{5114FFCA-A352-AFF0-144B-1D31165AFDCC}"/>
                  </a:ext>
                </a:extLst>
              </p:cNvPr>
              <p:cNvSpPr/>
              <p:nvPr/>
            </p:nvSpPr>
            <p:spPr>
              <a:xfrm>
                <a:off x="606909" y="2903793"/>
                <a:ext cx="6005666" cy="3191547"/>
              </a:xfrm>
              <a:custGeom>
                <a:avLst/>
                <a:gdLst>
                  <a:gd name="connsiteX0" fmla="*/ 6005666 w 6005666"/>
                  <a:gd name="connsiteY0" fmla="*/ 3191548 h 3191547"/>
                  <a:gd name="connsiteX1" fmla="*/ 5546708 w 6005666"/>
                  <a:gd name="connsiteY1" fmla="*/ 3191548 h 3191547"/>
                  <a:gd name="connsiteX2" fmla="*/ 2814118 w 6005666"/>
                  <a:gd name="connsiteY2" fmla="*/ 458958 h 3191547"/>
                  <a:gd name="connsiteX3" fmla="*/ 404466 w 6005666"/>
                  <a:gd name="connsiteY3" fmla="*/ 1901656 h 3191547"/>
                  <a:gd name="connsiteX4" fmla="*/ 0 w 6005666"/>
                  <a:gd name="connsiteY4" fmla="*/ 1684646 h 3191547"/>
                  <a:gd name="connsiteX5" fmla="*/ 2814118 w 6005666"/>
                  <a:gd name="connsiteY5" fmla="*/ 0 h 3191547"/>
                  <a:gd name="connsiteX6" fmla="*/ 4056471 w 6005666"/>
                  <a:gd name="connsiteY6" fmla="*/ 250880 h 3191547"/>
                  <a:gd name="connsiteX7" fmla="*/ 5070844 w 6005666"/>
                  <a:gd name="connsiteY7" fmla="*/ 934762 h 3191547"/>
                  <a:gd name="connsiteX8" fmla="*/ 5754725 w 6005666"/>
                  <a:gd name="connsiteY8" fmla="*/ 1949195 h 3191547"/>
                  <a:gd name="connsiteX9" fmla="*/ 6005606 w 6005666"/>
                  <a:gd name="connsiteY9" fmla="*/ 3191548 h 3191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05666" h="3191547">
                    <a:moveTo>
                      <a:pt x="6005666" y="3191548"/>
                    </a:moveTo>
                    <a:lnTo>
                      <a:pt x="5546708" y="3191548"/>
                    </a:lnTo>
                    <a:cubicBezTo>
                      <a:pt x="5546708" y="1684826"/>
                      <a:pt x="4320900" y="458958"/>
                      <a:pt x="2814118" y="458958"/>
                    </a:cubicBezTo>
                    <a:cubicBezTo>
                      <a:pt x="1805201" y="458958"/>
                      <a:pt x="881889" y="1011795"/>
                      <a:pt x="404466" y="1901656"/>
                    </a:cubicBezTo>
                    <a:lnTo>
                      <a:pt x="0" y="1684646"/>
                    </a:lnTo>
                    <a:cubicBezTo>
                      <a:pt x="557572" y="645515"/>
                      <a:pt x="1635849" y="0"/>
                      <a:pt x="2814118" y="0"/>
                    </a:cubicBezTo>
                    <a:cubicBezTo>
                      <a:pt x="3244901" y="0"/>
                      <a:pt x="3662856" y="84406"/>
                      <a:pt x="4056471" y="250880"/>
                    </a:cubicBezTo>
                    <a:cubicBezTo>
                      <a:pt x="4436539" y="411660"/>
                      <a:pt x="4777820" y="641739"/>
                      <a:pt x="5070844" y="934762"/>
                    </a:cubicBezTo>
                    <a:cubicBezTo>
                      <a:pt x="5363867" y="1227786"/>
                      <a:pt x="5593946" y="1569067"/>
                      <a:pt x="5754725" y="1949195"/>
                    </a:cubicBezTo>
                    <a:cubicBezTo>
                      <a:pt x="5921200" y="2342810"/>
                      <a:pt x="6005606" y="2760825"/>
                      <a:pt x="6005606" y="3191548"/>
                    </a:cubicBezTo>
                    <a:close/>
                  </a:path>
                </a:pathLst>
              </a:custGeom>
              <a:grpFill/>
              <a:ln w="0" cap="flat">
                <a:noFill/>
                <a:prstDash val="solid"/>
                <a:miter/>
              </a:ln>
            </p:spPr>
            <p:txBody>
              <a:bodyPr rtlCol="0" anchor="ctr"/>
              <a:lstStyle/>
              <a:p>
                <a:endParaRPr lang="ko-KR" altLang="en-US" dirty="0"/>
              </a:p>
            </p:txBody>
          </p:sp>
          <p:sp>
            <p:nvSpPr>
              <p:cNvPr id="111" name="자유형: 도형 110">
                <a:extLst>
                  <a:ext uri="{FF2B5EF4-FFF2-40B4-BE49-F238E27FC236}">
                    <a16:creationId xmlns:a16="http://schemas.microsoft.com/office/drawing/2014/main" id="{B2648F10-C750-CB0C-7202-24CAE266B2BA}"/>
                  </a:ext>
                </a:extLst>
              </p:cNvPr>
              <p:cNvSpPr/>
              <p:nvPr/>
            </p:nvSpPr>
            <p:spPr>
              <a:xfrm>
                <a:off x="5604616" y="4971803"/>
                <a:ext cx="1251225" cy="1693098"/>
              </a:xfrm>
              <a:custGeom>
                <a:avLst/>
                <a:gdLst>
                  <a:gd name="connsiteX0" fmla="*/ 975946 w 1251225"/>
                  <a:gd name="connsiteY0" fmla="*/ 1693099 h 1693098"/>
                  <a:gd name="connsiteX1" fmla="*/ 1251226 w 1251225"/>
                  <a:gd name="connsiteY1" fmla="*/ 0 h 1693098"/>
                  <a:gd name="connsiteX2" fmla="*/ 687599 w 1251225"/>
                  <a:gd name="connsiteY2" fmla="*/ 392716 h 1693098"/>
                  <a:gd name="connsiteX3" fmla="*/ 0 w 1251225"/>
                  <a:gd name="connsiteY3" fmla="*/ 385703 h 1693098"/>
                  <a:gd name="connsiteX4" fmla="*/ 975946 w 1251225"/>
                  <a:gd name="connsiteY4" fmla="*/ 1693099 h 16930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1225" h="1693098">
                    <a:moveTo>
                      <a:pt x="975946" y="1693099"/>
                    </a:moveTo>
                    <a:lnTo>
                      <a:pt x="1251226" y="0"/>
                    </a:lnTo>
                    <a:lnTo>
                      <a:pt x="687599" y="392716"/>
                    </a:lnTo>
                    <a:lnTo>
                      <a:pt x="0" y="385703"/>
                    </a:lnTo>
                    <a:lnTo>
                      <a:pt x="975946" y="1693099"/>
                    </a:lnTo>
                    <a:close/>
                  </a:path>
                </a:pathLst>
              </a:custGeom>
              <a:grpFill/>
              <a:ln w="0" cap="flat">
                <a:noFill/>
                <a:prstDash val="solid"/>
                <a:miter/>
              </a:ln>
            </p:spPr>
            <p:txBody>
              <a:bodyPr rtlCol="0" anchor="ctr"/>
              <a:lstStyle/>
              <a:p>
                <a:endParaRPr lang="ko-KR" altLang="en-US" dirty="0"/>
              </a:p>
            </p:txBody>
          </p:sp>
        </p:grpSp>
        <p:grpSp>
          <p:nvGrpSpPr>
            <p:cNvPr id="112" name="그래픽 101">
              <a:extLst>
                <a:ext uri="{FF2B5EF4-FFF2-40B4-BE49-F238E27FC236}">
                  <a16:creationId xmlns:a16="http://schemas.microsoft.com/office/drawing/2014/main" id="{91A36DA1-3F2E-8E8A-3FE1-D99EF29BA660}"/>
                </a:ext>
              </a:extLst>
            </p:cNvPr>
            <p:cNvGrpSpPr/>
            <p:nvPr/>
          </p:nvGrpSpPr>
          <p:grpSpPr>
            <a:xfrm>
              <a:off x="1518231" y="4757670"/>
              <a:ext cx="3908640" cy="2473795"/>
              <a:chOff x="1518231" y="4757670"/>
              <a:chExt cx="3908640" cy="2473795"/>
            </a:xfrm>
            <a:grpFill/>
          </p:grpSpPr>
          <p:sp>
            <p:nvSpPr>
              <p:cNvPr id="113" name="자유형: 도형 112">
                <a:extLst>
                  <a:ext uri="{FF2B5EF4-FFF2-40B4-BE49-F238E27FC236}">
                    <a16:creationId xmlns:a16="http://schemas.microsoft.com/office/drawing/2014/main" id="{52EFB8EC-58E8-C7EC-5A3F-B050AC346B28}"/>
                  </a:ext>
                </a:extLst>
              </p:cNvPr>
              <p:cNvSpPr/>
              <p:nvPr/>
            </p:nvSpPr>
            <p:spPr>
              <a:xfrm>
                <a:off x="1518231" y="5121552"/>
                <a:ext cx="1324661" cy="2109913"/>
              </a:xfrm>
              <a:custGeom>
                <a:avLst/>
                <a:gdLst>
                  <a:gd name="connsiteX0" fmla="*/ 0 w 1324661"/>
                  <a:gd name="connsiteY0" fmla="*/ 2109854 h 2109913"/>
                  <a:gd name="connsiteX1" fmla="*/ 0 w 1324661"/>
                  <a:gd name="connsiteY1" fmla="*/ 1937505 h 2109913"/>
                  <a:gd name="connsiteX2" fmla="*/ 220247 w 1324661"/>
                  <a:gd name="connsiteY2" fmla="*/ 1723612 h 2109913"/>
                  <a:gd name="connsiteX3" fmla="*/ 992731 w 1324661"/>
                  <a:gd name="connsiteY3" fmla="*/ 638321 h 2109913"/>
                  <a:gd name="connsiteX4" fmla="*/ 580952 w 1324661"/>
                  <a:gd name="connsiteY4" fmla="*/ 232956 h 2109913"/>
                  <a:gd name="connsiteX5" fmla="*/ 140457 w 1324661"/>
                  <a:gd name="connsiteY5" fmla="*/ 408543 h 2109913"/>
                  <a:gd name="connsiteX6" fmla="*/ 51075 w 1324661"/>
                  <a:gd name="connsiteY6" fmla="*/ 210656 h 2109913"/>
                  <a:gd name="connsiteX7" fmla="*/ 638382 w 1324661"/>
                  <a:gd name="connsiteY7" fmla="*/ 0 h 2109913"/>
                  <a:gd name="connsiteX8" fmla="*/ 1273586 w 1324661"/>
                  <a:gd name="connsiteY8" fmla="*/ 603252 h 2109913"/>
                  <a:gd name="connsiteX9" fmla="*/ 558591 w 1324661"/>
                  <a:gd name="connsiteY9" fmla="*/ 1717257 h 2109913"/>
                  <a:gd name="connsiteX10" fmla="*/ 392597 w 1324661"/>
                  <a:gd name="connsiteY10" fmla="*/ 1870483 h 2109913"/>
                  <a:gd name="connsiteX11" fmla="*/ 392597 w 1324661"/>
                  <a:gd name="connsiteY11" fmla="*/ 1876898 h 2109913"/>
                  <a:gd name="connsiteX12" fmla="*/ 1324661 w 1324661"/>
                  <a:gd name="connsiteY12" fmla="*/ 1876898 h 2109913"/>
                  <a:gd name="connsiteX13" fmla="*/ 1324661 w 1324661"/>
                  <a:gd name="connsiteY13" fmla="*/ 2109914 h 2109913"/>
                  <a:gd name="connsiteX14" fmla="*/ 0 w 1324661"/>
                  <a:gd name="connsiteY14" fmla="*/ 2109914 h 2109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324661" h="2109913">
                    <a:moveTo>
                      <a:pt x="0" y="2109854"/>
                    </a:moveTo>
                    <a:lnTo>
                      <a:pt x="0" y="1937505"/>
                    </a:lnTo>
                    <a:lnTo>
                      <a:pt x="220247" y="1723612"/>
                    </a:lnTo>
                    <a:cubicBezTo>
                      <a:pt x="750124" y="1219273"/>
                      <a:pt x="989494" y="951128"/>
                      <a:pt x="992731" y="638321"/>
                    </a:cubicBezTo>
                    <a:cubicBezTo>
                      <a:pt x="992731" y="427666"/>
                      <a:pt x="890581" y="232956"/>
                      <a:pt x="580952" y="232956"/>
                    </a:cubicBezTo>
                    <a:cubicBezTo>
                      <a:pt x="392657" y="232956"/>
                      <a:pt x="236193" y="328692"/>
                      <a:pt x="140457" y="408543"/>
                    </a:cubicBezTo>
                    <a:lnTo>
                      <a:pt x="51075" y="210656"/>
                    </a:lnTo>
                    <a:cubicBezTo>
                      <a:pt x="194710" y="89382"/>
                      <a:pt x="399011" y="0"/>
                      <a:pt x="638382" y="0"/>
                    </a:cubicBezTo>
                    <a:cubicBezTo>
                      <a:pt x="1085231" y="0"/>
                      <a:pt x="1273586" y="306452"/>
                      <a:pt x="1273586" y="603252"/>
                    </a:cubicBezTo>
                    <a:cubicBezTo>
                      <a:pt x="1273586" y="986317"/>
                      <a:pt x="995909" y="1295886"/>
                      <a:pt x="558591" y="1717257"/>
                    </a:cubicBezTo>
                    <a:lnTo>
                      <a:pt x="392597" y="1870483"/>
                    </a:lnTo>
                    <a:lnTo>
                      <a:pt x="392597" y="1876898"/>
                    </a:lnTo>
                    <a:lnTo>
                      <a:pt x="1324661" y="1876898"/>
                    </a:lnTo>
                    <a:lnTo>
                      <a:pt x="1324661" y="2109914"/>
                    </a:lnTo>
                    <a:lnTo>
                      <a:pt x="0" y="2109914"/>
                    </a:lnTo>
                    <a:close/>
                  </a:path>
                </a:pathLst>
              </a:custGeom>
              <a:grpFill/>
              <a:ln w="0" cap="flat">
                <a:noFill/>
                <a:prstDash val="solid"/>
                <a:miter/>
              </a:ln>
            </p:spPr>
            <p:txBody>
              <a:bodyPr rtlCol="0" anchor="ctr"/>
              <a:lstStyle/>
              <a:p>
                <a:endParaRPr lang="ko-KR" altLang="en-US" dirty="0"/>
              </a:p>
            </p:txBody>
          </p:sp>
          <p:sp>
            <p:nvSpPr>
              <p:cNvPr id="114" name="자유형: 도형 113">
                <a:extLst>
                  <a:ext uri="{FF2B5EF4-FFF2-40B4-BE49-F238E27FC236}">
                    <a16:creationId xmlns:a16="http://schemas.microsoft.com/office/drawing/2014/main" id="{12A15D31-BA34-5C5A-C8CB-BA7662FD33DF}"/>
                  </a:ext>
                </a:extLst>
              </p:cNvPr>
              <p:cNvSpPr/>
              <p:nvPr/>
            </p:nvSpPr>
            <p:spPr>
              <a:xfrm>
                <a:off x="2982510" y="5156621"/>
                <a:ext cx="1519310" cy="2074784"/>
              </a:xfrm>
              <a:custGeom>
                <a:avLst/>
                <a:gdLst>
                  <a:gd name="connsiteX0" fmla="*/ 963957 w 1519310"/>
                  <a:gd name="connsiteY0" fmla="*/ 2074785 h 2074784"/>
                  <a:gd name="connsiteX1" fmla="*/ 963957 w 1519310"/>
                  <a:gd name="connsiteY1" fmla="*/ 1509779 h 2074784"/>
                  <a:gd name="connsiteX2" fmla="*/ 0 w 1519310"/>
                  <a:gd name="connsiteY2" fmla="*/ 1509779 h 2074784"/>
                  <a:gd name="connsiteX3" fmla="*/ 0 w 1519310"/>
                  <a:gd name="connsiteY3" fmla="*/ 1324661 h 2074784"/>
                  <a:gd name="connsiteX4" fmla="*/ 925650 w 1519310"/>
                  <a:gd name="connsiteY4" fmla="*/ 0 h 2074784"/>
                  <a:gd name="connsiteX5" fmla="*/ 1228865 w 1519310"/>
                  <a:gd name="connsiteY5" fmla="*/ 0 h 2074784"/>
                  <a:gd name="connsiteX6" fmla="*/ 1228865 w 1519310"/>
                  <a:gd name="connsiteY6" fmla="*/ 1289532 h 2074784"/>
                  <a:gd name="connsiteX7" fmla="*/ 1519311 w 1519310"/>
                  <a:gd name="connsiteY7" fmla="*/ 1289532 h 2074784"/>
                  <a:gd name="connsiteX8" fmla="*/ 1519311 w 1519310"/>
                  <a:gd name="connsiteY8" fmla="*/ 1509779 h 2074784"/>
                  <a:gd name="connsiteX9" fmla="*/ 1228865 w 1519310"/>
                  <a:gd name="connsiteY9" fmla="*/ 1509779 h 2074784"/>
                  <a:gd name="connsiteX10" fmla="*/ 1228865 w 1519310"/>
                  <a:gd name="connsiteY10" fmla="*/ 2074785 h 2074784"/>
                  <a:gd name="connsiteX11" fmla="*/ 963957 w 1519310"/>
                  <a:gd name="connsiteY11" fmla="*/ 2074785 h 2074784"/>
                  <a:gd name="connsiteX12" fmla="*/ 963957 w 1519310"/>
                  <a:gd name="connsiteY12" fmla="*/ 1289592 h 2074784"/>
                  <a:gd name="connsiteX13" fmla="*/ 963957 w 1519310"/>
                  <a:gd name="connsiteY13" fmla="*/ 596958 h 2074784"/>
                  <a:gd name="connsiteX14" fmla="*/ 973548 w 1519310"/>
                  <a:gd name="connsiteY14" fmla="*/ 271383 h 2074784"/>
                  <a:gd name="connsiteX15" fmla="*/ 963957 w 1519310"/>
                  <a:gd name="connsiteY15" fmla="*/ 271383 h 2074784"/>
                  <a:gd name="connsiteX16" fmla="*/ 791608 w 1519310"/>
                  <a:gd name="connsiteY16" fmla="*/ 577835 h 2074784"/>
                  <a:gd name="connsiteX17" fmla="*/ 284091 w 1519310"/>
                  <a:gd name="connsiteY17" fmla="*/ 1283237 h 2074784"/>
                  <a:gd name="connsiteX18" fmla="*/ 284091 w 1519310"/>
                  <a:gd name="connsiteY18" fmla="*/ 1289652 h 2074784"/>
                  <a:gd name="connsiteX19" fmla="*/ 964017 w 1519310"/>
                  <a:gd name="connsiteY19" fmla="*/ 1289652 h 2074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19310" h="2074784">
                    <a:moveTo>
                      <a:pt x="963957" y="2074785"/>
                    </a:moveTo>
                    <a:lnTo>
                      <a:pt x="963957" y="1509779"/>
                    </a:lnTo>
                    <a:lnTo>
                      <a:pt x="0" y="1509779"/>
                    </a:lnTo>
                    <a:lnTo>
                      <a:pt x="0" y="1324661"/>
                    </a:lnTo>
                    <a:lnTo>
                      <a:pt x="925650" y="0"/>
                    </a:lnTo>
                    <a:lnTo>
                      <a:pt x="1228865" y="0"/>
                    </a:lnTo>
                    <a:lnTo>
                      <a:pt x="1228865" y="1289532"/>
                    </a:lnTo>
                    <a:lnTo>
                      <a:pt x="1519311" y="1289532"/>
                    </a:lnTo>
                    <a:lnTo>
                      <a:pt x="1519311" y="1509779"/>
                    </a:lnTo>
                    <a:lnTo>
                      <a:pt x="1228865" y="1509779"/>
                    </a:lnTo>
                    <a:lnTo>
                      <a:pt x="1228865" y="2074785"/>
                    </a:lnTo>
                    <a:lnTo>
                      <a:pt x="963957" y="2074785"/>
                    </a:lnTo>
                    <a:close/>
                    <a:moveTo>
                      <a:pt x="963957" y="1289592"/>
                    </a:moveTo>
                    <a:lnTo>
                      <a:pt x="963957" y="596958"/>
                    </a:lnTo>
                    <a:cubicBezTo>
                      <a:pt x="963957" y="488453"/>
                      <a:pt x="967134" y="379888"/>
                      <a:pt x="973548" y="271383"/>
                    </a:cubicBezTo>
                    <a:lnTo>
                      <a:pt x="963957" y="271383"/>
                    </a:lnTo>
                    <a:cubicBezTo>
                      <a:pt x="900112" y="392656"/>
                      <a:pt x="849037" y="482038"/>
                      <a:pt x="791608" y="577835"/>
                    </a:cubicBezTo>
                    <a:lnTo>
                      <a:pt x="284091" y="1283237"/>
                    </a:lnTo>
                    <a:lnTo>
                      <a:pt x="284091" y="1289652"/>
                    </a:lnTo>
                    <a:lnTo>
                      <a:pt x="964017" y="1289652"/>
                    </a:lnTo>
                    <a:close/>
                  </a:path>
                </a:pathLst>
              </a:custGeom>
              <a:grpFill/>
              <a:ln w="0" cap="flat">
                <a:noFill/>
                <a:prstDash val="solid"/>
                <a:miter/>
              </a:ln>
            </p:spPr>
            <p:txBody>
              <a:bodyPr rtlCol="0" anchor="ctr"/>
              <a:lstStyle/>
              <a:p>
                <a:endParaRPr lang="ko-KR" altLang="en-US" dirty="0"/>
              </a:p>
            </p:txBody>
          </p:sp>
          <p:sp>
            <p:nvSpPr>
              <p:cNvPr id="115" name="자유형: 도형 114">
                <a:extLst>
                  <a:ext uri="{FF2B5EF4-FFF2-40B4-BE49-F238E27FC236}">
                    <a16:creationId xmlns:a16="http://schemas.microsoft.com/office/drawing/2014/main" id="{88696F8B-F757-5439-E692-58C516EFE090}"/>
                  </a:ext>
                </a:extLst>
              </p:cNvPr>
              <p:cNvSpPr/>
              <p:nvPr/>
            </p:nvSpPr>
            <p:spPr>
              <a:xfrm>
                <a:off x="4648872" y="4757670"/>
                <a:ext cx="777999" cy="1340607"/>
              </a:xfrm>
              <a:custGeom>
                <a:avLst/>
                <a:gdLst>
                  <a:gd name="connsiteX0" fmla="*/ 60 w 777999"/>
                  <a:gd name="connsiteY0" fmla="*/ 0 h 1340607"/>
                  <a:gd name="connsiteX1" fmla="*/ 166234 w 777999"/>
                  <a:gd name="connsiteY1" fmla="*/ 0 h 1340607"/>
                  <a:gd name="connsiteX2" fmla="*/ 166234 w 777999"/>
                  <a:gd name="connsiteY2" fmla="*/ 570221 h 1340607"/>
                  <a:gd name="connsiteX3" fmla="*/ 170011 w 777999"/>
                  <a:gd name="connsiteY3" fmla="*/ 570221 h 1340607"/>
                  <a:gd name="connsiteX4" fmla="*/ 288947 w 777999"/>
                  <a:gd name="connsiteY4" fmla="*/ 453144 h 1340607"/>
                  <a:gd name="connsiteX5" fmla="*/ 458898 w 777999"/>
                  <a:gd name="connsiteY5" fmla="*/ 405965 h 1340607"/>
                  <a:gd name="connsiteX6" fmla="*/ 778000 w 777999"/>
                  <a:gd name="connsiteY6" fmla="*/ 796823 h 1340607"/>
                  <a:gd name="connsiteX7" fmla="*/ 778000 w 777999"/>
                  <a:gd name="connsiteY7" fmla="*/ 1340607 h 1340607"/>
                  <a:gd name="connsiteX8" fmla="*/ 611825 w 777999"/>
                  <a:gd name="connsiteY8" fmla="*/ 1340607 h 1340607"/>
                  <a:gd name="connsiteX9" fmla="*/ 611825 w 777999"/>
                  <a:gd name="connsiteY9" fmla="*/ 815706 h 1340607"/>
                  <a:gd name="connsiteX10" fmla="*/ 400330 w 777999"/>
                  <a:gd name="connsiteY10" fmla="*/ 543784 h 1340607"/>
                  <a:gd name="connsiteX11" fmla="*/ 177505 w 777999"/>
                  <a:gd name="connsiteY11" fmla="*/ 709959 h 1340607"/>
                  <a:gd name="connsiteX12" fmla="*/ 166175 w 777999"/>
                  <a:gd name="connsiteY12" fmla="*/ 789269 h 1340607"/>
                  <a:gd name="connsiteX13" fmla="*/ 166175 w 777999"/>
                  <a:gd name="connsiteY13" fmla="*/ 1340607 h 1340607"/>
                  <a:gd name="connsiteX14" fmla="*/ 0 w 777999"/>
                  <a:gd name="connsiteY14" fmla="*/ 1340607 h 1340607"/>
                  <a:gd name="connsiteX15" fmla="*/ 0 w 777999"/>
                  <a:gd name="connsiteY15" fmla="*/ 0 h 1340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77999" h="1340607">
                    <a:moveTo>
                      <a:pt x="60" y="0"/>
                    </a:moveTo>
                    <a:lnTo>
                      <a:pt x="166234" y="0"/>
                    </a:lnTo>
                    <a:lnTo>
                      <a:pt x="166234" y="570221"/>
                    </a:lnTo>
                    <a:lnTo>
                      <a:pt x="170011" y="570221"/>
                    </a:lnTo>
                    <a:cubicBezTo>
                      <a:pt x="196448" y="523042"/>
                      <a:pt x="237992" y="481499"/>
                      <a:pt x="288947" y="453144"/>
                    </a:cubicBezTo>
                    <a:cubicBezTo>
                      <a:pt x="338044" y="424848"/>
                      <a:pt x="396553" y="405965"/>
                      <a:pt x="458898" y="405965"/>
                    </a:cubicBezTo>
                    <a:cubicBezTo>
                      <a:pt x="581611" y="405965"/>
                      <a:pt x="778000" y="481499"/>
                      <a:pt x="778000" y="796823"/>
                    </a:cubicBezTo>
                    <a:lnTo>
                      <a:pt x="778000" y="1340607"/>
                    </a:lnTo>
                    <a:lnTo>
                      <a:pt x="611825" y="1340607"/>
                    </a:lnTo>
                    <a:lnTo>
                      <a:pt x="611825" y="815706"/>
                    </a:lnTo>
                    <a:cubicBezTo>
                      <a:pt x="611825" y="668415"/>
                      <a:pt x="557093" y="543784"/>
                      <a:pt x="400330" y="543784"/>
                    </a:cubicBezTo>
                    <a:cubicBezTo>
                      <a:pt x="292724" y="543784"/>
                      <a:pt x="207718" y="619318"/>
                      <a:pt x="177505" y="709959"/>
                    </a:cubicBezTo>
                    <a:cubicBezTo>
                      <a:pt x="168093" y="732619"/>
                      <a:pt x="166175" y="757138"/>
                      <a:pt x="166175" y="789269"/>
                    </a:cubicBezTo>
                    <a:lnTo>
                      <a:pt x="166175" y="1340607"/>
                    </a:lnTo>
                    <a:lnTo>
                      <a:pt x="0" y="1340607"/>
                    </a:lnTo>
                    <a:lnTo>
                      <a:pt x="0" y="0"/>
                    </a:lnTo>
                    <a:close/>
                  </a:path>
                </a:pathLst>
              </a:custGeom>
              <a:grpFill/>
              <a:ln w="0" cap="flat">
                <a:noFill/>
                <a:prstDash val="solid"/>
                <a:miter/>
              </a:ln>
            </p:spPr>
            <p:txBody>
              <a:bodyPr rtlCol="0" anchor="ctr"/>
              <a:lstStyle/>
              <a:p>
                <a:endParaRPr lang="ko-KR" altLang="en-US" dirty="0"/>
              </a:p>
            </p:txBody>
          </p:sp>
        </p:grpSp>
      </p:grpSp>
    </p:spTree>
    <p:extLst>
      <p:ext uri="{BB962C8B-B14F-4D97-AF65-F5344CB8AC3E}">
        <p14:creationId xmlns:p14="http://schemas.microsoft.com/office/powerpoint/2010/main" val="328939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차트 2">
            <a:extLst>
              <a:ext uri="{FF2B5EF4-FFF2-40B4-BE49-F238E27FC236}">
                <a16:creationId xmlns:a16="http://schemas.microsoft.com/office/drawing/2014/main" id="{1070A30B-F9F7-B3A0-67F4-16BDE2BDA0C7}"/>
              </a:ext>
            </a:extLst>
          </p:cNvPr>
          <p:cNvGraphicFramePr/>
          <p:nvPr>
            <p:extLst>
              <p:ext uri="{D42A27DB-BD31-4B8C-83A1-F6EECF244321}">
                <p14:modId xmlns:p14="http://schemas.microsoft.com/office/powerpoint/2010/main" val="1105177449"/>
              </p:ext>
            </p:extLst>
          </p:nvPr>
        </p:nvGraphicFramePr>
        <p:xfrm>
          <a:off x="2759836" y="7582533"/>
          <a:ext cx="3928042" cy="3631799"/>
        </p:xfrm>
        <a:graphic>
          <a:graphicData uri="http://schemas.openxmlformats.org/drawingml/2006/chart">
            <c:chart xmlns:c="http://schemas.openxmlformats.org/drawingml/2006/chart" xmlns:r="http://schemas.openxmlformats.org/officeDocument/2006/relationships" r:id="rId2"/>
          </a:graphicData>
        </a:graphic>
      </p:graphicFrame>
      <p:sp>
        <p:nvSpPr>
          <p:cNvPr id="10" name="직사각형 9">
            <a:extLst>
              <a:ext uri="{FF2B5EF4-FFF2-40B4-BE49-F238E27FC236}">
                <a16:creationId xmlns:a16="http://schemas.microsoft.com/office/drawing/2014/main" id="{780E1637-C2EF-1860-CA28-F20243327C3E}"/>
              </a:ext>
            </a:extLst>
          </p:cNvPr>
          <p:cNvSpPr/>
          <p:nvPr/>
        </p:nvSpPr>
        <p:spPr>
          <a:xfrm>
            <a:off x="0" y="3164667"/>
            <a:ext cx="6858000" cy="14073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pic>
        <p:nvPicPr>
          <p:cNvPr id="2" name="그림 1">
            <a:extLst>
              <a:ext uri="{FF2B5EF4-FFF2-40B4-BE49-F238E27FC236}">
                <a16:creationId xmlns:a16="http://schemas.microsoft.com/office/drawing/2014/main" id="{62141A6F-61FF-8515-FDB0-A8D51DFC3EE5}"/>
              </a:ext>
            </a:extLst>
          </p:cNvPr>
          <p:cNvPicPr>
            <a:picLocks noChangeAspect="1"/>
          </p:cNvPicPr>
          <p:nvPr/>
        </p:nvPicPr>
        <p:blipFill>
          <a:blip r:embed="rId3">
            <a:duotone>
              <a:prstClr val="black"/>
              <a:schemeClr val="accent3">
                <a:tint val="45000"/>
                <a:satMod val="400000"/>
              </a:schemeClr>
            </a:duotone>
            <a:extLst>
              <a:ext uri="{BEBA8EAE-BF5A-486C-A8C5-ECC9F3942E4B}">
                <a14:imgProps xmlns:a14="http://schemas.microsoft.com/office/drawing/2010/main">
                  <a14:imgLayer r:embed="rId4">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09281" y="2848474"/>
            <a:ext cx="621688" cy="102034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918602" y="3249035"/>
            <a:ext cx="2204294"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기업이 클라우드 기술 활용을 통해 기대하는 주요 효과는</a:t>
            </a:r>
            <a:r>
              <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sp>
        <p:nvSpPr>
          <p:cNvPr id="18" name="TextBox 17">
            <a:extLst>
              <a:ext uri="{FF2B5EF4-FFF2-40B4-BE49-F238E27FC236}">
                <a16:creationId xmlns:a16="http://schemas.microsoft.com/office/drawing/2014/main" id="{A1AA5B69-3A2E-82A5-D27C-7A0F62844C72}"/>
              </a:ext>
            </a:extLst>
          </p:cNvPr>
          <p:cNvSpPr txBox="1"/>
          <p:nvPr/>
        </p:nvSpPr>
        <p:spPr>
          <a:xfrm>
            <a:off x="3104558" y="3264624"/>
            <a:ext cx="3024781" cy="1184940"/>
          </a:xfrm>
          <a:prstGeom prst="rect">
            <a:avLst/>
          </a:prstGeom>
          <a:noFill/>
        </p:spPr>
        <p:txBody>
          <a:bodyPr wrap="square" rtlCol="0">
            <a:spAutoFit/>
          </a:bodyPr>
          <a:lstStyle>
            <a:defPPr>
              <a:defRPr lang="en-US"/>
            </a:defPPr>
            <a:lvl1pPr marL="92075" marR="0" lvl="0" indent="-92075" defTabSz="914400" fontAlgn="auto">
              <a:lnSpc>
                <a:spcPct val="100000"/>
              </a:lnSpc>
              <a:spcBef>
                <a:spcPts val="600"/>
              </a:spcBef>
              <a:spcAft>
                <a:spcPts val="0"/>
              </a:spcAft>
              <a:buClrTx/>
              <a:buSzTx/>
              <a:buFont typeface="Arial" panose="020B0604020202020204" pitchFamily="34" charset="0"/>
              <a:buChar char="•"/>
              <a:tabLst/>
              <a:defRPr kumimoji="0" sz="1100" b="1" i="0" u="none" strike="noStrike" cap="none" spc="-50" normalizeH="0" baseline="0">
                <a:ln>
                  <a:solidFill>
                    <a:srgbClr val="FD349C">
                      <a:alpha val="0"/>
                    </a:srgbClr>
                  </a:solid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defRPr>
            </a:lvl1pPr>
          </a:lstStyle>
          <a:p>
            <a:pPr marL="92075" marR="0" lvl="0" indent="-92075"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설문 대상 기업의 </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63%</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는 지난 </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24</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개월  동안 조직이 </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XaaS </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활용을 통해 자사의 수익성 또는 성과를 개선했다고 응답</a:t>
            </a:r>
            <a:endPar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endParaRPr>
          </a:p>
          <a:p>
            <a:pPr marL="92075" marR="0" lvl="0" indent="-92075"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설문 대상 기업은 클라우드 기술을 통해 </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AI </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등 새로운 기술 운영 지원</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데이터 연결 및 분석 심화와 함께 </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XaaS </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기술 활용 극대화 등을 기대하는 것으로 나타남</a:t>
            </a:r>
            <a:endPar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33" name="TextBox 32">
            <a:extLst>
              <a:ext uri="{FF2B5EF4-FFF2-40B4-BE49-F238E27FC236}">
                <a16:creationId xmlns:a16="http://schemas.microsoft.com/office/drawing/2014/main" id="{F6790966-CF6F-4FD9-BC60-7827B79265F0}"/>
              </a:ext>
            </a:extLst>
          </p:cNvPr>
          <p:cNvSpPr txBox="1"/>
          <p:nvPr/>
        </p:nvSpPr>
        <p:spPr>
          <a:xfrm>
            <a:off x="660651" y="11254205"/>
            <a:ext cx="5468688" cy="2308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KPMG</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Global</a:t>
            </a:r>
            <a:endPar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9" name="사각형: 잘린 대각선 방향 모서리 8">
            <a:extLst>
              <a:ext uri="{FF2B5EF4-FFF2-40B4-BE49-F238E27FC236}">
                <a16:creationId xmlns:a16="http://schemas.microsoft.com/office/drawing/2014/main" id="{0F8B073C-9B15-DEAD-498C-40F7D9E69D8F}"/>
              </a:ext>
            </a:extLst>
          </p:cNvPr>
          <p:cNvSpPr/>
          <p:nvPr/>
        </p:nvSpPr>
        <p:spPr>
          <a:xfrm flipH="1">
            <a:off x="728662" y="1382874"/>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기업의 클라우드 기술 활용의 기대 효과</a:t>
            </a:r>
          </a:p>
        </p:txBody>
      </p:sp>
      <p:sp>
        <p:nvSpPr>
          <p:cNvPr id="15" name="사각형: 둥근 모서리 14">
            <a:extLst>
              <a:ext uri="{FF2B5EF4-FFF2-40B4-BE49-F238E27FC236}">
                <a16:creationId xmlns:a16="http://schemas.microsoft.com/office/drawing/2014/main" id="{7C8EBAB5-DFFE-12BF-8794-65DCF3D45BB4}"/>
              </a:ext>
            </a:extLst>
          </p:cNvPr>
          <p:cNvSpPr/>
          <p:nvPr/>
        </p:nvSpPr>
        <p:spPr>
          <a:xfrm>
            <a:off x="3077389" y="965494"/>
            <a:ext cx="689394" cy="328461"/>
          </a:xfrm>
          <a:prstGeom prst="roundRect">
            <a:avLst>
              <a:gd name="adj" fmla="val 50000"/>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rPr>
              <a:t>04</a:t>
            </a:r>
            <a:endParaRPr lang="ko-KR" altLang="en-US"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endParaRPr>
          </a:p>
        </p:txBody>
      </p:sp>
      <p:sp>
        <p:nvSpPr>
          <p:cNvPr id="16" name="TextBox 15">
            <a:extLst>
              <a:ext uri="{FF2B5EF4-FFF2-40B4-BE49-F238E27FC236}">
                <a16:creationId xmlns:a16="http://schemas.microsoft.com/office/drawing/2014/main" id="{12DB2371-D5A0-9D9F-13B3-DF961C2A6A7D}"/>
              </a:ext>
            </a:extLst>
          </p:cNvPr>
          <p:cNvSpPr txBox="1"/>
          <p:nvPr/>
        </p:nvSpPr>
        <p:spPr>
          <a:xfrm>
            <a:off x="519078" y="1973614"/>
            <a:ext cx="5833596"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기업은 클라우드 기술을 통해 자사의 수익성 </a:t>
            </a:r>
            <a:b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b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향상에 기여하는 </a:t>
            </a:r>
            <a:r>
              <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XaaS </a:t>
            </a: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활용 극대화 등 기대 </a:t>
            </a:r>
            <a:endPar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p:txBody>
      </p:sp>
      <p:grpSp>
        <p:nvGrpSpPr>
          <p:cNvPr id="88" name="그룹 87">
            <a:extLst>
              <a:ext uri="{FF2B5EF4-FFF2-40B4-BE49-F238E27FC236}">
                <a16:creationId xmlns:a16="http://schemas.microsoft.com/office/drawing/2014/main" id="{65354BC9-291A-0208-5292-561AA2A15ED7}"/>
              </a:ext>
            </a:extLst>
          </p:cNvPr>
          <p:cNvGrpSpPr/>
          <p:nvPr/>
        </p:nvGrpSpPr>
        <p:grpSpPr>
          <a:xfrm>
            <a:off x="1013928" y="4611267"/>
            <a:ext cx="5115409" cy="2428225"/>
            <a:chOff x="1013928" y="4611267"/>
            <a:chExt cx="5115409" cy="2428225"/>
          </a:xfrm>
        </p:grpSpPr>
        <p:graphicFrame>
          <p:nvGraphicFramePr>
            <p:cNvPr id="53" name="차트 52">
              <a:extLst>
                <a:ext uri="{FF2B5EF4-FFF2-40B4-BE49-F238E27FC236}">
                  <a16:creationId xmlns:a16="http://schemas.microsoft.com/office/drawing/2014/main" id="{80EBAC9B-65F6-DD7D-8027-77A9E3B1683A}"/>
                </a:ext>
              </a:extLst>
            </p:cNvPr>
            <p:cNvGraphicFramePr/>
            <p:nvPr>
              <p:extLst>
                <p:ext uri="{D42A27DB-BD31-4B8C-83A1-F6EECF244321}">
                  <p14:modId xmlns:p14="http://schemas.microsoft.com/office/powerpoint/2010/main" val="2498447639"/>
                </p:ext>
              </p:extLst>
            </p:nvPr>
          </p:nvGraphicFramePr>
          <p:xfrm>
            <a:off x="1013928" y="4611267"/>
            <a:ext cx="2135404" cy="2428225"/>
          </p:xfrm>
          <a:graphic>
            <a:graphicData uri="http://schemas.openxmlformats.org/drawingml/2006/chart">
              <c:chart xmlns:c="http://schemas.openxmlformats.org/drawingml/2006/chart" xmlns:r="http://schemas.openxmlformats.org/officeDocument/2006/relationships" r:id="rId5"/>
            </a:graphicData>
          </a:graphic>
        </p:graphicFrame>
        <p:grpSp>
          <p:nvGrpSpPr>
            <p:cNvPr id="87" name="그룹 86">
              <a:extLst>
                <a:ext uri="{FF2B5EF4-FFF2-40B4-BE49-F238E27FC236}">
                  <a16:creationId xmlns:a16="http://schemas.microsoft.com/office/drawing/2014/main" id="{0E3A9457-EFEF-2A38-7937-F06414300BB9}"/>
                </a:ext>
              </a:extLst>
            </p:cNvPr>
            <p:cNvGrpSpPr/>
            <p:nvPr/>
          </p:nvGrpSpPr>
          <p:grpSpPr>
            <a:xfrm>
              <a:off x="1364762" y="5186693"/>
              <a:ext cx="4764575" cy="1389291"/>
              <a:chOff x="1364762" y="5186693"/>
              <a:chExt cx="4764575" cy="1389291"/>
            </a:xfrm>
          </p:grpSpPr>
          <p:sp>
            <p:nvSpPr>
              <p:cNvPr id="51" name="object 7">
                <a:extLst>
                  <a:ext uri="{FF2B5EF4-FFF2-40B4-BE49-F238E27FC236}">
                    <a16:creationId xmlns:a16="http://schemas.microsoft.com/office/drawing/2014/main" id="{44AF9175-B980-4FF3-DEC7-22DD5B4330C7}"/>
                  </a:ext>
                </a:extLst>
              </p:cNvPr>
              <p:cNvSpPr txBox="1"/>
              <p:nvPr/>
            </p:nvSpPr>
            <p:spPr>
              <a:xfrm>
                <a:off x="3249215" y="5186693"/>
                <a:ext cx="2880122" cy="1389291"/>
              </a:xfrm>
              <a:prstGeom prst="rect">
                <a:avLst/>
              </a:prstGeom>
            </p:spPr>
            <p:txBody>
              <a:bodyPr vert="horz" wrap="square" lIns="0" tIns="12700" rIns="0" bIns="0" rtlCol="0">
                <a:spAutoFit/>
              </a:bodyPr>
              <a:lstStyle>
                <a:defPPr>
                  <a:defRPr lang="en-US"/>
                </a:defPPr>
                <a:lvl1pPr marL="38100" marR="30480">
                  <a:lnSpc>
                    <a:spcPct val="105200"/>
                  </a:lnSpc>
                  <a:spcBef>
                    <a:spcPts val="100"/>
                  </a:spcBef>
                  <a:defRPr sz="1600" b="1">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defRPr>
                </a:lvl1pPr>
              </a:lstStyle>
              <a:p>
                <a:r>
                  <a:rPr lang="ko-KR" altLang="en-US" sz="1200" spc="-50" dirty="0"/>
                  <a:t>설문 대상 기업의 </a:t>
                </a:r>
                <a:r>
                  <a:rPr lang="en-US" altLang="ko-KR" sz="1200" spc="-50" dirty="0"/>
                  <a:t>63%</a:t>
                </a:r>
                <a:r>
                  <a:rPr lang="ko-KR" altLang="en-US" sz="1200" spc="-50" dirty="0"/>
                  <a:t>는 지난 </a:t>
                </a:r>
                <a:r>
                  <a:rPr lang="en-US" altLang="ko-KR" sz="1200" spc="-50" dirty="0"/>
                  <a:t>24</a:t>
                </a:r>
                <a:r>
                  <a:rPr lang="ko-KR" altLang="en-US" sz="1200" spc="-50" dirty="0"/>
                  <a:t>개월 동안 조직이 </a:t>
                </a:r>
                <a:r>
                  <a:rPr lang="en-US" altLang="ko-KR" sz="1200" spc="-50" dirty="0"/>
                  <a:t>XaaS </a:t>
                </a:r>
                <a:r>
                  <a:rPr lang="ko-KR" altLang="en-US" sz="1200" spc="-50" dirty="0"/>
                  <a:t>활용을 통해 자사의 수익성 또는 성과를 개선하였다고 응답</a:t>
                </a:r>
              </a:p>
              <a:p>
                <a:endParaRPr lang="ko-KR" altLang="en-US" sz="1200" spc="-50" dirty="0"/>
              </a:p>
              <a:p>
                <a:r>
                  <a:rPr lang="ko-KR" altLang="en-US" sz="1200" spc="-50" dirty="0"/>
                  <a:t>설문 대상의 기업 </a:t>
                </a:r>
                <a:r>
                  <a:rPr lang="en-US" altLang="ko-KR" sz="1200" spc="-50" dirty="0"/>
                  <a:t>63%</a:t>
                </a:r>
                <a:r>
                  <a:rPr lang="ko-KR" altLang="en-US" sz="1200" spc="-50" dirty="0"/>
                  <a:t>는 </a:t>
                </a:r>
                <a:r>
                  <a:rPr lang="en-US" altLang="ko-KR" sz="1200" spc="-50" dirty="0"/>
                  <a:t>XaaS</a:t>
                </a:r>
                <a:r>
                  <a:rPr lang="ko-KR" altLang="en-US" sz="1200" spc="-50" dirty="0"/>
                  <a:t>로 인한 자사의 수익성 또는 성과 개선을 위해 </a:t>
                </a:r>
                <a:r>
                  <a:rPr lang="en-US" altLang="ko-KR" sz="1200" spc="-50" dirty="0"/>
                  <a:t>XaaS</a:t>
                </a:r>
                <a:r>
                  <a:rPr lang="ko-KR" altLang="en-US" sz="1200" spc="-50" dirty="0"/>
                  <a:t>로 전환하는 데 따르는 위험은 감수할 만한 가치가 있다고 응답</a:t>
                </a:r>
              </a:p>
            </p:txBody>
          </p:sp>
          <p:sp>
            <p:nvSpPr>
              <p:cNvPr id="54" name="object 22">
                <a:extLst>
                  <a:ext uri="{FF2B5EF4-FFF2-40B4-BE49-F238E27FC236}">
                    <a16:creationId xmlns:a16="http://schemas.microsoft.com/office/drawing/2014/main" id="{24B71317-0EF1-0B65-9695-47CEDDE8BC2D}"/>
                  </a:ext>
                </a:extLst>
              </p:cNvPr>
              <p:cNvSpPr txBox="1"/>
              <p:nvPr/>
            </p:nvSpPr>
            <p:spPr>
              <a:xfrm>
                <a:off x="1364762" y="5375463"/>
                <a:ext cx="944306" cy="893342"/>
              </a:xfrm>
              <a:prstGeom prst="rect">
                <a:avLst/>
              </a:prstGeom>
            </p:spPr>
            <p:txBody>
              <a:bodyPr vert="horz" wrap="square" lIns="0" tIns="111760" rIns="0" bIns="0" rtlCol="0" anchor="ctr">
                <a:noAutofit/>
              </a:bodyPr>
              <a:lstStyle>
                <a:lvl1pPr marL="273050" marR="5080">
                  <a:lnSpc>
                    <a:spcPct val="105300"/>
                  </a:lnSpc>
                  <a:spcBef>
                    <a:spcPts val="880"/>
                  </a:spcBef>
                  <a:defRPr sz="2800" b="1" i="0" spc="5">
                    <a:solidFill>
                      <a:schemeClr val="tx2"/>
                    </a:solidFill>
                    <a:latin typeface="Tahoma"/>
                    <a:cs typeface="Tahoma"/>
                  </a:defRPr>
                </a:lvl1pPr>
              </a:lstStyle>
              <a:p>
                <a:pPr marL="0" algn="ctr"/>
                <a:r>
                  <a:rPr lang="en-US" sz="4400" dirty="0">
                    <a:solidFill>
                      <a:srgbClr val="01219A"/>
                    </a:solidFill>
                    <a:latin typeface="KPMG Bold" panose="020B0803030202040204" pitchFamily="34" charset="0"/>
                  </a:rPr>
                  <a:t>6</a:t>
                </a:r>
                <a:r>
                  <a:rPr lang="en-US" altLang="ko-KR" sz="4400" dirty="0">
                    <a:solidFill>
                      <a:srgbClr val="01219A"/>
                    </a:solidFill>
                    <a:latin typeface="KPMG Bold" panose="020B0803030202040204" pitchFamily="34" charset="0"/>
                  </a:rPr>
                  <a:t>3</a:t>
                </a:r>
                <a:r>
                  <a:rPr sz="4400" dirty="0">
                    <a:solidFill>
                      <a:srgbClr val="01219A"/>
                    </a:solidFill>
                    <a:latin typeface="KPMG Bold" panose="020B0803030202040204" pitchFamily="34" charset="0"/>
                  </a:rPr>
                  <a:t>%</a:t>
                </a:r>
              </a:p>
            </p:txBody>
          </p:sp>
        </p:grpSp>
      </p:grpSp>
      <p:grpSp>
        <p:nvGrpSpPr>
          <p:cNvPr id="55" name="그룹 54">
            <a:extLst>
              <a:ext uri="{FF2B5EF4-FFF2-40B4-BE49-F238E27FC236}">
                <a16:creationId xmlns:a16="http://schemas.microsoft.com/office/drawing/2014/main" id="{B4290CAE-B4FF-8814-DF2C-2BF267E08EF0}"/>
              </a:ext>
            </a:extLst>
          </p:cNvPr>
          <p:cNvGrpSpPr/>
          <p:nvPr/>
        </p:nvGrpSpPr>
        <p:grpSpPr>
          <a:xfrm>
            <a:off x="639445" y="7241977"/>
            <a:ext cx="5738798" cy="307777"/>
            <a:chOff x="639445" y="4199344"/>
            <a:chExt cx="2909245" cy="307777"/>
          </a:xfrm>
        </p:grpSpPr>
        <p:sp>
          <p:nvSpPr>
            <p:cNvPr id="56" name="TextBox 55">
              <a:extLst>
                <a:ext uri="{FF2B5EF4-FFF2-40B4-BE49-F238E27FC236}">
                  <a16:creationId xmlns:a16="http://schemas.microsoft.com/office/drawing/2014/main" id="{FD98C77A-3762-A36D-8EB8-F049434A34FD}"/>
                </a:ext>
              </a:extLst>
            </p:cNvPr>
            <p:cNvSpPr txBox="1"/>
            <p:nvPr/>
          </p:nvSpPr>
          <p:spPr>
            <a:xfrm>
              <a:off x="639445" y="4199344"/>
              <a:ext cx="2909245"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ko-KR" altLang="en-US"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클라우드 기술을 통해 가장 우선적으로 기대하는 효과</a:t>
              </a:r>
            </a:p>
          </p:txBody>
        </p:sp>
        <p:cxnSp>
          <p:nvCxnSpPr>
            <p:cNvPr id="57" name="직선 연결선 56">
              <a:extLst>
                <a:ext uri="{FF2B5EF4-FFF2-40B4-BE49-F238E27FC236}">
                  <a16:creationId xmlns:a16="http://schemas.microsoft.com/office/drawing/2014/main" id="{88E24340-4F45-8C80-CA5F-4CFD40F5D3F9}"/>
                </a:ext>
              </a:extLst>
            </p:cNvPr>
            <p:cNvCxnSpPr>
              <a:cxnSpLocks/>
            </p:cNvCxnSpPr>
            <p:nvPr/>
          </p:nvCxnSpPr>
          <p:spPr>
            <a:xfrm>
              <a:off x="677160" y="4199344"/>
              <a:ext cx="153177"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3C55377-126E-72A3-B29B-5F829B7AC0BC}"/>
              </a:ext>
            </a:extLst>
          </p:cNvPr>
          <p:cNvSpPr txBox="1"/>
          <p:nvPr/>
        </p:nvSpPr>
        <p:spPr>
          <a:xfrm>
            <a:off x="5227125" y="7810232"/>
            <a:ext cx="920184" cy="323165"/>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8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51%</a:t>
            </a:r>
            <a:endParaRPr kumimoji="0" lang="ko-KR" altLang="en-US" sz="18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90" name="TextBox 89">
            <a:extLst>
              <a:ext uri="{FF2B5EF4-FFF2-40B4-BE49-F238E27FC236}">
                <a16:creationId xmlns:a16="http://schemas.microsoft.com/office/drawing/2014/main" id="{28C6B377-11B2-0590-21EA-A31C2983C4A3}"/>
              </a:ext>
            </a:extLst>
          </p:cNvPr>
          <p:cNvSpPr txBox="1"/>
          <p:nvPr/>
        </p:nvSpPr>
        <p:spPr>
          <a:xfrm>
            <a:off x="4790886" y="8276819"/>
            <a:ext cx="920184" cy="323165"/>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8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44%</a:t>
            </a:r>
            <a:endParaRPr kumimoji="0" lang="ko-KR" altLang="en-US" sz="18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91" name="TextBox 90">
            <a:extLst>
              <a:ext uri="{FF2B5EF4-FFF2-40B4-BE49-F238E27FC236}">
                <a16:creationId xmlns:a16="http://schemas.microsoft.com/office/drawing/2014/main" id="{214FB937-0FB6-70EE-E5FD-158BD97F1775}"/>
              </a:ext>
            </a:extLst>
          </p:cNvPr>
          <p:cNvSpPr txBox="1"/>
          <p:nvPr/>
        </p:nvSpPr>
        <p:spPr>
          <a:xfrm>
            <a:off x="4596723" y="8755286"/>
            <a:ext cx="920184" cy="323165"/>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8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41%</a:t>
            </a:r>
            <a:endParaRPr kumimoji="0" lang="ko-KR" altLang="en-US" sz="18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92" name="TextBox 91">
            <a:extLst>
              <a:ext uri="{FF2B5EF4-FFF2-40B4-BE49-F238E27FC236}">
                <a16:creationId xmlns:a16="http://schemas.microsoft.com/office/drawing/2014/main" id="{B07C0EDA-D374-30D9-26DC-012C9AE264FD}"/>
              </a:ext>
            </a:extLst>
          </p:cNvPr>
          <p:cNvSpPr txBox="1"/>
          <p:nvPr/>
        </p:nvSpPr>
        <p:spPr>
          <a:xfrm>
            <a:off x="4601620" y="9233750"/>
            <a:ext cx="920184" cy="323165"/>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8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40%</a:t>
            </a:r>
            <a:endParaRPr kumimoji="0" lang="ko-KR" altLang="en-US" sz="18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93" name="TextBox 92">
            <a:extLst>
              <a:ext uri="{FF2B5EF4-FFF2-40B4-BE49-F238E27FC236}">
                <a16:creationId xmlns:a16="http://schemas.microsoft.com/office/drawing/2014/main" id="{EA496908-3870-6766-02EE-C13A643D58D6}"/>
              </a:ext>
            </a:extLst>
          </p:cNvPr>
          <p:cNvSpPr txBox="1"/>
          <p:nvPr/>
        </p:nvSpPr>
        <p:spPr>
          <a:xfrm>
            <a:off x="4545960" y="9712217"/>
            <a:ext cx="920184" cy="323165"/>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8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40%</a:t>
            </a:r>
            <a:endParaRPr kumimoji="0" lang="ko-KR" altLang="en-US" sz="18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94" name="TextBox 93">
            <a:extLst>
              <a:ext uri="{FF2B5EF4-FFF2-40B4-BE49-F238E27FC236}">
                <a16:creationId xmlns:a16="http://schemas.microsoft.com/office/drawing/2014/main" id="{C832D38E-622C-21FC-759D-37F28EB59871}"/>
              </a:ext>
            </a:extLst>
          </p:cNvPr>
          <p:cNvSpPr txBox="1"/>
          <p:nvPr/>
        </p:nvSpPr>
        <p:spPr>
          <a:xfrm>
            <a:off x="4221526" y="10187510"/>
            <a:ext cx="920184" cy="323165"/>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8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35%</a:t>
            </a:r>
            <a:endParaRPr kumimoji="0" lang="ko-KR" altLang="en-US" sz="18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95" name="TextBox 94">
            <a:extLst>
              <a:ext uri="{FF2B5EF4-FFF2-40B4-BE49-F238E27FC236}">
                <a16:creationId xmlns:a16="http://schemas.microsoft.com/office/drawing/2014/main" id="{80B8AE43-801A-EAE3-A082-263355689AC2}"/>
              </a:ext>
            </a:extLst>
          </p:cNvPr>
          <p:cNvSpPr txBox="1"/>
          <p:nvPr/>
        </p:nvSpPr>
        <p:spPr>
          <a:xfrm>
            <a:off x="4221527" y="10663295"/>
            <a:ext cx="920184" cy="323165"/>
          </a:xfrm>
          <a:prstGeom prst="rect">
            <a:avLst/>
          </a:prstGeom>
          <a:noFill/>
        </p:spPr>
        <p:txBody>
          <a:bodyPr wrap="square" lIns="0" tIns="0" rIns="0">
            <a:spAutoFit/>
          </a:bodyPr>
          <a:lstStyle/>
          <a:p>
            <a:pPr marR="105410" lvl="0" algn="r" defTabSz="457200" rtl="0" eaLnBrk="1" fontAlgn="auto" latinLnBrk="0" hangingPunct="1">
              <a:lnSpc>
                <a:spcPct val="100000"/>
              </a:lnSpc>
              <a:spcBef>
                <a:spcPts val="760"/>
              </a:spcBef>
              <a:spcAft>
                <a:spcPts val="0"/>
              </a:spcAft>
              <a:buClrTx/>
              <a:buSzTx/>
              <a:tabLst/>
              <a:defRPr/>
            </a:pPr>
            <a:r>
              <a:rPr kumimoji="0" lang="en-US" altLang="ko-KR" sz="18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35%</a:t>
            </a:r>
            <a:endParaRPr kumimoji="0" lang="ko-KR" altLang="en-US" sz="18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96" name="object 25">
            <a:extLst>
              <a:ext uri="{FF2B5EF4-FFF2-40B4-BE49-F238E27FC236}">
                <a16:creationId xmlns:a16="http://schemas.microsoft.com/office/drawing/2014/main" id="{D155E83F-BD7F-5DBB-DA7A-6ADFFA2FD676}"/>
              </a:ext>
            </a:extLst>
          </p:cNvPr>
          <p:cNvSpPr txBox="1"/>
          <p:nvPr/>
        </p:nvSpPr>
        <p:spPr>
          <a:xfrm>
            <a:off x="744292" y="8739129"/>
            <a:ext cx="2121447" cy="352019"/>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공공 클라우드로 이전된 애플리케이션 수를 최대화</a:t>
            </a:r>
            <a:r>
              <a:rPr kumimoji="0" lang="en-US" altLang="ko-KR"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(XaaS </a:t>
            </a: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기술</a:t>
            </a:r>
            <a:r>
              <a:rPr kumimoji="0" lang="en-US" altLang="ko-KR"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t>
            </a:r>
          </a:p>
        </p:txBody>
      </p:sp>
      <p:sp>
        <p:nvSpPr>
          <p:cNvPr id="97" name="object 26">
            <a:extLst>
              <a:ext uri="{FF2B5EF4-FFF2-40B4-BE49-F238E27FC236}">
                <a16:creationId xmlns:a16="http://schemas.microsoft.com/office/drawing/2014/main" id="{81014A9A-438E-3B0B-72E4-BD3B18046524}"/>
              </a:ext>
            </a:extLst>
          </p:cNvPr>
          <p:cNvSpPr txBox="1"/>
          <p:nvPr/>
        </p:nvSpPr>
        <p:spPr>
          <a:xfrm>
            <a:off x="748727" y="8352031"/>
            <a:ext cx="1823402"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데이터 연결을 통한 분석 심화 지원</a:t>
            </a:r>
          </a:p>
        </p:txBody>
      </p:sp>
      <p:sp>
        <p:nvSpPr>
          <p:cNvPr id="98" name="object 27">
            <a:extLst>
              <a:ext uri="{FF2B5EF4-FFF2-40B4-BE49-F238E27FC236}">
                <a16:creationId xmlns:a16="http://schemas.microsoft.com/office/drawing/2014/main" id="{F7C7273A-EB5E-FB16-81E9-3440A18FA057}"/>
              </a:ext>
            </a:extLst>
          </p:cNvPr>
          <p:cNvSpPr txBox="1"/>
          <p:nvPr/>
        </p:nvSpPr>
        <p:spPr>
          <a:xfrm>
            <a:off x="744022" y="7779299"/>
            <a:ext cx="2280051" cy="364843"/>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새로운 기술</a:t>
            </a:r>
            <a:r>
              <a:rPr kumimoji="0" lang="en-US" altLang="ko-KR"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t>
            </a: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예</a:t>
            </a:r>
            <a:r>
              <a:rPr kumimoji="0" lang="en-US" altLang="ko-KR"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 AI, </a:t>
            </a: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양자 컴퓨팅 등</a:t>
            </a:r>
            <a:r>
              <a:rPr kumimoji="0" lang="en-US" altLang="ko-KR"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t>
            </a: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의</a:t>
            </a:r>
            <a:endParaRPr kumimoji="0" lang="en-US" altLang="ko-KR"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endParaRPr>
          </a:p>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운영 지원</a:t>
            </a:r>
          </a:p>
        </p:txBody>
      </p:sp>
      <p:sp>
        <p:nvSpPr>
          <p:cNvPr id="99" name="object 28">
            <a:extLst>
              <a:ext uri="{FF2B5EF4-FFF2-40B4-BE49-F238E27FC236}">
                <a16:creationId xmlns:a16="http://schemas.microsoft.com/office/drawing/2014/main" id="{BE241C33-AFF1-D79C-A792-3CB4C6DAB27E}"/>
              </a:ext>
            </a:extLst>
          </p:cNvPr>
          <p:cNvSpPr txBox="1"/>
          <p:nvPr/>
        </p:nvSpPr>
        <p:spPr>
          <a:xfrm>
            <a:off x="752913" y="9304664"/>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보안 및 규정 준수 강화</a:t>
            </a:r>
          </a:p>
        </p:txBody>
      </p:sp>
      <p:sp>
        <p:nvSpPr>
          <p:cNvPr id="100" name="object 28">
            <a:extLst>
              <a:ext uri="{FF2B5EF4-FFF2-40B4-BE49-F238E27FC236}">
                <a16:creationId xmlns:a16="http://schemas.microsoft.com/office/drawing/2014/main" id="{6BC2F752-DD09-A28B-60D7-2709509EE404}"/>
              </a:ext>
            </a:extLst>
          </p:cNvPr>
          <p:cNvSpPr txBox="1"/>
          <p:nvPr/>
        </p:nvSpPr>
        <p:spPr>
          <a:xfrm>
            <a:off x="752913" y="9783130"/>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신제품</a:t>
            </a:r>
            <a:r>
              <a:rPr kumimoji="0" lang="en-US" altLang="ko-KR"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t>
            </a: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서비스 개발 지원</a:t>
            </a:r>
          </a:p>
        </p:txBody>
      </p:sp>
      <p:sp>
        <p:nvSpPr>
          <p:cNvPr id="101" name="object 28">
            <a:extLst>
              <a:ext uri="{FF2B5EF4-FFF2-40B4-BE49-F238E27FC236}">
                <a16:creationId xmlns:a16="http://schemas.microsoft.com/office/drawing/2014/main" id="{A39A93D0-6E4D-1F7D-ED7F-00E40E3C453F}"/>
              </a:ext>
            </a:extLst>
          </p:cNvPr>
          <p:cNvSpPr txBox="1"/>
          <p:nvPr/>
        </p:nvSpPr>
        <p:spPr>
          <a:xfrm>
            <a:off x="752913" y="10261596"/>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비용 최적화</a:t>
            </a:r>
            <a:r>
              <a:rPr kumimoji="0" lang="en-US" altLang="ko-KR"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(FinOps)</a:t>
            </a:r>
          </a:p>
        </p:txBody>
      </p:sp>
      <p:sp>
        <p:nvSpPr>
          <p:cNvPr id="102" name="object 28">
            <a:extLst>
              <a:ext uri="{FF2B5EF4-FFF2-40B4-BE49-F238E27FC236}">
                <a16:creationId xmlns:a16="http://schemas.microsoft.com/office/drawing/2014/main" id="{E095B309-1E03-B1C7-6006-1A524FDA7BB8}"/>
              </a:ext>
            </a:extLst>
          </p:cNvPr>
          <p:cNvSpPr txBox="1"/>
          <p:nvPr/>
        </p:nvSpPr>
        <p:spPr>
          <a:xfrm>
            <a:off x="752913" y="10740061"/>
            <a:ext cx="2102193" cy="1827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1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비즈니스 모델 혁신</a:t>
            </a:r>
          </a:p>
        </p:txBody>
      </p:sp>
    </p:spTree>
    <p:extLst>
      <p:ext uri="{BB962C8B-B14F-4D97-AF65-F5344CB8AC3E}">
        <p14:creationId xmlns:p14="http://schemas.microsoft.com/office/powerpoint/2010/main" val="930805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그룹 84">
            <a:extLst>
              <a:ext uri="{FF2B5EF4-FFF2-40B4-BE49-F238E27FC236}">
                <a16:creationId xmlns:a16="http://schemas.microsoft.com/office/drawing/2014/main" id="{3FC6D590-25E1-79FD-8406-0DF5DAE02A0F}"/>
              </a:ext>
            </a:extLst>
          </p:cNvPr>
          <p:cNvGrpSpPr/>
          <p:nvPr/>
        </p:nvGrpSpPr>
        <p:grpSpPr>
          <a:xfrm>
            <a:off x="728663" y="7631926"/>
            <a:ext cx="5400675" cy="3332939"/>
            <a:chOff x="728663" y="7618278"/>
            <a:chExt cx="5400675" cy="4126174"/>
          </a:xfrm>
        </p:grpSpPr>
        <p:sp>
          <p:nvSpPr>
            <p:cNvPr id="49" name="직사각형 48">
              <a:extLst>
                <a:ext uri="{FF2B5EF4-FFF2-40B4-BE49-F238E27FC236}">
                  <a16:creationId xmlns:a16="http://schemas.microsoft.com/office/drawing/2014/main" id="{D2B086E5-54E0-0EEE-A9EE-0452FAE7FA68}"/>
                </a:ext>
              </a:extLst>
            </p:cNvPr>
            <p:cNvSpPr/>
            <p:nvPr/>
          </p:nvSpPr>
          <p:spPr>
            <a:xfrm>
              <a:off x="728663" y="7618278"/>
              <a:ext cx="5400675" cy="1301087"/>
            </a:xfrm>
            <a:prstGeom prst="rect">
              <a:avLst/>
            </a:prstGeom>
            <a:solidFill>
              <a:srgbClr val="C9E3FB"/>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bIns="180000" rtlCol="0" anchor="ctr"/>
            <a:lstStyle/>
            <a:p>
              <a:r>
                <a:rPr lang="en-US" altLang="ko-KR" sz="4000" dirty="0">
                  <a:solidFill>
                    <a:srgbClr val="1E49E2"/>
                  </a:solidFill>
                  <a:latin typeface="KPMG Bold" panose="020B0803030202040204" pitchFamily="34" charset="0"/>
                  <a:ea typeface="KoPub돋움체 Bold" panose="00000800000000000000" pitchFamily="2" charset="-127"/>
                </a:rPr>
                <a:t>01</a:t>
              </a:r>
              <a:endParaRPr lang="ko-KR" altLang="en-US" sz="4000" dirty="0">
                <a:solidFill>
                  <a:srgbClr val="1E49E2"/>
                </a:solidFill>
                <a:latin typeface="KPMG Bold" panose="020B0803030202040204" pitchFamily="34" charset="0"/>
                <a:ea typeface="KoPub돋움체 Bold" panose="00000800000000000000" pitchFamily="2" charset="-127"/>
              </a:endParaRPr>
            </a:p>
          </p:txBody>
        </p:sp>
        <p:sp>
          <p:nvSpPr>
            <p:cNvPr id="53" name="직사각형 52">
              <a:extLst>
                <a:ext uri="{FF2B5EF4-FFF2-40B4-BE49-F238E27FC236}">
                  <a16:creationId xmlns:a16="http://schemas.microsoft.com/office/drawing/2014/main" id="{74D8053F-55C5-95A8-29C4-144B09E666C8}"/>
                </a:ext>
              </a:extLst>
            </p:cNvPr>
            <p:cNvSpPr/>
            <p:nvPr/>
          </p:nvSpPr>
          <p:spPr>
            <a:xfrm>
              <a:off x="728663" y="9030822"/>
              <a:ext cx="5400675" cy="1301087"/>
            </a:xfrm>
            <a:prstGeom prst="rect">
              <a:avLst/>
            </a:prstGeom>
            <a:solidFill>
              <a:srgbClr val="C9E3FB"/>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bIns="180000" rtlCol="0" anchor="ctr"/>
            <a:lstStyle/>
            <a:p>
              <a:r>
                <a:rPr lang="en-US" altLang="ko-KR" sz="4000" dirty="0">
                  <a:solidFill>
                    <a:srgbClr val="1E49E2"/>
                  </a:solidFill>
                  <a:latin typeface="KPMG Bold" panose="020B0803030202040204" pitchFamily="34" charset="0"/>
                  <a:ea typeface="KoPub돋움체 Bold" panose="00000800000000000000" pitchFamily="2" charset="-127"/>
                </a:rPr>
                <a:t>02</a:t>
              </a:r>
              <a:endParaRPr lang="ko-KR" altLang="en-US" sz="4000" dirty="0">
                <a:solidFill>
                  <a:srgbClr val="1E49E2"/>
                </a:solidFill>
                <a:latin typeface="KPMG Bold" panose="020B0803030202040204" pitchFamily="34" charset="0"/>
                <a:ea typeface="KoPub돋움체 Bold" panose="00000800000000000000" pitchFamily="2" charset="-127"/>
              </a:endParaRPr>
            </a:p>
          </p:txBody>
        </p:sp>
        <p:sp>
          <p:nvSpPr>
            <p:cNvPr id="59" name="직사각형 58">
              <a:extLst>
                <a:ext uri="{FF2B5EF4-FFF2-40B4-BE49-F238E27FC236}">
                  <a16:creationId xmlns:a16="http://schemas.microsoft.com/office/drawing/2014/main" id="{6E50AB45-C7C8-BE2E-21C1-F47A0BFA683D}"/>
                </a:ext>
              </a:extLst>
            </p:cNvPr>
            <p:cNvSpPr/>
            <p:nvPr/>
          </p:nvSpPr>
          <p:spPr>
            <a:xfrm>
              <a:off x="728663" y="10443365"/>
              <a:ext cx="5400675" cy="1301087"/>
            </a:xfrm>
            <a:prstGeom prst="rect">
              <a:avLst/>
            </a:prstGeom>
            <a:solidFill>
              <a:srgbClr val="C9E3FB"/>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bIns="180000" rtlCol="0" anchor="ctr"/>
            <a:lstStyle/>
            <a:p>
              <a:r>
                <a:rPr lang="en-US" altLang="ko-KR" sz="4000" dirty="0">
                  <a:solidFill>
                    <a:srgbClr val="1E49E2"/>
                  </a:solidFill>
                  <a:latin typeface="KPMG Bold" panose="020B0803030202040204" pitchFamily="34" charset="0"/>
                  <a:ea typeface="KoPub돋움체 Bold" panose="00000800000000000000" pitchFamily="2" charset="-127"/>
                </a:rPr>
                <a:t>03</a:t>
              </a:r>
              <a:endParaRPr lang="ko-KR" altLang="en-US" sz="4000" dirty="0">
                <a:solidFill>
                  <a:srgbClr val="1E49E2"/>
                </a:solidFill>
                <a:latin typeface="KPMG Bold" panose="020B0803030202040204" pitchFamily="34" charset="0"/>
                <a:ea typeface="KoPub돋움체 Bold" panose="00000800000000000000" pitchFamily="2" charset="-127"/>
              </a:endParaRPr>
            </a:p>
          </p:txBody>
        </p:sp>
      </p:grpSp>
      <p:sp>
        <p:nvSpPr>
          <p:cNvPr id="10" name="직사각형 9">
            <a:extLst>
              <a:ext uri="{FF2B5EF4-FFF2-40B4-BE49-F238E27FC236}">
                <a16:creationId xmlns:a16="http://schemas.microsoft.com/office/drawing/2014/main" id="{780E1637-C2EF-1860-CA28-F20243327C3E}"/>
              </a:ext>
            </a:extLst>
          </p:cNvPr>
          <p:cNvSpPr/>
          <p:nvPr/>
        </p:nvSpPr>
        <p:spPr>
          <a:xfrm>
            <a:off x="0" y="3156657"/>
            <a:ext cx="6858000" cy="186923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Calibri" panose="020F0502020204030204"/>
              <a:ea typeface="맑은 고딕" panose="020B0503020000020004" pitchFamily="50" charset="-127"/>
              <a:cs typeface="+mn-cs"/>
            </a:endParaRPr>
          </a:p>
        </p:txBody>
      </p:sp>
      <p:sp>
        <p:nvSpPr>
          <p:cNvPr id="18" name="TextBox 17">
            <a:extLst>
              <a:ext uri="{FF2B5EF4-FFF2-40B4-BE49-F238E27FC236}">
                <a16:creationId xmlns:a16="http://schemas.microsoft.com/office/drawing/2014/main" id="{A1AA5B69-3A2E-82A5-D27C-7A0F62844C72}"/>
              </a:ext>
            </a:extLst>
          </p:cNvPr>
          <p:cNvSpPr txBox="1"/>
          <p:nvPr/>
        </p:nvSpPr>
        <p:spPr>
          <a:xfrm>
            <a:off x="3077390" y="3283767"/>
            <a:ext cx="3180538" cy="1600438"/>
          </a:xfrm>
          <a:prstGeom prst="rect">
            <a:avLst/>
          </a:prstGeom>
          <a:noFill/>
        </p:spPr>
        <p:txBody>
          <a:bodyPr wrap="square" rtlCol="0">
            <a:spAutoFit/>
          </a:bodyPr>
          <a:lstStyle>
            <a:defPPr>
              <a:defRPr lang="en-US"/>
            </a:defPPr>
            <a:lvl1pPr marL="92075" marR="0" lvl="0" indent="-92075" defTabSz="914400" fontAlgn="auto">
              <a:lnSpc>
                <a:spcPct val="100000"/>
              </a:lnSpc>
              <a:spcBef>
                <a:spcPts val="600"/>
              </a:spcBef>
              <a:spcAft>
                <a:spcPts val="0"/>
              </a:spcAft>
              <a:buClrTx/>
              <a:buSzTx/>
              <a:buFont typeface="Arial" panose="020B0604020202020204" pitchFamily="34" charset="0"/>
              <a:buChar char="•"/>
              <a:tabLst/>
              <a:defRPr kumimoji="0" sz="1100" b="1" i="0" u="none" strike="noStrike" cap="none" spc="-50" normalizeH="0" baseline="0">
                <a:ln>
                  <a:solidFill>
                    <a:srgbClr val="FD349C">
                      <a:alpha val="0"/>
                    </a:srgbClr>
                  </a:solidFill>
                </a:ln>
                <a:solidFill>
                  <a:schemeClr val="tx1">
                    <a:lumMod val="75000"/>
                    <a:lumOff val="25000"/>
                  </a:schemeClr>
                </a:solidFill>
                <a:effectLst/>
                <a:uLnTx/>
                <a:uFillTx/>
                <a:latin typeface="KoPub돋움체 Medium" panose="02020603020101020101" pitchFamily="18" charset="-127"/>
                <a:ea typeface="KoPub돋움체 Medium" panose="02020603020101020101" pitchFamily="18" charset="-127"/>
              </a:defRPr>
            </a:lvl1pPr>
          </a:lstStyle>
          <a:p>
            <a:pPr marL="92075" marR="0" lvl="0" indent="-92075"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설문 대상 기업의 </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63%</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는 사이버 보안 및 개인정보 보호를 개선하면 고객 충성도를 높이는 데 도움이 된다고 응답</a:t>
            </a:r>
            <a:endPar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endParaRPr>
          </a:p>
          <a:p>
            <a:pPr marL="92075" marR="0" lvl="0" indent="-92075"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설문 대상 기업의 </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62%</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은 디지털 전환 초기 단계에서 위험 관리를 설계하면 디지털 혁신의 성공률이 크게 높아진다는 사실을 발견</a:t>
            </a:r>
            <a:endPar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endParaRPr>
          </a:p>
          <a:p>
            <a:pPr marL="92075" marR="0" lvl="0" indent="-92075"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설문 대상 기업의 </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71%</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는 기술 도입과 함께 신뢰</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보안</a:t>
            </a:r>
            <a:r>
              <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 </a:t>
            </a:r>
            <a:r>
              <a:rPr kumimoji="0" lang="ko-KR" altLang="en-US"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rPr>
              <a:t>개인정보 보호 및 복원력을 갖추는 것에 더욱 적극적으로 나서고 싶다고 응답</a:t>
            </a:r>
            <a:endParaRPr kumimoji="0" lang="en-US" altLang="ko-KR" sz="1100" b="1" i="0" u="none" strike="noStrike" kern="1200" cap="none" spc="-50" normalizeH="0" baseline="0" noProof="0" dirty="0">
              <a:ln>
                <a:solidFill>
                  <a:srgbClr val="FD349C">
                    <a:alpha val="0"/>
                  </a:srgbClr>
                </a:solidFill>
              </a:ln>
              <a:solidFill>
                <a:prstClr val="black">
                  <a:lumMod val="75000"/>
                  <a:lumOff val="25000"/>
                </a:prstClr>
              </a:solidFill>
              <a:effectLst/>
              <a:uLnTx/>
              <a:uFillTx/>
              <a:latin typeface="KoPub돋움체 Medium" panose="02020603020101020101" pitchFamily="18" charset="-127"/>
              <a:ea typeface="KoPub돋움체 Medium" panose="02020603020101020101" pitchFamily="18" charset="-127"/>
              <a:cs typeface="+mn-cs"/>
            </a:endParaRPr>
          </a:p>
        </p:txBody>
      </p:sp>
      <p:pic>
        <p:nvPicPr>
          <p:cNvPr id="2" name="그림 1">
            <a:extLst>
              <a:ext uri="{FF2B5EF4-FFF2-40B4-BE49-F238E27FC236}">
                <a16:creationId xmlns:a16="http://schemas.microsoft.com/office/drawing/2014/main" id="{7DC6CB02-79C9-61FD-D920-C628E6BB3273}"/>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09281" y="2848474"/>
            <a:ext cx="621688" cy="102034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629844" y="3282492"/>
            <a:ext cx="2582032"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기업은 사이버 보안 및 개인정보 보호를 얼마나 중요하게 인식하는가</a:t>
            </a:r>
            <a:r>
              <a:rPr kumimoji="0" lang="en-US" altLang="ko-KR"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kumimoji="0" lang="ko-KR" altLang="en-US" sz="1600" b="1" i="0" u="none" strike="noStrike" kern="1200" cap="none" spc="-50" normalizeH="0" baseline="0" noProof="0" dirty="0">
              <a:ln>
                <a:solidFill>
                  <a:srgbClr val="1E49E2">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sp>
        <p:nvSpPr>
          <p:cNvPr id="23" name="TextBox 22">
            <a:extLst>
              <a:ext uri="{FF2B5EF4-FFF2-40B4-BE49-F238E27FC236}">
                <a16:creationId xmlns:a16="http://schemas.microsoft.com/office/drawing/2014/main" id="{4C3EA775-2ADC-AD9D-4ECD-28D988497979}"/>
              </a:ext>
            </a:extLst>
          </p:cNvPr>
          <p:cNvSpPr txBox="1"/>
          <p:nvPr/>
        </p:nvSpPr>
        <p:spPr>
          <a:xfrm>
            <a:off x="663045" y="11258993"/>
            <a:ext cx="5468688" cy="2308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KPMG</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Global</a:t>
            </a:r>
            <a:endPar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8" name="사각형: 잘린 대각선 방향 모서리 7">
            <a:extLst>
              <a:ext uri="{FF2B5EF4-FFF2-40B4-BE49-F238E27FC236}">
                <a16:creationId xmlns:a16="http://schemas.microsoft.com/office/drawing/2014/main" id="{1E0105DB-E481-61F8-A792-B57953B3222C}"/>
              </a:ext>
            </a:extLst>
          </p:cNvPr>
          <p:cNvSpPr/>
          <p:nvPr/>
        </p:nvSpPr>
        <p:spPr>
          <a:xfrm flipH="1">
            <a:off x="728662" y="1382874"/>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ko-KR" altLang="en-US" sz="1800" b="0" i="0" u="none" strike="noStrike" kern="1200" cap="none" spc="-50" normalizeH="0" baseline="0" noProof="0" dirty="0">
                <a:ln>
                  <a:noFill/>
                </a:ln>
                <a:gradFill>
                  <a:gsLst>
                    <a:gs pos="0">
                      <a:prstClr val="white"/>
                    </a:gs>
                    <a:gs pos="100000">
                      <a:prstClr val="white"/>
                    </a:gs>
                  </a:gsLst>
                  <a:lin ang="5400000" scaled="1"/>
                </a:gradFill>
                <a:effectLst/>
                <a:uLnTx/>
                <a:uFillTx/>
                <a:latin typeface="KoPub돋움체 Bold" panose="00000800000000000000" pitchFamily="2" charset="-127"/>
                <a:ea typeface="KoPub돋움체 Bold" panose="00000800000000000000" pitchFamily="2" charset="-127"/>
                <a:cs typeface="+mn-cs"/>
              </a:rPr>
              <a:t>기업의 사이버 보안 및 개인정보 보호의 중요성 인식</a:t>
            </a:r>
          </a:p>
        </p:txBody>
      </p:sp>
      <p:sp>
        <p:nvSpPr>
          <p:cNvPr id="21" name="사각형: 둥근 모서리 20">
            <a:extLst>
              <a:ext uri="{FF2B5EF4-FFF2-40B4-BE49-F238E27FC236}">
                <a16:creationId xmlns:a16="http://schemas.microsoft.com/office/drawing/2014/main" id="{2A190D7C-AB9A-B11A-7B50-F90241660880}"/>
              </a:ext>
            </a:extLst>
          </p:cNvPr>
          <p:cNvSpPr/>
          <p:nvPr/>
        </p:nvSpPr>
        <p:spPr>
          <a:xfrm>
            <a:off x="3077389" y="965494"/>
            <a:ext cx="689394" cy="328461"/>
          </a:xfrm>
          <a:prstGeom prst="roundRect">
            <a:avLst>
              <a:gd name="adj" fmla="val 50000"/>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rPr>
              <a:t>05</a:t>
            </a:r>
            <a:endParaRPr lang="ko-KR" altLang="en-US"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endParaRPr>
          </a:p>
        </p:txBody>
      </p:sp>
      <p:sp>
        <p:nvSpPr>
          <p:cNvPr id="22" name="TextBox 21">
            <a:extLst>
              <a:ext uri="{FF2B5EF4-FFF2-40B4-BE49-F238E27FC236}">
                <a16:creationId xmlns:a16="http://schemas.microsoft.com/office/drawing/2014/main" id="{45B956C7-28DB-5B37-916F-472DB4239A3D}"/>
              </a:ext>
            </a:extLst>
          </p:cNvPr>
          <p:cNvSpPr txBox="1"/>
          <p:nvPr/>
        </p:nvSpPr>
        <p:spPr>
          <a:xfrm>
            <a:off x="519078" y="1973614"/>
            <a:ext cx="5833596" cy="76944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기업은 디지털 혁신과 함께</a:t>
            </a:r>
            <a:endPar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ko-KR" altLang="en-US"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rPr>
              <a:t>사이버 보안 및 개인정보 보호 강화 노력</a:t>
            </a:r>
            <a:endParaRPr kumimoji="0" lang="en-US" altLang="ko-KR" sz="2200" b="0" i="0" u="none" strike="noStrike" kern="1200" cap="none" spc="-50" normalizeH="0" baseline="0" noProof="0" dirty="0">
              <a:ln>
                <a:solidFill>
                  <a:srgbClr val="FFFFFF">
                    <a:alpha val="0"/>
                  </a:srgbClr>
                </a:solidFill>
              </a:ln>
              <a:gradFill>
                <a:gsLst>
                  <a:gs pos="0">
                    <a:srgbClr val="01219A"/>
                  </a:gs>
                  <a:gs pos="100000">
                    <a:srgbClr val="01219A"/>
                  </a:gs>
                </a:gsLst>
                <a:lin ang="5400000" scaled="1"/>
              </a:gradFill>
              <a:effectLst/>
              <a:uLnTx/>
              <a:uFillTx/>
              <a:latin typeface="KoPub돋움체 Bold" panose="00000800000000000000" pitchFamily="2" charset="-127"/>
              <a:ea typeface="KoPub돋움체 Bold" panose="00000800000000000000" pitchFamily="2" charset="-127"/>
              <a:cs typeface="Arial" panose="020B0604020202020204" pitchFamily="34" charset="0"/>
            </a:endParaRPr>
          </a:p>
        </p:txBody>
      </p:sp>
      <p:grpSp>
        <p:nvGrpSpPr>
          <p:cNvPr id="41" name="그룹 40">
            <a:extLst>
              <a:ext uri="{FF2B5EF4-FFF2-40B4-BE49-F238E27FC236}">
                <a16:creationId xmlns:a16="http://schemas.microsoft.com/office/drawing/2014/main" id="{8EA1EA74-22F7-6724-5642-F6770FC79F91}"/>
              </a:ext>
            </a:extLst>
          </p:cNvPr>
          <p:cNvGrpSpPr/>
          <p:nvPr/>
        </p:nvGrpSpPr>
        <p:grpSpPr>
          <a:xfrm>
            <a:off x="728663" y="5356263"/>
            <a:ext cx="5395411" cy="1551222"/>
            <a:chOff x="728663" y="5151727"/>
            <a:chExt cx="5395411" cy="1551222"/>
          </a:xfrm>
        </p:grpSpPr>
        <p:grpSp>
          <p:nvGrpSpPr>
            <p:cNvPr id="39" name="그룹 38">
              <a:extLst>
                <a:ext uri="{FF2B5EF4-FFF2-40B4-BE49-F238E27FC236}">
                  <a16:creationId xmlns:a16="http://schemas.microsoft.com/office/drawing/2014/main" id="{43594293-675C-556F-769E-835922C4E74B}"/>
                </a:ext>
              </a:extLst>
            </p:cNvPr>
            <p:cNvGrpSpPr/>
            <p:nvPr/>
          </p:nvGrpSpPr>
          <p:grpSpPr>
            <a:xfrm>
              <a:off x="728663" y="5151727"/>
              <a:ext cx="5395411" cy="1551222"/>
              <a:chOff x="0" y="5110020"/>
              <a:chExt cx="6858437" cy="1971853"/>
            </a:xfrm>
            <a:solidFill>
              <a:srgbClr val="1E49E2"/>
            </a:solidFill>
          </p:grpSpPr>
          <p:sp>
            <p:nvSpPr>
              <p:cNvPr id="36" name="자유형: 도형 35">
                <a:extLst>
                  <a:ext uri="{FF2B5EF4-FFF2-40B4-BE49-F238E27FC236}">
                    <a16:creationId xmlns:a16="http://schemas.microsoft.com/office/drawing/2014/main" id="{55426EB5-CE9E-5843-278C-9147DBB01810}"/>
                  </a:ext>
                </a:extLst>
              </p:cNvPr>
              <p:cNvSpPr/>
              <p:nvPr/>
            </p:nvSpPr>
            <p:spPr>
              <a:xfrm>
                <a:off x="224476" y="5278649"/>
                <a:ext cx="6442391" cy="1634578"/>
              </a:xfrm>
              <a:custGeom>
                <a:avLst/>
                <a:gdLst>
                  <a:gd name="connsiteX0" fmla="*/ 526652 w 6442391"/>
                  <a:gd name="connsiteY0" fmla="*/ 0 h 1634578"/>
                  <a:gd name="connsiteX1" fmla="*/ 526652 w 6442391"/>
                  <a:gd name="connsiteY1" fmla="*/ 60490 h 1634578"/>
                  <a:gd name="connsiteX2" fmla="*/ 6381902 w 6442391"/>
                  <a:gd name="connsiteY2" fmla="*/ 60490 h 1634578"/>
                  <a:gd name="connsiteX3" fmla="*/ 6381902 w 6442391"/>
                  <a:gd name="connsiteY3" fmla="*/ 1148954 h 1634578"/>
                  <a:gd name="connsiteX4" fmla="*/ 6442392 w 6442391"/>
                  <a:gd name="connsiteY4" fmla="*/ 1148954 h 1634578"/>
                  <a:gd name="connsiteX5" fmla="*/ 6442392 w 6442391"/>
                  <a:gd name="connsiteY5" fmla="*/ 0 h 1634578"/>
                  <a:gd name="connsiteX6" fmla="*/ 526652 w 6442391"/>
                  <a:gd name="connsiteY6" fmla="*/ 0 h 1634578"/>
                  <a:gd name="connsiteX7" fmla="*/ 60490 w 6442391"/>
                  <a:gd name="connsiteY7" fmla="*/ 526637 h 1634578"/>
                  <a:gd name="connsiteX8" fmla="*/ 0 w 6442391"/>
                  <a:gd name="connsiteY8" fmla="*/ 526637 h 1634578"/>
                  <a:gd name="connsiteX9" fmla="*/ 0 w 6442391"/>
                  <a:gd name="connsiteY9" fmla="*/ 1634579 h 1634578"/>
                  <a:gd name="connsiteX10" fmla="*/ 5832249 w 6442391"/>
                  <a:gd name="connsiteY10" fmla="*/ 1634579 h 1634578"/>
                  <a:gd name="connsiteX11" fmla="*/ 5832249 w 6442391"/>
                  <a:gd name="connsiteY11" fmla="*/ 1574089 h 1634578"/>
                  <a:gd name="connsiteX12" fmla="*/ 60490 w 6442391"/>
                  <a:gd name="connsiteY12" fmla="*/ 1574089 h 1634578"/>
                  <a:gd name="connsiteX13" fmla="*/ 60490 w 6442391"/>
                  <a:gd name="connsiteY13" fmla="*/ 526637 h 1634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42391" h="1634578">
                    <a:moveTo>
                      <a:pt x="526652" y="0"/>
                    </a:moveTo>
                    <a:lnTo>
                      <a:pt x="526652" y="60490"/>
                    </a:lnTo>
                    <a:lnTo>
                      <a:pt x="6381902" y="60490"/>
                    </a:lnTo>
                    <a:lnTo>
                      <a:pt x="6381902" y="1148954"/>
                    </a:lnTo>
                    <a:lnTo>
                      <a:pt x="6442392" y="1148954"/>
                    </a:lnTo>
                    <a:lnTo>
                      <a:pt x="6442392" y="0"/>
                    </a:lnTo>
                    <a:lnTo>
                      <a:pt x="526652" y="0"/>
                    </a:lnTo>
                    <a:close/>
                    <a:moveTo>
                      <a:pt x="60490" y="526637"/>
                    </a:moveTo>
                    <a:lnTo>
                      <a:pt x="0" y="526637"/>
                    </a:lnTo>
                    <a:lnTo>
                      <a:pt x="0" y="1634579"/>
                    </a:lnTo>
                    <a:lnTo>
                      <a:pt x="5832249" y="1634579"/>
                    </a:lnTo>
                    <a:lnTo>
                      <a:pt x="5832249" y="1574089"/>
                    </a:lnTo>
                    <a:lnTo>
                      <a:pt x="60490" y="1574089"/>
                    </a:lnTo>
                    <a:lnTo>
                      <a:pt x="60490" y="526637"/>
                    </a:lnTo>
                    <a:close/>
                  </a:path>
                </a:pathLst>
              </a:custGeom>
              <a:grpFill/>
              <a:ln w="0" cap="flat">
                <a:noFill/>
                <a:prstDash val="solid"/>
                <a:miter/>
              </a:ln>
            </p:spPr>
            <p:txBody>
              <a:bodyPr rtlCol="0" anchor="ctr"/>
              <a:lstStyle/>
              <a:p>
                <a:endParaRPr lang="ko-KR" altLang="en-US" dirty="0"/>
              </a:p>
            </p:txBody>
          </p:sp>
          <p:sp>
            <p:nvSpPr>
              <p:cNvPr id="37" name="자유형: 도형 36">
                <a:extLst>
                  <a:ext uri="{FF2B5EF4-FFF2-40B4-BE49-F238E27FC236}">
                    <a16:creationId xmlns:a16="http://schemas.microsoft.com/office/drawing/2014/main" id="{7D27B092-3940-3536-7E7E-9F8ED37F9427}"/>
                  </a:ext>
                </a:extLst>
              </p:cNvPr>
              <p:cNvSpPr/>
              <p:nvPr/>
            </p:nvSpPr>
            <p:spPr>
              <a:xfrm>
                <a:off x="0" y="5110020"/>
                <a:ext cx="509427" cy="397748"/>
              </a:xfrm>
              <a:custGeom>
                <a:avLst/>
                <a:gdLst>
                  <a:gd name="connsiteX0" fmla="*/ 140744 w 509427"/>
                  <a:gd name="connsiteY0" fmla="*/ 183571 h 397748"/>
                  <a:gd name="connsiteX1" fmla="*/ 214178 w 509427"/>
                  <a:gd name="connsiteY1" fmla="*/ 183571 h 397748"/>
                  <a:gd name="connsiteX2" fmla="*/ 214178 w 509427"/>
                  <a:gd name="connsiteY2" fmla="*/ 397749 h 397748"/>
                  <a:gd name="connsiteX3" fmla="*/ 0 w 509427"/>
                  <a:gd name="connsiteY3" fmla="*/ 397749 h 397748"/>
                  <a:gd name="connsiteX4" fmla="*/ 0 w 509427"/>
                  <a:gd name="connsiteY4" fmla="*/ 204984 h 397748"/>
                  <a:gd name="connsiteX5" fmla="*/ 122385 w 509427"/>
                  <a:gd name="connsiteY5" fmla="*/ 0 h 397748"/>
                  <a:gd name="connsiteX6" fmla="*/ 221830 w 509427"/>
                  <a:gd name="connsiteY6" fmla="*/ 0 h 397748"/>
                  <a:gd name="connsiteX7" fmla="*/ 140744 w 509427"/>
                  <a:gd name="connsiteY7" fmla="*/ 183571 h 397748"/>
                  <a:gd name="connsiteX8" fmla="*/ 428357 w 509427"/>
                  <a:gd name="connsiteY8" fmla="*/ 183571 h 397748"/>
                  <a:gd name="connsiteX9" fmla="*/ 501791 w 509427"/>
                  <a:gd name="connsiteY9" fmla="*/ 183571 h 397748"/>
                  <a:gd name="connsiteX10" fmla="*/ 501791 w 509427"/>
                  <a:gd name="connsiteY10" fmla="*/ 397749 h 397748"/>
                  <a:gd name="connsiteX11" fmla="*/ 287613 w 509427"/>
                  <a:gd name="connsiteY11" fmla="*/ 397749 h 397748"/>
                  <a:gd name="connsiteX12" fmla="*/ 287613 w 509427"/>
                  <a:gd name="connsiteY12" fmla="*/ 204984 h 397748"/>
                  <a:gd name="connsiteX13" fmla="*/ 409998 w 509427"/>
                  <a:gd name="connsiteY13" fmla="*/ 0 h 397748"/>
                  <a:gd name="connsiteX14" fmla="*/ 509428 w 509427"/>
                  <a:gd name="connsiteY14" fmla="*/ 0 h 397748"/>
                  <a:gd name="connsiteX15" fmla="*/ 428357 w 509427"/>
                  <a:gd name="connsiteY15" fmla="*/ 183571 h 397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9427" h="397748">
                    <a:moveTo>
                      <a:pt x="140744" y="183571"/>
                    </a:moveTo>
                    <a:lnTo>
                      <a:pt x="214178" y="183571"/>
                    </a:lnTo>
                    <a:lnTo>
                      <a:pt x="214178" y="397749"/>
                    </a:lnTo>
                    <a:lnTo>
                      <a:pt x="0" y="397749"/>
                    </a:lnTo>
                    <a:lnTo>
                      <a:pt x="0" y="204984"/>
                    </a:lnTo>
                    <a:lnTo>
                      <a:pt x="122385" y="0"/>
                    </a:lnTo>
                    <a:lnTo>
                      <a:pt x="221830" y="0"/>
                    </a:lnTo>
                    <a:lnTo>
                      <a:pt x="140744" y="183571"/>
                    </a:lnTo>
                    <a:close/>
                    <a:moveTo>
                      <a:pt x="428357" y="183571"/>
                    </a:moveTo>
                    <a:lnTo>
                      <a:pt x="501791" y="183571"/>
                    </a:lnTo>
                    <a:lnTo>
                      <a:pt x="501791" y="397749"/>
                    </a:lnTo>
                    <a:lnTo>
                      <a:pt x="287613" y="397749"/>
                    </a:lnTo>
                    <a:lnTo>
                      <a:pt x="287613" y="204984"/>
                    </a:lnTo>
                    <a:lnTo>
                      <a:pt x="409998" y="0"/>
                    </a:lnTo>
                    <a:lnTo>
                      <a:pt x="509428" y="0"/>
                    </a:lnTo>
                    <a:lnTo>
                      <a:pt x="428357" y="183571"/>
                    </a:lnTo>
                    <a:close/>
                  </a:path>
                </a:pathLst>
              </a:custGeom>
              <a:grpFill/>
              <a:ln w="0" cap="flat">
                <a:noFill/>
                <a:prstDash val="solid"/>
                <a:miter/>
              </a:ln>
            </p:spPr>
            <p:txBody>
              <a:bodyPr rtlCol="0" anchor="ctr"/>
              <a:lstStyle/>
              <a:p>
                <a:endParaRPr lang="ko-KR" altLang="en-US" dirty="0"/>
              </a:p>
            </p:txBody>
          </p:sp>
          <p:sp>
            <p:nvSpPr>
              <p:cNvPr id="38" name="자유형: 도형 37">
                <a:extLst>
                  <a:ext uri="{FF2B5EF4-FFF2-40B4-BE49-F238E27FC236}">
                    <a16:creationId xmlns:a16="http://schemas.microsoft.com/office/drawing/2014/main" id="{D738007F-58C2-D642-F2E3-441CCA77D503}"/>
                  </a:ext>
                </a:extLst>
              </p:cNvPr>
              <p:cNvSpPr/>
              <p:nvPr/>
            </p:nvSpPr>
            <p:spPr>
              <a:xfrm>
                <a:off x="6349010" y="6684109"/>
                <a:ext cx="509427" cy="397764"/>
              </a:xfrm>
              <a:custGeom>
                <a:avLst/>
                <a:gdLst>
                  <a:gd name="connsiteX0" fmla="*/ 368684 w 509427"/>
                  <a:gd name="connsiteY0" fmla="*/ 214178 h 397764"/>
                  <a:gd name="connsiteX1" fmla="*/ 295250 w 509427"/>
                  <a:gd name="connsiteY1" fmla="*/ 214178 h 397764"/>
                  <a:gd name="connsiteX2" fmla="*/ 295250 w 509427"/>
                  <a:gd name="connsiteY2" fmla="*/ 0 h 397764"/>
                  <a:gd name="connsiteX3" fmla="*/ 509428 w 509427"/>
                  <a:gd name="connsiteY3" fmla="*/ 0 h 397764"/>
                  <a:gd name="connsiteX4" fmla="*/ 509428 w 509427"/>
                  <a:gd name="connsiteY4" fmla="*/ 192765 h 397764"/>
                  <a:gd name="connsiteX5" fmla="*/ 387042 w 509427"/>
                  <a:gd name="connsiteY5" fmla="*/ 397764 h 397764"/>
                  <a:gd name="connsiteX6" fmla="*/ 287598 w 509427"/>
                  <a:gd name="connsiteY6" fmla="*/ 397764 h 397764"/>
                  <a:gd name="connsiteX7" fmla="*/ 368684 w 509427"/>
                  <a:gd name="connsiteY7" fmla="*/ 214193 h 397764"/>
                  <a:gd name="connsiteX8" fmla="*/ 81071 w 509427"/>
                  <a:gd name="connsiteY8" fmla="*/ 214178 h 397764"/>
                  <a:gd name="connsiteX9" fmla="*/ 7637 w 509427"/>
                  <a:gd name="connsiteY9" fmla="*/ 214178 h 397764"/>
                  <a:gd name="connsiteX10" fmla="*/ 7637 w 509427"/>
                  <a:gd name="connsiteY10" fmla="*/ 0 h 397764"/>
                  <a:gd name="connsiteX11" fmla="*/ 221815 w 509427"/>
                  <a:gd name="connsiteY11" fmla="*/ 0 h 397764"/>
                  <a:gd name="connsiteX12" fmla="*/ 221815 w 509427"/>
                  <a:gd name="connsiteY12" fmla="*/ 192765 h 397764"/>
                  <a:gd name="connsiteX13" fmla="*/ 99430 w 509427"/>
                  <a:gd name="connsiteY13" fmla="*/ 397764 h 397764"/>
                  <a:gd name="connsiteX14" fmla="*/ 0 w 509427"/>
                  <a:gd name="connsiteY14" fmla="*/ 397764 h 397764"/>
                  <a:gd name="connsiteX15" fmla="*/ 81071 w 509427"/>
                  <a:gd name="connsiteY15" fmla="*/ 214193 h 397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9427" h="397764">
                    <a:moveTo>
                      <a:pt x="368684" y="214178"/>
                    </a:moveTo>
                    <a:lnTo>
                      <a:pt x="295250" y="214178"/>
                    </a:lnTo>
                    <a:lnTo>
                      <a:pt x="295250" y="0"/>
                    </a:lnTo>
                    <a:lnTo>
                      <a:pt x="509428" y="0"/>
                    </a:lnTo>
                    <a:lnTo>
                      <a:pt x="509428" y="192765"/>
                    </a:lnTo>
                    <a:lnTo>
                      <a:pt x="387042" y="397764"/>
                    </a:lnTo>
                    <a:lnTo>
                      <a:pt x="287598" y="397764"/>
                    </a:lnTo>
                    <a:lnTo>
                      <a:pt x="368684" y="214193"/>
                    </a:lnTo>
                    <a:close/>
                    <a:moveTo>
                      <a:pt x="81071" y="214178"/>
                    </a:moveTo>
                    <a:lnTo>
                      <a:pt x="7637" y="214178"/>
                    </a:lnTo>
                    <a:lnTo>
                      <a:pt x="7637" y="0"/>
                    </a:lnTo>
                    <a:lnTo>
                      <a:pt x="221815" y="0"/>
                    </a:lnTo>
                    <a:lnTo>
                      <a:pt x="221815" y="192765"/>
                    </a:lnTo>
                    <a:lnTo>
                      <a:pt x="99430" y="397764"/>
                    </a:lnTo>
                    <a:lnTo>
                      <a:pt x="0" y="397764"/>
                    </a:lnTo>
                    <a:lnTo>
                      <a:pt x="81071" y="214193"/>
                    </a:lnTo>
                    <a:close/>
                  </a:path>
                </a:pathLst>
              </a:custGeom>
              <a:grpFill/>
              <a:ln w="0" cap="flat">
                <a:noFill/>
                <a:prstDash val="solid"/>
                <a:miter/>
              </a:ln>
            </p:spPr>
            <p:txBody>
              <a:bodyPr rtlCol="0" anchor="ctr"/>
              <a:lstStyle/>
              <a:p>
                <a:endParaRPr lang="ko-KR" altLang="en-US" dirty="0"/>
              </a:p>
            </p:txBody>
          </p:sp>
        </p:grpSp>
        <p:sp>
          <p:nvSpPr>
            <p:cNvPr id="25" name="TextBox 24">
              <a:extLst>
                <a:ext uri="{FF2B5EF4-FFF2-40B4-BE49-F238E27FC236}">
                  <a16:creationId xmlns:a16="http://schemas.microsoft.com/office/drawing/2014/main" id="{D93D7690-2349-5F93-09AC-4EAC37E82C62}"/>
                </a:ext>
              </a:extLst>
            </p:cNvPr>
            <p:cNvSpPr txBox="1"/>
            <p:nvPr/>
          </p:nvSpPr>
          <p:spPr>
            <a:xfrm>
              <a:off x="1915232" y="5441716"/>
              <a:ext cx="3267230" cy="523220"/>
            </a:xfrm>
            <a:prstGeom prst="rect">
              <a:avLst/>
            </a:prstGeom>
            <a:noFill/>
          </p:spPr>
          <p:txBody>
            <a:bodyPr wrap="square"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ko-KR" altLang="en-US" sz="1400" b="0" i="0" u="none" strike="noStrike" kern="1200" cap="none" spc="-50" normalizeH="0" noProof="0" dirty="0">
                  <a:ln>
                    <a:noFill/>
                  </a:ln>
                  <a:gradFill>
                    <a:gsLst>
                      <a:gs pos="18000">
                        <a:srgbClr val="1E49E2"/>
                      </a:gs>
                      <a:gs pos="83000">
                        <a:srgbClr val="1E49E2"/>
                      </a:gs>
                    </a:gsLst>
                    <a:lin ang="1200000" scaled="0"/>
                  </a:gradFill>
                  <a:effectLst/>
                  <a:uLnTx/>
                  <a:uFillTx/>
                  <a:latin typeface="KoPub돋움체 Bold" panose="00000800000000000000" pitchFamily="2" charset="-127"/>
                  <a:ea typeface="KoPub돋움체 Bold" panose="00000800000000000000" pitchFamily="2" charset="-127"/>
                  <a:cs typeface="+mn-cs"/>
                </a:rPr>
                <a:t>때로는 사이버 및 개인정보 보안 관련 비용이 </a:t>
              </a:r>
              <a:br>
                <a:rPr kumimoji="0" lang="en-US" altLang="ko-KR" sz="1400" b="0" i="0" u="none" strike="noStrike" kern="1200" cap="none" spc="-50" normalizeH="0" noProof="0" dirty="0">
                  <a:ln>
                    <a:noFill/>
                  </a:ln>
                  <a:gradFill>
                    <a:gsLst>
                      <a:gs pos="18000">
                        <a:srgbClr val="1E49E2"/>
                      </a:gs>
                      <a:gs pos="83000">
                        <a:srgbClr val="1E49E2"/>
                      </a:gs>
                    </a:gsLst>
                    <a:lin ang="1200000" scaled="0"/>
                  </a:gradFill>
                  <a:effectLst/>
                  <a:uLnTx/>
                  <a:uFillTx/>
                  <a:latin typeface="KoPub돋움체 Bold" panose="00000800000000000000" pitchFamily="2" charset="-127"/>
                  <a:ea typeface="KoPub돋움체 Bold" panose="00000800000000000000" pitchFamily="2" charset="-127"/>
                  <a:cs typeface="+mn-cs"/>
                </a:rPr>
              </a:br>
              <a:r>
                <a:rPr kumimoji="0" lang="ko-KR" altLang="en-US" sz="1400" b="0" i="0" u="none" strike="noStrike" kern="1200" cap="none" spc="-50" normalizeH="0" noProof="0" dirty="0">
                  <a:ln>
                    <a:noFill/>
                  </a:ln>
                  <a:gradFill>
                    <a:gsLst>
                      <a:gs pos="18000">
                        <a:srgbClr val="1E49E2"/>
                      </a:gs>
                      <a:gs pos="83000">
                        <a:srgbClr val="1E49E2"/>
                      </a:gs>
                    </a:gsLst>
                    <a:lin ang="1200000" scaled="0"/>
                  </a:gradFill>
                  <a:effectLst/>
                  <a:uLnTx/>
                  <a:uFillTx/>
                  <a:latin typeface="KoPub돋움체 Bold" panose="00000800000000000000" pitchFamily="2" charset="-127"/>
                  <a:ea typeface="KoPub돋움체 Bold" panose="00000800000000000000" pitchFamily="2" charset="-127"/>
                  <a:cs typeface="+mn-cs"/>
                </a:rPr>
                <a:t>기술 개발 비용보다 더 높을 수 있습니다</a:t>
              </a:r>
              <a:r>
                <a:rPr kumimoji="0" lang="en-US" altLang="ko-KR" sz="1400" b="0" i="0" u="none" strike="noStrike" kern="1200" cap="none" spc="-50" normalizeH="0" noProof="0" dirty="0">
                  <a:ln>
                    <a:noFill/>
                  </a:ln>
                  <a:gradFill>
                    <a:gsLst>
                      <a:gs pos="18000">
                        <a:srgbClr val="1E49E2"/>
                      </a:gs>
                      <a:gs pos="83000">
                        <a:srgbClr val="1E49E2"/>
                      </a:gs>
                    </a:gsLst>
                    <a:lin ang="1200000" scaled="0"/>
                  </a:gradFill>
                  <a:effectLst/>
                  <a:uLnTx/>
                  <a:uFillTx/>
                  <a:latin typeface="KoPub돋움체 Bold" panose="00000800000000000000" pitchFamily="2" charset="-127"/>
                  <a:ea typeface="KoPub돋움체 Bold" panose="00000800000000000000" pitchFamily="2" charset="-127"/>
                  <a:cs typeface="+mn-cs"/>
                </a:rPr>
                <a:t>.</a:t>
              </a:r>
            </a:p>
          </p:txBody>
        </p:sp>
        <p:sp>
          <p:nvSpPr>
            <p:cNvPr id="40" name="TextBox 39">
              <a:extLst>
                <a:ext uri="{FF2B5EF4-FFF2-40B4-BE49-F238E27FC236}">
                  <a16:creationId xmlns:a16="http://schemas.microsoft.com/office/drawing/2014/main" id="{D8D4BE5D-3281-55EB-1BA8-4B5BDEF72C8F}"/>
                </a:ext>
              </a:extLst>
            </p:cNvPr>
            <p:cNvSpPr txBox="1"/>
            <p:nvPr/>
          </p:nvSpPr>
          <p:spPr>
            <a:xfrm>
              <a:off x="1932572" y="6022195"/>
              <a:ext cx="3812286" cy="446276"/>
            </a:xfrm>
            <a:prstGeom prst="rect">
              <a:avLst/>
            </a:prstGeom>
            <a:noFill/>
          </p:spPr>
          <p:txBody>
            <a:bodyPr wrap="square" rtlCol="0">
              <a:spAutoFit/>
            </a:bodyPr>
            <a:lstStyle/>
            <a:p>
              <a:pPr marL="171450" marR="0" lvl="0" indent="-171450" algn="l" defTabSz="457200" rtl="0" eaLnBrk="1" fontAlgn="auto" latinLnBrk="0" hangingPunct="1">
                <a:lnSpc>
                  <a:spcPct val="100000"/>
                </a:lnSpc>
                <a:spcBef>
                  <a:spcPts val="0"/>
                </a:spcBef>
                <a:spcAft>
                  <a:spcPts val="0"/>
                </a:spcAft>
                <a:buClrTx/>
                <a:buSzTx/>
                <a:buFontTx/>
                <a:buChar char="-"/>
                <a:tabLst/>
                <a:defRPr/>
              </a:pPr>
              <a:r>
                <a:rPr kumimoji="0" lang="en-US" altLang="ko-KR" sz="1200" b="0" i="0" u="none" strike="noStrike" kern="1200" cap="none" spc="-40" normalizeH="0" noProof="0" dirty="0">
                  <a:ln>
                    <a:noFill/>
                  </a:ln>
                  <a:gradFill>
                    <a:gsLst>
                      <a:gs pos="18000">
                        <a:schemeClr val="tx1">
                          <a:lumMod val="65000"/>
                          <a:lumOff val="35000"/>
                        </a:schemeClr>
                      </a:gs>
                      <a:gs pos="83000">
                        <a:schemeClr val="tx1">
                          <a:lumMod val="65000"/>
                          <a:lumOff val="35000"/>
                        </a:schemeClr>
                      </a:gs>
                    </a:gsLst>
                    <a:lin ang="1200000" scaled="0"/>
                  </a:gradFill>
                  <a:effectLst/>
                  <a:uLnTx/>
                  <a:uFillTx/>
                  <a:latin typeface="KoPub돋움체 Bold" panose="00000800000000000000" pitchFamily="2" charset="-127"/>
                  <a:ea typeface="KoPub돋움체 Bold" panose="00000800000000000000" pitchFamily="2" charset="-127"/>
                  <a:cs typeface="+mn-cs"/>
                </a:rPr>
                <a:t>Nan Wang</a:t>
              </a:r>
            </a:p>
            <a:p>
              <a:pPr marR="0" lvl="0" indent="177800" algn="l" defTabSz="457200" rtl="0" eaLnBrk="1" fontAlgn="auto" latinLnBrk="0" hangingPunct="1">
                <a:lnSpc>
                  <a:spcPct val="100000"/>
                </a:lnSpc>
                <a:spcBef>
                  <a:spcPts val="0"/>
                </a:spcBef>
                <a:spcAft>
                  <a:spcPts val="0"/>
                </a:spcAft>
                <a:buClrTx/>
                <a:buSzTx/>
                <a:tabLst/>
                <a:defRPr/>
              </a:pPr>
              <a:r>
                <a:rPr kumimoji="0" lang="en-US" altLang="ko-KR" sz="1100" b="1" i="0" u="none" strike="noStrike" kern="1200" cap="none" spc="-40" normalizeH="0" noProof="0" dirty="0">
                  <a:ln>
                    <a:noFill/>
                  </a:ln>
                  <a:gradFill>
                    <a:gsLst>
                      <a:gs pos="18000">
                        <a:schemeClr val="tx1">
                          <a:lumMod val="65000"/>
                          <a:lumOff val="35000"/>
                        </a:schemeClr>
                      </a:gs>
                      <a:gs pos="83000">
                        <a:schemeClr val="tx1">
                          <a:lumMod val="65000"/>
                          <a:lumOff val="35000"/>
                        </a:schemeClr>
                      </a:gs>
                    </a:gsLst>
                    <a:lin ang="1200000" scaled="0"/>
                  </a:gradFill>
                  <a:effectLst/>
                  <a:uLnTx/>
                  <a:uFillTx/>
                  <a:latin typeface="KoPub돋움체 Medium" panose="00000600000000000000" pitchFamily="2" charset="-127"/>
                  <a:ea typeface="KoPub돋움체 Medium" panose="00000600000000000000" pitchFamily="2" charset="-127"/>
                </a:rPr>
                <a:t>Executive Director, China Market IT Head at Merck</a:t>
              </a:r>
            </a:p>
          </p:txBody>
        </p:sp>
      </p:grpSp>
      <p:grpSp>
        <p:nvGrpSpPr>
          <p:cNvPr id="44" name="그룹 43">
            <a:extLst>
              <a:ext uri="{FF2B5EF4-FFF2-40B4-BE49-F238E27FC236}">
                <a16:creationId xmlns:a16="http://schemas.microsoft.com/office/drawing/2014/main" id="{0BFC1333-A234-4962-A54B-20F18B976987}"/>
              </a:ext>
            </a:extLst>
          </p:cNvPr>
          <p:cNvGrpSpPr/>
          <p:nvPr/>
        </p:nvGrpSpPr>
        <p:grpSpPr>
          <a:xfrm>
            <a:off x="639445" y="7182150"/>
            <a:ext cx="5738798" cy="307777"/>
            <a:chOff x="639445" y="4199344"/>
            <a:chExt cx="2909245" cy="307777"/>
          </a:xfrm>
        </p:grpSpPr>
        <p:sp>
          <p:nvSpPr>
            <p:cNvPr id="45" name="TextBox 44">
              <a:extLst>
                <a:ext uri="{FF2B5EF4-FFF2-40B4-BE49-F238E27FC236}">
                  <a16:creationId xmlns:a16="http://schemas.microsoft.com/office/drawing/2014/main" id="{DB54B32D-76BF-E0AF-C9B0-1E556AE41F52}"/>
                </a:ext>
              </a:extLst>
            </p:cNvPr>
            <p:cNvSpPr txBox="1"/>
            <p:nvPr/>
          </p:nvSpPr>
          <p:spPr>
            <a:xfrm>
              <a:off x="639445" y="4199344"/>
              <a:ext cx="2909245"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ko-KR" altLang="en-US"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비즈니스의 핵심에 보안을 두는 </a:t>
              </a:r>
              <a:r>
                <a:rPr kumimoji="0" lang="en-US" altLang="ko-KR"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3</a:t>
              </a:r>
              <a:r>
                <a:rPr kumimoji="0" lang="ko-KR" altLang="en-US"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가지 주요 방법</a:t>
              </a:r>
            </a:p>
          </p:txBody>
        </p:sp>
        <p:cxnSp>
          <p:nvCxnSpPr>
            <p:cNvPr id="47" name="직선 연결선 46">
              <a:extLst>
                <a:ext uri="{FF2B5EF4-FFF2-40B4-BE49-F238E27FC236}">
                  <a16:creationId xmlns:a16="http://schemas.microsoft.com/office/drawing/2014/main" id="{54975C02-A4FC-F579-0F85-3B8D8A5CFFF0}"/>
                </a:ext>
              </a:extLst>
            </p:cNvPr>
            <p:cNvCxnSpPr>
              <a:cxnSpLocks/>
            </p:cNvCxnSpPr>
            <p:nvPr/>
          </p:nvCxnSpPr>
          <p:spPr>
            <a:xfrm>
              <a:off x="677160" y="4199344"/>
              <a:ext cx="153177"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B9401ABC-227E-B228-3169-AEECB97C86DA}"/>
              </a:ext>
            </a:extLst>
          </p:cNvPr>
          <p:cNvSpPr txBox="1"/>
          <p:nvPr/>
        </p:nvSpPr>
        <p:spPr>
          <a:xfrm>
            <a:off x="1060143" y="7841463"/>
            <a:ext cx="3907139" cy="622286"/>
          </a:xfrm>
          <a:prstGeom prst="rect">
            <a:avLst/>
          </a:prstGeom>
          <a:noFill/>
        </p:spPr>
        <p:txBody>
          <a:bodyPr wrap="square">
            <a:spAutoFit/>
          </a:bodyPr>
          <a:lstStyle>
            <a:defPPr>
              <a:defRPr lang="en-US"/>
            </a:defPPr>
            <a:lvl1pPr marL="366395" marR="0" lvl="0" indent="0" fontAlgn="auto">
              <a:lnSpc>
                <a:spcPct val="120000"/>
              </a:lnSpc>
              <a:spcBef>
                <a:spcPts val="0"/>
              </a:spcBef>
              <a:spcAft>
                <a:spcPts val="0"/>
              </a:spcAft>
              <a:buClrTx/>
              <a:buSzTx/>
              <a:buFontTx/>
              <a:buNone/>
              <a:tabLst/>
              <a:defRPr kumimoji="0" b="1" i="0" u="none" strike="noStrike" cap="none" spc="-50" normalizeH="0">
                <a:ln>
                  <a:noFill/>
                </a:ln>
                <a:gradFill>
                  <a:gsLst>
                    <a:gs pos="18000">
                      <a:schemeClr val="bg1"/>
                    </a:gs>
                    <a:gs pos="83000">
                      <a:schemeClr val="bg1"/>
                    </a:gs>
                  </a:gsLst>
                  <a:lin ang="1200000" scaled="0"/>
                </a:gradFill>
                <a:effectLst/>
                <a:uLnTx/>
                <a:uFillTx/>
                <a:latin typeface="KoPub돋움체 Bold" panose="00000800000000000000" pitchFamily="2" charset="-127"/>
                <a:ea typeface="KoPub돋움체 Bold" panose="00000800000000000000" pitchFamily="2" charset="-127"/>
                <a:cs typeface="Univers for KPMG"/>
              </a:defRPr>
            </a:lvl1pPr>
          </a:lstStyle>
          <a:p>
            <a:pPr>
              <a:lnSpc>
                <a:spcPct val="110000"/>
              </a:lnSpc>
            </a:pPr>
            <a:r>
              <a:rPr lang="ko-KR" altLang="en-US" sz="1600" dirty="0">
                <a:gradFill>
                  <a:gsLst>
                    <a:gs pos="0">
                      <a:srgbClr val="1E49E2"/>
                    </a:gs>
                    <a:gs pos="100000">
                      <a:srgbClr val="1E49E2"/>
                    </a:gs>
                  </a:gsLst>
                  <a:lin ang="5400000" scaled="1"/>
                </a:gradFill>
              </a:rPr>
              <a:t>사이버 보안을 자동화하고 간소화하며 비즈니스 핵심에 통합</a:t>
            </a:r>
          </a:p>
        </p:txBody>
      </p:sp>
      <p:sp>
        <p:nvSpPr>
          <p:cNvPr id="61" name="TextBox 60">
            <a:extLst>
              <a:ext uri="{FF2B5EF4-FFF2-40B4-BE49-F238E27FC236}">
                <a16:creationId xmlns:a16="http://schemas.microsoft.com/office/drawing/2014/main" id="{D4496664-81CA-083C-70DB-BF9571668C1E}"/>
              </a:ext>
            </a:extLst>
          </p:cNvPr>
          <p:cNvSpPr txBox="1"/>
          <p:nvPr/>
        </p:nvSpPr>
        <p:spPr>
          <a:xfrm>
            <a:off x="1060144" y="8986883"/>
            <a:ext cx="4199006" cy="622286"/>
          </a:xfrm>
          <a:prstGeom prst="rect">
            <a:avLst/>
          </a:prstGeom>
          <a:noFill/>
        </p:spPr>
        <p:txBody>
          <a:bodyPr wrap="square">
            <a:spAutoFit/>
          </a:bodyPr>
          <a:lstStyle/>
          <a:p>
            <a:pPr marL="366395" marR="0" lvl="0" indent="0" algn="l" defTabSz="457200" rtl="0" eaLnBrk="1" fontAlgn="auto" latinLnBrk="0" hangingPunct="1">
              <a:lnSpc>
                <a:spcPct val="110000"/>
              </a:lnSpc>
              <a:spcBef>
                <a:spcPts val="0"/>
              </a:spcBef>
              <a:spcAft>
                <a:spcPts val="0"/>
              </a:spcAft>
              <a:buClrTx/>
              <a:buSzTx/>
              <a:buFontTx/>
              <a:buNone/>
              <a:tabLst/>
              <a:defRPr/>
            </a:pPr>
            <a:r>
              <a:rPr kumimoji="0" lang="ko-KR" altLang="en-US" sz="1600" b="1" i="0" u="none" strike="noStrike" kern="1200" cap="none" spc="-50" normalizeH="0" noProof="0" dirty="0">
                <a:ln>
                  <a:noFill/>
                </a:ln>
                <a:gradFill>
                  <a:gsLst>
                    <a:gs pos="0">
                      <a:srgbClr val="1E49E2"/>
                    </a:gs>
                    <a:gs pos="100000">
                      <a:srgbClr val="1E49E2"/>
                    </a:gs>
                  </a:gsLst>
                  <a:lin ang="5400000" scaled="1"/>
                </a:gradFill>
                <a:effectLst/>
                <a:uLnTx/>
                <a:uFillTx/>
                <a:latin typeface="KoPub돋움체 Bold" panose="00000800000000000000" pitchFamily="2" charset="-127"/>
                <a:ea typeface="KoPub돋움체 Bold" panose="00000800000000000000" pitchFamily="2" charset="-127"/>
                <a:cs typeface="Univers for KPMG"/>
              </a:rPr>
              <a:t>다양한 제 </a:t>
            </a:r>
            <a:r>
              <a:rPr kumimoji="0" lang="en-US" altLang="ko-KR" sz="1600" b="1" i="0" u="none" strike="noStrike" kern="1200" cap="none" spc="-50" normalizeH="0" noProof="0" dirty="0">
                <a:ln>
                  <a:noFill/>
                </a:ln>
                <a:gradFill>
                  <a:gsLst>
                    <a:gs pos="0">
                      <a:srgbClr val="1E49E2"/>
                    </a:gs>
                    <a:gs pos="100000">
                      <a:srgbClr val="1E49E2"/>
                    </a:gs>
                  </a:gsLst>
                  <a:lin ang="5400000" scaled="1"/>
                </a:gradFill>
                <a:effectLst/>
                <a:uLnTx/>
                <a:uFillTx/>
                <a:latin typeface="KoPub돋움체 Bold" panose="00000800000000000000" pitchFamily="2" charset="-127"/>
                <a:ea typeface="KoPub돋움체 Bold" panose="00000800000000000000" pitchFamily="2" charset="-127"/>
                <a:cs typeface="Univers for KPMG"/>
              </a:rPr>
              <a:t>3</a:t>
            </a:r>
            <a:r>
              <a:rPr kumimoji="0" lang="ko-KR" altLang="en-US" sz="1600" b="1" i="0" u="none" strike="noStrike" kern="1200" cap="none" spc="-50" normalizeH="0" noProof="0" dirty="0">
                <a:ln>
                  <a:noFill/>
                </a:ln>
                <a:gradFill>
                  <a:gsLst>
                    <a:gs pos="0">
                      <a:srgbClr val="1E49E2"/>
                    </a:gs>
                    <a:gs pos="100000">
                      <a:srgbClr val="1E49E2"/>
                    </a:gs>
                  </a:gsLst>
                  <a:lin ang="5400000" scaled="1"/>
                </a:gradFill>
                <a:effectLst/>
                <a:uLnTx/>
                <a:uFillTx/>
                <a:latin typeface="KoPub돋움체 Bold" panose="00000800000000000000" pitchFamily="2" charset="-127"/>
                <a:ea typeface="KoPub돋움체 Bold" panose="00000800000000000000" pitchFamily="2" charset="-127"/>
                <a:cs typeface="Univers for KPMG"/>
              </a:rPr>
              <a:t>자 및 외부 서비스 제공업체의 복잡한 생태계를 안전하게 유지</a:t>
            </a:r>
          </a:p>
        </p:txBody>
      </p:sp>
      <p:sp>
        <p:nvSpPr>
          <p:cNvPr id="62" name="TextBox 61">
            <a:extLst>
              <a:ext uri="{FF2B5EF4-FFF2-40B4-BE49-F238E27FC236}">
                <a16:creationId xmlns:a16="http://schemas.microsoft.com/office/drawing/2014/main" id="{89958E50-1ED9-EF04-723A-CAEC1A367F2D}"/>
              </a:ext>
            </a:extLst>
          </p:cNvPr>
          <p:cNvSpPr txBox="1"/>
          <p:nvPr/>
        </p:nvSpPr>
        <p:spPr>
          <a:xfrm>
            <a:off x="1060143" y="10118110"/>
            <a:ext cx="3907139" cy="622286"/>
          </a:xfrm>
          <a:prstGeom prst="rect">
            <a:avLst/>
          </a:prstGeom>
          <a:noFill/>
        </p:spPr>
        <p:txBody>
          <a:bodyPr wrap="square">
            <a:spAutoFit/>
          </a:bodyPr>
          <a:lstStyle>
            <a:defPPr>
              <a:defRPr lang="en-US"/>
            </a:defPPr>
            <a:lvl1pPr marL="366395" marR="0" lvl="0" indent="0" fontAlgn="auto">
              <a:lnSpc>
                <a:spcPct val="120000"/>
              </a:lnSpc>
              <a:spcBef>
                <a:spcPts val="0"/>
              </a:spcBef>
              <a:spcAft>
                <a:spcPts val="0"/>
              </a:spcAft>
              <a:buClrTx/>
              <a:buSzTx/>
              <a:buFontTx/>
              <a:buNone/>
              <a:tabLst/>
              <a:defRPr kumimoji="0" b="1" i="0" u="none" strike="noStrike" cap="none" spc="-50" normalizeH="0">
                <a:ln>
                  <a:noFill/>
                </a:ln>
                <a:gradFill>
                  <a:gsLst>
                    <a:gs pos="18000">
                      <a:schemeClr val="bg1"/>
                    </a:gs>
                    <a:gs pos="83000">
                      <a:schemeClr val="bg1"/>
                    </a:gs>
                  </a:gsLst>
                  <a:lin ang="1200000" scaled="0"/>
                </a:gradFill>
                <a:effectLst/>
                <a:uLnTx/>
                <a:uFillTx/>
                <a:latin typeface="KoPub돋움체 Bold" panose="00000800000000000000" pitchFamily="2" charset="-127"/>
                <a:ea typeface="KoPub돋움체 Bold" panose="00000800000000000000" pitchFamily="2" charset="-127"/>
                <a:cs typeface="Univers for KPMG"/>
              </a:defRPr>
            </a:lvl1pPr>
          </a:lstStyle>
          <a:p>
            <a:pPr>
              <a:lnSpc>
                <a:spcPct val="110000"/>
              </a:lnSpc>
            </a:pPr>
            <a:r>
              <a:rPr lang="ko-KR" altLang="en-US" sz="1600" dirty="0">
                <a:gradFill>
                  <a:gsLst>
                    <a:gs pos="0">
                      <a:srgbClr val="1E49E2"/>
                    </a:gs>
                    <a:gs pos="100000">
                      <a:srgbClr val="1E49E2"/>
                    </a:gs>
                  </a:gsLst>
                  <a:lin ang="5400000" scaled="1"/>
                </a:gradFill>
              </a:rPr>
              <a:t>소비자 및 클라이언트의 사이버 보안 관련 기존 형성된 신뢰를 더욱 강화</a:t>
            </a:r>
          </a:p>
        </p:txBody>
      </p:sp>
      <p:grpSp>
        <p:nvGrpSpPr>
          <p:cNvPr id="112" name="그룹 111">
            <a:extLst>
              <a:ext uri="{FF2B5EF4-FFF2-40B4-BE49-F238E27FC236}">
                <a16:creationId xmlns:a16="http://schemas.microsoft.com/office/drawing/2014/main" id="{278758D7-5C6E-A3F6-78D4-E30FF326C0E4}"/>
              </a:ext>
            </a:extLst>
          </p:cNvPr>
          <p:cNvGrpSpPr/>
          <p:nvPr/>
        </p:nvGrpSpPr>
        <p:grpSpPr>
          <a:xfrm>
            <a:off x="5235703" y="10199500"/>
            <a:ext cx="532112" cy="477052"/>
            <a:chOff x="1104895" y="4009990"/>
            <a:chExt cx="4648204" cy="4167221"/>
          </a:xfrm>
          <a:solidFill>
            <a:srgbClr val="97C9F7"/>
          </a:solidFill>
        </p:grpSpPr>
        <p:grpSp>
          <p:nvGrpSpPr>
            <p:cNvPr id="113" name="그래픽 100">
              <a:extLst>
                <a:ext uri="{FF2B5EF4-FFF2-40B4-BE49-F238E27FC236}">
                  <a16:creationId xmlns:a16="http://schemas.microsoft.com/office/drawing/2014/main" id="{2A274154-9F82-1D32-283E-F2CD6EBB20F9}"/>
                </a:ext>
              </a:extLst>
            </p:cNvPr>
            <p:cNvGrpSpPr/>
            <p:nvPr/>
          </p:nvGrpSpPr>
          <p:grpSpPr>
            <a:xfrm>
              <a:off x="1104895" y="4009990"/>
              <a:ext cx="3463100" cy="4167221"/>
              <a:chOff x="1104895" y="4009990"/>
              <a:chExt cx="3463100" cy="4167221"/>
            </a:xfrm>
            <a:grpFill/>
          </p:grpSpPr>
          <p:sp>
            <p:nvSpPr>
              <p:cNvPr id="117" name="자유형: 도형 116">
                <a:extLst>
                  <a:ext uri="{FF2B5EF4-FFF2-40B4-BE49-F238E27FC236}">
                    <a16:creationId xmlns:a16="http://schemas.microsoft.com/office/drawing/2014/main" id="{74648658-D9D9-DA7F-3716-EED7E1D01315}"/>
                  </a:ext>
                </a:extLst>
              </p:cNvPr>
              <p:cNvSpPr/>
              <p:nvPr/>
            </p:nvSpPr>
            <p:spPr>
              <a:xfrm>
                <a:off x="2744377" y="7698192"/>
                <a:ext cx="765782" cy="479019"/>
              </a:xfrm>
              <a:custGeom>
                <a:avLst/>
                <a:gdLst>
                  <a:gd name="connsiteX0" fmla="*/ 95311 w 765782"/>
                  <a:gd name="connsiteY0" fmla="*/ 479020 h 479019"/>
                  <a:gd name="connsiteX1" fmla="*/ 7109 w 765782"/>
                  <a:gd name="connsiteY1" fmla="*/ 419774 h 479019"/>
                  <a:gd name="connsiteX2" fmla="*/ 59211 w 765782"/>
                  <a:gd name="connsiteY2" fmla="*/ 295568 h 479019"/>
                  <a:gd name="connsiteX3" fmla="*/ 620519 w 765782"/>
                  <a:gd name="connsiteY3" fmla="*/ 14200 h 479019"/>
                  <a:gd name="connsiteX4" fmla="*/ 751583 w 765782"/>
                  <a:gd name="connsiteY4" fmla="*/ 45251 h 479019"/>
                  <a:gd name="connsiteX5" fmla="*/ 720532 w 765782"/>
                  <a:gd name="connsiteY5" fmla="*/ 176315 h 479019"/>
                  <a:gd name="connsiteX6" fmla="*/ 131410 w 765782"/>
                  <a:gd name="connsiteY6" fmla="*/ 471876 h 479019"/>
                  <a:gd name="connsiteX7" fmla="*/ 95406 w 765782"/>
                  <a:gd name="connsiteY7" fmla="*/ 479020 h 47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65782" h="479019">
                    <a:moveTo>
                      <a:pt x="95311" y="479020"/>
                    </a:moveTo>
                    <a:cubicBezTo>
                      <a:pt x="57782" y="479020"/>
                      <a:pt x="22158" y="456731"/>
                      <a:pt x="7109" y="419774"/>
                    </a:cubicBezTo>
                    <a:cubicBezTo>
                      <a:pt x="-12798" y="371101"/>
                      <a:pt x="10538" y="315475"/>
                      <a:pt x="59211" y="295568"/>
                    </a:cubicBezTo>
                    <a:cubicBezTo>
                      <a:pt x="265903" y="211081"/>
                      <a:pt x="454784" y="116403"/>
                      <a:pt x="620519" y="14200"/>
                    </a:cubicBezTo>
                    <a:cubicBezTo>
                      <a:pt x="665287" y="-13423"/>
                      <a:pt x="723961" y="484"/>
                      <a:pt x="751583" y="45251"/>
                    </a:cubicBezTo>
                    <a:cubicBezTo>
                      <a:pt x="779205" y="90019"/>
                      <a:pt x="765299" y="148693"/>
                      <a:pt x="720532" y="176315"/>
                    </a:cubicBezTo>
                    <a:cubicBezTo>
                      <a:pt x="545938" y="283947"/>
                      <a:pt x="347723" y="383388"/>
                      <a:pt x="131410" y="471876"/>
                    </a:cubicBezTo>
                    <a:cubicBezTo>
                      <a:pt x="119599" y="476734"/>
                      <a:pt x="107407" y="479020"/>
                      <a:pt x="95406" y="479020"/>
                    </a:cubicBezTo>
                    <a:close/>
                  </a:path>
                </a:pathLst>
              </a:custGeom>
              <a:grpFill/>
              <a:ln w="0" cap="flat">
                <a:noFill/>
                <a:prstDash val="solid"/>
                <a:miter/>
              </a:ln>
            </p:spPr>
            <p:txBody>
              <a:bodyPr rtlCol="0" anchor="ctr"/>
              <a:lstStyle/>
              <a:p>
                <a:endParaRPr lang="ko-KR" altLang="en-US" dirty="0"/>
              </a:p>
            </p:txBody>
          </p:sp>
          <p:sp>
            <p:nvSpPr>
              <p:cNvPr id="118" name="자유형: 도형 117">
                <a:extLst>
                  <a:ext uri="{FF2B5EF4-FFF2-40B4-BE49-F238E27FC236}">
                    <a16:creationId xmlns:a16="http://schemas.microsoft.com/office/drawing/2014/main" id="{730EAA93-C71E-7308-55CC-815AC487244C}"/>
                  </a:ext>
                </a:extLst>
              </p:cNvPr>
              <p:cNvSpPr/>
              <p:nvPr/>
            </p:nvSpPr>
            <p:spPr>
              <a:xfrm>
                <a:off x="2744432" y="4009990"/>
                <a:ext cx="1823563" cy="1393160"/>
              </a:xfrm>
              <a:custGeom>
                <a:avLst/>
                <a:gdLst>
                  <a:gd name="connsiteX0" fmla="*/ 1728222 w 1823563"/>
                  <a:gd name="connsiteY0" fmla="*/ 1393161 h 1393160"/>
                  <a:gd name="connsiteX1" fmla="*/ 1633162 w 1823563"/>
                  <a:gd name="connsiteY1" fmla="*/ 1302102 h 1393160"/>
                  <a:gd name="connsiteX2" fmla="*/ 1591824 w 1823563"/>
                  <a:gd name="connsiteY2" fmla="*/ 745366 h 1393160"/>
                  <a:gd name="connsiteX3" fmla="*/ 31057 w 1823563"/>
                  <a:gd name="connsiteY3" fmla="*/ 165674 h 1393160"/>
                  <a:gd name="connsiteX4" fmla="*/ 24866 w 1823563"/>
                  <a:gd name="connsiteY4" fmla="*/ 31086 h 1393160"/>
                  <a:gd name="connsiteX5" fmla="*/ 159264 w 1823563"/>
                  <a:gd name="connsiteY5" fmla="*/ 24704 h 1393160"/>
                  <a:gd name="connsiteX6" fmla="*/ 1686502 w 1823563"/>
                  <a:gd name="connsiteY6" fmla="*/ 562581 h 1393160"/>
                  <a:gd name="connsiteX7" fmla="*/ 1773656 w 1823563"/>
                  <a:gd name="connsiteY7" fmla="*/ 648020 h 1393160"/>
                  <a:gd name="connsiteX8" fmla="*/ 1823472 w 1823563"/>
                  <a:gd name="connsiteY8" fmla="*/ 1293720 h 1393160"/>
                  <a:gd name="connsiteX9" fmla="*/ 1732508 w 1823563"/>
                  <a:gd name="connsiteY9" fmla="*/ 1393066 h 1393160"/>
                  <a:gd name="connsiteX10" fmla="*/ 1728222 w 1823563"/>
                  <a:gd name="connsiteY10" fmla="*/ 1393066 h 1393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3563" h="1393160">
                    <a:moveTo>
                      <a:pt x="1728222" y="1393161"/>
                    </a:moveTo>
                    <a:cubicBezTo>
                      <a:pt x="1677549" y="1393161"/>
                      <a:pt x="1635353" y="1353251"/>
                      <a:pt x="1633162" y="1302102"/>
                    </a:cubicBezTo>
                    <a:cubicBezTo>
                      <a:pt x="1624495" y="1103887"/>
                      <a:pt x="1607540" y="907100"/>
                      <a:pt x="1591824" y="745366"/>
                    </a:cubicBezTo>
                    <a:cubicBezTo>
                      <a:pt x="564743" y="642305"/>
                      <a:pt x="52870" y="185581"/>
                      <a:pt x="31057" y="165674"/>
                    </a:cubicBezTo>
                    <a:cubicBezTo>
                      <a:pt x="-7805" y="130241"/>
                      <a:pt x="-10567" y="69948"/>
                      <a:pt x="24866" y="31086"/>
                    </a:cubicBezTo>
                    <a:cubicBezTo>
                      <a:pt x="60299" y="-7776"/>
                      <a:pt x="120402" y="-10538"/>
                      <a:pt x="159264" y="24704"/>
                    </a:cubicBezTo>
                    <a:cubicBezTo>
                      <a:pt x="166312" y="30991"/>
                      <a:pt x="677805" y="481714"/>
                      <a:pt x="1686502" y="562581"/>
                    </a:cubicBezTo>
                    <a:cubicBezTo>
                      <a:pt x="1732413" y="566296"/>
                      <a:pt x="1769084" y="602205"/>
                      <a:pt x="1773656" y="648020"/>
                    </a:cubicBezTo>
                    <a:cubicBezTo>
                      <a:pt x="1791373" y="824518"/>
                      <a:pt x="1813090" y="1057500"/>
                      <a:pt x="1823472" y="1293720"/>
                    </a:cubicBezTo>
                    <a:cubicBezTo>
                      <a:pt x="1825758" y="1346298"/>
                      <a:pt x="1785086" y="1390780"/>
                      <a:pt x="1732508" y="1393066"/>
                    </a:cubicBezTo>
                    <a:cubicBezTo>
                      <a:pt x="1731079" y="1393066"/>
                      <a:pt x="1729651" y="1393066"/>
                      <a:pt x="1728222" y="1393066"/>
                    </a:cubicBezTo>
                    <a:close/>
                  </a:path>
                </a:pathLst>
              </a:custGeom>
              <a:grpFill/>
              <a:ln w="0" cap="flat">
                <a:noFill/>
                <a:prstDash val="solid"/>
                <a:miter/>
              </a:ln>
            </p:spPr>
            <p:txBody>
              <a:bodyPr rtlCol="0" anchor="ctr"/>
              <a:lstStyle/>
              <a:p>
                <a:endParaRPr lang="ko-KR" altLang="en-US" dirty="0"/>
              </a:p>
            </p:txBody>
          </p:sp>
          <p:sp>
            <p:nvSpPr>
              <p:cNvPr id="119" name="자유형: 도형 118">
                <a:extLst>
                  <a:ext uri="{FF2B5EF4-FFF2-40B4-BE49-F238E27FC236}">
                    <a16:creationId xmlns:a16="http://schemas.microsoft.com/office/drawing/2014/main" id="{0DBFE0F1-AF68-743E-9FAF-7BFD23C50152}"/>
                  </a:ext>
                </a:extLst>
              </p:cNvPr>
              <p:cNvSpPr/>
              <p:nvPr/>
            </p:nvSpPr>
            <p:spPr>
              <a:xfrm>
                <a:off x="1576980" y="4583126"/>
                <a:ext cx="1357784" cy="2605867"/>
              </a:xfrm>
              <a:custGeom>
                <a:avLst/>
                <a:gdLst>
                  <a:gd name="connsiteX0" fmla="*/ 552047 w 1357784"/>
                  <a:gd name="connsiteY0" fmla="*/ 2605772 h 2605867"/>
                  <a:gd name="connsiteX1" fmla="*/ 484134 w 1357784"/>
                  <a:gd name="connsiteY1" fmla="*/ 2577388 h 2605867"/>
                  <a:gd name="connsiteX2" fmla="*/ 45984 w 1357784"/>
                  <a:gd name="connsiteY2" fmla="*/ 1631650 h 2605867"/>
                  <a:gd name="connsiteX3" fmla="*/ 20743 w 1357784"/>
                  <a:gd name="connsiteY3" fmla="*/ 497413 h 2605867"/>
                  <a:gd name="connsiteX4" fmla="*/ 99133 w 1357784"/>
                  <a:gd name="connsiteY4" fmla="*/ 410545 h 2605867"/>
                  <a:gd name="connsiteX5" fmla="*/ 1035060 w 1357784"/>
                  <a:gd name="connsiteY5" fmla="*/ 109460 h 2605867"/>
                  <a:gd name="connsiteX6" fmla="*/ 1214416 w 1357784"/>
                  <a:gd name="connsiteY6" fmla="*/ 13067 h 2605867"/>
                  <a:gd name="connsiteX7" fmla="*/ 1344718 w 1357784"/>
                  <a:gd name="connsiteY7" fmla="*/ 47166 h 2605867"/>
                  <a:gd name="connsiteX8" fmla="*/ 1310618 w 1357784"/>
                  <a:gd name="connsiteY8" fmla="*/ 177468 h 2605867"/>
                  <a:gd name="connsiteX9" fmla="*/ 1119261 w 1357784"/>
                  <a:gd name="connsiteY9" fmla="*/ 280338 h 2605867"/>
                  <a:gd name="connsiteX10" fmla="*/ 205432 w 1357784"/>
                  <a:gd name="connsiteY10" fmla="*/ 584567 h 2605867"/>
                  <a:gd name="connsiteX11" fmla="*/ 619770 w 1357784"/>
                  <a:gd name="connsiteY11" fmla="*/ 2443847 h 2605867"/>
                  <a:gd name="connsiteX12" fmla="*/ 618722 w 1357784"/>
                  <a:gd name="connsiteY12" fmla="*/ 2578531 h 2605867"/>
                  <a:gd name="connsiteX13" fmla="*/ 551857 w 1357784"/>
                  <a:gd name="connsiteY13" fmla="*/ 2605867 h 2605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357784" h="2605867">
                    <a:moveTo>
                      <a:pt x="552047" y="2605772"/>
                    </a:moveTo>
                    <a:cubicBezTo>
                      <a:pt x="527377" y="2605772"/>
                      <a:pt x="502803" y="2596247"/>
                      <a:pt x="484134" y="2577388"/>
                    </a:cubicBezTo>
                    <a:cubicBezTo>
                      <a:pt x="257344" y="2346978"/>
                      <a:pt x="113992" y="2037606"/>
                      <a:pt x="45984" y="1631650"/>
                    </a:cubicBezTo>
                    <a:cubicBezTo>
                      <a:pt x="-5451" y="1324374"/>
                      <a:pt x="-13547" y="963948"/>
                      <a:pt x="20743" y="497413"/>
                    </a:cubicBezTo>
                    <a:cubicBezTo>
                      <a:pt x="23886" y="453979"/>
                      <a:pt x="56271" y="418165"/>
                      <a:pt x="99133" y="410545"/>
                    </a:cubicBezTo>
                    <a:cubicBezTo>
                      <a:pt x="435842" y="351014"/>
                      <a:pt x="750739" y="249763"/>
                      <a:pt x="1035060" y="109460"/>
                    </a:cubicBezTo>
                    <a:cubicBezTo>
                      <a:pt x="1096972" y="78885"/>
                      <a:pt x="1157361" y="46404"/>
                      <a:pt x="1214416" y="13067"/>
                    </a:cubicBezTo>
                    <a:cubicBezTo>
                      <a:pt x="1259755" y="-13508"/>
                      <a:pt x="1318143" y="1732"/>
                      <a:pt x="1344718" y="47166"/>
                    </a:cubicBezTo>
                    <a:cubicBezTo>
                      <a:pt x="1371292" y="92601"/>
                      <a:pt x="1356052" y="150894"/>
                      <a:pt x="1310618" y="177468"/>
                    </a:cubicBezTo>
                    <a:cubicBezTo>
                      <a:pt x="1249658" y="213187"/>
                      <a:pt x="1185269" y="247763"/>
                      <a:pt x="1119261" y="280338"/>
                    </a:cubicBezTo>
                    <a:cubicBezTo>
                      <a:pt x="839512" y="418356"/>
                      <a:pt x="532426" y="520559"/>
                      <a:pt x="205432" y="584567"/>
                    </a:cubicBezTo>
                    <a:cubicBezTo>
                      <a:pt x="163141" y="1228076"/>
                      <a:pt x="182001" y="1999220"/>
                      <a:pt x="619770" y="2443847"/>
                    </a:cubicBezTo>
                    <a:cubicBezTo>
                      <a:pt x="656727" y="2481375"/>
                      <a:pt x="656251" y="2541669"/>
                      <a:pt x="618722" y="2578531"/>
                    </a:cubicBezTo>
                    <a:cubicBezTo>
                      <a:pt x="600148" y="2596818"/>
                      <a:pt x="576050" y="2605867"/>
                      <a:pt x="551857" y="2605867"/>
                    </a:cubicBezTo>
                    <a:close/>
                  </a:path>
                </a:pathLst>
              </a:custGeom>
              <a:grpFill/>
              <a:ln w="0" cap="flat">
                <a:noFill/>
                <a:prstDash val="solid"/>
                <a:miter/>
              </a:ln>
            </p:spPr>
            <p:txBody>
              <a:bodyPr rtlCol="0" anchor="ctr"/>
              <a:lstStyle/>
              <a:p>
                <a:endParaRPr lang="ko-KR" altLang="en-US" dirty="0"/>
              </a:p>
            </p:txBody>
          </p:sp>
          <p:sp>
            <p:nvSpPr>
              <p:cNvPr id="120" name="자유형: 도형 119">
                <a:extLst>
                  <a:ext uri="{FF2B5EF4-FFF2-40B4-BE49-F238E27FC236}">
                    <a16:creationId xmlns:a16="http://schemas.microsoft.com/office/drawing/2014/main" id="{654B753E-F6DF-38CA-4A56-8CC7901D7F12}"/>
                  </a:ext>
                </a:extLst>
              </p:cNvPr>
              <p:cNvSpPr/>
              <p:nvPr/>
            </p:nvSpPr>
            <p:spPr>
              <a:xfrm>
                <a:off x="1104895" y="4010114"/>
                <a:ext cx="1829912" cy="4167097"/>
              </a:xfrm>
              <a:custGeom>
                <a:avLst/>
                <a:gdLst>
                  <a:gd name="connsiteX0" fmla="*/ 1734697 w 1829912"/>
                  <a:gd name="connsiteY0" fmla="*/ 4167098 h 4167097"/>
                  <a:gd name="connsiteX1" fmla="*/ 1698693 w 1829912"/>
                  <a:gd name="connsiteY1" fmla="*/ 4159954 h 4167097"/>
                  <a:gd name="connsiteX2" fmla="*/ 619796 w 1829912"/>
                  <a:gd name="connsiteY2" fmla="*/ 3481584 h 4167097"/>
                  <a:gd name="connsiteX3" fmla="*/ 30389 w 1829912"/>
                  <a:gd name="connsiteY3" fmla="*/ 2125033 h 4167097"/>
                  <a:gd name="connsiteX4" fmla="*/ 56297 w 1829912"/>
                  <a:gd name="connsiteY4" fmla="*/ 647896 h 4167097"/>
                  <a:gd name="connsiteX5" fmla="*/ 143451 w 1829912"/>
                  <a:gd name="connsiteY5" fmla="*/ 562457 h 4167097"/>
                  <a:gd name="connsiteX6" fmla="*/ 1670689 w 1829912"/>
                  <a:gd name="connsiteY6" fmla="*/ 24580 h 4167097"/>
                  <a:gd name="connsiteX7" fmla="*/ 1805182 w 1829912"/>
                  <a:gd name="connsiteY7" fmla="*/ 31152 h 4167097"/>
                  <a:gd name="connsiteX8" fmla="*/ 1798896 w 1829912"/>
                  <a:gd name="connsiteY8" fmla="*/ 165455 h 4167097"/>
                  <a:gd name="connsiteX9" fmla="*/ 238129 w 1829912"/>
                  <a:gd name="connsiteY9" fmla="*/ 745146 h 4167097"/>
                  <a:gd name="connsiteX10" fmla="*/ 755527 w 1829912"/>
                  <a:gd name="connsiteY10" fmla="*/ 3347948 h 4167097"/>
                  <a:gd name="connsiteX11" fmla="*/ 1770702 w 1829912"/>
                  <a:gd name="connsiteY11" fmla="*/ 3983646 h 4167097"/>
                  <a:gd name="connsiteX12" fmla="*/ 1822803 w 1829912"/>
                  <a:gd name="connsiteY12" fmla="*/ 4107852 h 4167097"/>
                  <a:gd name="connsiteX13" fmla="*/ 1734602 w 1829912"/>
                  <a:gd name="connsiteY13" fmla="*/ 4167098 h 4167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29912" h="4167097">
                    <a:moveTo>
                      <a:pt x="1734697" y="4167098"/>
                    </a:moveTo>
                    <a:cubicBezTo>
                      <a:pt x="1722696" y="4167098"/>
                      <a:pt x="1710504" y="4164812"/>
                      <a:pt x="1698693" y="4159954"/>
                    </a:cubicBezTo>
                    <a:cubicBezTo>
                      <a:pt x="1242255" y="3973359"/>
                      <a:pt x="879257" y="3745140"/>
                      <a:pt x="619796" y="3481584"/>
                    </a:cubicBezTo>
                    <a:cubicBezTo>
                      <a:pt x="293469" y="3150209"/>
                      <a:pt x="100588" y="2706439"/>
                      <a:pt x="30389" y="2125033"/>
                    </a:cubicBezTo>
                    <a:cubicBezTo>
                      <a:pt x="-28476" y="1638401"/>
                      <a:pt x="8100" y="1127575"/>
                      <a:pt x="56297" y="647896"/>
                    </a:cubicBezTo>
                    <a:cubicBezTo>
                      <a:pt x="60869" y="602081"/>
                      <a:pt x="97540" y="566171"/>
                      <a:pt x="143451" y="562457"/>
                    </a:cubicBezTo>
                    <a:cubicBezTo>
                      <a:pt x="1154053" y="481494"/>
                      <a:pt x="1665641" y="29152"/>
                      <a:pt x="1670689" y="24580"/>
                    </a:cubicBezTo>
                    <a:cubicBezTo>
                      <a:pt x="1709646" y="-10567"/>
                      <a:pt x="1769844" y="-7710"/>
                      <a:pt x="1805182" y="31152"/>
                    </a:cubicBezTo>
                    <a:cubicBezTo>
                      <a:pt x="1840425" y="70014"/>
                      <a:pt x="1837662" y="130117"/>
                      <a:pt x="1798896" y="165455"/>
                    </a:cubicBezTo>
                    <a:cubicBezTo>
                      <a:pt x="1777084" y="185362"/>
                      <a:pt x="1265210" y="642181"/>
                      <a:pt x="238129" y="745146"/>
                    </a:cubicBezTo>
                    <a:cubicBezTo>
                      <a:pt x="148308" y="1674786"/>
                      <a:pt x="120972" y="2703391"/>
                      <a:pt x="755527" y="3347948"/>
                    </a:cubicBezTo>
                    <a:cubicBezTo>
                      <a:pt x="996795" y="3592931"/>
                      <a:pt x="1338362" y="3806862"/>
                      <a:pt x="1770702" y="3983646"/>
                    </a:cubicBezTo>
                    <a:cubicBezTo>
                      <a:pt x="1819374" y="4003553"/>
                      <a:pt x="1842711" y="4059180"/>
                      <a:pt x="1822803" y="4107852"/>
                    </a:cubicBezTo>
                    <a:cubicBezTo>
                      <a:pt x="1807754" y="4144714"/>
                      <a:pt x="1772130" y="4167098"/>
                      <a:pt x="1734602" y="4167098"/>
                    </a:cubicBezTo>
                    <a:close/>
                  </a:path>
                </a:pathLst>
              </a:custGeom>
              <a:grpFill/>
              <a:ln w="0" cap="flat">
                <a:noFill/>
                <a:prstDash val="solid"/>
                <a:miter/>
              </a:ln>
            </p:spPr>
            <p:txBody>
              <a:bodyPr rtlCol="0" anchor="ctr"/>
              <a:lstStyle/>
              <a:p>
                <a:endParaRPr lang="ko-KR" altLang="en-US" dirty="0"/>
              </a:p>
            </p:txBody>
          </p:sp>
        </p:grpSp>
        <p:sp>
          <p:nvSpPr>
            <p:cNvPr id="114" name="자유형: 도형 113">
              <a:extLst>
                <a:ext uri="{FF2B5EF4-FFF2-40B4-BE49-F238E27FC236}">
                  <a16:creationId xmlns:a16="http://schemas.microsoft.com/office/drawing/2014/main" id="{BE93965B-71A4-897E-519A-E5BE26919FF5}"/>
                </a:ext>
              </a:extLst>
            </p:cNvPr>
            <p:cNvSpPr/>
            <p:nvPr/>
          </p:nvSpPr>
          <p:spPr>
            <a:xfrm>
              <a:off x="3669696" y="6516433"/>
              <a:ext cx="2083403" cy="1660778"/>
            </a:xfrm>
            <a:custGeom>
              <a:avLst/>
              <a:gdLst>
                <a:gd name="connsiteX0" fmla="*/ 1854803 w 2083403"/>
                <a:gd name="connsiteY0" fmla="*/ 1660779 h 1660778"/>
                <a:gd name="connsiteX1" fmla="*/ 228600 w 2083403"/>
                <a:gd name="connsiteY1" fmla="*/ 1660779 h 1660778"/>
                <a:gd name="connsiteX2" fmla="*/ 0 w 2083403"/>
                <a:gd name="connsiteY2" fmla="*/ 1432179 h 1660778"/>
                <a:gd name="connsiteX3" fmla="*/ 0 w 2083403"/>
                <a:gd name="connsiteY3" fmla="*/ 228600 h 1660778"/>
                <a:gd name="connsiteX4" fmla="*/ 228600 w 2083403"/>
                <a:gd name="connsiteY4" fmla="*/ 0 h 1660778"/>
                <a:gd name="connsiteX5" fmla="*/ 1854803 w 2083403"/>
                <a:gd name="connsiteY5" fmla="*/ 0 h 1660778"/>
                <a:gd name="connsiteX6" fmla="*/ 2083403 w 2083403"/>
                <a:gd name="connsiteY6" fmla="*/ 228600 h 1660778"/>
                <a:gd name="connsiteX7" fmla="*/ 2083403 w 2083403"/>
                <a:gd name="connsiteY7" fmla="*/ 1432179 h 1660778"/>
                <a:gd name="connsiteX8" fmla="*/ 1854803 w 2083403"/>
                <a:gd name="connsiteY8" fmla="*/ 1660779 h 1660778"/>
                <a:gd name="connsiteX9" fmla="*/ 228600 w 2083403"/>
                <a:gd name="connsiteY9" fmla="*/ 190500 h 1660778"/>
                <a:gd name="connsiteX10" fmla="*/ 190500 w 2083403"/>
                <a:gd name="connsiteY10" fmla="*/ 228600 h 1660778"/>
                <a:gd name="connsiteX11" fmla="*/ 190500 w 2083403"/>
                <a:gd name="connsiteY11" fmla="*/ 1432179 h 1660778"/>
                <a:gd name="connsiteX12" fmla="*/ 228600 w 2083403"/>
                <a:gd name="connsiteY12" fmla="*/ 1470279 h 1660778"/>
                <a:gd name="connsiteX13" fmla="*/ 1854803 w 2083403"/>
                <a:gd name="connsiteY13" fmla="*/ 1470279 h 1660778"/>
                <a:gd name="connsiteX14" fmla="*/ 1892903 w 2083403"/>
                <a:gd name="connsiteY14" fmla="*/ 1432179 h 1660778"/>
                <a:gd name="connsiteX15" fmla="*/ 1892903 w 2083403"/>
                <a:gd name="connsiteY15" fmla="*/ 228600 h 1660778"/>
                <a:gd name="connsiteX16" fmla="*/ 1854803 w 2083403"/>
                <a:gd name="connsiteY16" fmla="*/ 190500 h 1660778"/>
                <a:gd name="connsiteX17" fmla="*/ 228600 w 2083403"/>
                <a:gd name="connsiteY17" fmla="*/ 190500 h 166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83403" h="1660778">
                  <a:moveTo>
                    <a:pt x="1854803" y="1660779"/>
                  </a:moveTo>
                  <a:lnTo>
                    <a:pt x="228600" y="1660779"/>
                  </a:lnTo>
                  <a:cubicBezTo>
                    <a:pt x="102584" y="1660779"/>
                    <a:pt x="0" y="1558195"/>
                    <a:pt x="0" y="1432179"/>
                  </a:cubicBezTo>
                  <a:lnTo>
                    <a:pt x="0" y="228600"/>
                  </a:lnTo>
                  <a:cubicBezTo>
                    <a:pt x="0" y="102584"/>
                    <a:pt x="102584" y="0"/>
                    <a:pt x="228600" y="0"/>
                  </a:cubicBezTo>
                  <a:lnTo>
                    <a:pt x="1854803" y="0"/>
                  </a:lnTo>
                  <a:cubicBezTo>
                    <a:pt x="1980819" y="0"/>
                    <a:pt x="2083403" y="102584"/>
                    <a:pt x="2083403" y="228600"/>
                  </a:cubicBezTo>
                  <a:lnTo>
                    <a:pt x="2083403" y="1432179"/>
                  </a:lnTo>
                  <a:cubicBezTo>
                    <a:pt x="2083403" y="1558195"/>
                    <a:pt x="1980819" y="1660779"/>
                    <a:pt x="1854803" y="1660779"/>
                  </a:cubicBezTo>
                  <a:close/>
                  <a:moveTo>
                    <a:pt x="228600" y="190500"/>
                  </a:moveTo>
                  <a:cubicBezTo>
                    <a:pt x="207550" y="190500"/>
                    <a:pt x="190500" y="207550"/>
                    <a:pt x="190500" y="228600"/>
                  </a:cubicBezTo>
                  <a:lnTo>
                    <a:pt x="190500" y="1432179"/>
                  </a:lnTo>
                  <a:cubicBezTo>
                    <a:pt x="190500" y="1453229"/>
                    <a:pt x="207550" y="1470279"/>
                    <a:pt x="228600" y="1470279"/>
                  </a:cubicBezTo>
                  <a:lnTo>
                    <a:pt x="1854803" y="1470279"/>
                  </a:lnTo>
                  <a:cubicBezTo>
                    <a:pt x="1875854" y="1470279"/>
                    <a:pt x="1892903" y="1453229"/>
                    <a:pt x="1892903" y="1432179"/>
                  </a:cubicBezTo>
                  <a:lnTo>
                    <a:pt x="1892903" y="228600"/>
                  </a:lnTo>
                  <a:cubicBezTo>
                    <a:pt x="1892903" y="207550"/>
                    <a:pt x="1875854" y="190500"/>
                    <a:pt x="1854803" y="190500"/>
                  </a:cubicBezTo>
                  <a:lnTo>
                    <a:pt x="228600" y="190500"/>
                  </a:lnTo>
                  <a:close/>
                </a:path>
              </a:pathLst>
            </a:custGeom>
            <a:grpFill/>
            <a:ln w="0" cap="flat">
              <a:noFill/>
              <a:prstDash val="solid"/>
              <a:miter/>
            </a:ln>
          </p:spPr>
          <p:txBody>
            <a:bodyPr rtlCol="0" anchor="ctr"/>
            <a:lstStyle/>
            <a:p>
              <a:endParaRPr lang="ko-KR" altLang="en-US" dirty="0"/>
            </a:p>
          </p:txBody>
        </p:sp>
        <p:sp>
          <p:nvSpPr>
            <p:cNvPr id="115" name="자유형: 도형 114">
              <a:extLst>
                <a:ext uri="{FF2B5EF4-FFF2-40B4-BE49-F238E27FC236}">
                  <a16:creationId xmlns:a16="http://schemas.microsoft.com/office/drawing/2014/main" id="{826847A6-5E47-A461-C03E-8DA6E44F4925}"/>
                </a:ext>
              </a:extLst>
            </p:cNvPr>
            <p:cNvSpPr/>
            <p:nvPr/>
          </p:nvSpPr>
          <p:spPr>
            <a:xfrm>
              <a:off x="4048220" y="5491162"/>
              <a:ext cx="1326260" cy="1215771"/>
            </a:xfrm>
            <a:custGeom>
              <a:avLst/>
              <a:gdLst>
                <a:gd name="connsiteX0" fmla="*/ 1231011 w 1326260"/>
                <a:gd name="connsiteY0" fmla="*/ 1215771 h 1215771"/>
                <a:gd name="connsiteX1" fmla="*/ 1135761 w 1326260"/>
                <a:gd name="connsiteY1" fmla="*/ 1120521 h 1215771"/>
                <a:gd name="connsiteX2" fmla="*/ 1135761 w 1326260"/>
                <a:gd name="connsiteY2" fmla="*/ 663130 h 1215771"/>
                <a:gd name="connsiteX3" fmla="*/ 663130 w 1326260"/>
                <a:gd name="connsiteY3" fmla="*/ 190500 h 1215771"/>
                <a:gd name="connsiteX4" fmla="*/ 190500 w 1326260"/>
                <a:gd name="connsiteY4" fmla="*/ 663130 h 1215771"/>
                <a:gd name="connsiteX5" fmla="*/ 190500 w 1326260"/>
                <a:gd name="connsiteY5" fmla="*/ 1120521 h 1215771"/>
                <a:gd name="connsiteX6" fmla="*/ 95250 w 1326260"/>
                <a:gd name="connsiteY6" fmla="*/ 1215771 h 1215771"/>
                <a:gd name="connsiteX7" fmla="*/ 0 w 1326260"/>
                <a:gd name="connsiteY7" fmla="*/ 1120521 h 1215771"/>
                <a:gd name="connsiteX8" fmla="*/ 0 w 1326260"/>
                <a:gd name="connsiteY8" fmla="*/ 663130 h 1215771"/>
                <a:gd name="connsiteX9" fmla="*/ 663130 w 1326260"/>
                <a:gd name="connsiteY9" fmla="*/ 0 h 1215771"/>
                <a:gd name="connsiteX10" fmla="*/ 1326261 w 1326260"/>
                <a:gd name="connsiteY10" fmla="*/ 663130 h 1215771"/>
                <a:gd name="connsiteX11" fmla="*/ 1326261 w 1326260"/>
                <a:gd name="connsiteY11" fmla="*/ 1120521 h 1215771"/>
                <a:gd name="connsiteX12" fmla="*/ 1231011 w 1326260"/>
                <a:gd name="connsiteY12" fmla="*/ 1215771 h 1215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26260" h="1215771">
                  <a:moveTo>
                    <a:pt x="1231011" y="1215771"/>
                  </a:moveTo>
                  <a:cubicBezTo>
                    <a:pt x="1178433" y="1215771"/>
                    <a:pt x="1135761" y="1173099"/>
                    <a:pt x="1135761" y="1120521"/>
                  </a:cubicBezTo>
                  <a:lnTo>
                    <a:pt x="1135761" y="663130"/>
                  </a:lnTo>
                  <a:cubicBezTo>
                    <a:pt x="1135761" y="402526"/>
                    <a:pt x="923734" y="190500"/>
                    <a:pt x="663130" y="190500"/>
                  </a:cubicBezTo>
                  <a:cubicBezTo>
                    <a:pt x="402526" y="190500"/>
                    <a:pt x="190500" y="402526"/>
                    <a:pt x="190500" y="663130"/>
                  </a:cubicBezTo>
                  <a:lnTo>
                    <a:pt x="190500" y="1120521"/>
                  </a:lnTo>
                  <a:cubicBezTo>
                    <a:pt x="190500" y="1173099"/>
                    <a:pt x="147828" y="1215771"/>
                    <a:pt x="95250" y="1215771"/>
                  </a:cubicBezTo>
                  <a:cubicBezTo>
                    <a:pt x="42672" y="1215771"/>
                    <a:pt x="0" y="1173099"/>
                    <a:pt x="0" y="1120521"/>
                  </a:cubicBezTo>
                  <a:lnTo>
                    <a:pt x="0" y="663130"/>
                  </a:lnTo>
                  <a:cubicBezTo>
                    <a:pt x="0" y="297466"/>
                    <a:pt x="297466" y="0"/>
                    <a:pt x="663130" y="0"/>
                  </a:cubicBezTo>
                  <a:cubicBezTo>
                    <a:pt x="1028795" y="0"/>
                    <a:pt x="1326261" y="297466"/>
                    <a:pt x="1326261" y="663130"/>
                  </a:cubicBezTo>
                  <a:lnTo>
                    <a:pt x="1326261" y="1120521"/>
                  </a:lnTo>
                  <a:cubicBezTo>
                    <a:pt x="1326261" y="1173099"/>
                    <a:pt x="1283589" y="1215771"/>
                    <a:pt x="1231011" y="1215771"/>
                  </a:cubicBezTo>
                  <a:close/>
                </a:path>
              </a:pathLst>
            </a:custGeom>
            <a:grpFill/>
            <a:ln w="0" cap="flat">
              <a:noFill/>
              <a:prstDash val="solid"/>
              <a:miter/>
            </a:ln>
          </p:spPr>
          <p:txBody>
            <a:bodyPr rtlCol="0" anchor="ctr"/>
            <a:lstStyle/>
            <a:p>
              <a:endParaRPr lang="ko-KR" altLang="en-US" dirty="0"/>
            </a:p>
          </p:txBody>
        </p:sp>
        <p:sp>
          <p:nvSpPr>
            <p:cNvPr id="116" name="자유형: 도형 115">
              <a:extLst>
                <a:ext uri="{FF2B5EF4-FFF2-40B4-BE49-F238E27FC236}">
                  <a16:creationId xmlns:a16="http://schemas.microsoft.com/office/drawing/2014/main" id="{D20B2C40-F88F-0ECE-7A9D-0C8290E42851}"/>
                </a:ext>
              </a:extLst>
            </p:cNvPr>
            <p:cNvSpPr/>
            <p:nvPr/>
          </p:nvSpPr>
          <p:spPr>
            <a:xfrm>
              <a:off x="4616100" y="7101554"/>
              <a:ext cx="190500" cy="523493"/>
            </a:xfrm>
            <a:custGeom>
              <a:avLst/>
              <a:gdLst>
                <a:gd name="connsiteX0" fmla="*/ 95250 w 190500"/>
                <a:gd name="connsiteY0" fmla="*/ 523494 h 523493"/>
                <a:gd name="connsiteX1" fmla="*/ 0 w 190500"/>
                <a:gd name="connsiteY1" fmla="*/ 428244 h 523493"/>
                <a:gd name="connsiteX2" fmla="*/ 0 w 190500"/>
                <a:gd name="connsiteY2" fmla="*/ 95250 h 523493"/>
                <a:gd name="connsiteX3" fmla="*/ 95250 w 190500"/>
                <a:gd name="connsiteY3" fmla="*/ 0 h 523493"/>
                <a:gd name="connsiteX4" fmla="*/ 190500 w 190500"/>
                <a:gd name="connsiteY4" fmla="*/ 95250 h 523493"/>
                <a:gd name="connsiteX5" fmla="*/ 190500 w 190500"/>
                <a:gd name="connsiteY5" fmla="*/ 428244 h 523493"/>
                <a:gd name="connsiteX6" fmla="*/ 95250 w 190500"/>
                <a:gd name="connsiteY6" fmla="*/ 523494 h 523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0500" h="523493">
                  <a:moveTo>
                    <a:pt x="95250" y="523494"/>
                  </a:moveTo>
                  <a:cubicBezTo>
                    <a:pt x="42672" y="523494"/>
                    <a:pt x="0" y="480822"/>
                    <a:pt x="0" y="428244"/>
                  </a:cubicBezTo>
                  <a:lnTo>
                    <a:pt x="0" y="95250"/>
                  </a:lnTo>
                  <a:cubicBezTo>
                    <a:pt x="0" y="42672"/>
                    <a:pt x="42672" y="0"/>
                    <a:pt x="95250" y="0"/>
                  </a:cubicBezTo>
                  <a:cubicBezTo>
                    <a:pt x="147828" y="0"/>
                    <a:pt x="190500" y="42672"/>
                    <a:pt x="190500" y="95250"/>
                  </a:cubicBezTo>
                  <a:lnTo>
                    <a:pt x="190500" y="428244"/>
                  </a:lnTo>
                  <a:cubicBezTo>
                    <a:pt x="190500" y="480822"/>
                    <a:pt x="147828" y="523494"/>
                    <a:pt x="95250" y="523494"/>
                  </a:cubicBezTo>
                  <a:close/>
                </a:path>
              </a:pathLst>
            </a:custGeom>
            <a:grpFill/>
            <a:ln w="0" cap="flat">
              <a:noFill/>
              <a:prstDash val="solid"/>
              <a:miter/>
            </a:ln>
          </p:spPr>
          <p:txBody>
            <a:bodyPr rtlCol="0" anchor="ctr"/>
            <a:lstStyle/>
            <a:p>
              <a:endParaRPr lang="ko-KR" altLang="en-US" dirty="0"/>
            </a:p>
          </p:txBody>
        </p:sp>
      </p:grpSp>
      <p:grpSp>
        <p:nvGrpSpPr>
          <p:cNvPr id="322" name="그룹 321">
            <a:extLst>
              <a:ext uri="{FF2B5EF4-FFF2-40B4-BE49-F238E27FC236}">
                <a16:creationId xmlns:a16="http://schemas.microsoft.com/office/drawing/2014/main" id="{111FE032-CF36-C21F-CDA3-66DF387ED5DD}"/>
              </a:ext>
            </a:extLst>
          </p:cNvPr>
          <p:cNvGrpSpPr/>
          <p:nvPr/>
        </p:nvGrpSpPr>
        <p:grpSpPr>
          <a:xfrm>
            <a:off x="5201398" y="7892712"/>
            <a:ext cx="552898" cy="556818"/>
            <a:chOff x="0" y="2643641"/>
            <a:chExt cx="6857922" cy="6906550"/>
          </a:xfrm>
          <a:solidFill>
            <a:srgbClr val="97C9F7"/>
          </a:solidFill>
        </p:grpSpPr>
        <p:grpSp>
          <p:nvGrpSpPr>
            <p:cNvPr id="311" name="그래픽 308">
              <a:extLst>
                <a:ext uri="{FF2B5EF4-FFF2-40B4-BE49-F238E27FC236}">
                  <a16:creationId xmlns:a16="http://schemas.microsoft.com/office/drawing/2014/main" id="{9748575B-CC2D-5070-0CFD-D12FE81FE24E}"/>
                </a:ext>
              </a:extLst>
            </p:cNvPr>
            <p:cNvGrpSpPr/>
            <p:nvPr/>
          </p:nvGrpSpPr>
          <p:grpSpPr>
            <a:xfrm>
              <a:off x="822026" y="3508543"/>
              <a:ext cx="5213870" cy="5152674"/>
              <a:chOff x="822026" y="3508543"/>
              <a:chExt cx="5213870" cy="5152674"/>
            </a:xfrm>
            <a:grpFill/>
          </p:grpSpPr>
          <p:sp>
            <p:nvSpPr>
              <p:cNvPr id="312" name="자유형: 도형 311">
                <a:extLst>
                  <a:ext uri="{FF2B5EF4-FFF2-40B4-BE49-F238E27FC236}">
                    <a16:creationId xmlns:a16="http://schemas.microsoft.com/office/drawing/2014/main" id="{60D8836C-AF13-DFEB-9BA5-6F7AA782BDCF}"/>
                  </a:ext>
                </a:extLst>
              </p:cNvPr>
              <p:cNvSpPr/>
              <p:nvPr/>
            </p:nvSpPr>
            <p:spPr>
              <a:xfrm>
                <a:off x="822026" y="3508543"/>
                <a:ext cx="5213870" cy="5152674"/>
              </a:xfrm>
              <a:custGeom>
                <a:avLst/>
                <a:gdLst>
                  <a:gd name="connsiteX0" fmla="*/ 3158724 w 5213870"/>
                  <a:gd name="connsiteY0" fmla="*/ 5152675 h 5152674"/>
                  <a:gd name="connsiteX1" fmla="*/ 3060675 w 5213870"/>
                  <a:gd name="connsiteY1" fmla="*/ 5091015 h 5152674"/>
                  <a:gd name="connsiteX2" fmla="*/ 2883238 w 5213870"/>
                  <a:gd name="connsiteY2" fmla="*/ 4722534 h 5152674"/>
                  <a:gd name="connsiteX3" fmla="*/ 2606974 w 5213870"/>
                  <a:gd name="connsiteY3" fmla="*/ 4740729 h 5152674"/>
                  <a:gd name="connsiteX4" fmla="*/ 2330710 w 5213870"/>
                  <a:gd name="connsiteY4" fmla="*/ 4722534 h 5152674"/>
                  <a:gd name="connsiteX5" fmla="*/ 2153273 w 5213870"/>
                  <a:gd name="connsiteY5" fmla="*/ 5091015 h 5152674"/>
                  <a:gd name="connsiteX6" fmla="*/ 2031042 w 5213870"/>
                  <a:gd name="connsiteY6" fmla="*/ 5149954 h 5152674"/>
                  <a:gd name="connsiteX7" fmla="*/ 1475715 w 5213870"/>
                  <a:gd name="connsiteY7" fmla="*/ 4956421 h 5152674"/>
                  <a:gd name="connsiteX8" fmla="*/ 978160 w 5213870"/>
                  <a:gd name="connsiteY8" fmla="*/ 4642990 h 5152674"/>
                  <a:gd name="connsiteX9" fmla="*/ 947991 w 5213870"/>
                  <a:gd name="connsiteY9" fmla="*/ 4510729 h 5152674"/>
                  <a:gd name="connsiteX10" fmla="*/ 1125506 w 5213870"/>
                  <a:gd name="connsiteY10" fmla="*/ 4142170 h 5152674"/>
                  <a:gd name="connsiteX11" fmla="*/ 780740 w 5213870"/>
                  <a:gd name="connsiteY11" fmla="*/ 3710318 h 5152674"/>
                  <a:gd name="connsiteX12" fmla="*/ 382245 w 5213870"/>
                  <a:gd name="connsiteY12" fmla="*/ 3801291 h 5152674"/>
                  <a:gd name="connsiteX13" fmla="*/ 260014 w 5213870"/>
                  <a:gd name="connsiteY13" fmla="*/ 3742509 h 5152674"/>
                  <a:gd name="connsiteX14" fmla="*/ 65160 w 5213870"/>
                  <a:gd name="connsiteY14" fmla="*/ 3187648 h 5152674"/>
                  <a:gd name="connsiteX15" fmla="*/ 1 w 5213870"/>
                  <a:gd name="connsiteY15" fmla="*/ 2603163 h 5152674"/>
                  <a:gd name="connsiteX16" fmla="*/ 84598 w 5213870"/>
                  <a:gd name="connsiteY16" fmla="*/ 2497105 h 5152674"/>
                  <a:gd name="connsiteX17" fmla="*/ 483171 w 5213870"/>
                  <a:gd name="connsiteY17" fmla="*/ 2406132 h 5152674"/>
                  <a:gd name="connsiteX18" fmla="*/ 605869 w 5213870"/>
                  <a:gd name="connsiteY18" fmla="*/ 1867056 h 5152674"/>
                  <a:gd name="connsiteX19" fmla="*/ 286528 w 5213870"/>
                  <a:gd name="connsiteY19" fmla="*/ 1612408 h 5152674"/>
                  <a:gd name="connsiteX20" fmla="*/ 256282 w 5213870"/>
                  <a:gd name="connsiteY20" fmla="*/ 1480146 h 5152674"/>
                  <a:gd name="connsiteX21" fmla="*/ 568546 w 5213870"/>
                  <a:gd name="connsiteY21" fmla="*/ 981814 h 5152674"/>
                  <a:gd name="connsiteX22" fmla="*/ 984847 w 5213870"/>
                  <a:gd name="connsiteY22" fmla="*/ 566446 h 5152674"/>
                  <a:gd name="connsiteX23" fmla="*/ 1120530 w 5213870"/>
                  <a:gd name="connsiteY23" fmla="*/ 566446 h 5152674"/>
                  <a:gd name="connsiteX24" fmla="*/ 1440414 w 5213870"/>
                  <a:gd name="connsiteY24" fmla="*/ 821483 h 5152674"/>
                  <a:gd name="connsiteX25" fmla="*/ 1938125 w 5213870"/>
                  <a:gd name="connsiteY25" fmla="*/ 581453 h 5152674"/>
                  <a:gd name="connsiteX26" fmla="*/ 1938125 w 5213870"/>
                  <a:gd name="connsiteY26" fmla="*/ 172694 h 5152674"/>
                  <a:gd name="connsiteX27" fmla="*/ 2022644 w 5213870"/>
                  <a:gd name="connsiteY27" fmla="*/ 66558 h 5152674"/>
                  <a:gd name="connsiteX28" fmla="*/ 2606974 w 5213870"/>
                  <a:gd name="connsiteY28" fmla="*/ 0 h 5152674"/>
                  <a:gd name="connsiteX29" fmla="*/ 3191304 w 5213870"/>
                  <a:gd name="connsiteY29" fmla="*/ 66558 h 5152674"/>
                  <a:gd name="connsiteX30" fmla="*/ 3275824 w 5213870"/>
                  <a:gd name="connsiteY30" fmla="*/ 172694 h 5152674"/>
                  <a:gd name="connsiteX31" fmla="*/ 3275824 w 5213870"/>
                  <a:gd name="connsiteY31" fmla="*/ 581453 h 5152674"/>
                  <a:gd name="connsiteX32" fmla="*/ 3773534 w 5213870"/>
                  <a:gd name="connsiteY32" fmla="*/ 821483 h 5152674"/>
                  <a:gd name="connsiteX33" fmla="*/ 4093340 w 5213870"/>
                  <a:gd name="connsiteY33" fmla="*/ 566446 h 5152674"/>
                  <a:gd name="connsiteX34" fmla="*/ 4229023 w 5213870"/>
                  <a:gd name="connsiteY34" fmla="*/ 566446 h 5152674"/>
                  <a:gd name="connsiteX35" fmla="*/ 4645324 w 5213870"/>
                  <a:gd name="connsiteY35" fmla="*/ 981814 h 5152674"/>
                  <a:gd name="connsiteX36" fmla="*/ 4957589 w 5213870"/>
                  <a:gd name="connsiteY36" fmla="*/ 1480146 h 5152674"/>
                  <a:gd name="connsiteX37" fmla="*/ 4927342 w 5213870"/>
                  <a:gd name="connsiteY37" fmla="*/ 1612408 h 5152674"/>
                  <a:gd name="connsiteX38" fmla="*/ 4608001 w 5213870"/>
                  <a:gd name="connsiteY38" fmla="*/ 1867056 h 5152674"/>
                  <a:gd name="connsiteX39" fmla="*/ 4730699 w 5213870"/>
                  <a:gd name="connsiteY39" fmla="*/ 2406132 h 5152674"/>
                  <a:gd name="connsiteX40" fmla="*/ 5129272 w 5213870"/>
                  <a:gd name="connsiteY40" fmla="*/ 2497105 h 5152674"/>
                  <a:gd name="connsiteX41" fmla="*/ 5213870 w 5213870"/>
                  <a:gd name="connsiteY41" fmla="*/ 2603163 h 5152674"/>
                  <a:gd name="connsiteX42" fmla="*/ 5148711 w 5213870"/>
                  <a:gd name="connsiteY42" fmla="*/ 3187648 h 5152674"/>
                  <a:gd name="connsiteX43" fmla="*/ 4953779 w 5213870"/>
                  <a:gd name="connsiteY43" fmla="*/ 3742509 h 5152674"/>
                  <a:gd name="connsiteX44" fmla="*/ 4831547 w 5213870"/>
                  <a:gd name="connsiteY44" fmla="*/ 3801291 h 5152674"/>
                  <a:gd name="connsiteX45" fmla="*/ 4433053 w 5213870"/>
                  <a:gd name="connsiteY45" fmla="*/ 3710318 h 5152674"/>
                  <a:gd name="connsiteX46" fmla="*/ 4088287 w 5213870"/>
                  <a:gd name="connsiteY46" fmla="*/ 4142170 h 5152674"/>
                  <a:gd name="connsiteX47" fmla="*/ 4265802 w 5213870"/>
                  <a:gd name="connsiteY47" fmla="*/ 4510729 h 5152674"/>
                  <a:gd name="connsiteX48" fmla="*/ 4235633 w 5213870"/>
                  <a:gd name="connsiteY48" fmla="*/ 4642990 h 5152674"/>
                  <a:gd name="connsiteX49" fmla="*/ 3738077 w 5213870"/>
                  <a:gd name="connsiteY49" fmla="*/ 4956421 h 5152674"/>
                  <a:gd name="connsiteX50" fmla="*/ 3182750 w 5213870"/>
                  <a:gd name="connsiteY50" fmla="*/ 5149954 h 5152674"/>
                  <a:gd name="connsiteX51" fmla="*/ 3158569 w 5213870"/>
                  <a:gd name="connsiteY51" fmla="*/ 5152675 h 5152674"/>
                  <a:gd name="connsiteX52" fmla="*/ 1182500 w 5213870"/>
                  <a:gd name="connsiteY52" fmla="*/ 4525503 h 5152674"/>
                  <a:gd name="connsiteX53" fmla="*/ 1570187 w 5213870"/>
                  <a:gd name="connsiteY53" fmla="*/ 4760167 h 5152674"/>
                  <a:gd name="connsiteX54" fmla="*/ 1995430 w 5213870"/>
                  <a:gd name="connsiteY54" fmla="*/ 4916922 h 5152674"/>
                  <a:gd name="connsiteX55" fmla="*/ 2169368 w 5213870"/>
                  <a:gd name="connsiteY55" fmla="*/ 4555672 h 5152674"/>
                  <a:gd name="connsiteX56" fmla="*/ 2285612 w 5213870"/>
                  <a:gd name="connsiteY56" fmla="*/ 4495567 h 5152674"/>
                  <a:gd name="connsiteX57" fmla="*/ 2606974 w 5213870"/>
                  <a:gd name="connsiteY57" fmla="*/ 4522937 h 5152674"/>
                  <a:gd name="connsiteX58" fmla="*/ 2928336 w 5213870"/>
                  <a:gd name="connsiteY58" fmla="*/ 4495567 h 5152674"/>
                  <a:gd name="connsiteX59" fmla="*/ 3044580 w 5213870"/>
                  <a:gd name="connsiteY59" fmla="*/ 4555672 h 5152674"/>
                  <a:gd name="connsiteX60" fmla="*/ 3218518 w 5213870"/>
                  <a:gd name="connsiteY60" fmla="*/ 4916922 h 5152674"/>
                  <a:gd name="connsiteX61" fmla="*/ 3643761 w 5213870"/>
                  <a:gd name="connsiteY61" fmla="*/ 4760167 h 5152674"/>
                  <a:gd name="connsiteX62" fmla="*/ 4031448 w 5213870"/>
                  <a:gd name="connsiteY62" fmla="*/ 4525503 h 5152674"/>
                  <a:gd name="connsiteX63" fmla="*/ 3857432 w 5213870"/>
                  <a:gd name="connsiteY63" fmla="*/ 4164175 h 5152674"/>
                  <a:gd name="connsiteX64" fmla="*/ 3882935 w 5213870"/>
                  <a:gd name="connsiteY64" fmla="*/ 4035801 h 5152674"/>
                  <a:gd name="connsiteX65" fmla="*/ 4283918 w 5213870"/>
                  <a:gd name="connsiteY65" fmla="*/ 3533503 h 5152674"/>
                  <a:gd name="connsiteX66" fmla="*/ 4403350 w 5213870"/>
                  <a:gd name="connsiteY66" fmla="*/ 3480085 h 5152674"/>
                  <a:gd name="connsiteX67" fmla="*/ 4793992 w 5213870"/>
                  <a:gd name="connsiteY67" fmla="*/ 3569270 h 5152674"/>
                  <a:gd name="connsiteX68" fmla="*/ 4936517 w 5213870"/>
                  <a:gd name="connsiteY68" fmla="*/ 3139051 h 5152674"/>
                  <a:gd name="connsiteX69" fmla="*/ 4994756 w 5213870"/>
                  <a:gd name="connsiteY69" fmla="*/ 2689627 h 5152674"/>
                  <a:gd name="connsiteX70" fmla="*/ 4603959 w 5213870"/>
                  <a:gd name="connsiteY70" fmla="*/ 2600442 h 5152674"/>
                  <a:gd name="connsiteX71" fmla="*/ 4519516 w 5213870"/>
                  <a:gd name="connsiteY71" fmla="*/ 2500293 h 5152674"/>
                  <a:gd name="connsiteX72" fmla="*/ 4376836 w 5213870"/>
                  <a:gd name="connsiteY72" fmla="*/ 1873665 h 5152674"/>
                  <a:gd name="connsiteX73" fmla="*/ 4409493 w 5213870"/>
                  <a:gd name="connsiteY73" fmla="*/ 1746846 h 5152674"/>
                  <a:gd name="connsiteX74" fmla="*/ 4722613 w 5213870"/>
                  <a:gd name="connsiteY74" fmla="*/ 1497175 h 5152674"/>
                  <a:gd name="connsiteX75" fmla="*/ 4475118 w 5213870"/>
                  <a:gd name="connsiteY75" fmla="*/ 1117496 h 5152674"/>
                  <a:gd name="connsiteX76" fmla="*/ 4160054 w 5213870"/>
                  <a:gd name="connsiteY76" fmla="*/ 791780 h 5152674"/>
                  <a:gd name="connsiteX77" fmla="*/ 3846391 w 5213870"/>
                  <a:gd name="connsiteY77" fmla="*/ 1041918 h 5152674"/>
                  <a:gd name="connsiteX78" fmla="*/ 3715451 w 5213870"/>
                  <a:gd name="connsiteY78" fmla="*/ 1045495 h 5152674"/>
                  <a:gd name="connsiteX79" fmla="*/ 3136797 w 5213870"/>
                  <a:gd name="connsiteY79" fmla="*/ 766510 h 5152674"/>
                  <a:gd name="connsiteX80" fmla="*/ 3058031 w 5213870"/>
                  <a:gd name="connsiteY80" fmla="*/ 661851 h 5152674"/>
                  <a:gd name="connsiteX81" fmla="*/ 3058031 w 5213870"/>
                  <a:gd name="connsiteY81" fmla="*/ 261024 h 5152674"/>
                  <a:gd name="connsiteX82" fmla="*/ 2606896 w 5213870"/>
                  <a:gd name="connsiteY82" fmla="*/ 217792 h 5152674"/>
                  <a:gd name="connsiteX83" fmla="*/ 2155761 w 5213870"/>
                  <a:gd name="connsiteY83" fmla="*/ 261024 h 5152674"/>
                  <a:gd name="connsiteX84" fmla="*/ 2155761 w 5213870"/>
                  <a:gd name="connsiteY84" fmla="*/ 661851 h 5152674"/>
                  <a:gd name="connsiteX85" fmla="*/ 2076995 w 5213870"/>
                  <a:gd name="connsiteY85" fmla="*/ 766510 h 5152674"/>
                  <a:gd name="connsiteX86" fmla="*/ 1498342 w 5213870"/>
                  <a:gd name="connsiteY86" fmla="*/ 1045495 h 5152674"/>
                  <a:gd name="connsiteX87" fmla="*/ 1367402 w 5213870"/>
                  <a:gd name="connsiteY87" fmla="*/ 1041918 h 5152674"/>
                  <a:gd name="connsiteX88" fmla="*/ 1053738 w 5213870"/>
                  <a:gd name="connsiteY88" fmla="*/ 791780 h 5152674"/>
                  <a:gd name="connsiteX89" fmla="*/ 738674 w 5213870"/>
                  <a:gd name="connsiteY89" fmla="*/ 1117496 h 5152674"/>
                  <a:gd name="connsiteX90" fmla="*/ 491180 w 5213870"/>
                  <a:gd name="connsiteY90" fmla="*/ 1497175 h 5152674"/>
                  <a:gd name="connsiteX91" fmla="*/ 804300 w 5213870"/>
                  <a:gd name="connsiteY91" fmla="*/ 1746846 h 5152674"/>
                  <a:gd name="connsiteX92" fmla="*/ 836957 w 5213870"/>
                  <a:gd name="connsiteY92" fmla="*/ 1873665 h 5152674"/>
                  <a:gd name="connsiteX93" fmla="*/ 694276 w 5213870"/>
                  <a:gd name="connsiteY93" fmla="*/ 2500293 h 5152674"/>
                  <a:gd name="connsiteX94" fmla="*/ 609834 w 5213870"/>
                  <a:gd name="connsiteY94" fmla="*/ 2600442 h 5152674"/>
                  <a:gd name="connsiteX95" fmla="*/ 219037 w 5213870"/>
                  <a:gd name="connsiteY95" fmla="*/ 2689627 h 5152674"/>
                  <a:gd name="connsiteX96" fmla="*/ 277276 w 5213870"/>
                  <a:gd name="connsiteY96" fmla="*/ 3139051 h 5152674"/>
                  <a:gd name="connsiteX97" fmla="*/ 419801 w 5213870"/>
                  <a:gd name="connsiteY97" fmla="*/ 3569270 h 5152674"/>
                  <a:gd name="connsiteX98" fmla="*/ 810442 w 5213870"/>
                  <a:gd name="connsiteY98" fmla="*/ 3480085 h 5152674"/>
                  <a:gd name="connsiteX99" fmla="*/ 929874 w 5213870"/>
                  <a:gd name="connsiteY99" fmla="*/ 3533503 h 5152674"/>
                  <a:gd name="connsiteX100" fmla="*/ 1330857 w 5213870"/>
                  <a:gd name="connsiteY100" fmla="*/ 4035801 h 5152674"/>
                  <a:gd name="connsiteX101" fmla="*/ 1356361 w 5213870"/>
                  <a:gd name="connsiteY101" fmla="*/ 4164175 h 5152674"/>
                  <a:gd name="connsiteX102" fmla="*/ 1182345 w 5213870"/>
                  <a:gd name="connsiteY102" fmla="*/ 4525503 h 5152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213870" h="5152674">
                    <a:moveTo>
                      <a:pt x="3158724" y="5152675"/>
                    </a:moveTo>
                    <a:cubicBezTo>
                      <a:pt x="3117592" y="5152675"/>
                      <a:pt x="3079103" y="5129349"/>
                      <a:pt x="3060675" y="5091015"/>
                    </a:cubicBezTo>
                    <a:lnTo>
                      <a:pt x="2883238" y="4722534"/>
                    </a:lnTo>
                    <a:cubicBezTo>
                      <a:pt x="2790709" y="4734664"/>
                      <a:pt x="2698103" y="4740729"/>
                      <a:pt x="2606974" y="4740729"/>
                    </a:cubicBezTo>
                    <a:cubicBezTo>
                      <a:pt x="2515845" y="4740729"/>
                      <a:pt x="2423239" y="4734586"/>
                      <a:pt x="2330710" y="4722534"/>
                    </a:cubicBezTo>
                    <a:lnTo>
                      <a:pt x="2153273" y="5091015"/>
                    </a:lnTo>
                    <a:cubicBezTo>
                      <a:pt x="2131268" y="5136735"/>
                      <a:pt x="2080572" y="5161151"/>
                      <a:pt x="2031042" y="5149954"/>
                    </a:cubicBezTo>
                    <a:cubicBezTo>
                      <a:pt x="1838287" y="5106100"/>
                      <a:pt x="1651441" y="5041019"/>
                      <a:pt x="1475715" y="4956421"/>
                    </a:cubicBezTo>
                    <a:cubicBezTo>
                      <a:pt x="1300066" y="4871824"/>
                      <a:pt x="1132659" y="4766388"/>
                      <a:pt x="978160" y="4642990"/>
                    </a:cubicBezTo>
                    <a:cubicBezTo>
                      <a:pt x="938505" y="4611344"/>
                      <a:pt x="925986" y="4556449"/>
                      <a:pt x="947991" y="4510729"/>
                    </a:cubicBezTo>
                    <a:lnTo>
                      <a:pt x="1125506" y="4142170"/>
                    </a:lnTo>
                    <a:cubicBezTo>
                      <a:pt x="992078" y="4013408"/>
                      <a:pt x="876456" y="3868628"/>
                      <a:pt x="780740" y="3710318"/>
                    </a:cubicBezTo>
                    <a:lnTo>
                      <a:pt x="382245" y="3801291"/>
                    </a:lnTo>
                    <a:cubicBezTo>
                      <a:pt x="332793" y="3812566"/>
                      <a:pt x="282019" y="3788151"/>
                      <a:pt x="260014" y="3742509"/>
                    </a:cubicBezTo>
                    <a:cubicBezTo>
                      <a:pt x="174094" y="3564450"/>
                      <a:pt x="108469" y="3377760"/>
                      <a:pt x="65160" y="3187648"/>
                    </a:cubicBezTo>
                    <a:cubicBezTo>
                      <a:pt x="21772" y="2997537"/>
                      <a:pt x="-155" y="2800894"/>
                      <a:pt x="1" y="2603163"/>
                    </a:cubicBezTo>
                    <a:cubicBezTo>
                      <a:pt x="1" y="2552389"/>
                      <a:pt x="35146" y="2508457"/>
                      <a:pt x="84598" y="2497105"/>
                    </a:cubicBezTo>
                    <a:lnTo>
                      <a:pt x="483171" y="2406132"/>
                    </a:lnTo>
                    <a:cubicBezTo>
                      <a:pt x="500433" y="2221308"/>
                      <a:pt x="541565" y="2040605"/>
                      <a:pt x="605869" y="1867056"/>
                    </a:cubicBezTo>
                    <a:lnTo>
                      <a:pt x="286528" y="1612408"/>
                    </a:lnTo>
                    <a:cubicBezTo>
                      <a:pt x="246873" y="1580761"/>
                      <a:pt x="234277" y="1525866"/>
                      <a:pt x="256282" y="1480146"/>
                    </a:cubicBezTo>
                    <a:cubicBezTo>
                      <a:pt x="341890" y="1301932"/>
                      <a:pt x="446937" y="1134291"/>
                      <a:pt x="568546" y="981814"/>
                    </a:cubicBezTo>
                    <a:cubicBezTo>
                      <a:pt x="690155" y="829336"/>
                      <a:pt x="830192" y="689610"/>
                      <a:pt x="984847" y="566446"/>
                    </a:cubicBezTo>
                    <a:cubicBezTo>
                      <a:pt x="1024580" y="534800"/>
                      <a:pt x="1080797" y="534877"/>
                      <a:pt x="1120530" y="566446"/>
                    </a:cubicBezTo>
                    <a:lnTo>
                      <a:pt x="1440414" y="821483"/>
                    </a:lnTo>
                    <a:cubicBezTo>
                      <a:pt x="1595613" y="719857"/>
                      <a:pt x="1762398" y="639458"/>
                      <a:pt x="1938125" y="581453"/>
                    </a:cubicBezTo>
                    <a:lnTo>
                      <a:pt x="1938125" y="172694"/>
                    </a:lnTo>
                    <a:cubicBezTo>
                      <a:pt x="1938125" y="121920"/>
                      <a:pt x="1973192" y="77911"/>
                      <a:pt x="2022644" y="66558"/>
                    </a:cubicBezTo>
                    <a:cubicBezTo>
                      <a:pt x="2215322" y="22393"/>
                      <a:pt x="2411964" y="0"/>
                      <a:pt x="2606974" y="0"/>
                    </a:cubicBezTo>
                    <a:cubicBezTo>
                      <a:pt x="2801984" y="0"/>
                      <a:pt x="2998549" y="22393"/>
                      <a:pt x="3191304" y="66558"/>
                    </a:cubicBezTo>
                    <a:cubicBezTo>
                      <a:pt x="3240756" y="77911"/>
                      <a:pt x="3275824" y="121920"/>
                      <a:pt x="3275824" y="172694"/>
                    </a:cubicBezTo>
                    <a:lnTo>
                      <a:pt x="3275824" y="581453"/>
                    </a:lnTo>
                    <a:cubicBezTo>
                      <a:pt x="3451550" y="639380"/>
                      <a:pt x="3618412" y="719857"/>
                      <a:pt x="3773534" y="821483"/>
                    </a:cubicBezTo>
                    <a:lnTo>
                      <a:pt x="4093340" y="566446"/>
                    </a:lnTo>
                    <a:cubicBezTo>
                      <a:pt x="4132996" y="534800"/>
                      <a:pt x="4189290" y="534800"/>
                      <a:pt x="4229023" y="566446"/>
                    </a:cubicBezTo>
                    <a:cubicBezTo>
                      <a:pt x="4383678" y="689532"/>
                      <a:pt x="4523715" y="829336"/>
                      <a:pt x="4645324" y="981814"/>
                    </a:cubicBezTo>
                    <a:cubicBezTo>
                      <a:pt x="4766933" y="1134291"/>
                      <a:pt x="4871980" y="1301932"/>
                      <a:pt x="4957589" y="1480146"/>
                    </a:cubicBezTo>
                    <a:cubicBezTo>
                      <a:pt x="4979593" y="1525866"/>
                      <a:pt x="4966997" y="1580761"/>
                      <a:pt x="4927342" y="1612408"/>
                    </a:cubicBezTo>
                    <a:lnTo>
                      <a:pt x="4608001" y="1867056"/>
                    </a:lnTo>
                    <a:cubicBezTo>
                      <a:pt x="4672305" y="2040605"/>
                      <a:pt x="4713437" y="2221308"/>
                      <a:pt x="4730699" y="2406132"/>
                    </a:cubicBezTo>
                    <a:lnTo>
                      <a:pt x="5129272" y="2497105"/>
                    </a:lnTo>
                    <a:cubicBezTo>
                      <a:pt x="5178724" y="2508380"/>
                      <a:pt x="5213870" y="2552389"/>
                      <a:pt x="5213870" y="2603163"/>
                    </a:cubicBezTo>
                    <a:cubicBezTo>
                      <a:pt x="5214025" y="2800894"/>
                      <a:pt x="5192098" y="2997537"/>
                      <a:pt x="5148711" y="3187648"/>
                    </a:cubicBezTo>
                    <a:cubicBezTo>
                      <a:pt x="5105323" y="3377760"/>
                      <a:pt x="5039776" y="3564450"/>
                      <a:pt x="4953779" y="3742509"/>
                    </a:cubicBezTo>
                    <a:cubicBezTo>
                      <a:pt x="4931696" y="3788229"/>
                      <a:pt x="4881000" y="3812644"/>
                      <a:pt x="4831547" y="3801291"/>
                    </a:cubicBezTo>
                    <a:lnTo>
                      <a:pt x="4433053" y="3710318"/>
                    </a:lnTo>
                    <a:cubicBezTo>
                      <a:pt x="4337259" y="3868628"/>
                      <a:pt x="4221714" y="4013408"/>
                      <a:pt x="4088287" y="4142170"/>
                    </a:cubicBezTo>
                    <a:lnTo>
                      <a:pt x="4265802" y="4510729"/>
                    </a:lnTo>
                    <a:cubicBezTo>
                      <a:pt x="4287806" y="4556449"/>
                      <a:pt x="4275288" y="4611344"/>
                      <a:pt x="4235633" y="4642990"/>
                    </a:cubicBezTo>
                    <a:cubicBezTo>
                      <a:pt x="4081133" y="4766388"/>
                      <a:pt x="3913726" y="4871824"/>
                      <a:pt x="3738077" y="4956421"/>
                    </a:cubicBezTo>
                    <a:cubicBezTo>
                      <a:pt x="3562429" y="5041019"/>
                      <a:pt x="3375583" y="5106178"/>
                      <a:pt x="3182750" y="5149954"/>
                    </a:cubicBezTo>
                    <a:cubicBezTo>
                      <a:pt x="3174664" y="5151820"/>
                      <a:pt x="3166577" y="5152675"/>
                      <a:pt x="3158569" y="5152675"/>
                    </a:cubicBezTo>
                    <a:close/>
                    <a:moveTo>
                      <a:pt x="1182500" y="4525503"/>
                    </a:moveTo>
                    <a:cubicBezTo>
                      <a:pt x="1304731" y="4616243"/>
                      <a:pt x="1434816" y="4695009"/>
                      <a:pt x="1570187" y="4760167"/>
                    </a:cubicBezTo>
                    <a:cubicBezTo>
                      <a:pt x="1705559" y="4825326"/>
                      <a:pt x="1848240" y="4877967"/>
                      <a:pt x="1995430" y="4916922"/>
                    </a:cubicBezTo>
                    <a:lnTo>
                      <a:pt x="2169368" y="4555672"/>
                    </a:lnTo>
                    <a:cubicBezTo>
                      <a:pt x="2190362" y="4511973"/>
                      <a:pt x="2237715" y="4487480"/>
                      <a:pt x="2285612" y="4495567"/>
                    </a:cubicBezTo>
                    <a:cubicBezTo>
                      <a:pt x="2393147" y="4513762"/>
                      <a:pt x="2501305" y="4522937"/>
                      <a:pt x="2606974" y="4522937"/>
                    </a:cubicBezTo>
                    <a:cubicBezTo>
                      <a:pt x="2712643" y="4522937"/>
                      <a:pt x="2820801" y="4513762"/>
                      <a:pt x="2928336" y="4495567"/>
                    </a:cubicBezTo>
                    <a:cubicBezTo>
                      <a:pt x="2976233" y="4487480"/>
                      <a:pt x="3023508" y="4511973"/>
                      <a:pt x="3044580" y="4555672"/>
                    </a:cubicBezTo>
                    <a:lnTo>
                      <a:pt x="3218518" y="4916922"/>
                    </a:lnTo>
                    <a:cubicBezTo>
                      <a:pt x="3365708" y="4877889"/>
                      <a:pt x="3508389" y="4825326"/>
                      <a:pt x="3643761" y="4760167"/>
                    </a:cubicBezTo>
                    <a:cubicBezTo>
                      <a:pt x="3779132" y="4695009"/>
                      <a:pt x="3909216" y="4616243"/>
                      <a:pt x="4031448" y="4525503"/>
                    </a:cubicBezTo>
                    <a:lnTo>
                      <a:pt x="3857432" y="4164175"/>
                    </a:lnTo>
                    <a:cubicBezTo>
                      <a:pt x="3836360" y="4120476"/>
                      <a:pt x="3846779" y="4068147"/>
                      <a:pt x="3882935" y="4035801"/>
                    </a:cubicBezTo>
                    <a:cubicBezTo>
                      <a:pt x="4044433" y="3891410"/>
                      <a:pt x="4179337" y="3722448"/>
                      <a:pt x="4283918" y="3533503"/>
                    </a:cubicBezTo>
                    <a:cubicBezTo>
                      <a:pt x="4307400" y="3491049"/>
                      <a:pt x="4356075" y="3469277"/>
                      <a:pt x="4403350" y="3480085"/>
                    </a:cubicBezTo>
                    <a:lnTo>
                      <a:pt x="4793992" y="3569270"/>
                    </a:lnTo>
                    <a:cubicBezTo>
                      <a:pt x="4855263" y="3429933"/>
                      <a:pt x="4903082" y="3285542"/>
                      <a:pt x="4936517" y="3139051"/>
                    </a:cubicBezTo>
                    <a:cubicBezTo>
                      <a:pt x="4969952" y="2992561"/>
                      <a:pt x="4989468" y="2841793"/>
                      <a:pt x="4994756" y="2689627"/>
                    </a:cubicBezTo>
                    <a:lnTo>
                      <a:pt x="4603959" y="2600442"/>
                    </a:lnTo>
                    <a:cubicBezTo>
                      <a:pt x="4556605" y="2589634"/>
                      <a:pt x="4522160" y="2548812"/>
                      <a:pt x="4519516" y="2500293"/>
                    </a:cubicBezTo>
                    <a:cubicBezTo>
                      <a:pt x="4507620" y="2283823"/>
                      <a:pt x="4459567" y="2073029"/>
                      <a:pt x="4376836" y="1873665"/>
                    </a:cubicBezTo>
                    <a:cubicBezTo>
                      <a:pt x="4358252" y="1828800"/>
                      <a:pt x="4371548" y="1777093"/>
                      <a:pt x="4409493" y="1746846"/>
                    </a:cubicBezTo>
                    <a:lnTo>
                      <a:pt x="4722613" y="1497175"/>
                    </a:lnTo>
                    <a:cubicBezTo>
                      <a:pt x="4651855" y="1362425"/>
                      <a:pt x="4568813" y="1234984"/>
                      <a:pt x="4475118" y="1117496"/>
                    </a:cubicBezTo>
                    <a:cubicBezTo>
                      <a:pt x="4381423" y="1000008"/>
                      <a:pt x="4275676" y="890685"/>
                      <a:pt x="4160054" y="791780"/>
                    </a:cubicBezTo>
                    <a:lnTo>
                      <a:pt x="3846391" y="1041918"/>
                    </a:lnTo>
                    <a:cubicBezTo>
                      <a:pt x="3808446" y="1072165"/>
                      <a:pt x="3755028" y="1073642"/>
                      <a:pt x="3715451" y="1045495"/>
                    </a:cubicBezTo>
                    <a:cubicBezTo>
                      <a:pt x="3538947" y="919998"/>
                      <a:pt x="3344248" y="826148"/>
                      <a:pt x="3136797" y="766510"/>
                    </a:cubicBezTo>
                    <a:cubicBezTo>
                      <a:pt x="3090144" y="753136"/>
                      <a:pt x="3058031" y="710448"/>
                      <a:pt x="3058031" y="661851"/>
                    </a:cubicBezTo>
                    <a:lnTo>
                      <a:pt x="3058031" y="261024"/>
                    </a:lnTo>
                    <a:cubicBezTo>
                      <a:pt x="2908508" y="232332"/>
                      <a:pt x="2757197" y="217792"/>
                      <a:pt x="2606896" y="217792"/>
                    </a:cubicBezTo>
                    <a:cubicBezTo>
                      <a:pt x="2456596" y="217792"/>
                      <a:pt x="2305284" y="232332"/>
                      <a:pt x="2155761" y="261024"/>
                    </a:cubicBezTo>
                    <a:lnTo>
                      <a:pt x="2155761" y="661851"/>
                    </a:lnTo>
                    <a:cubicBezTo>
                      <a:pt x="2155761" y="710371"/>
                      <a:pt x="2123648" y="753058"/>
                      <a:pt x="2076995" y="766510"/>
                    </a:cubicBezTo>
                    <a:cubicBezTo>
                      <a:pt x="1869545" y="826148"/>
                      <a:pt x="1674924" y="919998"/>
                      <a:pt x="1498342" y="1045495"/>
                    </a:cubicBezTo>
                    <a:cubicBezTo>
                      <a:pt x="1458764" y="1073642"/>
                      <a:pt x="1405347" y="1072165"/>
                      <a:pt x="1367402" y="1041918"/>
                    </a:cubicBezTo>
                    <a:lnTo>
                      <a:pt x="1053738" y="791780"/>
                    </a:lnTo>
                    <a:cubicBezTo>
                      <a:pt x="938038" y="890762"/>
                      <a:pt x="832369" y="1000008"/>
                      <a:pt x="738674" y="1117496"/>
                    </a:cubicBezTo>
                    <a:cubicBezTo>
                      <a:pt x="644979" y="1234984"/>
                      <a:pt x="562015" y="1362347"/>
                      <a:pt x="491180" y="1497175"/>
                    </a:cubicBezTo>
                    <a:lnTo>
                      <a:pt x="804300" y="1746846"/>
                    </a:lnTo>
                    <a:cubicBezTo>
                      <a:pt x="842244" y="1777093"/>
                      <a:pt x="855540" y="1828878"/>
                      <a:pt x="836957" y="1873665"/>
                    </a:cubicBezTo>
                    <a:cubicBezTo>
                      <a:pt x="754225" y="2073029"/>
                      <a:pt x="706250" y="2283823"/>
                      <a:pt x="694276" y="2500293"/>
                    </a:cubicBezTo>
                    <a:cubicBezTo>
                      <a:pt x="691632" y="2548812"/>
                      <a:pt x="657187" y="2589634"/>
                      <a:pt x="609834" y="2600442"/>
                    </a:cubicBezTo>
                    <a:lnTo>
                      <a:pt x="219037" y="2689627"/>
                    </a:lnTo>
                    <a:cubicBezTo>
                      <a:pt x="224324" y="2841793"/>
                      <a:pt x="243841" y="2992561"/>
                      <a:pt x="277276" y="3139051"/>
                    </a:cubicBezTo>
                    <a:cubicBezTo>
                      <a:pt x="310710" y="3285542"/>
                      <a:pt x="358530" y="3429856"/>
                      <a:pt x="419801" y="3569270"/>
                    </a:cubicBezTo>
                    <a:lnTo>
                      <a:pt x="810442" y="3480085"/>
                    </a:lnTo>
                    <a:cubicBezTo>
                      <a:pt x="857717" y="3469277"/>
                      <a:pt x="906392" y="3491049"/>
                      <a:pt x="929874" y="3533503"/>
                    </a:cubicBezTo>
                    <a:cubicBezTo>
                      <a:pt x="1034455" y="3722448"/>
                      <a:pt x="1169360" y="3891410"/>
                      <a:pt x="1330857" y="4035801"/>
                    </a:cubicBezTo>
                    <a:cubicBezTo>
                      <a:pt x="1367013" y="4068147"/>
                      <a:pt x="1377432" y="4120476"/>
                      <a:pt x="1356361" y="4164175"/>
                    </a:cubicBezTo>
                    <a:lnTo>
                      <a:pt x="1182345" y="4525503"/>
                    </a:lnTo>
                    <a:close/>
                  </a:path>
                </a:pathLst>
              </a:custGeom>
              <a:grpFill/>
              <a:ln w="0" cap="flat">
                <a:noFill/>
                <a:prstDash val="solid"/>
                <a:miter/>
              </a:ln>
            </p:spPr>
            <p:txBody>
              <a:bodyPr rtlCol="0" anchor="ctr"/>
              <a:lstStyle/>
              <a:p>
                <a:endParaRPr lang="ko-KR" altLang="en-US" dirty="0"/>
              </a:p>
            </p:txBody>
          </p:sp>
          <p:sp>
            <p:nvSpPr>
              <p:cNvPr id="313" name="자유형: 도형 312">
                <a:extLst>
                  <a:ext uri="{FF2B5EF4-FFF2-40B4-BE49-F238E27FC236}">
                    <a16:creationId xmlns:a16="http://schemas.microsoft.com/office/drawing/2014/main" id="{0C88B970-37DA-56E9-B395-B26588B2E4BB}"/>
                  </a:ext>
                </a:extLst>
              </p:cNvPr>
              <p:cNvSpPr/>
              <p:nvPr/>
            </p:nvSpPr>
            <p:spPr>
              <a:xfrm>
                <a:off x="2177142" y="4814906"/>
                <a:ext cx="2503714" cy="2503714"/>
              </a:xfrm>
              <a:custGeom>
                <a:avLst/>
                <a:gdLst>
                  <a:gd name="connsiteX0" fmla="*/ 1251857 w 2503714"/>
                  <a:gd name="connsiteY0" fmla="*/ 2503714 h 2503714"/>
                  <a:gd name="connsiteX1" fmla="*/ 0 w 2503714"/>
                  <a:gd name="connsiteY1" fmla="*/ 1251857 h 2503714"/>
                  <a:gd name="connsiteX2" fmla="*/ 1251857 w 2503714"/>
                  <a:gd name="connsiteY2" fmla="*/ 0 h 2503714"/>
                  <a:gd name="connsiteX3" fmla="*/ 2503714 w 2503714"/>
                  <a:gd name="connsiteY3" fmla="*/ 1251857 h 2503714"/>
                  <a:gd name="connsiteX4" fmla="*/ 1251857 w 2503714"/>
                  <a:gd name="connsiteY4" fmla="*/ 2503714 h 2503714"/>
                  <a:gd name="connsiteX5" fmla="*/ 1251857 w 2503714"/>
                  <a:gd name="connsiteY5" fmla="*/ 217714 h 2503714"/>
                  <a:gd name="connsiteX6" fmla="*/ 217714 w 2503714"/>
                  <a:gd name="connsiteY6" fmla="*/ 1251857 h 2503714"/>
                  <a:gd name="connsiteX7" fmla="*/ 1251857 w 2503714"/>
                  <a:gd name="connsiteY7" fmla="*/ 2286000 h 2503714"/>
                  <a:gd name="connsiteX8" fmla="*/ 2286000 w 2503714"/>
                  <a:gd name="connsiteY8" fmla="*/ 1251857 h 2503714"/>
                  <a:gd name="connsiteX9" fmla="*/ 1251857 w 2503714"/>
                  <a:gd name="connsiteY9" fmla="*/ 217714 h 2503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03714" h="2503714">
                    <a:moveTo>
                      <a:pt x="1251857" y="2503714"/>
                    </a:moveTo>
                    <a:cubicBezTo>
                      <a:pt x="561547" y="2503714"/>
                      <a:pt x="0" y="1942167"/>
                      <a:pt x="0" y="1251857"/>
                    </a:cubicBezTo>
                    <a:cubicBezTo>
                      <a:pt x="0" y="561547"/>
                      <a:pt x="561547" y="0"/>
                      <a:pt x="1251857" y="0"/>
                    </a:cubicBezTo>
                    <a:cubicBezTo>
                      <a:pt x="1942167" y="0"/>
                      <a:pt x="2503714" y="561547"/>
                      <a:pt x="2503714" y="1251857"/>
                    </a:cubicBezTo>
                    <a:cubicBezTo>
                      <a:pt x="2503714" y="1942167"/>
                      <a:pt x="1942167" y="2503714"/>
                      <a:pt x="1251857" y="2503714"/>
                    </a:cubicBezTo>
                    <a:close/>
                    <a:moveTo>
                      <a:pt x="1251857" y="217714"/>
                    </a:moveTo>
                    <a:cubicBezTo>
                      <a:pt x="681601" y="217714"/>
                      <a:pt x="217714" y="681601"/>
                      <a:pt x="217714" y="1251857"/>
                    </a:cubicBezTo>
                    <a:cubicBezTo>
                      <a:pt x="217714" y="1822113"/>
                      <a:pt x="681601" y="2286000"/>
                      <a:pt x="1251857" y="2286000"/>
                    </a:cubicBezTo>
                    <a:cubicBezTo>
                      <a:pt x="1822113" y="2286000"/>
                      <a:pt x="2286000" y="1822113"/>
                      <a:pt x="2286000" y="1251857"/>
                    </a:cubicBezTo>
                    <a:cubicBezTo>
                      <a:pt x="2286000" y="681601"/>
                      <a:pt x="1822113" y="217714"/>
                      <a:pt x="1251857" y="217714"/>
                    </a:cubicBezTo>
                    <a:close/>
                  </a:path>
                </a:pathLst>
              </a:custGeom>
              <a:grpFill/>
              <a:ln w="0" cap="flat">
                <a:noFill/>
                <a:prstDash val="solid"/>
                <a:miter/>
              </a:ln>
            </p:spPr>
            <p:txBody>
              <a:bodyPr rtlCol="0" anchor="ctr"/>
              <a:lstStyle/>
              <a:p>
                <a:endParaRPr lang="ko-KR" altLang="en-US" dirty="0"/>
              </a:p>
            </p:txBody>
          </p:sp>
          <p:sp>
            <p:nvSpPr>
              <p:cNvPr id="314" name="자유형: 도형 313">
                <a:extLst>
                  <a:ext uri="{FF2B5EF4-FFF2-40B4-BE49-F238E27FC236}">
                    <a16:creationId xmlns:a16="http://schemas.microsoft.com/office/drawing/2014/main" id="{4DD83C57-5201-6DBE-9006-EBE02C83B3EB}"/>
                  </a:ext>
                </a:extLst>
              </p:cNvPr>
              <p:cNvSpPr/>
              <p:nvPr/>
            </p:nvSpPr>
            <p:spPr>
              <a:xfrm>
                <a:off x="2802185" y="5658529"/>
                <a:ext cx="1308123" cy="925305"/>
              </a:xfrm>
              <a:custGeom>
                <a:avLst/>
                <a:gdLst>
                  <a:gd name="connsiteX0" fmla="*/ 491598 w 1308123"/>
                  <a:gd name="connsiteY0" fmla="*/ 925305 h 925305"/>
                  <a:gd name="connsiteX1" fmla="*/ 415009 w 1308123"/>
                  <a:gd name="connsiteY1" fmla="*/ 893737 h 925305"/>
                  <a:gd name="connsiteX2" fmla="*/ 32221 w 1308123"/>
                  <a:gd name="connsiteY2" fmla="*/ 514525 h 925305"/>
                  <a:gd name="connsiteX3" fmla="*/ 31521 w 1308123"/>
                  <a:gd name="connsiteY3" fmla="*/ 360570 h 925305"/>
                  <a:gd name="connsiteX4" fmla="*/ 185476 w 1308123"/>
                  <a:gd name="connsiteY4" fmla="*/ 359870 h 925305"/>
                  <a:gd name="connsiteX5" fmla="*/ 491287 w 1308123"/>
                  <a:gd name="connsiteY5" fmla="*/ 662882 h 925305"/>
                  <a:gd name="connsiteX6" fmla="*/ 1122270 w 1308123"/>
                  <a:gd name="connsiteY6" fmla="*/ 31899 h 925305"/>
                  <a:gd name="connsiteX7" fmla="*/ 1276225 w 1308123"/>
                  <a:gd name="connsiteY7" fmla="*/ 31899 h 925305"/>
                  <a:gd name="connsiteX8" fmla="*/ 1276225 w 1308123"/>
                  <a:gd name="connsiteY8" fmla="*/ 185854 h 925305"/>
                  <a:gd name="connsiteX9" fmla="*/ 568653 w 1308123"/>
                  <a:gd name="connsiteY9" fmla="*/ 893426 h 925305"/>
                  <a:gd name="connsiteX10" fmla="*/ 491676 w 1308123"/>
                  <a:gd name="connsiteY10" fmla="*/ 925305 h 92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08123" h="925305">
                    <a:moveTo>
                      <a:pt x="491598" y="925305"/>
                    </a:moveTo>
                    <a:cubicBezTo>
                      <a:pt x="463917" y="925305"/>
                      <a:pt x="436236" y="914808"/>
                      <a:pt x="415009" y="893737"/>
                    </a:cubicBezTo>
                    <a:lnTo>
                      <a:pt x="32221" y="514525"/>
                    </a:lnTo>
                    <a:cubicBezTo>
                      <a:pt x="-10467" y="472226"/>
                      <a:pt x="-10778" y="403257"/>
                      <a:pt x="31521" y="360570"/>
                    </a:cubicBezTo>
                    <a:cubicBezTo>
                      <a:pt x="73820" y="317882"/>
                      <a:pt x="142789" y="317571"/>
                      <a:pt x="185476" y="359870"/>
                    </a:cubicBezTo>
                    <a:lnTo>
                      <a:pt x="491287" y="662882"/>
                    </a:lnTo>
                    <a:lnTo>
                      <a:pt x="1122270" y="31899"/>
                    </a:lnTo>
                    <a:cubicBezTo>
                      <a:pt x="1164802" y="-10633"/>
                      <a:pt x="1233693" y="-10633"/>
                      <a:pt x="1276225" y="31899"/>
                    </a:cubicBezTo>
                    <a:cubicBezTo>
                      <a:pt x="1318757" y="74431"/>
                      <a:pt x="1318757" y="143322"/>
                      <a:pt x="1276225" y="185854"/>
                    </a:cubicBezTo>
                    <a:lnTo>
                      <a:pt x="568653" y="893426"/>
                    </a:lnTo>
                    <a:cubicBezTo>
                      <a:pt x="547426" y="914653"/>
                      <a:pt x="519512" y="925305"/>
                      <a:pt x="491676" y="925305"/>
                    </a:cubicBezTo>
                    <a:close/>
                  </a:path>
                </a:pathLst>
              </a:custGeom>
              <a:grpFill/>
              <a:ln w="0" cap="flat">
                <a:noFill/>
                <a:prstDash val="solid"/>
                <a:miter/>
              </a:ln>
            </p:spPr>
            <p:txBody>
              <a:bodyPr rtlCol="0" anchor="ctr"/>
              <a:lstStyle/>
              <a:p>
                <a:endParaRPr lang="ko-KR" altLang="en-US" dirty="0"/>
              </a:p>
            </p:txBody>
          </p:sp>
        </p:grpSp>
        <p:grpSp>
          <p:nvGrpSpPr>
            <p:cNvPr id="315" name="그래픽 308">
              <a:extLst>
                <a:ext uri="{FF2B5EF4-FFF2-40B4-BE49-F238E27FC236}">
                  <a16:creationId xmlns:a16="http://schemas.microsoft.com/office/drawing/2014/main" id="{0D6E20FF-3DA0-6854-C93C-BCDF564CE234}"/>
                </a:ext>
              </a:extLst>
            </p:cNvPr>
            <p:cNvGrpSpPr/>
            <p:nvPr/>
          </p:nvGrpSpPr>
          <p:grpSpPr>
            <a:xfrm>
              <a:off x="0" y="2643641"/>
              <a:ext cx="6857922" cy="6906550"/>
              <a:chOff x="0" y="2643641"/>
              <a:chExt cx="6857922" cy="6906550"/>
            </a:xfrm>
            <a:grpFill/>
          </p:grpSpPr>
          <p:grpSp>
            <p:nvGrpSpPr>
              <p:cNvPr id="316" name="그래픽 308">
                <a:extLst>
                  <a:ext uri="{FF2B5EF4-FFF2-40B4-BE49-F238E27FC236}">
                    <a16:creationId xmlns:a16="http://schemas.microsoft.com/office/drawing/2014/main" id="{D2A02517-F9F8-3586-F89F-D025C192F5A9}"/>
                  </a:ext>
                </a:extLst>
              </p:cNvPr>
              <p:cNvGrpSpPr/>
              <p:nvPr/>
            </p:nvGrpSpPr>
            <p:grpSpPr>
              <a:xfrm>
                <a:off x="1497668" y="2643641"/>
                <a:ext cx="5360253" cy="6906550"/>
                <a:chOff x="1497668" y="2643641"/>
                <a:chExt cx="5360253" cy="6906550"/>
              </a:xfrm>
              <a:grpFill/>
            </p:grpSpPr>
            <p:sp>
              <p:nvSpPr>
                <p:cNvPr id="317" name="자유형: 도형 316">
                  <a:extLst>
                    <a:ext uri="{FF2B5EF4-FFF2-40B4-BE49-F238E27FC236}">
                      <a16:creationId xmlns:a16="http://schemas.microsoft.com/office/drawing/2014/main" id="{A13633DF-1D6F-E5C4-AA4A-1566FAB017AD}"/>
                    </a:ext>
                  </a:extLst>
                </p:cNvPr>
                <p:cNvSpPr/>
                <p:nvPr/>
              </p:nvSpPr>
              <p:spPr>
                <a:xfrm>
                  <a:off x="1497668" y="2849409"/>
                  <a:ext cx="5360253" cy="6700782"/>
                </a:xfrm>
                <a:custGeom>
                  <a:avLst/>
                  <a:gdLst>
                    <a:gd name="connsiteX0" fmla="*/ 1931331 w 5360253"/>
                    <a:gd name="connsiteY0" fmla="*/ 6700783 h 6700782"/>
                    <a:gd name="connsiteX1" fmla="*/ 49036 w 5360253"/>
                    <a:gd name="connsiteY1" fmla="*/ 6138380 h 6700782"/>
                    <a:gd name="connsiteX2" fmla="*/ 17933 w 5360253"/>
                    <a:gd name="connsiteY2" fmla="*/ 5987613 h 6700782"/>
                    <a:gd name="connsiteX3" fmla="*/ 168701 w 5360253"/>
                    <a:gd name="connsiteY3" fmla="*/ 5956511 h 6700782"/>
                    <a:gd name="connsiteX4" fmla="*/ 1931331 w 5360253"/>
                    <a:gd name="connsiteY4" fmla="*/ 6483069 h 6700782"/>
                    <a:gd name="connsiteX5" fmla="*/ 5142617 w 5360253"/>
                    <a:gd name="connsiteY5" fmla="*/ 3271783 h 6700782"/>
                    <a:gd name="connsiteX6" fmla="*/ 2910890 w 5360253"/>
                    <a:gd name="connsiteY6" fmla="*/ 212586 h 6700782"/>
                    <a:gd name="connsiteX7" fmla="*/ 2840366 w 5360253"/>
                    <a:gd name="connsiteY7" fmla="*/ 75737 h 6700782"/>
                    <a:gd name="connsiteX8" fmla="*/ 2977215 w 5360253"/>
                    <a:gd name="connsiteY8" fmla="*/ 5213 h 6700782"/>
                    <a:gd name="connsiteX9" fmla="*/ 3932825 w 5360253"/>
                    <a:gd name="connsiteY9" fmla="*/ 487217 h 6700782"/>
                    <a:gd name="connsiteX10" fmla="*/ 4687050 w 5360253"/>
                    <a:gd name="connsiteY10" fmla="*/ 1230867 h 6700782"/>
                    <a:gd name="connsiteX11" fmla="*/ 5360253 w 5360253"/>
                    <a:gd name="connsiteY11" fmla="*/ 3271783 h 6700782"/>
                    <a:gd name="connsiteX12" fmla="*/ 5090754 w 5360253"/>
                    <a:gd name="connsiteY12" fmla="*/ 4606527 h 6700782"/>
                    <a:gd name="connsiteX13" fmla="*/ 4355969 w 5360253"/>
                    <a:gd name="connsiteY13" fmla="*/ 5696421 h 6700782"/>
                    <a:gd name="connsiteX14" fmla="*/ 3266075 w 5360253"/>
                    <a:gd name="connsiteY14" fmla="*/ 6431206 h 6700782"/>
                    <a:gd name="connsiteX15" fmla="*/ 1931331 w 5360253"/>
                    <a:gd name="connsiteY15" fmla="*/ 6700705 h 6700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360253" h="6700782">
                      <a:moveTo>
                        <a:pt x="1931331" y="6700783"/>
                      </a:moveTo>
                      <a:cubicBezTo>
                        <a:pt x="1259138" y="6700783"/>
                        <a:pt x="608250" y="6506317"/>
                        <a:pt x="49036" y="6138380"/>
                      </a:cubicBezTo>
                      <a:cubicBezTo>
                        <a:pt x="-1194" y="6105334"/>
                        <a:pt x="-15112" y="6037843"/>
                        <a:pt x="17933" y="5987613"/>
                      </a:cubicBezTo>
                      <a:cubicBezTo>
                        <a:pt x="50979" y="5937384"/>
                        <a:pt x="118471" y="5923466"/>
                        <a:pt x="168701" y="5956511"/>
                      </a:cubicBezTo>
                      <a:cubicBezTo>
                        <a:pt x="692303" y="6300966"/>
                        <a:pt x="1301826" y="6483069"/>
                        <a:pt x="1931331" y="6483069"/>
                      </a:cubicBezTo>
                      <a:cubicBezTo>
                        <a:pt x="3702048" y="6483069"/>
                        <a:pt x="5142617" y="5042500"/>
                        <a:pt x="5142617" y="3271783"/>
                      </a:cubicBezTo>
                      <a:cubicBezTo>
                        <a:pt x="5142617" y="1869081"/>
                        <a:pt x="4245789" y="639695"/>
                        <a:pt x="2910890" y="212586"/>
                      </a:cubicBezTo>
                      <a:cubicBezTo>
                        <a:pt x="2853662" y="194236"/>
                        <a:pt x="2822094" y="132965"/>
                        <a:pt x="2840366" y="75737"/>
                      </a:cubicBezTo>
                      <a:cubicBezTo>
                        <a:pt x="2858716" y="18509"/>
                        <a:pt x="2919910" y="-13137"/>
                        <a:pt x="2977215" y="5213"/>
                      </a:cubicBezTo>
                      <a:cubicBezTo>
                        <a:pt x="3318949" y="114537"/>
                        <a:pt x="3640466" y="276734"/>
                        <a:pt x="3932825" y="487217"/>
                      </a:cubicBezTo>
                      <a:cubicBezTo>
                        <a:pt x="4221453" y="694979"/>
                        <a:pt x="4475167" y="945195"/>
                        <a:pt x="4687050" y="1230867"/>
                      </a:cubicBezTo>
                      <a:cubicBezTo>
                        <a:pt x="5127455" y="1824605"/>
                        <a:pt x="5360253" y="2530388"/>
                        <a:pt x="5360253" y="3271783"/>
                      </a:cubicBezTo>
                      <a:cubicBezTo>
                        <a:pt x="5360253" y="3734659"/>
                        <a:pt x="5269591" y="4183695"/>
                        <a:pt x="5090754" y="4606527"/>
                      </a:cubicBezTo>
                      <a:cubicBezTo>
                        <a:pt x="4918060" y="5014897"/>
                        <a:pt x="4670799" y="5381590"/>
                        <a:pt x="4355969" y="5696421"/>
                      </a:cubicBezTo>
                      <a:cubicBezTo>
                        <a:pt x="4041138" y="6011251"/>
                        <a:pt x="3674367" y="6258512"/>
                        <a:pt x="3266075" y="6431206"/>
                      </a:cubicBezTo>
                      <a:cubicBezTo>
                        <a:pt x="2843243" y="6610043"/>
                        <a:pt x="2394207" y="6700705"/>
                        <a:pt x="1931331" y="6700705"/>
                      </a:cubicBezTo>
                      <a:close/>
                    </a:path>
                  </a:pathLst>
                </a:custGeom>
                <a:grpFill/>
                <a:ln w="0" cap="flat">
                  <a:noFill/>
                  <a:prstDash val="solid"/>
                  <a:miter/>
                </a:ln>
              </p:spPr>
              <p:txBody>
                <a:bodyPr rtlCol="0" anchor="ctr"/>
                <a:lstStyle/>
                <a:p>
                  <a:endParaRPr lang="ko-KR" altLang="en-US" dirty="0"/>
                </a:p>
              </p:txBody>
            </p:sp>
            <p:sp>
              <p:nvSpPr>
                <p:cNvPr id="318" name="자유형: 도형 317">
                  <a:extLst>
                    <a:ext uri="{FF2B5EF4-FFF2-40B4-BE49-F238E27FC236}">
                      <a16:creationId xmlns:a16="http://schemas.microsoft.com/office/drawing/2014/main" id="{B5DFB72B-B133-9FB0-D080-0CA3E7058E15}"/>
                    </a:ext>
                  </a:extLst>
                </p:cNvPr>
                <p:cNvSpPr/>
                <p:nvPr/>
              </p:nvSpPr>
              <p:spPr>
                <a:xfrm>
                  <a:off x="4332902" y="2643641"/>
                  <a:ext cx="785327" cy="988920"/>
                </a:xfrm>
                <a:custGeom>
                  <a:avLst/>
                  <a:gdLst>
                    <a:gd name="connsiteX0" fmla="*/ 313820 w 785327"/>
                    <a:gd name="connsiteY0" fmla="*/ 988921 h 988920"/>
                    <a:gd name="connsiteX1" fmla="*/ 211494 w 785327"/>
                    <a:gd name="connsiteY1" fmla="*/ 917153 h 988920"/>
                    <a:gd name="connsiteX2" fmla="*/ 6532 w 785327"/>
                    <a:gd name="connsiteY2" fmla="*/ 351796 h 988920"/>
                    <a:gd name="connsiteX3" fmla="*/ 71768 w 785327"/>
                    <a:gd name="connsiteY3" fmla="*/ 212381 h 988920"/>
                    <a:gd name="connsiteX4" fmla="*/ 639380 w 785327"/>
                    <a:gd name="connsiteY4" fmla="*/ 6563 h 988920"/>
                    <a:gd name="connsiteX5" fmla="*/ 778795 w 785327"/>
                    <a:gd name="connsiteY5" fmla="*/ 71800 h 988920"/>
                    <a:gd name="connsiteX6" fmla="*/ 713559 w 785327"/>
                    <a:gd name="connsiteY6" fmla="*/ 211214 h 988920"/>
                    <a:gd name="connsiteX7" fmla="*/ 248272 w 785327"/>
                    <a:gd name="connsiteY7" fmla="*/ 379865 h 988920"/>
                    <a:gd name="connsiteX8" fmla="*/ 416146 w 785327"/>
                    <a:gd name="connsiteY8" fmla="*/ 842897 h 988920"/>
                    <a:gd name="connsiteX9" fmla="*/ 350909 w 785327"/>
                    <a:gd name="connsiteY9" fmla="*/ 982312 h 988920"/>
                    <a:gd name="connsiteX10" fmla="*/ 313820 w 785327"/>
                    <a:gd name="connsiteY10" fmla="*/ 988843 h 988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5327" h="988920">
                      <a:moveTo>
                        <a:pt x="313820" y="988921"/>
                      </a:moveTo>
                      <a:cubicBezTo>
                        <a:pt x="269266" y="988921"/>
                        <a:pt x="227512" y="961396"/>
                        <a:pt x="211494" y="917153"/>
                      </a:cubicBezTo>
                      <a:lnTo>
                        <a:pt x="6532" y="351796"/>
                      </a:lnTo>
                      <a:cubicBezTo>
                        <a:pt x="-13918" y="295268"/>
                        <a:pt x="15241" y="232830"/>
                        <a:pt x="71768" y="212381"/>
                      </a:cubicBezTo>
                      <a:lnTo>
                        <a:pt x="639380" y="6563"/>
                      </a:lnTo>
                      <a:cubicBezTo>
                        <a:pt x="695909" y="-13964"/>
                        <a:pt x="758346" y="15272"/>
                        <a:pt x="778795" y="71800"/>
                      </a:cubicBezTo>
                      <a:cubicBezTo>
                        <a:pt x="799245" y="128328"/>
                        <a:pt x="770087" y="190765"/>
                        <a:pt x="713559" y="211214"/>
                      </a:cubicBezTo>
                      <a:lnTo>
                        <a:pt x="248272" y="379865"/>
                      </a:lnTo>
                      <a:lnTo>
                        <a:pt x="416146" y="842897"/>
                      </a:lnTo>
                      <a:cubicBezTo>
                        <a:pt x="436595" y="899425"/>
                        <a:pt x="407437" y="961862"/>
                        <a:pt x="350909" y="982312"/>
                      </a:cubicBezTo>
                      <a:cubicBezTo>
                        <a:pt x="338624" y="986744"/>
                        <a:pt x="326105" y="988843"/>
                        <a:pt x="313820" y="988843"/>
                      </a:cubicBezTo>
                      <a:close/>
                    </a:path>
                  </a:pathLst>
                </a:custGeom>
                <a:grpFill/>
                <a:ln w="0" cap="flat">
                  <a:noFill/>
                  <a:prstDash val="solid"/>
                  <a:miter/>
                </a:ln>
              </p:spPr>
              <p:txBody>
                <a:bodyPr rtlCol="0" anchor="ctr"/>
                <a:lstStyle/>
                <a:p>
                  <a:endParaRPr lang="ko-KR" altLang="en-US" dirty="0"/>
                </a:p>
              </p:txBody>
            </p:sp>
          </p:grpSp>
          <p:grpSp>
            <p:nvGrpSpPr>
              <p:cNvPr id="319" name="그래픽 308">
                <a:extLst>
                  <a:ext uri="{FF2B5EF4-FFF2-40B4-BE49-F238E27FC236}">
                    <a16:creationId xmlns:a16="http://schemas.microsoft.com/office/drawing/2014/main" id="{64F59734-449E-0A1B-EAA6-C28B3ADA8219}"/>
                  </a:ext>
                </a:extLst>
              </p:cNvPr>
              <p:cNvGrpSpPr/>
              <p:nvPr/>
            </p:nvGrpSpPr>
            <p:grpSpPr>
              <a:xfrm>
                <a:off x="0" y="2692269"/>
                <a:ext cx="4084414" cy="6041493"/>
                <a:chOff x="0" y="2692269"/>
                <a:chExt cx="4084414" cy="6041493"/>
              </a:xfrm>
              <a:grpFill/>
            </p:grpSpPr>
            <p:sp>
              <p:nvSpPr>
                <p:cNvPr id="320" name="자유형: 도형 319">
                  <a:extLst>
                    <a:ext uri="{FF2B5EF4-FFF2-40B4-BE49-F238E27FC236}">
                      <a16:creationId xmlns:a16="http://schemas.microsoft.com/office/drawing/2014/main" id="{0840E6D1-25FA-8E45-D0EC-C8FD0E1C6939}"/>
                    </a:ext>
                  </a:extLst>
                </p:cNvPr>
                <p:cNvSpPr/>
                <p:nvPr/>
              </p:nvSpPr>
              <p:spPr>
                <a:xfrm>
                  <a:off x="0" y="2692269"/>
                  <a:ext cx="4084414" cy="6041493"/>
                </a:xfrm>
                <a:custGeom>
                  <a:avLst/>
                  <a:gdLst>
                    <a:gd name="connsiteX0" fmla="*/ 1248358 w 4084414"/>
                    <a:gd name="connsiteY0" fmla="*/ 6041494 h 6041493"/>
                    <a:gd name="connsiteX1" fmla="*/ 1176901 w 4084414"/>
                    <a:gd name="connsiteY1" fmla="*/ 6014668 h 6041493"/>
                    <a:gd name="connsiteX2" fmla="*/ 318096 w 4084414"/>
                    <a:gd name="connsiteY2" fmla="*/ 4873068 h 6041493"/>
                    <a:gd name="connsiteX3" fmla="*/ 0 w 4084414"/>
                    <a:gd name="connsiteY3" fmla="*/ 3428922 h 6041493"/>
                    <a:gd name="connsiteX4" fmla="*/ 269499 w 4084414"/>
                    <a:gd name="connsiteY4" fmla="*/ 2094178 h 6041493"/>
                    <a:gd name="connsiteX5" fmla="*/ 1004285 w 4084414"/>
                    <a:gd name="connsiteY5" fmla="*/ 1004285 h 6041493"/>
                    <a:gd name="connsiteX6" fmla="*/ 2094178 w 4084414"/>
                    <a:gd name="connsiteY6" fmla="*/ 269499 h 6041493"/>
                    <a:gd name="connsiteX7" fmla="*/ 3428922 w 4084414"/>
                    <a:gd name="connsiteY7" fmla="*/ 0 h 6041493"/>
                    <a:gd name="connsiteX8" fmla="*/ 3993347 w 4084414"/>
                    <a:gd name="connsiteY8" fmla="*/ 46264 h 6041493"/>
                    <a:gd name="connsiteX9" fmla="*/ 4082920 w 4084414"/>
                    <a:gd name="connsiteY9" fmla="*/ 171450 h 6041493"/>
                    <a:gd name="connsiteX10" fmla="*/ 3957735 w 4084414"/>
                    <a:gd name="connsiteY10" fmla="*/ 261024 h 6041493"/>
                    <a:gd name="connsiteX11" fmla="*/ 3428922 w 4084414"/>
                    <a:gd name="connsiteY11" fmla="*/ 217714 h 6041493"/>
                    <a:gd name="connsiteX12" fmla="*/ 217714 w 4084414"/>
                    <a:gd name="connsiteY12" fmla="*/ 3428922 h 6041493"/>
                    <a:gd name="connsiteX13" fmla="*/ 1319893 w 4084414"/>
                    <a:gd name="connsiteY13" fmla="*/ 5850605 h 6041493"/>
                    <a:gd name="connsiteX14" fmla="*/ 1330390 w 4084414"/>
                    <a:gd name="connsiteY14" fmla="*/ 6004171 h 6041493"/>
                    <a:gd name="connsiteX15" fmla="*/ 1248280 w 4084414"/>
                    <a:gd name="connsiteY15" fmla="*/ 6041494 h 6041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84414" h="6041493">
                      <a:moveTo>
                        <a:pt x="1248358" y="6041494"/>
                      </a:moveTo>
                      <a:cubicBezTo>
                        <a:pt x="1223010" y="6041494"/>
                        <a:pt x="1197506" y="6032707"/>
                        <a:pt x="1176901" y="6014668"/>
                      </a:cubicBezTo>
                      <a:cubicBezTo>
                        <a:pt x="810986" y="5695717"/>
                        <a:pt x="522048" y="5311607"/>
                        <a:pt x="318096" y="4873068"/>
                      </a:cubicBezTo>
                      <a:cubicBezTo>
                        <a:pt x="106991" y="4419211"/>
                        <a:pt x="0" y="3933320"/>
                        <a:pt x="0" y="3428922"/>
                      </a:cubicBezTo>
                      <a:cubicBezTo>
                        <a:pt x="0" y="2966046"/>
                        <a:pt x="90662" y="2517010"/>
                        <a:pt x="269499" y="2094178"/>
                      </a:cubicBezTo>
                      <a:cubicBezTo>
                        <a:pt x="442193" y="1685808"/>
                        <a:pt x="689455" y="1319115"/>
                        <a:pt x="1004285" y="1004285"/>
                      </a:cubicBezTo>
                      <a:cubicBezTo>
                        <a:pt x="1319115" y="689455"/>
                        <a:pt x="1685886" y="442193"/>
                        <a:pt x="2094178" y="269499"/>
                      </a:cubicBezTo>
                      <a:cubicBezTo>
                        <a:pt x="2517010" y="90662"/>
                        <a:pt x="2966046" y="0"/>
                        <a:pt x="3428922" y="0"/>
                      </a:cubicBezTo>
                      <a:cubicBezTo>
                        <a:pt x="3618178" y="0"/>
                        <a:pt x="3808056" y="15551"/>
                        <a:pt x="3993347" y="46264"/>
                      </a:cubicBezTo>
                      <a:cubicBezTo>
                        <a:pt x="4052674" y="56061"/>
                        <a:pt x="4092795" y="112123"/>
                        <a:pt x="4082920" y="171450"/>
                      </a:cubicBezTo>
                      <a:cubicBezTo>
                        <a:pt x="4073124" y="230777"/>
                        <a:pt x="4017140" y="270821"/>
                        <a:pt x="3957735" y="261024"/>
                      </a:cubicBezTo>
                      <a:cubicBezTo>
                        <a:pt x="3784185" y="232254"/>
                        <a:pt x="3606282" y="217714"/>
                        <a:pt x="3428922" y="217714"/>
                      </a:cubicBezTo>
                      <a:cubicBezTo>
                        <a:pt x="1658283" y="217637"/>
                        <a:pt x="217714" y="1658205"/>
                        <a:pt x="217714" y="3428922"/>
                      </a:cubicBezTo>
                      <a:cubicBezTo>
                        <a:pt x="217714" y="4357318"/>
                        <a:pt x="619475" y="5239994"/>
                        <a:pt x="1319893" y="5850605"/>
                      </a:cubicBezTo>
                      <a:cubicBezTo>
                        <a:pt x="1365224" y="5890105"/>
                        <a:pt x="1369889" y="5958840"/>
                        <a:pt x="1330390" y="6004171"/>
                      </a:cubicBezTo>
                      <a:cubicBezTo>
                        <a:pt x="1308852" y="6028898"/>
                        <a:pt x="1278683" y="6041494"/>
                        <a:pt x="1248280" y="6041494"/>
                      </a:cubicBezTo>
                      <a:close/>
                    </a:path>
                  </a:pathLst>
                </a:custGeom>
                <a:grpFill/>
                <a:ln w="0" cap="flat">
                  <a:noFill/>
                  <a:prstDash val="solid"/>
                  <a:miter/>
                </a:ln>
              </p:spPr>
              <p:txBody>
                <a:bodyPr rtlCol="0" anchor="ctr"/>
                <a:lstStyle/>
                <a:p>
                  <a:endParaRPr lang="ko-KR" altLang="en-US" dirty="0"/>
                </a:p>
              </p:txBody>
            </p:sp>
            <p:sp>
              <p:nvSpPr>
                <p:cNvPr id="321" name="자유형: 도형 320">
                  <a:extLst>
                    <a:ext uri="{FF2B5EF4-FFF2-40B4-BE49-F238E27FC236}">
                      <a16:creationId xmlns:a16="http://schemas.microsoft.com/office/drawing/2014/main" id="{0F20191C-B5FE-44A5-D2C0-7B9AA00254FC}"/>
                    </a:ext>
                  </a:extLst>
                </p:cNvPr>
                <p:cNvSpPr/>
                <p:nvPr/>
              </p:nvSpPr>
              <p:spPr>
                <a:xfrm>
                  <a:off x="486435" y="7917334"/>
                  <a:ext cx="870857" cy="816428"/>
                </a:xfrm>
                <a:custGeom>
                  <a:avLst/>
                  <a:gdLst>
                    <a:gd name="connsiteX0" fmla="*/ 762000 w 870857"/>
                    <a:gd name="connsiteY0" fmla="*/ 816429 h 816428"/>
                    <a:gd name="connsiteX1" fmla="*/ 108857 w 870857"/>
                    <a:gd name="connsiteY1" fmla="*/ 816429 h 816428"/>
                    <a:gd name="connsiteX2" fmla="*/ 0 w 870857"/>
                    <a:gd name="connsiteY2" fmla="*/ 707571 h 816428"/>
                    <a:gd name="connsiteX3" fmla="*/ 108857 w 870857"/>
                    <a:gd name="connsiteY3" fmla="*/ 598714 h 816428"/>
                    <a:gd name="connsiteX4" fmla="*/ 653143 w 870857"/>
                    <a:gd name="connsiteY4" fmla="*/ 598714 h 816428"/>
                    <a:gd name="connsiteX5" fmla="*/ 653143 w 870857"/>
                    <a:gd name="connsiteY5" fmla="*/ 108857 h 816428"/>
                    <a:gd name="connsiteX6" fmla="*/ 762000 w 870857"/>
                    <a:gd name="connsiteY6" fmla="*/ 0 h 816428"/>
                    <a:gd name="connsiteX7" fmla="*/ 870857 w 870857"/>
                    <a:gd name="connsiteY7" fmla="*/ 108857 h 816428"/>
                    <a:gd name="connsiteX8" fmla="*/ 870857 w 870857"/>
                    <a:gd name="connsiteY8" fmla="*/ 707571 h 816428"/>
                    <a:gd name="connsiteX9" fmla="*/ 762000 w 870857"/>
                    <a:gd name="connsiteY9" fmla="*/ 816429 h 816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0857" h="816428">
                      <a:moveTo>
                        <a:pt x="762000" y="816429"/>
                      </a:moveTo>
                      <a:lnTo>
                        <a:pt x="108857" y="816429"/>
                      </a:lnTo>
                      <a:cubicBezTo>
                        <a:pt x="48752" y="816429"/>
                        <a:pt x="0" y="767676"/>
                        <a:pt x="0" y="707571"/>
                      </a:cubicBezTo>
                      <a:cubicBezTo>
                        <a:pt x="0" y="647467"/>
                        <a:pt x="48752" y="598714"/>
                        <a:pt x="108857" y="598714"/>
                      </a:cubicBezTo>
                      <a:lnTo>
                        <a:pt x="653143" y="598714"/>
                      </a:lnTo>
                      <a:lnTo>
                        <a:pt x="653143" y="108857"/>
                      </a:lnTo>
                      <a:cubicBezTo>
                        <a:pt x="653143" y="48753"/>
                        <a:pt x="701895" y="0"/>
                        <a:pt x="762000" y="0"/>
                      </a:cubicBezTo>
                      <a:cubicBezTo>
                        <a:pt x="822105" y="0"/>
                        <a:pt x="870857" y="48753"/>
                        <a:pt x="870857" y="108857"/>
                      </a:cubicBezTo>
                      <a:lnTo>
                        <a:pt x="870857" y="707571"/>
                      </a:lnTo>
                      <a:cubicBezTo>
                        <a:pt x="870857" y="767676"/>
                        <a:pt x="822105" y="816429"/>
                        <a:pt x="762000" y="816429"/>
                      </a:cubicBezTo>
                      <a:close/>
                    </a:path>
                  </a:pathLst>
                </a:custGeom>
                <a:grpFill/>
                <a:ln w="0" cap="flat">
                  <a:noFill/>
                  <a:prstDash val="solid"/>
                  <a:miter/>
                </a:ln>
              </p:spPr>
              <p:txBody>
                <a:bodyPr rtlCol="0" anchor="ctr"/>
                <a:lstStyle/>
                <a:p>
                  <a:endParaRPr lang="ko-KR" altLang="en-US" dirty="0"/>
                </a:p>
              </p:txBody>
            </p:sp>
          </p:grpSp>
        </p:grpSp>
      </p:grpSp>
      <p:grpSp>
        <p:nvGrpSpPr>
          <p:cNvPr id="127" name="그룹 126">
            <a:extLst>
              <a:ext uri="{FF2B5EF4-FFF2-40B4-BE49-F238E27FC236}">
                <a16:creationId xmlns:a16="http://schemas.microsoft.com/office/drawing/2014/main" id="{24071F47-5C73-5E43-4CFF-627DCEF03729}"/>
              </a:ext>
            </a:extLst>
          </p:cNvPr>
          <p:cNvGrpSpPr/>
          <p:nvPr/>
        </p:nvGrpSpPr>
        <p:grpSpPr>
          <a:xfrm>
            <a:off x="5182462" y="8963763"/>
            <a:ext cx="603595" cy="688345"/>
            <a:chOff x="671512" y="2947987"/>
            <a:chExt cx="5517260" cy="6291929"/>
          </a:xfrm>
          <a:solidFill>
            <a:srgbClr val="97C9F7"/>
          </a:solidFill>
        </p:grpSpPr>
        <p:grpSp>
          <p:nvGrpSpPr>
            <p:cNvPr id="50" name="그래픽 45">
              <a:extLst>
                <a:ext uri="{FF2B5EF4-FFF2-40B4-BE49-F238E27FC236}">
                  <a16:creationId xmlns:a16="http://schemas.microsoft.com/office/drawing/2014/main" id="{77873804-32A4-6E95-8422-74A31DFD3410}"/>
                </a:ext>
              </a:extLst>
            </p:cNvPr>
            <p:cNvGrpSpPr/>
            <p:nvPr/>
          </p:nvGrpSpPr>
          <p:grpSpPr>
            <a:xfrm>
              <a:off x="671512" y="2947987"/>
              <a:ext cx="5517260" cy="6291929"/>
              <a:chOff x="671512" y="2947987"/>
              <a:chExt cx="5517260" cy="6291929"/>
            </a:xfrm>
            <a:grpFill/>
          </p:grpSpPr>
          <p:grpSp>
            <p:nvGrpSpPr>
              <p:cNvPr id="51" name="그래픽 45">
                <a:extLst>
                  <a:ext uri="{FF2B5EF4-FFF2-40B4-BE49-F238E27FC236}">
                    <a16:creationId xmlns:a16="http://schemas.microsoft.com/office/drawing/2014/main" id="{AA873503-04E4-3A85-54EC-8B6399AB08E0}"/>
                  </a:ext>
                </a:extLst>
              </p:cNvPr>
              <p:cNvGrpSpPr/>
              <p:nvPr/>
            </p:nvGrpSpPr>
            <p:grpSpPr>
              <a:xfrm>
                <a:off x="3055905" y="2947987"/>
                <a:ext cx="748474" cy="748474"/>
                <a:chOff x="3055905" y="2947987"/>
                <a:chExt cx="748474" cy="748474"/>
              </a:xfrm>
              <a:grpFill/>
            </p:grpSpPr>
            <p:sp>
              <p:nvSpPr>
                <p:cNvPr id="52" name="자유형: 도형 51">
                  <a:extLst>
                    <a:ext uri="{FF2B5EF4-FFF2-40B4-BE49-F238E27FC236}">
                      <a16:creationId xmlns:a16="http://schemas.microsoft.com/office/drawing/2014/main" id="{45B2ECAB-954B-C2C8-5929-B400BD105315}"/>
                    </a:ext>
                  </a:extLst>
                </p:cNvPr>
                <p:cNvSpPr/>
                <p:nvPr/>
              </p:nvSpPr>
              <p:spPr>
                <a:xfrm>
                  <a:off x="3079717" y="2971799"/>
                  <a:ext cx="700849" cy="700849"/>
                </a:xfrm>
                <a:custGeom>
                  <a:avLst/>
                  <a:gdLst>
                    <a:gd name="connsiteX0" fmla="*/ 350425 w 700849"/>
                    <a:gd name="connsiteY0" fmla="*/ 700754 h 700849"/>
                    <a:gd name="connsiteX1" fmla="*/ 0 w 700849"/>
                    <a:gd name="connsiteY1" fmla="*/ 350330 h 700849"/>
                    <a:gd name="connsiteX2" fmla="*/ 350425 w 700849"/>
                    <a:gd name="connsiteY2" fmla="*/ 0 h 700849"/>
                    <a:gd name="connsiteX3" fmla="*/ 700850 w 700849"/>
                    <a:gd name="connsiteY3" fmla="*/ 350425 h 700849"/>
                    <a:gd name="connsiteX4" fmla="*/ 350425 w 700849"/>
                    <a:gd name="connsiteY4" fmla="*/ 700850 h 700849"/>
                    <a:gd name="connsiteX5" fmla="*/ 350425 w 700849"/>
                    <a:gd name="connsiteY5" fmla="*/ 105061 h 700849"/>
                    <a:gd name="connsiteX6" fmla="*/ 105156 w 700849"/>
                    <a:gd name="connsiteY6" fmla="*/ 350330 h 700849"/>
                    <a:gd name="connsiteX7" fmla="*/ 350425 w 700849"/>
                    <a:gd name="connsiteY7" fmla="*/ 595598 h 700849"/>
                    <a:gd name="connsiteX8" fmla="*/ 595693 w 700849"/>
                    <a:gd name="connsiteY8" fmla="*/ 350330 h 700849"/>
                    <a:gd name="connsiteX9" fmla="*/ 350425 w 700849"/>
                    <a:gd name="connsiteY9" fmla="*/ 105061 h 7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0849" h="700849">
                      <a:moveTo>
                        <a:pt x="350425" y="700754"/>
                      </a:moveTo>
                      <a:cubicBezTo>
                        <a:pt x="157258" y="700754"/>
                        <a:pt x="0" y="543592"/>
                        <a:pt x="0" y="350330"/>
                      </a:cubicBezTo>
                      <a:cubicBezTo>
                        <a:pt x="0" y="157067"/>
                        <a:pt x="157258" y="0"/>
                        <a:pt x="350425" y="0"/>
                      </a:cubicBezTo>
                      <a:cubicBezTo>
                        <a:pt x="543592" y="0"/>
                        <a:pt x="700850" y="157163"/>
                        <a:pt x="700850" y="350425"/>
                      </a:cubicBezTo>
                      <a:cubicBezTo>
                        <a:pt x="700850" y="543687"/>
                        <a:pt x="543687" y="700850"/>
                        <a:pt x="350425" y="700850"/>
                      </a:cubicBezTo>
                      <a:close/>
                      <a:moveTo>
                        <a:pt x="350425" y="105061"/>
                      </a:moveTo>
                      <a:cubicBezTo>
                        <a:pt x="215170" y="105061"/>
                        <a:pt x="105156" y="215075"/>
                        <a:pt x="105156" y="350330"/>
                      </a:cubicBezTo>
                      <a:cubicBezTo>
                        <a:pt x="105156" y="485585"/>
                        <a:pt x="215170" y="595598"/>
                        <a:pt x="350425" y="595598"/>
                      </a:cubicBezTo>
                      <a:cubicBezTo>
                        <a:pt x="485680" y="595598"/>
                        <a:pt x="595693" y="485585"/>
                        <a:pt x="595693" y="350330"/>
                      </a:cubicBezTo>
                      <a:cubicBezTo>
                        <a:pt x="595693" y="215075"/>
                        <a:pt x="485680" y="105061"/>
                        <a:pt x="350425" y="105061"/>
                      </a:cubicBezTo>
                      <a:close/>
                    </a:path>
                  </a:pathLst>
                </a:custGeom>
                <a:grpFill/>
                <a:ln w="0" cap="flat">
                  <a:noFill/>
                  <a:prstDash val="solid"/>
                  <a:miter/>
                </a:ln>
              </p:spPr>
              <p:txBody>
                <a:bodyPr rtlCol="0" anchor="ctr"/>
                <a:lstStyle/>
                <a:p>
                  <a:endParaRPr lang="ko-KR" altLang="en-US" dirty="0"/>
                </a:p>
              </p:txBody>
            </p:sp>
            <p:sp>
              <p:nvSpPr>
                <p:cNvPr id="54" name="자유형: 도형 53">
                  <a:extLst>
                    <a:ext uri="{FF2B5EF4-FFF2-40B4-BE49-F238E27FC236}">
                      <a16:creationId xmlns:a16="http://schemas.microsoft.com/office/drawing/2014/main" id="{BA4F6704-A363-9720-5492-C782C4585198}"/>
                    </a:ext>
                  </a:extLst>
                </p:cNvPr>
                <p:cNvSpPr/>
                <p:nvPr/>
              </p:nvSpPr>
              <p:spPr>
                <a:xfrm>
                  <a:off x="3055905" y="2947987"/>
                  <a:ext cx="748474" cy="748474"/>
                </a:xfrm>
                <a:custGeom>
                  <a:avLst/>
                  <a:gdLst>
                    <a:gd name="connsiteX0" fmla="*/ 374237 w 748474"/>
                    <a:gd name="connsiteY0" fmla="*/ 748379 h 748474"/>
                    <a:gd name="connsiteX1" fmla="*/ 0 w 748474"/>
                    <a:gd name="connsiteY1" fmla="*/ 374142 h 748474"/>
                    <a:gd name="connsiteX2" fmla="*/ 374237 w 748474"/>
                    <a:gd name="connsiteY2" fmla="*/ 0 h 748474"/>
                    <a:gd name="connsiteX3" fmla="*/ 748475 w 748474"/>
                    <a:gd name="connsiteY3" fmla="*/ 374237 h 748474"/>
                    <a:gd name="connsiteX4" fmla="*/ 374237 w 748474"/>
                    <a:gd name="connsiteY4" fmla="*/ 748475 h 748474"/>
                    <a:gd name="connsiteX5" fmla="*/ 374237 w 748474"/>
                    <a:gd name="connsiteY5" fmla="*/ 47625 h 748474"/>
                    <a:gd name="connsiteX6" fmla="*/ 47625 w 748474"/>
                    <a:gd name="connsiteY6" fmla="*/ 374237 h 748474"/>
                    <a:gd name="connsiteX7" fmla="*/ 374237 w 748474"/>
                    <a:gd name="connsiteY7" fmla="*/ 700850 h 748474"/>
                    <a:gd name="connsiteX8" fmla="*/ 700850 w 748474"/>
                    <a:gd name="connsiteY8" fmla="*/ 374237 h 748474"/>
                    <a:gd name="connsiteX9" fmla="*/ 374237 w 748474"/>
                    <a:gd name="connsiteY9" fmla="*/ 47625 h 748474"/>
                    <a:gd name="connsiteX10" fmla="*/ 374237 w 748474"/>
                    <a:gd name="connsiteY10" fmla="*/ 643319 h 748474"/>
                    <a:gd name="connsiteX11" fmla="*/ 105156 w 748474"/>
                    <a:gd name="connsiteY11" fmla="*/ 374237 h 748474"/>
                    <a:gd name="connsiteX12" fmla="*/ 374237 w 748474"/>
                    <a:gd name="connsiteY12" fmla="*/ 105156 h 748474"/>
                    <a:gd name="connsiteX13" fmla="*/ 643318 w 748474"/>
                    <a:gd name="connsiteY13" fmla="*/ 374237 h 748474"/>
                    <a:gd name="connsiteX14" fmla="*/ 374237 w 748474"/>
                    <a:gd name="connsiteY14" fmla="*/ 643319 h 748474"/>
                    <a:gd name="connsiteX15" fmla="*/ 374237 w 748474"/>
                    <a:gd name="connsiteY15" fmla="*/ 152686 h 748474"/>
                    <a:gd name="connsiteX16" fmla="*/ 152781 w 748474"/>
                    <a:gd name="connsiteY16" fmla="*/ 374142 h 748474"/>
                    <a:gd name="connsiteX17" fmla="*/ 374237 w 748474"/>
                    <a:gd name="connsiteY17" fmla="*/ 595598 h 748474"/>
                    <a:gd name="connsiteX18" fmla="*/ 595693 w 748474"/>
                    <a:gd name="connsiteY18" fmla="*/ 374142 h 748474"/>
                    <a:gd name="connsiteX19" fmla="*/ 374237 w 748474"/>
                    <a:gd name="connsiteY19" fmla="*/ 152686 h 74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8474" h="748474">
                      <a:moveTo>
                        <a:pt x="374237" y="748379"/>
                      </a:moveTo>
                      <a:cubicBezTo>
                        <a:pt x="167926" y="748379"/>
                        <a:pt x="0" y="580549"/>
                        <a:pt x="0" y="374142"/>
                      </a:cubicBezTo>
                      <a:cubicBezTo>
                        <a:pt x="0" y="167735"/>
                        <a:pt x="167926" y="0"/>
                        <a:pt x="374237" y="0"/>
                      </a:cubicBezTo>
                      <a:cubicBezTo>
                        <a:pt x="580549" y="0"/>
                        <a:pt x="748475" y="167831"/>
                        <a:pt x="748475" y="374237"/>
                      </a:cubicBezTo>
                      <a:cubicBezTo>
                        <a:pt x="748475" y="580644"/>
                        <a:pt x="580644" y="748475"/>
                        <a:pt x="374237" y="748475"/>
                      </a:cubicBezTo>
                      <a:close/>
                      <a:moveTo>
                        <a:pt x="374237" y="47625"/>
                      </a:moveTo>
                      <a:cubicBezTo>
                        <a:pt x="194119" y="47625"/>
                        <a:pt x="47625" y="194119"/>
                        <a:pt x="47625" y="374237"/>
                      </a:cubicBezTo>
                      <a:cubicBezTo>
                        <a:pt x="47625" y="554355"/>
                        <a:pt x="194119" y="700850"/>
                        <a:pt x="374237" y="700850"/>
                      </a:cubicBezTo>
                      <a:cubicBezTo>
                        <a:pt x="554355" y="700850"/>
                        <a:pt x="700850" y="554355"/>
                        <a:pt x="700850" y="374237"/>
                      </a:cubicBezTo>
                      <a:cubicBezTo>
                        <a:pt x="700850" y="194119"/>
                        <a:pt x="554355" y="47625"/>
                        <a:pt x="374237" y="47625"/>
                      </a:cubicBezTo>
                      <a:close/>
                      <a:moveTo>
                        <a:pt x="374237" y="643319"/>
                      </a:moveTo>
                      <a:cubicBezTo>
                        <a:pt x="225838" y="643319"/>
                        <a:pt x="105156" y="522637"/>
                        <a:pt x="105156" y="374237"/>
                      </a:cubicBezTo>
                      <a:cubicBezTo>
                        <a:pt x="105156" y="225838"/>
                        <a:pt x="225838" y="105156"/>
                        <a:pt x="374237" y="105156"/>
                      </a:cubicBezTo>
                      <a:cubicBezTo>
                        <a:pt x="522637" y="105156"/>
                        <a:pt x="643318" y="225838"/>
                        <a:pt x="643318" y="374237"/>
                      </a:cubicBezTo>
                      <a:cubicBezTo>
                        <a:pt x="643318" y="522637"/>
                        <a:pt x="522637" y="643319"/>
                        <a:pt x="374237" y="643319"/>
                      </a:cubicBezTo>
                      <a:close/>
                      <a:moveTo>
                        <a:pt x="374237" y="152686"/>
                      </a:moveTo>
                      <a:cubicBezTo>
                        <a:pt x="252127" y="152686"/>
                        <a:pt x="152781" y="252031"/>
                        <a:pt x="152781" y="374142"/>
                      </a:cubicBezTo>
                      <a:cubicBezTo>
                        <a:pt x="152781" y="496253"/>
                        <a:pt x="252127" y="595598"/>
                        <a:pt x="374237" y="595598"/>
                      </a:cubicBezTo>
                      <a:cubicBezTo>
                        <a:pt x="496348" y="595598"/>
                        <a:pt x="595693" y="496253"/>
                        <a:pt x="595693" y="374142"/>
                      </a:cubicBezTo>
                      <a:cubicBezTo>
                        <a:pt x="595693" y="252031"/>
                        <a:pt x="496348" y="152686"/>
                        <a:pt x="374237" y="152686"/>
                      </a:cubicBezTo>
                      <a:close/>
                    </a:path>
                  </a:pathLst>
                </a:custGeom>
                <a:grpFill/>
                <a:ln w="0" cap="flat">
                  <a:noFill/>
                  <a:prstDash val="solid"/>
                  <a:miter/>
                </a:ln>
              </p:spPr>
              <p:txBody>
                <a:bodyPr rtlCol="0" anchor="ctr"/>
                <a:lstStyle/>
                <a:p>
                  <a:endParaRPr lang="ko-KR" altLang="en-US" dirty="0"/>
                </a:p>
              </p:txBody>
            </p:sp>
          </p:grpSp>
          <p:grpSp>
            <p:nvGrpSpPr>
              <p:cNvPr id="55" name="그래픽 45">
                <a:extLst>
                  <a:ext uri="{FF2B5EF4-FFF2-40B4-BE49-F238E27FC236}">
                    <a16:creationId xmlns:a16="http://schemas.microsoft.com/office/drawing/2014/main" id="{CBF94FD9-0E2E-2690-9A83-3CA6B095DCF2}"/>
                  </a:ext>
                </a:extLst>
              </p:cNvPr>
              <p:cNvGrpSpPr/>
              <p:nvPr/>
            </p:nvGrpSpPr>
            <p:grpSpPr>
              <a:xfrm>
                <a:off x="3055905" y="8491441"/>
                <a:ext cx="748474" cy="748474"/>
                <a:chOff x="3055905" y="8491441"/>
                <a:chExt cx="748474" cy="748474"/>
              </a:xfrm>
              <a:grpFill/>
            </p:grpSpPr>
            <p:sp>
              <p:nvSpPr>
                <p:cNvPr id="56" name="자유형: 도형 55">
                  <a:extLst>
                    <a:ext uri="{FF2B5EF4-FFF2-40B4-BE49-F238E27FC236}">
                      <a16:creationId xmlns:a16="http://schemas.microsoft.com/office/drawing/2014/main" id="{D99A8385-7D55-EE79-E526-167B170CDF61}"/>
                    </a:ext>
                  </a:extLst>
                </p:cNvPr>
                <p:cNvSpPr/>
                <p:nvPr/>
              </p:nvSpPr>
              <p:spPr>
                <a:xfrm>
                  <a:off x="3079717" y="8515254"/>
                  <a:ext cx="700849" cy="700849"/>
                </a:xfrm>
                <a:custGeom>
                  <a:avLst/>
                  <a:gdLst>
                    <a:gd name="connsiteX0" fmla="*/ 350425 w 700849"/>
                    <a:gd name="connsiteY0" fmla="*/ 700850 h 700849"/>
                    <a:gd name="connsiteX1" fmla="*/ 0 w 700849"/>
                    <a:gd name="connsiteY1" fmla="*/ 350425 h 700849"/>
                    <a:gd name="connsiteX2" fmla="*/ 350425 w 700849"/>
                    <a:gd name="connsiteY2" fmla="*/ 0 h 700849"/>
                    <a:gd name="connsiteX3" fmla="*/ 700850 w 700849"/>
                    <a:gd name="connsiteY3" fmla="*/ 350425 h 700849"/>
                    <a:gd name="connsiteX4" fmla="*/ 350425 w 700849"/>
                    <a:gd name="connsiteY4" fmla="*/ 700850 h 700849"/>
                    <a:gd name="connsiteX5" fmla="*/ 350425 w 700849"/>
                    <a:gd name="connsiteY5" fmla="*/ 105156 h 700849"/>
                    <a:gd name="connsiteX6" fmla="*/ 105156 w 700849"/>
                    <a:gd name="connsiteY6" fmla="*/ 350425 h 700849"/>
                    <a:gd name="connsiteX7" fmla="*/ 350425 w 700849"/>
                    <a:gd name="connsiteY7" fmla="*/ 595694 h 700849"/>
                    <a:gd name="connsiteX8" fmla="*/ 595693 w 700849"/>
                    <a:gd name="connsiteY8" fmla="*/ 350425 h 700849"/>
                    <a:gd name="connsiteX9" fmla="*/ 350425 w 700849"/>
                    <a:gd name="connsiteY9" fmla="*/ 105156 h 7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0849" h="700849">
                      <a:moveTo>
                        <a:pt x="350425" y="700850"/>
                      </a:moveTo>
                      <a:cubicBezTo>
                        <a:pt x="157258" y="700850"/>
                        <a:pt x="0" y="543687"/>
                        <a:pt x="0" y="350425"/>
                      </a:cubicBezTo>
                      <a:cubicBezTo>
                        <a:pt x="0" y="157163"/>
                        <a:pt x="157162" y="0"/>
                        <a:pt x="350425" y="0"/>
                      </a:cubicBezTo>
                      <a:cubicBezTo>
                        <a:pt x="543687" y="0"/>
                        <a:pt x="700850" y="157163"/>
                        <a:pt x="700850" y="350425"/>
                      </a:cubicBezTo>
                      <a:cubicBezTo>
                        <a:pt x="700850" y="543687"/>
                        <a:pt x="543687" y="700850"/>
                        <a:pt x="350425" y="700850"/>
                      </a:cubicBezTo>
                      <a:close/>
                      <a:moveTo>
                        <a:pt x="350425" y="105156"/>
                      </a:moveTo>
                      <a:cubicBezTo>
                        <a:pt x="215170" y="105156"/>
                        <a:pt x="105156" y="215170"/>
                        <a:pt x="105156" y="350425"/>
                      </a:cubicBezTo>
                      <a:cubicBezTo>
                        <a:pt x="105156" y="485680"/>
                        <a:pt x="215170" y="595694"/>
                        <a:pt x="350425" y="595694"/>
                      </a:cubicBezTo>
                      <a:cubicBezTo>
                        <a:pt x="485680" y="595694"/>
                        <a:pt x="595693" y="485680"/>
                        <a:pt x="595693" y="350425"/>
                      </a:cubicBezTo>
                      <a:cubicBezTo>
                        <a:pt x="595693" y="215170"/>
                        <a:pt x="485680" y="105156"/>
                        <a:pt x="350425" y="105156"/>
                      </a:cubicBezTo>
                      <a:close/>
                    </a:path>
                  </a:pathLst>
                </a:custGeom>
                <a:grpFill/>
                <a:ln w="0" cap="flat">
                  <a:noFill/>
                  <a:prstDash val="solid"/>
                  <a:miter/>
                </a:ln>
              </p:spPr>
              <p:txBody>
                <a:bodyPr rtlCol="0" anchor="ctr"/>
                <a:lstStyle/>
                <a:p>
                  <a:endParaRPr lang="ko-KR" altLang="en-US" dirty="0"/>
                </a:p>
              </p:txBody>
            </p:sp>
            <p:sp>
              <p:nvSpPr>
                <p:cNvPr id="57" name="자유형: 도형 56">
                  <a:extLst>
                    <a:ext uri="{FF2B5EF4-FFF2-40B4-BE49-F238E27FC236}">
                      <a16:creationId xmlns:a16="http://schemas.microsoft.com/office/drawing/2014/main" id="{3ACC5E96-F87A-733C-4150-8F42D2378F6F}"/>
                    </a:ext>
                  </a:extLst>
                </p:cNvPr>
                <p:cNvSpPr/>
                <p:nvPr/>
              </p:nvSpPr>
              <p:spPr>
                <a:xfrm>
                  <a:off x="3055905" y="8491441"/>
                  <a:ext cx="748474" cy="748474"/>
                </a:xfrm>
                <a:custGeom>
                  <a:avLst/>
                  <a:gdLst>
                    <a:gd name="connsiteX0" fmla="*/ 374237 w 748474"/>
                    <a:gd name="connsiteY0" fmla="*/ 748475 h 748474"/>
                    <a:gd name="connsiteX1" fmla="*/ 0 w 748474"/>
                    <a:gd name="connsiteY1" fmla="*/ 374238 h 748474"/>
                    <a:gd name="connsiteX2" fmla="*/ 374237 w 748474"/>
                    <a:gd name="connsiteY2" fmla="*/ 0 h 748474"/>
                    <a:gd name="connsiteX3" fmla="*/ 748475 w 748474"/>
                    <a:gd name="connsiteY3" fmla="*/ 374238 h 748474"/>
                    <a:gd name="connsiteX4" fmla="*/ 374237 w 748474"/>
                    <a:gd name="connsiteY4" fmla="*/ 748475 h 748474"/>
                    <a:gd name="connsiteX5" fmla="*/ 374237 w 748474"/>
                    <a:gd name="connsiteY5" fmla="*/ 47720 h 748474"/>
                    <a:gd name="connsiteX6" fmla="*/ 47625 w 748474"/>
                    <a:gd name="connsiteY6" fmla="*/ 374332 h 748474"/>
                    <a:gd name="connsiteX7" fmla="*/ 374237 w 748474"/>
                    <a:gd name="connsiteY7" fmla="*/ 700945 h 748474"/>
                    <a:gd name="connsiteX8" fmla="*/ 700850 w 748474"/>
                    <a:gd name="connsiteY8" fmla="*/ 374332 h 748474"/>
                    <a:gd name="connsiteX9" fmla="*/ 374237 w 748474"/>
                    <a:gd name="connsiteY9" fmla="*/ 47720 h 748474"/>
                    <a:gd name="connsiteX10" fmla="*/ 374237 w 748474"/>
                    <a:gd name="connsiteY10" fmla="*/ 643414 h 748474"/>
                    <a:gd name="connsiteX11" fmla="*/ 105156 w 748474"/>
                    <a:gd name="connsiteY11" fmla="*/ 374332 h 748474"/>
                    <a:gd name="connsiteX12" fmla="*/ 374237 w 748474"/>
                    <a:gd name="connsiteY12" fmla="*/ 105251 h 748474"/>
                    <a:gd name="connsiteX13" fmla="*/ 643318 w 748474"/>
                    <a:gd name="connsiteY13" fmla="*/ 374332 h 748474"/>
                    <a:gd name="connsiteX14" fmla="*/ 374237 w 748474"/>
                    <a:gd name="connsiteY14" fmla="*/ 643414 h 748474"/>
                    <a:gd name="connsiteX15" fmla="*/ 374237 w 748474"/>
                    <a:gd name="connsiteY15" fmla="*/ 152781 h 748474"/>
                    <a:gd name="connsiteX16" fmla="*/ 152781 w 748474"/>
                    <a:gd name="connsiteY16" fmla="*/ 374238 h 748474"/>
                    <a:gd name="connsiteX17" fmla="*/ 374237 w 748474"/>
                    <a:gd name="connsiteY17" fmla="*/ 595694 h 748474"/>
                    <a:gd name="connsiteX18" fmla="*/ 595693 w 748474"/>
                    <a:gd name="connsiteY18" fmla="*/ 374238 h 748474"/>
                    <a:gd name="connsiteX19" fmla="*/ 374237 w 748474"/>
                    <a:gd name="connsiteY19" fmla="*/ 152781 h 74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8474" h="748474">
                      <a:moveTo>
                        <a:pt x="374237" y="748475"/>
                      </a:moveTo>
                      <a:cubicBezTo>
                        <a:pt x="167926" y="748475"/>
                        <a:pt x="0" y="580644"/>
                        <a:pt x="0" y="374238"/>
                      </a:cubicBezTo>
                      <a:cubicBezTo>
                        <a:pt x="0" y="167830"/>
                        <a:pt x="167831" y="0"/>
                        <a:pt x="374237" y="0"/>
                      </a:cubicBezTo>
                      <a:cubicBezTo>
                        <a:pt x="580644" y="0"/>
                        <a:pt x="748475" y="167830"/>
                        <a:pt x="748475" y="374238"/>
                      </a:cubicBezTo>
                      <a:cubicBezTo>
                        <a:pt x="748475" y="580644"/>
                        <a:pt x="580644" y="748475"/>
                        <a:pt x="374237" y="748475"/>
                      </a:cubicBezTo>
                      <a:close/>
                      <a:moveTo>
                        <a:pt x="374237" y="47720"/>
                      </a:moveTo>
                      <a:cubicBezTo>
                        <a:pt x="194119" y="47720"/>
                        <a:pt x="47625" y="194215"/>
                        <a:pt x="47625" y="374332"/>
                      </a:cubicBezTo>
                      <a:cubicBezTo>
                        <a:pt x="47625" y="554450"/>
                        <a:pt x="194119" y="700945"/>
                        <a:pt x="374237" y="700945"/>
                      </a:cubicBezTo>
                      <a:cubicBezTo>
                        <a:pt x="554355" y="700945"/>
                        <a:pt x="700850" y="554450"/>
                        <a:pt x="700850" y="374332"/>
                      </a:cubicBezTo>
                      <a:cubicBezTo>
                        <a:pt x="700850" y="194215"/>
                        <a:pt x="554355" y="47720"/>
                        <a:pt x="374237" y="47720"/>
                      </a:cubicBezTo>
                      <a:close/>
                      <a:moveTo>
                        <a:pt x="374237" y="643414"/>
                      </a:moveTo>
                      <a:cubicBezTo>
                        <a:pt x="225838" y="643414"/>
                        <a:pt x="105156" y="522732"/>
                        <a:pt x="105156" y="374332"/>
                      </a:cubicBezTo>
                      <a:cubicBezTo>
                        <a:pt x="105156" y="225933"/>
                        <a:pt x="225838" y="105251"/>
                        <a:pt x="374237" y="105251"/>
                      </a:cubicBezTo>
                      <a:cubicBezTo>
                        <a:pt x="522637" y="105251"/>
                        <a:pt x="643318" y="225933"/>
                        <a:pt x="643318" y="374332"/>
                      </a:cubicBezTo>
                      <a:cubicBezTo>
                        <a:pt x="643318" y="522732"/>
                        <a:pt x="522637" y="643414"/>
                        <a:pt x="374237" y="643414"/>
                      </a:cubicBezTo>
                      <a:close/>
                      <a:moveTo>
                        <a:pt x="374237" y="152781"/>
                      </a:moveTo>
                      <a:cubicBezTo>
                        <a:pt x="252127" y="152781"/>
                        <a:pt x="152781" y="252127"/>
                        <a:pt x="152781" y="374238"/>
                      </a:cubicBezTo>
                      <a:cubicBezTo>
                        <a:pt x="152781" y="496348"/>
                        <a:pt x="252127" y="595694"/>
                        <a:pt x="374237" y="595694"/>
                      </a:cubicBezTo>
                      <a:cubicBezTo>
                        <a:pt x="496348" y="595694"/>
                        <a:pt x="595693" y="496348"/>
                        <a:pt x="595693" y="374238"/>
                      </a:cubicBezTo>
                      <a:cubicBezTo>
                        <a:pt x="595693" y="252127"/>
                        <a:pt x="496348" y="152781"/>
                        <a:pt x="374237" y="152781"/>
                      </a:cubicBezTo>
                      <a:close/>
                    </a:path>
                  </a:pathLst>
                </a:custGeom>
                <a:grpFill/>
                <a:ln w="0" cap="flat">
                  <a:noFill/>
                  <a:prstDash val="solid"/>
                  <a:miter/>
                </a:ln>
              </p:spPr>
              <p:txBody>
                <a:bodyPr rtlCol="0" anchor="ctr"/>
                <a:lstStyle/>
                <a:p>
                  <a:endParaRPr lang="ko-KR" altLang="en-US" dirty="0"/>
                </a:p>
              </p:txBody>
            </p:sp>
          </p:grpSp>
          <p:grpSp>
            <p:nvGrpSpPr>
              <p:cNvPr id="58" name="그래픽 45">
                <a:extLst>
                  <a:ext uri="{FF2B5EF4-FFF2-40B4-BE49-F238E27FC236}">
                    <a16:creationId xmlns:a16="http://schemas.microsoft.com/office/drawing/2014/main" id="{58E3160C-99ED-7D75-8EE1-22D11E0C3F9D}"/>
                  </a:ext>
                </a:extLst>
              </p:cNvPr>
              <p:cNvGrpSpPr/>
              <p:nvPr/>
            </p:nvGrpSpPr>
            <p:grpSpPr>
              <a:xfrm>
                <a:off x="5440393" y="4245006"/>
                <a:ext cx="748379" cy="748474"/>
                <a:chOff x="5440393" y="4245006"/>
                <a:chExt cx="748379" cy="748474"/>
              </a:xfrm>
              <a:grpFill/>
            </p:grpSpPr>
            <p:sp>
              <p:nvSpPr>
                <p:cNvPr id="63" name="자유형: 도형 62">
                  <a:extLst>
                    <a:ext uri="{FF2B5EF4-FFF2-40B4-BE49-F238E27FC236}">
                      <a16:creationId xmlns:a16="http://schemas.microsoft.com/office/drawing/2014/main" id="{AEC0AD7E-5595-1EB9-2DD8-1FE907B1B863}"/>
                    </a:ext>
                  </a:extLst>
                </p:cNvPr>
                <p:cNvSpPr/>
                <p:nvPr/>
              </p:nvSpPr>
              <p:spPr>
                <a:xfrm>
                  <a:off x="5464206" y="4268818"/>
                  <a:ext cx="700849" cy="700849"/>
                </a:xfrm>
                <a:custGeom>
                  <a:avLst/>
                  <a:gdLst>
                    <a:gd name="connsiteX0" fmla="*/ 350425 w 700849"/>
                    <a:gd name="connsiteY0" fmla="*/ 700850 h 700849"/>
                    <a:gd name="connsiteX1" fmla="*/ 0 w 700849"/>
                    <a:gd name="connsiteY1" fmla="*/ 350425 h 700849"/>
                    <a:gd name="connsiteX2" fmla="*/ 350425 w 700849"/>
                    <a:gd name="connsiteY2" fmla="*/ 0 h 700849"/>
                    <a:gd name="connsiteX3" fmla="*/ 700849 w 700849"/>
                    <a:gd name="connsiteY3" fmla="*/ 350425 h 700849"/>
                    <a:gd name="connsiteX4" fmla="*/ 350425 w 700849"/>
                    <a:gd name="connsiteY4" fmla="*/ 700850 h 700849"/>
                    <a:gd name="connsiteX5" fmla="*/ 350425 w 700849"/>
                    <a:gd name="connsiteY5" fmla="*/ 105156 h 700849"/>
                    <a:gd name="connsiteX6" fmla="*/ 105156 w 700849"/>
                    <a:gd name="connsiteY6" fmla="*/ 350425 h 700849"/>
                    <a:gd name="connsiteX7" fmla="*/ 350425 w 700849"/>
                    <a:gd name="connsiteY7" fmla="*/ 595694 h 700849"/>
                    <a:gd name="connsiteX8" fmla="*/ 595694 w 700849"/>
                    <a:gd name="connsiteY8" fmla="*/ 350425 h 700849"/>
                    <a:gd name="connsiteX9" fmla="*/ 350425 w 700849"/>
                    <a:gd name="connsiteY9" fmla="*/ 105156 h 7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0849" h="700849">
                      <a:moveTo>
                        <a:pt x="350425" y="700850"/>
                      </a:moveTo>
                      <a:cubicBezTo>
                        <a:pt x="157258" y="700850"/>
                        <a:pt x="0" y="543687"/>
                        <a:pt x="0" y="350425"/>
                      </a:cubicBezTo>
                      <a:cubicBezTo>
                        <a:pt x="0" y="157163"/>
                        <a:pt x="157162" y="0"/>
                        <a:pt x="350425" y="0"/>
                      </a:cubicBezTo>
                      <a:cubicBezTo>
                        <a:pt x="543687" y="0"/>
                        <a:pt x="700849" y="157163"/>
                        <a:pt x="700849" y="350425"/>
                      </a:cubicBezTo>
                      <a:cubicBezTo>
                        <a:pt x="700849" y="543687"/>
                        <a:pt x="543687" y="700850"/>
                        <a:pt x="350425" y="700850"/>
                      </a:cubicBezTo>
                      <a:close/>
                      <a:moveTo>
                        <a:pt x="350425" y="105156"/>
                      </a:moveTo>
                      <a:cubicBezTo>
                        <a:pt x="215170" y="105156"/>
                        <a:pt x="105156" y="215170"/>
                        <a:pt x="105156" y="350425"/>
                      </a:cubicBezTo>
                      <a:cubicBezTo>
                        <a:pt x="105156" y="485680"/>
                        <a:pt x="215170" y="595694"/>
                        <a:pt x="350425" y="595694"/>
                      </a:cubicBezTo>
                      <a:cubicBezTo>
                        <a:pt x="485679" y="595694"/>
                        <a:pt x="595694" y="485680"/>
                        <a:pt x="595694" y="350425"/>
                      </a:cubicBezTo>
                      <a:cubicBezTo>
                        <a:pt x="595694" y="215170"/>
                        <a:pt x="485679" y="105156"/>
                        <a:pt x="350425" y="105156"/>
                      </a:cubicBezTo>
                      <a:close/>
                    </a:path>
                  </a:pathLst>
                </a:custGeom>
                <a:grpFill/>
                <a:ln w="0" cap="flat">
                  <a:noFill/>
                  <a:prstDash val="solid"/>
                  <a:miter/>
                </a:ln>
              </p:spPr>
              <p:txBody>
                <a:bodyPr rtlCol="0" anchor="ctr"/>
                <a:lstStyle/>
                <a:p>
                  <a:endParaRPr lang="ko-KR" altLang="en-US" dirty="0"/>
                </a:p>
              </p:txBody>
            </p:sp>
            <p:sp>
              <p:nvSpPr>
                <p:cNvPr id="64" name="자유형: 도형 63">
                  <a:extLst>
                    <a:ext uri="{FF2B5EF4-FFF2-40B4-BE49-F238E27FC236}">
                      <a16:creationId xmlns:a16="http://schemas.microsoft.com/office/drawing/2014/main" id="{551BFFD0-6218-C272-9BD6-85D7076B9B4B}"/>
                    </a:ext>
                  </a:extLst>
                </p:cNvPr>
                <p:cNvSpPr/>
                <p:nvPr/>
              </p:nvSpPr>
              <p:spPr>
                <a:xfrm>
                  <a:off x="5440393" y="4245006"/>
                  <a:ext cx="748379" cy="748474"/>
                </a:xfrm>
                <a:custGeom>
                  <a:avLst/>
                  <a:gdLst>
                    <a:gd name="connsiteX0" fmla="*/ 374237 w 748379"/>
                    <a:gd name="connsiteY0" fmla="*/ 748475 h 748474"/>
                    <a:gd name="connsiteX1" fmla="*/ 0 w 748379"/>
                    <a:gd name="connsiteY1" fmla="*/ 374237 h 748474"/>
                    <a:gd name="connsiteX2" fmla="*/ 374237 w 748379"/>
                    <a:gd name="connsiteY2" fmla="*/ 0 h 748474"/>
                    <a:gd name="connsiteX3" fmla="*/ 748379 w 748379"/>
                    <a:gd name="connsiteY3" fmla="*/ 374237 h 748474"/>
                    <a:gd name="connsiteX4" fmla="*/ 374237 w 748379"/>
                    <a:gd name="connsiteY4" fmla="*/ 748475 h 748474"/>
                    <a:gd name="connsiteX5" fmla="*/ 374237 w 748379"/>
                    <a:gd name="connsiteY5" fmla="*/ 47720 h 748474"/>
                    <a:gd name="connsiteX6" fmla="*/ 47625 w 748379"/>
                    <a:gd name="connsiteY6" fmla="*/ 374333 h 748474"/>
                    <a:gd name="connsiteX7" fmla="*/ 374237 w 748379"/>
                    <a:gd name="connsiteY7" fmla="*/ 700945 h 748474"/>
                    <a:gd name="connsiteX8" fmla="*/ 700754 w 748379"/>
                    <a:gd name="connsiteY8" fmla="*/ 374333 h 748474"/>
                    <a:gd name="connsiteX9" fmla="*/ 374237 w 748379"/>
                    <a:gd name="connsiteY9" fmla="*/ 47720 h 748474"/>
                    <a:gd name="connsiteX10" fmla="*/ 374237 w 748379"/>
                    <a:gd name="connsiteY10" fmla="*/ 643414 h 748474"/>
                    <a:gd name="connsiteX11" fmla="*/ 105156 w 748379"/>
                    <a:gd name="connsiteY11" fmla="*/ 374333 h 748474"/>
                    <a:gd name="connsiteX12" fmla="*/ 374237 w 748379"/>
                    <a:gd name="connsiteY12" fmla="*/ 105251 h 748474"/>
                    <a:gd name="connsiteX13" fmla="*/ 643319 w 748379"/>
                    <a:gd name="connsiteY13" fmla="*/ 374333 h 748474"/>
                    <a:gd name="connsiteX14" fmla="*/ 374237 w 748379"/>
                    <a:gd name="connsiteY14" fmla="*/ 643414 h 748474"/>
                    <a:gd name="connsiteX15" fmla="*/ 374237 w 748379"/>
                    <a:gd name="connsiteY15" fmla="*/ 152781 h 748474"/>
                    <a:gd name="connsiteX16" fmla="*/ 152781 w 748379"/>
                    <a:gd name="connsiteY16" fmla="*/ 374237 h 748474"/>
                    <a:gd name="connsiteX17" fmla="*/ 374237 w 748379"/>
                    <a:gd name="connsiteY17" fmla="*/ 595694 h 748474"/>
                    <a:gd name="connsiteX18" fmla="*/ 595694 w 748379"/>
                    <a:gd name="connsiteY18" fmla="*/ 374237 h 748474"/>
                    <a:gd name="connsiteX19" fmla="*/ 374237 w 748379"/>
                    <a:gd name="connsiteY19" fmla="*/ 152781 h 74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8379" h="748474">
                      <a:moveTo>
                        <a:pt x="374237" y="748475"/>
                      </a:moveTo>
                      <a:cubicBezTo>
                        <a:pt x="167926" y="748475"/>
                        <a:pt x="0" y="580644"/>
                        <a:pt x="0" y="374237"/>
                      </a:cubicBezTo>
                      <a:cubicBezTo>
                        <a:pt x="0" y="167830"/>
                        <a:pt x="167830" y="0"/>
                        <a:pt x="374237" y="0"/>
                      </a:cubicBezTo>
                      <a:cubicBezTo>
                        <a:pt x="580644" y="0"/>
                        <a:pt x="748379" y="167830"/>
                        <a:pt x="748379" y="374237"/>
                      </a:cubicBezTo>
                      <a:cubicBezTo>
                        <a:pt x="748379" y="580644"/>
                        <a:pt x="580549" y="748475"/>
                        <a:pt x="374237" y="748475"/>
                      </a:cubicBezTo>
                      <a:close/>
                      <a:moveTo>
                        <a:pt x="374237" y="47720"/>
                      </a:moveTo>
                      <a:cubicBezTo>
                        <a:pt x="194119" y="47720"/>
                        <a:pt x="47625" y="194215"/>
                        <a:pt x="47625" y="374333"/>
                      </a:cubicBezTo>
                      <a:cubicBezTo>
                        <a:pt x="47625" y="554450"/>
                        <a:pt x="194119" y="700945"/>
                        <a:pt x="374237" y="700945"/>
                      </a:cubicBezTo>
                      <a:cubicBezTo>
                        <a:pt x="554355" y="700945"/>
                        <a:pt x="700754" y="554450"/>
                        <a:pt x="700754" y="374333"/>
                      </a:cubicBezTo>
                      <a:cubicBezTo>
                        <a:pt x="700754" y="194215"/>
                        <a:pt x="554260" y="47720"/>
                        <a:pt x="374237" y="47720"/>
                      </a:cubicBezTo>
                      <a:close/>
                      <a:moveTo>
                        <a:pt x="374237" y="643414"/>
                      </a:moveTo>
                      <a:cubicBezTo>
                        <a:pt x="225838" y="643414"/>
                        <a:pt x="105156" y="522732"/>
                        <a:pt x="105156" y="374333"/>
                      </a:cubicBezTo>
                      <a:cubicBezTo>
                        <a:pt x="105156" y="225933"/>
                        <a:pt x="225838" y="105251"/>
                        <a:pt x="374237" y="105251"/>
                      </a:cubicBezTo>
                      <a:cubicBezTo>
                        <a:pt x="522636" y="105251"/>
                        <a:pt x="643319" y="225933"/>
                        <a:pt x="643319" y="374333"/>
                      </a:cubicBezTo>
                      <a:cubicBezTo>
                        <a:pt x="643319" y="522732"/>
                        <a:pt x="522636" y="643414"/>
                        <a:pt x="374237" y="643414"/>
                      </a:cubicBezTo>
                      <a:close/>
                      <a:moveTo>
                        <a:pt x="374237" y="152781"/>
                      </a:moveTo>
                      <a:cubicBezTo>
                        <a:pt x="252127" y="152781"/>
                        <a:pt x="152781" y="252127"/>
                        <a:pt x="152781" y="374237"/>
                      </a:cubicBezTo>
                      <a:cubicBezTo>
                        <a:pt x="152781" y="496348"/>
                        <a:pt x="252127" y="595694"/>
                        <a:pt x="374237" y="595694"/>
                      </a:cubicBezTo>
                      <a:cubicBezTo>
                        <a:pt x="496348" y="595694"/>
                        <a:pt x="595694" y="496348"/>
                        <a:pt x="595694" y="374237"/>
                      </a:cubicBezTo>
                      <a:cubicBezTo>
                        <a:pt x="595694" y="252127"/>
                        <a:pt x="496348" y="152781"/>
                        <a:pt x="374237" y="152781"/>
                      </a:cubicBezTo>
                      <a:close/>
                    </a:path>
                  </a:pathLst>
                </a:custGeom>
                <a:grpFill/>
                <a:ln w="0" cap="flat">
                  <a:noFill/>
                  <a:prstDash val="solid"/>
                  <a:miter/>
                </a:ln>
              </p:spPr>
              <p:txBody>
                <a:bodyPr rtlCol="0" anchor="ctr"/>
                <a:lstStyle/>
                <a:p>
                  <a:endParaRPr lang="ko-KR" altLang="en-US" dirty="0"/>
                </a:p>
              </p:txBody>
            </p:sp>
          </p:grpSp>
          <p:grpSp>
            <p:nvGrpSpPr>
              <p:cNvPr id="65" name="그래픽 45">
                <a:extLst>
                  <a:ext uri="{FF2B5EF4-FFF2-40B4-BE49-F238E27FC236}">
                    <a16:creationId xmlns:a16="http://schemas.microsoft.com/office/drawing/2014/main" id="{8B4CC42E-7E51-47C8-FFBB-81FA4AD9DEB4}"/>
                  </a:ext>
                </a:extLst>
              </p:cNvPr>
              <p:cNvGrpSpPr/>
              <p:nvPr/>
            </p:nvGrpSpPr>
            <p:grpSpPr>
              <a:xfrm>
                <a:off x="5440393" y="7194327"/>
                <a:ext cx="748379" cy="748474"/>
                <a:chOff x="5440393" y="7194327"/>
                <a:chExt cx="748379" cy="748474"/>
              </a:xfrm>
              <a:grpFill/>
            </p:grpSpPr>
            <p:sp>
              <p:nvSpPr>
                <p:cNvPr id="66" name="자유형: 도형 65">
                  <a:extLst>
                    <a:ext uri="{FF2B5EF4-FFF2-40B4-BE49-F238E27FC236}">
                      <a16:creationId xmlns:a16="http://schemas.microsoft.com/office/drawing/2014/main" id="{058E614C-D1EA-6FFF-B35C-647EB228AFDF}"/>
                    </a:ext>
                  </a:extLst>
                </p:cNvPr>
                <p:cNvSpPr/>
                <p:nvPr/>
              </p:nvSpPr>
              <p:spPr>
                <a:xfrm>
                  <a:off x="5464206" y="7218139"/>
                  <a:ext cx="700849" cy="700849"/>
                </a:xfrm>
                <a:custGeom>
                  <a:avLst/>
                  <a:gdLst>
                    <a:gd name="connsiteX0" fmla="*/ 350425 w 700849"/>
                    <a:gd name="connsiteY0" fmla="*/ 700850 h 700849"/>
                    <a:gd name="connsiteX1" fmla="*/ 0 w 700849"/>
                    <a:gd name="connsiteY1" fmla="*/ 350425 h 700849"/>
                    <a:gd name="connsiteX2" fmla="*/ 350425 w 700849"/>
                    <a:gd name="connsiteY2" fmla="*/ 0 h 700849"/>
                    <a:gd name="connsiteX3" fmla="*/ 700849 w 700849"/>
                    <a:gd name="connsiteY3" fmla="*/ 350425 h 700849"/>
                    <a:gd name="connsiteX4" fmla="*/ 350425 w 700849"/>
                    <a:gd name="connsiteY4" fmla="*/ 700850 h 700849"/>
                    <a:gd name="connsiteX5" fmla="*/ 350425 w 700849"/>
                    <a:gd name="connsiteY5" fmla="*/ 105156 h 700849"/>
                    <a:gd name="connsiteX6" fmla="*/ 105156 w 700849"/>
                    <a:gd name="connsiteY6" fmla="*/ 350425 h 700849"/>
                    <a:gd name="connsiteX7" fmla="*/ 350425 w 700849"/>
                    <a:gd name="connsiteY7" fmla="*/ 595694 h 700849"/>
                    <a:gd name="connsiteX8" fmla="*/ 595694 w 700849"/>
                    <a:gd name="connsiteY8" fmla="*/ 350425 h 700849"/>
                    <a:gd name="connsiteX9" fmla="*/ 350425 w 700849"/>
                    <a:gd name="connsiteY9" fmla="*/ 105156 h 7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0849" h="700849">
                      <a:moveTo>
                        <a:pt x="350425" y="700850"/>
                      </a:moveTo>
                      <a:cubicBezTo>
                        <a:pt x="157258" y="700850"/>
                        <a:pt x="0" y="543687"/>
                        <a:pt x="0" y="350425"/>
                      </a:cubicBezTo>
                      <a:cubicBezTo>
                        <a:pt x="0" y="157163"/>
                        <a:pt x="157162" y="0"/>
                        <a:pt x="350425" y="0"/>
                      </a:cubicBezTo>
                      <a:cubicBezTo>
                        <a:pt x="543687" y="0"/>
                        <a:pt x="700849" y="157163"/>
                        <a:pt x="700849" y="350425"/>
                      </a:cubicBezTo>
                      <a:cubicBezTo>
                        <a:pt x="700849" y="543687"/>
                        <a:pt x="543687" y="700850"/>
                        <a:pt x="350425" y="700850"/>
                      </a:cubicBezTo>
                      <a:close/>
                      <a:moveTo>
                        <a:pt x="350425" y="105156"/>
                      </a:moveTo>
                      <a:cubicBezTo>
                        <a:pt x="215170" y="105156"/>
                        <a:pt x="105156" y="215170"/>
                        <a:pt x="105156" y="350425"/>
                      </a:cubicBezTo>
                      <a:cubicBezTo>
                        <a:pt x="105156" y="485680"/>
                        <a:pt x="215170" y="595694"/>
                        <a:pt x="350425" y="595694"/>
                      </a:cubicBezTo>
                      <a:cubicBezTo>
                        <a:pt x="485679" y="595694"/>
                        <a:pt x="595694" y="485680"/>
                        <a:pt x="595694" y="350425"/>
                      </a:cubicBezTo>
                      <a:cubicBezTo>
                        <a:pt x="595694" y="215170"/>
                        <a:pt x="485679" y="105156"/>
                        <a:pt x="350425" y="105156"/>
                      </a:cubicBezTo>
                      <a:close/>
                    </a:path>
                  </a:pathLst>
                </a:custGeom>
                <a:grpFill/>
                <a:ln w="0" cap="flat">
                  <a:noFill/>
                  <a:prstDash val="solid"/>
                  <a:miter/>
                </a:ln>
              </p:spPr>
              <p:txBody>
                <a:bodyPr rtlCol="0" anchor="ctr"/>
                <a:lstStyle/>
                <a:p>
                  <a:endParaRPr lang="ko-KR" altLang="en-US" dirty="0"/>
                </a:p>
              </p:txBody>
            </p:sp>
            <p:sp>
              <p:nvSpPr>
                <p:cNvPr id="67" name="자유형: 도형 66">
                  <a:extLst>
                    <a:ext uri="{FF2B5EF4-FFF2-40B4-BE49-F238E27FC236}">
                      <a16:creationId xmlns:a16="http://schemas.microsoft.com/office/drawing/2014/main" id="{B74450BC-86F7-BBC2-F2ED-54CEC808DACF}"/>
                    </a:ext>
                  </a:extLst>
                </p:cNvPr>
                <p:cNvSpPr/>
                <p:nvPr/>
              </p:nvSpPr>
              <p:spPr>
                <a:xfrm>
                  <a:off x="5440393" y="7194327"/>
                  <a:ext cx="748379" cy="748474"/>
                </a:xfrm>
                <a:custGeom>
                  <a:avLst/>
                  <a:gdLst>
                    <a:gd name="connsiteX0" fmla="*/ 374237 w 748379"/>
                    <a:gd name="connsiteY0" fmla="*/ 748475 h 748474"/>
                    <a:gd name="connsiteX1" fmla="*/ 0 w 748379"/>
                    <a:gd name="connsiteY1" fmla="*/ 374237 h 748474"/>
                    <a:gd name="connsiteX2" fmla="*/ 374237 w 748379"/>
                    <a:gd name="connsiteY2" fmla="*/ 0 h 748474"/>
                    <a:gd name="connsiteX3" fmla="*/ 748379 w 748379"/>
                    <a:gd name="connsiteY3" fmla="*/ 374237 h 748474"/>
                    <a:gd name="connsiteX4" fmla="*/ 374237 w 748379"/>
                    <a:gd name="connsiteY4" fmla="*/ 748475 h 748474"/>
                    <a:gd name="connsiteX5" fmla="*/ 374237 w 748379"/>
                    <a:gd name="connsiteY5" fmla="*/ 47720 h 748474"/>
                    <a:gd name="connsiteX6" fmla="*/ 47625 w 748379"/>
                    <a:gd name="connsiteY6" fmla="*/ 374332 h 748474"/>
                    <a:gd name="connsiteX7" fmla="*/ 374237 w 748379"/>
                    <a:gd name="connsiteY7" fmla="*/ 700945 h 748474"/>
                    <a:gd name="connsiteX8" fmla="*/ 700754 w 748379"/>
                    <a:gd name="connsiteY8" fmla="*/ 374332 h 748474"/>
                    <a:gd name="connsiteX9" fmla="*/ 374237 w 748379"/>
                    <a:gd name="connsiteY9" fmla="*/ 47720 h 748474"/>
                    <a:gd name="connsiteX10" fmla="*/ 374237 w 748379"/>
                    <a:gd name="connsiteY10" fmla="*/ 643414 h 748474"/>
                    <a:gd name="connsiteX11" fmla="*/ 105156 w 748379"/>
                    <a:gd name="connsiteY11" fmla="*/ 374332 h 748474"/>
                    <a:gd name="connsiteX12" fmla="*/ 374237 w 748379"/>
                    <a:gd name="connsiteY12" fmla="*/ 105251 h 748474"/>
                    <a:gd name="connsiteX13" fmla="*/ 643319 w 748379"/>
                    <a:gd name="connsiteY13" fmla="*/ 374332 h 748474"/>
                    <a:gd name="connsiteX14" fmla="*/ 374237 w 748379"/>
                    <a:gd name="connsiteY14" fmla="*/ 643414 h 748474"/>
                    <a:gd name="connsiteX15" fmla="*/ 374237 w 748379"/>
                    <a:gd name="connsiteY15" fmla="*/ 152781 h 748474"/>
                    <a:gd name="connsiteX16" fmla="*/ 152781 w 748379"/>
                    <a:gd name="connsiteY16" fmla="*/ 374237 h 748474"/>
                    <a:gd name="connsiteX17" fmla="*/ 374237 w 748379"/>
                    <a:gd name="connsiteY17" fmla="*/ 595694 h 748474"/>
                    <a:gd name="connsiteX18" fmla="*/ 595694 w 748379"/>
                    <a:gd name="connsiteY18" fmla="*/ 374237 h 748474"/>
                    <a:gd name="connsiteX19" fmla="*/ 374237 w 748379"/>
                    <a:gd name="connsiteY19" fmla="*/ 152781 h 74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8379" h="748474">
                      <a:moveTo>
                        <a:pt x="374237" y="748475"/>
                      </a:moveTo>
                      <a:cubicBezTo>
                        <a:pt x="167926" y="748475"/>
                        <a:pt x="0" y="580644"/>
                        <a:pt x="0" y="374237"/>
                      </a:cubicBezTo>
                      <a:cubicBezTo>
                        <a:pt x="0" y="167830"/>
                        <a:pt x="167830" y="0"/>
                        <a:pt x="374237" y="0"/>
                      </a:cubicBezTo>
                      <a:cubicBezTo>
                        <a:pt x="580644" y="0"/>
                        <a:pt x="748379" y="167830"/>
                        <a:pt x="748379" y="374237"/>
                      </a:cubicBezTo>
                      <a:cubicBezTo>
                        <a:pt x="748379" y="580644"/>
                        <a:pt x="580549" y="748475"/>
                        <a:pt x="374237" y="748475"/>
                      </a:cubicBezTo>
                      <a:close/>
                      <a:moveTo>
                        <a:pt x="374237" y="47720"/>
                      </a:moveTo>
                      <a:cubicBezTo>
                        <a:pt x="194119" y="47720"/>
                        <a:pt x="47625" y="194215"/>
                        <a:pt x="47625" y="374332"/>
                      </a:cubicBezTo>
                      <a:cubicBezTo>
                        <a:pt x="47625" y="554450"/>
                        <a:pt x="194119" y="700945"/>
                        <a:pt x="374237" y="700945"/>
                      </a:cubicBezTo>
                      <a:cubicBezTo>
                        <a:pt x="554355" y="700945"/>
                        <a:pt x="700754" y="554450"/>
                        <a:pt x="700754" y="374332"/>
                      </a:cubicBezTo>
                      <a:cubicBezTo>
                        <a:pt x="700754" y="194215"/>
                        <a:pt x="554260" y="47720"/>
                        <a:pt x="374237" y="47720"/>
                      </a:cubicBezTo>
                      <a:close/>
                      <a:moveTo>
                        <a:pt x="374237" y="643414"/>
                      </a:moveTo>
                      <a:cubicBezTo>
                        <a:pt x="225838" y="643414"/>
                        <a:pt x="105156" y="522732"/>
                        <a:pt x="105156" y="374332"/>
                      </a:cubicBezTo>
                      <a:cubicBezTo>
                        <a:pt x="105156" y="225933"/>
                        <a:pt x="225838" y="105251"/>
                        <a:pt x="374237" y="105251"/>
                      </a:cubicBezTo>
                      <a:cubicBezTo>
                        <a:pt x="522636" y="105251"/>
                        <a:pt x="643319" y="225933"/>
                        <a:pt x="643319" y="374332"/>
                      </a:cubicBezTo>
                      <a:cubicBezTo>
                        <a:pt x="643319" y="522732"/>
                        <a:pt x="522636" y="643414"/>
                        <a:pt x="374237" y="643414"/>
                      </a:cubicBezTo>
                      <a:close/>
                      <a:moveTo>
                        <a:pt x="374237" y="152781"/>
                      </a:moveTo>
                      <a:cubicBezTo>
                        <a:pt x="252127" y="152781"/>
                        <a:pt x="152781" y="252127"/>
                        <a:pt x="152781" y="374237"/>
                      </a:cubicBezTo>
                      <a:cubicBezTo>
                        <a:pt x="152781" y="496348"/>
                        <a:pt x="252127" y="595694"/>
                        <a:pt x="374237" y="595694"/>
                      </a:cubicBezTo>
                      <a:cubicBezTo>
                        <a:pt x="496348" y="595694"/>
                        <a:pt x="595694" y="496348"/>
                        <a:pt x="595694" y="374237"/>
                      </a:cubicBezTo>
                      <a:cubicBezTo>
                        <a:pt x="595694" y="252127"/>
                        <a:pt x="496348" y="152781"/>
                        <a:pt x="374237" y="152781"/>
                      </a:cubicBezTo>
                      <a:close/>
                    </a:path>
                  </a:pathLst>
                </a:custGeom>
                <a:grpFill/>
                <a:ln w="0" cap="flat">
                  <a:noFill/>
                  <a:prstDash val="solid"/>
                  <a:miter/>
                </a:ln>
              </p:spPr>
              <p:txBody>
                <a:bodyPr rtlCol="0" anchor="ctr"/>
                <a:lstStyle/>
                <a:p>
                  <a:endParaRPr lang="ko-KR" altLang="en-US" dirty="0"/>
                </a:p>
              </p:txBody>
            </p:sp>
          </p:grpSp>
          <p:grpSp>
            <p:nvGrpSpPr>
              <p:cNvPr id="68" name="그래픽 45">
                <a:extLst>
                  <a:ext uri="{FF2B5EF4-FFF2-40B4-BE49-F238E27FC236}">
                    <a16:creationId xmlns:a16="http://schemas.microsoft.com/office/drawing/2014/main" id="{32D96741-2513-BC0B-1582-5E7B06F38225}"/>
                  </a:ext>
                </a:extLst>
              </p:cNvPr>
              <p:cNvGrpSpPr/>
              <p:nvPr/>
            </p:nvGrpSpPr>
            <p:grpSpPr>
              <a:xfrm>
                <a:off x="671512" y="4245006"/>
                <a:ext cx="748474" cy="748474"/>
                <a:chOff x="671512" y="4245006"/>
                <a:chExt cx="748474" cy="748474"/>
              </a:xfrm>
              <a:grpFill/>
            </p:grpSpPr>
            <p:sp>
              <p:nvSpPr>
                <p:cNvPr id="69" name="자유형: 도형 68">
                  <a:extLst>
                    <a:ext uri="{FF2B5EF4-FFF2-40B4-BE49-F238E27FC236}">
                      <a16:creationId xmlns:a16="http://schemas.microsoft.com/office/drawing/2014/main" id="{B905177F-33F0-95B1-F776-2147334ACCF0}"/>
                    </a:ext>
                  </a:extLst>
                </p:cNvPr>
                <p:cNvSpPr/>
                <p:nvPr/>
              </p:nvSpPr>
              <p:spPr>
                <a:xfrm>
                  <a:off x="695324" y="4268818"/>
                  <a:ext cx="700849" cy="700849"/>
                </a:xfrm>
                <a:custGeom>
                  <a:avLst/>
                  <a:gdLst>
                    <a:gd name="connsiteX0" fmla="*/ 350425 w 700849"/>
                    <a:gd name="connsiteY0" fmla="*/ 700850 h 700849"/>
                    <a:gd name="connsiteX1" fmla="*/ 0 w 700849"/>
                    <a:gd name="connsiteY1" fmla="*/ 350425 h 700849"/>
                    <a:gd name="connsiteX2" fmla="*/ 350425 w 700849"/>
                    <a:gd name="connsiteY2" fmla="*/ 0 h 700849"/>
                    <a:gd name="connsiteX3" fmla="*/ 700850 w 700849"/>
                    <a:gd name="connsiteY3" fmla="*/ 350425 h 700849"/>
                    <a:gd name="connsiteX4" fmla="*/ 350425 w 700849"/>
                    <a:gd name="connsiteY4" fmla="*/ 700850 h 700849"/>
                    <a:gd name="connsiteX5" fmla="*/ 350425 w 700849"/>
                    <a:gd name="connsiteY5" fmla="*/ 105156 h 700849"/>
                    <a:gd name="connsiteX6" fmla="*/ 105156 w 700849"/>
                    <a:gd name="connsiteY6" fmla="*/ 350425 h 700849"/>
                    <a:gd name="connsiteX7" fmla="*/ 350425 w 700849"/>
                    <a:gd name="connsiteY7" fmla="*/ 595694 h 700849"/>
                    <a:gd name="connsiteX8" fmla="*/ 595694 w 700849"/>
                    <a:gd name="connsiteY8" fmla="*/ 350425 h 700849"/>
                    <a:gd name="connsiteX9" fmla="*/ 350425 w 700849"/>
                    <a:gd name="connsiteY9" fmla="*/ 105156 h 7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0849" h="700849">
                      <a:moveTo>
                        <a:pt x="350425" y="700850"/>
                      </a:moveTo>
                      <a:cubicBezTo>
                        <a:pt x="157258" y="700850"/>
                        <a:pt x="0" y="543687"/>
                        <a:pt x="0" y="350425"/>
                      </a:cubicBezTo>
                      <a:cubicBezTo>
                        <a:pt x="0" y="157163"/>
                        <a:pt x="157163" y="0"/>
                        <a:pt x="350425" y="0"/>
                      </a:cubicBezTo>
                      <a:cubicBezTo>
                        <a:pt x="543687" y="0"/>
                        <a:pt x="700850" y="157163"/>
                        <a:pt x="700850" y="350425"/>
                      </a:cubicBezTo>
                      <a:cubicBezTo>
                        <a:pt x="700850" y="543687"/>
                        <a:pt x="543687" y="700850"/>
                        <a:pt x="350425" y="700850"/>
                      </a:cubicBezTo>
                      <a:close/>
                      <a:moveTo>
                        <a:pt x="350425" y="105156"/>
                      </a:moveTo>
                      <a:cubicBezTo>
                        <a:pt x="215170" y="105156"/>
                        <a:pt x="105156" y="215170"/>
                        <a:pt x="105156" y="350425"/>
                      </a:cubicBezTo>
                      <a:cubicBezTo>
                        <a:pt x="105156" y="485680"/>
                        <a:pt x="215170" y="595694"/>
                        <a:pt x="350425" y="595694"/>
                      </a:cubicBezTo>
                      <a:cubicBezTo>
                        <a:pt x="485680" y="595694"/>
                        <a:pt x="595694" y="485680"/>
                        <a:pt x="595694" y="350425"/>
                      </a:cubicBezTo>
                      <a:cubicBezTo>
                        <a:pt x="595694" y="215170"/>
                        <a:pt x="485680" y="105156"/>
                        <a:pt x="350425" y="105156"/>
                      </a:cubicBezTo>
                      <a:close/>
                    </a:path>
                  </a:pathLst>
                </a:custGeom>
                <a:grpFill/>
                <a:ln w="0" cap="flat">
                  <a:noFill/>
                  <a:prstDash val="solid"/>
                  <a:miter/>
                </a:ln>
              </p:spPr>
              <p:txBody>
                <a:bodyPr rtlCol="0" anchor="ctr"/>
                <a:lstStyle/>
                <a:p>
                  <a:endParaRPr lang="ko-KR" altLang="en-US" dirty="0"/>
                </a:p>
              </p:txBody>
            </p:sp>
            <p:sp>
              <p:nvSpPr>
                <p:cNvPr id="70" name="자유형: 도형 69">
                  <a:extLst>
                    <a:ext uri="{FF2B5EF4-FFF2-40B4-BE49-F238E27FC236}">
                      <a16:creationId xmlns:a16="http://schemas.microsoft.com/office/drawing/2014/main" id="{8E84072B-1DA0-CCB3-9883-555E790E9C82}"/>
                    </a:ext>
                  </a:extLst>
                </p:cNvPr>
                <p:cNvSpPr/>
                <p:nvPr/>
              </p:nvSpPr>
              <p:spPr>
                <a:xfrm>
                  <a:off x="671512" y="4245006"/>
                  <a:ext cx="748474" cy="748474"/>
                </a:xfrm>
                <a:custGeom>
                  <a:avLst/>
                  <a:gdLst>
                    <a:gd name="connsiteX0" fmla="*/ 374237 w 748474"/>
                    <a:gd name="connsiteY0" fmla="*/ 748475 h 748474"/>
                    <a:gd name="connsiteX1" fmla="*/ 0 w 748474"/>
                    <a:gd name="connsiteY1" fmla="*/ 374237 h 748474"/>
                    <a:gd name="connsiteX2" fmla="*/ 374237 w 748474"/>
                    <a:gd name="connsiteY2" fmla="*/ 0 h 748474"/>
                    <a:gd name="connsiteX3" fmla="*/ 748475 w 748474"/>
                    <a:gd name="connsiteY3" fmla="*/ 374237 h 748474"/>
                    <a:gd name="connsiteX4" fmla="*/ 374237 w 748474"/>
                    <a:gd name="connsiteY4" fmla="*/ 748475 h 748474"/>
                    <a:gd name="connsiteX5" fmla="*/ 374237 w 748474"/>
                    <a:gd name="connsiteY5" fmla="*/ 47720 h 748474"/>
                    <a:gd name="connsiteX6" fmla="*/ 47625 w 748474"/>
                    <a:gd name="connsiteY6" fmla="*/ 374333 h 748474"/>
                    <a:gd name="connsiteX7" fmla="*/ 374237 w 748474"/>
                    <a:gd name="connsiteY7" fmla="*/ 700945 h 748474"/>
                    <a:gd name="connsiteX8" fmla="*/ 700850 w 748474"/>
                    <a:gd name="connsiteY8" fmla="*/ 374333 h 748474"/>
                    <a:gd name="connsiteX9" fmla="*/ 374237 w 748474"/>
                    <a:gd name="connsiteY9" fmla="*/ 47720 h 748474"/>
                    <a:gd name="connsiteX10" fmla="*/ 374237 w 748474"/>
                    <a:gd name="connsiteY10" fmla="*/ 643414 h 748474"/>
                    <a:gd name="connsiteX11" fmla="*/ 105156 w 748474"/>
                    <a:gd name="connsiteY11" fmla="*/ 374333 h 748474"/>
                    <a:gd name="connsiteX12" fmla="*/ 374237 w 748474"/>
                    <a:gd name="connsiteY12" fmla="*/ 105251 h 748474"/>
                    <a:gd name="connsiteX13" fmla="*/ 643319 w 748474"/>
                    <a:gd name="connsiteY13" fmla="*/ 374333 h 748474"/>
                    <a:gd name="connsiteX14" fmla="*/ 374237 w 748474"/>
                    <a:gd name="connsiteY14" fmla="*/ 643414 h 748474"/>
                    <a:gd name="connsiteX15" fmla="*/ 374237 w 748474"/>
                    <a:gd name="connsiteY15" fmla="*/ 152781 h 748474"/>
                    <a:gd name="connsiteX16" fmla="*/ 152781 w 748474"/>
                    <a:gd name="connsiteY16" fmla="*/ 374237 h 748474"/>
                    <a:gd name="connsiteX17" fmla="*/ 374237 w 748474"/>
                    <a:gd name="connsiteY17" fmla="*/ 595694 h 748474"/>
                    <a:gd name="connsiteX18" fmla="*/ 595694 w 748474"/>
                    <a:gd name="connsiteY18" fmla="*/ 374237 h 748474"/>
                    <a:gd name="connsiteX19" fmla="*/ 374237 w 748474"/>
                    <a:gd name="connsiteY19" fmla="*/ 152781 h 74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8474" h="748474">
                      <a:moveTo>
                        <a:pt x="374237" y="748475"/>
                      </a:moveTo>
                      <a:cubicBezTo>
                        <a:pt x="167926" y="748475"/>
                        <a:pt x="0" y="580644"/>
                        <a:pt x="0" y="374237"/>
                      </a:cubicBezTo>
                      <a:cubicBezTo>
                        <a:pt x="0" y="167830"/>
                        <a:pt x="167831" y="0"/>
                        <a:pt x="374237" y="0"/>
                      </a:cubicBezTo>
                      <a:cubicBezTo>
                        <a:pt x="580644" y="0"/>
                        <a:pt x="748475" y="167830"/>
                        <a:pt x="748475" y="374237"/>
                      </a:cubicBezTo>
                      <a:cubicBezTo>
                        <a:pt x="748475" y="580644"/>
                        <a:pt x="580644" y="748475"/>
                        <a:pt x="374237" y="748475"/>
                      </a:cubicBezTo>
                      <a:close/>
                      <a:moveTo>
                        <a:pt x="374237" y="47720"/>
                      </a:moveTo>
                      <a:cubicBezTo>
                        <a:pt x="194215" y="47720"/>
                        <a:pt x="47625" y="194215"/>
                        <a:pt x="47625" y="374333"/>
                      </a:cubicBezTo>
                      <a:cubicBezTo>
                        <a:pt x="47625" y="554450"/>
                        <a:pt x="194119" y="700945"/>
                        <a:pt x="374237" y="700945"/>
                      </a:cubicBezTo>
                      <a:cubicBezTo>
                        <a:pt x="554355" y="700945"/>
                        <a:pt x="700850" y="554450"/>
                        <a:pt x="700850" y="374333"/>
                      </a:cubicBezTo>
                      <a:cubicBezTo>
                        <a:pt x="700850" y="194215"/>
                        <a:pt x="554355" y="47720"/>
                        <a:pt x="374237" y="47720"/>
                      </a:cubicBezTo>
                      <a:close/>
                      <a:moveTo>
                        <a:pt x="374237" y="643414"/>
                      </a:moveTo>
                      <a:cubicBezTo>
                        <a:pt x="225838" y="643414"/>
                        <a:pt x="105156" y="522732"/>
                        <a:pt x="105156" y="374333"/>
                      </a:cubicBezTo>
                      <a:cubicBezTo>
                        <a:pt x="105156" y="225933"/>
                        <a:pt x="225838" y="105251"/>
                        <a:pt x="374237" y="105251"/>
                      </a:cubicBezTo>
                      <a:cubicBezTo>
                        <a:pt x="522637" y="105251"/>
                        <a:pt x="643319" y="225933"/>
                        <a:pt x="643319" y="374333"/>
                      </a:cubicBezTo>
                      <a:cubicBezTo>
                        <a:pt x="643319" y="522732"/>
                        <a:pt x="522637" y="643414"/>
                        <a:pt x="374237" y="643414"/>
                      </a:cubicBezTo>
                      <a:close/>
                      <a:moveTo>
                        <a:pt x="374237" y="152781"/>
                      </a:moveTo>
                      <a:cubicBezTo>
                        <a:pt x="252127" y="152781"/>
                        <a:pt x="152781" y="252127"/>
                        <a:pt x="152781" y="374237"/>
                      </a:cubicBezTo>
                      <a:cubicBezTo>
                        <a:pt x="152781" y="496348"/>
                        <a:pt x="252127" y="595694"/>
                        <a:pt x="374237" y="595694"/>
                      </a:cubicBezTo>
                      <a:cubicBezTo>
                        <a:pt x="496348" y="595694"/>
                        <a:pt x="595694" y="496348"/>
                        <a:pt x="595694" y="374237"/>
                      </a:cubicBezTo>
                      <a:cubicBezTo>
                        <a:pt x="595694" y="252127"/>
                        <a:pt x="496348" y="152781"/>
                        <a:pt x="374237" y="152781"/>
                      </a:cubicBezTo>
                      <a:close/>
                    </a:path>
                  </a:pathLst>
                </a:custGeom>
                <a:grpFill/>
                <a:ln w="0" cap="flat">
                  <a:noFill/>
                  <a:prstDash val="solid"/>
                  <a:miter/>
                </a:ln>
              </p:spPr>
              <p:txBody>
                <a:bodyPr rtlCol="0" anchor="ctr"/>
                <a:lstStyle/>
                <a:p>
                  <a:endParaRPr lang="ko-KR" altLang="en-US" dirty="0"/>
                </a:p>
              </p:txBody>
            </p:sp>
          </p:grpSp>
          <p:grpSp>
            <p:nvGrpSpPr>
              <p:cNvPr id="71" name="그래픽 45">
                <a:extLst>
                  <a:ext uri="{FF2B5EF4-FFF2-40B4-BE49-F238E27FC236}">
                    <a16:creationId xmlns:a16="http://schemas.microsoft.com/office/drawing/2014/main" id="{B5DD8D03-2779-C3D3-4EB3-57C2B3C18E3E}"/>
                  </a:ext>
                </a:extLst>
              </p:cNvPr>
              <p:cNvGrpSpPr/>
              <p:nvPr/>
            </p:nvGrpSpPr>
            <p:grpSpPr>
              <a:xfrm>
                <a:off x="671512" y="7194327"/>
                <a:ext cx="748474" cy="748474"/>
                <a:chOff x="671512" y="7194327"/>
                <a:chExt cx="748474" cy="748474"/>
              </a:xfrm>
              <a:grpFill/>
            </p:grpSpPr>
            <p:sp>
              <p:nvSpPr>
                <p:cNvPr id="72" name="자유형: 도형 71">
                  <a:extLst>
                    <a:ext uri="{FF2B5EF4-FFF2-40B4-BE49-F238E27FC236}">
                      <a16:creationId xmlns:a16="http://schemas.microsoft.com/office/drawing/2014/main" id="{C16928FF-C1FF-E58F-A853-FB59145614D9}"/>
                    </a:ext>
                  </a:extLst>
                </p:cNvPr>
                <p:cNvSpPr/>
                <p:nvPr/>
              </p:nvSpPr>
              <p:spPr>
                <a:xfrm>
                  <a:off x="695324" y="7218139"/>
                  <a:ext cx="700849" cy="700849"/>
                </a:xfrm>
                <a:custGeom>
                  <a:avLst/>
                  <a:gdLst>
                    <a:gd name="connsiteX0" fmla="*/ 350425 w 700849"/>
                    <a:gd name="connsiteY0" fmla="*/ 700850 h 700849"/>
                    <a:gd name="connsiteX1" fmla="*/ 0 w 700849"/>
                    <a:gd name="connsiteY1" fmla="*/ 350425 h 700849"/>
                    <a:gd name="connsiteX2" fmla="*/ 350425 w 700849"/>
                    <a:gd name="connsiteY2" fmla="*/ 0 h 700849"/>
                    <a:gd name="connsiteX3" fmla="*/ 700850 w 700849"/>
                    <a:gd name="connsiteY3" fmla="*/ 350425 h 700849"/>
                    <a:gd name="connsiteX4" fmla="*/ 350425 w 700849"/>
                    <a:gd name="connsiteY4" fmla="*/ 700850 h 700849"/>
                    <a:gd name="connsiteX5" fmla="*/ 350425 w 700849"/>
                    <a:gd name="connsiteY5" fmla="*/ 105156 h 700849"/>
                    <a:gd name="connsiteX6" fmla="*/ 105156 w 700849"/>
                    <a:gd name="connsiteY6" fmla="*/ 350425 h 700849"/>
                    <a:gd name="connsiteX7" fmla="*/ 350425 w 700849"/>
                    <a:gd name="connsiteY7" fmla="*/ 595694 h 700849"/>
                    <a:gd name="connsiteX8" fmla="*/ 595694 w 700849"/>
                    <a:gd name="connsiteY8" fmla="*/ 350425 h 700849"/>
                    <a:gd name="connsiteX9" fmla="*/ 350425 w 700849"/>
                    <a:gd name="connsiteY9" fmla="*/ 105156 h 7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0849" h="700849">
                      <a:moveTo>
                        <a:pt x="350425" y="700850"/>
                      </a:moveTo>
                      <a:cubicBezTo>
                        <a:pt x="157258" y="700850"/>
                        <a:pt x="0" y="543687"/>
                        <a:pt x="0" y="350425"/>
                      </a:cubicBezTo>
                      <a:cubicBezTo>
                        <a:pt x="0" y="157163"/>
                        <a:pt x="157163" y="0"/>
                        <a:pt x="350425" y="0"/>
                      </a:cubicBezTo>
                      <a:cubicBezTo>
                        <a:pt x="543687" y="0"/>
                        <a:pt x="700850" y="157163"/>
                        <a:pt x="700850" y="350425"/>
                      </a:cubicBezTo>
                      <a:cubicBezTo>
                        <a:pt x="700850" y="543687"/>
                        <a:pt x="543687" y="700850"/>
                        <a:pt x="350425" y="700850"/>
                      </a:cubicBezTo>
                      <a:close/>
                      <a:moveTo>
                        <a:pt x="350425" y="105156"/>
                      </a:moveTo>
                      <a:cubicBezTo>
                        <a:pt x="215170" y="105156"/>
                        <a:pt x="105156" y="215170"/>
                        <a:pt x="105156" y="350425"/>
                      </a:cubicBezTo>
                      <a:cubicBezTo>
                        <a:pt x="105156" y="485680"/>
                        <a:pt x="215170" y="595694"/>
                        <a:pt x="350425" y="595694"/>
                      </a:cubicBezTo>
                      <a:cubicBezTo>
                        <a:pt x="485680" y="595694"/>
                        <a:pt x="595694" y="485680"/>
                        <a:pt x="595694" y="350425"/>
                      </a:cubicBezTo>
                      <a:cubicBezTo>
                        <a:pt x="595694" y="215170"/>
                        <a:pt x="485680" y="105156"/>
                        <a:pt x="350425" y="105156"/>
                      </a:cubicBezTo>
                      <a:close/>
                    </a:path>
                  </a:pathLst>
                </a:custGeom>
                <a:grpFill/>
                <a:ln w="0" cap="flat">
                  <a:noFill/>
                  <a:prstDash val="solid"/>
                  <a:miter/>
                </a:ln>
              </p:spPr>
              <p:txBody>
                <a:bodyPr rtlCol="0" anchor="ctr"/>
                <a:lstStyle/>
                <a:p>
                  <a:endParaRPr lang="ko-KR" altLang="en-US" dirty="0"/>
                </a:p>
              </p:txBody>
            </p:sp>
            <p:sp>
              <p:nvSpPr>
                <p:cNvPr id="73" name="자유형: 도형 72">
                  <a:extLst>
                    <a:ext uri="{FF2B5EF4-FFF2-40B4-BE49-F238E27FC236}">
                      <a16:creationId xmlns:a16="http://schemas.microsoft.com/office/drawing/2014/main" id="{DBC714E5-279A-1394-DA6E-CD22A8F83938}"/>
                    </a:ext>
                  </a:extLst>
                </p:cNvPr>
                <p:cNvSpPr/>
                <p:nvPr/>
              </p:nvSpPr>
              <p:spPr>
                <a:xfrm>
                  <a:off x="671512" y="7194327"/>
                  <a:ext cx="748474" cy="748474"/>
                </a:xfrm>
                <a:custGeom>
                  <a:avLst/>
                  <a:gdLst>
                    <a:gd name="connsiteX0" fmla="*/ 374237 w 748474"/>
                    <a:gd name="connsiteY0" fmla="*/ 748475 h 748474"/>
                    <a:gd name="connsiteX1" fmla="*/ 0 w 748474"/>
                    <a:gd name="connsiteY1" fmla="*/ 374237 h 748474"/>
                    <a:gd name="connsiteX2" fmla="*/ 374237 w 748474"/>
                    <a:gd name="connsiteY2" fmla="*/ 0 h 748474"/>
                    <a:gd name="connsiteX3" fmla="*/ 748475 w 748474"/>
                    <a:gd name="connsiteY3" fmla="*/ 374237 h 748474"/>
                    <a:gd name="connsiteX4" fmla="*/ 374237 w 748474"/>
                    <a:gd name="connsiteY4" fmla="*/ 748475 h 748474"/>
                    <a:gd name="connsiteX5" fmla="*/ 374237 w 748474"/>
                    <a:gd name="connsiteY5" fmla="*/ 47720 h 748474"/>
                    <a:gd name="connsiteX6" fmla="*/ 47625 w 748474"/>
                    <a:gd name="connsiteY6" fmla="*/ 374332 h 748474"/>
                    <a:gd name="connsiteX7" fmla="*/ 374237 w 748474"/>
                    <a:gd name="connsiteY7" fmla="*/ 700945 h 748474"/>
                    <a:gd name="connsiteX8" fmla="*/ 700850 w 748474"/>
                    <a:gd name="connsiteY8" fmla="*/ 374332 h 748474"/>
                    <a:gd name="connsiteX9" fmla="*/ 374237 w 748474"/>
                    <a:gd name="connsiteY9" fmla="*/ 47720 h 748474"/>
                    <a:gd name="connsiteX10" fmla="*/ 374237 w 748474"/>
                    <a:gd name="connsiteY10" fmla="*/ 643414 h 748474"/>
                    <a:gd name="connsiteX11" fmla="*/ 105156 w 748474"/>
                    <a:gd name="connsiteY11" fmla="*/ 374332 h 748474"/>
                    <a:gd name="connsiteX12" fmla="*/ 374237 w 748474"/>
                    <a:gd name="connsiteY12" fmla="*/ 105251 h 748474"/>
                    <a:gd name="connsiteX13" fmla="*/ 643319 w 748474"/>
                    <a:gd name="connsiteY13" fmla="*/ 374332 h 748474"/>
                    <a:gd name="connsiteX14" fmla="*/ 374237 w 748474"/>
                    <a:gd name="connsiteY14" fmla="*/ 643414 h 748474"/>
                    <a:gd name="connsiteX15" fmla="*/ 374237 w 748474"/>
                    <a:gd name="connsiteY15" fmla="*/ 152781 h 748474"/>
                    <a:gd name="connsiteX16" fmla="*/ 152781 w 748474"/>
                    <a:gd name="connsiteY16" fmla="*/ 374237 h 748474"/>
                    <a:gd name="connsiteX17" fmla="*/ 374237 w 748474"/>
                    <a:gd name="connsiteY17" fmla="*/ 595694 h 748474"/>
                    <a:gd name="connsiteX18" fmla="*/ 595694 w 748474"/>
                    <a:gd name="connsiteY18" fmla="*/ 374237 h 748474"/>
                    <a:gd name="connsiteX19" fmla="*/ 374237 w 748474"/>
                    <a:gd name="connsiteY19" fmla="*/ 152781 h 748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48474" h="748474">
                      <a:moveTo>
                        <a:pt x="374237" y="748475"/>
                      </a:moveTo>
                      <a:cubicBezTo>
                        <a:pt x="167926" y="748475"/>
                        <a:pt x="0" y="580644"/>
                        <a:pt x="0" y="374237"/>
                      </a:cubicBezTo>
                      <a:cubicBezTo>
                        <a:pt x="0" y="167830"/>
                        <a:pt x="167831" y="0"/>
                        <a:pt x="374237" y="0"/>
                      </a:cubicBezTo>
                      <a:cubicBezTo>
                        <a:pt x="580644" y="0"/>
                        <a:pt x="748475" y="167830"/>
                        <a:pt x="748475" y="374237"/>
                      </a:cubicBezTo>
                      <a:cubicBezTo>
                        <a:pt x="748475" y="580644"/>
                        <a:pt x="580644" y="748475"/>
                        <a:pt x="374237" y="748475"/>
                      </a:cubicBezTo>
                      <a:close/>
                      <a:moveTo>
                        <a:pt x="374237" y="47720"/>
                      </a:moveTo>
                      <a:cubicBezTo>
                        <a:pt x="194215" y="47720"/>
                        <a:pt x="47625" y="194215"/>
                        <a:pt x="47625" y="374332"/>
                      </a:cubicBezTo>
                      <a:cubicBezTo>
                        <a:pt x="47625" y="554450"/>
                        <a:pt x="194119" y="700945"/>
                        <a:pt x="374237" y="700945"/>
                      </a:cubicBezTo>
                      <a:cubicBezTo>
                        <a:pt x="554355" y="700945"/>
                        <a:pt x="700850" y="554450"/>
                        <a:pt x="700850" y="374332"/>
                      </a:cubicBezTo>
                      <a:cubicBezTo>
                        <a:pt x="700850" y="194215"/>
                        <a:pt x="554355" y="47720"/>
                        <a:pt x="374237" y="47720"/>
                      </a:cubicBezTo>
                      <a:close/>
                      <a:moveTo>
                        <a:pt x="374237" y="643414"/>
                      </a:moveTo>
                      <a:cubicBezTo>
                        <a:pt x="225838" y="643414"/>
                        <a:pt x="105156" y="522732"/>
                        <a:pt x="105156" y="374332"/>
                      </a:cubicBezTo>
                      <a:cubicBezTo>
                        <a:pt x="105156" y="225933"/>
                        <a:pt x="225838" y="105251"/>
                        <a:pt x="374237" y="105251"/>
                      </a:cubicBezTo>
                      <a:cubicBezTo>
                        <a:pt x="522637" y="105251"/>
                        <a:pt x="643319" y="225933"/>
                        <a:pt x="643319" y="374332"/>
                      </a:cubicBezTo>
                      <a:cubicBezTo>
                        <a:pt x="643319" y="522732"/>
                        <a:pt x="522637" y="643414"/>
                        <a:pt x="374237" y="643414"/>
                      </a:cubicBezTo>
                      <a:close/>
                      <a:moveTo>
                        <a:pt x="374237" y="152781"/>
                      </a:moveTo>
                      <a:cubicBezTo>
                        <a:pt x="252127" y="152781"/>
                        <a:pt x="152781" y="252127"/>
                        <a:pt x="152781" y="374237"/>
                      </a:cubicBezTo>
                      <a:cubicBezTo>
                        <a:pt x="152781" y="496348"/>
                        <a:pt x="252127" y="595694"/>
                        <a:pt x="374237" y="595694"/>
                      </a:cubicBezTo>
                      <a:cubicBezTo>
                        <a:pt x="496348" y="595694"/>
                        <a:pt x="595694" y="496348"/>
                        <a:pt x="595694" y="374237"/>
                      </a:cubicBezTo>
                      <a:cubicBezTo>
                        <a:pt x="595694" y="252127"/>
                        <a:pt x="496348" y="152781"/>
                        <a:pt x="374237" y="152781"/>
                      </a:cubicBezTo>
                      <a:close/>
                    </a:path>
                  </a:pathLst>
                </a:custGeom>
                <a:grpFill/>
                <a:ln w="0" cap="flat">
                  <a:noFill/>
                  <a:prstDash val="solid"/>
                  <a:miter/>
                </a:ln>
              </p:spPr>
              <p:txBody>
                <a:bodyPr rtlCol="0" anchor="ctr"/>
                <a:lstStyle/>
                <a:p>
                  <a:endParaRPr lang="ko-KR" altLang="en-US" dirty="0"/>
                </a:p>
              </p:txBody>
            </p:sp>
          </p:grpSp>
          <p:grpSp>
            <p:nvGrpSpPr>
              <p:cNvPr id="74" name="그래픽 45">
                <a:extLst>
                  <a:ext uri="{FF2B5EF4-FFF2-40B4-BE49-F238E27FC236}">
                    <a16:creationId xmlns:a16="http://schemas.microsoft.com/office/drawing/2014/main" id="{A14D7824-C31F-293C-F9A7-B9F3EB1069D5}"/>
                  </a:ext>
                </a:extLst>
              </p:cNvPr>
              <p:cNvGrpSpPr/>
              <p:nvPr/>
            </p:nvGrpSpPr>
            <p:grpSpPr>
              <a:xfrm>
                <a:off x="1673827" y="3589686"/>
                <a:ext cx="1010411" cy="671417"/>
                <a:chOff x="1673827" y="3589686"/>
                <a:chExt cx="1010411" cy="671417"/>
              </a:xfrm>
              <a:grpFill/>
            </p:grpSpPr>
            <p:sp>
              <p:nvSpPr>
                <p:cNvPr id="75" name="자유형: 도형 74">
                  <a:extLst>
                    <a:ext uri="{FF2B5EF4-FFF2-40B4-BE49-F238E27FC236}">
                      <a16:creationId xmlns:a16="http://schemas.microsoft.com/office/drawing/2014/main" id="{5BEB427B-B7A7-451A-A382-8C5359885F2D}"/>
                    </a:ext>
                  </a:extLst>
                </p:cNvPr>
                <p:cNvSpPr/>
                <p:nvPr/>
              </p:nvSpPr>
              <p:spPr>
                <a:xfrm rot="-1800001">
                  <a:off x="1663613" y="3872826"/>
                  <a:ext cx="1030890" cy="105060"/>
                </a:xfrm>
                <a:custGeom>
                  <a:avLst/>
                  <a:gdLst>
                    <a:gd name="connsiteX0" fmla="*/ 0 w 1030890"/>
                    <a:gd name="connsiteY0" fmla="*/ 0 h 105060"/>
                    <a:gd name="connsiteX1" fmla="*/ 1030890 w 1030890"/>
                    <a:gd name="connsiteY1" fmla="*/ 0 h 105060"/>
                    <a:gd name="connsiteX2" fmla="*/ 1030890 w 1030890"/>
                    <a:gd name="connsiteY2" fmla="*/ 105061 h 105060"/>
                    <a:gd name="connsiteX3" fmla="*/ 0 w 1030890"/>
                    <a:gd name="connsiteY3" fmla="*/ 105061 h 105060"/>
                  </a:gdLst>
                  <a:ahLst/>
                  <a:cxnLst>
                    <a:cxn ang="0">
                      <a:pos x="connsiteX0" y="connsiteY0"/>
                    </a:cxn>
                    <a:cxn ang="0">
                      <a:pos x="connsiteX1" y="connsiteY1"/>
                    </a:cxn>
                    <a:cxn ang="0">
                      <a:pos x="connsiteX2" y="connsiteY2"/>
                    </a:cxn>
                    <a:cxn ang="0">
                      <a:pos x="connsiteX3" y="connsiteY3"/>
                    </a:cxn>
                  </a:cxnLst>
                  <a:rect l="l" t="t" r="r" b="b"/>
                  <a:pathLst>
                    <a:path w="1030890" h="105060">
                      <a:moveTo>
                        <a:pt x="0" y="0"/>
                      </a:moveTo>
                      <a:lnTo>
                        <a:pt x="1030890" y="0"/>
                      </a:lnTo>
                      <a:lnTo>
                        <a:pt x="1030890" y="105061"/>
                      </a:lnTo>
                      <a:lnTo>
                        <a:pt x="0" y="105061"/>
                      </a:lnTo>
                      <a:close/>
                    </a:path>
                  </a:pathLst>
                </a:custGeom>
                <a:grpFill/>
                <a:ln w="0" cap="flat">
                  <a:noFill/>
                  <a:prstDash val="solid"/>
                  <a:miter/>
                </a:ln>
              </p:spPr>
              <p:txBody>
                <a:bodyPr rtlCol="0" anchor="ctr"/>
                <a:lstStyle/>
                <a:p>
                  <a:endParaRPr lang="ko-KR" altLang="en-US" dirty="0"/>
                </a:p>
              </p:txBody>
            </p:sp>
            <p:sp>
              <p:nvSpPr>
                <p:cNvPr id="76" name="자유형: 도형 75">
                  <a:extLst>
                    <a:ext uri="{FF2B5EF4-FFF2-40B4-BE49-F238E27FC236}">
                      <a16:creationId xmlns:a16="http://schemas.microsoft.com/office/drawing/2014/main" id="{5D3AB1C0-D779-D77C-B4C5-00439324F5AF}"/>
                    </a:ext>
                  </a:extLst>
                </p:cNvPr>
                <p:cNvSpPr/>
                <p:nvPr/>
              </p:nvSpPr>
              <p:spPr>
                <a:xfrm>
                  <a:off x="1673827" y="3589686"/>
                  <a:ext cx="1010411" cy="671417"/>
                </a:xfrm>
                <a:custGeom>
                  <a:avLst/>
                  <a:gdLst>
                    <a:gd name="connsiteX0" fmla="*/ 76390 w 1010411"/>
                    <a:gd name="connsiteY0" fmla="*/ 671417 h 671417"/>
                    <a:gd name="connsiteX1" fmla="*/ 0 w 1010411"/>
                    <a:gd name="connsiteY1" fmla="*/ 539210 h 671417"/>
                    <a:gd name="connsiteX2" fmla="*/ 934021 w 1010411"/>
                    <a:gd name="connsiteY2" fmla="*/ 0 h 671417"/>
                    <a:gd name="connsiteX3" fmla="*/ 1010412 w 1010411"/>
                    <a:gd name="connsiteY3" fmla="*/ 132207 h 671417"/>
                    <a:gd name="connsiteX4" fmla="*/ 76390 w 1010411"/>
                    <a:gd name="connsiteY4" fmla="*/ 671417 h 671417"/>
                    <a:gd name="connsiteX5" fmla="*/ 65056 w 1010411"/>
                    <a:gd name="connsiteY5" fmla="*/ 556641 h 671417"/>
                    <a:gd name="connsiteX6" fmla="*/ 93821 w 1010411"/>
                    <a:gd name="connsiteY6" fmla="*/ 606361 h 671417"/>
                    <a:gd name="connsiteX7" fmla="*/ 945356 w 1010411"/>
                    <a:gd name="connsiteY7" fmla="*/ 114776 h 671417"/>
                    <a:gd name="connsiteX8" fmla="*/ 916591 w 1010411"/>
                    <a:gd name="connsiteY8" fmla="*/ 65056 h 671417"/>
                    <a:gd name="connsiteX9" fmla="*/ 65056 w 1010411"/>
                    <a:gd name="connsiteY9" fmla="*/ 556641 h 67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0411" h="671417">
                      <a:moveTo>
                        <a:pt x="76390" y="671417"/>
                      </a:moveTo>
                      <a:lnTo>
                        <a:pt x="0" y="539210"/>
                      </a:lnTo>
                      <a:lnTo>
                        <a:pt x="934021" y="0"/>
                      </a:lnTo>
                      <a:lnTo>
                        <a:pt x="1010412" y="132207"/>
                      </a:lnTo>
                      <a:lnTo>
                        <a:pt x="76390" y="671417"/>
                      </a:lnTo>
                      <a:close/>
                      <a:moveTo>
                        <a:pt x="65056" y="556641"/>
                      </a:moveTo>
                      <a:lnTo>
                        <a:pt x="93821" y="606361"/>
                      </a:lnTo>
                      <a:lnTo>
                        <a:pt x="945356" y="114776"/>
                      </a:lnTo>
                      <a:lnTo>
                        <a:pt x="916591" y="65056"/>
                      </a:lnTo>
                      <a:lnTo>
                        <a:pt x="65056" y="556641"/>
                      </a:lnTo>
                      <a:close/>
                    </a:path>
                  </a:pathLst>
                </a:custGeom>
                <a:grpFill/>
                <a:ln w="0" cap="flat">
                  <a:noFill/>
                  <a:prstDash val="solid"/>
                  <a:miter/>
                </a:ln>
              </p:spPr>
              <p:txBody>
                <a:bodyPr rtlCol="0" anchor="ctr"/>
                <a:lstStyle/>
                <a:p>
                  <a:endParaRPr lang="ko-KR" altLang="en-US" dirty="0"/>
                </a:p>
              </p:txBody>
            </p:sp>
          </p:grpSp>
          <p:grpSp>
            <p:nvGrpSpPr>
              <p:cNvPr id="77" name="그래픽 45">
                <a:extLst>
                  <a:ext uri="{FF2B5EF4-FFF2-40B4-BE49-F238E27FC236}">
                    <a16:creationId xmlns:a16="http://schemas.microsoft.com/office/drawing/2014/main" id="{B6929ECC-5739-08B2-32AE-69FCE32D7E62}"/>
                  </a:ext>
                </a:extLst>
              </p:cNvPr>
              <p:cNvGrpSpPr/>
              <p:nvPr/>
            </p:nvGrpSpPr>
            <p:grpSpPr>
              <a:xfrm>
                <a:off x="4178902" y="3591210"/>
                <a:ext cx="1007649" cy="669893"/>
                <a:chOff x="4178902" y="3591210"/>
                <a:chExt cx="1007649" cy="669893"/>
              </a:xfrm>
              <a:grpFill/>
            </p:grpSpPr>
            <p:sp>
              <p:nvSpPr>
                <p:cNvPr id="78" name="자유형: 도형 77">
                  <a:extLst>
                    <a:ext uri="{FF2B5EF4-FFF2-40B4-BE49-F238E27FC236}">
                      <a16:creationId xmlns:a16="http://schemas.microsoft.com/office/drawing/2014/main" id="{2A7BCD37-26C7-A915-F2B1-345630A36667}"/>
                    </a:ext>
                  </a:extLst>
                </p:cNvPr>
                <p:cNvSpPr/>
                <p:nvPr/>
              </p:nvSpPr>
              <p:spPr>
                <a:xfrm rot="-3599999">
                  <a:off x="4630228" y="3412367"/>
                  <a:ext cx="105060" cy="1027747"/>
                </a:xfrm>
                <a:custGeom>
                  <a:avLst/>
                  <a:gdLst>
                    <a:gd name="connsiteX0" fmla="*/ 0 w 105060"/>
                    <a:gd name="connsiteY0" fmla="*/ 0 h 1027747"/>
                    <a:gd name="connsiteX1" fmla="*/ 105061 w 105060"/>
                    <a:gd name="connsiteY1" fmla="*/ 0 h 1027747"/>
                    <a:gd name="connsiteX2" fmla="*/ 105061 w 105060"/>
                    <a:gd name="connsiteY2" fmla="*/ 1027747 h 1027747"/>
                    <a:gd name="connsiteX3" fmla="*/ 0 w 105060"/>
                    <a:gd name="connsiteY3" fmla="*/ 1027747 h 1027747"/>
                  </a:gdLst>
                  <a:ahLst/>
                  <a:cxnLst>
                    <a:cxn ang="0">
                      <a:pos x="connsiteX0" y="connsiteY0"/>
                    </a:cxn>
                    <a:cxn ang="0">
                      <a:pos x="connsiteX1" y="connsiteY1"/>
                    </a:cxn>
                    <a:cxn ang="0">
                      <a:pos x="connsiteX2" y="connsiteY2"/>
                    </a:cxn>
                    <a:cxn ang="0">
                      <a:pos x="connsiteX3" y="connsiteY3"/>
                    </a:cxn>
                  </a:cxnLst>
                  <a:rect l="l" t="t" r="r" b="b"/>
                  <a:pathLst>
                    <a:path w="105060" h="1027747">
                      <a:moveTo>
                        <a:pt x="0" y="0"/>
                      </a:moveTo>
                      <a:lnTo>
                        <a:pt x="105061" y="0"/>
                      </a:lnTo>
                      <a:lnTo>
                        <a:pt x="105061" y="1027747"/>
                      </a:lnTo>
                      <a:lnTo>
                        <a:pt x="0" y="1027747"/>
                      </a:lnTo>
                      <a:close/>
                    </a:path>
                  </a:pathLst>
                </a:custGeom>
                <a:grpFill/>
                <a:ln w="0" cap="flat">
                  <a:noFill/>
                  <a:prstDash val="solid"/>
                  <a:miter/>
                </a:ln>
              </p:spPr>
              <p:txBody>
                <a:bodyPr rtlCol="0" anchor="ctr"/>
                <a:lstStyle/>
                <a:p>
                  <a:endParaRPr lang="ko-KR" altLang="en-US" dirty="0"/>
                </a:p>
              </p:txBody>
            </p:sp>
            <p:sp>
              <p:nvSpPr>
                <p:cNvPr id="79" name="자유형: 도형 78">
                  <a:extLst>
                    <a:ext uri="{FF2B5EF4-FFF2-40B4-BE49-F238E27FC236}">
                      <a16:creationId xmlns:a16="http://schemas.microsoft.com/office/drawing/2014/main" id="{BF372BAE-0C68-F2B1-DD88-CD5CDFB5A0A5}"/>
                    </a:ext>
                  </a:extLst>
                </p:cNvPr>
                <p:cNvSpPr/>
                <p:nvPr/>
              </p:nvSpPr>
              <p:spPr>
                <a:xfrm>
                  <a:off x="4178902" y="3591210"/>
                  <a:ext cx="1007649" cy="669893"/>
                </a:xfrm>
                <a:custGeom>
                  <a:avLst/>
                  <a:gdLst>
                    <a:gd name="connsiteX0" fmla="*/ 931259 w 1007649"/>
                    <a:gd name="connsiteY0" fmla="*/ 669893 h 669893"/>
                    <a:gd name="connsiteX1" fmla="*/ 0 w 1007649"/>
                    <a:gd name="connsiteY1" fmla="*/ 132207 h 669893"/>
                    <a:gd name="connsiteX2" fmla="*/ 76390 w 1007649"/>
                    <a:gd name="connsiteY2" fmla="*/ 0 h 669893"/>
                    <a:gd name="connsiteX3" fmla="*/ 1007650 w 1007649"/>
                    <a:gd name="connsiteY3" fmla="*/ 537686 h 669893"/>
                    <a:gd name="connsiteX4" fmla="*/ 931259 w 1007649"/>
                    <a:gd name="connsiteY4" fmla="*/ 669893 h 669893"/>
                    <a:gd name="connsiteX5" fmla="*/ 65056 w 1007649"/>
                    <a:gd name="connsiteY5" fmla="*/ 114776 h 669893"/>
                    <a:gd name="connsiteX6" fmla="*/ 913829 w 1007649"/>
                    <a:gd name="connsiteY6" fmla="*/ 604838 h 669893"/>
                    <a:gd name="connsiteX7" fmla="*/ 942594 w 1007649"/>
                    <a:gd name="connsiteY7" fmla="*/ 555117 h 669893"/>
                    <a:gd name="connsiteX8" fmla="*/ 93821 w 1007649"/>
                    <a:gd name="connsiteY8" fmla="*/ 65056 h 669893"/>
                    <a:gd name="connsiteX9" fmla="*/ 65056 w 1007649"/>
                    <a:gd name="connsiteY9" fmla="*/ 114776 h 669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7649" h="669893">
                      <a:moveTo>
                        <a:pt x="931259" y="669893"/>
                      </a:moveTo>
                      <a:lnTo>
                        <a:pt x="0" y="132207"/>
                      </a:lnTo>
                      <a:lnTo>
                        <a:pt x="76390" y="0"/>
                      </a:lnTo>
                      <a:lnTo>
                        <a:pt x="1007650" y="537686"/>
                      </a:lnTo>
                      <a:lnTo>
                        <a:pt x="931259" y="669893"/>
                      </a:lnTo>
                      <a:close/>
                      <a:moveTo>
                        <a:pt x="65056" y="114776"/>
                      </a:moveTo>
                      <a:lnTo>
                        <a:pt x="913829" y="604838"/>
                      </a:lnTo>
                      <a:lnTo>
                        <a:pt x="942594" y="555117"/>
                      </a:lnTo>
                      <a:lnTo>
                        <a:pt x="93821" y="65056"/>
                      </a:lnTo>
                      <a:lnTo>
                        <a:pt x="65056" y="114776"/>
                      </a:lnTo>
                      <a:close/>
                    </a:path>
                  </a:pathLst>
                </a:custGeom>
                <a:grpFill/>
                <a:ln w="0" cap="flat">
                  <a:noFill/>
                  <a:prstDash val="solid"/>
                  <a:miter/>
                </a:ln>
              </p:spPr>
              <p:txBody>
                <a:bodyPr rtlCol="0" anchor="ctr"/>
                <a:lstStyle/>
                <a:p>
                  <a:endParaRPr lang="ko-KR" altLang="en-US" dirty="0"/>
                </a:p>
              </p:txBody>
            </p:sp>
          </p:grpSp>
          <p:grpSp>
            <p:nvGrpSpPr>
              <p:cNvPr id="80" name="그래픽 45">
                <a:extLst>
                  <a:ext uri="{FF2B5EF4-FFF2-40B4-BE49-F238E27FC236}">
                    <a16:creationId xmlns:a16="http://schemas.microsoft.com/office/drawing/2014/main" id="{21DB4C3F-9664-5442-E65A-51C9F394257F}"/>
                  </a:ext>
                </a:extLst>
              </p:cNvPr>
              <p:cNvGrpSpPr/>
              <p:nvPr/>
            </p:nvGrpSpPr>
            <p:grpSpPr>
              <a:xfrm>
                <a:off x="5857398" y="5401627"/>
                <a:ext cx="152685" cy="1384744"/>
                <a:chOff x="5857398" y="5401627"/>
                <a:chExt cx="152685" cy="1384744"/>
              </a:xfrm>
              <a:grpFill/>
            </p:grpSpPr>
            <p:sp>
              <p:nvSpPr>
                <p:cNvPr id="81" name="자유형: 도형 80">
                  <a:extLst>
                    <a:ext uri="{FF2B5EF4-FFF2-40B4-BE49-F238E27FC236}">
                      <a16:creationId xmlns:a16="http://schemas.microsoft.com/office/drawing/2014/main" id="{9CA27DBD-FC91-ED38-8475-7366352A7CAB}"/>
                    </a:ext>
                  </a:extLst>
                </p:cNvPr>
                <p:cNvSpPr/>
                <p:nvPr/>
              </p:nvSpPr>
              <p:spPr>
                <a:xfrm>
                  <a:off x="5881210" y="5425344"/>
                  <a:ext cx="105060" cy="1337119"/>
                </a:xfrm>
                <a:custGeom>
                  <a:avLst/>
                  <a:gdLst>
                    <a:gd name="connsiteX0" fmla="*/ 0 w 105060"/>
                    <a:gd name="connsiteY0" fmla="*/ 0 h 1337119"/>
                    <a:gd name="connsiteX1" fmla="*/ 105061 w 105060"/>
                    <a:gd name="connsiteY1" fmla="*/ 0 h 1337119"/>
                    <a:gd name="connsiteX2" fmla="*/ 105061 w 105060"/>
                    <a:gd name="connsiteY2" fmla="*/ 1337120 h 1337119"/>
                    <a:gd name="connsiteX3" fmla="*/ 0 w 105060"/>
                    <a:gd name="connsiteY3" fmla="*/ 1337120 h 1337119"/>
                  </a:gdLst>
                  <a:ahLst/>
                  <a:cxnLst>
                    <a:cxn ang="0">
                      <a:pos x="connsiteX0" y="connsiteY0"/>
                    </a:cxn>
                    <a:cxn ang="0">
                      <a:pos x="connsiteX1" y="connsiteY1"/>
                    </a:cxn>
                    <a:cxn ang="0">
                      <a:pos x="connsiteX2" y="connsiteY2"/>
                    </a:cxn>
                    <a:cxn ang="0">
                      <a:pos x="connsiteX3" y="connsiteY3"/>
                    </a:cxn>
                  </a:cxnLst>
                  <a:rect l="l" t="t" r="r" b="b"/>
                  <a:pathLst>
                    <a:path w="105060" h="1337119">
                      <a:moveTo>
                        <a:pt x="0" y="0"/>
                      </a:moveTo>
                      <a:lnTo>
                        <a:pt x="105061" y="0"/>
                      </a:lnTo>
                      <a:lnTo>
                        <a:pt x="105061" y="1337120"/>
                      </a:lnTo>
                      <a:lnTo>
                        <a:pt x="0" y="1337120"/>
                      </a:lnTo>
                      <a:close/>
                    </a:path>
                  </a:pathLst>
                </a:custGeom>
                <a:grpFill/>
                <a:ln w="0" cap="flat">
                  <a:noFill/>
                  <a:prstDash val="solid"/>
                  <a:miter/>
                </a:ln>
              </p:spPr>
              <p:txBody>
                <a:bodyPr rtlCol="0" anchor="ctr"/>
                <a:lstStyle/>
                <a:p>
                  <a:endParaRPr lang="ko-KR" altLang="en-US" dirty="0"/>
                </a:p>
              </p:txBody>
            </p:sp>
            <p:sp>
              <p:nvSpPr>
                <p:cNvPr id="82" name="자유형: 도형 81">
                  <a:extLst>
                    <a:ext uri="{FF2B5EF4-FFF2-40B4-BE49-F238E27FC236}">
                      <a16:creationId xmlns:a16="http://schemas.microsoft.com/office/drawing/2014/main" id="{E5DC7134-470C-3DA7-ACA2-DFE3E24DC101}"/>
                    </a:ext>
                  </a:extLst>
                </p:cNvPr>
                <p:cNvSpPr/>
                <p:nvPr/>
              </p:nvSpPr>
              <p:spPr>
                <a:xfrm>
                  <a:off x="5857398" y="5401627"/>
                  <a:ext cx="152685" cy="1384744"/>
                </a:xfrm>
                <a:custGeom>
                  <a:avLst/>
                  <a:gdLst>
                    <a:gd name="connsiteX0" fmla="*/ 152685 w 152685"/>
                    <a:gd name="connsiteY0" fmla="*/ 1384745 h 1384744"/>
                    <a:gd name="connsiteX1" fmla="*/ 0 w 152685"/>
                    <a:gd name="connsiteY1" fmla="*/ 1384745 h 1384744"/>
                    <a:gd name="connsiteX2" fmla="*/ 0 w 152685"/>
                    <a:gd name="connsiteY2" fmla="*/ 0 h 1384744"/>
                    <a:gd name="connsiteX3" fmla="*/ 152685 w 152685"/>
                    <a:gd name="connsiteY3" fmla="*/ 0 h 1384744"/>
                    <a:gd name="connsiteX4" fmla="*/ 152685 w 152685"/>
                    <a:gd name="connsiteY4" fmla="*/ 1384745 h 1384744"/>
                    <a:gd name="connsiteX5" fmla="*/ 47625 w 152685"/>
                    <a:gd name="connsiteY5" fmla="*/ 1337120 h 1384744"/>
                    <a:gd name="connsiteX6" fmla="*/ 105060 w 152685"/>
                    <a:gd name="connsiteY6" fmla="*/ 1337120 h 1384744"/>
                    <a:gd name="connsiteX7" fmla="*/ 105060 w 152685"/>
                    <a:gd name="connsiteY7" fmla="*/ 47625 h 1384744"/>
                    <a:gd name="connsiteX8" fmla="*/ 47625 w 152685"/>
                    <a:gd name="connsiteY8" fmla="*/ 47625 h 1384744"/>
                    <a:gd name="connsiteX9" fmla="*/ 47625 w 152685"/>
                    <a:gd name="connsiteY9" fmla="*/ 1337120 h 138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685" h="1384744">
                      <a:moveTo>
                        <a:pt x="152685" y="1384745"/>
                      </a:moveTo>
                      <a:lnTo>
                        <a:pt x="0" y="1384745"/>
                      </a:lnTo>
                      <a:lnTo>
                        <a:pt x="0" y="0"/>
                      </a:lnTo>
                      <a:lnTo>
                        <a:pt x="152685" y="0"/>
                      </a:lnTo>
                      <a:lnTo>
                        <a:pt x="152685" y="1384745"/>
                      </a:lnTo>
                      <a:close/>
                      <a:moveTo>
                        <a:pt x="47625" y="1337120"/>
                      </a:moveTo>
                      <a:lnTo>
                        <a:pt x="105060" y="1337120"/>
                      </a:lnTo>
                      <a:lnTo>
                        <a:pt x="105060" y="47625"/>
                      </a:lnTo>
                      <a:lnTo>
                        <a:pt x="47625" y="47625"/>
                      </a:lnTo>
                      <a:lnTo>
                        <a:pt x="47625" y="1337120"/>
                      </a:lnTo>
                      <a:close/>
                    </a:path>
                  </a:pathLst>
                </a:custGeom>
                <a:grpFill/>
                <a:ln w="0" cap="flat">
                  <a:noFill/>
                  <a:prstDash val="solid"/>
                  <a:miter/>
                </a:ln>
              </p:spPr>
              <p:txBody>
                <a:bodyPr rtlCol="0" anchor="ctr"/>
                <a:lstStyle/>
                <a:p>
                  <a:endParaRPr lang="ko-KR" altLang="en-US" dirty="0"/>
                </a:p>
              </p:txBody>
            </p:sp>
          </p:grpSp>
          <p:grpSp>
            <p:nvGrpSpPr>
              <p:cNvPr id="83" name="그래픽 45">
                <a:extLst>
                  <a:ext uri="{FF2B5EF4-FFF2-40B4-BE49-F238E27FC236}">
                    <a16:creationId xmlns:a16="http://schemas.microsoft.com/office/drawing/2014/main" id="{24A789B9-AA51-254D-8464-E7432BF41246}"/>
                  </a:ext>
                </a:extLst>
              </p:cNvPr>
              <p:cNvGrpSpPr/>
              <p:nvPr/>
            </p:nvGrpSpPr>
            <p:grpSpPr>
              <a:xfrm>
                <a:off x="4178807" y="7926799"/>
                <a:ext cx="1007649" cy="669892"/>
                <a:chOff x="4178807" y="7926799"/>
                <a:chExt cx="1007649" cy="669892"/>
              </a:xfrm>
              <a:grpFill/>
            </p:grpSpPr>
            <p:sp>
              <p:nvSpPr>
                <p:cNvPr id="84" name="자유형: 도형 83">
                  <a:extLst>
                    <a:ext uri="{FF2B5EF4-FFF2-40B4-BE49-F238E27FC236}">
                      <a16:creationId xmlns:a16="http://schemas.microsoft.com/office/drawing/2014/main" id="{66AD3273-5F4C-FF6C-9C46-9C58DCE4877D}"/>
                    </a:ext>
                  </a:extLst>
                </p:cNvPr>
                <p:cNvSpPr/>
                <p:nvPr/>
              </p:nvSpPr>
              <p:spPr>
                <a:xfrm rot="-1800001">
                  <a:off x="4168691" y="8209394"/>
                  <a:ext cx="1027747" cy="105060"/>
                </a:xfrm>
                <a:custGeom>
                  <a:avLst/>
                  <a:gdLst>
                    <a:gd name="connsiteX0" fmla="*/ 0 w 1027747"/>
                    <a:gd name="connsiteY0" fmla="*/ 0 h 105060"/>
                    <a:gd name="connsiteX1" fmla="*/ 1027747 w 1027747"/>
                    <a:gd name="connsiteY1" fmla="*/ 0 h 105060"/>
                    <a:gd name="connsiteX2" fmla="*/ 1027747 w 1027747"/>
                    <a:gd name="connsiteY2" fmla="*/ 105061 h 105060"/>
                    <a:gd name="connsiteX3" fmla="*/ 0 w 1027747"/>
                    <a:gd name="connsiteY3" fmla="*/ 105061 h 105060"/>
                  </a:gdLst>
                  <a:ahLst/>
                  <a:cxnLst>
                    <a:cxn ang="0">
                      <a:pos x="connsiteX0" y="connsiteY0"/>
                    </a:cxn>
                    <a:cxn ang="0">
                      <a:pos x="connsiteX1" y="connsiteY1"/>
                    </a:cxn>
                    <a:cxn ang="0">
                      <a:pos x="connsiteX2" y="connsiteY2"/>
                    </a:cxn>
                    <a:cxn ang="0">
                      <a:pos x="connsiteX3" y="connsiteY3"/>
                    </a:cxn>
                  </a:cxnLst>
                  <a:rect l="l" t="t" r="r" b="b"/>
                  <a:pathLst>
                    <a:path w="1027747" h="105060">
                      <a:moveTo>
                        <a:pt x="0" y="0"/>
                      </a:moveTo>
                      <a:lnTo>
                        <a:pt x="1027747" y="0"/>
                      </a:lnTo>
                      <a:lnTo>
                        <a:pt x="1027747" y="105061"/>
                      </a:lnTo>
                      <a:lnTo>
                        <a:pt x="0" y="105061"/>
                      </a:lnTo>
                      <a:close/>
                    </a:path>
                  </a:pathLst>
                </a:custGeom>
                <a:grpFill/>
                <a:ln w="0" cap="flat">
                  <a:noFill/>
                  <a:prstDash val="solid"/>
                  <a:miter/>
                </a:ln>
              </p:spPr>
              <p:txBody>
                <a:bodyPr rtlCol="0" anchor="ctr"/>
                <a:lstStyle/>
                <a:p>
                  <a:endParaRPr lang="ko-KR" altLang="en-US" dirty="0"/>
                </a:p>
              </p:txBody>
            </p:sp>
            <p:sp>
              <p:nvSpPr>
                <p:cNvPr id="86" name="자유형: 도형 85">
                  <a:extLst>
                    <a:ext uri="{FF2B5EF4-FFF2-40B4-BE49-F238E27FC236}">
                      <a16:creationId xmlns:a16="http://schemas.microsoft.com/office/drawing/2014/main" id="{60E0089F-22C6-2BE7-0B70-E8255F980C19}"/>
                    </a:ext>
                  </a:extLst>
                </p:cNvPr>
                <p:cNvSpPr/>
                <p:nvPr/>
              </p:nvSpPr>
              <p:spPr>
                <a:xfrm>
                  <a:off x="4178807" y="7926799"/>
                  <a:ext cx="1007649" cy="669892"/>
                </a:xfrm>
                <a:custGeom>
                  <a:avLst/>
                  <a:gdLst>
                    <a:gd name="connsiteX0" fmla="*/ 76390 w 1007649"/>
                    <a:gd name="connsiteY0" fmla="*/ 669893 h 669892"/>
                    <a:gd name="connsiteX1" fmla="*/ 0 w 1007649"/>
                    <a:gd name="connsiteY1" fmla="*/ 537686 h 669892"/>
                    <a:gd name="connsiteX2" fmla="*/ 931259 w 1007649"/>
                    <a:gd name="connsiteY2" fmla="*/ 0 h 669892"/>
                    <a:gd name="connsiteX3" fmla="*/ 1007650 w 1007649"/>
                    <a:gd name="connsiteY3" fmla="*/ 132207 h 669892"/>
                    <a:gd name="connsiteX4" fmla="*/ 76390 w 1007649"/>
                    <a:gd name="connsiteY4" fmla="*/ 669893 h 669892"/>
                    <a:gd name="connsiteX5" fmla="*/ 65056 w 1007649"/>
                    <a:gd name="connsiteY5" fmla="*/ 555117 h 669892"/>
                    <a:gd name="connsiteX6" fmla="*/ 93821 w 1007649"/>
                    <a:gd name="connsiteY6" fmla="*/ 604838 h 669892"/>
                    <a:gd name="connsiteX7" fmla="*/ 942594 w 1007649"/>
                    <a:gd name="connsiteY7" fmla="*/ 114776 h 669892"/>
                    <a:gd name="connsiteX8" fmla="*/ 913829 w 1007649"/>
                    <a:gd name="connsiteY8" fmla="*/ 65055 h 669892"/>
                    <a:gd name="connsiteX9" fmla="*/ 65056 w 1007649"/>
                    <a:gd name="connsiteY9" fmla="*/ 555117 h 669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07649" h="669892">
                      <a:moveTo>
                        <a:pt x="76390" y="669893"/>
                      </a:moveTo>
                      <a:lnTo>
                        <a:pt x="0" y="537686"/>
                      </a:lnTo>
                      <a:lnTo>
                        <a:pt x="931259" y="0"/>
                      </a:lnTo>
                      <a:lnTo>
                        <a:pt x="1007650" y="132207"/>
                      </a:lnTo>
                      <a:lnTo>
                        <a:pt x="76390" y="669893"/>
                      </a:lnTo>
                      <a:close/>
                      <a:moveTo>
                        <a:pt x="65056" y="555117"/>
                      </a:moveTo>
                      <a:lnTo>
                        <a:pt x="93821" y="604838"/>
                      </a:lnTo>
                      <a:lnTo>
                        <a:pt x="942594" y="114776"/>
                      </a:lnTo>
                      <a:lnTo>
                        <a:pt x="913829" y="65055"/>
                      </a:lnTo>
                      <a:lnTo>
                        <a:pt x="65056" y="555117"/>
                      </a:lnTo>
                      <a:close/>
                    </a:path>
                  </a:pathLst>
                </a:custGeom>
                <a:grpFill/>
                <a:ln w="0" cap="flat">
                  <a:noFill/>
                  <a:prstDash val="solid"/>
                  <a:miter/>
                </a:ln>
              </p:spPr>
              <p:txBody>
                <a:bodyPr rtlCol="0" anchor="ctr"/>
                <a:lstStyle/>
                <a:p>
                  <a:endParaRPr lang="ko-KR" altLang="en-US" dirty="0"/>
                </a:p>
              </p:txBody>
            </p:sp>
          </p:grpSp>
          <p:grpSp>
            <p:nvGrpSpPr>
              <p:cNvPr id="87" name="그래픽 45">
                <a:extLst>
                  <a:ext uri="{FF2B5EF4-FFF2-40B4-BE49-F238E27FC236}">
                    <a16:creationId xmlns:a16="http://schemas.microsoft.com/office/drawing/2014/main" id="{70B020C3-3CA4-B039-A9AE-58DAA0C4333A}"/>
                  </a:ext>
                </a:extLst>
              </p:cNvPr>
              <p:cNvGrpSpPr/>
              <p:nvPr/>
            </p:nvGrpSpPr>
            <p:grpSpPr>
              <a:xfrm>
                <a:off x="1673922" y="7926894"/>
                <a:ext cx="1010412" cy="671417"/>
                <a:chOff x="1673922" y="7926894"/>
                <a:chExt cx="1010412" cy="671417"/>
              </a:xfrm>
              <a:grpFill/>
            </p:grpSpPr>
            <p:sp>
              <p:nvSpPr>
                <p:cNvPr id="88" name="자유형: 도형 87">
                  <a:extLst>
                    <a:ext uri="{FF2B5EF4-FFF2-40B4-BE49-F238E27FC236}">
                      <a16:creationId xmlns:a16="http://schemas.microsoft.com/office/drawing/2014/main" id="{4CB47851-2731-2B2C-A943-713C88CC757E}"/>
                    </a:ext>
                  </a:extLst>
                </p:cNvPr>
                <p:cNvSpPr/>
                <p:nvPr/>
              </p:nvSpPr>
              <p:spPr>
                <a:xfrm rot="-3599999">
                  <a:off x="2126590" y="7747228"/>
                  <a:ext cx="105060" cy="1030890"/>
                </a:xfrm>
                <a:custGeom>
                  <a:avLst/>
                  <a:gdLst>
                    <a:gd name="connsiteX0" fmla="*/ 0 w 105060"/>
                    <a:gd name="connsiteY0" fmla="*/ 0 h 1030890"/>
                    <a:gd name="connsiteX1" fmla="*/ 105061 w 105060"/>
                    <a:gd name="connsiteY1" fmla="*/ 0 h 1030890"/>
                    <a:gd name="connsiteX2" fmla="*/ 105061 w 105060"/>
                    <a:gd name="connsiteY2" fmla="*/ 1030891 h 1030890"/>
                    <a:gd name="connsiteX3" fmla="*/ 0 w 105060"/>
                    <a:gd name="connsiteY3" fmla="*/ 1030891 h 1030890"/>
                  </a:gdLst>
                  <a:ahLst/>
                  <a:cxnLst>
                    <a:cxn ang="0">
                      <a:pos x="connsiteX0" y="connsiteY0"/>
                    </a:cxn>
                    <a:cxn ang="0">
                      <a:pos x="connsiteX1" y="connsiteY1"/>
                    </a:cxn>
                    <a:cxn ang="0">
                      <a:pos x="connsiteX2" y="connsiteY2"/>
                    </a:cxn>
                    <a:cxn ang="0">
                      <a:pos x="connsiteX3" y="connsiteY3"/>
                    </a:cxn>
                  </a:cxnLst>
                  <a:rect l="l" t="t" r="r" b="b"/>
                  <a:pathLst>
                    <a:path w="105060" h="1030890">
                      <a:moveTo>
                        <a:pt x="0" y="0"/>
                      </a:moveTo>
                      <a:lnTo>
                        <a:pt x="105061" y="0"/>
                      </a:lnTo>
                      <a:lnTo>
                        <a:pt x="105061" y="1030891"/>
                      </a:lnTo>
                      <a:lnTo>
                        <a:pt x="0" y="1030891"/>
                      </a:lnTo>
                      <a:close/>
                    </a:path>
                  </a:pathLst>
                </a:custGeom>
                <a:grpFill/>
                <a:ln w="0" cap="flat">
                  <a:noFill/>
                  <a:prstDash val="solid"/>
                  <a:miter/>
                </a:ln>
              </p:spPr>
              <p:txBody>
                <a:bodyPr rtlCol="0" anchor="ctr"/>
                <a:lstStyle/>
                <a:p>
                  <a:endParaRPr lang="ko-KR" altLang="en-US" dirty="0"/>
                </a:p>
              </p:txBody>
            </p:sp>
            <p:sp>
              <p:nvSpPr>
                <p:cNvPr id="89" name="자유형: 도형 88">
                  <a:extLst>
                    <a:ext uri="{FF2B5EF4-FFF2-40B4-BE49-F238E27FC236}">
                      <a16:creationId xmlns:a16="http://schemas.microsoft.com/office/drawing/2014/main" id="{6C2F4CC6-E0CC-740B-CEC2-0AFC6DE607EC}"/>
                    </a:ext>
                  </a:extLst>
                </p:cNvPr>
                <p:cNvSpPr/>
                <p:nvPr/>
              </p:nvSpPr>
              <p:spPr>
                <a:xfrm>
                  <a:off x="1673922" y="7926894"/>
                  <a:ext cx="1010412" cy="671417"/>
                </a:xfrm>
                <a:custGeom>
                  <a:avLst/>
                  <a:gdLst>
                    <a:gd name="connsiteX0" fmla="*/ 934022 w 1010412"/>
                    <a:gd name="connsiteY0" fmla="*/ 671418 h 671417"/>
                    <a:gd name="connsiteX1" fmla="*/ 0 w 1010412"/>
                    <a:gd name="connsiteY1" fmla="*/ 132207 h 671417"/>
                    <a:gd name="connsiteX2" fmla="*/ 76391 w 1010412"/>
                    <a:gd name="connsiteY2" fmla="*/ 0 h 671417"/>
                    <a:gd name="connsiteX3" fmla="*/ 1010412 w 1010412"/>
                    <a:gd name="connsiteY3" fmla="*/ 539211 h 671417"/>
                    <a:gd name="connsiteX4" fmla="*/ 934022 w 1010412"/>
                    <a:gd name="connsiteY4" fmla="*/ 671418 h 671417"/>
                    <a:gd name="connsiteX5" fmla="*/ 65056 w 1010412"/>
                    <a:gd name="connsiteY5" fmla="*/ 114777 h 671417"/>
                    <a:gd name="connsiteX6" fmla="*/ 916591 w 1010412"/>
                    <a:gd name="connsiteY6" fmla="*/ 606362 h 671417"/>
                    <a:gd name="connsiteX7" fmla="*/ 945356 w 1010412"/>
                    <a:gd name="connsiteY7" fmla="*/ 556641 h 671417"/>
                    <a:gd name="connsiteX8" fmla="*/ 93821 w 1010412"/>
                    <a:gd name="connsiteY8" fmla="*/ 65056 h 671417"/>
                    <a:gd name="connsiteX9" fmla="*/ 65056 w 1010412"/>
                    <a:gd name="connsiteY9" fmla="*/ 114777 h 671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0412" h="671417">
                      <a:moveTo>
                        <a:pt x="934022" y="671418"/>
                      </a:moveTo>
                      <a:lnTo>
                        <a:pt x="0" y="132207"/>
                      </a:lnTo>
                      <a:lnTo>
                        <a:pt x="76391" y="0"/>
                      </a:lnTo>
                      <a:lnTo>
                        <a:pt x="1010412" y="539211"/>
                      </a:lnTo>
                      <a:lnTo>
                        <a:pt x="934022" y="671418"/>
                      </a:lnTo>
                      <a:close/>
                      <a:moveTo>
                        <a:pt x="65056" y="114777"/>
                      </a:moveTo>
                      <a:lnTo>
                        <a:pt x="916591" y="606362"/>
                      </a:lnTo>
                      <a:lnTo>
                        <a:pt x="945356" y="556641"/>
                      </a:lnTo>
                      <a:lnTo>
                        <a:pt x="93821" y="65056"/>
                      </a:lnTo>
                      <a:lnTo>
                        <a:pt x="65056" y="114777"/>
                      </a:lnTo>
                      <a:close/>
                    </a:path>
                  </a:pathLst>
                </a:custGeom>
                <a:grpFill/>
                <a:ln w="0" cap="flat">
                  <a:noFill/>
                  <a:prstDash val="solid"/>
                  <a:miter/>
                </a:ln>
              </p:spPr>
              <p:txBody>
                <a:bodyPr rtlCol="0" anchor="ctr"/>
                <a:lstStyle/>
                <a:p>
                  <a:endParaRPr lang="ko-KR" altLang="en-US" dirty="0"/>
                </a:p>
              </p:txBody>
            </p:sp>
          </p:grpSp>
          <p:grpSp>
            <p:nvGrpSpPr>
              <p:cNvPr id="90" name="그래픽 45">
                <a:extLst>
                  <a:ext uri="{FF2B5EF4-FFF2-40B4-BE49-F238E27FC236}">
                    <a16:creationId xmlns:a16="http://schemas.microsoft.com/office/drawing/2014/main" id="{7AFF0DB5-C04A-292B-9E8D-E2C0EE7CF77B}"/>
                  </a:ext>
                </a:extLst>
              </p:cNvPr>
              <p:cNvGrpSpPr/>
              <p:nvPr/>
            </p:nvGrpSpPr>
            <p:grpSpPr>
              <a:xfrm>
                <a:off x="850201" y="5401627"/>
                <a:ext cx="152685" cy="1384744"/>
                <a:chOff x="850201" y="5401627"/>
                <a:chExt cx="152685" cy="1384744"/>
              </a:xfrm>
              <a:grpFill/>
            </p:grpSpPr>
            <p:sp>
              <p:nvSpPr>
                <p:cNvPr id="91" name="자유형: 도형 90">
                  <a:extLst>
                    <a:ext uri="{FF2B5EF4-FFF2-40B4-BE49-F238E27FC236}">
                      <a16:creationId xmlns:a16="http://schemas.microsoft.com/office/drawing/2014/main" id="{43D8EC52-65D8-1001-3C01-0D6D8D41D52D}"/>
                    </a:ext>
                  </a:extLst>
                </p:cNvPr>
                <p:cNvSpPr/>
                <p:nvPr/>
              </p:nvSpPr>
              <p:spPr>
                <a:xfrm>
                  <a:off x="874013" y="5425344"/>
                  <a:ext cx="105060" cy="1337119"/>
                </a:xfrm>
                <a:custGeom>
                  <a:avLst/>
                  <a:gdLst>
                    <a:gd name="connsiteX0" fmla="*/ 0 w 105060"/>
                    <a:gd name="connsiteY0" fmla="*/ 0 h 1337119"/>
                    <a:gd name="connsiteX1" fmla="*/ 105061 w 105060"/>
                    <a:gd name="connsiteY1" fmla="*/ 0 h 1337119"/>
                    <a:gd name="connsiteX2" fmla="*/ 105061 w 105060"/>
                    <a:gd name="connsiteY2" fmla="*/ 1337120 h 1337119"/>
                    <a:gd name="connsiteX3" fmla="*/ 0 w 105060"/>
                    <a:gd name="connsiteY3" fmla="*/ 1337120 h 1337119"/>
                  </a:gdLst>
                  <a:ahLst/>
                  <a:cxnLst>
                    <a:cxn ang="0">
                      <a:pos x="connsiteX0" y="connsiteY0"/>
                    </a:cxn>
                    <a:cxn ang="0">
                      <a:pos x="connsiteX1" y="connsiteY1"/>
                    </a:cxn>
                    <a:cxn ang="0">
                      <a:pos x="connsiteX2" y="connsiteY2"/>
                    </a:cxn>
                    <a:cxn ang="0">
                      <a:pos x="connsiteX3" y="connsiteY3"/>
                    </a:cxn>
                  </a:cxnLst>
                  <a:rect l="l" t="t" r="r" b="b"/>
                  <a:pathLst>
                    <a:path w="105060" h="1337119">
                      <a:moveTo>
                        <a:pt x="0" y="0"/>
                      </a:moveTo>
                      <a:lnTo>
                        <a:pt x="105061" y="0"/>
                      </a:lnTo>
                      <a:lnTo>
                        <a:pt x="105061" y="1337120"/>
                      </a:lnTo>
                      <a:lnTo>
                        <a:pt x="0" y="1337120"/>
                      </a:lnTo>
                      <a:close/>
                    </a:path>
                  </a:pathLst>
                </a:custGeom>
                <a:grpFill/>
                <a:ln w="0" cap="flat">
                  <a:noFill/>
                  <a:prstDash val="solid"/>
                  <a:miter/>
                </a:ln>
              </p:spPr>
              <p:txBody>
                <a:bodyPr rtlCol="0" anchor="ctr"/>
                <a:lstStyle/>
                <a:p>
                  <a:endParaRPr lang="ko-KR" altLang="en-US" dirty="0"/>
                </a:p>
              </p:txBody>
            </p:sp>
            <p:sp>
              <p:nvSpPr>
                <p:cNvPr id="92" name="자유형: 도형 91">
                  <a:extLst>
                    <a:ext uri="{FF2B5EF4-FFF2-40B4-BE49-F238E27FC236}">
                      <a16:creationId xmlns:a16="http://schemas.microsoft.com/office/drawing/2014/main" id="{CBCDD331-F9D3-0A4F-8C3F-98DABEDFE93E}"/>
                    </a:ext>
                  </a:extLst>
                </p:cNvPr>
                <p:cNvSpPr/>
                <p:nvPr/>
              </p:nvSpPr>
              <p:spPr>
                <a:xfrm>
                  <a:off x="850201" y="5401627"/>
                  <a:ext cx="152685" cy="1384744"/>
                </a:xfrm>
                <a:custGeom>
                  <a:avLst/>
                  <a:gdLst>
                    <a:gd name="connsiteX0" fmla="*/ 152686 w 152685"/>
                    <a:gd name="connsiteY0" fmla="*/ 1384745 h 1384744"/>
                    <a:gd name="connsiteX1" fmla="*/ 0 w 152685"/>
                    <a:gd name="connsiteY1" fmla="*/ 1384745 h 1384744"/>
                    <a:gd name="connsiteX2" fmla="*/ 0 w 152685"/>
                    <a:gd name="connsiteY2" fmla="*/ 0 h 1384744"/>
                    <a:gd name="connsiteX3" fmla="*/ 152686 w 152685"/>
                    <a:gd name="connsiteY3" fmla="*/ 0 h 1384744"/>
                    <a:gd name="connsiteX4" fmla="*/ 152686 w 152685"/>
                    <a:gd name="connsiteY4" fmla="*/ 1384745 h 1384744"/>
                    <a:gd name="connsiteX5" fmla="*/ 47625 w 152685"/>
                    <a:gd name="connsiteY5" fmla="*/ 1337120 h 1384744"/>
                    <a:gd name="connsiteX6" fmla="*/ 105061 w 152685"/>
                    <a:gd name="connsiteY6" fmla="*/ 1337120 h 1384744"/>
                    <a:gd name="connsiteX7" fmla="*/ 105061 w 152685"/>
                    <a:gd name="connsiteY7" fmla="*/ 47625 h 1384744"/>
                    <a:gd name="connsiteX8" fmla="*/ 47625 w 152685"/>
                    <a:gd name="connsiteY8" fmla="*/ 47625 h 1384744"/>
                    <a:gd name="connsiteX9" fmla="*/ 47625 w 152685"/>
                    <a:gd name="connsiteY9" fmla="*/ 1337120 h 138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685" h="1384744">
                      <a:moveTo>
                        <a:pt x="152686" y="1384745"/>
                      </a:moveTo>
                      <a:lnTo>
                        <a:pt x="0" y="1384745"/>
                      </a:lnTo>
                      <a:lnTo>
                        <a:pt x="0" y="0"/>
                      </a:lnTo>
                      <a:lnTo>
                        <a:pt x="152686" y="0"/>
                      </a:lnTo>
                      <a:lnTo>
                        <a:pt x="152686" y="1384745"/>
                      </a:lnTo>
                      <a:close/>
                      <a:moveTo>
                        <a:pt x="47625" y="1337120"/>
                      </a:moveTo>
                      <a:lnTo>
                        <a:pt x="105061" y="1337120"/>
                      </a:lnTo>
                      <a:lnTo>
                        <a:pt x="105061" y="47625"/>
                      </a:lnTo>
                      <a:lnTo>
                        <a:pt x="47625" y="47625"/>
                      </a:lnTo>
                      <a:lnTo>
                        <a:pt x="47625" y="1337120"/>
                      </a:lnTo>
                      <a:close/>
                    </a:path>
                  </a:pathLst>
                </a:custGeom>
                <a:grpFill/>
                <a:ln w="0" cap="flat">
                  <a:noFill/>
                  <a:prstDash val="solid"/>
                  <a:miter/>
                </a:ln>
              </p:spPr>
              <p:txBody>
                <a:bodyPr rtlCol="0" anchor="ctr"/>
                <a:lstStyle/>
                <a:p>
                  <a:endParaRPr lang="ko-KR" altLang="en-US" dirty="0"/>
                </a:p>
              </p:txBody>
            </p:sp>
          </p:grpSp>
          <p:grpSp>
            <p:nvGrpSpPr>
              <p:cNvPr id="93" name="그래픽 45">
                <a:extLst>
                  <a:ext uri="{FF2B5EF4-FFF2-40B4-BE49-F238E27FC236}">
                    <a16:creationId xmlns:a16="http://schemas.microsoft.com/office/drawing/2014/main" id="{06764980-2E72-3B79-860D-B612162E7F7D}"/>
                  </a:ext>
                </a:extLst>
              </p:cNvPr>
              <p:cNvGrpSpPr/>
              <p:nvPr/>
            </p:nvGrpSpPr>
            <p:grpSpPr>
              <a:xfrm>
                <a:off x="3353847" y="8180831"/>
                <a:ext cx="152686" cy="410908"/>
                <a:chOff x="3353847" y="8180831"/>
                <a:chExt cx="152686" cy="410908"/>
              </a:xfrm>
              <a:grpFill/>
            </p:grpSpPr>
            <p:sp>
              <p:nvSpPr>
                <p:cNvPr id="94" name="자유형: 도형 93">
                  <a:extLst>
                    <a:ext uri="{FF2B5EF4-FFF2-40B4-BE49-F238E27FC236}">
                      <a16:creationId xmlns:a16="http://schemas.microsoft.com/office/drawing/2014/main" id="{5F33237E-332B-9BD3-24A9-81ABBA8A64AC}"/>
                    </a:ext>
                  </a:extLst>
                </p:cNvPr>
                <p:cNvSpPr/>
                <p:nvPr/>
              </p:nvSpPr>
              <p:spPr>
                <a:xfrm>
                  <a:off x="3377659" y="8204548"/>
                  <a:ext cx="105060" cy="363283"/>
                </a:xfrm>
                <a:custGeom>
                  <a:avLst/>
                  <a:gdLst>
                    <a:gd name="connsiteX0" fmla="*/ 0 w 105060"/>
                    <a:gd name="connsiteY0" fmla="*/ 0 h 363283"/>
                    <a:gd name="connsiteX1" fmla="*/ 105061 w 105060"/>
                    <a:gd name="connsiteY1" fmla="*/ 0 h 363283"/>
                    <a:gd name="connsiteX2" fmla="*/ 105061 w 105060"/>
                    <a:gd name="connsiteY2" fmla="*/ 363284 h 363283"/>
                    <a:gd name="connsiteX3" fmla="*/ 0 w 105060"/>
                    <a:gd name="connsiteY3" fmla="*/ 363284 h 363283"/>
                  </a:gdLst>
                  <a:ahLst/>
                  <a:cxnLst>
                    <a:cxn ang="0">
                      <a:pos x="connsiteX0" y="connsiteY0"/>
                    </a:cxn>
                    <a:cxn ang="0">
                      <a:pos x="connsiteX1" y="connsiteY1"/>
                    </a:cxn>
                    <a:cxn ang="0">
                      <a:pos x="connsiteX2" y="connsiteY2"/>
                    </a:cxn>
                    <a:cxn ang="0">
                      <a:pos x="connsiteX3" y="connsiteY3"/>
                    </a:cxn>
                  </a:cxnLst>
                  <a:rect l="l" t="t" r="r" b="b"/>
                  <a:pathLst>
                    <a:path w="105060" h="363283">
                      <a:moveTo>
                        <a:pt x="0" y="0"/>
                      </a:moveTo>
                      <a:lnTo>
                        <a:pt x="105061" y="0"/>
                      </a:lnTo>
                      <a:lnTo>
                        <a:pt x="105061" y="363284"/>
                      </a:lnTo>
                      <a:lnTo>
                        <a:pt x="0" y="363284"/>
                      </a:lnTo>
                      <a:close/>
                    </a:path>
                  </a:pathLst>
                </a:custGeom>
                <a:grpFill/>
                <a:ln w="0" cap="flat">
                  <a:noFill/>
                  <a:prstDash val="solid"/>
                  <a:miter/>
                </a:ln>
              </p:spPr>
              <p:txBody>
                <a:bodyPr rtlCol="0" anchor="ctr"/>
                <a:lstStyle/>
                <a:p>
                  <a:endParaRPr lang="ko-KR" altLang="en-US" dirty="0"/>
                </a:p>
              </p:txBody>
            </p:sp>
            <p:sp>
              <p:nvSpPr>
                <p:cNvPr id="95" name="자유형: 도형 94">
                  <a:extLst>
                    <a:ext uri="{FF2B5EF4-FFF2-40B4-BE49-F238E27FC236}">
                      <a16:creationId xmlns:a16="http://schemas.microsoft.com/office/drawing/2014/main" id="{CCBBD46D-BF40-B7A0-A630-B06656EBD146}"/>
                    </a:ext>
                  </a:extLst>
                </p:cNvPr>
                <p:cNvSpPr/>
                <p:nvPr/>
              </p:nvSpPr>
              <p:spPr>
                <a:xfrm>
                  <a:off x="3353847" y="8180831"/>
                  <a:ext cx="152686" cy="410908"/>
                </a:xfrm>
                <a:custGeom>
                  <a:avLst/>
                  <a:gdLst>
                    <a:gd name="connsiteX0" fmla="*/ 152686 w 152686"/>
                    <a:gd name="connsiteY0" fmla="*/ 410909 h 410908"/>
                    <a:gd name="connsiteX1" fmla="*/ 0 w 152686"/>
                    <a:gd name="connsiteY1" fmla="*/ 410909 h 410908"/>
                    <a:gd name="connsiteX2" fmla="*/ 0 w 152686"/>
                    <a:gd name="connsiteY2" fmla="*/ 0 h 410908"/>
                    <a:gd name="connsiteX3" fmla="*/ 152686 w 152686"/>
                    <a:gd name="connsiteY3" fmla="*/ 0 h 410908"/>
                    <a:gd name="connsiteX4" fmla="*/ 152686 w 152686"/>
                    <a:gd name="connsiteY4" fmla="*/ 410909 h 410908"/>
                    <a:gd name="connsiteX5" fmla="*/ 47625 w 152686"/>
                    <a:gd name="connsiteY5" fmla="*/ 363284 h 410908"/>
                    <a:gd name="connsiteX6" fmla="*/ 105061 w 152686"/>
                    <a:gd name="connsiteY6" fmla="*/ 363284 h 410908"/>
                    <a:gd name="connsiteX7" fmla="*/ 105061 w 152686"/>
                    <a:gd name="connsiteY7" fmla="*/ 47625 h 410908"/>
                    <a:gd name="connsiteX8" fmla="*/ 47625 w 152686"/>
                    <a:gd name="connsiteY8" fmla="*/ 47625 h 410908"/>
                    <a:gd name="connsiteX9" fmla="*/ 47625 w 152686"/>
                    <a:gd name="connsiteY9" fmla="*/ 363284 h 41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686" h="410908">
                      <a:moveTo>
                        <a:pt x="152686" y="410909"/>
                      </a:moveTo>
                      <a:lnTo>
                        <a:pt x="0" y="410909"/>
                      </a:lnTo>
                      <a:lnTo>
                        <a:pt x="0" y="0"/>
                      </a:lnTo>
                      <a:lnTo>
                        <a:pt x="152686" y="0"/>
                      </a:lnTo>
                      <a:lnTo>
                        <a:pt x="152686" y="410909"/>
                      </a:lnTo>
                      <a:close/>
                      <a:moveTo>
                        <a:pt x="47625" y="363284"/>
                      </a:moveTo>
                      <a:lnTo>
                        <a:pt x="105061" y="363284"/>
                      </a:lnTo>
                      <a:lnTo>
                        <a:pt x="105061" y="47625"/>
                      </a:lnTo>
                      <a:lnTo>
                        <a:pt x="47625" y="47625"/>
                      </a:lnTo>
                      <a:lnTo>
                        <a:pt x="47625" y="363284"/>
                      </a:lnTo>
                      <a:close/>
                    </a:path>
                  </a:pathLst>
                </a:custGeom>
                <a:grpFill/>
                <a:ln w="0" cap="flat">
                  <a:noFill/>
                  <a:prstDash val="solid"/>
                  <a:miter/>
                </a:ln>
              </p:spPr>
              <p:txBody>
                <a:bodyPr rtlCol="0" anchor="ctr"/>
                <a:lstStyle/>
                <a:p>
                  <a:endParaRPr lang="ko-KR" altLang="en-US" dirty="0"/>
                </a:p>
              </p:txBody>
            </p:sp>
          </p:grpSp>
          <p:grpSp>
            <p:nvGrpSpPr>
              <p:cNvPr id="96" name="그래픽 45">
                <a:extLst>
                  <a:ext uri="{FF2B5EF4-FFF2-40B4-BE49-F238E27FC236}">
                    <a16:creationId xmlns:a16="http://schemas.microsoft.com/office/drawing/2014/main" id="{CA1AA510-2552-21EE-FABD-AF69959D263F}"/>
                  </a:ext>
                </a:extLst>
              </p:cNvPr>
              <p:cNvGrpSpPr/>
              <p:nvPr/>
            </p:nvGrpSpPr>
            <p:grpSpPr>
              <a:xfrm>
                <a:off x="3353847" y="3596258"/>
                <a:ext cx="152686" cy="410908"/>
                <a:chOff x="3353847" y="3596258"/>
                <a:chExt cx="152686" cy="410908"/>
              </a:xfrm>
              <a:grpFill/>
            </p:grpSpPr>
            <p:sp>
              <p:nvSpPr>
                <p:cNvPr id="97" name="자유형: 도형 96">
                  <a:extLst>
                    <a:ext uri="{FF2B5EF4-FFF2-40B4-BE49-F238E27FC236}">
                      <a16:creationId xmlns:a16="http://schemas.microsoft.com/office/drawing/2014/main" id="{21A461E3-DA78-CB42-15D7-D61875635E19}"/>
                    </a:ext>
                  </a:extLst>
                </p:cNvPr>
                <p:cNvSpPr/>
                <p:nvPr/>
              </p:nvSpPr>
              <p:spPr>
                <a:xfrm>
                  <a:off x="3377659" y="3620071"/>
                  <a:ext cx="105060" cy="363283"/>
                </a:xfrm>
                <a:custGeom>
                  <a:avLst/>
                  <a:gdLst>
                    <a:gd name="connsiteX0" fmla="*/ 0 w 105060"/>
                    <a:gd name="connsiteY0" fmla="*/ 0 h 363283"/>
                    <a:gd name="connsiteX1" fmla="*/ 105061 w 105060"/>
                    <a:gd name="connsiteY1" fmla="*/ 0 h 363283"/>
                    <a:gd name="connsiteX2" fmla="*/ 105061 w 105060"/>
                    <a:gd name="connsiteY2" fmla="*/ 363283 h 363283"/>
                    <a:gd name="connsiteX3" fmla="*/ 0 w 105060"/>
                    <a:gd name="connsiteY3" fmla="*/ 363283 h 363283"/>
                  </a:gdLst>
                  <a:ahLst/>
                  <a:cxnLst>
                    <a:cxn ang="0">
                      <a:pos x="connsiteX0" y="connsiteY0"/>
                    </a:cxn>
                    <a:cxn ang="0">
                      <a:pos x="connsiteX1" y="connsiteY1"/>
                    </a:cxn>
                    <a:cxn ang="0">
                      <a:pos x="connsiteX2" y="connsiteY2"/>
                    </a:cxn>
                    <a:cxn ang="0">
                      <a:pos x="connsiteX3" y="connsiteY3"/>
                    </a:cxn>
                  </a:cxnLst>
                  <a:rect l="l" t="t" r="r" b="b"/>
                  <a:pathLst>
                    <a:path w="105060" h="363283">
                      <a:moveTo>
                        <a:pt x="0" y="0"/>
                      </a:moveTo>
                      <a:lnTo>
                        <a:pt x="105061" y="0"/>
                      </a:lnTo>
                      <a:lnTo>
                        <a:pt x="105061" y="363283"/>
                      </a:lnTo>
                      <a:lnTo>
                        <a:pt x="0" y="363283"/>
                      </a:lnTo>
                      <a:close/>
                    </a:path>
                  </a:pathLst>
                </a:custGeom>
                <a:grpFill/>
                <a:ln w="0" cap="flat">
                  <a:noFill/>
                  <a:prstDash val="solid"/>
                  <a:miter/>
                </a:ln>
              </p:spPr>
              <p:txBody>
                <a:bodyPr rtlCol="0" anchor="ctr"/>
                <a:lstStyle/>
                <a:p>
                  <a:endParaRPr lang="ko-KR" altLang="en-US" dirty="0"/>
                </a:p>
              </p:txBody>
            </p:sp>
            <p:sp>
              <p:nvSpPr>
                <p:cNvPr id="98" name="자유형: 도형 97">
                  <a:extLst>
                    <a:ext uri="{FF2B5EF4-FFF2-40B4-BE49-F238E27FC236}">
                      <a16:creationId xmlns:a16="http://schemas.microsoft.com/office/drawing/2014/main" id="{B92C840C-2497-C6C7-E6F6-68B469095881}"/>
                    </a:ext>
                  </a:extLst>
                </p:cNvPr>
                <p:cNvSpPr/>
                <p:nvPr/>
              </p:nvSpPr>
              <p:spPr>
                <a:xfrm>
                  <a:off x="3353847" y="3596258"/>
                  <a:ext cx="152686" cy="410908"/>
                </a:xfrm>
                <a:custGeom>
                  <a:avLst/>
                  <a:gdLst>
                    <a:gd name="connsiteX0" fmla="*/ 152686 w 152686"/>
                    <a:gd name="connsiteY0" fmla="*/ 410909 h 410908"/>
                    <a:gd name="connsiteX1" fmla="*/ 0 w 152686"/>
                    <a:gd name="connsiteY1" fmla="*/ 410909 h 410908"/>
                    <a:gd name="connsiteX2" fmla="*/ 0 w 152686"/>
                    <a:gd name="connsiteY2" fmla="*/ 0 h 410908"/>
                    <a:gd name="connsiteX3" fmla="*/ 152686 w 152686"/>
                    <a:gd name="connsiteY3" fmla="*/ 0 h 410908"/>
                    <a:gd name="connsiteX4" fmla="*/ 152686 w 152686"/>
                    <a:gd name="connsiteY4" fmla="*/ 410909 h 410908"/>
                    <a:gd name="connsiteX5" fmla="*/ 47625 w 152686"/>
                    <a:gd name="connsiteY5" fmla="*/ 363284 h 410908"/>
                    <a:gd name="connsiteX6" fmla="*/ 105061 w 152686"/>
                    <a:gd name="connsiteY6" fmla="*/ 363284 h 410908"/>
                    <a:gd name="connsiteX7" fmla="*/ 105061 w 152686"/>
                    <a:gd name="connsiteY7" fmla="*/ 47625 h 410908"/>
                    <a:gd name="connsiteX8" fmla="*/ 47625 w 152686"/>
                    <a:gd name="connsiteY8" fmla="*/ 47625 h 410908"/>
                    <a:gd name="connsiteX9" fmla="*/ 47625 w 152686"/>
                    <a:gd name="connsiteY9" fmla="*/ 363284 h 410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686" h="410908">
                      <a:moveTo>
                        <a:pt x="152686" y="410909"/>
                      </a:moveTo>
                      <a:lnTo>
                        <a:pt x="0" y="410909"/>
                      </a:lnTo>
                      <a:lnTo>
                        <a:pt x="0" y="0"/>
                      </a:lnTo>
                      <a:lnTo>
                        <a:pt x="152686" y="0"/>
                      </a:lnTo>
                      <a:lnTo>
                        <a:pt x="152686" y="410909"/>
                      </a:lnTo>
                      <a:close/>
                      <a:moveTo>
                        <a:pt x="47625" y="363284"/>
                      </a:moveTo>
                      <a:lnTo>
                        <a:pt x="105061" y="363284"/>
                      </a:lnTo>
                      <a:lnTo>
                        <a:pt x="105061" y="47625"/>
                      </a:lnTo>
                      <a:lnTo>
                        <a:pt x="47625" y="47625"/>
                      </a:lnTo>
                      <a:lnTo>
                        <a:pt x="47625" y="363284"/>
                      </a:lnTo>
                      <a:close/>
                    </a:path>
                  </a:pathLst>
                </a:custGeom>
                <a:grpFill/>
                <a:ln w="0" cap="flat">
                  <a:noFill/>
                  <a:prstDash val="solid"/>
                  <a:miter/>
                </a:ln>
              </p:spPr>
              <p:txBody>
                <a:bodyPr rtlCol="0" anchor="ctr"/>
                <a:lstStyle/>
                <a:p>
                  <a:endParaRPr lang="ko-KR" altLang="en-US" dirty="0"/>
                </a:p>
              </p:txBody>
            </p:sp>
          </p:grpSp>
          <p:grpSp>
            <p:nvGrpSpPr>
              <p:cNvPr id="99" name="그래픽 45">
                <a:extLst>
                  <a:ext uri="{FF2B5EF4-FFF2-40B4-BE49-F238E27FC236}">
                    <a16:creationId xmlns:a16="http://schemas.microsoft.com/office/drawing/2014/main" id="{0FD5EBF1-A1A0-343F-83D7-3150091F9291}"/>
                  </a:ext>
                </a:extLst>
              </p:cNvPr>
              <p:cNvGrpSpPr/>
              <p:nvPr/>
            </p:nvGrpSpPr>
            <p:grpSpPr>
              <a:xfrm>
                <a:off x="5260656" y="4766690"/>
                <a:ext cx="398621" cy="398621"/>
                <a:chOff x="5260656" y="4766690"/>
                <a:chExt cx="398621" cy="398621"/>
              </a:xfrm>
              <a:grpFill/>
            </p:grpSpPr>
            <p:sp>
              <p:nvSpPr>
                <p:cNvPr id="100" name="자유형: 도형 99">
                  <a:extLst>
                    <a:ext uri="{FF2B5EF4-FFF2-40B4-BE49-F238E27FC236}">
                      <a16:creationId xmlns:a16="http://schemas.microsoft.com/office/drawing/2014/main" id="{66AC5BE8-6506-0EFA-4C54-21BBB9584F03}"/>
                    </a:ext>
                  </a:extLst>
                </p:cNvPr>
                <p:cNvSpPr/>
                <p:nvPr/>
              </p:nvSpPr>
              <p:spPr>
                <a:xfrm rot="-2700000">
                  <a:off x="5278327" y="4913397"/>
                  <a:ext cx="363283" cy="105060"/>
                </a:xfrm>
                <a:custGeom>
                  <a:avLst/>
                  <a:gdLst>
                    <a:gd name="connsiteX0" fmla="*/ 0 w 363283"/>
                    <a:gd name="connsiteY0" fmla="*/ 0 h 105060"/>
                    <a:gd name="connsiteX1" fmla="*/ 363284 w 363283"/>
                    <a:gd name="connsiteY1" fmla="*/ 0 h 105060"/>
                    <a:gd name="connsiteX2" fmla="*/ 363284 w 363283"/>
                    <a:gd name="connsiteY2" fmla="*/ 105061 h 105060"/>
                    <a:gd name="connsiteX3" fmla="*/ 0 w 363283"/>
                    <a:gd name="connsiteY3" fmla="*/ 105061 h 105060"/>
                  </a:gdLst>
                  <a:ahLst/>
                  <a:cxnLst>
                    <a:cxn ang="0">
                      <a:pos x="connsiteX0" y="connsiteY0"/>
                    </a:cxn>
                    <a:cxn ang="0">
                      <a:pos x="connsiteX1" y="connsiteY1"/>
                    </a:cxn>
                    <a:cxn ang="0">
                      <a:pos x="connsiteX2" y="connsiteY2"/>
                    </a:cxn>
                    <a:cxn ang="0">
                      <a:pos x="connsiteX3" y="connsiteY3"/>
                    </a:cxn>
                  </a:cxnLst>
                  <a:rect l="l" t="t" r="r" b="b"/>
                  <a:pathLst>
                    <a:path w="363283" h="105060">
                      <a:moveTo>
                        <a:pt x="0" y="0"/>
                      </a:moveTo>
                      <a:lnTo>
                        <a:pt x="363284" y="0"/>
                      </a:lnTo>
                      <a:lnTo>
                        <a:pt x="363284" y="105061"/>
                      </a:lnTo>
                      <a:lnTo>
                        <a:pt x="0" y="105061"/>
                      </a:lnTo>
                      <a:close/>
                    </a:path>
                  </a:pathLst>
                </a:custGeom>
                <a:grpFill/>
                <a:ln w="0" cap="flat">
                  <a:noFill/>
                  <a:prstDash val="solid"/>
                  <a:miter/>
                </a:ln>
              </p:spPr>
              <p:txBody>
                <a:bodyPr rtlCol="0" anchor="ctr"/>
                <a:lstStyle/>
                <a:p>
                  <a:endParaRPr lang="ko-KR" altLang="en-US" dirty="0"/>
                </a:p>
              </p:txBody>
            </p:sp>
            <p:sp>
              <p:nvSpPr>
                <p:cNvPr id="101" name="자유형: 도형 100">
                  <a:extLst>
                    <a:ext uri="{FF2B5EF4-FFF2-40B4-BE49-F238E27FC236}">
                      <a16:creationId xmlns:a16="http://schemas.microsoft.com/office/drawing/2014/main" id="{92DB63E4-3449-4A83-166E-8521A13DA11B}"/>
                    </a:ext>
                  </a:extLst>
                </p:cNvPr>
                <p:cNvSpPr/>
                <p:nvPr/>
              </p:nvSpPr>
              <p:spPr>
                <a:xfrm>
                  <a:off x="5260656" y="4766690"/>
                  <a:ext cx="398621" cy="398621"/>
                </a:xfrm>
                <a:custGeom>
                  <a:avLst/>
                  <a:gdLst>
                    <a:gd name="connsiteX0" fmla="*/ 108014 w 398621"/>
                    <a:gd name="connsiteY0" fmla="*/ 398621 h 398621"/>
                    <a:gd name="connsiteX1" fmla="*/ 0 w 398621"/>
                    <a:gd name="connsiteY1" fmla="*/ 290608 h 398621"/>
                    <a:gd name="connsiteX2" fmla="*/ 290608 w 398621"/>
                    <a:gd name="connsiteY2" fmla="*/ 0 h 398621"/>
                    <a:gd name="connsiteX3" fmla="*/ 398622 w 398621"/>
                    <a:gd name="connsiteY3" fmla="*/ 108013 h 398621"/>
                    <a:gd name="connsiteX4" fmla="*/ 108014 w 398621"/>
                    <a:gd name="connsiteY4" fmla="*/ 398621 h 398621"/>
                    <a:gd name="connsiteX5" fmla="*/ 67342 w 398621"/>
                    <a:gd name="connsiteY5" fmla="*/ 290608 h 398621"/>
                    <a:gd name="connsiteX6" fmla="*/ 108014 w 398621"/>
                    <a:gd name="connsiteY6" fmla="*/ 331280 h 398621"/>
                    <a:gd name="connsiteX7" fmla="*/ 331280 w 398621"/>
                    <a:gd name="connsiteY7" fmla="*/ 108013 h 398621"/>
                    <a:gd name="connsiteX8" fmla="*/ 290703 w 398621"/>
                    <a:gd name="connsiteY8" fmla="*/ 67342 h 398621"/>
                    <a:gd name="connsiteX9" fmla="*/ 67437 w 398621"/>
                    <a:gd name="connsiteY9" fmla="*/ 290608 h 398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621" h="398621">
                      <a:moveTo>
                        <a:pt x="108014" y="398621"/>
                      </a:moveTo>
                      <a:lnTo>
                        <a:pt x="0" y="290608"/>
                      </a:lnTo>
                      <a:lnTo>
                        <a:pt x="290608" y="0"/>
                      </a:lnTo>
                      <a:lnTo>
                        <a:pt x="398622" y="108013"/>
                      </a:lnTo>
                      <a:lnTo>
                        <a:pt x="108014" y="398621"/>
                      </a:lnTo>
                      <a:close/>
                      <a:moveTo>
                        <a:pt x="67342" y="290608"/>
                      </a:moveTo>
                      <a:lnTo>
                        <a:pt x="108014" y="331280"/>
                      </a:lnTo>
                      <a:lnTo>
                        <a:pt x="331280" y="108013"/>
                      </a:lnTo>
                      <a:lnTo>
                        <a:pt x="290703" y="67342"/>
                      </a:lnTo>
                      <a:lnTo>
                        <a:pt x="67437" y="290608"/>
                      </a:lnTo>
                      <a:close/>
                    </a:path>
                  </a:pathLst>
                </a:custGeom>
                <a:grpFill/>
                <a:ln w="0" cap="flat">
                  <a:noFill/>
                  <a:prstDash val="solid"/>
                  <a:miter/>
                </a:ln>
              </p:spPr>
              <p:txBody>
                <a:bodyPr rtlCol="0" anchor="ctr"/>
                <a:lstStyle/>
                <a:p>
                  <a:endParaRPr lang="ko-KR" altLang="en-US" dirty="0"/>
                </a:p>
              </p:txBody>
            </p:sp>
          </p:grpSp>
          <p:grpSp>
            <p:nvGrpSpPr>
              <p:cNvPr id="102" name="그래픽 45">
                <a:extLst>
                  <a:ext uri="{FF2B5EF4-FFF2-40B4-BE49-F238E27FC236}">
                    <a16:creationId xmlns:a16="http://schemas.microsoft.com/office/drawing/2014/main" id="{280CD5EF-D8C3-1463-0192-B38CC2E0E52D}"/>
                  </a:ext>
                </a:extLst>
              </p:cNvPr>
              <p:cNvGrpSpPr/>
              <p:nvPr/>
            </p:nvGrpSpPr>
            <p:grpSpPr>
              <a:xfrm>
                <a:off x="1214913" y="7071454"/>
                <a:ext cx="398621" cy="398621"/>
                <a:chOff x="1214913" y="7071454"/>
                <a:chExt cx="398621" cy="398621"/>
              </a:xfrm>
              <a:grpFill/>
            </p:grpSpPr>
            <p:sp>
              <p:nvSpPr>
                <p:cNvPr id="103" name="자유형: 도형 102">
                  <a:extLst>
                    <a:ext uri="{FF2B5EF4-FFF2-40B4-BE49-F238E27FC236}">
                      <a16:creationId xmlns:a16="http://schemas.microsoft.com/office/drawing/2014/main" id="{796439B7-3612-4D9D-C4A1-CE7F79149DD9}"/>
                    </a:ext>
                  </a:extLst>
                </p:cNvPr>
                <p:cNvSpPr/>
                <p:nvPr/>
              </p:nvSpPr>
              <p:spPr>
                <a:xfrm rot="-2700000">
                  <a:off x="1232563" y="7218251"/>
                  <a:ext cx="363283" cy="105060"/>
                </a:xfrm>
                <a:custGeom>
                  <a:avLst/>
                  <a:gdLst>
                    <a:gd name="connsiteX0" fmla="*/ 0 w 363283"/>
                    <a:gd name="connsiteY0" fmla="*/ 0 h 105060"/>
                    <a:gd name="connsiteX1" fmla="*/ 363284 w 363283"/>
                    <a:gd name="connsiteY1" fmla="*/ 0 h 105060"/>
                    <a:gd name="connsiteX2" fmla="*/ 363284 w 363283"/>
                    <a:gd name="connsiteY2" fmla="*/ 105061 h 105060"/>
                    <a:gd name="connsiteX3" fmla="*/ 0 w 363283"/>
                    <a:gd name="connsiteY3" fmla="*/ 105061 h 105060"/>
                  </a:gdLst>
                  <a:ahLst/>
                  <a:cxnLst>
                    <a:cxn ang="0">
                      <a:pos x="connsiteX0" y="connsiteY0"/>
                    </a:cxn>
                    <a:cxn ang="0">
                      <a:pos x="connsiteX1" y="connsiteY1"/>
                    </a:cxn>
                    <a:cxn ang="0">
                      <a:pos x="connsiteX2" y="connsiteY2"/>
                    </a:cxn>
                    <a:cxn ang="0">
                      <a:pos x="connsiteX3" y="connsiteY3"/>
                    </a:cxn>
                  </a:cxnLst>
                  <a:rect l="l" t="t" r="r" b="b"/>
                  <a:pathLst>
                    <a:path w="363283" h="105060">
                      <a:moveTo>
                        <a:pt x="0" y="0"/>
                      </a:moveTo>
                      <a:lnTo>
                        <a:pt x="363284" y="0"/>
                      </a:lnTo>
                      <a:lnTo>
                        <a:pt x="363284" y="105061"/>
                      </a:lnTo>
                      <a:lnTo>
                        <a:pt x="0" y="105061"/>
                      </a:lnTo>
                      <a:close/>
                    </a:path>
                  </a:pathLst>
                </a:custGeom>
                <a:grpFill/>
                <a:ln w="0" cap="flat">
                  <a:noFill/>
                  <a:prstDash val="solid"/>
                  <a:miter/>
                </a:ln>
              </p:spPr>
              <p:txBody>
                <a:bodyPr rtlCol="0" anchor="ctr"/>
                <a:lstStyle/>
                <a:p>
                  <a:endParaRPr lang="ko-KR" altLang="en-US" dirty="0"/>
                </a:p>
              </p:txBody>
            </p:sp>
            <p:sp>
              <p:nvSpPr>
                <p:cNvPr id="104" name="자유형: 도형 103">
                  <a:extLst>
                    <a:ext uri="{FF2B5EF4-FFF2-40B4-BE49-F238E27FC236}">
                      <a16:creationId xmlns:a16="http://schemas.microsoft.com/office/drawing/2014/main" id="{7565A6CC-22D0-5843-5EBE-CFC84DEAAEAE}"/>
                    </a:ext>
                  </a:extLst>
                </p:cNvPr>
                <p:cNvSpPr/>
                <p:nvPr/>
              </p:nvSpPr>
              <p:spPr>
                <a:xfrm>
                  <a:off x="1214913" y="7071454"/>
                  <a:ext cx="398621" cy="398621"/>
                </a:xfrm>
                <a:custGeom>
                  <a:avLst/>
                  <a:gdLst>
                    <a:gd name="connsiteX0" fmla="*/ 108014 w 398621"/>
                    <a:gd name="connsiteY0" fmla="*/ 398621 h 398621"/>
                    <a:gd name="connsiteX1" fmla="*/ 0 w 398621"/>
                    <a:gd name="connsiteY1" fmla="*/ 290608 h 398621"/>
                    <a:gd name="connsiteX2" fmla="*/ 290608 w 398621"/>
                    <a:gd name="connsiteY2" fmla="*/ 0 h 398621"/>
                    <a:gd name="connsiteX3" fmla="*/ 398621 w 398621"/>
                    <a:gd name="connsiteY3" fmla="*/ 108013 h 398621"/>
                    <a:gd name="connsiteX4" fmla="*/ 108014 w 398621"/>
                    <a:gd name="connsiteY4" fmla="*/ 398621 h 398621"/>
                    <a:gd name="connsiteX5" fmla="*/ 67437 w 398621"/>
                    <a:gd name="connsiteY5" fmla="*/ 290608 h 398621"/>
                    <a:gd name="connsiteX6" fmla="*/ 108014 w 398621"/>
                    <a:gd name="connsiteY6" fmla="*/ 331280 h 398621"/>
                    <a:gd name="connsiteX7" fmla="*/ 331280 w 398621"/>
                    <a:gd name="connsiteY7" fmla="*/ 108013 h 398621"/>
                    <a:gd name="connsiteX8" fmla="*/ 290608 w 398621"/>
                    <a:gd name="connsiteY8" fmla="*/ 67437 h 398621"/>
                    <a:gd name="connsiteX9" fmla="*/ 67342 w 398621"/>
                    <a:gd name="connsiteY9" fmla="*/ 290703 h 398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621" h="398621">
                      <a:moveTo>
                        <a:pt x="108014" y="398621"/>
                      </a:moveTo>
                      <a:lnTo>
                        <a:pt x="0" y="290608"/>
                      </a:lnTo>
                      <a:lnTo>
                        <a:pt x="290608" y="0"/>
                      </a:lnTo>
                      <a:lnTo>
                        <a:pt x="398621" y="108013"/>
                      </a:lnTo>
                      <a:lnTo>
                        <a:pt x="108014" y="398621"/>
                      </a:lnTo>
                      <a:close/>
                      <a:moveTo>
                        <a:pt x="67437" y="290608"/>
                      </a:moveTo>
                      <a:lnTo>
                        <a:pt x="108014" y="331280"/>
                      </a:lnTo>
                      <a:lnTo>
                        <a:pt x="331280" y="108013"/>
                      </a:lnTo>
                      <a:lnTo>
                        <a:pt x="290608" y="67437"/>
                      </a:lnTo>
                      <a:lnTo>
                        <a:pt x="67342" y="290703"/>
                      </a:lnTo>
                      <a:close/>
                    </a:path>
                  </a:pathLst>
                </a:custGeom>
                <a:grpFill/>
                <a:ln w="0" cap="flat">
                  <a:noFill/>
                  <a:prstDash val="solid"/>
                  <a:miter/>
                </a:ln>
              </p:spPr>
              <p:txBody>
                <a:bodyPr rtlCol="0" anchor="ctr"/>
                <a:lstStyle/>
                <a:p>
                  <a:endParaRPr lang="ko-KR" altLang="en-US" dirty="0"/>
                </a:p>
              </p:txBody>
            </p:sp>
          </p:grpSp>
          <p:grpSp>
            <p:nvGrpSpPr>
              <p:cNvPr id="105" name="그래픽 45">
                <a:extLst>
                  <a:ext uri="{FF2B5EF4-FFF2-40B4-BE49-F238E27FC236}">
                    <a16:creationId xmlns:a16="http://schemas.microsoft.com/office/drawing/2014/main" id="{C25F9314-5B45-3516-98E9-0D13322A1CC5}"/>
                  </a:ext>
                </a:extLst>
              </p:cNvPr>
              <p:cNvGrpSpPr/>
              <p:nvPr/>
            </p:nvGrpSpPr>
            <p:grpSpPr>
              <a:xfrm>
                <a:off x="1214913" y="4766690"/>
                <a:ext cx="398621" cy="398621"/>
                <a:chOff x="1214913" y="4766690"/>
                <a:chExt cx="398621" cy="398621"/>
              </a:xfrm>
              <a:grpFill/>
            </p:grpSpPr>
            <p:sp>
              <p:nvSpPr>
                <p:cNvPr id="106" name="자유형: 도형 105">
                  <a:extLst>
                    <a:ext uri="{FF2B5EF4-FFF2-40B4-BE49-F238E27FC236}">
                      <a16:creationId xmlns:a16="http://schemas.microsoft.com/office/drawing/2014/main" id="{E612A0AC-F913-E0D2-D0C9-EB3A24ADA45C}"/>
                    </a:ext>
                  </a:extLst>
                </p:cNvPr>
                <p:cNvSpPr/>
                <p:nvPr/>
              </p:nvSpPr>
              <p:spPr>
                <a:xfrm rot="-2700000">
                  <a:off x="1361659" y="4784388"/>
                  <a:ext cx="105060" cy="363283"/>
                </a:xfrm>
                <a:custGeom>
                  <a:avLst/>
                  <a:gdLst>
                    <a:gd name="connsiteX0" fmla="*/ 0 w 105060"/>
                    <a:gd name="connsiteY0" fmla="*/ 0 h 363283"/>
                    <a:gd name="connsiteX1" fmla="*/ 105061 w 105060"/>
                    <a:gd name="connsiteY1" fmla="*/ 0 h 363283"/>
                    <a:gd name="connsiteX2" fmla="*/ 105061 w 105060"/>
                    <a:gd name="connsiteY2" fmla="*/ 363284 h 363283"/>
                    <a:gd name="connsiteX3" fmla="*/ 0 w 105060"/>
                    <a:gd name="connsiteY3" fmla="*/ 363284 h 363283"/>
                  </a:gdLst>
                  <a:ahLst/>
                  <a:cxnLst>
                    <a:cxn ang="0">
                      <a:pos x="connsiteX0" y="connsiteY0"/>
                    </a:cxn>
                    <a:cxn ang="0">
                      <a:pos x="connsiteX1" y="connsiteY1"/>
                    </a:cxn>
                    <a:cxn ang="0">
                      <a:pos x="connsiteX2" y="connsiteY2"/>
                    </a:cxn>
                    <a:cxn ang="0">
                      <a:pos x="connsiteX3" y="connsiteY3"/>
                    </a:cxn>
                  </a:cxnLst>
                  <a:rect l="l" t="t" r="r" b="b"/>
                  <a:pathLst>
                    <a:path w="105060" h="363283">
                      <a:moveTo>
                        <a:pt x="0" y="0"/>
                      </a:moveTo>
                      <a:lnTo>
                        <a:pt x="105061" y="0"/>
                      </a:lnTo>
                      <a:lnTo>
                        <a:pt x="105061" y="363284"/>
                      </a:lnTo>
                      <a:lnTo>
                        <a:pt x="0" y="363284"/>
                      </a:lnTo>
                      <a:close/>
                    </a:path>
                  </a:pathLst>
                </a:custGeom>
                <a:grpFill/>
                <a:ln w="0" cap="flat">
                  <a:noFill/>
                  <a:prstDash val="solid"/>
                  <a:miter/>
                </a:ln>
              </p:spPr>
              <p:txBody>
                <a:bodyPr rtlCol="0" anchor="ctr"/>
                <a:lstStyle/>
                <a:p>
                  <a:endParaRPr lang="ko-KR" altLang="en-US" dirty="0"/>
                </a:p>
              </p:txBody>
            </p:sp>
            <p:sp>
              <p:nvSpPr>
                <p:cNvPr id="107" name="자유형: 도형 106">
                  <a:extLst>
                    <a:ext uri="{FF2B5EF4-FFF2-40B4-BE49-F238E27FC236}">
                      <a16:creationId xmlns:a16="http://schemas.microsoft.com/office/drawing/2014/main" id="{C9C34AD3-0672-2934-912A-79D63A7E230C}"/>
                    </a:ext>
                  </a:extLst>
                </p:cNvPr>
                <p:cNvSpPr/>
                <p:nvPr/>
              </p:nvSpPr>
              <p:spPr>
                <a:xfrm>
                  <a:off x="1214913" y="4766690"/>
                  <a:ext cx="398621" cy="398621"/>
                </a:xfrm>
                <a:custGeom>
                  <a:avLst/>
                  <a:gdLst>
                    <a:gd name="connsiteX0" fmla="*/ 290608 w 398621"/>
                    <a:gd name="connsiteY0" fmla="*/ 398621 h 398621"/>
                    <a:gd name="connsiteX1" fmla="*/ 0 w 398621"/>
                    <a:gd name="connsiteY1" fmla="*/ 108013 h 398621"/>
                    <a:gd name="connsiteX2" fmla="*/ 108014 w 398621"/>
                    <a:gd name="connsiteY2" fmla="*/ 0 h 398621"/>
                    <a:gd name="connsiteX3" fmla="*/ 398621 w 398621"/>
                    <a:gd name="connsiteY3" fmla="*/ 290608 h 398621"/>
                    <a:gd name="connsiteX4" fmla="*/ 290608 w 398621"/>
                    <a:gd name="connsiteY4" fmla="*/ 398621 h 398621"/>
                    <a:gd name="connsiteX5" fmla="*/ 67342 w 398621"/>
                    <a:gd name="connsiteY5" fmla="*/ 108013 h 398621"/>
                    <a:gd name="connsiteX6" fmla="*/ 290608 w 398621"/>
                    <a:gd name="connsiteY6" fmla="*/ 331280 h 398621"/>
                    <a:gd name="connsiteX7" fmla="*/ 331280 w 398621"/>
                    <a:gd name="connsiteY7" fmla="*/ 290608 h 398621"/>
                    <a:gd name="connsiteX8" fmla="*/ 108014 w 398621"/>
                    <a:gd name="connsiteY8" fmla="*/ 67342 h 398621"/>
                    <a:gd name="connsiteX9" fmla="*/ 67437 w 398621"/>
                    <a:gd name="connsiteY9" fmla="*/ 108013 h 398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621" h="398621">
                      <a:moveTo>
                        <a:pt x="290608" y="398621"/>
                      </a:moveTo>
                      <a:lnTo>
                        <a:pt x="0" y="108013"/>
                      </a:lnTo>
                      <a:lnTo>
                        <a:pt x="108014" y="0"/>
                      </a:lnTo>
                      <a:lnTo>
                        <a:pt x="398621" y="290608"/>
                      </a:lnTo>
                      <a:lnTo>
                        <a:pt x="290608" y="398621"/>
                      </a:lnTo>
                      <a:close/>
                      <a:moveTo>
                        <a:pt x="67342" y="108013"/>
                      </a:moveTo>
                      <a:lnTo>
                        <a:pt x="290608" y="331280"/>
                      </a:lnTo>
                      <a:lnTo>
                        <a:pt x="331280" y="290608"/>
                      </a:lnTo>
                      <a:lnTo>
                        <a:pt x="108014" y="67342"/>
                      </a:lnTo>
                      <a:lnTo>
                        <a:pt x="67437" y="108013"/>
                      </a:lnTo>
                      <a:close/>
                    </a:path>
                  </a:pathLst>
                </a:custGeom>
                <a:grpFill/>
                <a:ln w="0" cap="flat">
                  <a:noFill/>
                  <a:prstDash val="solid"/>
                  <a:miter/>
                </a:ln>
              </p:spPr>
              <p:txBody>
                <a:bodyPr rtlCol="0" anchor="ctr"/>
                <a:lstStyle/>
                <a:p>
                  <a:endParaRPr lang="ko-KR" altLang="en-US" dirty="0"/>
                </a:p>
              </p:txBody>
            </p:sp>
          </p:grpSp>
          <p:grpSp>
            <p:nvGrpSpPr>
              <p:cNvPr id="108" name="그래픽 45">
                <a:extLst>
                  <a:ext uri="{FF2B5EF4-FFF2-40B4-BE49-F238E27FC236}">
                    <a16:creationId xmlns:a16="http://schemas.microsoft.com/office/drawing/2014/main" id="{51501C02-BA11-2AF8-4CF5-EC8BE4E738F3}"/>
                  </a:ext>
                </a:extLst>
              </p:cNvPr>
              <p:cNvGrpSpPr/>
              <p:nvPr/>
            </p:nvGrpSpPr>
            <p:grpSpPr>
              <a:xfrm>
                <a:off x="5260656" y="7071454"/>
                <a:ext cx="398621" cy="398621"/>
                <a:chOff x="5260656" y="7071454"/>
                <a:chExt cx="398621" cy="398621"/>
              </a:xfrm>
              <a:grpFill/>
            </p:grpSpPr>
            <p:sp>
              <p:nvSpPr>
                <p:cNvPr id="109" name="자유형: 도형 108">
                  <a:extLst>
                    <a:ext uri="{FF2B5EF4-FFF2-40B4-BE49-F238E27FC236}">
                      <a16:creationId xmlns:a16="http://schemas.microsoft.com/office/drawing/2014/main" id="{155CE331-8A59-C3F8-2EFD-4424A11C8457}"/>
                    </a:ext>
                  </a:extLst>
                </p:cNvPr>
                <p:cNvSpPr/>
                <p:nvPr/>
              </p:nvSpPr>
              <p:spPr>
                <a:xfrm rot="-2700000">
                  <a:off x="5407453" y="7089133"/>
                  <a:ext cx="105060" cy="363283"/>
                </a:xfrm>
                <a:custGeom>
                  <a:avLst/>
                  <a:gdLst>
                    <a:gd name="connsiteX0" fmla="*/ 0 w 105060"/>
                    <a:gd name="connsiteY0" fmla="*/ 0 h 363283"/>
                    <a:gd name="connsiteX1" fmla="*/ 105061 w 105060"/>
                    <a:gd name="connsiteY1" fmla="*/ 0 h 363283"/>
                    <a:gd name="connsiteX2" fmla="*/ 105061 w 105060"/>
                    <a:gd name="connsiteY2" fmla="*/ 363284 h 363283"/>
                    <a:gd name="connsiteX3" fmla="*/ 0 w 105060"/>
                    <a:gd name="connsiteY3" fmla="*/ 363284 h 363283"/>
                  </a:gdLst>
                  <a:ahLst/>
                  <a:cxnLst>
                    <a:cxn ang="0">
                      <a:pos x="connsiteX0" y="connsiteY0"/>
                    </a:cxn>
                    <a:cxn ang="0">
                      <a:pos x="connsiteX1" y="connsiteY1"/>
                    </a:cxn>
                    <a:cxn ang="0">
                      <a:pos x="connsiteX2" y="connsiteY2"/>
                    </a:cxn>
                    <a:cxn ang="0">
                      <a:pos x="connsiteX3" y="connsiteY3"/>
                    </a:cxn>
                  </a:cxnLst>
                  <a:rect l="l" t="t" r="r" b="b"/>
                  <a:pathLst>
                    <a:path w="105060" h="363283">
                      <a:moveTo>
                        <a:pt x="0" y="0"/>
                      </a:moveTo>
                      <a:lnTo>
                        <a:pt x="105061" y="0"/>
                      </a:lnTo>
                      <a:lnTo>
                        <a:pt x="105061" y="363284"/>
                      </a:lnTo>
                      <a:lnTo>
                        <a:pt x="0" y="363284"/>
                      </a:lnTo>
                      <a:close/>
                    </a:path>
                  </a:pathLst>
                </a:custGeom>
                <a:grpFill/>
                <a:ln w="0" cap="flat">
                  <a:noFill/>
                  <a:prstDash val="solid"/>
                  <a:miter/>
                </a:ln>
              </p:spPr>
              <p:txBody>
                <a:bodyPr rtlCol="0" anchor="ctr"/>
                <a:lstStyle/>
                <a:p>
                  <a:endParaRPr lang="ko-KR" altLang="en-US" dirty="0"/>
                </a:p>
              </p:txBody>
            </p:sp>
            <p:sp>
              <p:nvSpPr>
                <p:cNvPr id="110" name="자유형: 도형 109">
                  <a:extLst>
                    <a:ext uri="{FF2B5EF4-FFF2-40B4-BE49-F238E27FC236}">
                      <a16:creationId xmlns:a16="http://schemas.microsoft.com/office/drawing/2014/main" id="{800D0426-B544-E6F4-6E81-F6A59A8BEE7A}"/>
                    </a:ext>
                  </a:extLst>
                </p:cNvPr>
                <p:cNvSpPr/>
                <p:nvPr/>
              </p:nvSpPr>
              <p:spPr>
                <a:xfrm>
                  <a:off x="5260656" y="7071454"/>
                  <a:ext cx="398621" cy="398621"/>
                </a:xfrm>
                <a:custGeom>
                  <a:avLst/>
                  <a:gdLst>
                    <a:gd name="connsiteX0" fmla="*/ 290608 w 398621"/>
                    <a:gd name="connsiteY0" fmla="*/ 398621 h 398621"/>
                    <a:gd name="connsiteX1" fmla="*/ 0 w 398621"/>
                    <a:gd name="connsiteY1" fmla="*/ 108013 h 398621"/>
                    <a:gd name="connsiteX2" fmla="*/ 108014 w 398621"/>
                    <a:gd name="connsiteY2" fmla="*/ 0 h 398621"/>
                    <a:gd name="connsiteX3" fmla="*/ 398622 w 398621"/>
                    <a:gd name="connsiteY3" fmla="*/ 290608 h 398621"/>
                    <a:gd name="connsiteX4" fmla="*/ 290608 w 398621"/>
                    <a:gd name="connsiteY4" fmla="*/ 398621 h 398621"/>
                    <a:gd name="connsiteX5" fmla="*/ 67342 w 398621"/>
                    <a:gd name="connsiteY5" fmla="*/ 108013 h 398621"/>
                    <a:gd name="connsiteX6" fmla="*/ 290608 w 398621"/>
                    <a:gd name="connsiteY6" fmla="*/ 331280 h 398621"/>
                    <a:gd name="connsiteX7" fmla="*/ 331184 w 398621"/>
                    <a:gd name="connsiteY7" fmla="*/ 290608 h 398621"/>
                    <a:gd name="connsiteX8" fmla="*/ 107918 w 398621"/>
                    <a:gd name="connsiteY8" fmla="*/ 67342 h 398621"/>
                    <a:gd name="connsiteX9" fmla="*/ 67246 w 398621"/>
                    <a:gd name="connsiteY9" fmla="*/ 107918 h 398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621" h="398621">
                      <a:moveTo>
                        <a:pt x="290608" y="398621"/>
                      </a:moveTo>
                      <a:lnTo>
                        <a:pt x="0" y="108013"/>
                      </a:lnTo>
                      <a:lnTo>
                        <a:pt x="108014" y="0"/>
                      </a:lnTo>
                      <a:lnTo>
                        <a:pt x="398622" y="290608"/>
                      </a:lnTo>
                      <a:lnTo>
                        <a:pt x="290608" y="398621"/>
                      </a:lnTo>
                      <a:close/>
                      <a:moveTo>
                        <a:pt x="67342" y="108013"/>
                      </a:moveTo>
                      <a:lnTo>
                        <a:pt x="290608" y="331280"/>
                      </a:lnTo>
                      <a:lnTo>
                        <a:pt x="331184" y="290608"/>
                      </a:lnTo>
                      <a:lnTo>
                        <a:pt x="107918" y="67342"/>
                      </a:lnTo>
                      <a:lnTo>
                        <a:pt x="67246" y="107918"/>
                      </a:lnTo>
                      <a:close/>
                    </a:path>
                  </a:pathLst>
                </a:custGeom>
                <a:grpFill/>
                <a:ln w="0" cap="flat">
                  <a:noFill/>
                  <a:prstDash val="solid"/>
                  <a:miter/>
                </a:ln>
              </p:spPr>
              <p:txBody>
                <a:bodyPr rtlCol="0" anchor="ctr"/>
                <a:lstStyle/>
                <a:p>
                  <a:endParaRPr lang="ko-KR" altLang="en-US" dirty="0"/>
                </a:p>
              </p:txBody>
            </p:sp>
          </p:grpSp>
        </p:grpSp>
        <p:grpSp>
          <p:nvGrpSpPr>
            <p:cNvPr id="111" name="그래픽 45">
              <a:extLst>
                <a:ext uri="{FF2B5EF4-FFF2-40B4-BE49-F238E27FC236}">
                  <a16:creationId xmlns:a16="http://schemas.microsoft.com/office/drawing/2014/main" id="{F8811125-9664-A33B-4DF6-53F43B0661A5}"/>
                </a:ext>
              </a:extLst>
            </p:cNvPr>
            <p:cNvGrpSpPr/>
            <p:nvPr/>
          </p:nvGrpSpPr>
          <p:grpSpPr>
            <a:xfrm>
              <a:off x="2328957" y="4505705"/>
              <a:ext cx="2202370" cy="3176587"/>
              <a:chOff x="2328957" y="4505705"/>
              <a:chExt cx="2202370" cy="3176587"/>
            </a:xfrm>
            <a:grpFill/>
          </p:grpSpPr>
          <p:grpSp>
            <p:nvGrpSpPr>
              <p:cNvPr id="121" name="그래픽 45">
                <a:extLst>
                  <a:ext uri="{FF2B5EF4-FFF2-40B4-BE49-F238E27FC236}">
                    <a16:creationId xmlns:a16="http://schemas.microsoft.com/office/drawing/2014/main" id="{CD26D9B9-92D7-D112-F92C-B206AEB0CBAD}"/>
                  </a:ext>
                </a:extLst>
              </p:cNvPr>
              <p:cNvGrpSpPr/>
              <p:nvPr/>
            </p:nvGrpSpPr>
            <p:grpSpPr>
              <a:xfrm>
                <a:off x="2328957" y="4505705"/>
                <a:ext cx="2202370" cy="3176587"/>
                <a:chOff x="2328957" y="4505705"/>
                <a:chExt cx="2202370" cy="3176587"/>
              </a:xfrm>
              <a:grpFill/>
            </p:grpSpPr>
            <p:sp>
              <p:nvSpPr>
                <p:cNvPr id="122" name="자유형: 도형 121">
                  <a:extLst>
                    <a:ext uri="{FF2B5EF4-FFF2-40B4-BE49-F238E27FC236}">
                      <a16:creationId xmlns:a16="http://schemas.microsoft.com/office/drawing/2014/main" id="{56DF3776-2DBB-3876-E8DF-6BFAD742A1E5}"/>
                    </a:ext>
                  </a:extLst>
                </p:cNvPr>
                <p:cNvSpPr/>
                <p:nvPr/>
              </p:nvSpPr>
              <p:spPr>
                <a:xfrm>
                  <a:off x="2333815" y="4510467"/>
                  <a:ext cx="2192845" cy="3167062"/>
                </a:xfrm>
                <a:custGeom>
                  <a:avLst/>
                  <a:gdLst>
                    <a:gd name="connsiteX0" fmla="*/ 2066639 w 2192845"/>
                    <a:gd name="connsiteY0" fmla="*/ 1276826 h 3167062"/>
                    <a:gd name="connsiteX1" fmla="*/ 1916430 w 2192845"/>
                    <a:gd name="connsiteY1" fmla="*/ 1276826 h 3167062"/>
                    <a:gd name="connsiteX2" fmla="*/ 1916430 w 2192845"/>
                    <a:gd name="connsiteY2" fmla="*/ 820007 h 3167062"/>
                    <a:gd name="connsiteX3" fmla="*/ 1096423 w 2192845"/>
                    <a:gd name="connsiteY3" fmla="*/ 0 h 3167062"/>
                    <a:gd name="connsiteX4" fmla="*/ 276320 w 2192845"/>
                    <a:gd name="connsiteY4" fmla="*/ 820007 h 3167062"/>
                    <a:gd name="connsiteX5" fmla="*/ 276320 w 2192845"/>
                    <a:gd name="connsiteY5" fmla="*/ 1276826 h 3167062"/>
                    <a:gd name="connsiteX6" fmla="*/ 126206 w 2192845"/>
                    <a:gd name="connsiteY6" fmla="*/ 1276826 h 3167062"/>
                    <a:gd name="connsiteX7" fmla="*/ 0 w 2192845"/>
                    <a:gd name="connsiteY7" fmla="*/ 1403033 h 3167062"/>
                    <a:gd name="connsiteX8" fmla="*/ 0 w 2192845"/>
                    <a:gd name="connsiteY8" fmla="*/ 2788539 h 3167062"/>
                    <a:gd name="connsiteX9" fmla="*/ 378523 w 2192845"/>
                    <a:gd name="connsiteY9" fmla="*/ 3167063 h 3167062"/>
                    <a:gd name="connsiteX10" fmla="*/ 1814322 w 2192845"/>
                    <a:gd name="connsiteY10" fmla="*/ 3167063 h 3167062"/>
                    <a:gd name="connsiteX11" fmla="*/ 2192845 w 2192845"/>
                    <a:gd name="connsiteY11" fmla="*/ 2788539 h 3167062"/>
                    <a:gd name="connsiteX12" fmla="*/ 2192845 w 2192845"/>
                    <a:gd name="connsiteY12" fmla="*/ 1403033 h 3167062"/>
                    <a:gd name="connsiteX13" fmla="*/ 2066639 w 2192845"/>
                    <a:gd name="connsiteY13" fmla="*/ 1276826 h 3167062"/>
                    <a:gd name="connsiteX14" fmla="*/ 399002 w 2192845"/>
                    <a:gd name="connsiteY14" fmla="*/ 820007 h 3167062"/>
                    <a:gd name="connsiteX15" fmla="*/ 603313 w 2192845"/>
                    <a:gd name="connsiteY15" fmla="*/ 326898 h 3167062"/>
                    <a:gd name="connsiteX16" fmla="*/ 1096423 w 2192845"/>
                    <a:gd name="connsiteY16" fmla="*/ 122682 h 3167062"/>
                    <a:gd name="connsiteX17" fmla="*/ 1589437 w 2192845"/>
                    <a:gd name="connsiteY17" fmla="*/ 326898 h 3167062"/>
                    <a:gd name="connsiteX18" fmla="*/ 1793748 w 2192845"/>
                    <a:gd name="connsiteY18" fmla="*/ 820007 h 3167062"/>
                    <a:gd name="connsiteX19" fmla="*/ 1793748 w 2192845"/>
                    <a:gd name="connsiteY19" fmla="*/ 1276826 h 3167062"/>
                    <a:gd name="connsiteX20" fmla="*/ 1671066 w 2192845"/>
                    <a:gd name="connsiteY20" fmla="*/ 1276826 h 3167062"/>
                    <a:gd name="connsiteX21" fmla="*/ 1671066 w 2192845"/>
                    <a:gd name="connsiteY21" fmla="*/ 820007 h 3167062"/>
                    <a:gd name="connsiteX22" fmla="*/ 1096518 w 2192845"/>
                    <a:gd name="connsiteY22" fmla="*/ 245459 h 3167062"/>
                    <a:gd name="connsiteX23" fmla="*/ 521875 w 2192845"/>
                    <a:gd name="connsiteY23" fmla="*/ 820007 h 3167062"/>
                    <a:gd name="connsiteX24" fmla="*/ 521875 w 2192845"/>
                    <a:gd name="connsiteY24" fmla="*/ 1276826 h 3167062"/>
                    <a:gd name="connsiteX25" fmla="*/ 399193 w 2192845"/>
                    <a:gd name="connsiteY25" fmla="*/ 1276826 h 3167062"/>
                    <a:gd name="connsiteX26" fmla="*/ 399193 w 2192845"/>
                    <a:gd name="connsiteY26" fmla="*/ 820007 h 3167062"/>
                    <a:gd name="connsiteX27" fmla="*/ 1548289 w 2192845"/>
                    <a:gd name="connsiteY27" fmla="*/ 1276826 h 3167062"/>
                    <a:gd name="connsiteX28" fmla="*/ 644461 w 2192845"/>
                    <a:gd name="connsiteY28" fmla="*/ 1276826 h 3167062"/>
                    <a:gd name="connsiteX29" fmla="*/ 644461 w 2192845"/>
                    <a:gd name="connsiteY29" fmla="*/ 820007 h 3167062"/>
                    <a:gd name="connsiteX30" fmla="*/ 1096423 w 2192845"/>
                    <a:gd name="connsiteY30" fmla="*/ 368141 h 3167062"/>
                    <a:gd name="connsiteX31" fmla="*/ 1548289 w 2192845"/>
                    <a:gd name="connsiteY31" fmla="*/ 820007 h 3167062"/>
                    <a:gd name="connsiteX32" fmla="*/ 1548289 w 2192845"/>
                    <a:gd name="connsiteY32" fmla="*/ 1276826 h 3167062"/>
                    <a:gd name="connsiteX33" fmla="*/ 2070068 w 2192845"/>
                    <a:gd name="connsiteY33" fmla="*/ 2788539 h 3167062"/>
                    <a:gd name="connsiteX34" fmla="*/ 1814227 w 2192845"/>
                    <a:gd name="connsiteY34" fmla="*/ 3044381 h 3167062"/>
                    <a:gd name="connsiteX35" fmla="*/ 378428 w 2192845"/>
                    <a:gd name="connsiteY35" fmla="*/ 3044381 h 3167062"/>
                    <a:gd name="connsiteX36" fmla="*/ 122587 w 2192845"/>
                    <a:gd name="connsiteY36" fmla="*/ 2788539 h 3167062"/>
                    <a:gd name="connsiteX37" fmla="*/ 122587 w 2192845"/>
                    <a:gd name="connsiteY37" fmla="*/ 1403033 h 3167062"/>
                    <a:gd name="connsiteX38" fmla="*/ 126111 w 2192845"/>
                    <a:gd name="connsiteY38" fmla="*/ 1399508 h 3167062"/>
                    <a:gd name="connsiteX39" fmla="*/ 2066639 w 2192845"/>
                    <a:gd name="connsiteY39" fmla="*/ 1399508 h 3167062"/>
                    <a:gd name="connsiteX40" fmla="*/ 2070068 w 2192845"/>
                    <a:gd name="connsiteY40" fmla="*/ 1403033 h 3167062"/>
                    <a:gd name="connsiteX41" fmla="*/ 2070068 w 2192845"/>
                    <a:gd name="connsiteY41" fmla="*/ 2788539 h 3167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2192845" h="3167062">
                      <a:moveTo>
                        <a:pt x="2066639" y="1276826"/>
                      </a:moveTo>
                      <a:lnTo>
                        <a:pt x="1916430" y="1276826"/>
                      </a:lnTo>
                      <a:lnTo>
                        <a:pt x="1916430" y="820007"/>
                      </a:lnTo>
                      <a:cubicBezTo>
                        <a:pt x="1916430" y="367094"/>
                        <a:pt x="1549336" y="0"/>
                        <a:pt x="1096423" y="0"/>
                      </a:cubicBezTo>
                      <a:cubicBezTo>
                        <a:pt x="643509" y="0"/>
                        <a:pt x="276320" y="367094"/>
                        <a:pt x="276320" y="820007"/>
                      </a:cubicBezTo>
                      <a:lnTo>
                        <a:pt x="276320" y="1276826"/>
                      </a:lnTo>
                      <a:lnTo>
                        <a:pt x="126206" y="1276826"/>
                      </a:lnTo>
                      <a:cubicBezTo>
                        <a:pt x="56483" y="1276826"/>
                        <a:pt x="0" y="1333310"/>
                        <a:pt x="0" y="1403033"/>
                      </a:cubicBezTo>
                      <a:lnTo>
                        <a:pt x="0" y="2788539"/>
                      </a:lnTo>
                      <a:cubicBezTo>
                        <a:pt x="0" y="2997613"/>
                        <a:pt x="169450" y="3167063"/>
                        <a:pt x="378523" y="3167063"/>
                      </a:cubicBezTo>
                      <a:lnTo>
                        <a:pt x="1814322" y="3167063"/>
                      </a:lnTo>
                      <a:cubicBezTo>
                        <a:pt x="2023396" y="3167063"/>
                        <a:pt x="2192845" y="2997613"/>
                        <a:pt x="2192845" y="2788539"/>
                      </a:cubicBezTo>
                      <a:lnTo>
                        <a:pt x="2192845" y="1403033"/>
                      </a:lnTo>
                      <a:cubicBezTo>
                        <a:pt x="2192845" y="1333310"/>
                        <a:pt x="2136362" y="1276826"/>
                        <a:pt x="2066639" y="1276826"/>
                      </a:cubicBezTo>
                      <a:close/>
                      <a:moveTo>
                        <a:pt x="399002" y="820007"/>
                      </a:moveTo>
                      <a:cubicBezTo>
                        <a:pt x="399002" y="633698"/>
                        <a:pt x="471583" y="458629"/>
                        <a:pt x="603313" y="326898"/>
                      </a:cubicBezTo>
                      <a:cubicBezTo>
                        <a:pt x="735044" y="195167"/>
                        <a:pt x="910114" y="122682"/>
                        <a:pt x="1096423" y="122682"/>
                      </a:cubicBezTo>
                      <a:cubicBezTo>
                        <a:pt x="1282732" y="122682"/>
                        <a:pt x="1457801" y="195167"/>
                        <a:pt x="1589437" y="326898"/>
                      </a:cubicBezTo>
                      <a:cubicBezTo>
                        <a:pt x="1721168" y="458534"/>
                        <a:pt x="1793748" y="633698"/>
                        <a:pt x="1793748" y="820007"/>
                      </a:cubicBezTo>
                      <a:lnTo>
                        <a:pt x="1793748" y="1276826"/>
                      </a:lnTo>
                      <a:lnTo>
                        <a:pt x="1671066" y="1276826"/>
                      </a:lnTo>
                      <a:lnTo>
                        <a:pt x="1671066" y="820007"/>
                      </a:lnTo>
                      <a:cubicBezTo>
                        <a:pt x="1671066" y="503111"/>
                        <a:pt x="1413319" y="245459"/>
                        <a:pt x="1096518" y="245459"/>
                      </a:cubicBezTo>
                      <a:cubicBezTo>
                        <a:pt x="779717" y="245459"/>
                        <a:pt x="521875" y="503206"/>
                        <a:pt x="521875" y="820007"/>
                      </a:cubicBezTo>
                      <a:lnTo>
                        <a:pt x="521875" y="1276826"/>
                      </a:lnTo>
                      <a:lnTo>
                        <a:pt x="399193" y="1276826"/>
                      </a:lnTo>
                      <a:lnTo>
                        <a:pt x="399193" y="820007"/>
                      </a:lnTo>
                      <a:close/>
                      <a:moveTo>
                        <a:pt x="1548289" y="1276826"/>
                      </a:moveTo>
                      <a:lnTo>
                        <a:pt x="644461" y="1276826"/>
                      </a:lnTo>
                      <a:lnTo>
                        <a:pt x="644461" y="820007"/>
                      </a:lnTo>
                      <a:cubicBezTo>
                        <a:pt x="644461" y="570833"/>
                        <a:pt x="847153" y="368141"/>
                        <a:pt x="1096423" y="368141"/>
                      </a:cubicBezTo>
                      <a:cubicBezTo>
                        <a:pt x="1345692" y="368141"/>
                        <a:pt x="1548289" y="570833"/>
                        <a:pt x="1548289" y="820007"/>
                      </a:cubicBezTo>
                      <a:lnTo>
                        <a:pt x="1548289" y="1276826"/>
                      </a:lnTo>
                      <a:close/>
                      <a:moveTo>
                        <a:pt x="2070068" y="2788539"/>
                      </a:moveTo>
                      <a:cubicBezTo>
                        <a:pt x="2070068" y="2929604"/>
                        <a:pt x="1955292" y="3044381"/>
                        <a:pt x="1814227" y="3044381"/>
                      </a:cubicBezTo>
                      <a:lnTo>
                        <a:pt x="378428" y="3044381"/>
                      </a:lnTo>
                      <a:cubicBezTo>
                        <a:pt x="237458" y="3044381"/>
                        <a:pt x="122587" y="2929604"/>
                        <a:pt x="122587" y="2788539"/>
                      </a:cubicBezTo>
                      <a:lnTo>
                        <a:pt x="122587" y="1403033"/>
                      </a:lnTo>
                      <a:cubicBezTo>
                        <a:pt x="122587" y="1401128"/>
                        <a:pt x="124206" y="1399508"/>
                        <a:pt x="126111" y="1399508"/>
                      </a:cubicBezTo>
                      <a:lnTo>
                        <a:pt x="2066639" y="1399508"/>
                      </a:lnTo>
                      <a:cubicBezTo>
                        <a:pt x="2068544" y="1399508"/>
                        <a:pt x="2070068" y="1401128"/>
                        <a:pt x="2070068" y="1403033"/>
                      </a:cubicBezTo>
                      <a:lnTo>
                        <a:pt x="2070068" y="2788539"/>
                      </a:lnTo>
                      <a:close/>
                    </a:path>
                  </a:pathLst>
                </a:custGeom>
                <a:grpFill/>
                <a:ln w="0" cap="flat">
                  <a:noFill/>
                  <a:prstDash val="solid"/>
                  <a:miter/>
                </a:ln>
              </p:spPr>
              <p:txBody>
                <a:bodyPr rtlCol="0" anchor="ctr"/>
                <a:lstStyle/>
                <a:p>
                  <a:endParaRPr lang="ko-KR" altLang="en-US" dirty="0"/>
                </a:p>
              </p:txBody>
            </p:sp>
            <p:sp>
              <p:nvSpPr>
                <p:cNvPr id="123" name="자유형: 도형 122">
                  <a:extLst>
                    <a:ext uri="{FF2B5EF4-FFF2-40B4-BE49-F238E27FC236}">
                      <a16:creationId xmlns:a16="http://schemas.microsoft.com/office/drawing/2014/main" id="{59EC2E9F-35E7-3F90-6AEB-CD07EA7C7AFD}"/>
                    </a:ext>
                  </a:extLst>
                </p:cNvPr>
                <p:cNvSpPr/>
                <p:nvPr/>
              </p:nvSpPr>
              <p:spPr>
                <a:xfrm>
                  <a:off x="2328957" y="4505705"/>
                  <a:ext cx="2202370" cy="3176587"/>
                </a:xfrm>
                <a:custGeom>
                  <a:avLst/>
                  <a:gdLst>
                    <a:gd name="connsiteX0" fmla="*/ 1819085 w 2202370"/>
                    <a:gd name="connsiteY0" fmla="*/ 3176588 h 3176587"/>
                    <a:gd name="connsiteX1" fmla="*/ 383286 w 2202370"/>
                    <a:gd name="connsiteY1" fmla="*/ 3176588 h 3176587"/>
                    <a:gd name="connsiteX2" fmla="*/ 0 w 2202370"/>
                    <a:gd name="connsiteY2" fmla="*/ 2793302 h 3176587"/>
                    <a:gd name="connsiteX3" fmla="*/ 0 w 2202370"/>
                    <a:gd name="connsiteY3" fmla="*/ 1407795 h 3176587"/>
                    <a:gd name="connsiteX4" fmla="*/ 130969 w 2202370"/>
                    <a:gd name="connsiteY4" fmla="*/ 1276826 h 3176587"/>
                    <a:gd name="connsiteX5" fmla="*/ 276320 w 2202370"/>
                    <a:gd name="connsiteY5" fmla="*/ 1276826 h 3176587"/>
                    <a:gd name="connsiteX6" fmla="*/ 276320 w 2202370"/>
                    <a:gd name="connsiteY6" fmla="*/ 824770 h 3176587"/>
                    <a:gd name="connsiteX7" fmla="*/ 1101185 w 2202370"/>
                    <a:gd name="connsiteY7" fmla="*/ 0 h 3176587"/>
                    <a:gd name="connsiteX8" fmla="*/ 1925955 w 2202370"/>
                    <a:gd name="connsiteY8" fmla="*/ 824770 h 3176587"/>
                    <a:gd name="connsiteX9" fmla="*/ 1925955 w 2202370"/>
                    <a:gd name="connsiteY9" fmla="*/ 1276826 h 3176587"/>
                    <a:gd name="connsiteX10" fmla="*/ 2071402 w 2202370"/>
                    <a:gd name="connsiteY10" fmla="*/ 1276826 h 3176587"/>
                    <a:gd name="connsiteX11" fmla="*/ 2202371 w 2202370"/>
                    <a:gd name="connsiteY11" fmla="*/ 1407795 h 3176587"/>
                    <a:gd name="connsiteX12" fmla="*/ 2202371 w 2202370"/>
                    <a:gd name="connsiteY12" fmla="*/ 2793302 h 3176587"/>
                    <a:gd name="connsiteX13" fmla="*/ 1819085 w 2202370"/>
                    <a:gd name="connsiteY13" fmla="*/ 3176588 h 3176587"/>
                    <a:gd name="connsiteX14" fmla="*/ 130969 w 2202370"/>
                    <a:gd name="connsiteY14" fmla="*/ 1286351 h 3176587"/>
                    <a:gd name="connsiteX15" fmla="*/ 9525 w 2202370"/>
                    <a:gd name="connsiteY15" fmla="*/ 1407795 h 3176587"/>
                    <a:gd name="connsiteX16" fmla="*/ 9525 w 2202370"/>
                    <a:gd name="connsiteY16" fmla="*/ 2793302 h 3176587"/>
                    <a:gd name="connsiteX17" fmla="*/ 383286 w 2202370"/>
                    <a:gd name="connsiteY17" fmla="*/ 3167063 h 3176587"/>
                    <a:gd name="connsiteX18" fmla="*/ 1819085 w 2202370"/>
                    <a:gd name="connsiteY18" fmla="*/ 3167063 h 3176587"/>
                    <a:gd name="connsiteX19" fmla="*/ 2192846 w 2202370"/>
                    <a:gd name="connsiteY19" fmla="*/ 2793302 h 3176587"/>
                    <a:gd name="connsiteX20" fmla="*/ 2192846 w 2202370"/>
                    <a:gd name="connsiteY20" fmla="*/ 1407795 h 3176587"/>
                    <a:gd name="connsiteX21" fmla="*/ 2071402 w 2202370"/>
                    <a:gd name="connsiteY21" fmla="*/ 1286351 h 3176587"/>
                    <a:gd name="connsiteX22" fmla="*/ 1916430 w 2202370"/>
                    <a:gd name="connsiteY22" fmla="*/ 1286351 h 3176587"/>
                    <a:gd name="connsiteX23" fmla="*/ 1916430 w 2202370"/>
                    <a:gd name="connsiteY23" fmla="*/ 824770 h 3176587"/>
                    <a:gd name="connsiteX24" fmla="*/ 1101185 w 2202370"/>
                    <a:gd name="connsiteY24" fmla="*/ 9525 h 3176587"/>
                    <a:gd name="connsiteX25" fmla="*/ 285845 w 2202370"/>
                    <a:gd name="connsiteY25" fmla="*/ 824770 h 3176587"/>
                    <a:gd name="connsiteX26" fmla="*/ 285845 w 2202370"/>
                    <a:gd name="connsiteY26" fmla="*/ 1286351 h 3176587"/>
                    <a:gd name="connsiteX27" fmla="*/ 130969 w 2202370"/>
                    <a:gd name="connsiteY27" fmla="*/ 1286351 h 3176587"/>
                    <a:gd name="connsiteX28" fmla="*/ 1819085 w 2202370"/>
                    <a:gd name="connsiteY28" fmla="*/ 3053906 h 3176587"/>
                    <a:gd name="connsiteX29" fmla="*/ 383286 w 2202370"/>
                    <a:gd name="connsiteY29" fmla="*/ 3053906 h 3176587"/>
                    <a:gd name="connsiteX30" fmla="*/ 122682 w 2202370"/>
                    <a:gd name="connsiteY30" fmla="*/ 2793302 h 3176587"/>
                    <a:gd name="connsiteX31" fmla="*/ 122682 w 2202370"/>
                    <a:gd name="connsiteY31" fmla="*/ 1407795 h 3176587"/>
                    <a:gd name="connsiteX32" fmla="*/ 130969 w 2202370"/>
                    <a:gd name="connsiteY32" fmla="*/ 1399508 h 3176587"/>
                    <a:gd name="connsiteX33" fmla="*/ 2071497 w 2202370"/>
                    <a:gd name="connsiteY33" fmla="*/ 1399508 h 3176587"/>
                    <a:gd name="connsiteX34" fmla="*/ 2079689 w 2202370"/>
                    <a:gd name="connsiteY34" fmla="*/ 1407795 h 3176587"/>
                    <a:gd name="connsiteX35" fmla="*/ 2079689 w 2202370"/>
                    <a:gd name="connsiteY35" fmla="*/ 2793302 h 3176587"/>
                    <a:gd name="connsiteX36" fmla="*/ 1819085 w 2202370"/>
                    <a:gd name="connsiteY36" fmla="*/ 3053906 h 3176587"/>
                    <a:gd name="connsiteX37" fmla="*/ 132207 w 2202370"/>
                    <a:gd name="connsiteY37" fmla="*/ 1409129 h 3176587"/>
                    <a:gd name="connsiteX38" fmla="*/ 132207 w 2202370"/>
                    <a:gd name="connsiteY38" fmla="*/ 2793397 h 3176587"/>
                    <a:gd name="connsiteX39" fmla="*/ 383286 w 2202370"/>
                    <a:gd name="connsiteY39" fmla="*/ 3044476 h 3176587"/>
                    <a:gd name="connsiteX40" fmla="*/ 1819085 w 2202370"/>
                    <a:gd name="connsiteY40" fmla="*/ 3044476 h 3176587"/>
                    <a:gd name="connsiteX41" fmla="*/ 2070164 w 2202370"/>
                    <a:gd name="connsiteY41" fmla="*/ 2793397 h 3176587"/>
                    <a:gd name="connsiteX42" fmla="*/ 2070164 w 2202370"/>
                    <a:gd name="connsiteY42" fmla="*/ 1409129 h 3176587"/>
                    <a:gd name="connsiteX43" fmla="*/ 132207 w 2202370"/>
                    <a:gd name="connsiteY43" fmla="*/ 1409129 h 3176587"/>
                    <a:gd name="connsiteX44" fmla="*/ 1803273 w 2202370"/>
                    <a:gd name="connsiteY44" fmla="*/ 1286447 h 3176587"/>
                    <a:gd name="connsiteX45" fmla="*/ 1671066 w 2202370"/>
                    <a:gd name="connsiteY45" fmla="*/ 1286447 h 3176587"/>
                    <a:gd name="connsiteX46" fmla="*/ 1671066 w 2202370"/>
                    <a:gd name="connsiteY46" fmla="*/ 824865 h 3176587"/>
                    <a:gd name="connsiteX47" fmla="*/ 1101281 w 2202370"/>
                    <a:gd name="connsiteY47" fmla="*/ 255080 h 3176587"/>
                    <a:gd name="connsiteX48" fmla="*/ 531400 w 2202370"/>
                    <a:gd name="connsiteY48" fmla="*/ 824865 h 3176587"/>
                    <a:gd name="connsiteX49" fmla="*/ 531400 w 2202370"/>
                    <a:gd name="connsiteY49" fmla="*/ 1286447 h 3176587"/>
                    <a:gd name="connsiteX50" fmla="*/ 399193 w 2202370"/>
                    <a:gd name="connsiteY50" fmla="*/ 1286447 h 3176587"/>
                    <a:gd name="connsiteX51" fmla="*/ 399193 w 2202370"/>
                    <a:gd name="connsiteY51" fmla="*/ 824865 h 3176587"/>
                    <a:gd name="connsiteX52" fmla="*/ 604838 w 2202370"/>
                    <a:gd name="connsiteY52" fmla="*/ 328422 h 3176587"/>
                    <a:gd name="connsiteX53" fmla="*/ 1101281 w 2202370"/>
                    <a:gd name="connsiteY53" fmla="*/ 122777 h 3176587"/>
                    <a:gd name="connsiteX54" fmla="*/ 1597724 w 2202370"/>
                    <a:gd name="connsiteY54" fmla="*/ 328422 h 3176587"/>
                    <a:gd name="connsiteX55" fmla="*/ 1803368 w 2202370"/>
                    <a:gd name="connsiteY55" fmla="*/ 824865 h 3176587"/>
                    <a:gd name="connsiteX56" fmla="*/ 1803368 w 2202370"/>
                    <a:gd name="connsiteY56" fmla="*/ 1286447 h 3176587"/>
                    <a:gd name="connsiteX57" fmla="*/ 1680591 w 2202370"/>
                    <a:gd name="connsiteY57" fmla="*/ 1276922 h 3176587"/>
                    <a:gd name="connsiteX58" fmla="*/ 1793748 w 2202370"/>
                    <a:gd name="connsiteY58" fmla="*/ 1276922 h 3176587"/>
                    <a:gd name="connsiteX59" fmla="*/ 1793748 w 2202370"/>
                    <a:gd name="connsiteY59" fmla="*/ 824865 h 3176587"/>
                    <a:gd name="connsiteX60" fmla="*/ 1590866 w 2202370"/>
                    <a:gd name="connsiteY60" fmla="*/ 335090 h 3176587"/>
                    <a:gd name="connsiteX61" fmla="*/ 1101185 w 2202370"/>
                    <a:gd name="connsiteY61" fmla="*/ 132302 h 3176587"/>
                    <a:gd name="connsiteX62" fmla="*/ 611410 w 2202370"/>
                    <a:gd name="connsiteY62" fmla="*/ 335090 h 3176587"/>
                    <a:gd name="connsiteX63" fmla="*/ 408527 w 2202370"/>
                    <a:gd name="connsiteY63" fmla="*/ 824865 h 3176587"/>
                    <a:gd name="connsiteX64" fmla="*/ 408527 w 2202370"/>
                    <a:gd name="connsiteY64" fmla="*/ 1276922 h 3176587"/>
                    <a:gd name="connsiteX65" fmla="*/ 521684 w 2202370"/>
                    <a:gd name="connsiteY65" fmla="*/ 1276922 h 3176587"/>
                    <a:gd name="connsiteX66" fmla="*/ 521684 w 2202370"/>
                    <a:gd name="connsiteY66" fmla="*/ 824865 h 3176587"/>
                    <a:gd name="connsiteX67" fmla="*/ 1101090 w 2202370"/>
                    <a:gd name="connsiteY67" fmla="*/ 245555 h 3176587"/>
                    <a:gd name="connsiteX68" fmla="*/ 1680401 w 2202370"/>
                    <a:gd name="connsiteY68" fmla="*/ 824865 h 3176587"/>
                    <a:gd name="connsiteX69" fmla="*/ 1680401 w 2202370"/>
                    <a:gd name="connsiteY69" fmla="*/ 1276922 h 3176587"/>
                    <a:gd name="connsiteX70" fmla="*/ 1557909 w 2202370"/>
                    <a:gd name="connsiteY70" fmla="*/ 1286447 h 3176587"/>
                    <a:gd name="connsiteX71" fmla="*/ 644557 w 2202370"/>
                    <a:gd name="connsiteY71" fmla="*/ 1286447 h 3176587"/>
                    <a:gd name="connsiteX72" fmla="*/ 644557 w 2202370"/>
                    <a:gd name="connsiteY72" fmla="*/ 824865 h 3176587"/>
                    <a:gd name="connsiteX73" fmla="*/ 1101281 w 2202370"/>
                    <a:gd name="connsiteY73" fmla="*/ 368237 h 3176587"/>
                    <a:gd name="connsiteX74" fmla="*/ 1557909 w 2202370"/>
                    <a:gd name="connsiteY74" fmla="*/ 824865 h 3176587"/>
                    <a:gd name="connsiteX75" fmla="*/ 1557909 w 2202370"/>
                    <a:gd name="connsiteY75" fmla="*/ 1286447 h 3176587"/>
                    <a:gd name="connsiteX76" fmla="*/ 654082 w 2202370"/>
                    <a:gd name="connsiteY76" fmla="*/ 1276922 h 3176587"/>
                    <a:gd name="connsiteX77" fmla="*/ 1548384 w 2202370"/>
                    <a:gd name="connsiteY77" fmla="*/ 1276922 h 3176587"/>
                    <a:gd name="connsiteX78" fmla="*/ 1548384 w 2202370"/>
                    <a:gd name="connsiteY78" fmla="*/ 824865 h 3176587"/>
                    <a:gd name="connsiteX79" fmla="*/ 1101281 w 2202370"/>
                    <a:gd name="connsiteY79" fmla="*/ 377762 h 3176587"/>
                    <a:gd name="connsiteX80" fmla="*/ 654082 w 2202370"/>
                    <a:gd name="connsiteY80" fmla="*/ 824865 h 3176587"/>
                    <a:gd name="connsiteX81" fmla="*/ 654082 w 2202370"/>
                    <a:gd name="connsiteY81" fmla="*/ 1276922 h 317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2202370" h="3176587">
                      <a:moveTo>
                        <a:pt x="1819085" y="3176588"/>
                      </a:moveTo>
                      <a:lnTo>
                        <a:pt x="383286" y="3176588"/>
                      </a:lnTo>
                      <a:cubicBezTo>
                        <a:pt x="171926" y="3176588"/>
                        <a:pt x="0" y="3004661"/>
                        <a:pt x="0" y="2793302"/>
                      </a:cubicBezTo>
                      <a:lnTo>
                        <a:pt x="0" y="1407795"/>
                      </a:lnTo>
                      <a:cubicBezTo>
                        <a:pt x="0" y="1335596"/>
                        <a:pt x="58769" y="1276826"/>
                        <a:pt x="130969" y="1276826"/>
                      </a:cubicBezTo>
                      <a:lnTo>
                        <a:pt x="276320" y="1276826"/>
                      </a:lnTo>
                      <a:lnTo>
                        <a:pt x="276320" y="824770"/>
                      </a:lnTo>
                      <a:cubicBezTo>
                        <a:pt x="276320" y="369951"/>
                        <a:pt x="646367" y="0"/>
                        <a:pt x="1101185" y="0"/>
                      </a:cubicBezTo>
                      <a:cubicBezTo>
                        <a:pt x="1556004" y="0"/>
                        <a:pt x="1925955" y="370046"/>
                        <a:pt x="1925955" y="824770"/>
                      </a:cubicBezTo>
                      <a:lnTo>
                        <a:pt x="1925955" y="1276826"/>
                      </a:lnTo>
                      <a:lnTo>
                        <a:pt x="2071402" y="1276826"/>
                      </a:lnTo>
                      <a:cubicBezTo>
                        <a:pt x="2143601" y="1276826"/>
                        <a:pt x="2202371" y="1335596"/>
                        <a:pt x="2202371" y="1407795"/>
                      </a:cubicBezTo>
                      <a:lnTo>
                        <a:pt x="2202371" y="2793302"/>
                      </a:lnTo>
                      <a:cubicBezTo>
                        <a:pt x="2202371" y="3004661"/>
                        <a:pt x="2030444" y="3176588"/>
                        <a:pt x="1819085" y="3176588"/>
                      </a:cubicBezTo>
                      <a:close/>
                      <a:moveTo>
                        <a:pt x="130969" y="1286351"/>
                      </a:moveTo>
                      <a:cubicBezTo>
                        <a:pt x="64008" y="1286351"/>
                        <a:pt x="9525" y="1340834"/>
                        <a:pt x="9525" y="1407795"/>
                      </a:cubicBezTo>
                      <a:lnTo>
                        <a:pt x="9525" y="2793302"/>
                      </a:lnTo>
                      <a:cubicBezTo>
                        <a:pt x="9525" y="2999423"/>
                        <a:pt x="177165" y="3167063"/>
                        <a:pt x="383286" y="3167063"/>
                      </a:cubicBezTo>
                      <a:lnTo>
                        <a:pt x="1819085" y="3167063"/>
                      </a:lnTo>
                      <a:cubicBezTo>
                        <a:pt x="2025206" y="3167063"/>
                        <a:pt x="2192846" y="2999423"/>
                        <a:pt x="2192846" y="2793302"/>
                      </a:cubicBezTo>
                      <a:lnTo>
                        <a:pt x="2192846" y="1407795"/>
                      </a:lnTo>
                      <a:cubicBezTo>
                        <a:pt x="2192846" y="1340834"/>
                        <a:pt x="2138363" y="1286351"/>
                        <a:pt x="2071402" y="1286351"/>
                      </a:cubicBezTo>
                      <a:lnTo>
                        <a:pt x="1916430" y="1286351"/>
                      </a:lnTo>
                      <a:lnTo>
                        <a:pt x="1916430" y="824770"/>
                      </a:lnTo>
                      <a:cubicBezTo>
                        <a:pt x="1916430" y="375190"/>
                        <a:pt x="1550670" y="9525"/>
                        <a:pt x="1101185" y="9525"/>
                      </a:cubicBezTo>
                      <a:cubicBezTo>
                        <a:pt x="651701" y="9525"/>
                        <a:pt x="285845" y="375285"/>
                        <a:pt x="285845" y="824770"/>
                      </a:cubicBezTo>
                      <a:lnTo>
                        <a:pt x="285845" y="1286351"/>
                      </a:lnTo>
                      <a:lnTo>
                        <a:pt x="130969" y="1286351"/>
                      </a:lnTo>
                      <a:close/>
                      <a:moveTo>
                        <a:pt x="1819085" y="3053906"/>
                      </a:moveTo>
                      <a:lnTo>
                        <a:pt x="383286" y="3053906"/>
                      </a:lnTo>
                      <a:cubicBezTo>
                        <a:pt x="239649" y="3053906"/>
                        <a:pt x="122682" y="2937034"/>
                        <a:pt x="122682" y="2793302"/>
                      </a:cubicBezTo>
                      <a:lnTo>
                        <a:pt x="122682" y="1407795"/>
                      </a:lnTo>
                      <a:cubicBezTo>
                        <a:pt x="122682" y="1403223"/>
                        <a:pt x="126397" y="1399508"/>
                        <a:pt x="130969" y="1399508"/>
                      </a:cubicBezTo>
                      <a:lnTo>
                        <a:pt x="2071497" y="1399508"/>
                      </a:lnTo>
                      <a:cubicBezTo>
                        <a:pt x="2075974" y="1399508"/>
                        <a:pt x="2079689" y="1403223"/>
                        <a:pt x="2079689" y="1407795"/>
                      </a:cubicBezTo>
                      <a:lnTo>
                        <a:pt x="2079689" y="2793302"/>
                      </a:lnTo>
                      <a:cubicBezTo>
                        <a:pt x="2079689" y="2936939"/>
                        <a:pt x="1962817" y="3053906"/>
                        <a:pt x="1819085" y="3053906"/>
                      </a:cubicBezTo>
                      <a:close/>
                      <a:moveTo>
                        <a:pt x="132207" y="1409129"/>
                      </a:moveTo>
                      <a:lnTo>
                        <a:pt x="132207" y="2793397"/>
                      </a:lnTo>
                      <a:cubicBezTo>
                        <a:pt x="132207" y="2931795"/>
                        <a:pt x="244793" y="3044476"/>
                        <a:pt x="383286" y="3044476"/>
                      </a:cubicBezTo>
                      <a:lnTo>
                        <a:pt x="1819085" y="3044476"/>
                      </a:lnTo>
                      <a:cubicBezTo>
                        <a:pt x="1957483" y="3044476"/>
                        <a:pt x="2070164" y="2931890"/>
                        <a:pt x="2070164" y="2793397"/>
                      </a:cubicBezTo>
                      <a:lnTo>
                        <a:pt x="2070164" y="1409129"/>
                      </a:lnTo>
                      <a:lnTo>
                        <a:pt x="132207" y="1409129"/>
                      </a:lnTo>
                      <a:close/>
                      <a:moveTo>
                        <a:pt x="1803273" y="1286447"/>
                      </a:moveTo>
                      <a:lnTo>
                        <a:pt x="1671066" y="1286447"/>
                      </a:lnTo>
                      <a:lnTo>
                        <a:pt x="1671066" y="824865"/>
                      </a:lnTo>
                      <a:cubicBezTo>
                        <a:pt x="1671066" y="510635"/>
                        <a:pt x="1415415" y="255080"/>
                        <a:pt x="1101281" y="255080"/>
                      </a:cubicBezTo>
                      <a:cubicBezTo>
                        <a:pt x="787146" y="255080"/>
                        <a:pt x="531400" y="510731"/>
                        <a:pt x="531400" y="824865"/>
                      </a:cubicBezTo>
                      <a:lnTo>
                        <a:pt x="531400" y="1286447"/>
                      </a:lnTo>
                      <a:lnTo>
                        <a:pt x="399193" y="1286447"/>
                      </a:lnTo>
                      <a:lnTo>
                        <a:pt x="399193" y="824865"/>
                      </a:lnTo>
                      <a:cubicBezTo>
                        <a:pt x="399193" y="637318"/>
                        <a:pt x="472250" y="461010"/>
                        <a:pt x="604838" y="328422"/>
                      </a:cubicBezTo>
                      <a:cubicBezTo>
                        <a:pt x="737426" y="195834"/>
                        <a:pt x="913733" y="122777"/>
                        <a:pt x="1101281" y="122777"/>
                      </a:cubicBezTo>
                      <a:cubicBezTo>
                        <a:pt x="1288828" y="122777"/>
                        <a:pt x="1465135" y="195834"/>
                        <a:pt x="1597724" y="328422"/>
                      </a:cubicBezTo>
                      <a:cubicBezTo>
                        <a:pt x="1730312" y="461010"/>
                        <a:pt x="1803368" y="637318"/>
                        <a:pt x="1803368" y="824865"/>
                      </a:cubicBezTo>
                      <a:lnTo>
                        <a:pt x="1803368" y="1286447"/>
                      </a:lnTo>
                      <a:close/>
                      <a:moveTo>
                        <a:pt x="1680591" y="1276922"/>
                      </a:moveTo>
                      <a:lnTo>
                        <a:pt x="1793748" y="1276922"/>
                      </a:lnTo>
                      <a:lnTo>
                        <a:pt x="1793748" y="824865"/>
                      </a:lnTo>
                      <a:cubicBezTo>
                        <a:pt x="1793748" y="639794"/>
                        <a:pt x="1721739" y="465868"/>
                        <a:pt x="1590866" y="335090"/>
                      </a:cubicBezTo>
                      <a:cubicBezTo>
                        <a:pt x="1460087" y="204311"/>
                        <a:pt x="1286161" y="132302"/>
                        <a:pt x="1101185" y="132302"/>
                      </a:cubicBezTo>
                      <a:cubicBezTo>
                        <a:pt x="916210" y="132302"/>
                        <a:pt x="742283" y="204311"/>
                        <a:pt x="611410" y="335090"/>
                      </a:cubicBezTo>
                      <a:cubicBezTo>
                        <a:pt x="480632" y="465963"/>
                        <a:pt x="408527" y="639890"/>
                        <a:pt x="408527" y="824865"/>
                      </a:cubicBezTo>
                      <a:lnTo>
                        <a:pt x="408527" y="1276922"/>
                      </a:lnTo>
                      <a:lnTo>
                        <a:pt x="521684" y="1276922"/>
                      </a:lnTo>
                      <a:lnTo>
                        <a:pt x="521684" y="824865"/>
                      </a:lnTo>
                      <a:cubicBezTo>
                        <a:pt x="521684" y="505397"/>
                        <a:pt x="781622" y="245555"/>
                        <a:pt x="1101090" y="245555"/>
                      </a:cubicBezTo>
                      <a:cubicBezTo>
                        <a:pt x="1420559" y="245555"/>
                        <a:pt x="1680401" y="505492"/>
                        <a:pt x="1680401" y="824865"/>
                      </a:cubicBezTo>
                      <a:lnTo>
                        <a:pt x="1680401" y="1276922"/>
                      </a:lnTo>
                      <a:close/>
                      <a:moveTo>
                        <a:pt x="1557909" y="1286447"/>
                      </a:moveTo>
                      <a:lnTo>
                        <a:pt x="644557" y="1286447"/>
                      </a:lnTo>
                      <a:lnTo>
                        <a:pt x="644557" y="824865"/>
                      </a:lnTo>
                      <a:cubicBezTo>
                        <a:pt x="644557" y="573119"/>
                        <a:pt x="849440" y="368237"/>
                        <a:pt x="1101281" y="368237"/>
                      </a:cubicBezTo>
                      <a:cubicBezTo>
                        <a:pt x="1353122" y="368237"/>
                        <a:pt x="1557909" y="573119"/>
                        <a:pt x="1557909" y="824865"/>
                      </a:cubicBezTo>
                      <a:lnTo>
                        <a:pt x="1557909" y="1286447"/>
                      </a:lnTo>
                      <a:close/>
                      <a:moveTo>
                        <a:pt x="654082" y="1276922"/>
                      </a:moveTo>
                      <a:lnTo>
                        <a:pt x="1548384" y="1276922"/>
                      </a:lnTo>
                      <a:lnTo>
                        <a:pt x="1548384" y="824865"/>
                      </a:lnTo>
                      <a:cubicBezTo>
                        <a:pt x="1548384" y="578358"/>
                        <a:pt x="1347788" y="377762"/>
                        <a:pt x="1101281" y="377762"/>
                      </a:cubicBezTo>
                      <a:cubicBezTo>
                        <a:pt x="854774" y="377762"/>
                        <a:pt x="654082" y="578358"/>
                        <a:pt x="654082" y="824865"/>
                      </a:cubicBezTo>
                      <a:lnTo>
                        <a:pt x="654082" y="1276922"/>
                      </a:lnTo>
                      <a:close/>
                    </a:path>
                  </a:pathLst>
                </a:custGeom>
                <a:grpFill/>
                <a:ln w="0" cap="flat">
                  <a:noFill/>
                  <a:prstDash val="solid"/>
                  <a:miter/>
                </a:ln>
              </p:spPr>
              <p:txBody>
                <a:bodyPr rtlCol="0" anchor="ctr"/>
                <a:lstStyle/>
                <a:p>
                  <a:endParaRPr lang="ko-KR" altLang="en-US" dirty="0"/>
                </a:p>
              </p:txBody>
            </p:sp>
          </p:grpSp>
          <p:grpSp>
            <p:nvGrpSpPr>
              <p:cNvPr id="124" name="그래픽 45">
                <a:extLst>
                  <a:ext uri="{FF2B5EF4-FFF2-40B4-BE49-F238E27FC236}">
                    <a16:creationId xmlns:a16="http://schemas.microsoft.com/office/drawing/2014/main" id="{770F2FB3-F9D7-0A8C-B39D-28CD5C0DFC49}"/>
                  </a:ext>
                </a:extLst>
              </p:cNvPr>
              <p:cNvGrpSpPr/>
              <p:nvPr/>
            </p:nvGrpSpPr>
            <p:grpSpPr>
              <a:xfrm>
                <a:off x="3270027" y="6354603"/>
                <a:ext cx="320230" cy="755523"/>
                <a:chOff x="3270027" y="6354603"/>
                <a:chExt cx="320230" cy="755523"/>
              </a:xfrm>
              <a:grpFill/>
            </p:grpSpPr>
            <p:sp>
              <p:nvSpPr>
                <p:cNvPr id="125" name="자유형: 도형 124">
                  <a:extLst>
                    <a:ext uri="{FF2B5EF4-FFF2-40B4-BE49-F238E27FC236}">
                      <a16:creationId xmlns:a16="http://schemas.microsoft.com/office/drawing/2014/main" id="{A68FC493-31AD-F544-A333-0EC9181C633E}"/>
                    </a:ext>
                  </a:extLst>
                </p:cNvPr>
                <p:cNvSpPr/>
                <p:nvPr/>
              </p:nvSpPr>
              <p:spPr>
                <a:xfrm>
                  <a:off x="3274789" y="6359461"/>
                  <a:ext cx="310705" cy="745902"/>
                </a:xfrm>
                <a:custGeom>
                  <a:avLst/>
                  <a:gdLst>
                    <a:gd name="connsiteX0" fmla="*/ 310705 w 310705"/>
                    <a:gd name="connsiteY0" fmla="*/ 155353 h 745902"/>
                    <a:gd name="connsiteX1" fmla="*/ 155353 w 310705"/>
                    <a:gd name="connsiteY1" fmla="*/ 0 h 745902"/>
                    <a:gd name="connsiteX2" fmla="*/ 0 w 310705"/>
                    <a:gd name="connsiteY2" fmla="*/ 155353 h 745902"/>
                    <a:gd name="connsiteX3" fmla="*/ 87725 w 310705"/>
                    <a:gd name="connsiteY3" fmla="*/ 295275 h 745902"/>
                    <a:gd name="connsiteX4" fmla="*/ 85249 w 310705"/>
                    <a:gd name="connsiteY4" fmla="*/ 317754 h 745902"/>
                    <a:gd name="connsiteX5" fmla="*/ 58579 w 310705"/>
                    <a:gd name="connsiteY5" fmla="*/ 563213 h 745902"/>
                    <a:gd name="connsiteX6" fmla="*/ 45244 w 310705"/>
                    <a:gd name="connsiteY6" fmla="*/ 685895 h 745902"/>
                    <a:gd name="connsiteX7" fmla="*/ 38767 w 310705"/>
                    <a:gd name="connsiteY7" fmla="*/ 745903 h 745902"/>
                    <a:gd name="connsiteX8" fmla="*/ 271748 w 310705"/>
                    <a:gd name="connsiteY8" fmla="*/ 745903 h 745902"/>
                    <a:gd name="connsiteX9" fmla="*/ 265271 w 310705"/>
                    <a:gd name="connsiteY9" fmla="*/ 685895 h 745902"/>
                    <a:gd name="connsiteX10" fmla="*/ 251936 w 310705"/>
                    <a:gd name="connsiteY10" fmla="*/ 563213 h 745902"/>
                    <a:gd name="connsiteX11" fmla="*/ 238696 w 310705"/>
                    <a:gd name="connsiteY11" fmla="*/ 440531 h 745902"/>
                    <a:gd name="connsiteX12" fmla="*/ 225362 w 310705"/>
                    <a:gd name="connsiteY12" fmla="*/ 317849 h 745902"/>
                    <a:gd name="connsiteX13" fmla="*/ 222885 w 310705"/>
                    <a:gd name="connsiteY13" fmla="*/ 295370 h 745902"/>
                    <a:gd name="connsiteX14" fmla="*/ 310610 w 310705"/>
                    <a:gd name="connsiteY14" fmla="*/ 155448 h 745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0705" h="745902">
                      <a:moveTo>
                        <a:pt x="310705" y="155353"/>
                      </a:moveTo>
                      <a:cubicBezTo>
                        <a:pt x="310705" y="69532"/>
                        <a:pt x="241173" y="0"/>
                        <a:pt x="155353" y="0"/>
                      </a:cubicBezTo>
                      <a:cubicBezTo>
                        <a:pt x="69532" y="0"/>
                        <a:pt x="0" y="69628"/>
                        <a:pt x="0" y="155353"/>
                      </a:cubicBezTo>
                      <a:cubicBezTo>
                        <a:pt x="0" y="216884"/>
                        <a:pt x="35814" y="270129"/>
                        <a:pt x="87725" y="295275"/>
                      </a:cubicBezTo>
                      <a:lnTo>
                        <a:pt x="85249" y="317754"/>
                      </a:lnTo>
                      <a:lnTo>
                        <a:pt x="58579" y="563213"/>
                      </a:lnTo>
                      <a:lnTo>
                        <a:pt x="45244" y="685895"/>
                      </a:lnTo>
                      <a:lnTo>
                        <a:pt x="38767" y="745903"/>
                      </a:lnTo>
                      <a:lnTo>
                        <a:pt x="271748" y="745903"/>
                      </a:lnTo>
                      <a:lnTo>
                        <a:pt x="265271" y="685895"/>
                      </a:lnTo>
                      <a:lnTo>
                        <a:pt x="251936" y="563213"/>
                      </a:lnTo>
                      <a:lnTo>
                        <a:pt x="238696" y="440531"/>
                      </a:lnTo>
                      <a:lnTo>
                        <a:pt x="225362" y="317849"/>
                      </a:lnTo>
                      <a:lnTo>
                        <a:pt x="222885" y="295370"/>
                      </a:lnTo>
                      <a:cubicBezTo>
                        <a:pt x="274796" y="270224"/>
                        <a:pt x="310610" y="216979"/>
                        <a:pt x="310610" y="155448"/>
                      </a:cubicBezTo>
                      <a:close/>
                    </a:path>
                  </a:pathLst>
                </a:custGeom>
                <a:grpFill/>
                <a:ln w="0" cap="flat">
                  <a:noFill/>
                  <a:prstDash val="solid"/>
                  <a:miter/>
                </a:ln>
              </p:spPr>
              <p:txBody>
                <a:bodyPr rtlCol="0" anchor="ctr"/>
                <a:lstStyle/>
                <a:p>
                  <a:endParaRPr lang="ko-KR" altLang="en-US" dirty="0"/>
                </a:p>
              </p:txBody>
            </p:sp>
            <p:sp>
              <p:nvSpPr>
                <p:cNvPr id="126" name="자유형: 도형 125">
                  <a:extLst>
                    <a:ext uri="{FF2B5EF4-FFF2-40B4-BE49-F238E27FC236}">
                      <a16:creationId xmlns:a16="http://schemas.microsoft.com/office/drawing/2014/main" id="{D9283A84-F310-E972-9A34-C89ACCA4521C}"/>
                    </a:ext>
                  </a:extLst>
                </p:cNvPr>
                <p:cNvSpPr/>
                <p:nvPr/>
              </p:nvSpPr>
              <p:spPr>
                <a:xfrm>
                  <a:off x="3270027" y="6354603"/>
                  <a:ext cx="320230" cy="755523"/>
                </a:xfrm>
                <a:custGeom>
                  <a:avLst/>
                  <a:gdLst>
                    <a:gd name="connsiteX0" fmla="*/ 281940 w 320230"/>
                    <a:gd name="connsiteY0" fmla="*/ 755523 h 755523"/>
                    <a:gd name="connsiteX1" fmla="*/ 38290 w 320230"/>
                    <a:gd name="connsiteY1" fmla="*/ 755523 h 755523"/>
                    <a:gd name="connsiteX2" fmla="*/ 87439 w 320230"/>
                    <a:gd name="connsiteY2" fmla="*/ 302800 h 755523"/>
                    <a:gd name="connsiteX3" fmla="*/ 0 w 320230"/>
                    <a:gd name="connsiteY3" fmla="*/ 160115 h 755523"/>
                    <a:gd name="connsiteX4" fmla="*/ 160115 w 320230"/>
                    <a:gd name="connsiteY4" fmla="*/ 0 h 755523"/>
                    <a:gd name="connsiteX5" fmla="*/ 320230 w 320230"/>
                    <a:gd name="connsiteY5" fmla="*/ 160115 h 755523"/>
                    <a:gd name="connsiteX6" fmla="*/ 232886 w 320230"/>
                    <a:gd name="connsiteY6" fmla="*/ 302800 h 755523"/>
                    <a:gd name="connsiteX7" fmla="*/ 281940 w 320230"/>
                    <a:gd name="connsiteY7" fmla="*/ 755523 h 755523"/>
                    <a:gd name="connsiteX8" fmla="*/ 48959 w 320230"/>
                    <a:gd name="connsiteY8" fmla="*/ 745998 h 755523"/>
                    <a:gd name="connsiteX9" fmla="*/ 271367 w 320230"/>
                    <a:gd name="connsiteY9" fmla="*/ 745998 h 755523"/>
                    <a:gd name="connsiteX10" fmla="*/ 222695 w 320230"/>
                    <a:gd name="connsiteY10" fmla="*/ 297275 h 755523"/>
                    <a:gd name="connsiteX11" fmla="*/ 225743 w 320230"/>
                    <a:gd name="connsiteY11" fmla="*/ 295846 h 755523"/>
                    <a:gd name="connsiteX12" fmla="*/ 310705 w 320230"/>
                    <a:gd name="connsiteY12" fmla="*/ 160211 h 755523"/>
                    <a:gd name="connsiteX13" fmla="*/ 160115 w 320230"/>
                    <a:gd name="connsiteY13" fmla="*/ 9620 h 755523"/>
                    <a:gd name="connsiteX14" fmla="*/ 9525 w 320230"/>
                    <a:gd name="connsiteY14" fmla="*/ 160211 h 755523"/>
                    <a:gd name="connsiteX15" fmla="*/ 94583 w 320230"/>
                    <a:gd name="connsiteY15" fmla="*/ 295846 h 755523"/>
                    <a:gd name="connsiteX16" fmla="*/ 97631 w 320230"/>
                    <a:gd name="connsiteY16" fmla="*/ 297275 h 755523"/>
                    <a:gd name="connsiteX17" fmla="*/ 48959 w 320230"/>
                    <a:gd name="connsiteY17" fmla="*/ 745998 h 75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0230" h="755523">
                      <a:moveTo>
                        <a:pt x="281940" y="755523"/>
                      </a:moveTo>
                      <a:lnTo>
                        <a:pt x="38290" y="755523"/>
                      </a:lnTo>
                      <a:lnTo>
                        <a:pt x="87439" y="302800"/>
                      </a:lnTo>
                      <a:cubicBezTo>
                        <a:pt x="34195" y="275654"/>
                        <a:pt x="0" y="220028"/>
                        <a:pt x="0" y="160115"/>
                      </a:cubicBezTo>
                      <a:cubicBezTo>
                        <a:pt x="0" y="71819"/>
                        <a:pt x="71819" y="0"/>
                        <a:pt x="160115" y="0"/>
                      </a:cubicBezTo>
                      <a:cubicBezTo>
                        <a:pt x="248412" y="0"/>
                        <a:pt x="320230" y="71819"/>
                        <a:pt x="320230" y="160115"/>
                      </a:cubicBezTo>
                      <a:cubicBezTo>
                        <a:pt x="320230" y="219932"/>
                        <a:pt x="286036" y="275654"/>
                        <a:pt x="232886" y="302800"/>
                      </a:cubicBezTo>
                      <a:lnTo>
                        <a:pt x="281940" y="755523"/>
                      </a:lnTo>
                      <a:close/>
                      <a:moveTo>
                        <a:pt x="48959" y="745998"/>
                      </a:moveTo>
                      <a:lnTo>
                        <a:pt x="271367" y="745998"/>
                      </a:lnTo>
                      <a:lnTo>
                        <a:pt x="222695" y="297275"/>
                      </a:lnTo>
                      <a:lnTo>
                        <a:pt x="225743" y="295846"/>
                      </a:lnTo>
                      <a:cubicBezTo>
                        <a:pt x="277368" y="270796"/>
                        <a:pt x="310705" y="217551"/>
                        <a:pt x="310705" y="160211"/>
                      </a:cubicBezTo>
                      <a:cubicBezTo>
                        <a:pt x="310705" y="77153"/>
                        <a:pt x="243173" y="9620"/>
                        <a:pt x="160115" y="9620"/>
                      </a:cubicBezTo>
                      <a:cubicBezTo>
                        <a:pt x="77057" y="9620"/>
                        <a:pt x="9525" y="77153"/>
                        <a:pt x="9525" y="160211"/>
                      </a:cubicBezTo>
                      <a:cubicBezTo>
                        <a:pt x="9525" y="218504"/>
                        <a:pt x="42101" y="270415"/>
                        <a:pt x="94583" y="295846"/>
                      </a:cubicBezTo>
                      <a:lnTo>
                        <a:pt x="97631" y="297275"/>
                      </a:lnTo>
                      <a:lnTo>
                        <a:pt x="48959" y="745998"/>
                      </a:lnTo>
                      <a:close/>
                    </a:path>
                  </a:pathLst>
                </a:custGeom>
                <a:grpFill/>
                <a:ln w="0" cap="flat">
                  <a:noFill/>
                  <a:prstDash val="solid"/>
                  <a:miter/>
                </a:ln>
              </p:spPr>
              <p:txBody>
                <a:bodyPr rtlCol="0" anchor="ctr"/>
                <a:lstStyle/>
                <a:p>
                  <a:endParaRPr lang="ko-KR" altLang="en-US" dirty="0"/>
                </a:p>
              </p:txBody>
            </p:sp>
          </p:grpSp>
        </p:grpSp>
      </p:grpSp>
    </p:spTree>
    <p:extLst>
      <p:ext uri="{BB962C8B-B14F-4D97-AF65-F5344CB8AC3E}">
        <p14:creationId xmlns:p14="http://schemas.microsoft.com/office/powerpoint/2010/main" val="1147472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4" name="차트 163">
            <a:extLst>
              <a:ext uri="{FF2B5EF4-FFF2-40B4-BE49-F238E27FC236}">
                <a16:creationId xmlns:a16="http://schemas.microsoft.com/office/drawing/2014/main" id="{A29689D6-C5A1-4EA9-6C26-538C8B89C420}"/>
              </a:ext>
            </a:extLst>
          </p:cNvPr>
          <p:cNvGraphicFramePr/>
          <p:nvPr>
            <p:extLst>
              <p:ext uri="{D42A27DB-BD31-4B8C-83A1-F6EECF244321}">
                <p14:modId xmlns:p14="http://schemas.microsoft.com/office/powerpoint/2010/main" val="2880506917"/>
              </p:ext>
            </p:extLst>
          </p:nvPr>
        </p:nvGraphicFramePr>
        <p:xfrm>
          <a:off x="601903" y="7937454"/>
          <a:ext cx="2827097" cy="34194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5" name="차트 164">
            <a:extLst>
              <a:ext uri="{FF2B5EF4-FFF2-40B4-BE49-F238E27FC236}">
                <a16:creationId xmlns:a16="http://schemas.microsoft.com/office/drawing/2014/main" id="{6F50DE48-1294-DB00-C51B-6A94DAC6D7A4}"/>
              </a:ext>
            </a:extLst>
          </p:cNvPr>
          <p:cNvGraphicFramePr/>
          <p:nvPr>
            <p:extLst>
              <p:ext uri="{D42A27DB-BD31-4B8C-83A1-F6EECF244321}">
                <p14:modId xmlns:p14="http://schemas.microsoft.com/office/powerpoint/2010/main" val="3844209694"/>
              </p:ext>
            </p:extLst>
          </p:nvPr>
        </p:nvGraphicFramePr>
        <p:xfrm>
          <a:off x="3451161" y="7951304"/>
          <a:ext cx="2825814" cy="3398479"/>
        </p:xfrm>
        <a:graphic>
          <a:graphicData uri="http://schemas.openxmlformats.org/drawingml/2006/chart">
            <c:chart xmlns:c="http://schemas.openxmlformats.org/drawingml/2006/chart" xmlns:r="http://schemas.openxmlformats.org/officeDocument/2006/relationships" r:id="rId3"/>
          </a:graphicData>
        </a:graphic>
      </p:graphicFrame>
      <p:sp>
        <p:nvSpPr>
          <p:cNvPr id="10" name="직사각형 9">
            <a:extLst>
              <a:ext uri="{FF2B5EF4-FFF2-40B4-BE49-F238E27FC236}">
                <a16:creationId xmlns:a16="http://schemas.microsoft.com/office/drawing/2014/main" id="{780E1637-C2EF-1860-CA28-F20243327C3E}"/>
              </a:ext>
            </a:extLst>
          </p:cNvPr>
          <p:cNvSpPr/>
          <p:nvPr/>
        </p:nvSpPr>
        <p:spPr>
          <a:xfrm>
            <a:off x="0" y="3153874"/>
            <a:ext cx="6858000" cy="12256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171" name="그림 170">
            <a:extLst>
              <a:ext uri="{FF2B5EF4-FFF2-40B4-BE49-F238E27FC236}">
                <a16:creationId xmlns:a16="http://schemas.microsoft.com/office/drawing/2014/main" id="{26E7622D-442A-8D18-D35A-26E1425EF550}"/>
              </a:ext>
            </a:extLst>
          </p:cNvPr>
          <p:cNvPicPr>
            <a:picLocks noChangeAspect="1"/>
          </p:cNvPicPr>
          <p:nvPr/>
        </p:nvPicPr>
        <p:blipFill>
          <a:blip r:embed="rId4">
            <a:duotone>
              <a:prstClr val="black"/>
              <a:schemeClr val="accent3">
                <a:tint val="45000"/>
                <a:satMod val="400000"/>
              </a:schemeClr>
            </a:duotone>
            <a:extLst>
              <a:ext uri="{BEBA8EAE-BF5A-486C-A8C5-ECC9F3942E4B}">
                <a14:imgProps xmlns:a14="http://schemas.microsoft.com/office/drawing/2010/main">
                  <a14:imgLayer r:embed="rId5">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09281" y="2848474"/>
            <a:ext cx="621688" cy="1020340"/>
          </a:xfrm>
          <a:prstGeom prst="rect">
            <a:avLst/>
          </a:prstGeom>
        </p:spPr>
      </p:pic>
      <p:sp>
        <p:nvSpPr>
          <p:cNvPr id="17" name="TextBox 16">
            <a:extLst>
              <a:ext uri="{FF2B5EF4-FFF2-40B4-BE49-F238E27FC236}">
                <a16:creationId xmlns:a16="http://schemas.microsoft.com/office/drawing/2014/main" id="{AEC4118C-7A8B-080B-045C-E75D07EC18A9}"/>
              </a:ext>
            </a:extLst>
          </p:cNvPr>
          <p:cNvSpPr txBox="1"/>
          <p:nvPr/>
        </p:nvSpPr>
        <p:spPr>
          <a:xfrm>
            <a:off x="918602" y="3245796"/>
            <a:ext cx="2204294" cy="584775"/>
          </a:xfrm>
          <a:prstGeom prst="rect">
            <a:avLst/>
          </a:prstGeom>
          <a:noFill/>
        </p:spPr>
        <p:txBody>
          <a:bodyPr wrap="square">
            <a:spAutoFit/>
          </a:bodyPr>
          <a:lstStyle/>
          <a:p>
            <a:pPr defTabSz="914400">
              <a:defRPr/>
            </a:pP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디지털 트랜스포메이션에 따른 기대효과 및 목표는</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sp>
        <p:nvSpPr>
          <p:cNvPr id="18" name="TextBox 17">
            <a:extLst>
              <a:ext uri="{FF2B5EF4-FFF2-40B4-BE49-F238E27FC236}">
                <a16:creationId xmlns:a16="http://schemas.microsoft.com/office/drawing/2014/main" id="{A1AA5B69-3A2E-82A5-D27C-7A0F62844C72}"/>
              </a:ext>
            </a:extLst>
          </p:cNvPr>
          <p:cNvSpPr txBox="1"/>
          <p:nvPr/>
        </p:nvSpPr>
        <p:spPr>
          <a:xfrm>
            <a:off x="3156560" y="3260463"/>
            <a:ext cx="3201620" cy="1015663"/>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a:spcBef>
                <a:spcPts val="600"/>
              </a:spcBef>
            </a:pPr>
            <a:r>
              <a:rPr lang="ko-KR" altLang="en-US" spc="-50" dirty="0">
                <a:solidFill>
                  <a:schemeClr val="tx1">
                    <a:lumMod val="75000"/>
                    <a:lumOff val="25000"/>
                  </a:schemeClr>
                </a:solidFill>
              </a:rPr>
              <a:t>향후 </a:t>
            </a:r>
            <a:r>
              <a:rPr lang="en-US" altLang="ko-KR" spc="-50" dirty="0">
                <a:solidFill>
                  <a:schemeClr val="tx1">
                    <a:lumMod val="75000"/>
                    <a:lumOff val="25000"/>
                  </a:schemeClr>
                </a:solidFill>
              </a:rPr>
              <a:t>2</a:t>
            </a:r>
            <a:r>
              <a:rPr lang="ko-KR" altLang="en-US" spc="-50" dirty="0">
                <a:solidFill>
                  <a:schemeClr val="tx1">
                    <a:lumMod val="75000"/>
                    <a:lumOff val="25000"/>
                  </a:schemeClr>
                </a:solidFill>
              </a:rPr>
              <a:t>년간 디지털 기술을 통한 혁신 목표로 </a:t>
            </a:r>
            <a:r>
              <a:rPr lang="en-US" altLang="ko-KR" spc="-50" dirty="0">
                <a:solidFill>
                  <a:schemeClr val="tx1">
                    <a:lumMod val="75000"/>
                    <a:lumOff val="25000"/>
                  </a:schemeClr>
                </a:solidFill>
              </a:rPr>
              <a:t>ESG </a:t>
            </a:r>
            <a:r>
              <a:rPr lang="ko-KR" altLang="en-US" spc="-50" dirty="0">
                <a:solidFill>
                  <a:schemeClr val="tx1">
                    <a:lumMod val="75000"/>
                    <a:lumOff val="25000"/>
                  </a:schemeClr>
                </a:solidFill>
              </a:rPr>
              <a:t>요건 달성을 위한 진전과 사이버 위협의 탐지 및 관리를 통한 신뢰 제고를 선택하는 비중이 높음</a:t>
            </a:r>
            <a:r>
              <a:rPr lang="en-US" altLang="ko-KR" spc="-50" dirty="0">
                <a:solidFill>
                  <a:schemeClr val="tx1">
                    <a:lumMod val="75000"/>
                    <a:lumOff val="25000"/>
                  </a:schemeClr>
                </a:solidFill>
              </a:rPr>
              <a:t> </a:t>
            </a:r>
          </a:p>
          <a:p>
            <a:pPr>
              <a:spcBef>
                <a:spcPts val="600"/>
              </a:spcBef>
            </a:pPr>
            <a:r>
              <a:rPr lang="ko-KR" altLang="en-US" spc="-50" dirty="0">
                <a:solidFill>
                  <a:schemeClr val="tx1">
                    <a:lumMod val="75000"/>
                    <a:lumOff val="25000"/>
                  </a:schemeClr>
                </a:solidFill>
              </a:rPr>
              <a:t>단기간 내 가장 집중할 기술 분야로 </a:t>
            </a:r>
            <a:r>
              <a:rPr lang="en-US" altLang="ko-KR" spc="-50" dirty="0">
                <a:solidFill>
                  <a:schemeClr val="tx1">
                    <a:lumMod val="75000"/>
                    <a:lumOff val="25000"/>
                  </a:schemeClr>
                </a:solidFill>
              </a:rPr>
              <a:t>AI/</a:t>
            </a:r>
            <a:r>
              <a:rPr lang="ko-KR" altLang="en-US" spc="-50" dirty="0">
                <a:solidFill>
                  <a:schemeClr val="tx1">
                    <a:lumMod val="75000"/>
                    <a:lumOff val="25000"/>
                  </a:schemeClr>
                </a:solidFill>
              </a:rPr>
              <a:t>머신러닝이 가장 높았으며</a:t>
            </a:r>
            <a:r>
              <a:rPr lang="en-US" altLang="ko-KR" spc="-50" dirty="0">
                <a:solidFill>
                  <a:schemeClr val="tx1">
                    <a:lumMod val="75000"/>
                    <a:lumOff val="25000"/>
                  </a:schemeClr>
                </a:solidFill>
              </a:rPr>
              <a:t>, </a:t>
            </a:r>
            <a:r>
              <a:rPr lang="ko-KR" altLang="en-US" spc="-50" dirty="0">
                <a:solidFill>
                  <a:schemeClr val="tx1">
                    <a:lumMod val="75000"/>
                    <a:lumOff val="25000"/>
                  </a:schemeClr>
                </a:solidFill>
              </a:rPr>
              <a:t>엣지 컴퓨팅</a:t>
            </a:r>
            <a:r>
              <a:rPr lang="en-US" altLang="ko-KR" spc="-50" dirty="0">
                <a:solidFill>
                  <a:schemeClr val="tx1">
                    <a:lumMod val="75000"/>
                    <a:lumOff val="25000"/>
                  </a:schemeClr>
                </a:solidFill>
              </a:rPr>
              <a:t>, </a:t>
            </a:r>
            <a:r>
              <a:rPr lang="ko-KR" altLang="en-US" spc="-50" dirty="0">
                <a:solidFill>
                  <a:schemeClr val="tx1">
                    <a:lumMod val="75000"/>
                    <a:lumOff val="25000"/>
                  </a:schemeClr>
                </a:solidFill>
              </a:rPr>
              <a:t>로봇 자동화 기술이 뒤를 이음</a:t>
            </a:r>
            <a:endParaRPr lang="en-US" altLang="ko-KR" spc="-50" dirty="0">
              <a:solidFill>
                <a:schemeClr val="tx1">
                  <a:lumMod val="75000"/>
                  <a:lumOff val="25000"/>
                </a:schemeClr>
              </a:solidFill>
            </a:endParaRPr>
          </a:p>
        </p:txBody>
      </p:sp>
      <p:sp>
        <p:nvSpPr>
          <p:cNvPr id="8" name="사각형: 잘린 대각선 방향 모서리 7">
            <a:extLst>
              <a:ext uri="{FF2B5EF4-FFF2-40B4-BE49-F238E27FC236}">
                <a16:creationId xmlns:a16="http://schemas.microsoft.com/office/drawing/2014/main" id="{22DF104E-D3B5-3A5F-41E5-6DBABAB6467B}"/>
              </a:ext>
            </a:extLst>
          </p:cNvPr>
          <p:cNvSpPr/>
          <p:nvPr/>
        </p:nvSpPr>
        <p:spPr>
          <a:xfrm flipH="1">
            <a:off x="728662" y="1382874"/>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디지털 트랜스포메이션의 목표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(1/2)</a:t>
            </a:r>
            <a:endPar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endParaRPr>
          </a:p>
        </p:txBody>
      </p:sp>
      <p:sp>
        <p:nvSpPr>
          <p:cNvPr id="9" name="사각형: 둥근 모서리 8">
            <a:extLst>
              <a:ext uri="{FF2B5EF4-FFF2-40B4-BE49-F238E27FC236}">
                <a16:creationId xmlns:a16="http://schemas.microsoft.com/office/drawing/2014/main" id="{3A9B0BF9-0F5F-AC77-68D5-D4C8075FDB28}"/>
              </a:ext>
            </a:extLst>
          </p:cNvPr>
          <p:cNvSpPr/>
          <p:nvPr/>
        </p:nvSpPr>
        <p:spPr>
          <a:xfrm>
            <a:off x="3077389" y="965494"/>
            <a:ext cx="689394" cy="328461"/>
          </a:xfrm>
          <a:prstGeom prst="roundRect">
            <a:avLst>
              <a:gd name="adj" fmla="val 50000"/>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rPr>
              <a:t>06</a:t>
            </a:r>
            <a:endParaRPr lang="ko-KR" altLang="en-US"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endParaRPr>
          </a:p>
        </p:txBody>
      </p:sp>
      <p:sp>
        <p:nvSpPr>
          <p:cNvPr id="11" name="TextBox 10">
            <a:extLst>
              <a:ext uri="{FF2B5EF4-FFF2-40B4-BE49-F238E27FC236}">
                <a16:creationId xmlns:a16="http://schemas.microsoft.com/office/drawing/2014/main" id="{B20A2AED-E14C-5F3F-A2B3-21F105A94849}"/>
              </a:ext>
            </a:extLst>
          </p:cNvPr>
          <p:cNvSpPr txBox="1"/>
          <p:nvPr/>
        </p:nvSpPr>
        <p:spPr>
          <a:xfrm>
            <a:off x="519078" y="1973614"/>
            <a:ext cx="5833596" cy="769441"/>
          </a:xfrm>
          <a:prstGeom prst="rect">
            <a:avLst/>
          </a:prstGeom>
          <a:noFill/>
        </p:spPr>
        <p:txBody>
          <a:bodyPr wrap="square" rtlCol="0">
            <a:spAutoFit/>
          </a:bodyPr>
          <a:lstStyle/>
          <a:p>
            <a:pPr algn="ctr" defTabSz="914400">
              <a:defRPr/>
            </a:pP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AI,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머신러닝 기술이 향후 </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3</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년간 </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비즈니스 성장에 중요한 역할을 할 것</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sp>
        <p:nvSpPr>
          <p:cNvPr id="5" name="TextBox 4">
            <a:extLst>
              <a:ext uri="{FF2B5EF4-FFF2-40B4-BE49-F238E27FC236}">
                <a16:creationId xmlns:a16="http://schemas.microsoft.com/office/drawing/2014/main" id="{B92DB139-822E-8E77-7A4C-A161FB36EA1E}"/>
              </a:ext>
            </a:extLst>
          </p:cNvPr>
          <p:cNvSpPr txBox="1"/>
          <p:nvPr/>
        </p:nvSpPr>
        <p:spPr>
          <a:xfrm>
            <a:off x="663045" y="11258993"/>
            <a:ext cx="5468688" cy="2308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KPMG</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Global</a:t>
            </a:r>
            <a:endPar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endParaRPr>
          </a:p>
        </p:txBody>
      </p:sp>
      <p:grpSp>
        <p:nvGrpSpPr>
          <p:cNvPr id="19" name="그룹 18">
            <a:extLst>
              <a:ext uri="{FF2B5EF4-FFF2-40B4-BE49-F238E27FC236}">
                <a16:creationId xmlns:a16="http://schemas.microsoft.com/office/drawing/2014/main" id="{CFE36570-55A6-B671-9216-3EA1906B16E4}"/>
              </a:ext>
            </a:extLst>
          </p:cNvPr>
          <p:cNvGrpSpPr/>
          <p:nvPr/>
        </p:nvGrpSpPr>
        <p:grpSpPr>
          <a:xfrm>
            <a:off x="779914" y="4078913"/>
            <a:ext cx="2370152" cy="3169935"/>
            <a:chOff x="1334418" y="6768696"/>
            <a:chExt cx="2370152" cy="3169935"/>
          </a:xfrm>
        </p:grpSpPr>
        <p:sp>
          <p:nvSpPr>
            <p:cNvPr id="20" name="object 7">
              <a:extLst>
                <a:ext uri="{FF2B5EF4-FFF2-40B4-BE49-F238E27FC236}">
                  <a16:creationId xmlns:a16="http://schemas.microsoft.com/office/drawing/2014/main" id="{1AA421F5-0E6D-155B-7AFD-2905522B6C0E}"/>
                </a:ext>
              </a:extLst>
            </p:cNvPr>
            <p:cNvSpPr txBox="1"/>
            <p:nvPr/>
          </p:nvSpPr>
          <p:spPr>
            <a:xfrm>
              <a:off x="1334418" y="8971250"/>
              <a:ext cx="2135405" cy="967381"/>
            </a:xfrm>
            <a:prstGeom prst="rect">
              <a:avLst/>
            </a:prstGeom>
          </p:spPr>
          <p:txBody>
            <a:bodyPr vert="horz" wrap="square" lIns="0" tIns="12700" rIns="0" bIns="0" rtlCol="0" anchor="t">
              <a:spAutoFit/>
            </a:bodyPr>
            <a:lstStyle>
              <a:defPPr>
                <a:defRPr lang="en-US"/>
              </a:defPPr>
              <a:lvl1pPr marL="38100" marR="30480">
                <a:lnSpc>
                  <a:spcPct val="105200"/>
                </a:lnSpc>
                <a:spcBef>
                  <a:spcPts val="100"/>
                </a:spcBef>
                <a:defRPr sz="1600" b="1">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defRPr>
              </a:lvl1pPr>
            </a:lstStyle>
            <a:p>
              <a:r>
                <a:rPr lang="ko-KR" altLang="en-US" sz="1200" spc="-50" dirty="0">
                  <a:ea typeface="KoPub돋움체 Medium"/>
                </a:rPr>
                <a:t>글로벌 기술부문 리더의 57%는 생성형 </a:t>
              </a:r>
              <a:r>
                <a:rPr lang="en-US" altLang="ko-KR" sz="1200" spc="-50" dirty="0">
                  <a:ea typeface="KoPub돋움체 Medium"/>
                </a:rPr>
                <a:t>AI</a:t>
              </a:r>
              <a:r>
                <a:rPr lang="ko-KR" altLang="en-US" sz="1200" spc="-50" dirty="0">
                  <a:ea typeface="KoPub돋움체 Medium"/>
                </a:rPr>
                <a:t>를 포함한 </a:t>
              </a:r>
              <a:r>
                <a:rPr lang="en-US" altLang="ko-KR" sz="1200" spc="-50" dirty="0">
                  <a:ea typeface="KoPub돋움체 Medium"/>
                </a:rPr>
                <a:t>AI</a:t>
              </a:r>
              <a:r>
                <a:rPr lang="ko-KR" altLang="en-US" sz="1200" spc="-50" dirty="0">
                  <a:ea typeface="KoPub돋움체 Medium"/>
                </a:rPr>
                <a:t>와 머신러닝 기술이 향후 </a:t>
              </a:r>
              <a:r>
                <a:rPr lang="en-US" altLang="ko-KR" sz="1200" spc="-50" dirty="0">
                  <a:ea typeface="KoPub돋움체 Medium"/>
                </a:rPr>
                <a:t>3</a:t>
              </a:r>
              <a:r>
                <a:rPr lang="ko-KR" altLang="en-US" sz="1200" spc="-50" dirty="0">
                  <a:ea typeface="KoPub돋움체 Medium"/>
                </a:rPr>
                <a:t>년간 비즈니스 목표를 달성하는 데 중요할 것으로 보고 있음</a:t>
              </a:r>
            </a:p>
          </p:txBody>
        </p:sp>
        <p:graphicFrame>
          <p:nvGraphicFramePr>
            <p:cNvPr id="21" name="차트 20">
              <a:extLst>
                <a:ext uri="{FF2B5EF4-FFF2-40B4-BE49-F238E27FC236}">
                  <a16:creationId xmlns:a16="http://schemas.microsoft.com/office/drawing/2014/main" id="{8E8944A7-E28E-A238-AB11-EB0E9B8BEAB6}"/>
                </a:ext>
              </a:extLst>
            </p:cNvPr>
            <p:cNvGraphicFramePr/>
            <p:nvPr>
              <p:extLst>
                <p:ext uri="{D42A27DB-BD31-4B8C-83A1-F6EECF244321}">
                  <p14:modId xmlns:p14="http://schemas.microsoft.com/office/powerpoint/2010/main" val="1888139751"/>
                </p:ext>
              </p:extLst>
            </p:nvPr>
          </p:nvGraphicFramePr>
          <p:xfrm>
            <a:off x="1569166" y="6768696"/>
            <a:ext cx="2135404" cy="2428225"/>
          </p:xfrm>
          <a:graphic>
            <a:graphicData uri="http://schemas.openxmlformats.org/drawingml/2006/chart">
              <c:chart xmlns:c="http://schemas.openxmlformats.org/drawingml/2006/chart" xmlns:r="http://schemas.openxmlformats.org/officeDocument/2006/relationships" r:id="rId6"/>
            </a:graphicData>
          </a:graphic>
        </p:graphicFrame>
        <p:sp>
          <p:nvSpPr>
            <p:cNvPr id="22" name="object 22">
              <a:extLst>
                <a:ext uri="{FF2B5EF4-FFF2-40B4-BE49-F238E27FC236}">
                  <a16:creationId xmlns:a16="http://schemas.microsoft.com/office/drawing/2014/main" id="{4E89F1FE-F110-EC65-B0CF-B1AE145F5170}"/>
                </a:ext>
              </a:extLst>
            </p:cNvPr>
            <p:cNvSpPr txBox="1"/>
            <p:nvPr/>
          </p:nvSpPr>
          <p:spPr>
            <a:xfrm>
              <a:off x="1920001" y="7519244"/>
              <a:ext cx="944306" cy="893342"/>
            </a:xfrm>
            <a:prstGeom prst="rect">
              <a:avLst/>
            </a:prstGeom>
          </p:spPr>
          <p:txBody>
            <a:bodyPr vert="horz" wrap="square" lIns="0" tIns="111760" rIns="0" bIns="0" rtlCol="0" anchor="ctr">
              <a:noAutofit/>
            </a:bodyPr>
            <a:lstStyle>
              <a:lvl1pPr marL="273050" marR="5080">
                <a:lnSpc>
                  <a:spcPct val="105300"/>
                </a:lnSpc>
                <a:spcBef>
                  <a:spcPts val="880"/>
                </a:spcBef>
                <a:defRPr sz="2800" b="1" i="0" spc="5">
                  <a:solidFill>
                    <a:schemeClr val="tx2"/>
                  </a:solidFill>
                  <a:latin typeface="Tahoma"/>
                  <a:cs typeface="Tahoma"/>
                </a:defRPr>
              </a:lvl1pPr>
            </a:lstStyle>
            <a:p>
              <a:pPr marL="0" algn="ctr"/>
              <a:r>
                <a:rPr lang="en-US" altLang="ko-KR" sz="4400" dirty="0">
                  <a:solidFill>
                    <a:srgbClr val="01219A"/>
                  </a:solidFill>
                  <a:latin typeface="KPMG Bold" panose="020B0803030202040204" pitchFamily="34" charset="0"/>
                </a:rPr>
                <a:t>5</a:t>
              </a:r>
              <a:r>
                <a:rPr lang="en-US" sz="4400" dirty="0">
                  <a:solidFill>
                    <a:srgbClr val="01219A"/>
                  </a:solidFill>
                  <a:latin typeface="KPMG Bold" panose="020B0803030202040204" pitchFamily="34" charset="0"/>
                </a:rPr>
                <a:t>7</a:t>
              </a:r>
              <a:r>
                <a:rPr sz="4400" dirty="0">
                  <a:solidFill>
                    <a:srgbClr val="01219A"/>
                  </a:solidFill>
                  <a:latin typeface="KPMG Bold" panose="020B0803030202040204" pitchFamily="34" charset="0"/>
                </a:rPr>
                <a:t>%</a:t>
              </a:r>
            </a:p>
          </p:txBody>
        </p:sp>
      </p:grpSp>
      <p:grpSp>
        <p:nvGrpSpPr>
          <p:cNvPr id="23" name="그룹 22">
            <a:extLst>
              <a:ext uri="{FF2B5EF4-FFF2-40B4-BE49-F238E27FC236}">
                <a16:creationId xmlns:a16="http://schemas.microsoft.com/office/drawing/2014/main" id="{F5895E30-4F92-6303-75DF-6398D798C029}"/>
              </a:ext>
            </a:extLst>
          </p:cNvPr>
          <p:cNvGrpSpPr/>
          <p:nvPr/>
        </p:nvGrpSpPr>
        <p:grpSpPr>
          <a:xfrm>
            <a:off x="3923381" y="4078913"/>
            <a:ext cx="2370152" cy="2976035"/>
            <a:chOff x="1334418" y="6768696"/>
            <a:chExt cx="2370152" cy="2976035"/>
          </a:xfrm>
        </p:grpSpPr>
        <p:sp>
          <p:nvSpPr>
            <p:cNvPr id="24" name="object 7">
              <a:extLst>
                <a:ext uri="{FF2B5EF4-FFF2-40B4-BE49-F238E27FC236}">
                  <a16:creationId xmlns:a16="http://schemas.microsoft.com/office/drawing/2014/main" id="{C67F813C-BF53-CFF4-9098-4427EFAA276E}"/>
                </a:ext>
              </a:extLst>
            </p:cNvPr>
            <p:cNvSpPr txBox="1"/>
            <p:nvPr/>
          </p:nvSpPr>
          <p:spPr>
            <a:xfrm>
              <a:off x="1334418" y="8971250"/>
              <a:ext cx="2135405" cy="773481"/>
            </a:xfrm>
            <a:prstGeom prst="rect">
              <a:avLst/>
            </a:prstGeom>
          </p:spPr>
          <p:txBody>
            <a:bodyPr vert="horz" wrap="square" lIns="0" tIns="12700" rIns="0" bIns="0" rtlCol="0" anchor="t">
              <a:spAutoFit/>
            </a:bodyPr>
            <a:lstStyle>
              <a:defPPr>
                <a:defRPr lang="en-US"/>
              </a:defPPr>
              <a:lvl1pPr marL="38100" marR="30480">
                <a:lnSpc>
                  <a:spcPct val="105200"/>
                </a:lnSpc>
                <a:spcBef>
                  <a:spcPts val="100"/>
                </a:spcBef>
                <a:defRPr sz="1600" b="1">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defRPr>
              </a:lvl1pPr>
            </a:lstStyle>
            <a:p>
              <a:r>
                <a:rPr lang="ko-KR" altLang="en-US" sz="1200" spc="-50" dirty="0">
                  <a:ea typeface="KoPub돋움체 Medium"/>
                </a:rPr>
                <a:t>글로벌 기술부문 리더의 68%는 기술적 변화가 단기적인 비즈니스 목표를 달성하는 데 도움이 될 것이라고 응답</a:t>
              </a:r>
            </a:p>
          </p:txBody>
        </p:sp>
        <p:graphicFrame>
          <p:nvGraphicFramePr>
            <p:cNvPr id="25" name="차트 24">
              <a:extLst>
                <a:ext uri="{FF2B5EF4-FFF2-40B4-BE49-F238E27FC236}">
                  <a16:creationId xmlns:a16="http://schemas.microsoft.com/office/drawing/2014/main" id="{B11A0412-32B8-4FD8-1594-BFC03BE5F1EA}"/>
                </a:ext>
              </a:extLst>
            </p:cNvPr>
            <p:cNvGraphicFramePr/>
            <p:nvPr>
              <p:extLst>
                <p:ext uri="{D42A27DB-BD31-4B8C-83A1-F6EECF244321}">
                  <p14:modId xmlns:p14="http://schemas.microsoft.com/office/powerpoint/2010/main" val="601048583"/>
                </p:ext>
              </p:extLst>
            </p:nvPr>
          </p:nvGraphicFramePr>
          <p:xfrm>
            <a:off x="1569166" y="6768696"/>
            <a:ext cx="2135404" cy="2428225"/>
          </p:xfrm>
          <a:graphic>
            <a:graphicData uri="http://schemas.openxmlformats.org/drawingml/2006/chart">
              <c:chart xmlns:c="http://schemas.openxmlformats.org/drawingml/2006/chart" xmlns:r="http://schemas.openxmlformats.org/officeDocument/2006/relationships" r:id="rId7"/>
            </a:graphicData>
          </a:graphic>
        </p:graphicFrame>
        <p:sp>
          <p:nvSpPr>
            <p:cNvPr id="26" name="object 22">
              <a:extLst>
                <a:ext uri="{FF2B5EF4-FFF2-40B4-BE49-F238E27FC236}">
                  <a16:creationId xmlns:a16="http://schemas.microsoft.com/office/drawing/2014/main" id="{51432A12-78E4-A5B2-0FFB-A5EA7DF4A6BA}"/>
                </a:ext>
              </a:extLst>
            </p:cNvPr>
            <p:cNvSpPr txBox="1"/>
            <p:nvPr/>
          </p:nvSpPr>
          <p:spPr>
            <a:xfrm>
              <a:off x="1920001" y="7519244"/>
              <a:ext cx="944306" cy="893342"/>
            </a:xfrm>
            <a:prstGeom prst="rect">
              <a:avLst/>
            </a:prstGeom>
          </p:spPr>
          <p:txBody>
            <a:bodyPr vert="horz" wrap="square" lIns="0" tIns="111760" rIns="0" bIns="0" rtlCol="0" anchor="ctr">
              <a:noAutofit/>
            </a:bodyPr>
            <a:lstStyle>
              <a:lvl1pPr marL="273050" marR="5080">
                <a:lnSpc>
                  <a:spcPct val="105300"/>
                </a:lnSpc>
                <a:spcBef>
                  <a:spcPts val="880"/>
                </a:spcBef>
                <a:defRPr sz="2800" b="1" i="0" spc="5">
                  <a:solidFill>
                    <a:schemeClr val="tx2"/>
                  </a:solidFill>
                  <a:latin typeface="Tahoma"/>
                  <a:cs typeface="Tahoma"/>
                </a:defRPr>
              </a:lvl1pPr>
            </a:lstStyle>
            <a:p>
              <a:pPr marL="0" algn="ctr"/>
              <a:r>
                <a:rPr lang="en-US" altLang="ko-KR" sz="4400" dirty="0">
                  <a:solidFill>
                    <a:srgbClr val="01219A"/>
                  </a:solidFill>
                  <a:latin typeface="KPMG Bold" panose="020B0803030202040204" pitchFamily="34" charset="0"/>
                </a:rPr>
                <a:t>68</a:t>
              </a:r>
              <a:r>
                <a:rPr sz="4400" dirty="0">
                  <a:solidFill>
                    <a:srgbClr val="01219A"/>
                  </a:solidFill>
                  <a:latin typeface="KPMG Bold" panose="020B0803030202040204" pitchFamily="34" charset="0"/>
                </a:rPr>
                <a:t>%</a:t>
              </a:r>
            </a:p>
          </p:txBody>
        </p:sp>
      </p:grpSp>
      <p:grpSp>
        <p:nvGrpSpPr>
          <p:cNvPr id="48" name="그룹 47">
            <a:extLst>
              <a:ext uri="{FF2B5EF4-FFF2-40B4-BE49-F238E27FC236}">
                <a16:creationId xmlns:a16="http://schemas.microsoft.com/office/drawing/2014/main" id="{7142CE6D-9876-A0DE-9D64-BC51C0A288CE}"/>
              </a:ext>
            </a:extLst>
          </p:cNvPr>
          <p:cNvGrpSpPr/>
          <p:nvPr/>
        </p:nvGrpSpPr>
        <p:grpSpPr>
          <a:xfrm>
            <a:off x="639447" y="7343239"/>
            <a:ext cx="2504472" cy="523220"/>
            <a:chOff x="639446" y="4199344"/>
            <a:chExt cx="1269625" cy="523220"/>
          </a:xfrm>
        </p:grpSpPr>
        <p:sp>
          <p:nvSpPr>
            <p:cNvPr id="49" name="TextBox 48">
              <a:extLst>
                <a:ext uri="{FF2B5EF4-FFF2-40B4-BE49-F238E27FC236}">
                  <a16:creationId xmlns:a16="http://schemas.microsoft.com/office/drawing/2014/main" id="{D4BD5E80-0E24-749F-69B2-EF97CEB61CE7}"/>
                </a:ext>
              </a:extLst>
            </p:cNvPr>
            <p:cNvSpPr txBox="1"/>
            <p:nvPr/>
          </p:nvSpPr>
          <p:spPr>
            <a:xfrm>
              <a:off x="639446" y="4199344"/>
              <a:ext cx="1269625"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ko-KR" altLang="en-US" sz="1400" i="0" u="none" strike="noStrike" kern="1200" cap="none" spc="-6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향후 </a:t>
              </a:r>
              <a:r>
                <a:rPr kumimoji="0" lang="en-US" altLang="ko-KR" sz="1400" i="0" u="none" strike="noStrike" kern="1200" cap="none" spc="-6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2</a:t>
              </a:r>
              <a:r>
                <a:rPr kumimoji="0" lang="ko-KR" altLang="en-US" sz="1400" i="0" u="none" strike="noStrike" kern="1200" cap="none" spc="-6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년 동안 귀사의 </a:t>
              </a:r>
              <a:r>
                <a:rPr kumimoji="0" lang="en-US" altLang="ko-KR" sz="1400" i="0" u="none" strike="noStrike" kern="1200" cap="none" spc="-6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Tech </a:t>
              </a:r>
              <a:r>
                <a:rPr kumimoji="0" lang="ko-KR" altLang="en-US" sz="1400" i="0" u="none" strike="noStrike" kern="1200" cap="none" spc="-6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기반 혁신 목표는 무엇입니까</a:t>
              </a:r>
              <a:r>
                <a:rPr kumimoji="0" lang="en-US" altLang="ko-KR" sz="1400" i="0" u="none" strike="noStrike" kern="1200" cap="none" spc="-6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a:t>
              </a:r>
            </a:p>
          </p:txBody>
        </p:sp>
        <p:cxnSp>
          <p:nvCxnSpPr>
            <p:cNvPr id="50" name="직선 연결선 49">
              <a:extLst>
                <a:ext uri="{FF2B5EF4-FFF2-40B4-BE49-F238E27FC236}">
                  <a16:creationId xmlns:a16="http://schemas.microsoft.com/office/drawing/2014/main" id="{6C25BF32-28A6-92FB-7942-FC91B0CE396B}"/>
                </a:ext>
              </a:extLst>
            </p:cNvPr>
            <p:cNvCxnSpPr>
              <a:cxnSpLocks/>
            </p:cNvCxnSpPr>
            <p:nvPr/>
          </p:nvCxnSpPr>
          <p:spPr>
            <a:xfrm>
              <a:off x="677160" y="4199344"/>
              <a:ext cx="153177"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sp>
        <p:nvSpPr>
          <p:cNvPr id="56" name="object 32">
            <a:extLst>
              <a:ext uri="{FF2B5EF4-FFF2-40B4-BE49-F238E27FC236}">
                <a16:creationId xmlns:a16="http://schemas.microsoft.com/office/drawing/2014/main" id="{6387C4B6-922C-F7D5-79D1-03E7006AE5CE}"/>
              </a:ext>
            </a:extLst>
          </p:cNvPr>
          <p:cNvSpPr/>
          <p:nvPr/>
        </p:nvSpPr>
        <p:spPr>
          <a:xfrm>
            <a:off x="4331090" y="11264012"/>
            <a:ext cx="2473929" cy="280958"/>
          </a:xfrm>
          <a:custGeom>
            <a:avLst/>
            <a:gdLst/>
            <a:ahLst/>
            <a:cxnLst/>
            <a:rect l="l" t="t" r="r" b="b"/>
            <a:pathLst>
              <a:path w="3235325" h="375284">
                <a:moveTo>
                  <a:pt x="0" y="375245"/>
                </a:moveTo>
                <a:lnTo>
                  <a:pt x="3234812" y="375245"/>
                </a:lnTo>
                <a:lnTo>
                  <a:pt x="3234812" y="0"/>
                </a:lnTo>
                <a:lnTo>
                  <a:pt x="0" y="0"/>
                </a:lnTo>
                <a:lnTo>
                  <a:pt x="0" y="375245"/>
                </a:lnTo>
                <a:close/>
              </a:path>
            </a:pathLst>
          </a:custGeom>
          <a:solidFill>
            <a:srgbClr val="FFFFFF"/>
          </a:solidFill>
        </p:spPr>
        <p:txBody>
          <a:bodyPr wrap="square" lIns="0" tIns="0" rIns="0" bIns="0" rtlCol="0"/>
          <a:lstStyle/>
          <a:p>
            <a:endParaRPr dirty="0"/>
          </a:p>
        </p:txBody>
      </p:sp>
      <p:sp>
        <p:nvSpPr>
          <p:cNvPr id="100" name="object 28">
            <a:extLst>
              <a:ext uri="{FF2B5EF4-FFF2-40B4-BE49-F238E27FC236}">
                <a16:creationId xmlns:a16="http://schemas.microsoft.com/office/drawing/2014/main" id="{4FBB04CE-BFC5-4216-8282-E94A8D05712F}"/>
              </a:ext>
            </a:extLst>
          </p:cNvPr>
          <p:cNvSpPr txBox="1"/>
          <p:nvPr/>
        </p:nvSpPr>
        <p:spPr>
          <a:xfrm>
            <a:off x="752913" y="8008307"/>
            <a:ext cx="2102193" cy="167354"/>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en-US" altLang="ko-KR"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ESG </a:t>
            </a: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요건</a:t>
            </a:r>
            <a:r>
              <a:rPr kumimoji="0" lang="en-US" altLang="ko-KR"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t>
            </a: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탄소 배출 목표 포함</a:t>
            </a:r>
            <a:r>
              <a:rPr kumimoji="0" lang="en-US" altLang="ko-KR"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t>
            </a: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의 진전</a:t>
            </a:r>
          </a:p>
        </p:txBody>
      </p:sp>
      <p:sp>
        <p:nvSpPr>
          <p:cNvPr id="167" name="object 28">
            <a:extLst>
              <a:ext uri="{FF2B5EF4-FFF2-40B4-BE49-F238E27FC236}">
                <a16:creationId xmlns:a16="http://schemas.microsoft.com/office/drawing/2014/main" id="{A70D311E-2A78-98C9-3365-2BAB2CECC8D1}"/>
              </a:ext>
            </a:extLst>
          </p:cNvPr>
          <p:cNvSpPr txBox="1"/>
          <p:nvPr/>
        </p:nvSpPr>
        <p:spPr>
          <a:xfrm>
            <a:off x="752913" y="8448089"/>
            <a:ext cx="2324476" cy="167354"/>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사이버 위협 탐지 및 관리를 통한 신뢰 제고</a:t>
            </a:r>
          </a:p>
        </p:txBody>
      </p:sp>
      <p:sp>
        <p:nvSpPr>
          <p:cNvPr id="168" name="TextBox 167">
            <a:extLst>
              <a:ext uri="{FF2B5EF4-FFF2-40B4-BE49-F238E27FC236}">
                <a16:creationId xmlns:a16="http://schemas.microsoft.com/office/drawing/2014/main" id="{FDF09DF5-5829-CA04-9C13-C288FB6B6283}"/>
              </a:ext>
            </a:extLst>
          </p:cNvPr>
          <p:cNvSpPr txBox="1"/>
          <p:nvPr/>
        </p:nvSpPr>
        <p:spPr>
          <a:xfrm>
            <a:off x="1973072" y="8154208"/>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lang="en-US" altLang="ko-KR" sz="1600" b="1" dirty="0">
                <a:solidFill>
                  <a:schemeClr val="bg1"/>
                </a:solidFill>
                <a:latin typeface="KPMG Bold" panose="020B0803030202040204" pitchFamily="34" charset="0"/>
                <a:ea typeface="KoPub돋움체 Medium" panose="00000600000000000000" pitchFamily="2" charset="-127"/>
                <a:cs typeface="Univers for KPMG"/>
              </a:rPr>
              <a:t>48</a:t>
            </a: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69" name="TextBox 168">
            <a:extLst>
              <a:ext uri="{FF2B5EF4-FFF2-40B4-BE49-F238E27FC236}">
                <a16:creationId xmlns:a16="http://schemas.microsoft.com/office/drawing/2014/main" id="{AF71FB16-91CD-8B89-BF46-9B2AC7B41D1F}"/>
              </a:ext>
            </a:extLst>
          </p:cNvPr>
          <p:cNvSpPr txBox="1"/>
          <p:nvPr/>
        </p:nvSpPr>
        <p:spPr>
          <a:xfrm>
            <a:off x="1830197" y="8601883"/>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45%</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70" name="object 28">
            <a:extLst>
              <a:ext uri="{FF2B5EF4-FFF2-40B4-BE49-F238E27FC236}">
                <a16:creationId xmlns:a16="http://schemas.microsoft.com/office/drawing/2014/main" id="{37CFD652-2CC2-FFDA-2627-D013AA0F3499}"/>
              </a:ext>
            </a:extLst>
          </p:cNvPr>
          <p:cNvSpPr txBox="1"/>
          <p:nvPr/>
        </p:nvSpPr>
        <p:spPr>
          <a:xfrm>
            <a:off x="752913" y="8901314"/>
            <a:ext cx="2324476" cy="167354"/>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새로운 지역</a:t>
            </a:r>
            <a:r>
              <a:rPr kumimoji="0" lang="en-US" altLang="ko-KR"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t>
            </a: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고객층 확대</a:t>
            </a:r>
          </a:p>
        </p:txBody>
      </p:sp>
      <p:sp>
        <p:nvSpPr>
          <p:cNvPr id="172" name="TextBox 171">
            <a:extLst>
              <a:ext uri="{FF2B5EF4-FFF2-40B4-BE49-F238E27FC236}">
                <a16:creationId xmlns:a16="http://schemas.microsoft.com/office/drawing/2014/main" id="{9E9AE738-115F-915E-5B73-3861E9D15CB6}"/>
              </a:ext>
            </a:extLst>
          </p:cNvPr>
          <p:cNvSpPr txBox="1"/>
          <p:nvPr/>
        </p:nvSpPr>
        <p:spPr>
          <a:xfrm>
            <a:off x="1750687" y="9049497"/>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43%</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73" name="object 28">
            <a:extLst>
              <a:ext uri="{FF2B5EF4-FFF2-40B4-BE49-F238E27FC236}">
                <a16:creationId xmlns:a16="http://schemas.microsoft.com/office/drawing/2014/main" id="{D8EAF260-EFB7-6008-E6AE-F5A7560128E7}"/>
              </a:ext>
            </a:extLst>
          </p:cNvPr>
          <p:cNvSpPr txBox="1"/>
          <p:nvPr/>
        </p:nvSpPr>
        <p:spPr>
          <a:xfrm>
            <a:off x="752913" y="9345450"/>
            <a:ext cx="2324476" cy="167354"/>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비즈니스 전반의 프로세스 개선</a:t>
            </a:r>
          </a:p>
        </p:txBody>
      </p:sp>
      <p:sp>
        <p:nvSpPr>
          <p:cNvPr id="174" name="TextBox 173">
            <a:extLst>
              <a:ext uri="{FF2B5EF4-FFF2-40B4-BE49-F238E27FC236}">
                <a16:creationId xmlns:a16="http://schemas.microsoft.com/office/drawing/2014/main" id="{591BF403-0F7B-EA6D-1B74-22345952CB44}"/>
              </a:ext>
            </a:extLst>
          </p:cNvPr>
          <p:cNvSpPr txBox="1"/>
          <p:nvPr/>
        </p:nvSpPr>
        <p:spPr>
          <a:xfrm>
            <a:off x="1706237" y="9496884"/>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42%</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75" name="object 28">
            <a:extLst>
              <a:ext uri="{FF2B5EF4-FFF2-40B4-BE49-F238E27FC236}">
                <a16:creationId xmlns:a16="http://schemas.microsoft.com/office/drawing/2014/main" id="{C56F8AE3-2860-D5D1-4F3A-42D31F52CD34}"/>
              </a:ext>
            </a:extLst>
          </p:cNvPr>
          <p:cNvSpPr txBox="1"/>
          <p:nvPr/>
        </p:nvSpPr>
        <p:spPr>
          <a:xfrm>
            <a:off x="752913" y="9798295"/>
            <a:ext cx="2324476" cy="167354"/>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데이터 기반 인사이트 발굴</a:t>
            </a:r>
          </a:p>
        </p:txBody>
      </p:sp>
      <p:sp>
        <p:nvSpPr>
          <p:cNvPr id="176" name="TextBox 175">
            <a:extLst>
              <a:ext uri="{FF2B5EF4-FFF2-40B4-BE49-F238E27FC236}">
                <a16:creationId xmlns:a16="http://schemas.microsoft.com/office/drawing/2014/main" id="{E086145F-C578-E73C-D36B-EDDE069BE17B}"/>
              </a:ext>
            </a:extLst>
          </p:cNvPr>
          <p:cNvSpPr txBox="1"/>
          <p:nvPr/>
        </p:nvSpPr>
        <p:spPr>
          <a:xfrm>
            <a:off x="1617695" y="9955339"/>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40%</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77" name="object 28">
            <a:extLst>
              <a:ext uri="{FF2B5EF4-FFF2-40B4-BE49-F238E27FC236}">
                <a16:creationId xmlns:a16="http://schemas.microsoft.com/office/drawing/2014/main" id="{F37997BA-C0FB-DEE2-0FD3-13FCAC72F657}"/>
              </a:ext>
            </a:extLst>
          </p:cNvPr>
          <p:cNvSpPr txBox="1"/>
          <p:nvPr/>
        </p:nvSpPr>
        <p:spPr>
          <a:xfrm>
            <a:off x="752913" y="10242433"/>
            <a:ext cx="2324476" cy="167354"/>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제품 및 서비스 개선</a:t>
            </a:r>
          </a:p>
        </p:txBody>
      </p:sp>
      <p:sp>
        <p:nvSpPr>
          <p:cNvPr id="178" name="TextBox 177">
            <a:extLst>
              <a:ext uri="{FF2B5EF4-FFF2-40B4-BE49-F238E27FC236}">
                <a16:creationId xmlns:a16="http://schemas.microsoft.com/office/drawing/2014/main" id="{DB48C8AE-2A8F-65A0-B0BD-D2058E2789D4}"/>
              </a:ext>
            </a:extLst>
          </p:cNvPr>
          <p:cNvSpPr txBox="1"/>
          <p:nvPr/>
        </p:nvSpPr>
        <p:spPr>
          <a:xfrm>
            <a:off x="1617695" y="10399477"/>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40%</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79" name="object 28">
            <a:extLst>
              <a:ext uri="{FF2B5EF4-FFF2-40B4-BE49-F238E27FC236}">
                <a16:creationId xmlns:a16="http://schemas.microsoft.com/office/drawing/2014/main" id="{C5478E0F-52C9-CC42-664F-D1E337D80402}"/>
              </a:ext>
            </a:extLst>
          </p:cNvPr>
          <p:cNvSpPr txBox="1"/>
          <p:nvPr/>
        </p:nvSpPr>
        <p:spPr>
          <a:xfrm>
            <a:off x="752913" y="10695279"/>
            <a:ext cx="2324476" cy="167354"/>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신산업 진출</a:t>
            </a:r>
          </a:p>
        </p:txBody>
      </p:sp>
      <p:sp>
        <p:nvSpPr>
          <p:cNvPr id="180" name="TextBox 179">
            <a:extLst>
              <a:ext uri="{FF2B5EF4-FFF2-40B4-BE49-F238E27FC236}">
                <a16:creationId xmlns:a16="http://schemas.microsoft.com/office/drawing/2014/main" id="{60C37B36-F78A-2396-14B6-D5E615FFF97C}"/>
              </a:ext>
            </a:extLst>
          </p:cNvPr>
          <p:cNvSpPr txBox="1"/>
          <p:nvPr/>
        </p:nvSpPr>
        <p:spPr>
          <a:xfrm>
            <a:off x="1260637" y="10847897"/>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32%</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grpSp>
        <p:nvGrpSpPr>
          <p:cNvPr id="181" name="그룹 180">
            <a:extLst>
              <a:ext uri="{FF2B5EF4-FFF2-40B4-BE49-F238E27FC236}">
                <a16:creationId xmlns:a16="http://schemas.microsoft.com/office/drawing/2014/main" id="{828CA10C-3BC2-EFB3-9F43-28B4E16EEA0F}"/>
              </a:ext>
            </a:extLst>
          </p:cNvPr>
          <p:cNvGrpSpPr/>
          <p:nvPr/>
        </p:nvGrpSpPr>
        <p:grpSpPr>
          <a:xfrm>
            <a:off x="3506466" y="7343239"/>
            <a:ext cx="2825814" cy="523220"/>
            <a:chOff x="639444" y="4199344"/>
            <a:chExt cx="1432527" cy="523220"/>
          </a:xfrm>
        </p:grpSpPr>
        <p:sp>
          <p:nvSpPr>
            <p:cNvPr id="182" name="TextBox 181">
              <a:extLst>
                <a:ext uri="{FF2B5EF4-FFF2-40B4-BE49-F238E27FC236}">
                  <a16:creationId xmlns:a16="http://schemas.microsoft.com/office/drawing/2014/main" id="{E8F7F6BE-3B2B-4ADA-480B-4409B7AFA5E3}"/>
                </a:ext>
              </a:extLst>
            </p:cNvPr>
            <p:cNvSpPr txBox="1"/>
            <p:nvPr/>
          </p:nvSpPr>
          <p:spPr>
            <a:xfrm>
              <a:off x="639444" y="4199344"/>
              <a:ext cx="1432527"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ko-KR" altLang="en-US" sz="1400" i="0" u="none" strike="noStrike" kern="1200" cap="none" spc="-7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다음 중 단기간</a:t>
              </a:r>
              <a:r>
                <a:rPr kumimoji="0" lang="en-US" altLang="ko-KR" sz="1400" i="0" u="none" strike="noStrike" kern="1200" cap="none" spc="-7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a:t>
              </a:r>
              <a:r>
                <a:rPr kumimoji="0" lang="ko-KR" altLang="en-US" sz="1400" i="0" u="none" strike="noStrike" kern="1200" cap="none" spc="-7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향후 </a:t>
              </a:r>
              <a:r>
                <a:rPr kumimoji="0" lang="en-US" altLang="ko-KR" sz="1400" i="0" u="none" strike="noStrike" kern="1200" cap="none" spc="-7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0~3</a:t>
              </a:r>
              <a:r>
                <a:rPr kumimoji="0" lang="ko-KR" altLang="en-US" sz="1400" i="0" u="none" strike="noStrike" kern="1200" cap="none" spc="-7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년</a:t>
              </a:r>
              <a:r>
                <a:rPr kumimoji="0" lang="en-US" altLang="ko-KR" sz="1400" i="0" u="none" strike="noStrike" kern="1200" cap="none" spc="-7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 </a:t>
              </a:r>
              <a:r>
                <a:rPr kumimoji="0" lang="ko-KR" altLang="en-US" sz="1400" i="0" u="none" strike="noStrike" kern="1200" cap="none" spc="-7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내 가장 중요한 기술은 무엇이라고 생각하십니까</a:t>
              </a:r>
              <a:r>
                <a:rPr kumimoji="0" lang="en-US" altLang="ko-KR" sz="1400" i="0" u="none" strike="noStrike" kern="1200" cap="none" spc="-70" normalizeH="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a:t>
              </a:r>
            </a:p>
          </p:txBody>
        </p:sp>
        <p:cxnSp>
          <p:nvCxnSpPr>
            <p:cNvPr id="183" name="직선 연결선 182">
              <a:extLst>
                <a:ext uri="{FF2B5EF4-FFF2-40B4-BE49-F238E27FC236}">
                  <a16:creationId xmlns:a16="http://schemas.microsoft.com/office/drawing/2014/main" id="{42EEF862-274A-180C-81A9-B7E86E21AC0B}"/>
                </a:ext>
              </a:extLst>
            </p:cNvPr>
            <p:cNvCxnSpPr>
              <a:cxnSpLocks/>
            </p:cNvCxnSpPr>
            <p:nvPr/>
          </p:nvCxnSpPr>
          <p:spPr>
            <a:xfrm>
              <a:off x="677160" y="4199344"/>
              <a:ext cx="153177"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sp>
        <p:nvSpPr>
          <p:cNvPr id="184" name="object 28">
            <a:extLst>
              <a:ext uri="{FF2B5EF4-FFF2-40B4-BE49-F238E27FC236}">
                <a16:creationId xmlns:a16="http://schemas.microsoft.com/office/drawing/2014/main" id="{DBB5FA96-F72F-ADB2-506C-1610E8CA6BA7}"/>
              </a:ext>
            </a:extLst>
          </p:cNvPr>
          <p:cNvSpPr txBox="1"/>
          <p:nvPr/>
        </p:nvSpPr>
        <p:spPr>
          <a:xfrm>
            <a:off x="3600317" y="7999598"/>
            <a:ext cx="2102193" cy="167354"/>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en-US" altLang="ko-KR"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AI, </a:t>
            </a: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머신러닝</a:t>
            </a:r>
          </a:p>
        </p:txBody>
      </p:sp>
      <p:sp>
        <p:nvSpPr>
          <p:cNvPr id="185" name="object 28">
            <a:extLst>
              <a:ext uri="{FF2B5EF4-FFF2-40B4-BE49-F238E27FC236}">
                <a16:creationId xmlns:a16="http://schemas.microsoft.com/office/drawing/2014/main" id="{5F6DB430-ED9A-20E2-85E8-570BE68262C2}"/>
              </a:ext>
            </a:extLst>
          </p:cNvPr>
          <p:cNvSpPr txBox="1"/>
          <p:nvPr/>
        </p:nvSpPr>
        <p:spPr>
          <a:xfrm>
            <a:off x="3600317" y="8391674"/>
            <a:ext cx="2324476" cy="167354"/>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엣지 컴퓨팅</a:t>
            </a:r>
          </a:p>
        </p:txBody>
      </p:sp>
      <p:sp>
        <p:nvSpPr>
          <p:cNvPr id="186" name="TextBox 185">
            <a:extLst>
              <a:ext uri="{FF2B5EF4-FFF2-40B4-BE49-F238E27FC236}">
                <a16:creationId xmlns:a16="http://schemas.microsoft.com/office/drawing/2014/main" id="{5B78D3A3-5523-B311-435C-56D9821E128B}"/>
              </a:ext>
            </a:extLst>
          </p:cNvPr>
          <p:cNvSpPr txBox="1"/>
          <p:nvPr/>
        </p:nvSpPr>
        <p:spPr>
          <a:xfrm>
            <a:off x="5218042" y="8138305"/>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57%</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87" name="TextBox 186">
            <a:extLst>
              <a:ext uri="{FF2B5EF4-FFF2-40B4-BE49-F238E27FC236}">
                <a16:creationId xmlns:a16="http://schemas.microsoft.com/office/drawing/2014/main" id="{502DDB12-CE76-0402-2897-8D430AB821C0}"/>
              </a:ext>
            </a:extLst>
          </p:cNvPr>
          <p:cNvSpPr txBox="1"/>
          <p:nvPr/>
        </p:nvSpPr>
        <p:spPr>
          <a:xfrm>
            <a:off x="4554769" y="8530326"/>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42%</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88" name="object 28">
            <a:extLst>
              <a:ext uri="{FF2B5EF4-FFF2-40B4-BE49-F238E27FC236}">
                <a16:creationId xmlns:a16="http://schemas.microsoft.com/office/drawing/2014/main" id="{0181317D-6DA2-5569-5850-F632F77383FD}"/>
              </a:ext>
            </a:extLst>
          </p:cNvPr>
          <p:cNvSpPr txBox="1"/>
          <p:nvPr/>
        </p:nvSpPr>
        <p:spPr>
          <a:xfrm>
            <a:off x="3600317" y="8789241"/>
            <a:ext cx="2324476" cy="167354"/>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로봇</a:t>
            </a:r>
            <a:r>
              <a:rPr kumimoji="0" lang="en-US" altLang="ko-KR"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t>
            </a: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자동화</a:t>
            </a:r>
          </a:p>
        </p:txBody>
      </p:sp>
      <p:sp>
        <p:nvSpPr>
          <p:cNvPr id="189" name="TextBox 188">
            <a:extLst>
              <a:ext uri="{FF2B5EF4-FFF2-40B4-BE49-F238E27FC236}">
                <a16:creationId xmlns:a16="http://schemas.microsoft.com/office/drawing/2014/main" id="{19089934-C963-5E71-2D6E-A9871354F671}"/>
              </a:ext>
            </a:extLst>
          </p:cNvPr>
          <p:cNvSpPr txBox="1"/>
          <p:nvPr/>
        </p:nvSpPr>
        <p:spPr>
          <a:xfrm>
            <a:off x="4502555" y="8919841"/>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41%</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90" name="object 28">
            <a:extLst>
              <a:ext uri="{FF2B5EF4-FFF2-40B4-BE49-F238E27FC236}">
                <a16:creationId xmlns:a16="http://schemas.microsoft.com/office/drawing/2014/main" id="{A6E73D8D-5536-EC32-908B-2A0C709456B6}"/>
              </a:ext>
            </a:extLst>
          </p:cNvPr>
          <p:cNvSpPr txBox="1"/>
          <p:nvPr/>
        </p:nvSpPr>
        <p:spPr>
          <a:xfrm>
            <a:off x="3600317" y="9185665"/>
            <a:ext cx="2324476" cy="167354"/>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en-US" altLang="ko-KR"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VR/AR (</a:t>
            </a: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메타버스 포함</a:t>
            </a:r>
            <a:r>
              <a:rPr kumimoji="0" lang="en-US" altLang="ko-KR"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t>
            </a:r>
          </a:p>
        </p:txBody>
      </p:sp>
      <p:sp>
        <p:nvSpPr>
          <p:cNvPr id="191" name="TextBox 190">
            <a:extLst>
              <a:ext uri="{FF2B5EF4-FFF2-40B4-BE49-F238E27FC236}">
                <a16:creationId xmlns:a16="http://schemas.microsoft.com/office/drawing/2014/main" id="{7C9FCD49-DA15-F114-5CDA-0A926039B163}"/>
              </a:ext>
            </a:extLst>
          </p:cNvPr>
          <p:cNvSpPr txBox="1"/>
          <p:nvPr/>
        </p:nvSpPr>
        <p:spPr>
          <a:xfrm>
            <a:off x="4328449" y="9312162"/>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37%</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92" name="object 28">
            <a:extLst>
              <a:ext uri="{FF2B5EF4-FFF2-40B4-BE49-F238E27FC236}">
                <a16:creationId xmlns:a16="http://schemas.microsoft.com/office/drawing/2014/main" id="{EB00D592-10C8-8742-53C9-446DD04A7505}"/>
              </a:ext>
            </a:extLst>
          </p:cNvPr>
          <p:cNvSpPr txBox="1"/>
          <p:nvPr/>
        </p:nvSpPr>
        <p:spPr>
          <a:xfrm>
            <a:off x="3600317" y="9566952"/>
            <a:ext cx="2324476" cy="167354"/>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양자 컴퓨팅</a:t>
            </a:r>
          </a:p>
        </p:txBody>
      </p:sp>
      <p:sp>
        <p:nvSpPr>
          <p:cNvPr id="193" name="TextBox 192">
            <a:extLst>
              <a:ext uri="{FF2B5EF4-FFF2-40B4-BE49-F238E27FC236}">
                <a16:creationId xmlns:a16="http://schemas.microsoft.com/office/drawing/2014/main" id="{AEFA3D71-D96F-298A-D9C0-3601C5C5A35D}"/>
              </a:ext>
            </a:extLst>
          </p:cNvPr>
          <p:cNvSpPr txBox="1"/>
          <p:nvPr/>
        </p:nvSpPr>
        <p:spPr>
          <a:xfrm>
            <a:off x="4246731" y="9696029"/>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35%</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94" name="object 28">
            <a:extLst>
              <a:ext uri="{FF2B5EF4-FFF2-40B4-BE49-F238E27FC236}">
                <a16:creationId xmlns:a16="http://schemas.microsoft.com/office/drawing/2014/main" id="{472ECD2B-D50A-854C-B1D6-166FEA81B4CB}"/>
              </a:ext>
            </a:extLst>
          </p:cNvPr>
          <p:cNvSpPr txBox="1"/>
          <p:nvPr/>
        </p:nvSpPr>
        <p:spPr>
          <a:xfrm>
            <a:off x="3600317" y="9971333"/>
            <a:ext cx="2324476" cy="167354"/>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en-US" altLang="ko-KR"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Web3 (</a:t>
            </a: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토큰화 포함</a:t>
            </a:r>
            <a:r>
              <a:rPr kumimoji="0" lang="en-US" altLang="ko-KR"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t>
            </a:r>
          </a:p>
        </p:txBody>
      </p:sp>
      <p:sp>
        <p:nvSpPr>
          <p:cNvPr id="195" name="TextBox 194">
            <a:extLst>
              <a:ext uri="{FF2B5EF4-FFF2-40B4-BE49-F238E27FC236}">
                <a16:creationId xmlns:a16="http://schemas.microsoft.com/office/drawing/2014/main" id="{D6EC0EE4-4846-C6F5-06F2-BABA84A8193D}"/>
              </a:ext>
            </a:extLst>
          </p:cNvPr>
          <p:cNvSpPr txBox="1"/>
          <p:nvPr/>
        </p:nvSpPr>
        <p:spPr>
          <a:xfrm>
            <a:off x="4103427" y="10092397"/>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32%</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96" name="object 28">
            <a:extLst>
              <a:ext uri="{FF2B5EF4-FFF2-40B4-BE49-F238E27FC236}">
                <a16:creationId xmlns:a16="http://schemas.microsoft.com/office/drawing/2014/main" id="{6BF6BFA8-69EB-7090-18E2-B2360C4623B8}"/>
              </a:ext>
            </a:extLst>
          </p:cNvPr>
          <p:cNvSpPr txBox="1"/>
          <p:nvPr/>
        </p:nvSpPr>
        <p:spPr>
          <a:xfrm>
            <a:off x="3600317" y="10352617"/>
            <a:ext cx="2324476" cy="321242"/>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en-US" altLang="ko-KR"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XaaS </a:t>
            </a: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기술 </a:t>
            </a:r>
            <a:r>
              <a:rPr kumimoji="0" lang="en-US" altLang="ko-KR"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t>
            </a: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공공 클라우드</a:t>
            </a:r>
            <a:r>
              <a:rPr kumimoji="0" lang="en-US" altLang="ko-KR"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 </a:t>
            </a:r>
            <a:r>
              <a:rPr kumimoji="0" lang="ko-KR" altLang="en-US"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멀티 클라우드 등 포함</a:t>
            </a:r>
            <a:r>
              <a:rPr kumimoji="0" lang="en-US" altLang="ko-KR"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a:t>
            </a:r>
          </a:p>
        </p:txBody>
      </p:sp>
      <p:sp>
        <p:nvSpPr>
          <p:cNvPr id="197" name="TextBox 196">
            <a:extLst>
              <a:ext uri="{FF2B5EF4-FFF2-40B4-BE49-F238E27FC236}">
                <a16:creationId xmlns:a16="http://schemas.microsoft.com/office/drawing/2014/main" id="{41F07577-8434-F71B-5ECE-C33D1508804C}"/>
              </a:ext>
            </a:extLst>
          </p:cNvPr>
          <p:cNvSpPr txBox="1"/>
          <p:nvPr/>
        </p:nvSpPr>
        <p:spPr>
          <a:xfrm>
            <a:off x="4019329" y="10479405"/>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30%</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
        <p:nvSpPr>
          <p:cNvPr id="198" name="object 28">
            <a:extLst>
              <a:ext uri="{FF2B5EF4-FFF2-40B4-BE49-F238E27FC236}">
                <a16:creationId xmlns:a16="http://schemas.microsoft.com/office/drawing/2014/main" id="{57FAE687-D4BA-2DA9-53C6-FE777093646B}"/>
              </a:ext>
            </a:extLst>
          </p:cNvPr>
          <p:cNvSpPr txBox="1"/>
          <p:nvPr/>
        </p:nvSpPr>
        <p:spPr>
          <a:xfrm>
            <a:off x="3600317" y="10742232"/>
            <a:ext cx="2324476" cy="167354"/>
          </a:xfrm>
          <a:prstGeom prst="rect">
            <a:avLst/>
          </a:prstGeom>
        </p:spPr>
        <p:txBody>
          <a:bodyPr vert="horz" wrap="square" lIns="0" tIns="13335" rIns="0" bIns="0" rtlCol="0">
            <a:spAutoFit/>
          </a:bodyPr>
          <a:lstStyle/>
          <a:p>
            <a:pPr marL="0" marR="0" lvl="0" indent="0" algn="l" defTabSz="457200" rtl="0" eaLnBrk="1" fontAlgn="auto" latinLnBrk="0" hangingPunct="1">
              <a:lnSpc>
                <a:spcPct val="100000"/>
              </a:lnSpc>
              <a:spcBef>
                <a:spcPts val="105"/>
              </a:spcBef>
              <a:spcAft>
                <a:spcPts val="0"/>
              </a:spcAft>
              <a:buClrTx/>
              <a:buSzTx/>
              <a:buFontTx/>
              <a:buNone/>
              <a:tabLst/>
              <a:defRPr/>
            </a:pPr>
            <a:r>
              <a:rPr kumimoji="0" lang="en-US" altLang="ko-KR" sz="1000" b="1" i="0" u="none" strike="noStrike" kern="1200" cap="none" spc="-50" normalizeH="0" noProof="0" dirty="0">
                <a:ln>
                  <a:noFill/>
                </a:ln>
                <a:gradFill>
                  <a:gsLst>
                    <a:gs pos="0">
                      <a:schemeClr val="tx1">
                        <a:lumMod val="65000"/>
                        <a:lumOff val="35000"/>
                      </a:schemeClr>
                    </a:gs>
                    <a:gs pos="100000">
                      <a:schemeClr val="tx1">
                        <a:lumMod val="65000"/>
                        <a:lumOff val="35000"/>
                      </a:schemeClr>
                    </a:gs>
                  </a:gsLst>
                  <a:lin ang="5400000" scaled="1"/>
                </a:gradFill>
                <a:effectLst/>
                <a:uLnTx/>
                <a:uFillTx/>
                <a:latin typeface="KoPub돋움체 Medium" panose="00000600000000000000" pitchFamily="2" charset="-127"/>
                <a:ea typeface="KoPub돋움체 Medium" panose="00000600000000000000" pitchFamily="2" charset="-127"/>
                <a:cs typeface="Calibri"/>
              </a:rPr>
              <a:t>5G</a:t>
            </a:r>
          </a:p>
        </p:txBody>
      </p:sp>
      <p:sp>
        <p:nvSpPr>
          <p:cNvPr id="199" name="TextBox 198">
            <a:extLst>
              <a:ext uri="{FF2B5EF4-FFF2-40B4-BE49-F238E27FC236}">
                <a16:creationId xmlns:a16="http://schemas.microsoft.com/office/drawing/2014/main" id="{9CC05322-B235-CA85-6020-C902180BC318}"/>
              </a:ext>
            </a:extLst>
          </p:cNvPr>
          <p:cNvSpPr txBox="1"/>
          <p:nvPr/>
        </p:nvSpPr>
        <p:spPr>
          <a:xfrm>
            <a:off x="3876025" y="10868367"/>
            <a:ext cx="920184" cy="292388"/>
          </a:xfrm>
          <a:prstGeom prst="rect">
            <a:avLst/>
          </a:prstGeom>
          <a:noFill/>
        </p:spPr>
        <p:txBody>
          <a:bodyPr wrap="square" lIns="0" tIns="0" rIns="0">
            <a:spAutoFit/>
          </a:bodyPr>
          <a:lstStyle/>
          <a:p>
            <a:pPr marL="0" marR="105410" lvl="0" indent="0" algn="r" defTabSz="457200" rtl="0" eaLnBrk="1" fontAlgn="auto" latinLnBrk="0" hangingPunct="1">
              <a:lnSpc>
                <a:spcPct val="100000"/>
              </a:lnSpc>
              <a:spcBef>
                <a:spcPts val="760"/>
              </a:spcBef>
              <a:spcAft>
                <a:spcPts val="0"/>
              </a:spcAft>
              <a:buClrTx/>
              <a:buSzTx/>
              <a:buFontTx/>
              <a:buNone/>
              <a:tabLst/>
              <a:defRPr/>
            </a:pPr>
            <a:r>
              <a:rPr kumimoji="0" lang="en-US" altLang="ko-KR" sz="1600" b="1"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rPr>
              <a:t>27%</a:t>
            </a:r>
            <a:endParaRPr kumimoji="0" lang="ko-KR" altLang="en-US" sz="1600" b="0" i="0" u="none" strike="noStrike" kern="1200" cap="none" normalizeH="0" noProof="0" dirty="0">
              <a:ln>
                <a:noFill/>
              </a:ln>
              <a:solidFill>
                <a:schemeClr val="bg1"/>
              </a:solidFill>
              <a:effectLst/>
              <a:uLnTx/>
              <a:uFillTx/>
              <a:latin typeface="KPMG Bold" panose="020B0803030202040204" pitchFamily="34" charset="0"/>
              <a:ea typeface="KoPub돋움체 Medium" panose="00000600000000000000" pitchFamily="2" charset="-127"/>
              <a:cs typeface="Univers for KPMG"/>
            </a:endParaRPr>
          </a:p>
        </p:txBody>
      </p:sp>
    </p:spTree>
    <p:extLst>
      <p:ext uri="{BB962C8B-B14F-4D97-AF65-F5344CB8AC3E}">
        <p14:creationId xmlns:p14="http://schemas.microsoft.com/office/powerpoint/2010/main" val="19700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a:extLst>
              <a:ext uri="{FF2B5EF4-FFF2-40B4-BE49-F238E27FC236}">
                <a16:creationId xmlns:a16="http://schemas.microsoft.com/office/drawing/2014/main" id="{0C454471-CE21-8C28-1A24-F4AA42A3C7D5}"/>
              </a:ext>
            </a:extLst>
          </p:cNvPr>
          <p:cNvSpPr/>
          <p:nvPr/>
        </p:nvSpPr>
        <p:spPr>
          <a:xfrm>
            <a:off x="4425099" y="6531972"/>
            <a:ext cx="1716271" cy="1538140"/>
          </a:xfrm>
          <a:prstGeom prst="rect">
            <a:avLst/>
          </a:prstGeom>
          <a:solidFill>
            <a:srgbClr val="C9E3FB"/>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180000" rtlCol="0" anchor="t"/>
          <a:lstStyle/>
          <a:p>
            <a:endParaRPr lang="ko-KR" altLang="en-US" sz="2800" dirty="0">
              <a:solidFill>
                <a:srgbClr val="00B8F5"/>
              </a:solidFill>
              <a:latin typeface="KPMG Bold" panose="020B0803030202040204" pitchFamily="34" charset="0"/>
              <a:ea typeface="KoPub돋움체 Bold" panose="00000800000000000000" pitchFamily="2" charset="-127"/>
            </a:endParaRPr>
          </a:p>
        </p:txBody>
      </p:sp>
      <p:sp>
        <p:nvSpPr>
          <p:cNvPr id="101" name="직사각형 100">
            <a:extLst>
              <a:ext uri="{FF2B5EF4-FFF2-40B4-BE49-F238E27FC236}">
                <a16:creationId xmlns:a16="http://schemas.microsoft.com/office/drawing/2014/main" id="{C6017D32-025A-AA68-E856-026F2F649311}"/>
              </a:ext>
            </a:extLst>
          </p:cNvPr>
          <p:cNvSpPr/>
          <p:nvPr/>
        </p:nvSpPr>
        <p:spPr>
          <a:xfrm>
            <a:off x="740696" y="6531972"/>
            <a:ext cx="1716271" cy="1538138"/>
          </a:xfrm>
          <a:prstGeom prst="rect">
            <a:avLst/>
          </a:prstGeom>
          <a:solidFill>
            <a:srgbClr val="C9E3FB"/>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180000" rtlCol="0" anchor="t"/>
          <a:lstStyle/>
          <a:p>
            <a:endParaRPr lang="ko-KR" altLang="en-US" sz="2800" dirty="0">
              <a:solidFill>
                <a:srgbClr val="00B8F5"/>
              </a:solidFill>
              <a:latin typeface="KPMG Bold" panose="020B0803030202040204" pitchFamily="34" charset="0"/>
              <a:ea typeface="KoPub돋움체 Bold" panose="00000800000000000000" pitchFamily="2" charset="-127"/>
            </a:endParaRPr>
          </a:p>
        </p:txBody>
      </p:sp>
      <p:sp>
        <p:nvSpPr>
          <p:cNvPr id="34" name="직사각형 33">
            <a:extLst>
              <a:ext uri="{FF2B5EF4-FFF2-40B4-BE49-F238E27FC236}">
                <a16:creationId xmlns:a16="http://schemas.microsoft.com/office/drawing/2014/main" id="{BD1DAB4E-14C8-31F3-98AD-51113184CF81}"/>
              </a:ext>
            </a:extLst>
          </p:cNvPr>
          <p:cNvSpPr/>
          <p:nvPr/>
        </p:nvSpPr>
        <p:spPr>
          <a:xfrm>
            <a:off x="2589663" y="6531971"/>
            <a:ext cx="1696090" cy="1538139"/>
          </a:xfrm>
          <a:prstGeom prst="rect">
            <a:avLst/>
          </a:prstGeom>
          <a:solidFill>
            <a:srgbClr val="C9E3FB"/>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180000" rtlCol="0" anchor="t"/>
          <a:lstStyle/>
          <a:p>
            <a:endParaRPr lang="ko-KR" altLang="en-US" sz="2800" dirty="0">
              <a:solidFill>
                <a:srgbClr val="00B8F5"/>
              </a:solidFill>
              <a:latin typeface="KPMG Bold" panose="020B0803030202040204" pitchFamily="34" charset="0"/>
              <a:ea typeface="KoPub돋움체 Bold" panose="00000800000000000000" pitchFamily="2" charset="-127"/>
            </a:endParaRPr>
          </a:p>
        </p:txBody>
      </p:sp>
      <p:sp>
        <p:nvSpPr>
          <p:cNvPr id="97" name="직사각형 96">
            <a:extLst>
              <a:ext uri="{FF2B5EF4-FFF2-40B4-BE49-F238E27FC236}">
                <a16:creationId xmlns:a16="http://schemas.microsoft.com/office/drawing/2014/main" id="{5737DC20-D388-E43C-A3C3-636C42361849}"/>
              </a:ext>
            </a:extLst>
          </p:cNvPr>
          <p:cNvSpPr/>
          <p:nvPr/>
        </p:nvSpPr>
        <p:spPr>
          <a:xfrm>
            <a:off x="4413067" y="5096740"/>
            <a:ext cx="1728303" cy="711476"/>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180000" rtlCol="0" anchor="t"/>
          <a:lstStyle/>
          <a:p>
            <a:endParaRPr lang="ko-KR" altLang="en-US" sz="2800" dirty="0">
              <a:solidFill>
                <a:srgbClr val="00B8F5"/>
              </a:solidFill>
              <a:latin typeface="KPMG Bold" panose="020B0803030202040204" pitchFamily="34" charset="0"/>
              <a:ea typeface="KoPub돋움체 Bold" panose="00000800000000000000" pitchFamily="2" charset="-127"/>
            </a:endParaRPr>
          </a:p>
        </p:txBody>
      </p:sp>
      <p:sp>
        <p:nvSpPr>
          <p:cNvPr id="75" name="직사각형 74">
            <a:extLst>
              <a:ext uri="{FF2B5EF4-FFF2-40B4-BE49-F238E27FC236}">
                <a16:creationId xmlns:a16="http://schemas.microsoft.com/office/drawing/2014/main" id="{E26E8C75-6F7A-DC2E-5341-CB16EE4D4EE1}"/>
              </a:ext>
            </a:extLst>
          </p:cNvPr>
          <p:cNvSpPr/>
          <p:nvPr/>
        </p:nvSpPr>
        <p:spPr>
          <a:xfrm>
            <a:off x="0" y="3153874"/>
            <a:ext cx="6858000" cy="12256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76" name="그림 75">
            <a:extLst>
              <a:ext uri="{FF2B5EF4-FFF2-40B4-BE49-F238E27FC236}">
                <a16:creationId xmlns:a16="http://schemas.microsoft.com/office/drawing/2014/main" id="{B1BEDDED-D3F2-2C4D-38C1-AF3DDC5F30EE}"/>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sharpenSoften amount="50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509281" y="2848474"/>
            <a:ext cx="621688" cy="1020340"/>
          </a:xfrm>
          <a:prstGeom prst="rect">
            <a:avLst/>
          </a:prstGeom>
        </p:spPr>
      </p:pic>
      <p:sp>
        <p:nvSpPr>
          <p:cNvPr id="78" name="TextBox 77">
            <a:extLst>
              <a:ext uri="{FF2B5EF4-FFF2-40B4-BE49-F238E27FC236}">
                <a16:creationId xmlns:a16="http://schemas.microsoft.com/office/drawing/2014/main" id="{68AA7C91-FE10-75CF-92E4-420494D4E8E0}"/>
              </a:ext>
            </a:extLst>
          </p:cNvPr>
          <p:cNvSpPr txBox="1"/>
          <p:nvPr/>
        </p:nvSpPr>
        <p:spPr>
          <a:xfrm>
            <a:off x="918602" y="3245796"/>
            <a:ext cx="2204294" cy="830997"/>
          </a:xfrm>
          <a:prstGeom prst="rect">
            <a:avLst/>
          </a:prstGeom>
          <a:noFill/>
        </p:spPr>
        <p:txBody>
          <a:bodyPr wrap="square">
            <a:spAutoFit/>
          </a:bodyPr>
          <a:lstStyle/>
          <a:p>
            <a:pPr defTabSz="914400">
              <a:defRPr/>
            </a:pPr>
            <a:r>
              <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성공적인 디지털 트랜스포메이션의 목표와 실행 방식은</a:t>
            </a:r>
            <a:r>
              <a:rPr lang="en-US" altLang="ko-KR"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rPr>
              <a:t>?</a:t>
            </a:r>
            <a:endParaRPr lang="ko-KR" altLang="en-US" sz="1600" b="1" spc="-50" dirty="0">
              <a:ln>
                <a:solidFill>
                  <a:srgbClr val="1E49E2">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Pretendard ExtraBold" panose="02000903000000020004" pitchFamily="50" charset="-127"/>
            </a:endParaRPr>
          </a:p>
        </p:txBody>
      </p:sp>
      <p:sp>
        <p:nvSpPr>
          <p:cNvPr id="79" name="TextBox 78">
            <a:extLst>
              <a:ext uri="{FF2B5EF4-FFF2-40B4-BE49-F238E27FC236}">
                <a16:creationId xmlns:a16="http://schemas.microsoft.com/office/drawing/2014/main" id="{A25B8190-001B-27BE-E11F-AC7F58A7C3D2}"/>
              </a:ext>
            </a:extLst>
          </p:cNvPr>
          <p:cNvSpPr txBox="1"/>
          <p:nvPr/>
        </p:nvSpPr>
        <p:spPr>
          <a:xfrm>
            <a:off x="3076350" y="3260463"/>
            <a:ext cx="3201620" cy="1015663"/>
          </a:xfrm>
          <a:prstGeom prst="rect">
            <a:avLst/>
          </a:prstGeom>
          <a:noFill/>
        </p:spPr>
        <p:txBody>
          <a:bodyPr wrap="square" rtlCol="0">
            <a:spAutoFit/>
          </a:bodyPr>
          <a:lstStyle>
            <a:defPPr>
              <a:defRPr lang="en-US"/>
            </a:defPPr>
            <a:lvl1pPr marL="92075" marR="0" lvl="0" indent="-92075" defTabSz="914400" fontAlgn="auto">
              <a:lnSpc>
                <a:spcPct val="100000"/>
              </a:lnSpc>
              <a:spcBef>
                <a:spcPts val="0"/>
              </a:spcBef>
              <a:spcAft>
                <a:spcPts val="0"/>
              </a:spcAft>
              <a:buClrTx/>
              <a:buSzTx/>
              <a:buFont typeface="Arial" panose="020B0604020202020204" pitchFamily="34" charset="0"/>
              <a:buChar char="•"/>
              <a:tabLst/>
              <a:defRPr kumimoji="0" sz="1100" b="1" i="0" u="none" strike="noStrike" cap="none" spc="0" normalizeH="0" baseline="0">
                <a:ln>
                  <a:solidFill>
                    <a:srgbClr val="FD349C">
                      <a:alpha val="0"/>
                    </a:srgbClr>
                  </a:solidFill>
                </a:ln>
                <a:solidFill>
                  <a:srgbClr val="000000">
                    <a:lumMod val="50000"/>
                    <a:lumOff val="50000"/>
                  </a:srgbClr>
                </a:solidFill>
                <a:effectLst/>
                <a:uLnTx/>
                <a:uFillTx/>
                <a:latin typeface="KoPub돋움체 Medium" panose="02020603020101020101" pitchFamily="18" charset="-127"/>
                <a:ea typeface="KoPub돋움체 Medium" panose="02020603020101020101" pitchFamily="18" charset="-127"/>
              </a:defRPr>
            </a:lvl1pPr>
          </a:lstStyle>
          <a:p>
            <a:pPr>
              <a:spcBef>
                <a:spcPts val="600"/>
              </a:spcBef>
            </a:pPr>
            <a:r>
              <a:rPr lang="ko-KR" altLang="en-US" spc="-50" dirty="0">
                <a:solidFill>
                  <a:schemeClr val="tx1">
                    <a:lumMod val="75000"/>
                    <a:lumOff val="25000"/>
                  </a:schemeClr>
                </a:solidFill>
              </a:rPr>
              <a:t>데이터</a:t>
            </a:r>
            <a:r>
              <a:rPr lang="en-US" altLang="ko-KR" spc="-50" dirty="0">
                <a:solidFill>
                  <a:schemeClr val="tx1">
                    <a:lumMod val="75000"/>
                    <a:lumOff val="25000"/>
                  </a:schemeClr>
                </a:solidFill>
              </a:rPr>
              <a:t>, AI</a:t>
            </a:r>
            <a:r>
              <a:rPr lang="ko-KR" altLang="en-US" spc="-50" dirty="0">
                <a:solidFill>
                  <a:schemeClr val="tx1">
                    <a:lumMod val="75000"/>
                    <a:lumOff val="25000"/>
                  </a:schemeClr>
                </a:solidFill>
              </a:rPr>
              <a:t>를 기반으로 한 디지털 트랜스포메이션은 그간 발견하지 못한 요소를 발견하게 함으로써</a:t>
            </a:r>
            <a:r>
              <a:rPr lang="en-US" altLang="ko-KR" spc="-50" dirty="0">
                <a:solidFill>
                  <a:schemeClr val="tx1">
                    <a:lumMod val="75000"/>
                    <a:lumOff val="25000"/>
                  </a:schemeClr>
                </a:solidFill>
              </a:rPr>
              <a:t>, </a:t>
            </a:r>
            <a:r>
              <a:rPr lang="ko-KR" altLang="en-US" spc="-50" dirty="0">
                <a:solidFill>
                  <a:schemeClr val="tx1">
                    <a:lumMod val="75000"/>
                    <a:lumOff val="25000"/>
                  </a:schemeClr>
                </a:solidFill>
              </a:rPr>
              <a:t>효율적인 의사결정을 가능하게 할 것이라 생각됨</a:t>
            </a:r>
            <a:endParaRPr lang="en-US" altLang="ko-KR" spc="-50" dirty="0">
              <a:solidFill>
                <a:schemeClr val="tx1">
                  <a:lumMod val="75000"/>
                  <a:lumOff val="25000"/>
                </a:schemeClr>
              </a:solidFill>
            </a:endParaRPr>
          </a:p>
          <a:p>
            <a:pPr>
              <a:spcBef>
                <a:spcPts val="600"/>
              </a:spcBef>
            </a:pPr>
            <a:r>
              <a:rPr lang="ko-KR" altLang="en-US" spc="-50" dirty="0">
                <a:solidFill>
                  <a:schemeClr val="tx1">
                    <a:lumMod val="75000"/>
                    <a:lumOff val="25000"/>
                  </a:schemeClr>
                </a:solidFill>
              </a:rPr>
              <a:t>경영자의 디지털 트랜스포메이션 전략에 주요한 결정 요인은 테크 리더가 어느 분야에 투자하는 지임</a:t>
            </a:r>
            <a:endParaRPr lang="en-US" altLang="ko-KR" spc="-50" dirty="0">
              <a:solidFill>
                <a:schemeClr val="tx1">
                  <a:lumMod val="75000"/>
                  <a:lumOff val="25000"/>
                </a:schemeClr>
              </a:solidFill>
            </a:endParaRPr>
          </a:p>
        </p:txBody>
      </p:sp>
      <p:sp>
        <p:nvSpPr>
          <p:cNvPr id="18" name="사각형: 잘린 대각선 방향 모서리 17">
            <a:extLst>
              <a:ext uri="{FF2B5EF4-FFF2-40B4-BE49-F238E27FC236}">
                <a16:creationId xmlns:a16="http://schemas.microsoft.com/office/drawing/2014/main" id="{FE81B09D-37D0-FBB5-CE1E-DDD905037488}"/>
              </a:ext>
            </a:extLst>
          </p:cNvPr>
          <p:cNvSpPr/>
          <p:nvPr/>
        </p:nvSpPr>
        <p:spPr>
          <a:xfrm flipH="1">
            <a:off x="728662" y="1382874"/>
            <a:ext cx="5400675" cy="441132"/>
          </a:xfrm>
          <a:prstGeom prst="snip2DiagRect">
            <a:avLst>
              <a:gd name="adj1" fmla="val 0"/>
              <a:gd name="adj2" fmla="val 28742"/>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디지털 트랜스포메이션의 목표 </a:t>
            </a:r>
            <a:r>
              <a:rPr lang="en-US" altLang="ko-KR"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rPr>
              <a:t>(2/2)</a:t>
            </a:r>
            <a:endParaRPr lang="ko-KR" altLang="en-US" spc="-50" dirty="0">
              <a:gradFill>
                <a:gsLst>
                  <a:gs pos="0">
                    <a:schemeClr val="bg1"/>
                  </a:gs>
                  <a:gs pos="100000">
                    <a:schemeClr val="bg1"/>
                  </a:gs>
                </a:gsLst>
                <a:lin ang="5400000" scaled="1"/>
              </a:gradFill>
              <a:latin typeface="KoPub돋움체 Bold" panose="00000800000000000000" pitchFamily="2" charset="-127"/>
              <a:ea typeface="KoPub돋움체 Bold" panose="00000800000000000000" pitchFamily="2" charset="-127"/>
            </a:endParaRPr>
          </a:p>
        </p:txBody>
      </p:sp>
      <p:sp>
        <p:nvSpPr>
          <p:cNvPr id="19" name="사각형: 둥근 모서리 18">
            <a:extLst>
              <a:ext uri="{FF2B5EF4-FFF2-40B4-BE49-F238E27FC236}">
                <a16:creationId xmlns:a16="http://schemas.microsoft.com/office/drawing/2014/main" id="{E1483BC4-7A05-2E0E-093E-E5FFBA823C25}"/>
              </a:ext>
            </a:extLst>
          </p:cNvPr>
          <p:cNvSpPr/>
          <p:nvPr/>
        </p:nvSpPr>
        <p:spPr>
          <a:xfrm>
            <a:off x="3077389" y="965494"/>
            <a:ext cx="689394" cy="328461"/>
          </a:xfrm>
          <a:prstGeom prst="roundRect">
            <a:avLst>
              <a:gd name="adj" fmla="val 50000"/>
            </a:avLst>
          </a:prstGeom>
          <a:solidFill>
            <a:srgbClr val="01219A"/>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lstStyle/>
          <a:p>
            <a:pPr algn="ctr"/>
            <a:r>
              <a:rPr lang="en-US" altLang="ko-KR"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rPr>
              <a:t>07</a:t>
            </a:r>
            <a:endParaRPr lang="ko-KR" altLang="en-US" dirty="0">
              <a:gradFill>
                <a:gsLst>
                  <a:gs pos="0">
                    <a:schemeClr val="bg1"/>
                  </a:gs>
                  <a:gs pos="100000">
                    <a:schemeClr val="bg1"/>
                  </a:gs>
                </a:gsLst>
                <a:lin ang="2700000" scaled="1"/>
              </a:gradFill>
              <a:latin typeface="KPMG Bold" panose="020B0803030202040204" pitchFamily="34" charset="0"/>
              <a:ea typeface="KoPub돋움체 Bold" panose="00000800000000000000" pitchFamily="2" charset="-127"/>
            </a:endParaRPr>
          </a:p>
        </p:txBody>
      </p:sp>
      <p:sp>
        <p:nvSpPr>
          <p:cNvPr id="28" name="TextBox 27">
            <a:extLst>
              <a:ext uri="{FF2B5EF4-FFF2-40B4-BE49-F238E27FC236}">
                <a16:creationId xmlns:a16="http://schemas.microsoft.com/office/drawing/2014/main" id="{060DBDD5-31E0-658B-40F1-2D8B1CC2B6E4}"/>
              </a:ext>
            </a:extLst>
          </p:cNvPr>
          <p:cNvSpPr txBox="1"/>
          <p:nvPr/>
        </p:nvSpPr>
        <p:spPr>
          <a:xfrm>
            <a:off x="519078" y="1973614"/>
            <a:ext cx="5833596" cy="769441"/>
          </a:xfrm>
          <a:prstGeom prst="rect">
            <a:avLst/>
          </a:prstGeom>
          <a:noFill/>
        </p:spPr>
        <p:txBody>
          <a:bodyPr wrap="square" rtlCol="0">
            <a:spAutoFit/>
          </a:bodyPr>
          <a:lstStyle/>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데이터</a:t>
            </a:r>
            <a:r>
              <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 AI </a:t>
            </a: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기반 디지털 트랜스포메이션은</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a:p>
            <a:pPr algn="ctr" defTabSz="914400">
              <a:defRPr/>
            </a:pPr>
            <a:r>
              <a:rPr lang="ko-KR" altLang="en-US"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rPr>
              <a:t>효율적 의사결정을 지원할 것</a:t>
            </a:r>
            <a:endParaRPr lang="en-US" altLang="ko-KR" sz="2200" spc="-50" dirty="0">
              <a:ln>
                <a:solidFill>
                  <a:srgbClr val="FFFFFF">
                    <a:alpha val="0"/>
                  </a:srgbClr>
                </a:solidFill>
              </a:ln>
              <a:gradFill>
                <a:gsLst>
                  <a:gs pos="0">
                    <a:srgbClr val="01219A"/>
                  </a:gs>
                  <a:gs pos="100000">
                    <a:srgbClr val="01219A"/>
                  </a:gs>
                </a:gsLst>
                <a:lin ang="5400000" scaled="1"/>
              </a:gradFill>
              <a:latin typeface="KoPub돋움체 Bold" panose="00000800000000000000" pitchFamily="2" charset="-127"/>
              <a:ea typeface="KoPub돋움체 Bold" panose="00000800000000000000" pitchFamily="2" charset="-127"/>
              <a:cs typeface="Arial" panose="020B0604020202020204" pitchFamily="34" charset="0"/>
            </a:endParaRPr>
          </a:p>
        </p:txBody>
      </p:sp>
      <p:grpSp>
        <p:nvGrpSpPr>
          <p:cNvPr id="77" name="그룹 76">
            <a:extLst>
              <a:ext uri="{FF2B5EF4-FFF2-40B4-BE49-F238E27FC236}">
                <a16:creationId xmlns:a16="http://schemas.microsoft.com/office/drawing/2014/main" id="{24BFE794-7CF1-304B-1587-8B3847D44C95}"/>
              </a:ext>
            </a:extLst>
          </p:cNvPr>
          <p:cNvGrpSpPr/>
          <p:nvPr/>
        </p:nvGrpSpPr>
        <p:grpSpPr>
          <a:xfrm>
            <a:off x="639445" y="4727892"/>
            <a:ext cx="5738798" cy="307777"/>
            <a:chOff x="639445" y="4199344"/>
            <a:chExt cx="2909245" cy="307777"/>
          </a:xfrm>
        </p:grpSpPr>
        <p:sp>
          <p:nvSpPr>
            <p:cNvPr id="80" name="TextBox 79">
              <a:extLst>
                <a:ext uri="{FF2B5EF4-FFF2-40B4-BE49-F238E27FC236}">
                  <a16:creationId xmlns:a16="http://schemas.microsoft.com/office/drawing/2014/main" id="{569C1300-CE90-3536-7450-A1A16A541F81}"/>
                </a:ext>
              </a:extLst>
            </p:cNvPr>
            <p:cNvSpPr txBox="1"/>
            <p:nvPr/>
          </p:nvSpPr>
          <p:spPr>
            <a:xfrm>
              <a:off x="639445" y="4199344"/>
              <a:ext cx="2909245"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ko-KR"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AI/</a:t>
              </a:r>
              <a:r>
                <a:rPr kumimoji="0" lang="ko-KR" altLang="en-US"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자동화 도입에 따른 주요 기대효과</a:t>
              </a:r>
            </a:p>
          </p:txBody>
        </p:sp>
        <p:cxnSp>
          <p:nvCxnSpPr>
            <p:cNvPr id="81" name="직선 연결선 80">
              <a:extLst>
                <a:ext uri="{FF2B5EF4-FFF2-40B4-BE49-F238E27FC236}">
                  <a16:creationId xmlns:a16="http://schemas.microsoft.com/office/drawing/2014/main" id="{D64EF657-EE35-F907-18B2-A54B97E2DD31}"/>
                </a:ext>
              </a:extLst>
            </p:cNvPr>
            <p:cNvCxnSpPr>
              <a:cxnSpLocks/>
            </p:cNvCxnSpPr>
            <p:nvPr/>
          </p:nvCxnSpPr>
          <p:spPr>
            <a:xfrm>
              <a:off x="677160" y="4199344"/>
              <a:ext cx="153177"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sp>
        <p:nvSpPr>
          <p:cNvPr id="87" name="직사각형 86">
            <a:extLst>
              <a:ext uri="{FF2B5EF4-FFF2-40B4-BE49-F238E27FC236}">
                <a16:creationId xmlns:a16="http://schemas.microsoft.com/office/drawing/2014/main" id="{90D23C58-EA3F-BFA2-43ED-CC4FDC4653FA}"/>
              </a:ext>
            </a:extLst>
          </p:cNvPr>
          <p:cNvSpPr/>
          <p:nvPr/>
        </p:nvSpPr>
        <p:spPr>
          <a:xfrm>
            <a:off x="740696" y="5096740"/>
            <a:ext cx="1728303" cy="711476"/>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180000" rtlCol="0" anchor="t"/>
          <a:lstStyle/>
          <a:p>
            <a:endParaRPr lang="ko-KR" altLang="en-US" sz="2800" dirty="0">
              <a:solidFill>
                <a:srgbClr val="00B8F5"/>
              </a:solidFill>
              <a:latin typeface="KPMG Bold" panose="020B0803030202040204" pitchFamily="34" charset="0"/>
              <a:ea typeface="KoPub돋움체 Bold" panose="00000800000000000000" pitchFamily="2" charset="-127"/>
            </a:endParaRPr>
          </a:p>
        </p:txBody>
      </p:sp>
      <p:sp>
        <p:nvSpPr>
          <p:cNvPr id="95" name="직사각형 94">
            <a:extLst>
              <a:ext uri="{FF2B5EF4-FFF2-40B4-BE49-F238E27FC236}">
                <a16:creationId xmlns:a16="http://schemas.microsoft.com/office/drawing/2014/main" id="{4B08483D-01FB-DC6A-ED3E-67E31300E0D1}"/>
              </a:ext>
            </a:extLst>
          </p:cNvPr>
          <p:cNvSpPr/>
          <p:nvPr/>
        </p:nvSpPr>
        <p:spPr>
          <a:xfrm>
            <a:off x="2587043" y="5096740"/>
            <a:ext cx="1707982" cy="711476"/>
          </a:xfrm>
          <a:prstGeom prst="rect">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0" rIns="72000" bIns="180000" rtlCol="0" anchor="t"/>
          <a:lstStyle/>
          <a:p>
            <a:endParaRPr lang="ko-KR" altLang="en-US" sz="2800" dirty="0">
              <a:solidFill>
                <a:srgbClr val="00B8F5"/>
              </a:solidFill>
              <a:latin typeface="KPMG Bold" panose="020B0803030202040204" pitchFamily="34" charset="0"/>
              <a:ea typeface="KoPub돋움체 Bold" panose="00000800000000000000" pitchFamily="2" charset="-127"/>
            </a:endParaRPr>
          </a:p>
        </p:txBody>
      </p:sp>
      <p:grpSp>
        <p:nvGrpSpPr>
          <p:cNvPr id="98" name="그룹 97">
            <a:extLst>
              <a:ext uri="{FF2B5EF4-FFF2-40B4-BE49-F238E27FC236}">
                <a16:creationId xmlns:a16="http://schemas.microsoft.com/office/drawing/2014/main" id="{D6871A47-EF2C-7138-BD1D-83453B095D1D}"/>
              </a:ext>
            </a:extLst>
          </p:cNvPr>
          <p:cNvGrpSpPr/>
          <p:nvPr/>
        </p:nvGrpSpPr>
        <p:grpSpPr>
          <a:xfrm>
            <a:off x="639445" y="6161553"/>
            <a:ext cx="5738798" cy="307777"/>
            <a:chOff x="639445" y="4199344"/>
            <a:chExt cx="2909245" cy="307777"/>
          </a:xfrm>
        </p:grpSpPr>
        <p:sp>
          <p:nvSpPr>
            <p:cNvPr id="99" name="TextBox 98">
              <a:extLst>
                <a:ext uri="{FF2B5EF4-FFF2-40B4-BE49-F238E27FC236}">
                  <a16:creationId xmlns:a16="http://schemas.microsoft.com/office/drawing/2014/main" id="{0491564C-EBAC-C418-07A3-A77A4A582FE1}"/>
                </a:ext>
              </a:extLst>
            </p:cNvPr>
            <p:cNvSpPr txBox="1"/>
            <p:nvPr/>
          </p:nvSpPr>
          <p:spPr>
            <a:xfrm>
              <a:off x="639445" y="4199344"/>
              <a:ext cx="2909245"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ko-KR" altLang="en-US"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디지털 통합 효과를 높이는 </a:t>
              </a:r>
              <a:r>
                <a:rPr kumimoji="0" lang="en-US" altLang="ko-KR"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3</a:t>
              </a:r>
              <a:r>
                <a:rPr kumimoji="0" lang="ko-KR" altLang="en-US"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가지 방법</a:t>
              </a:r>
            </a:p>
          </p:txBody>
        </p:sp>
        <p:cxnSp>
          <p:nvCxnSpPr>
            <p:cNvPr id="100" name="직선 연결선 99">
              <a:extLst>
                <a:ext uri="{FF2B5EF4-FFF2-40B4-BE49-F238E27FC236}">
                  <a16:creationId xmlns:a16="http://schemas.microsoft.com/office/drawing/2014/main" id="{0C8AFFDE-8775-5E5F-A31D-EE928AA8E60F}"/>
                </a:ext>
              </a:extLst>
            </p:cNvPr>
            <p:cNvCxnSpPr>
              <a:cxnSpLocks/>
            </p:cNvCxnSpPr>
            <p:nvPr/>
          </p:nvCxnSpPr>
          <p:spPr>
            <a:xfrm>
              <a:off x="677160" y="4199344"/>
              <a:ext cx="153177"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6824E0D6-818E-E505-0072-05EBC650D2BC}"/>
              </a:ext>
            </a:extLst>
          </p:cNvPr>
          <p:cNvSpPr txBox="1"/>
          <p:nvPr/>
        </p:nvSpPr>
        <p:spPr>
          <a:xfrm>
            <a:off x="663045" y="11258993"/>
            <a:ext cx="5468688" cy="2308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KPMG</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Global</a:t>
            </a:r>
            <a:endPar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endParaRPr>
          </a:p>
        </p:txBody>
      </p:sp>
      <p:sp>
        <p:nvSpPr>
          <p:cNvPr id="103" name="TextBox 102">
            <a:extLst>
              <a:ext uri="{FF2B5EF4-FFF2-40B4-BE49-F238E27FC236}">
                <a16:creationId xmlns:a16="http://schemas.microsoft.com/office/drawing/2014/main" id="{A04242FB-BFEA-6955-A446-664A6788946A}"/>
              </a:ext>
            </a:extLst>
          </p:cNvPr>
          <p:cNvSpPr txBox="1"/>
          <p:nvPr/>
        </p:nvSpPr>
        <p:spPr>
          <a:xfrm>
            <a:off x="663045" y="8075773"/>
            <a:ext cx="5468688" cy="230832"/>
          </a:xfrm>
          <a:prstGeom prst="rect">
            <a:avLst/>
          </a:prstGeom>
          <a:noFill/>
        </p:spPr>
        <p:txBody>
          <a:bodyPr wrap="square" rtlCol="0">
            <a:spAutoFit/>
          </a:bodyPr>
          <a:lstStyle>
            <a:defPPr>
              <a:defRPr lang="en-US"/>
            </a:defPPr>
            <a:lvl1pPr marR="0" lvl="0" algn="just" defTabSz="914400" fontAlgn="auto">
              <a:lnSpc>
                <a:spcPct val="100000"/>
              </a:lnSpc>
              <a:spcBef>
                <a:spcPts val="0"/>
              </a:spcBef>
              <a:spcAft>
                <a:spcPts val="0"/>
              </a:spcAft>
              <a:buClrTx/>
              <a:buSzTx/>
              <a:tabLst/>
              <a:defRPr kumimoji="0" sz="1100" b="1" i="0" u="none" strike="noStrike" cap="none" normalizeH="0" baseline="0">
                <a:ln>
                  <a:solidFill>
                    <a:srgbClr val="FD349C">
                      <a:alpha val="0"/>
                    </a:srgbClr>
                  </a:solidFill>
                </a:ln>
                <a:solidFill>
                  <a:schemeClr val="bg1">
                    <a:lumMod val="50000"/>
                  </a:schemeClr>
                </a:solidFill>
                <a:effectLst/>
                <a:uLnTx/>
                <a:uFillTx/>
                <a:latin typeface="KoPub돋움체 Medium" panose="02020603020101020101" pitchFamily="18" charset="-127"/>
                <a:ea typeface="KoPub돋움체 Medium" panose="02020603020101020101" pitchFamily="18" charset="-12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Source</a:t>
            </a:r>
            <a:r>
              <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a:t>
            </a:r>
            <a:r>
              <a:rPr kumimoji="0" lang="en-US" altLang="ko-KR"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rPr>
              <a:t>: KPMG Global, Nan Wang(Executive Director and Head of IT, Merck)</a:t>
            </a:r>
            <a:endParaRPr kumimoji="0" lang="ko-KR" altLang="en-US" sz="900" b="1" i="0" u="none" strike="noStrike" kern="1200" cap="none" spc="0" normalizeH="0" baseline="0" noProof="0" dirty="0">
              <a:ln>
                <a:solidFill>
                  <a:srgbClr val="FD349C">
                    <a:alpha val="0"/>
                  </a:srgbClr>
                </a:solidFill>
              </a:ln>
              <a:solidFill>
                <a:prstClr val="white">
                  <a:lumMod val="50000"/>
                </a:prstClr>
              </a:solidFill>
              <a:effectLst/>
              <a:uLnTx/>
              <a:uFillTx/>
              <a:latin typeface="KoPub돋움체 Medium" panose="02020603020101020101" pitchFamily="18" charset="-127"/>
              <a:ea typeface="KoPub돋움체 Medium" panose="02020603020101020101" pitchFamily="18" charset="-127"/>
              <a:cs typeface="+mn-cs"/>
            </a:endParaRPr>
          </a:p>
        </p:txBody>
      </p:sp>
      <p:grpSp>
        <p:nvGrpSpPr>
          <p:cNvPr id="104" name="그룹 103">
            <a:extLst>
              <a:ext uri="{FF2B5EF4-FFF2-40B4-BE49-F238E27FC236}">
                <a16:creationId xmlns:a16="http://schemas.microsoft.com/office/drawing/2014/main" id="{BBEA0BEA-0C0B-1AC3-3372-326BDADF55E1}"/>
              </a:ext>
            </a:extLst>
          </p:cNvPr>
          <p:cNvGrpSpPr/>
          <p:nvPr/>
        </p:nvGrpSpPr>
        <p:grpSpPr>
          <a:xfrm>
            <a:off x="639445" y="8526302"/>
            <a:ext cx="5738798" cy="307777"/>
            <a:chOff x="639445" y="4199344"/>
            <a:chExt cx="2909245" cy="307777"/>
          </a:xfrm>
        </p:grpSpPr>
        <p:sp>
          <p:nvSpPr>
            <p:cNvPr id="105" name="TextBox 104">
              <a:extLst>
                <a:ext uri="{FF2B5EF4-FFF2-40B4-BE49-F238E27FC236}">
                  <a16:creationId xmlns:a16="http://schemas.microsoft.com/office/drawing/2014/main" id="{02794E1F-4B8A-D494-F6AB-A6A46BEA1619}"/>
                </a:ext>
              </a:extLst>
            </p:cNvPr>
            <p:cNvSpPr txBox="1"/>
            <p:nvPr/>
          </p:nvSpPr>
          <p:spPr>
            <a:xfrm>
              <a:off x="639445" y="4199344"/>
              <a:ext cx="2909245"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ko-KR" altLang="en-US" sz="1400" i="0" u="none" strike="noStrike" kern="1200" cap="none" spc="-50" normalizeH="0" baseline="0" noProof="0" dirty="0">
                  <a:ln>
                    <a:noFill/>
                  </a:ln>
                  <a:gradFill>
                    <a:gsLst>
                      <a:gs pos="0">
                        <a:prstClr val="black">
                          <a:lumMod val="85000"/>
                          <a:lumOff val="15000"/>
                        </a:prstClr>
                      </a:gs>
                      <a:gs pos="100000">
                        <a:prstClr val="black">
                          <a:lumMod val="85000"/>
                          <a:lumOff val="15000"/>
                        </a:prstClr>
                      </a:gs>
                    </a:gsLst>
                    <a:lin ang="5400000" scaled="1"/>
                  </a:gradFill>
                  <a:effectLst/>
                  <a:uLnTx/>
                  <a:uFillTx/>
                  <a:latin typeface="KoPub돋움체 Bold" panose="00000800000000000000" pitchFamily="2" charset="-127"/>
                  <a:ea typeface="KoPub돋움체 Bold" panose="00000800000000000000" pitchFamily="2" charset="-127"/>
                </a:rPr>
                <a:t>기업이 우선적으로 도입 희망하는 기술 분야</a:t>
              </a:r>
            </a:p>
          </p:txBody>
        </p:sp>
        <p:cxnSp>
          <p:nvCxnSpPr>
            <p:cNvPr id="106" name="직선 연결선 105">
              <a:extLst>
                <a:ext uri="{FF2B5EF4-FFF2-40B4-BE49-F238E27FC236}">
                  <a16:creationId xmlns:a16="http://schemas.microsoft.com/office/drawing/2014/main" id="{CFEC4E07-DC76-3DAF-BE63-E2CA056CF701}"/>
                </a:ext>
              </a:extLst>
            </p:cNvPr>
            <p:cNvCxnSpPr>
              <a:cxnSpLocks/>
            </p:cNvCxnSpPr>
            <p:nvPr/>
          </p:nvCxnSpPr>
          <p:spPr>
            <a:xfrm>
              <a:off x="677160" y="4199344"/>
              <a:ext cx="153177" cy="0"/>
            </a:xfrm>
            <a:prstGeom prst="line">
              <a:avLst/>
            </a:prstGeom>
            <a:ln w="19050">
              <a:solidFill>
                <a:srgbClr val="3B50DF"/>
              </a:solidFill>
            </a:ln>
          </p:spPr>
          <p:style>
            <a:lnRef idx="1">
              <a:schemeClr val="accent1"/>
            </a:lnRef>
            <a:fillRef idx="0">
              <a:schemeClr val="accent1"/>
            </a:fillRef>
            <a:effectRef idx="0">
              <a:schemeClr val="accent1"/>
            </a:effectRef>
            <a:fontRef idx="minor">
              <a:schemeClr val="tx1"/>
            </a:fontRef>
          </p:style>
        </p:cxnSp>
      </p:grpSp>
      <p:sp>
        <p:nvSpPr>
          <p:cNvPr id="107" name="object 58">
            <a:extLst>
              <a:ext uri="{FF2B5EF4-FFF2-40B4-BE49-F238E27FC236}">
                <a16:creationId xmlns:a16="http://schemas.microsoft.com/office/drawing/2014/main" id="{FD2C15CA-900F-1017-D330-536EA193E7DC}"/>
              </a:ext>
            </a:extLst>
          </p:cNvPr>
          <p:cNvSpPr txBox="1"/>
          <p:nvPr/>
        </p:nvSpPr>
        <p:spPr>
          <a:xfrm>
            <a:off x="869416" y="10306675"/>
            <a:ext cx="2409892" cy="689932"/>
          </a:xfrm>
          <a:prstGeom prst="rect">
            <a:avLst/>
          </a:prstGeom>
        </p:spPr>
        <p:txBody>
          <a:bodyPr vert="horz" wrap="square" lIns="0" tIns="12700" rIns="0" bIns="0" rtlCol="0" anchor="t">
            <a:spAutoFit/>
          </a:bodyPr>
          <a:lstStyle>
            <a:defPPr>
              <a:defRPr lang="en-US"/>
            </a:defPPr>
            <a:lvl1pPr marL="38100" marR="30480">
              <a:lnSpc>
                <a:spcPct val="105200"/>
              </a:lnSpc>
              <a:spcBef>
                <a:spcPts val="100"/>
              </a:spcBef>
              <a:defRPr sz="1200" b="1" spc="-5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defRPr>
            </a:lvl1pPr>
          </a:lstStyle>
          <a:p>
            <a:pPr>
              <a:lnSpc>
                <a:spcPct val="100000"/>
              </a:lnSpc>
            </a:pPr>
            <a:r>
              <a:rPr lang="ko-KR" altLang="en-US" sz="1100" dirty="0">
                <a:latin typeface="KoPub돋움체 Medium"/>
                <a:ea typeface="KoPub돋움체 Medium"/>
              </a:rPr>
              <a:t>글로벌 기술부문 리더의 45%는 경쟁 기업의 디지털 리더들이 이미 </a:t>
            </a:r>
            <a:r>
              <a:rPr lang="en-US" altLang="ko-KR" sz="1100" dirty="0">
                <a:latin typeface="KoPub돋움체 Medium"/>
                <a:ea typeface="KoPub돋움체 Medium"/>
              </a:rPr>
              <a:t>AI</a:t>
            </a:r>
            <a:r>
              <a:rPr lang="ko-KR" altLang="en-US" sz="1100" dirty="0">
                <a:latin typeface="KoPub돋움체 Medium"/>
                <a:ea typeface="KoPub돋움체 Medium"/>
              </a:rPr>
              <a:t>와 머신러닝 기술을 활용하고 있다고 생각하며</a:t>
            </a:r>
            <a:r>
              <a:rPr lang="en-US" altLang="ko-KR" sz="1100" dirty="0">
                <a:latin typeface="KoPub돋움체 Medium"/>
                <a:ea typeface="KoPub돋움체 Medium"/>
              </a:rPr>
              <a:t>,</a:t>
            </a:r>
            <a:r>
              <a:rPr lang="ko-KR" altLang="en-US" sz="1100" dirty="0">
                <a:latin typeface="KoPub돋움체 Medium"/>
                <a:ea typeface="KoPub돋움체 Medium"/>
              </a:rPr>
              <a:t> 자사도 우선적으로 해당 기술의 활용을 고려하고 있다고 응답</a:t>
            </a:r>
            <a:endParaRPr lang="en-US" sz="1100" dirty="0">
              <a:ln>
                <a:solidFill>
                  <a:prstClr val="white">
                    <a:lumMod val="75000"/>
                    <a:alpha val="0"/>
                  </a:prstClr>
                </a:solidFill>
              </a:ln>
              <a:latin typeface="KoPub돋움체 Medium"/>
              <a:ea typeface="KoPub돋움체 Medium"/>
            </a:endParaRPr>
          </a:p>
        </p:txBody>
      </p:sp>
      <p:sp>
        <p:nvSpPr>
          <p:cNvPr id="109" name="object 58">
            <a:extLst>
              <a:ext uri="{FF2B5EF4-FFF2-40B4-BE49-F238E27FC236}">
                <a16:creationId xmlns:a16="http://schemas.microsoft.com/office/drawing/2014/main" id="{8D73DE29-E03A-7D08-7A67-2D4B573122A4}"/>
              </a:ext>
            </a:extLst>
          </p:cNvPr>
          <p:cNvSpPr txBox="1"/>
          <p:nvPr/>
        </p:nvSpPr>
        <p:spPr>
          <a:xfrm>
            <a:off x="3627253" y="10306675"/>
            <a:ext cx="2291383" cy="689932"/>
          </a:xfrm>
          <a:prstGeom prst="rect">
            <a:avLst/>
          </a:prstGeom>
        </p:spPr>
        <p:txBody>
          <a:bodyPr vert="horz" wrap="square" lIns="0" tIns="12700" rIns="0" bIns="0" rtlCol="0" anchor="t">
            <a:spAutoFit/>
          </a:bodyPr>
          <a:lstStyle>
            <a:defPPr>
              <a:defRPr lang="en-US"/>
            </a:defPPr>
            <a:lvl1pPr marL="38100" marR="30480">
              <a:lnSpc>
                <a:spcPct val="105200"/>
              </a:lnSpc>
              <a:spcBef>
                <a:spcPts val="100"/>
              </a:spcBef>
              <a:defRPr sz="1200" b="1" spc="-50">
                <a:ln>
                  <a:solidFill>
                    <a:schemeClr val="bg1">
                      <a:lumMod val="75000"/>
                      <a:alpha val="0"/>
                    </a:schemeClr>
                  </a:solidFill>
                </a:ln>
                <a:solidFill>
                  <a:schemeClr val="tx1">
                    <a:lumMod val="65000"/>
                    <a:lumOff val="35000"/>
                  </a:schemeClr>
                </a:solidFill>
                <a:latin typeface="KoPub돋움체 Medium" panose="02020603020101020101" pitchFamily="18" charset="-127"/>
                <a:ea typeface="KoPub돋움체 Medium" panose="02020603020101020101" pitchFamily="18" charset="-127"/>
              </a:defRPr>
            </a:lvl1pPr>
          </a:lstStyle>
          <a:p>
            <a:pPr>
              <a:lnSpc>
                <a:spcPct val="100000"/>
              </a:lnSpc>
            </a:pPr>
            <a:r>
              <a:rPr lang="ko-KR" altLang="en-US" sz="1100" dirty="0">
                <a:latin typeface="KoPub돋움체 Medium"/>
                <a:ea typeface="KoPub돋움체 Medium"/>
              </a:rPr>
              <a:t>글로벌 기술부문 리더의 52%는 메타버스를 포함한 </a:t>
            </a:r>
            <a:r>
              <a:rPr lang="en-US" altLang="ko-KR" sz="1100" dirty="0">
                <a:latin typeface="KoPub돋움체 Medium"/>
                <a:ea typeface="KoPub돋움체 Medium"/>
              </a:rPr>
              <a:t>VR/AR(</a:t>
            </a:r>
            <a:r>
              <a:rPr lang="ko-KR" altLang="en-US" sz="1100" dirty="0">
                <a:latin typeface="KoPub돋움체 Medium"/>
                <a:ea typeface="KoPub돋움체 Medium"/>
              </a:rPr>
              <a:t>가상현실</a:t>
            </a:r>
            <a:r>
              <a:rPr lang="en-US" altLang="ko-KR" sz="1100" dirty="0">
                <a:latin typeface="KoPub돋움체 Medium"/>
                <a:ea typeface="KoPub돋움체 Medium"/>
              </a:rPr>
              <a:t>/</a:t>
            </a:r>
            <a:r>
              <a:rPr lang="ko-KR" altLang="en-US" sz="1100" dirty="0">
                <a:latin typeface="KoPub돋움체 Medium"/>
                <a:ea typeface="KoPub돋움체 Medium"/>
              </a:rPr>
              <a:t>증강현실</a:t>
            </a:r>
            <a:r>
              <a:rPr lang="en-US" altLang="ko-KR" sz="1100" dirty="0">
                <a:latin typeface="KoPub돋움체 Medium"/>
                <a:ea typeface="KoPub돋움체 Medium"/>
              </a:rPr>
              <a:t>)</a:t>
            </a:r>
            <a:r>
              <a:rPr lang="ko-KR" altLang="en-US" sz="1100" dirty="0">
                <a:latin typeface="KoPub돋움체 Medium"/>
                <a:ea typeface="KoPub돋움체 Medium"/>
              </a:rPr>
              <a:t> 기술에 대해서도 경쟁 기업을 추격하여</a:t>
            </a:r>
            <a:r>
              <a:rPr lang="en-US" altLang="ko-KR" sz="1100" dirty="0">
                <a:latin typeface="KoPub돋움체 Medium"/>
                <a:ea typeface="KoPub돋움체 Medium"/>
              </a:rPr>
              <a:t>,</a:t>
            </a:r>
            <a:r>
              <a:rPr lang="ko-KR" altLang="en-US" sz="1100" dirty="0">
                <a:latin typeface="KoPub돋움체 Medium"/>
                <a:ea typeface="KoPub돋움체 Medium"/>
              </a:rPr>
              <a:t> 자사에서도 적극 도입 의사가 있다고 응답함</a:t>
            </a:r>
            <a:endParaRPr lang="en-US" sz="1100" dirty="0">
              <a:latin typeface="KoPub돋움체 Medium"/>
              <a:ea typeface="KoPub돋움체 Medium"/>
            </a:endParaRPr>
          </a:p>
        </p:txBody>
      </p:sp>
      <p:sp>
        <p:nvSpPr>
          <p:cNvPr id="113" name="TextBox 112">
            <a:extLst>
              <a:ext uri="{FF2B5EF4-FFF2-40B4-BE49-F238E27FC236}">
                <a16:creationId xmlns:a16="http://schemas.microsoft.com/office/drawing/2014/main" id="{05DBBEEA-758D-726F-38A8-D57AE3BF3AD1}"/>
              </a:ext>
            </a:extLst>
          </p:cNvPr>
          <p:cNvSpPr txBox="1"/>
          <p:nvPr/>
        </p:nvSpPr>
        <p:spPr>
          <a:xfrm>
            <a:off x="740695" y="5168723"/>
            <a:ext cx="1728304" cy="579646"/>
          </a:xfrm>
          <a:prstGeom prst="rect">
            <a:avLst/>
          </a:prstGeom>
          <a:noFill/>
        </p:spPr>
        <p:txBody>
          <a:bodyPr wrap="square">
            <a:spAutoFit/>
          </a:bodyPr>
          <a:lstStyle/>
          <a:p>
            <a:pPr marL="366395">
              <a:lnSpc>
                <a:spcPts val="1864"/>
              </a:lnSpc>
            </a:pPr>
            <a:r>
              <a:rPr lang="ko-KR" altLang="en-US" sz="14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rPr>
              <a:t>신규 비즈니스 개발 지원</a:t>
            </a:r>
          </a:p>
        </p:txBody>
      </p:sp>
      <p:sp>
        <p:nvSpPr>
          <p:cNvPr id="114" name="TextBox 113">
            <a:extLst>
              <a:ext uri="{FF2B5EF4-FFF2-40B4-BE49-F238E27FC236}">
                <a16:creationId xmlns:a16="http://schemas.microsoft.com/office/drawing/2014/main" id="{C3F91A17-DE43-7774-BDDC-DE469D97CC05}"/>
              </a:ext>
            </a:extLst>
          </p:cNvPr>
          <p:cNvSpPr txBox="1"/>
          <p:nvPr/>
        </p:nvSpPr>
        <p:spPr>
          <a:xfrm>
            <a:off x="2585398" y="5166006"/>
            <a:ext cx="1732556" cy="324063"/>
          </a:xfrm>
          <a:prstGeom prst="rect">
            <a:avLst/>
          </a:prstGeom>
          <a:noFill/>
        </p:spPr>
        <p:txBody>
          <a:bodyPr wrap="square">
            <a:spAutoFit/>
          </a:bodyPr>
          <a:lstStyle/>
          <a:p>
            <a:pPr marL="366395">
              <a:lnSpc>
                <a:spcPts val="1864"/>
              </a:lnSpc>
            </a:pPr>
            <a:r>
              <a:rPr lang="ko-KR" altLang="en-US" sz="14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rPr>
              <a:t>고객 참여 강화</a:t>
            </a:r>
          </a:p>
        </p:txBody>
      </p:sp>
      <p:sp>
        <p:nvSpPr>
          <p:cNvPr id="115" name="TextBox 114">
            <a:extLst>
              <a:ext uri="{FF2B5EF4-FFF2-40B4-BE49-F238E27FC236}">
                <a16:creationId xmlns:a16="http://schemas.microsoft.com/office/drawing/2014/main" id="{680D8EE9-49CD-CA69-7114-7D7B0DF8C8BF}"/>
              </a:ext>
            </a:extLst>
          </p:cNvPr>
          <p:cNvSpPr txBox="1"/>
          <p:nvPr/>
        </p:nvSpPr>
        <p:spPr>
          <a:xfrm>
            <a:off x="4434922" y="5166006"/>
            <a:ext cx="1728304" cy="567720"/>
          </a:xfrm>
          <a:prstGeom prst="rect">
            <a:avLst/>
          </a:prstGeom>
          <a:noFill/>
        </p:spPr>
        <p:txBody>
          <a:bodyPr wrap="square">
            <a:spAutoFit/>
          </a:bodyPr>
          <a:lstStyle/>
          <a:p>
            <a:pPr marL="366395">
              <a:lnSpc>
                <a:spcPts val="1864"/>
              </a:lnSpc>
            </a:pPr>
            <a:r>
              <a:rPr lang="ko-KR" altLang="en-US" sz="14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rPr>
              <a:t>임직원 만족도</a:t>
            </a:r>
            <a:endParaRPr lang="en-US" altLang="ko-KR" sz="14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endParaRPr>
          </a:p>
          <a:p>
            <a:pPr marL="366395">
              <a:lnSpc>
                <a:spcPts val="1864"/>
              </a:lnSpc>
            </a:pPr>
            <a:r>
              <a:rPr lang="ko-KR" altLang="en-US" sz="1400" b="1" spc="-50" dirty="0">
                <a:gradFill>
                  <a:gsLst>
                    <a:gs pos="18000">
                      <a:schemeClr val="bg1"/>
                    </a:gs>
                    <a:gs pos="83000">
                      <a:schemeClr val="bg1"/>
                    </a:gs>
                  </a:gsLst>
                  <a:lin ang="1200000" scaled="0"/>
                </a:gradFill>
                <a:latin typeface="KoPub돋움체 Medium" panose="00000600000000000000" pitchFamily="2" charset="-127"/>
                <a:ea typeface="KoPub돋움체 Medium" panose="00000600000000000000" pitchFamily="2" charset="-127"/>
                <a:cs typeface="Univers for KPMG"/>
              </a:rPr>
              <a:t>제고</a:t>
            </a:r>
          </a:p>
        </p:txBody>
      </p:sp>
      <p:grpSp>
        <p:nvGrpSpPr>
          <p:cNvPr id="117" name="그룹 116">
            <a:extLst>
              <a:ext uri="{FF2B5EF4-FFF2-40B4-BE49-F238E27FC236}">
                <a16:creationId xmlns:a16="http://schemas.microsoft.com/office/drawing/2014/main" id="{474E9160-20C3-C5E3-91E5-04F05CA5E2AE}"/>
              </a:ext>
            </a:extLst>
          </p:cNvPr>
          <p:cNvGrpSpPr/>
          <p:nvPr/>
        </p:nvGrpSpPr>
        <p:grpSpPr>
          <a:xfrm>
            <a:off x="673809" y="6467242"/>
            <a:ext cx="1863104" cy="1159409"/>
            <a:chOff x="673809" y="6836963"/>
            <a:chExt cx="1863104" cy="1159409"/>
          </a:xfrm>
        </p:grpSpPr>
        <p:sp>
          <p:nvSpPr>
            <p:cNvPr id="111" name="TextBox 110">
              <a:extLst>
                <a:ext uri="{FF2B5EF4-FFF2-40B4-BE49-F238E27FC236}">
                  <a16:creationId xmlns:a16="http://schemas.microsoft.com/office/drawing/2014/main" id="{6B8DED79-BAC4-74DF-FE80-C3A1F00CCA82}"/>
                </a:ext>
              </a:extLst>
            </p:cNvPr>
            <p:cNvSpPr txBox="1"/>
            <p:nvPr/>
          </p:nvSpPr>
          <p:spPr>
            <a:xfrm>
              <a:off x="673809" y="7257708"/>
              <a:ext cx="1863104" cy="738664"/>
            </a:xfrm>
            <a:prstGeom prst="rect">
              <a:avLst/>
            </a:prstGeom>
            <a:noFill/>
          </p:spPr>
          <p:txBody>
            <a:bodyPr wrap="square">
              <a:spAutoFit/>
            </a:bodyPr>
            <a:lstStyle/>
            <a:p>
              <a:pPr marL="88900" marR="30480">
                <a:tabLst>
                  <a:tab pos="1256665" algn="l"/>
                </a:tabLst>
              </a:pPr>
              <a:r>
                <a:rPr lang="ko-KR" altLang="en-US" sz="1400" spc="-50" dirty="0">
                  <a:gradFill>
                    <a:gsLst>
                      <a:gs pos="18000">
                        <a:srgbClr val="1E49E2"/>
                      </a:gs>
                      <a:gs pos="83000">
                        <a:srgbClr val="1E49E2"/>
                      </a:gs>
                    </a:gsLst>
                    <a:lin ang="1200000" scaled="0"/>
                  </a:gradFill>
                  <a:latin typeface="KoPub돋움체 Medium" panose="00000600000000000000" pitchFamily="2" charset="-127"/>
                  <a:ea typeface="KoPub돋움체 Medium" panose="00000600000000000000" pitchFamily="2" charset="-127"/>
                  <a:cs typeface="Calibri"/>
                </a:rPr>
                <a:t>클라우드 기술 등을 포함한 </a:t>
              </a:r>
              <a:r>
                <a:rPr lang="ko-KR" altLang="en-US" sz="1400" b="1" spc="-50" dirty="0">
                  <a:gradFill>
                    <a:gsLst>
                      <a:gs pos="18000">
                        <a:srgbClr val="1E49E2"/>
                      </a:gs>
                      <a:gs pos="83000">
                        <a:srgbClr val="1E49E2"/>
                      </a:gs>
                    </a:gsLst>
                    <a:lin ang="1200000" scaled="0"/>
                  </a:gradFill>
                  <a:latin typeface="KoPub돋움체 Medium" panose="00000600000000000000" pitchFamily="2" charset="-127"/>
                  <a:ea typeface="KoPub돋움체 Medium" panose="00000600000000000000" pitchFamily="2" charset="-127"/>
                  <a:cs typeface="Calibri"/>
                </a:rPr>
                <a:t>강력한 인프라 구축으로 연결성 강화</a:t>
              </a:r>
              <a:endParaRPr lang="en-US" altLang="ko-KR" sz="1400" b="1" spc="-50" dirty="0">
                <a:gradFill>
                  <a:gsLst>
                    <a:gs pos="18000">
                      <a:srgbClr val="1E49E2"/>
                    </a:gs>
                    <a:gs pos="83000">
                      <a:srgbClr val="1E49E2"/>
                    </a:gs>
                  </a:gsLst>
                  <a:lin ang="1200000" scaled="0"/>
                </a:gradFill>
                <a:latin typeface="KoPub돋움체 Medium" panose="00000600000000000000" pitchFamily="2" charset="-127"/>
                <a:ea typeface="KoPub돋움체 Medium" panose="00000600000000000000" pitchFamily="2" charset="-127"/>
                <a:cs typeface="Calibri"/>
              </a:endParaRPr>
            </a:p>
          </p:txBody>
        </p:sp>
        <p:sp>
          <p:nvSpPr>
            <p:cNvPr id="116" name="TextBox 115">
              <a:extLst>
                <a:ext uri="{FF2B5EF4-FFF2-40B4-BE49-F238E27FC236}">
                  <a16:creationId xmlns:a16="http://schemas.microsoft.com/office/drawing/2014/main" id="{8839DF2F-88D4-D99B-9E93-2BF2F94E007E}"/>
                </a:ext>
              </a:extLst>
            </p:cNvPr>
            <p:cNvSpPr txBox="1"/>
            <p:nvPr/>
          </p:nvSpPr>
          <p:spPr>
            <a:xfrm>
              <a:off x="750644" y="6836963"/>
              <a:ext cx="435792" cy="461665"/>
            </a:xfrm>
            <a:prstGeom prst="rect">
              <a:avLst/>
            </a:prstGeom>
            <a:noFill/>
          </p:spPr>
          <p:txBody>
            <a:bodyPr wrap="square" lIns="0" rIns="0">
              <a:spAutoFit/>
            </a:bodyPr>
            <a:lstStyle/>
            <a:p>
              <a:pPr marL="88900" marR="30480">
                <a:tabLst>
                  <a:tab pos="1256665" algn="l"/>
                </a:tabLst>
              </a:pPr>
              <a:r>
                <a:rPr lang="en-US" altLang="ko-KR" sz="2400" spc="-50" dirty="0">
                  <a:gradFill>
                    <a:gsLst>
                      <a:gs pos="18000">
                        <a:srgbClr val="1E49E2"/>
                      </a:gs>
                      <a:gs pos="83000">
                        <a:srgbClr val="1E49E2"/>
                      </a:gs>
                    </a:gsLst>
                    <a:lin ang="1200000" scaled="0"/>
                  </a:gradFill>
                  <a:latin typeface="KPMG Bold" panose="020B0803030202040204" pitchFamily="34" charset="0"/>
                  <a:ea typeface="KoPub돋움체 Medium" panose="00000600000000000000" pitchFamily="2" charset="-127"/>
                  <a:cs typeface="Calibri"/>
                </a:rPr>
                <a:t>01</a:t>
              </a:r>
              <a:endParaRPr lang="en-US" altLang="ko-KR" sz="2400" b="1" spc="-50" dirty="0">
                <a:gradFill>
                  <a:gsLst>
                    <a:gs pos="18000">
                      <a:srgbClr val="1E49E2"/>
                    </a:gs>
                    <a:gs pos="83000">
                      <a:srgbClr val="1E49E2"/>
                    </a:gs>
                  </a:gsLst>
                  <a:lin ang="1200000" scaled="0"/>
                </a:gradFill>
                <a:latin typeface="KPMG Bold" panose="020B0803030202040204" pitchFamily="34" charset="0"/>
                <a:ea typeface="KoPub돋움체 Medium" panose="00000600000000000000" pitchFamily="2" charset="-127"/>
                <a:cs typeface="Calibri"/>
              </a:endParaRPr>
            </a:p>
          </p:txBody>
        </p:sp>
      </p:grpSp>
      <p:grpSp>
        <p:nvGrpSpPr>
          <p:cNvPr id="118" name="그룹 117">
            <a:extLst>
              <a:ext uri="{FF2B5EF4-FFF2-40B4-BE49-F238E27FC236}">
                <a16:creationId xmlns:a16="http://schemas.microsoft.com/office/drawing/2014/main" id="{C73DBC43-1A7E-0B89-7DA7-556C4E5F7094}"/>
              </a:ext>
            </a:extLst>
          </p:cNvPr>
          <p:cNvGrpSpPr/>
          <p:nvPr/>
        </p:nvGrpSpPr>
        <p:grpSpPr>
          <a:xfrm>
            <a:off x="2509978" y="6468396"/>
            <a:ext cx="1813800" cy="1415762"/>
            <a:chOff x="723709" y="6838117"/>
            <a:chExt cx="1813800" cy="1415762"/>
          </a:xfrm>
        </p:grpSpPr>
        <p:sp>
          <p:nvSpPr>
            <p:cNvPr id="119" name="TextBox 118">
              <a:extLst>
                <a:ext uri="{FF2B5EF4-FFF2-40B4-BE49-F238E27FC236}">
                  <a16:creationId xmlns:a16="http://schemas.microsoft.com/office/drawing/2014/main" id="{7900C91E-54F4-A11D-CC09-7BA02A12DD89}"/>
                </a:ext>
              </a:extLst>
            </p:cNvPr>
            <p:cNvSpPr txBox="1"/>
            <p:nvPr/>
          </p:nvSpPr>
          <p:spPr>
            <a:xfrm>
              <a:off x="723709" y="7253605"/>
              <a:ext cx="1813800" cy="1000274"/>
            </a:xfrm>
            <a:prstGeom prst="rect">
              <a:avLst/>
            </a:prstGeom>
            <a:noFill/>
          </p:spPr>
          <p:txBody>
            <a:bodyPr wrap="square">
              <a:spAutoFit/>
            </a:bodyPr>
            <a:lstStyle/>
            <a:p>
              <a:pPr marL="88900" marR="30480">
                <a:tabLst>
                  <a:tab pos="1256665" algn="l"/>
                </a:tabLst>
              </a:pPr>
              <a:r>
                <a:rPr lang="ko-KR" altLang="en-US" sz="1400" b="1" spc="-50" dirty="0">
                  <a:gradFill>
                    <a:gsLst>
                      <a:gs pos="18000">
                        <a:srgbClr val="1E49E2"/>
                      </a:gs>
                      <a:gs pos="83000">
                        <a:srgbClr val="1E49E2"/>
                      </a:gs>
                    </a:gsLst>
                    <a:lin ang="1200000" scaled="0"/>
                  </a:gradFill>
                  <a:latin typeface="KoPub돋움체 Medium" panose="00000600000000000000" pitchFamily="2" charset="-127"/>
                  <a:ea typeface="KoPub돋움체 Medium" panose="00000600000000000000" pitchFamily="2" charset="-127"/>
                  <a:cs typeface="Calibri"/>
                </a:rPr>
                <a:t>프로세스에 집중</a:t>
              </a:r>
            </a:p>
            <a:p>
              <a:pPr marL="182563" marR="30480" indent="-93663">
                <a:spcBef>
                  <a:spcPts val="600"/>
                </a:spcBef>
                <a:tabLst>
                  <a:tab pos="1256665" algn="l"/>
                </a:tabLst>
              </a:pPr>
              <a:r>
                <a:rPr lang="en-US" altLang="ko-KR" sz="1000" spc="-50" dirty="0">
                  <a:gradFill>
                    <a:gsLst>
                      <a:gs pos="18000">
                        <a:srgbClr val="1E49E2"/>
                      </a:gs>
                      <a:gs pos="83000">
                        <a:srgbClr val="1E49E2"/>
                      </a:gs>
                    </a:gsLst>
                    <a:lin ang="1200000" scaled="0"/>
                  </a:gradFill>
                  <a:latin typeface="KoPub돋움체 Medium" panose="00000600000000000000" pitchFamily="2" charset="-127"/>
                  <a:ea typeface="KoPub돋움체 Medium" panose="00000600000000000000" pitchFamily="2" charset="-127"/>
                  <a:cs typeface="Calibri"/>
                </a:rPr>
                <a:t>- </a:t>
              </a:r>
              <a:r>
                <a:rPr lang="ko-KR" altLang="en-US" sz="1000" spc="-50" dirty="0">
                  <a:gradFill>
                    <a:gsLst>
                      <a:gs pos="18000">
                        <a:srgbClr val="1E49E2"/>
                      </a:gs>
                      <a:gs pos="83000">
                        <a:srgbClr val="1E49E2"/>
                      </a:gs>
                    </a:gsLst>
                    <a:lin ang="1200000" scaled="0"/>
                  </a:gradFill>
                  <a:latin typeface="KoPub돋움체 Medium" panose="00000600000000000000" pitchFamily="2" charset="-127"/>
                  <a:ea typeface="KoPub돋움체 Medium" panose="00000600000000000000" pitchFamily="2" charset="-127"/>
                  <a:cs typeface="Calibri"/>
                </a:rPr>
                <a:t>외부 프로세스와의 통합</a:t>
              </a:r>
              <a:r>
                <a:rPr lang="en-US" altLang="ko-KR" sz="1000" spc="-50" dirty="0">
                  <a:gradFill>
                    <a:gsLst>
                      <a:gs pos="18000">
                        <a:srgbClr val="1E49E2"/>
                      </a:gs>
                      <a:gs pos="83000">
                        <a:srgbClr val="1E49E2"/>
                      </a:gs>
                    </a:gsLst>
                    <a:lin ang="1200000" scaled="0"/>
                  </a:gradFill>
                  <a:latin typeface="KoPub돋움체 Medium" panose="00000600000000000000" pitchFamily="2" charset="-127"/>
                  <a:ea typeface="KoPub돋움체 Medium" panose="00000600000000000000" pitchFamily="2" charset="-127"/>
                  <a:cs typeface="Calibri"/>
                </a:rPr>
                <a:t>, </a:t>
              </a:r>
              <a:r>
                <a:rPr lang="ko-KR" altLang="en-US" sz="1000" spc="-50" dirty="0">
                  <a:gradFill>
                    <a:gsLst>
                      <a:gs pos="18000">
                        <a:srgbClr val="1E49E2"/>
                      </a:gs>
                      <a:gs pos="83000">
                        <a:srgbClr val="1E49E2"/>
                      </a:gs>
                    </a:gsLst>
                    <a:lin ang="1200000" scaled="0"/>
                  </a:gradFill>
                  <a:latin typeface="KoPub돋움체 Medium" panose="00000600000000000000" pitchFamily="2" charset="-127"/>
                  <a:ea typeface="KoPub돋움체 Medium" panose="00000600000000000000" pitchFamily="2" charset="-127"/>
                  <a:cs typeface="Calibri"/>
                </a:rPr>
                <a:t>디지털 프로세스로의 트랜스포메이션을 통한 고객 경험 혁신 등의 강화</a:t>
              </a:r>
            </a:p>
          </p:txBody>
        </p:sp>
        <p:sp>
          <p:nvSpPr>
            <p:cNvPr id="120" name="TextBox 119">
              <a:extLst>
                <a:ext uri="{FF2B5EF4-FFF2-40B4-BE49-F238E27FC236}">
                  <a16:creationId xmlns:a16="http://schemas.microsoft.com/office/drawing/2014/main" id="{68B0CB9F-9A19-4F85-3B89-7FD90E56A7D8}"/>
                </a:ext>
              </a:extLst>
            </p:cNvPr>
            <p:cNvSpPr txBox="1"/>
            <p:nvPr/>
          </p:nvSpPr>
          <p:spPr>
            <a:xfrm>
              <a:off x="804570" y="6838117"/>
              <a:ext cx="435792" cy="461665"/>
            </a:xfrm>
            <a:prstGeom prst="rect">
              <a:avLst/>
            </a:prstGeom>
            <a:noFill/>
          </p:spPr>
          <p:txBody>
            <a:bodyPr wrap="square" lIns="0" rIns="0">
              <a:spAutoFit/>
            </a:bodyPr>
            <a:lstStyle/>
            <a:p>
              <a:pPr marL="88900" marR="30480">
                <a:tabLst>
                  <a:tab pos="1256665" algn="l"/>
                </a:tabLst>
              </a:pPr>
              <a:r>
                <a:rPr lang="en-US" altLang="ko-KR" sz="2400" spc="-50" dirty="0">
                  <a:gradFill>
                    <a:gsLst>
                      <a:gs pos="18000">
                        <a:srgbClr val="1E49E2"/>
                      </a:gs>
                      <a:gs pos="83000">
                        <a:srgbClr val="1E49E2"/>
                      </a:gs>
                    </a:gsLst>
                    <a:lin ang="1200000" scaled="0"/>
                  </a:gradFill>
                  <a:latin typeface="KPMG Bold" panose="020B0803030202040204" pitchFamily="34" charset="0"/>
                  <a:ea typeface="KoPub돋움체 Medium" panose="00000600000000000000" pitchFamily="2" charset="-127"/>
                  <a:cs typeface="Calibri"/>
                </a:rPr>
                <a:t>02</a:t>
              </a:r>
              <a:endParaRPr lang="en-US" altLang="ko-KR" sz="2400" b="1" spc="-50" dirty="0">
                <a:gradFill>
                  <a:gsLst>
                    <a:gs pos="18000">
                      <a:srgbClr val="1E49E2"/>
                    </a:gs>
                    <a:gs pos="83000">
                      <a:srgbClr val="1E49E2"/>
                    </a:gs>
                  </a:gsLst>
                  <a:lin ang="1200000" scaled="0"/>
                </a:gradFill>
                <a:latin typeface="KPMG Bold" panose="020B0803030202040204" pitchFamily="34" charset="0"/>
                <a:ea typeface="KoPub돋움체 Medium" panose="00000600000000000000" pitchFamily="2" charset="-127"/>
                <a:cs typeface="Calibri"/>
              </a:endParaRPr>
            </a:p>
          </p:txBody>
        </p:sp>
      </p:grpSp>
      <p:grpSp>
        <p:nvGrpSpPr>
          <p:cNvPr id="121" name="그룹 120">
            <a:extLst>
              <a:ext uri="{FF2B5EF4-FFF2-40B4-BE49-F238E27FC236}">
                <a16:creationId xmlns:a16="http://schemas.microsoft.com/office/drawing/2014/main" id="{3F6A364A-B78F-2940-53C3-AC02B1B66308}"/>
              </a:ext>
            </a:extLst>
          </p:cNvPr>
          <p:cNvGrpSpPr/>
          <p:nvPr/>
        </p:nvGrpSpPr>
        <p:grpSpPr>
          <a:xfrm>
            <a:off x="4343239" y="6474293"/>
            <a:ext cx="1807956" cy="1563752"/>
            <a:chOff x="788091" y="6844914"/>
            <a:chExt cx="1807956" cy="1563752"/>
          </a:xfrm>
        </p:grpSpPr>
        <p:sp>
          <p:nvSpPr>
            <p:cNvPr id="122" name="TextBox 121">
              <a:extLst>
                <a:ext uri="{FF2B5EF4-FFF2-40B4-BE49-F238E27FC236}">
                  <a16:creationId xmlns:a16="http://schemas.microsoft.com/office/drawing/2014/main" id="{5166108B-42AA-F6B9-3BE0-E1753C544647}"/>
                </a:ext>
              </a:extLst>
            </p:cNvPr>
            <p:cNvSpPr txBox="1"/>
            <p:nvPr/>
          </p:nvSpPr>
          <p:spPr>
            <a:xfrm>
              <a:off x="788091" y="7254504"/>
              <a:ext cx="1807956" cy="1154162"/>
            </a:xfrm>
            <a:prstGeom prst="rect">
              <a:avLst/>
            </a:prstGeom>
            <a:noFill/>
          </p:spPr>
          <p:txBody>
            <a:bodyPr wrap="square">
              <a:spAutoFit/>
            </a:bodyPr>
            <a:lstStyle/>
            <a:p>
              <a:pPr marL="88900" marR="30480">
                <a:tabLst>
                  <a:tab pos="1256665" algn="l"/>
                </a:tabLst>
              </a:pPr>
              <a:r>
                <a:rPr lang="ko-KR" altLang="en-US" sz="1400" b="1" spc="-50" dirty="0">
                  <a:gradFill>
                    <a:gsLst>
                      <a:gs pos="18000">
                        <a:srgbClr val="1E49E2"/>
                      </a:gs>
                      <a:gs pos="83000">
                        <a:srgbClr val="1E49E2"/>
                      </a:gs>
                    </a:gsLst>
                    <a:lin ang="1200000" scaled="0"/>
                  </a:gradFill>
                  <a:latin typeface="KoPub돋움체 Medium" panose="00000600000000000000" pitchFamily="2" charset="-127"/>
                  <a:ea typeface="KoPub돋움체 Medium" panose="00000600000000000000" pitchFamily="2" charset="-127"/>
                  <a:cs typeface="Calibri"/>
                </a:rPr>
                <a:t>데이터 전문 역량 개발</a:t>
              </a:r>
            </a:p>
            <a:p>
              <a:pPr marL="182563" marR="30480" indent="-93663">
                <a:spcBef>
                  <a:spcPts val="600"/>
                </a:spcBef>
                <a:tabLst>
                  <a:tab pos="1256665" algn="l"/>
                </a:tabLst>
              </a:pPr>
              <a:r>
                <a:rPr lang="en-US" altLang="ko-KR" sz="1000" spc="-50" dirty="0">
                  <a:gradFill>
                    <a:gsLst>
                      <a:gs pos="18000">
                        <a:srgbClr val="1E49E2"/>
                      </a:gs>
                      <a:gs pos="83000">
                        <a:srgbClr val="1E49E2"/>
                      </a:gs>
                    </a:gsLst>
                    <a:lin ang="1200000" scaled="0"/>
                  </a:gradFill>
                  <a:latin typeface="KoPub돋움체 Medium" panose="00000600000000000000" pitchFamily="2" charset="-127"/>
                  <a:ea typeface="KoPub돋움체 Medium" panose="00000600000000000000" pitchFamily="2" charset="-127"/>
                  <a:cs typeface="Calibri"/>
                </a:rPr>
                <a:t>- </a:t>
              </a:r>
              <a:r>
                <a:rPr lang="ko-KR" altLang="en-US" sz="1000" spc="-50" dirty="0">
                  <a:gradFill>
                    <a:gsLst>
                      <a:gs pos="18000">
                        <a:srgbClr val="1E49E2"/>
                      </a:gs>
                      <a:gs pos="83000">
                        <a:srgbClr val="1E49E2"/>
                      </a:gs>
                    </a:gsLst>
                    <a:lin ang="1200000" scaled="0"/>
                  </a:gradFill>
                  <a:latin typeface="KoPub돋움체 Medium" panose="00000600000000000000" pitchFamily="2" charset="-127"/>
                  <a:ea typeface="KoPub돋움체 Medium" panose="00000600000000000000" pitchFamily="2" charset="-127"/>
                  <a:cs typeface="Calibri"/>
                </a:rPr>
                <a:t>데이터 분석 및 </a:t>
              </a:r>
              <a:r>
                <a:rPr lang="en-US" altLang="ko-KR" sz="1000" spc="-50" dirty="0">
                  <a:gradFill>
                    <a:gsLst>
                      <a:gs pos="18000">
                        <a:srgbClr val="1E49E2"/>
                      </a:gs>
                      <a:gs pos="83000">
                        <a:srgbClr val="1E49E2"/>
                      </a:gs>
                    </a:gsLst>
                    <a:lin ang="1200000" scaled="0"/>
                  </a:gradFill>
                  <a:latin typeface="KoPub돋움체 Medium" panose="00000600000000000000" pitchFamily="2" charset="-127"/>
                  <a:ea typeface="KoPub돋움체 Medium" panose="00000600000000000000" pitchFamily="2" charset="-127"/>
                  <a:cs typeface="Calibri"/>
                </a:rPr>
                <a:t>AI</a:t>
              </a:r>
              <a:r>
                <a:rPr lang="ko-KR" altLang="en-US" sz="1000" spc="-50" dirty="0">
                  <a:gradFill>
                    <a:gsLst>
                      <a:gs pos="18000">
                        <a:srgbClr val="1E49E2"/>
                      </a:gs>
                      <a:gs pos="83000">
                        <a:srgbClr val="1E49E2"/>
                      </a:gs>
                    </a:gsLst>
                    <a:lin ang="1200000" scaled="0"/>
                  </a:gradFill>
                  <a:latin typeface="KoPub돋움체 Medium" panose="00000600000000000000" pitchFamily="2" charset="-127"/>
                  <a:ea typeface="KoPub돋움체 Medium" panose="00000600000000000000" pitchFamily="2" charset="-127"/>
                  <a:cs typeface="Calibri"/>
                </a:rPr>
                <a:t>를 활용한 인사이트를 강화할 수 있는 도구와 함께 거버넌스와 같은 기반을 사용하여 지속적인 개선 노력</a:t>
              </a:r>
            </a:p>
          </p:txBody>
        </p:sp>
        <p:sp>
          <p:nvSpPr>
            <p:cNvPr id="123" name="TextBox 122">
              <a:extLst>
                <a:ext uri="{FF2B5EF4-FFF2-40B4-BE49-F238E27FC236}">
                  <a16:creationId xmlns:a16="http://schemas.microsoft.com/office/drawing/2014/main" id="{113B9092-B6D6-9253-79F3-AD4724AD0FF7}"/>
                </a:ext>
              </a:extLst>
            </p:cNvPr>
            <p:cNvSpPr txBox="1"/>
            <p:nvPr/>
          </p:nvSpPr>
          <p:spPr>
            <a:xfrm>
              <a:off x="877861" y="6844914"/>
              <a:ext cx="435792" cy="461665"/>
            </a:xfrm>
            <a:prstGeom prst="rect">
              <a:avLst/>
            </a:prstGeom>
            <a:noFill/>
          </p:spPr>
          <p:txBody>
            <a:bodyPr wrap="square" lIns="0" rIns="0">
              <a:spAutoFit/>
            </a:bodyPr>
            <a:lstStyle/>
            <a:p>
              <a:pPr marL="88900" marR="30480">
                <a:tabLst>
                  <a:tab pos="1256665" algn="l"/>
                </a:tabLst>
              </a:pPr>
              <a:r>
                <a:rPr lang="en-US" altLang="ko-KR" sz="2400" spc="-50" dirty="0">
                  <a:gradFill>
                    <a:gsLst>
                      <a:gs pos="18000">
                        <a:srgbClr val="1E49E2"/>
                      </a:gs>
                      <a:gs pos="83000">
                        <a:srgbClr val="1E49E2"/>
                      </a:gs>
                    </a:gsLst>
                    <a:lin ang="1200000" scaled="0"/>
                  </a:gradFill>
                  <a:latin typeface="KPMG Bold" panose="020B0803030202040204" pitchFamily="34" charset="0"/>
                  <a:ea typeface="KoPub돋움체 Medium" panose="00000600000000000000" pitchFamily="2" charset="-127"/>
                  <a:cs typeface="Calibri"/>
                </a:rPr>
                <a:t>03</a:t>
              </a:r>
              <a:endParaRPr lang="en-US" altLang="ko-KR" sz="2400" b="1" spc="-50" dirty="0">
                <a:gradFill>
                  <a:gsLst>
                    <a:gs pos="18000">
                      <a:srgbClr val="1E49E2"/>
                    </a:gs>
                    <a:gs pos="83000">
                      <a:srgbClr val="1E49E2"/>
                    </a:gs>
                  </a:gsLst>
                  <a:lin ang="1200000" scaled="0"/>
                </a:gradFill>
                <a:latin typeface="KPMG Bold" panose="020B0803030202040204" pitchFamily="34" charset="0"/>
                <a:ea typeface="KoPub돋움체 Medium" panose="00000600000000000000" pitchFamily="2" charset="-127"/>
                <a:cs typeface="Calibri"/>
              </a:endParaRPr>
            </a:p>
          </p:txBody>
        </p:sp>
      </p:grpSp>
      <p:graphicFrame>
        <p:nvGraphicFramePr>
          <p:cNvPr id="125" name="표 125">
            <a:extLst>
              <a:ext uri="{FF2B5EF4-FFF2-40B4-BE49-F238E27FC236}">
                <a16:creationId xmlns:a16="http://schemas.microsoft.com/office/drawing/2014/main" id="{296448B3-7B94-6E59-AE1A-7BCDF15F74CD}"/>
              </a:ext>
            </a:extLst>
          </p:cNvPr>
          <p:cNvGraphicFramePr>
            <a:graphicFrameLocks noGrp="1"/>
          </p:cNvGraphicFramePr>
          <p:nvPr>
            <p:extLst>
              <p:ext uri="{D42A27DB-BD31-4B8C-83A1-F6EECF244321}">
                <p14:modId xmlns:p14="http://schemas.microsoft.com/office/powerpoint/2010/main" val="1373670421"/>
              </p:ext>
            </p:extLst>
          </p:nvPr>
        </p:nvGraphicFramePr>
        <p:xfrm>
          <a:off x="1400897" y="8930014"/>
          <a:ext cx="1344420" cy="1273640"/>
        </p:xfrm>
        <a:graphic>
          <a:graphicData uri="http://schemas.openxmlformats.org/drawingml/2006/table">
            <a:tbl>
              <a:tblPr firstRow="1" bandRow="1">
                <a:tableStyleId>{5C22544A-7EE6-4342-B048-85BDC9FD1C3A}</a:tableStyleId>
              </a:tblPr>
              <a:tblGrid>
                <a:gridCol w="134442">
                  <a:extLst>
                    <a:ext uri="{9D8B030D-6E8A-4147-A177-3AD203B41FA5}">
                      <a16:colId xmlns:a16="http://schemas.microsoft.com/office/drawing/2014/main" val="2725218937"/>
                    </a:ext>
                  </a:extLst>
                </a:gridCol>
                <a:gridCol w="134442">
                  <a:extLst>
                    <a:ext uri="{9D8B030D-6E8A-4147-A177-3AD203B41FA5}">
                      <a16:colId xmlns:a16="http://schemas.microsoft.com/office/drawing/2014/main" val="3513859277"/>
                    </a:ext>
                  </a:extLst>
                </a:gridCol>
                <a:gridCol w="134442">
                  <a:extLst>
                    <a:ext uri="{9D8B030D-6E8A-4147-A177-3AD203B41FA5}">
                      <a16:colId xmlns:a16="http://schemas.microsoft.com/office/drawing/2014/main" val="1900186195"/>
                    </a:ext>
                  </a:extLst>
                </a:gridCol>
                <a:gridCol w="134442">
                  <a:extLst>
                    <a:ext uri="{9D8B030D-6E8A-4147-A177-3AD203B41FA5}">
                      <a16:colId xmlns:a16="http://schemas.microsoft.com/office/drawing/2014/main" val="3359457044"/>
                    </a:ext>
                  </a:extLst>
                </a:gridCol>
                <a:gridCol w="134442">
                  <a:extLst>
                    <a:ext uri="{9D8B030D-6E8A-4147-A177-3AD203B41FA5}">
                      <a16:colId xmlns:a16="http://schemas.microsoft.com/office/drawing/2014/main" val="324546282"/>
                    </a:ext>
                  </a:extLst>
                </a:gridCol>
                <a:gridCol w="134442">
                  <a:extLst>
                    <a:ext uri="{9D8B030D-6E8A-4147-A177-3AD203B41FA5}">
                      <a16:colId xmlns:a16="http://schemas.microsoft.com/office/drawing/2014/main" val="4239388033"/>
                    </a:ext>
                  </a:extLst>
                </a:gridCol>
                <a:gridCol w="134442">
                  <a:extLst>
                    <a:ext uri="{9D8B030D-6E8A-4147-A177-3AD203B41FA5}">
                      <a16:colId xmlns:a16="http://schemas.microsoft.com/office/drawing/2014/main" val="3517402603"/>
                    </a:ext>
                  </a:extLst>
                </a:gridCol>
                <a:gridCol w="134442">
                  <a:extLst>
                    <a:ext uri="{9D8B030D-6E8A-4147-A177-3AD203B41FA5}">
                      <a16:colId xmlns:a16="http://schemas.microsoft.com/office/drawing/2014/main" val="1313183602"/>
                    </a:ext>
                  </a:extLst>
                </a:gridCol>
                <a:gridCol w="134442">
                  <a:extLst>
                    <a:ext uri="{9D8B030D-6E8A-4147-A177-3AD203B41FA5}">
                      <a16:colId xmlns:a16="http://schemas.microsoft.com/office/drawing/2014/main" val="209350871"/>
                    </a:ext>
                  </a:extLst>
                </a:gridCol>
                <a:gridCol w="134442">
                  <a:extLst>
                    <a:ext uri="{9D8B030D-6E8A-4147-A177-3AD203B41FA5}">
                      <a16:colId xmlns:a16="http://schemas.microsoft.com/office/drawing/2014/main" val="3228975139"/>
                    </a:ext>
                  </a:extLst>
                </a:gridCol>
              </a:tblGrid>
              <a:tr h="124816">
                <a:tc>
                  <a:txBody>
                    <a:bodyPr/>
                    <a:lstStyle/>
                    <a:p>
                      <a:pPr latinLnBrk="1"/>
                      <a:endParaRPr lang="ko-KR" altLang="en-US" sz="600" dirty="0"/>
                    </a:p>
                  </a:txBody>
                  <a:tcPr marL="35923" marR="35923" marT="17962" marB="17962">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9144832"/>
                  </a:ext>
                </a:extLst>
              </a:tr>
              <a:tr h="124816">
                <a:tc>
                  <a:txBody>
                    <a:bodyPr/>
                    <a:lstStyle/>
                    <a:p>
                      <a:pPr latinLnBrk="1"/>
                      <a:endParaRPr lang="ko-KR" altLang="en-US" sz="600" dirty="0"/>
                    </a:p>
                  </a:txBody>
                  <a:tcPr marL="35923" marR="35923" marT="17962" marB="17962">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06400512"/>
                  </a:ext>
                </a:extLst>
              </a:tr>
              <a:tr h="124816">
                <a:tc>
                  <a:txBody>
                    <a:bodyPr/>
                    <a:lstStyle/>
                    <a:p>
                      <a:pPr latinLnBrk="1"/>
                      <a:endParaRPr lang="ko-KR" altLang="en-US" sz="600" dirty="0"/>
                    </a:p>
                  </a:txBody>
                  <a:tcPr marL="35923" marR="35923" marT="17962" marB="17962">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1270947"/>
                  </a:ext>
                </a:extLst>
              </a:tr>
              <a:tr h="124816">
                <a:tc>
                  <a:txBody>
                    <a:bodyPr/>
                    <a:lstStyle/>
                    <a:p>
                      <a:pPr latinLnBrk="1"/>
                      <a:endParaRPr lang="ko-KR" altLang="en-US" sz="600" dirty="0"/>
                    </a:p>
                  </a:txBody>
                  <a:tcPr marL="35923" marR="35923" marT="17962" marB="17962">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905382"/>
                  </a:ext>
                </a:extLst>
              </a:tr>
              <a:tr h="124816">
                <a:tc>
                  <a:txBody>
                    <a:bodyPr/>
                    <a:lstStyle/>
                    <a:p>
                      <a:pPr latinLnBrk="1"/>
                      <a:endParaRPr lang="ko-KR" altLang="en-US" sz="600" dirty="0"/>
                    </a:p>
                  </a:txBody>
                  <a:tcPr marL="35923" marR="35923" marT="17962" marB="17962">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926834"/>
                  </a:ext>
                </a:extLst>
              </a:tr>
              <a:tr h="124816">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7793383"/>
                  </a:ext>
                </a:extLst>
              </a:tr>
              <a:tr h="124816">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extLst>
                  <a:ext uri="{0D108BD9-81ED-4DB2-BD59-A6C34878D82A}">
                    <a16:rowId xmlns:a16="http://schemas.microsoft.com/office/drawing/2014/main" val="1286532949"/>
                  </a:ext>
                </a:extLst>
              </a:tr>
              <a:tr h="124816">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extLst>
                  <a:ext uri="{0D108BD9-81ED-4DB2-BD59-A6C34878D82A}">
                    <a16:rowId xmlns:a16="http://schemas.microsoft.com/office/drawing/2014/main" val="3839059970"/>
                  </a:ext>
                </a:extLst>
              </a:tr>
              <a:tr h="124816">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extLst>
                  <a:ext uri="{0D108BD9-81ED-4DB2-BD59-A6C34878D82A}">
                    <a16:rowId xmlns:a16="http://schemas.microsoft.com/office/drawing/2014/main" val="186886433"/>
                  </a:ext>
                </a:extLst>
              </a:tr>
              <a:tr h="124816">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9D3F9"/>
                      </a:solidFill>
                      <a:prstDash val="solid"/>
                      <a:round/>
                      <a:headEnd type="none" w="med" len="med"/>
                      <a:tailEnd type="none" w="med" len="med"/>
                    </a:lnL>
                    <a:lnR w="6350" cap="flat" cmpd="sng" algn="ctr">
                      <a:solidFill>
                        <a:srgbClr val="A9D3F9"/>
                      </a:solidFill>
                      <a:prstDash val="solid"/>
                      <a:round/>
                      <a:headEnd type="none" w="med" len="med"/>
                      <a:tailEnd type="none" w="med" len="med"/>
                    </a:lnR>
                    <a:lnT w="6350" cap="flat" cmpd="sng" algn="ctr">
                      <a:solidFill>
                        <a:srgbClr val="A9D3F9"/>
                      </a:solidFill>
                      <a:prstDash val="solid"/>
                      <a:round/>
                      <a:headEnd type="none" w="med" len="med"/>
                      <a:tailEnd type="none" w="med" len="med"/>
                    </a:lnT>
                    <a:lnB w="6350" cap="flat" cmpd="sng" algn="ctr">
                      <a:solidFill>
                        <a:srgbClr val="A9D3F9"/>
                      </a:solidFill>
                      <a:prstDash val="solid"/>
                      <a:round/>
                      <a:headEnd type="none" w="med" len="med"/>
                      <a:tailEnd type="none" w="med" len="med"/>
                    </a:lnB>
                    <a:lnTlToBr w="12700" cmpd="sng">
                      <a:noFill/>
                      <a:prstDash val="solid"/>
                    </a:lnTlToBr>
                    <a:lnBlToTr w="12700" cmpd="sng">
                      <a:noFill/>
                      <a:prstDash val="solid"/>
                    </a:lnBlToTr>
                    <a:solidFill>
                      <a:srgbClr val="C9E3FB"/>
                    </a:solidFill>
                  </a:tcPr>
                </a:tc>
                <a:extLst>
                  <a:ext uri="{0D108BD9-81ED-4DB2-BD59-A6C34878D82A}">
                    <a16:rowId xmlns:a16="http://schemas.microsoft.com/office/drawing/2014/main" val="2607019729"/>
                  </a:ext>
                </a:extLst>
              </a:tr>
            </a:tbl>
          </a:graphicData>
        </a:graphic>
      </p:graphicFrame>
      <p:graphicFrame>
        <p:nvGraphicFramePr>
          <p:cNvPr id="127" name="표 125">
            <a:extLst>
              <a:ext uri="{FF2B5EF4-FFF2-40B4-BE49-F238E27FC236}">
                <a16:creationId xmlns:a16="http://schemas.microsoft.com/office/drawing/2014/main" id="{425B8412-DB5D-6FE1-88FE-D3057FFE962C}"/>
              </a:ext>
            </a:extLst>
          </p:cNvPr>
          <p:cNvGraphicFramePr>
            <a:graphicFrameLocks noGrp="1"/>
          </p:cNvGraphicFramePr>
          <p:nvPr>
            <p:extLst>
              <p:ext uri="{D42A27DB-BD31-4B8C-83A1-F6EECF244321}">
                <p14:modId xmlns:p14="http://schemas.microsoft.com/office/powerpoint/2010/main" val="2025558877"/>
              </p:ext>
            </p:extLst>
          </p:nvPr>
        </p:nvGraphicFramePr>
        <p:xfrm>
          <a:off x="4095847" y="8930014"/>
          <a:ext cx="1344420" cy="1273640"/>
        </p:xfrm>
        <a:graphic>
          <a:graphicData uri="http://schemas.openxmlformats.org/drawingml/2006/table">
            <a:tbl>
              <a:tblPr firstRow="1" bandRow="1">
                <a:tableStyleId>{5C22544A-7EE6-4342-B048-85BDC9FD1C3A}</a:tableStyleId>
              </a:tblPr>
              <a:tblGrid>
                <a:gridCol w="134442">
                  <a:extLst>
                    <a:ext uri="{9D8B030D-6E8A-4147-A177-3AD203B41FA5}">
                      <a16:colId xmlns:a16="http://schemas.microsoft.com/office/drawing/2014/main" val="2725218937"/>
                    </a:ext>
                  </a:extLst>
                </a:gridCol>
                <a:gridCol w="134442">
                  <a:extLst>
                    <a:ext uri="{9D8B030D-6E8A-4147-A177-3AD203B41FA5}">
                      <a16:colId xmlns:a16="http://schemas.microsoft.com/office/drawing/2014/main" val="3513859277"/>
                    </a:ext>
                  </a:extLst>
                </a:gridCol>
                <a:gridCol w="134442">
                  <a:extLst>
                    <a:ext uri="{9D8B030D-6E8A-4147-A177-3AD203B41FA5}">
                      <a16:colId xmlns:a16="http://schemas.microsoft.com/office/drawing/2014/main" val="1900186195"/>
                    </a:ext>
                  </a:extLst>
                </a:gridCol>
                <a:gridCol w="134442">
                  <a:extLst>
                    <a:ext uri="{9D8B030D-6E8A-4147-A177-3AD203B41FA5}">
                      <a16:colId xmlns:a16="http://schemas.microsoft.com/office/drawing/2014/main" val="3359457044"/>
                    </a:ext>
                  </a:extLst>
                </a:gridCol>
                <a:gridCol w="134442">
                  <a:extLst>
                    <a:ext uri="{9D8B030D-6E8A-4147-A177-3AD203B41FA5}">
                      <a16:colId xmlns:a16="http://schemas.microsoft.com/office/drawing/2014/main" val="324546282"/>
                    </a:ext>
                  </a:extLst>
                </a:gridCol>
                <a:gridCol w="134442">
                  <a:extLst>
                    <a:ext uri="{9D8B030D-6E8A-4147-A177-3AD203B41FA5}">
                      <a16:colId xmlns:a16="http://schemas.microsoft.com/office/drawing/2014/main" val="4239388033"/>
                    </a:ext>
                  </a:extLst>
                </a:gridCol>
                <a:gridCol w="134442">
                  <a:extLst>
                    <a:ext uri="{9D8B030D-6E8A-4147-A177-3AD203B41FA5}">
                      <a16:colId xmlns:a16="http://schemas.microsoft.com/office/drawing/2014/main" val="3517402603"/>
                    </a:ext>
                  </a:extLst>
                </a:gridCol>
                <a:gridCol w="134442">
                  <a:extLst>
                    <a:ext uri="{9D8B030D-6E8A-4147-A177-3AD203B41FA5}">
                      <a16:colId xmlns:a16="http://schemas.microsoft.com/office/drawing/2014/main" val="1313183602"/>
                    </a:ext>
                  </a:extLst>
                </a:gridCol>
                <a:gridCol w="134442">
                  <a:extLst>
                    <a:ext uri="{9D8B030D-6E8A-4147-A177-3AD203B41FA5}">
                      <a16:colId xmlns:a16="http://schemas.microsoft.com/office/drawing/2014/main" val="209350871"/>
                    </a:ext>
                  </a:extLst>
                </a:gridCol>
                <a:gridCol w="134442">
                  <a:extLst>
                    <a:ext uri="{9D8B030D-6E8A-4147-A177-3AD203B41FA5}">
                      <a16:colId xmlns:a16="http://schemas.microsoft.com/office/drawing/2014/main" val="3228975139"/>
                    </a:ext>
                  </a:extLst>
                </a:gridCol>
              </a:tblGrid>
              <a:tr h="124816">
                <a:tc>
                  <a:txBody>
                    <a:bodyPr/>
                    <a:lstStyle/>
                    <a:p>
                      <a:pPr latinLnBrk="1"/>
                      <a:endParaRPr lang="ko-KR" altLang="en-US" sz="600" dirty="0"/>
                    </a:p>
                  </a:txBody>
                  <a:tcPr marL="35923" marR="35923" marT="17962" marB="17962">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solid"/>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79144832"/>
                  </a:ext>
                </a:extLst>
              </a:tr>
              <a:tr h="124816">
                <a:tc>
                  <a:txBody>
                    <a:bodyPr/>
                    <a:lstStyle/>
                    <a:p>
                      <a:pPr latinLnBrk="1"/>
                      <a:endParaRPr lang="ko-KR" altLang="en-US" sz="600" dirty="0"/>
                    </a:p>
                  </a:txBody>
                  <a:tcPr marL="35923" marR="35923" marT="17962" marB="17962">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06400512"/>
                  </a:ext>
                </a:extLst>
              </a:tr>
              <a:tr h="124816">
                <a:tc>
                  <a:txBody>
                    <a:bodyPr/>
                    <a:lstStyle/>
                    <a:p>
                      <a:pPr latinLnBrk="1"/>
                      <a:endParaRPr lang="ko-KR" altLang="en-US" sz="600" dirty="0"/>
                    </a:p>
                  </a:txBody>
                  <a:tcPr marL="35923" marR="35923" marT="17962" marB="17962">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81270947"/>
                  </a:ext>
                </a:extLst>
              </a:tr>
              <a:tr h="124816">
                <a:tc>
                  <a:txBody>
                    <a:bodyPr/>
                    <a:lstStyle/>
                    <a:p>
                      <a:pPr latinLnBrk="1"/>
                      <a:endParaRPr lang="ko-KR" altLang="en-US" sz="600" dirty="0"/>
                    </a:p>
                  </a:txBody>
                  <a:tcPr marL="35923" marR="35923" marT="17962" marB="17962">
                    <a:lnL w="6350" cap="flat" cmpd="sng" algn="ctr">
                      <a:solidFill>
                        <a:schemeClr val="bg1">
                          <a:lumMod val="85000"/>
                        </a:schemeClr>
                      </a:solidFill>
                      <a:prstDash val="solid"/>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chemeClr val="bg1">
                          <a:lumMod val="85000"/>
                        </a:schemeClr>
                      </a:solidFill>
                      <a:prstDash val="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9905382"/>
                  </a:ext>
                </a:extLst>
              </a:tr>
              <a:tr h="124816">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dot"/>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endParaRPr lang="ko-KR" altLang="en-US" sz="600" dirty="0"/>
                    </a:p>
                  </a:txBody>
                  <a:tcPr marL="35923" marR="35923" marT="17962" marB="17962">
                    <a:lnL w="6350" cap="flat" cmpd="sng" algn="ctr">
                      <a:solidFill>
                        <a:schemeClr val="bg1">
                          <a:lumMod val="85000"/>
                        </a:schemeClr>
                      </a:solidFill>
                      <a:prstDash val="dot"/>
                      <a:round/>
                      <a:headEnd type="none" w="med" len="med"/>
                      <a:tailEnd type="none" w="med" len="med"/>
                    </a:lnL>
                    <a:lnR w="6350" cap="flat" cmpd="sng" algn="ctr">
                      <a:solidFill>
                        <a:schemeClr val="bg1">
                          <a:lumMod val="85000"/>
                        </a:schemeClr>
                      </a:solidFill>
                      <a:prstDash val="solid"/>
                      <a:round/>
                      <a:headEnd type="none" w="med" len="med"/>
                      <a:tailEnd type="none" w="med" len="med"/>
                    </a:lnR>
                    <a:lnT w="6350" cap="flat" cmpd="sng" algn="ctr">
                      <a:solidFill>
                        <a:schemeClr val="bg1">
                          <a:lumMod val="85000"/>
                        </a:schemeClr>
                      </a:solidFill>
                      <a:prstDash val="dot"/>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926834"/>
                  </a:ext>
                </a:extLst>
              </a:tr>
              <a:tr h="124816">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extLst>
                  <a:ext uri="{0D108BD9-81ED-4DB2-BD59-A6C34878D82A}">
                    <a16:rowId xmlns:a16="http://schemas.microsoft.com/office/drawing/2014/main" val="547793383"/>
                  </a:ext>
                </a:extLst>
              </a:tr>
              <a:tr h="124816">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extLst>
                  <a:ext uri="{0D108BD9-81ED-4DB2-BD59-A6C34878D82A}">
                    <a16:rowId xmlns:a16="http://schemas.microsoft.com/office/drawing/2014/main" val="1286532949"/>
                  </a:ext>
                </a:extLst>
              </a:tr>
              <a:tr h="124816">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extLst>
                  <a:ext uri="{0D108BD9-81ED-4DB2-BD59-A6C34878D82A}">
                    <a16:rowId xmlns:a16="http://schemas.microsoft.com/office/drawing/2014/main" val="3839059970"/>
                  </a:ext>
                </a:extLst>
              </a:tr>
              <a:tr h="124816">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extLst>
                  <a:ext uri="{0D108BD9-81ED-4DB2-BD59-A6C34878D82A}">
                    <a16:rowId xmlns:a16="http://schemas.microsoft.com/office/drawing/2014/main" val="186886433"/>
                  </a:ext>
                </a:extLst>
              </a:tr>
              <a:tr h="124816">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tc>
                  <a:txBody>
                    <a:bodyPr/>
                    <a:lstStyle/>
                    <a:p>
                      <a:pPr latinLnBrk="1"/>
                      <a:endParaRPr lang="ko-KR" altLang="en-US" sz="600" dirty="0"/>
                    </a:p>
                  </a:txBody>
                  <a:tcPr marL="35923" marR="35923" marT="17962" marB="17962">
                    <a:lnL w="6350" cap="flat" cmpd="sng" algn="ctr">
                      <a:solidFill>
                        <a:srgbClr val="A6D1F8"/>
                      </a:solidFill>
                      <a:prstDash val="solid"/>
                      <a:round/>
                      <a:headEnd type="none" w="med" len="med"/>
                      <a:tailEnd type="none" w="med" len="med"/>
                    </a:lnL>
                    <a:lnR w="6350" cap="flat" cmpd="sng" algn="ctr">
                      <a:solidFill>
                        <a:srgbClr val="A6D1F8"/>
                      </a:solidFill>
                      <a:prstDash val="solid"/>
                      <a:round/>
                      <a:headEnd type="none" w="med" len="med"/>
                      <a:tailEnd type="none" w="med" len="med"/>
                    </a:lnR>
                    <a:lnT w="6350" cap="flat" cmpd="sng" algn="ctr">
                      <a:solidFill>
                        <a:srgbClr val="A6D1F8"/>
                      </a:solidFill>
                      <a:prstDash val="solid"/>
                      <a:round/>
                      <a:headEnd type="none" w="med" len="med"/>
                      <a:tailEnd type="none" w="med" len="med"/>
                    </a:lnT>
                    <a:lnB w="6350" cap="flat" cmpd="sng" algn="ctr">
                      <a:solidFill>
                        <a:srgbClr val="A6D1F8"/>
                      </a:solidFill>
                      <a:prstDash val="solid"/>
                      <a:round/>
                      <a:headEnd type="none" w="med" len="med"/>
                      <a:tailEnd type="none" w="med" len="med"/>
                    </a:lnB>
                    <a:lnTlToBr w="12700" cmpd="sng">
                      <a:noFill/>
                      <a:prstDash val="solid"/>
                    </a:lnTlToBr>
                    <a:lnBlToTr w="12700" cmpd="sng">
                      <a:noFill/>
                      <a:prstDash val="solid"/>
                    </a:lnBlToTr>
                    <a:solidFill>
                      <a:srgbClr val="C9E3FB"/>
                    </a:solidFill>
                  </a:tcPr>
                </a:tc>
                <a:extLst>
                  <a:ext uri="{0D108BD9-81ED-4DB2-BD59-A6C34878D82A}">
                    <a16:rowId xmlns:a16="http://schemas.microsoft.com/office/drawing/2014/main" val="2607019729"/>
                  </a:ext>
                </a:extLst>
              </a:tr>
            </a:tbl>
          </a:graphicData>
        </a:graphic>
      </p:graphicFrame>
      <p:sp>
        <p:nvSpPr>
          <p:cNvPr id="2" name="object 41">
            <a:extLst>
              <a:ext uri="{FF2B5EF4-FFF2-40B4-BE49-F238E27FC236}">
                <a16:creationId xmlns:a16="http://schemas.microsoft.com/office/drawing/2014/main" id="{7B3289B6-8B63-3B87-7B23-9CEC8C42A3FF}"/>
              </a:ext>
            </a:extLst>
          </p:cNvPr>
          <p:cNvSpPr txBox="1"/>
          <p:nvPr/>
        </p:nvSpPr>
        <p:spPr>
          <a:xfrm>
            <a:off x="1373502" y="8471457"/>
            <a:ext cx="1396996" cy="1080039"/>
          </a:xfrm>
          <a:prstGeom prst="rect">
            <a:avLst/>
          </a:prstGeom>
        </p:spPr>
        <p:txBody>
          <a:bodyPr vert="horz" wrap="square" lIns="0" tIns="13970" rIns="0" bIns="0" rtlCol="0">
            <a:spAutoFit/>
          </a:bodyPr>
          <a:lstStyle/>
          <a:p>
            <a:pPr marL="0" marR="0" lvl="0" indent="0" algn="ctr" defTabSz="457200" rtl="0" eaLnBrk="1" fontAlgn="auto" latinLnBrk="0" hangingPunct="1">
              <a:lnSpc>
                <a:spcPts val="10085"/>
              </a:lnSpc>
              <a:spcBef>
                <a:spcPts val="110"/>
              </a:spcBef>
              <a:spcAft>
                <a:spcPts val="0"/>
              </a:spcAft>
              <a:buClrTx/>
              <a:buSzTx/>
              <a:buFontTx/>
              <a:buNone/>
              <a:tabLst/>
              <a:defRPr/>
            </a:pPr>
            <a:r>
              <a:rPr kumimoji="0" lang="en-US" sz="4500" b="1" i="0" u="none" strike="noStrike" kern="1200" cap="none" normalizeH="0" baseline="0" noProof="0" dirty="0">
                <a:ln>
                  <a:noFill/>
                </a:ln>
                <a:solidFill>
                  <a:srgbClr val="1E49E2"/>
                </a:solidFill>
                <a:effectLst/>
                <a:uLnTx/>
                <a:uFillTx/>
                <a:latin typeface="KPMG Bold"/>
                <a:ea typeface="+mn-ea"/>
                <a:cs typeface="KPMG Bold"/>
              </a:rPr>
              <a:t>45</a:t>
            </a:r>
            <a:r>
              <a:rPr kumimoji="0" sz="4500" b="1" i="0" u="none" strike="noStrike" kern="1200" cap="none" normalizeH="0" baseline="0" noProof="0" dirty="0">
                <a:ln>
                  <a:noFill/>
                </a:ln>
                <a:solidFill>
                  <a:srgbClr val="1E49E2"/>
                </a:solidFill>
                <a:effectLst/>
                <a:uLnTx/>
                <a:uFillTx/>
                <a:latin typeface="KPMG Bold"/>
                <a:ea typeface="+mn-ea"/>
                <a:cs typeface="KPMG Bold"/>
              </a:rPr>
              <a:t>%</a:t>
            </a:r>
            <a:endParaRPr kumimoji="0" sz="4500" b="0" i="0" u="none" strike="noStrike" kern="1200" cap="none" normalizeH="0" baseline="0" noProof="0" dirty="0">
              <a:ln>
                <a:noFill/>
              </a:ln>
              <a:solidFill>
                <a:srgbClr val="1E49E2"/>
              </a:solidFill>
              <a:effectLst/>
              <a:uLnTx/>
              <a:uFillTx/>
              <a:latin typeface="KPMG Bold"/>
              <a:ea typeface="+mn-ea"/>
              <a:cs typeface="KPMG Bold"/>
            </a:endParaRPr>
          </a:p>
        </p:txBody>
      </p:sp>
      <p:sp>
        <p:nvSpPr>
          <p:cNvPr id="4" name="object 41">
            <a:extLst>
              <a:ext uri="{FF2B5EF4-FFF2-40B4-BE49-F238E27FC236}">
                <a16:creationId xmlns:a16="http://schemas.microsoft.com/office/drawing/2014/main" id="{E18A1C89-622C-2FE9-0CB3-D27397D9E2D6}"/>
              </a:ext>
            </a:extLst>
          </p:cNvPr>
          <p:cNvSpPr txBox="1"/>
          <p:nvPr/>
        </p:nvSpPr>
        <p:spPr>
          <a:xfrm>
            <a:off x="4066060" y="8471457"/>
            <a:ext cx="1396996" cy="1080039"/>
          </a:xfrm>
          <a:prstGeom prst="rect">
            <a:avLst/>
          </a:prstGeom>
        </p:spPr>
        <p:txBody>
          <a:bodyPr vert="horz" wrap="square" lIns="0" tIns="13970" rIns="0" bIns="0" rtlCol="0">
            <a:spAutoFit/>
          </a:bodyPr>
          <a:lstStyle/>
          <a:p>
            <a:pPr marL="0" marR="0" lvl="0" indent="0" algn="ctr" defTabSz="457200" rtl="0" eaLnBrk="1" fontAlgn="auto" latinLnBrk="0" hangingPunct="1">
              <a:lnSpc>
                <a:spcPts val="10085"/>
              </a:lnSpc>
              <a:spcBef>
                <a:spcPts val="110"/>
              </a:spcBef>
              <a:spcAft>
                <a:spcPts val="0"/>
              </a:spcAft>
              <a:buClrTx/>
              <a:buSzTx/>
              <a:buFontTx/>
              <a:buNone/>
              <a:tabLst/>
              <a:defRPr/>
            </a:pPr>
            <a:r>
              <a:rPr kumimoji="0" lang="en-US" sz="4500" b="1" i="0" u="none" strike="noStrike" kern="1200" cap="none" normalizeH="0" baseline="0" noProof="0" dirty="0">
                <a:ln>
                  <a:noFill/>
                </a:ln>
                <a:solidFill>
                  <a:srgbClr val="1E49E2"/>
                </a:solidFill>
                <a:effectLst/>
                <a:uLnTx/>
                <a:uFillTx/>
                <a:latin typeface="KPMG Bold"/>
                <a:ea typeface="+mn-ea"/>
                <a:cs typeface="KPMG Bold"/>
              </a:rPr>
              <a:t>52</a:t>
            </a:r>
            <a:r>
              <a:rPr kumimoji="0" sz="4500" b="1" i="0" u="none" strike="noStrike" kern="1200" cap="none" normalizeH="0" baseline="0" noProof="0" dirty="0">
                <a:ln>
                  <a:noFill/>
                </a:ln>
                <a:solidFill>
                  <a:srgbClr val="1E49E2"/>
                </a:solidFill>
                <a:effectLst/>
                <a:uLnTx/>
                <a:uFillTx/>
                <a:latin typeface="KPMG Bold"/>
                <a:ea typeface="+mn-ea"/>
                <a:cs typeface="KPMG Bold"/>
              </a:rPr>
              <a:t>%</a:t>
            </a:r>
            <a:endParaRPr kumimoji="0" sz="4500" b="0" i="0" u="none" strike="noStrike" kern="1200" cap="none" normalizeH="0" baseline="0" noProof="0" dirty="0">
              <a:ln>
                <a:noFill/>
              </a:ln>
              <a:solidFill>
                <a:srgbClr val="1E49E2"/>
              </a:solidFill>
              <a:effectLst/>
              <a:uLnTx/>
              <a:uFillTx/>
              <a:latin typeface="KPMG Bold"/>
              <a:ea typeface="+mn-ea"/>
              <a:cs typeface="KPMG Bold"/>
            </a:endParaRPr>
          </a:p>
        </p:txBody>
      </p:sp>
      <p:pic>
        <p:nvPicPr>
          <p:cNvPr id="27" name="그래픽 26">
            <a:extLst>
              <a:ext uri="{FF2B5EF4-FFF2-40B4-BE49-F238E27FC236}">
                <a16:creationId xmlns:a16="http://schemas.microsoft.com/office/drawing/2014/main" id="{CDF202ED-73CA-9555-D99F-C29179E691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8549" y="5227306"/>
            <a:ext cx="218484" cy="218484"/>
          </a:xfrm>
          <a:prstGeom prst="rect">
            <a:avLst/>
          </a:prstGeom>
        </p:spPr>
      </p:pic>
      <p:pic>
        <p:nvPicPr>
          <p:cNvPr id="32" name="그래픽 31">
            <a:extLst>
              <a:ext uri="{FF2B5EF4-FFF2-40B4-BE49-F238E27FC236}">
                <a16:creationId xmlns:a16="http://schemas.microsoft.com/office/drawing/2014/main" id="{292972C0-16BF-C7D4-A40A-A1D3643FCC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06339" y="5227306"/>
            <a:ext cx="218484" cy="218484"/>
          </a:xfrm>
          <a:prstGeom prst="rect">
            <a:avLst/>
          </a:prstGeom>
        </p:spPr>
      </p:pic>
      <p:pic>
        <p:nvPicPr>
          <p:cNvPr id="33" name="그래픽 32">
            <a:extLst>
              <a:ext uri="{FF2B5EF4-FFF2-40B4-BE49-F238E27FC236}">
                <a16:creationId xmlns:a16="http://schemas.microsoft.com/office/drawing/2014/main" id="{47834EBC-284A-E7DC-B8A1-EB46C05FD2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40897" y="5227306"/>
            <a:ext cx="218484" cy="218484"/>
          </a:xfrm>
          <a:prstGeom prst="rect">
            <a:avLst/>
          </a:prstGeom>
        </p:spPr>
      </p:pic>
    </p:spTree>
    <p:extLst>
      <p:ext uri="{BB962C8B-B14F-4D97-AF65-F5344CB8AC3E}">
        <p14:creationId xmlns:p14="http://schemas.microsoft.com/office/powerpoint/2010/main" val="2295613263"/>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007A509638504CA075577B0A78C43C" ma:contentTypeVersion="79" ma:contentTypeDescription="Create a new document." ma:contentTypeScope="" ma:versionID="f00120920bcee853da363c4d9d6a181b">
  <xsd:schema xmlns:xsd="http://www.w3.org/2001/XMLSchema" xmlns:xs="http://www.w3.org/2001/XMLSchema" xmlns:p="http://schemas.microsoft.com/office/2006/metadata/properties" xmlns:ns1="http://schemas.microsoft.com/sharepoint/v3" xmlns:ns3="1c657212-07cd-4eb2-8173-68663959c5b7" targetNamespace="http://schemas.microsoft.com/office/2006/metadata/properties" ma:root="true" ma:fieldsID="ff9733e702ec93a5e27b10f0a91b5c1f" ns1:_="" ns3:_="">
    <xsd:import namespace="http://schemas.microsoft.com/sharepoint/v3"/>
    <xsd:import namespace="1c657212-07cd-4eb2-8173-68663959c5b7"/>
    <xsd:element name="properties">
      <xsd:complexType>
        <xsd:sequence>
          <xsd:element name="documentManagement">
            <xsd:complexType>
              <xsd:all>
                <xsd:element ref="ns3:KPMGGlobalThumbnailImage" minOccurs="0"/>
                <xsd:element ref="ns3:KPMGGlobalKeyContactPerson" minOccurs="0"/>
                <xsd:element ref="ns1:URL" minOccurs="0"/>
                <xsd:element ref="ns3:Economy" minOccurs="0"/>
                <xsd:element ref="ns3:ERI_x0020_Report_x0020_Type" minOccurs="0"/>
                <xsd:element ref="ns3:Korean_x0020_Title" minOccurs="0"/>
                <xsd:element ref="ns3:Korean_x0020_Abstract" minOccurs="0"/>
                <xsd:element ref="ns3:Big_x0020_Thumbnail_x0020_Image" minOccurs="0"/>
                <xsd:element ref="ns3:Region_kr" minOccurs="0"/>
                <xsd:element ref="ns3:Industry_x0020_Sector_x002f_SubSector_x0020_Selection_metalogix" minOccurs="0"/>
                <xsd:element ref="ns3:Function_x002f_Service_x002f_SubService_x0020_Selection_metalogix" minOccurs="0"/>
                <xsd:element ref="ns3:Language_metalogix" minOccurs="0"/>
                <xsd:element ref="ns3:Media_x0020_Type_metalogix" minOccurs="0"/>
                <xsd:element ref="ns3:Global_x0020_Country_metalogix" minOccurs="0"/>
                <xsd:element ref="ns3:Audience_x0020_Level_metalogix" minOccurs="0"/>
                <xsd:element ref="ns3:Content_x0020_Use_metalogix" minOccurs="0"/>
                <xsd:element ref="ns3:Primary_x0020_Owner_metalogix" minOccurs="0"/>
                <xsd:element ref="ns3:Publication_x0020_Date_metalogix" minOccurs="0"/>
                <xsd:element ref="ns3:Category" minOccurs="0"/>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URL" ma:index="13" nillable="true" ma:displayName="URL" ma:format="Hyperlink" ma:internalName="URL" ma:readOnly="false">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c657212-07cd-4eb2-8173-68663959c5b7" elementFormDefault="qualified">
    <xsd:import namespace="http://schemas.microsoft.com/office/2006/documentManagement/types"/>
    <xsd:import namespace="http://schemas.microsoft.com/office/infopath/2007/PartnerControls"/>
    <xsd:element name="KPMGGlobalThumbnailImage" ma:index="11" nillable="true" ma:displayName="Thumbnail Image" ma:description="This field is to associate a visual identify of the content&#10;&#10;이미지 저장하는 곳: https://intra.aspac.kpmg.com/sites/kr/ERI/TLimage/Forms/AllItems.aspx" ma:format="Image" ma:internalName="KPMGGlobalThumbnail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KPMGGlobalKeyContactPerson" ma:index="12" nillable="true" ma:displayName="Key Contact Person" ma:description="In addition to the Author field helps identify the Author/Creator/Publisher of the document/content publication. The Key Contact Person field is resulting in end users of the content not able to reach out to the team who helped created the content" ma:list="UserInfo" ma:SharePointGroup="0" ma:internalName="KPMGGlobalKeyContactPerson" ma:readOnly="false" ma:showField="NameWithPictur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conomy" ma:index="14" nillable="true" ma:displayName="Macro Economy" ma:internalName="Economy" ma:readOnly="false">
      <xsd:complexType>
        <xsd:complexContent>
          <xsd:extension base="dms:MultiChoice">
            <xsd:sequence>
              <xsd:element name="Value" maxOccurs="unbounded" minOccurs="0" nillable="true">
                <xsd:simpleType>
                  <xsd:restriction base="dms:Choice">
                    <xsd:enumeration value="국내외경제동향"/>
                  </xsd:restriction>
                </xsd:simpleType>
              </xsd:element>
            </xsd:sequence>
          </xsd:extension>
        </xsd:complexContent>
      </xsd:complexType>
    </xsd:element>
    <xsd:element name="ERI_x0020_Report_x0020_Type" ma:index="15" nillable="true" ma:displayName="ERI Report Type" ma:format="Dropdown" ma:internalName="ERI_x0020_Report_x0020_Type">
      <xsd:simpleType>
        <xsd:restriction base="dms:Choice">
          <xsd:enumeration value="(External Publication)"/>
          <xsd:enumeration value="Samjong Insight"/>
          <xsd:enumeration value="Issue Monitor"/>
          <xsd:enumeration value="Journal Review"/>
          <xsd:enumeration value="Book(단행본)"/>
          <xsd:enumeration value="(Internal Material)"/>
          <xsd:enumeration value="Global Thought Leadership"/>
          <xsd:enumeration value="Market Frontier"/>
          <xsd:enumeration value="Industry Profile"/>
          <xsd:enumeration value="Discussion memo"/>
          <xsd:enumeration value="Morning Briefing"/>
          <xsd:enumeration value="NK Insight"/>
          <xsd:enumeration value="Business Focus"/>
        </xsd:restriction>
      </xsd:simpleType>
    </xsd:element>
    <xsd:element name="Korean_x0020_Title" ma:index="16" nillable="true" ma:displayName="Report Title" ma:description="구 Korea Title 항목입니다." ma:indexed="true" ma:internalName="Korean_x0020_Title" ma:readOnly="false">
      <xsd:simpleType>
        <xsd:restriction base="dms:Text">
          <xsd:maxLength value="255"/>
        </xsd:restriction>
      </xsd:simpleType>
    </xsd:element>
    <xsd:element name="Korean_x0020_Abstract" ma:index="17" nillable="true" ma:displayName="Korean Abstract" ma:internalName="Korean_x0020_Abstract" ma:readOnly="false">
      <xsd:simpleType>
        <xsd:restriction base="dms:Note"/>
      </xsd:simpleType>
    </xsd:element>
    <xsd:element name="Big_x0020_Thumbnail_x0020_Image" ma:index="18" nillable="true" ma:displayName="Big Thumbnail Image" ma:description="Do Not Use" ma:format="Image" ma:internalName="Big_x0020_Thumbnail_x0020_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Region_kr" ma:index="19" nillable="true" ma:displayName="Local Information" ma:description="다중 선택이 가능하도록 생성 0422" ma:internalName="Region_kr" ma:readOnly="false">
      <xsd:complexType>
        <xsd:complexContent>
          <xsd:extension base="dms:MultiChoice">
            <xsd:sequence>
              <xsd:element name="Value" maxOccurs="unbounded" minOccurs="0" nillable="true">
                <xsd:simpleType>
                  <xsd:restriction base="dms:Choice">
                    <xsd:enumeration value="Global"/>
                    <xsd:enumeration value="Asia"/>
                    <xsd:enumeration value="America"/>
                    <xsd:enumeration value="Europe"/>
                    <xsd:enumeration value="MENA(Middle East &amp; Africa)"/>
                  </xsd:restriction>
                </xsd:simpleType>
              </xsd:element>
            </xsd:sequence>
          </xsd:extension>
        </xsd:complexContent>
      </xsd:complexType>
    </xsd:element>
    <xsd:element name="Industry_x0020_Sector_x002f_SubSector_x0020_Selection_metalogix" ma:index="20" nillable="true" ma:displayName="Industry Sector/SubSector Selection_metalogix" ma:description="* 구 작성 창입니다. 입력하지 않는 란입니다." ma:internalName="Industry_x0020_Sector_x002f_SubSector_x0020_Selection_metalogix" ma:readOnly="false">
      <xsd:simpleType>
        <xsd:restriction base="dms:Note"/>
      </xsd:simpleType>
    </xsd:element>
    <xsd:element name="Function_x002f_Service_x002f_SubService_x0020_Selection_metalogix" ma:index="21" nillable="true" ma:displayName="Function/Service/SubService Selection_metalogix" ma:description="* 구 작성 창입니다. 입력하지 않는 란입니다." ma:internalName="Function_x002f_Service_x002f_SubService_x0020_Selection_metalogix" ma:readOnly="false">
      <xsd:simpleType>
        <xsd:restriction base="dms:Note"/>
      </xsd:simpleType>
    </xsd:element>
    <xsd:element name="Language_metalogix" ma:index="22" nillable="true" ma:displayName="Language" ma:default="Korean" ma:format="Dropdown" ma:internalName="Language_metalogix" ma:readOnly="false">
      <xsd:simpleType>
        <xsd:union memberTypes="dms:Text">
          <xsd:simpleType>
            <xsd:restriction base="dms:Choice">
              <xsd:enumeration value="Korean"/>
              <xsd:enumeration value="English"/>
            </xsd:restriction>
          </xsd:simpleType>
        </xsd:union>
      </xsd:simpleType>
    </xsd:element>
    <xsd:element name="Media_x0020_Type_metalogix" ma:index="23" nillable="true" ma:displayName="Media Type" ma:default="PDF" ma:format="RadioButtons" ma:internalName="Media_x0020_Type_metalogix" ma:readOnly="false">
      <xsd:simpleType>
        <xsd:union memberTypes="dms:Text">
          <xsd:simpleType>
            <xsd:restriction base="dms:Choice">
              <xsd:enumeration value="DOC"/>
              <xsd:enumeration value="MSG"/>
              <xsd:enumeration value="PDF"/>
              <xsd:enumeration value="PPT"/>
              <xsd:enumeration value="TXT"/>
            </xsd:restriction>
          </xsd:simpleType>
        </xsd:union>
      </xsd:simpleType>
    </xsd:element>
    <xsd:element name="Global_x0020_Country_metalogix" ma:index="24" nillable="true" ma:displayName="Global Country" ma:description="Identifies the Country who owns the content and where it was created" ma:internalName="Global_x0020_Country_metalogix" ma:readOnly="false">
      <xsd:simpleType>
        <xsd:restriction base="dms:Text">
          <xsd:maxLength value="255"/>
        </xsd:restriction>
      </xsd:simpleType>
    </xsd:element>
    <xsd:element name="Audience_x0020_Level_metalogix" ma:index="25" nillable="true" ma:displayName="Audience Level" ma:default="All" ma:description="All, Partner, Sr. Mgr., Mgr., Associate" ma:format="Dropdown" ma:internalName="Audience_x0020_Level_metalogix" ma:readOnly="false">
      <xsd:simpleType>
        <xsd:restriction base="dms:Choice">
          <xsd:enumeration value="All"/>
          <xsd:enumeration value="Partner"/>
          <xsd:enumeration value="Sr. Mgr."/>
          <xsd:enumeration value="Mgr."/>
          <xsd:enumeration value="Associate"/>
        </xsd:restriction>
      </xsd:simpleType>
    </xsd:element>
    <xsd:element name="Content_x0020_Use_metalogix" ma:index="26" nillable="true" ma:displayName="Content Use" ma:description="Select 'Internal' for internal use only or 'Internal/External' for public use" ma:format="Dropdown" ma:internalName="Content_x0020_Use_metalogix" ma:readOnly="false">
      <xsd:simpleType>
        <xsd:restriction base="dms:Choice">
          <xsd:enumeration value="Internal"/>
          <xsd:enumeration value="Internal/External'"/>
        </xsd:restriction>
      </xsd:simpleType>
    </xsd:element>
    <xsd:element name="Primary_x0020_Owner_metalogix" ma:index="27" nillable="true" ma:displayName="Primary Owner" ma:default="No Selection" ma:description="Identifies the function, industry, business group which owns the content" ma:format="Dropdown" ma:internalName="Primary_x0020_Owner_metalogix" ma:readOnly="false">
      <xsd:simpleType>
        <xsd:restriction base="dms:Choice">
          <xsd:enumeration value="No Selection"/>
          <xsd:enumeration value="Advisory"/>
          <xsd:enumeration value="Audit"/>
          <xsd:enumeration value="Communucations"/>
          <xsd:enumeration value="Finance and Administration"/>
          <xsd:enumeration value="Human Resources"/>
          <xsd:enumeration value="Information Technology"/>
          <xsd:enumeration value="Knowledge Management"/>
          <xsd:enumeration value="Learning &amp; Development"/>
          <xsd:enumeration value="Legal Services"/>
          <xsd:enumeration value="Marketing"/>
          <xsd:enumeration value="Quality &amp; Risk Management"/>
          <xsd:enumeration value="Research"/>
          <xsd:enumeration value="Tax"/>
        </xsd:restriction>
      </xsd:simpleType>
    </xsd:element>
    <xsd:element name="Publication_x0020_Date_metalogix" ma:index="28" nillable="true" ma:displayName="Publication Date" ma:description="Date the content was published" ma:format="DateOnly" ma:internalName="Publication_x0020_Date_metalogix" ma:readOnly="false">
      <xsd:simpleType>
        <xsd:restriction base="dms:DateTime"/>
      </xsd:simpleType>
    </xsd:element>
    <xsd:element name="Category" ma:index="32" nillable="true" ma:displayName="Category" ma:default="All" ma:description="FS/CM/IM/IGH/TMT에서 문서가 보여야 하는 경우 필수로 입력합니다.&#10;입력되지 않은 값은 각각의 페이지에서 표시되지 않습니다." ma:internalName="Category" ma:readOnly="false">
      <xsd:complexType>
        <xsd:complexContent>
          <xsd:extension base="dms:MultiChoiceFillIn">
            <xsd:sequence>
              <xsd:element name="Value" maxOccurs="unbounded" minOccurs="0" nillable="true">
                <xsd:simpleType>
                  <xsd:union memberTypes="dms:Text">
                    <xsd:simpleType>
                      <xsd:restriction base="dms:Choice">
                        <xsd:enumeration value="All"/>
                        <xsd:enumeration value="Consumer Markets"/>
                        <xsd:enumeration value="Financial Services"/>
                        <xsd:enumeration value="Industrial Markets"/>
                        <xsd:enumeration value="Infrastructure, Government and Healthcare"/>
                        <xsd:enumeration value="Technology, Media &amp; Telecommunications"/>
                        <xsd:enumeration value="M&amp;A"/>
                      </xsd:restriction>
                    </xsd:simpleType>
                  </xsd:union>
                </xsd:simpleType>
              </xsd:element>
            </xsd:sequence>
          </xsd:extension>
        </xsd:complexContent>
      </xsd:complexType>
    </xsd:element>
    <xsd:element name="MediaServiceMetadata" ma:index="34" nillable="true" ma:displayName="MediaServiceMetadata" ma:hidden="true" ma:internalName="MediaServiceMetadata" ma:readOnly="true">
      <xsd:simpleType>
        <xsd:restriction base="dms:Note"/>
      </xsd:simpleType>
    </xsd:element>
    <xsd:element name="MediaServiceFastMetadata" ma:index="35" nillable="true" ma:displayName="MediaServiceFastMetadata" ma:hidden="true" ma:internalName="MediaServiceFastMetadata" ma:readOnly="true">
      <xsd:simpleType>
        <xsd:restriction base="dms:Note"/>
      </xsd:simpleType>
    </xsd:element>
    <xsd:element name="MediaServiceObjectDetectorVersions" ma:index="36"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ma:index="10" ma:displayName="Comments"/>
        <xsd:element name="keywords" minOccurs="0" maxOccurs="1" type="xsd:string" ma:index="9"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rimary_x0020_Owner_metalogix xmlns="1c657212-07cd-4eb2-8173-68663959c5b7">No Selection</Primary_x0020_Owner_metalogix>
    <Korean_x0020_Title xmlns="1c657212-07cd-4eb2-8173-68663959c5b7">20231124_GTL_글로벌 테크 리더 설문조사 리포트</Korean_x0020_Title>
    <Global_x0020_Country_metalogix xmlns="1c657212-07cd-4eb2-8173-68663959c5b7" xsi:nil="true"/>
    <Economy xmlns="1c657212-07cd-4eb2-8173-68663959c5b7" xsi:nil="true"/>
    <Publication_x0020_Date_metalogix xmlns="1c657212-07cd-4eb2-8173-68663959c5b7">2023-11-23T15:00:00+00:00</Publication_x0020_Date_metalogix>
    <KPMGGlobalThumbnailImage xmlns="1c657212-07cd-4eb2-8173-68663959c5b7">
      <Url xsi:nil="true"/>
      <Description xsi:nil="true"/>
    </KPMGGlobalThumbnailImage>
    <Content_x0020_Use_metalogix xmlns="1c657212-07cd-4eb2-8173-68663959c5b7" xsi:nil="true"/>
    <Language_metalogix xmlns="1c657212-07cd-4eb2-8173-68663959c5b7">Korean</Language_metalogix>
    <URL xmlns="http://schemas.microsoft.com/sharepoint/v3">
      <Url xsi:nil="true"/>
      <Description xsi:nil="true"/>
    </URL>
    <Audience_x0020_Level_metalogix xmlns="1c657212-07cd-4eb2-8173-68663959c5b7">All</Audience_x0020_Level_metalogix>
    <Category xmlns="1c657212-07cd-4eb2-8173-68663959c5b7">
      <Value>All</Value>
      <Value>Technology, Media &amp; Telecommunications</Value>
    </Category>
    <Korean_x0020_Abstract xmlns="1c657212-07cd-4eb2-8173-68663959c5b7" xsi:nil="true"/>
    <Industry_x0020_Sector_x002f_SubSector_x0020_Selection_metalogix xmlns="1c657212-07cd-4eb2-8173-68663959c5b7" xsi:nil="true"/>
    <ERI_x0020_Report_x0020_Type xmlns="1c657212-07cd-4eb2-8173-68663959c5b7">Global Thought Leadership</ERI_x0020_Report_x0020_Type>
    <Function_x002f_Service_x002f_SubService_x0020_Selection_metalogix xmlns="1c657212-07cd-4eb2-8173-68663959c5b7" xsi:nil="true"/>
    <Media_x0020_Type_metalogix xmlns="1c657212-07cd-4eb2-8173-68663959c5b7">PPT</Media_x0020_Type_metalogix>
    <KPMGGlobalKeyContactPerson xmlns="1c657212-07cd-4eb2-8173-68663959c5b7">
      <UserInfo>
        <DisplayName/>
        <AccountId xsi:nil="true"/>
        <AccountType/>
      </UserInfo>
    </KPMGGlobalKeyContactPerson>
    <Region_kr xmlns="1c657212-07cd-4eb2-8173-68663959c5b7" xsi:nil="true"/>
    <Big_x0020_Thumbnail_x0020_Image xmlns="1c657212-07cd-4eb2-8173-68663959c5b7">
      <Url xsi:nil="true"/>
      <Description xsi:nil="true"/>
    </Big_x0020_Thumbnail_x0020_Image>
  </documentManagement>
</p:properties>
</file>

<file path=customXml/itemProps1.xml><?xml version="1.0" encoding="utf-8"?>
<ds:datastoreItem xmlns:ds="http://schemas.openxmlformats.org/officeDocument/2006/customXml" ds:itemID="{7C22A220-2EAD-4F24-B8A0-87334685B819}">
  <ds:schemaRefs>
    <ds:schemaRef ds:uri="http://schemas.microsoft.com/sharepoint/v3/contenttype/forms"/>
  </ds:schemaRefs>
</ds:datastoreItem>
</file>

<file path=customXml/itemProps2.xml><?xml version="1.0" encoding="utf-8"?>
<ds:datastoreItem xmlns:ds="http://schemas.openxmlformats.org/officeDocument/2006/customXml" ds:itemID="{E2DD2C86-9C0E-4D63-A827-34CE4E73597F}"/>
</file>

<file path=customXml/itemProps3.xml><?xml version="1.0" encoding="utf-8"?>
<ds:datastoreItem xmlns:ds="http://schemas.openxmlformats.org/officeDocument/2006/customXml" ds:itemID="{86F6C821-01E4-4A36-B090-B879E7DBCF39}">
  <ds:schemaRefs>
    <ds:schemaRef ds:uri="http://purl.org/dc/elements/1.1/"/>
    <ds:schemaRef ds:uri="http://schemas.microsoft.com/office/2006/documentManagement/types"/>
    <ds:schemaRef ds:uri="a6565e09-5864-4678-8d5f-23ac74c58b18"/>
    <ds:schemaRef ds:uri="4243d5be-521d-4052-81ca-f0f31ea6f2da"/>
    <ds:schemaRef ds:uri="http://schemas.microsoft.com/office/2006/metadata/properties"/>
    <ds:schemaRef ds:uri="http://www.w3.org/XML/1998/namespace"/>
    <ds:schemaRef ds:uri="http://purl.org/dc/terms/"/>
    <ds:schemaRef ds:uri="http://purl.org/dc/dcmitype/"/>
    <ds:schemaRef ds:uri="http://schemas.microsoft.com/office/infopath/2007/PartnerControls"/>
    <ds:schemaRef ds:uri="http://schemas.openxmlformats.org/package/2006/metadata/core-properties"/>
    <ds:schemaRef ds:uri="e2073511-092b-453c-86c4-757771ac7067"/>
  </ds:schemaRefs>
</ds:datastoreItem>
</file>

<file path=docProps/app.xml><?xml version="1.0" encoding="utf-8"?>
<Properties xmlns="http://schemas.openxmlformats.org/officeDocument/2006/extended-properties" xmlns:vt="http://schemas.openxmlformats.org/officeDocument/2006/docPropsVTypes">
  <Template/>
  <TotalTime>1640</TotalTime>
  <Words>2286</Words>
  <Application>Microsoft Office PowerPoint</Application>
  <PresentationFormat>와이드스크린</PresentationFormat>
  <Paragraphs>335</Paragraphs>
  <Slides>13</Slides>
  <Notes>1</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13</vt:i4>
      </vt:variant>
    </vt:vector>
  </HeadingPairs>
  <TitlesOfParts>
    <vt:vector size="21" baseType="lpstr">
      <vt:lpstr>KoPub돋움체 Bold</vt:lpstr>
      <vt:lpstr>KoPub돋움체 Medium</vt:lpstr>
      <vt:lpstr>맑은 고딕</vt:lpstr>
      <vt:lpstr>Arial</vt:lpstr>
      <vt:lpstr>Calibri</vt:lpstr>
      <vt:lpstr>Calibri Light</vt:lpstr>
      <vt:lpstr>KPMG Bold</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KPMG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삼정KPMG경제연구원</dc:creator>
  <cp:lastModifiedBy>Lee, Hyo-Jung Jenny (KR/ERI)</cp:lastModifiedBy>
  <cp:revision>15</cp:revision>
  <cp:lastPrinted>2023-11-24T00:18:09Z</cp:lastPrinted>
  <dcterms:created xsi:type="dcterms:W3CDTF">2023-04-25T09:37:50Z</dcterms:created>
  <dcterms:modified xsi:type="dcterms:W3CDTF">2023-11-24T05:48:01Z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0x01010078007A509638504CA075577B0A78C43C</vt:lpwstr>
  </property>
  <property fmtid="{D5CDD505-2E9C-101B-9397-08002B2CF9AE}" pid="3" name="MediaServiceImageTags">
    <vt:lpwstr/>
  </property>
</Properties>
</file>