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12" r:id="rId4"/>
  </p:sldMasterIdLst>
  <p:notesMasterIdLst>
    <p:notesMasterId r:id="rId48"/>
  </p:notesMasterIdLst>
  <p:handoutMasterIdLst>
    <p:handoutMasterId r:id="rId49"/>
  </p:handoutMasterIdLst>
  <p:sldIdLst>
    <p:sldId id="3052" r:id="rId5"/>
    <p:sldId id="326" r:id="rId6"/>
    <p:sldId id="2736" r:id="rId7"/>
    <p:sldId id="2730" r:id="rId8"/>
    <p:sldId id="2744" r:id="rId9"/>
    <p:sldId id="2995" r:id="rId10"/>
    <p:sldId id="3057" r:id="rId11"/>
    <p:sldId id="2961" r:id="rId12"/>
    <p:sldId id="3001" r:id="rId13"/>
    <p:sldId id="3029" r:id="rId14"/>
    <p:sldId id="2735" r:id="rId15"/>
    <p:sldId id="3058" r:id="rId16"/>
    <p:sldId id="2758" r:id="rId17"/>
    <p:sldId id="2912" r:id="rId18"/>
    <p:sldId id="2908" r:id="rId19"/>
    <p:sldId id="2958" r:id="rId20"/>
    <p:sldId id="2861" r:id="rId21"/>
    <p:sldId id="2951" r:id="rId22"/>
    <p:sldId id="3059" r:id="rId23"/>
    <p:sldId id="2919" r:id="rId24"/>
    <p:sldId id="2812" r:id="rId25"/>
    <p:sldId id="2991" r:id="rId26"/>
    <p:sldId id="3055" r:id="rId27"/>
    <p:sldId id="2757" r:id="rId28"/>
    <p:sldId id="2927" r:id="rId29"/>
    <p:sldId id="3043" r:id="rId30"/>
    <p:sldId id="3051" r:id="rId31"/>
    <p:sldId id="3060" r:id="rId32"/>
    <p:sldId id="3040" r:id="rId33"/>
    <p:sldId id="2969" r:id="rId34"/>
    <p:sldId id="3031" r:id="rId35"/>
    <p:sldId id="2931" r:id="rId36"/>
    <p:sldId id="3021" r:id="rId37"/>
    <p:sldId id="2996" r:id="rId38"/>
    <p:sldId id="2935" r:id="rId39"/>
    <p:sldId id="3054" r:id="rId40"/>
    <p:sldId id="2964" r:id="rId41"/>
    <p:sldId id="3025" r:id="rId42"/>
    <p:sldId id="2828" r:id="rId43"/>
    <p:sldId id="3026" r:id="rId44"/>
    <p:sldId id="3027" r:id="rId45"/>
    <p:sldId id="3028" r:id="rId46"/>
    <p:sldId id="2806" r:id="rId47"/>
  </p:sldIdLst>
  <p:sldSz cx="9906000" cy="6858000" type="A4"/>
  <p:notesSz cx="6797675" cy="9872663"/>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20" userDrawn="1">
          <p15:clr>
            <a:srgbClr val="A4A3A4"/>
          </p15:clr>
        </p15:guide>
        <p15:guide id="2" pos="479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Ki-Bum (KR/ERI)" initials="KK(" lastIdx="1" clrIdx="0">
    <p:extLst>
      <p:ext uri="{19B8F6BF-5375-455C-9EA6-DF929625EA0E}">
        <p15:presenceInfo xmlns:p15="http://schemas.microsoft.com/office/powerpoint/2012/main" userId="S::kkim28@kr.kpmg.com::93a05624-2d57-40b1-8485-6140a98df9d7" providerId="AD"/>
      </p:ext>
    </p:extLst>
  </p:cmAuthor>
  <p:cmAuthor id="2" name="Lee, Hyo-Jung Jenny (KR/ERI)" initials="LHJ(" lastIdx="1" clrIdx="1">
    <p:extLst>
      <p:ext uri="{19B8F6BF-5375-455C-9EA6-DF929625EA0E}">
        <p15:presenceInfo xmlns:p15="http://schemas.microsoft.com/office/powerpoint/2012/main" userId="S::hyojunglee@kr.kpmg.com::8fb11eb8-8f0d-4526-8076-aa6a881217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85BF"/>
    <a:srgbClr val="99ADD1"/>
    <a:srgbClr val="00338D"/>
    <a:srgbClr val="D7DCDF"/>
    <a:srgbClr val="CED3D8"/>
    <a:srgbClr val="EAECEE"/>
    <a:srgbClr val="E5E8EB"/>
    <a:srgbClr val="E3E6E9"/>
    <a:srgbClr val="F2F2F2"/>
    <a:srgbClr val="9CC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27DF7-D002-4D5A-BFAE-4454CBC569D0}" v="680" dt="2023-11-27T13:54:03.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0" autoAdjust="0"/>
    <p:restoredTop sz="96118" autoAdjust="0"/>
  </p:normalViewPr>
  <p:slideViewPr>
    <p:cSldViewPr snapToGrid="0">
      <p:cViewPr varScale="1">
        <p:scale>
          <a:sx n="77" d="100"/>
          <a:sy n="77" d="100"/>
        </p:scale>
        <p:origin x="1542" y="84"/>
      </p:cViewPr>
      <p:guideLst>
        <p:guide pos="3120"/>
        <p:guide pos="4798"/>
        <p:guide orient="horz" pos="2160"/>
      </p:guideLst>
    </p:cSldViewPr>
  </p:slideViewPr>
  <p:notesTextViewPr>
    <p:cViewPr>
      <p:scale>
        <a:sx n="1" d="1"/>
        <a:sy n="1" d="1"/>
      </p:scale>
      <p:origin x="0" y="0"/>
    </p:cViewPr>
  </p:notesTextViewPr>
  <p:sorterViewPr>
    <p:cViewPr varScale="1">
      <p:scale>
        <a:sx n="1" d="1"/>
        <a:sy n="1" d="1"/>
      </p:scale>
      <p:origin x="0" y="-20796"/>
    </p:cViewPr>
  </p:sorterViewPr>
  <p:notesViewPr>
    <p:cSldViewPr snapToGrid="0">
      <p:cViewPr varScale="1">
        <p:scale>
          <a:sx n="86" d="100"/>
          <a:sy n="86" d="100"/>
        </p:scale>
        <p:origin x="363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695677811149193E-2"/>
          <c:y val="0.17479170413908951"/>
          <c:w val="0.89232120272611581"/>
          <c:h val="0.68889133758318588"/>
        </c:manualLayout>
      </c:layout>
      <c:barChart>
        <c:barDir val="col"/>
        <c:grouping val="clustered"/>
        <c:varyColors val="0"/>
        <c:ser>
          <c:idx val="1"/>
          <c:order val="1"/>
          <c:tx>
            <c:strRef>
              <c:f>Sheet1!$C$1</c:f>
              <c:strCache>
                <c:ptCount val="1"/>
                <c:pt idx="0">
                  <c:v>열2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0"/>
              <a:lstStyle/>
              <a:p>
                <a:pPr algn="ctr">
                  <a:defRPr lang="ko-KR" altLang="en-US" sz="1000" b="0" i="0" u="none" strike="noStrike" kern="1200" baseline="0">
                    <a:ln>
                      <a:solidFill>
                        <a:srgbClr val="D3D3D3">
                          <a:alpha val="0"/>
                        </a:srgbClr>
                      </a:solidFill>
                    </a:ln>
                    <a:solidFill>
                      <a:srgbClr val="00A3A1"/>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Sheet1!$A$2:$A$70</c:f>
              <c:strCache>
                <c:ptCount val="69"/>
                <c:pt idx="0">
                  <c:v>'18.01</c:v>
                </c:pt>
                <c:pt idx="12">
                  <c:v>'19.01</c:v>
                </c:pt>
                <c:pt idx="24">
                  <c:v>'20.01</c:v>
                </c:pt>
                <c:pt idx="36">
                  <c:v>'21.01</c:v>
                </c:pt>
                <c:pt idx="48">
                  <c:v>'22.01</c:v>
                </c:pt>
                <c:pt idx="60">
                  <c:v>'23.01</c:v>
                </c:pt>
                <c:pt idx="68">
                  <c:v>'23.09p</c:v>
                </c:pt>
              </c:strCache>
            </c:strRef>
          </c:cat>
          <c:val>
            <c:numRef>
              <c:f>Sheet1!$C$2:$C$70</c:f>
            </c:numRef>
          </c:val>
          <c:extLst>
            <c:ext xmlns:c16="http://schemas.microsoft.com/office/drawing/2014/chart" uri="{C3380CC4-5D6E-409C-BE32-E72D297353CC}">
              <c16:uniqueId val="{00000000-4D05-4F78-9F38-02D5B4CE0BAA}"/>
            </c:ext>
          </c:extLst>
        </c:ser>
        <c:dLbls>
          <c:showLegendKey val="0"/>
          <c:showVal val="0"/>
          <c:showCatName val="0"/>
          <c:showSerName val="0"/>
          <c:showPercent val="0"/>
          <c:showBubbleSize val="0"/>
        </c:dLbls>
        <c:gapWidth val="100"/>
        <c:overlap val="-20"/>
        <c:axId val="857084240"/>
        <c:axId val="857082672"/>
      </c:barChart>
      <c:barChart>
        <c:barDir val="col"/>
        <c:grouping val="clustered"/>
        <c:varyColors val="0"/>
        <c:ser>
          <c:idx val="0"/>
          <c:order val="0"/>
          <c:tx>
            <c:strRef>
              <c:f>Sheet1!$B$1</c:f>
              <c:strCache>
                <c:ptCount val="1"/>
                <c:pt idx="0">
                  <c:v>온라인 쇼핑 거래액(좌)</c:v>
                </c:pt>
              </c:strCache>
            </c:strRef>
          </c:tx>
          <c:spPr>
            <a:solidFill>
              <a:srgbClr val="00B8F5"/>
            </a:solidFill>
            <a:ln w="34925">
              <a:noFill/>
            </a:ln>
            <a:effectLst/>
          </c:spPr>
          <c:invertIfNegative val="0"/>
          <c:cat>
            <c:strRef>
              <c:f>Sheet1!$A$2:$A$70</c:f>
              <c:strCache>
                <c:ptCount val="69"/>
                <c:pt idx="0">
                  <c:v>'18.01</c:v>
                </c:pt>
                <c:pt idx="12">
                  <c:v>'19.01</c:v>
                </c:pt>
                <c:pt idx="24">
                  <c:v>'20.01</c:v>
                </c:pt>
                <c:pt idx="36">
                  <c:v>'21.01</c:v>
                </c:pt>
                <c:pt idx="48">
                  <c:v>'22.01</c:v>
                </c:pt>
                <c:pt idx="60">
                  <c:v>'23.01</c:v>
                </c:pt>
                <c:pt idx="68">
                  <c:v>'23.09p</c:v>
                </c:pt>
              </c:strCache>
            </c:strRef>
          </c:cat>
          <c:val>
            <c:numRef>
              <c:f>Sheet1!$B$2:$B$70</c:f>
              <c:numCache>
                <c:formatCode>_-* #,##0.0_-;\-* #,##0.0_-;_-* "-"_-;_-@_-</c:formatCode>
                <c:ptCount val="69"/>
                <c:pt idx="0">
                  <c:v>9.0270080000000004</c:v>
                </c:pt>
                <c:pt idx="1">
                  <c:v>8.2072959999999995</c:v>
                </c:pt>
                <c:pt idx="2">
                  <c:v>9.3757660000000005</c:v>
                </c:pt>
                <c:pt idx="3">
                  <c:v>9.0342739999999999</c:v>
                </c:pt>
                <c:pt idx="4">
                  <c:v>9.3632240000000007</c:v>
                </c:pt>
                <c:pt idx="5">
                  <c:v>8.9650750000000006</c:v>
                </c:pt>
                <c:pt idx="6">
                  <c:v>9.6534200000000006</c:v>
                </c:pt>
                <c:pt idx="7">
                  <c:v>9.2703810000000004</c:v>
                </c:pt>
                <c:pt idx="8">
                  <c:v>9.1372789999999995</c:v>
                </c:pt>
                <c:pt idx="9">
                  <c:v>10.016442</c:v>
                </c:pt>
                <c:pt idx="10">
                  <c:v>10.574144</c:v>
                </c:pt>
                <c:pt idx="11">
                  <c:v>10.689700999999999</c:v>
                </c:pt>
                <c:pt idx="12">
                  <c:v>10.811795999999999</c:v>
                </c:pt>
                <c:pt idx="13">
                  <c:v>9.6668710000000004</c:v>
                </c:pt>
                <c:pt idx="14">
                  <c:v>11.296239</c:v>
                </c:pt>
                <c:pt idx="15">
                  <c:v>10.763785</c:v>
                </c:pt>
                <c:pt idx="16">
                  <c:v>11.374817</c:v>
                </c:pt>
                <c:pt idx="17">
                  <c:v>10.725166</c:v>
                </c:pt>
                <c:pt idx="18">
                  <c:v>11.302975</c:v>
                </c:pt>
                <c:pt idx="19">
                  <c:v>11.418155</c:v>
                </c:pt>
                <c:pt idx="20">
                  <c:v>11.397646</c:v>
                </c:pt>
                <c:pt idx="21">
                  <c:v>12.008032999999999</c:v>
                </c:pt>
                <c:pt idx="22">
                  <c:v>12.991605</c:v>
                </c:pt>
                <c:pt idx="23">
                  <c:v>12.84375</c:v>
                </c:pt>
                <c:pt idx="24">
                  <c:v>12.098573999999999</c:v>
                </c:pt>
                <c:pt idx="25">
                  <c:v>11.884677</c:v>
                </c:pt>
                <c:pt idx="26">
                  <c:v>12.439142</c:v>
                </c:pt>
                <c:pt idx="27">
                  <c:v>11.913275000000001</c:v>
                </c:pt>
                <c:pt idx="28">
                  <c:v>12.552441</c:v>
                </c:pt>
                <c:pt idx="29">
                  <c:v>12.508478</c:v>
                </c:pt>
                <c:pt idx="30">
                  <c:v>12.845893999999999</c:v>
                </c:pt>
                <c:pt idx="31">
                  <c:v>13.415501000000001</c:v>
                </c:pt>
                <c:pt idx="32">
                  <c:v>13.818699000000001</c:v>
                </c:pt>
                <c:pt idx="33">
                  <c:v>13.856877000000001</c:v>
                </c:pt>
                <c:pt idx="34">
                  <c:v>14.978279000000001</c:v>
                </c:pt>
                <c:pt idx="35">
                  <c:v>15.972132999999999</c:v>
                </c:pt>
                <c:pt idx="36">
                  <c:v>15.005394000000001</c:v>
                </c:pt>
                <c:pt idx="37">
                  <c:v>13.740166</c:v>
                </c:pt>
                <c:pt idx="38">
                  <c:v>15.809616999999999</c:v>
                </c:pt>
                <c:pt idx="39">
                  <c:v>14.950574</c:v>
                </c:pt>
                <c:pt idx="40">
                  <c:v>15.877834</c:v>
                </c:pt>
                <c:pt idx="41">
                  <c:v>15.419962</c:v>
                </c:pt>
                <c:pt idx="42">
                  <c:v>15.927254</c:v>
                </c:pt>
                <c:pt idx="43">
                  <c:v>15.533474</c:v>
                </c:pt>
                <c:pt idx="44">
                  <c:v>15.926493000000001</c:v>
                </c:pt>
                <c:pt idx="45">
                  <c:v>16.685953999999999</c:v>
                </c:pt>
                <c:pt idx="46">
                  <c:v>17.298058999999999</c:v>
                </c:pt>
                <c:pt idx="47">
                  <c:v>18.048328999999999</c:v>
                </c:pt>
                <c:pt idx="48">
                  <c:v>16.855778000000001</c:v>
                </c:pt>
                <c:pt idx="49">
                  <c:v>15.749200999999999</c:v>
                </c:pt>
                <c:pt idx="50">
                  <c:v>17.608132000000001</c:v>
                </c:pt>
                <c:pt idx="51">
                  <c:v>16.844576</c:v>
                </c:pt>
                <c:pt idx="52">
                  <c:v>17.710118999999999</c:v>
                </c:pt>
                <c:pt idx="53">
                  <c:v>17.104747</c:v>
                </c:pt>
                <c:pt idx="54">
                  <c:v>17.332550999999999</c:v>
                </c:pt>
                <c:pt idx="55">
                  <c:v>18.008583000000002</c:v>
                </c:pt>
                <c:pt idx="56">
                  <c:v>17.358049999999999</c:v>
                </c:pt>
                <c:pt idx="57">
                  <c:v>17.970891000000002</c:v>
                </c:pt>
                <c:pt idx="58">
                  <c:v>18.438853999999999</c:v>
                </c:pt>
                <c:pt idx="59">
                  <c:v>18.897566999999999</c:v>
                </c:pt>
                <c:pt idx="60">
                  <c:v>18.042083999999999</c:v>
                </c:pt>
                <c:pt idx="61">
                  <c:v>17.041993000000002</c:v>
                </c:pt>
                <c:pt idx="62">
                  <c:v>18.630110999999999</c:v>
                </c:pt>
                <c:pt idx="63">
                  <c:v>17.800540999999999</c:v>
                </c:pt>
                <c:pt idx="64">
                  <c:v>19.248111000000002</c:v>
                </c:pt>
                <c:pt idx="65">
                  <c:v>18.468211</c:v>
                </c:pt>
                <c:pt idx="66">
                  <c:v>18.836956000000001</c:v>
                </c:pt>
                <c:pt idx="67">
                  <c:v>19.084613999999998</c:v>
                </c:pt>
                <c:pt idx="68">
                  <c:v>19.017737</c:v>
                </c:pt>
              </c:numCache>
            </c:numRef>
          </c:val>
          <c:extLst>
            <c:ext xmlns:c16="http://schemas.microsoft.com/office/drawing/2014/chart" uri="{C3380CC4-5D6E-409C-BE32-E72D297353CC}">
              <c16:uniqueId val="{00000001-4D05-4F78-9F38-02D5B4CE0BAA}"/>
            </c:ext>
          </c:extLst>
        </c:ser>
        <c:dLbls>
          <c:showLegendKey val="0"/>
          <c:showVal val="0"/>
          <c:showCatName val="0"/>
          <c:showSerName val="0"/>
          <c:showPercent val="0"/>
          <c:showBubbleSize val="0"/>
        </c:dLbls>
        <c:gapWidth val="100"/>
        <c:overlap val="-27"/>
        <c:axId val="857084240"/>
        <c:axId val="857082672"/>
      </c:barChart>
      <c:lineChart>
        <c:grouping val="standard"/>
        <c:varyColors val="0"/>
        <c:ser>
          <c:idx val="2"/>
          <c:order val="2"/>
          <c:tx>
            <c:strRef>
              <c:f>Sheet1!$D$1</c:f>
              <c:strCache>
                <c:ptCount val="1"/>
                <c:pt idx="0">
                  <c:v>YoY(우)</c:v>
                </c:pt>
              </c:strCache>
            </c:strRef>
          </c:tx>
          <c:spPr>
            <a:ln w="28575" cap="flat">
              <a:solidFill>
                <a:schemeClr val="accent1"/>
              </a:solidFill>
              <a:bevel/>
            </a:ln>
            <a:effectLst/>
          </c:spPr>
          <c:marker>
            <c:symbol val="none"/>
          </c:marker>
          <c:dPt>
            <c:idx val="38"/>
            <c:marker>
              <c:symbol val="circle"/>
              <c:size val="5"/>
              <c:spPr>
                <a:solidFill>
                  <a:schemeClr val="bg1"/>
                </a:solidFill>
                <a:ln w="9525">
                  <a:solidFill>
                    <a:schemeClr val="accent1"/>
                  </a:solidFill>
                </a:ln>
                <a:effectLst/>
              </c:spPr>
            </c:marker>
            <c:bubble3D val="0"/>
            <c:extLst>
              <c:ext xmlns:c16="http://schemas.microsoft.com/office/drawing/2014/chart" uri="{C3380CC4-5D6E-409C-BE32-E72D297353CC}">
                <c16:uniqueId val="{00000002-6C41-4D85-8D1D-B405845DB6AA}"/>
              </c:ext>
            </c:extLst>
          </c:dPt>
          <c:dPt>
            <c:idx val="67"/>
            <c:marker>
              <c:symbol val="circle"/>
              <c:size val="5"/>
              <c:spPr>
                <a:solidFill>
                  <a:schemeClr val="bg1"/>
                </a:solidFill>
                <a:ln w="9525">
                  <a:solidFill>
                    <a:schemeClr val="accent1"/>
                  </a:solidFill>
                </a:ln>
                <a:effectLst/>
              </c:spPr>
            </c:marker>
            <c:bubble3D val="0"/>
            <c:extLst>
              <c:ext xmlns:c16="http://schemas.microsoft.com/office/drawing/2014/chart" uri="{C3380CC4-5D6E-409C-BE32-E72D297353CC}">
                <c16:uniqueId val="{00000001-6C41-4D85-8D1D-B405845DB6AA}"/>
              </c:ext>
            </c:extLst>
          </c:dPt>
          <c:dPt>
            <c:idx val="68"/>
            <c:marker>
              <c:symbol val="circle"/>
              <c:size val="5"/>
              <c:spPr>
                <a:solidFill>
                  <a:schemeClr val="bg1"/>
                </a:solidFill>
                <a:ln w="9525">
                  <a:solidFill>
                    <a:schemeClr val="accent1"/>
                  </a:solidFill>
                </a:ln>
                <a:effectLst/>
              </c:spPr>
            </c:marker>
            <c:bubble3D val="0"/>
            <c:extLst>
              <c:ext xmlns:c16="http://schemas.microsoft.com/office/drawing/2014/chart" uri="{C3380CC4-5D6E-409C-BE32-E72D297353CC}">
                <c16:uniqueId val="{00000002-28D0-4BDB-B9CF-73CFE3729EC7}"/>
              </c:ext>
            </c:extLst>
          </c:dPt>
          <c:dLbls>
            <c:dLbl>
              <c:idx val="3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C41-4D85-8D1D-B405845DB6AA}"/>
                </c:ext>
              </c:extLst>
            </c:dLbl>
            <c:dLbl>
              <c:idx val="67"/>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41-4D85-8D1D-B405845DB6AA}"/>
                </c:ext>
              </c:extLst>
            </c:dLbl>
            <c:dLbl>
              <c:idx val="68"/>
              <c:layout>
                <c:manualLayout>
                  <c:x val="-5.2812849234231768E-2"/>
                  <c:y val="-5.18626962826581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8D0-4BDB-B9CF-73CFE3729EC7}"/>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ln>
                      <a:solidFill>
                        <a:schemeClr val="tx1">
                          <a:lumMod val="85000"/>
                          <a:lumOff val="15000"/>
                          <a:alpha val="0"/>
                        </a:schemeClr>
                      </a:solidFill>
                    </a:ln>
                    <a:solidFill>
                      <a:schemeClr val="accent1"/>
                    </a:solidFill>
                    <a:latin typeface="KoPub돋움체 Medium" panose="00000600000000000000" pitchFamily="2" charset="-127"/>
                    <a:ea typeface="KoPub돋움체 Medium" panose="00000600000000000000" pitchFamily="2" charset="-127"/>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Sheet1!$A$2:$A$70</c:f>
              <c:strCache>
                <c:ptCount val="69"/>
                <c:pt idx="0">
                  <c:v>'18.01</c:v>
                </c:pt>
                <c:pt idx="12">
                  <c:v>'19.01</c:v>
                </c:pt>
                <c:pt idx="24">
                  <c:v>'20.01</c:v>
                </c:pt>
                <c:pt idx="36">
                  <c:v>'21.01</c:v>
                </c:pt>
                <c:pt idx="48">
                  <c:v>'22.01</c:v>
                </c:pt>
                <c:pt idx="60">
                  <c:v>'23.01</c:v>
                </c:pt>
                <c:pt idx="68">
                  <c:v>'23.09p</c:v>
                </c:pt>
              </c:strCache>
            </c:strRef>
          </c:cat>
          <c:val>
            <c:numRef>
              <c:f>Sheet1!$D$2:$D$70</c:f>
              <c:numCache>
                <c:formatCode>_-* #,##0.0_-;\-* #,##0.0_-;_-* "-"_-;_-@_-</c:formatCode>
                <c:ptCount val="69"/>
                <c:pt idx="0">
                  <c:v>23.480390272648354</c:v>
                </c:pt>
                <c:pt idx="1">
                  <c:v>14.805837974756486</c:v>
                </c:pt>
                <c:pt idx="2">
                  <c:v>21.024302146982894</c:v>
                </c:pt>
                <c:pt idx="3">
                  <c:v>22.40245122646002</c:v>
                </c:pt>
                <c:pt idx="4">
                  <c:v>22.849241752418333</c:v>
                </c:pt>
                <c:pt idx="5">
                  <c:v>19.293678219804587</c:v>
                </c:pt>
                <c:pt idx="6">
                  <c:v>22.217560328130954</c:v>
                </c:pt>
                <c:pt idx="7">
                  <c:v>17.948910754132061</c:v>
                </c:pt>
                <c:pt idx="8">
                  <c:v>12.098131513580368</c:v>
                </c:pt>
                <c:pt idx="9">
                  <c:v>30.732195898562765</c:v>
                </c:pt>
                <c:pt idx="10">
                  <c:v>17.529952835274244</c:v>
                </c:pt>
                <c:pt idx="11">
                  <c:v>20.194797477345343</c:v>
                </c:pt>
                <c:pt idx="12">
                  <c:v>19.771645267180432</c:v>
                </c:pt>
                <c:pt idx="13">
                  <c:v>17.783871813566869</c:v>
                </c:pt>
                <c:pt idx="14">
                  <c:v>20.483371705309192</c:v>
                </c:pt>
                <c:pt idx="15">
                  <c:v>19.143884721672162</c:v>
                </c:pt>
                <c:pt idx="16">
                  <c:v>21.483978168203596</c:v>
                </c:pt>
                <c:pt idx="17">
                  <c:v>19.632752654049174</c:v>
                </c:pt>
                <c:pt idx="18">
                  <c:v>17.087778217460748</c:v>
                </c:pt>
                <c:pt idx="19">
                  <c:v>23.168130845970623</c:v>
                </c:pt>
                <c:pt idx="20">
                  <c:v>24.737856860888243</c:v>
                </c:pt>
                <c:pt idx="21">
                  <c:v>19.883218012943114</c:v>
                </c:pt>
                <c:pt idx="22">
                  <c:v>22.862001879301051</c:v>
                </c:pt>
                <c:pt idx="23">
                  <c:v>20.15069457976421</c:v>
                </c:pt>
                <c:pt idx="24">
                  <c:v>11.901611906106996</c:v>
                </c:pt>
                <c:pt idx="25">
                  <c:v>22.942335736144607</c:v>
                </c:pt>
                <c:pt idx="26">
                  <c:v>10.11755328477027</c:v>
                </c:pt>
                <c:pt idx="27">
                  <c:v>10.679235975077541</c:v>
                </c:pt>
                <c:pt idx="28">
                  <c:v>10.352905018164247</c:v>
                </c:pt>
                <c:pt idx="29">
                  <c:v>16.627360359737096</c:v>
                </c:pt>
                <c:pt idx="30">
                  <c:v>13.65055660124878</c:v>
                </c:pt>
                <c:pt idx="31">
                  <c:v>17.492721021916417</c:v>
                </c:pt>
                <c:pt idx="32">
                  <c:v>21.241693240867463</c:v>
                </c:pt>
                <c:pt idx="33">
                  <c:v>15.396726507996785</c:v>
                </c:pt>
                <c:pt idx="34">
                  <c:v>15.29198278426723</c:v>
                </c:pt>
                <c:pt idx="35">
                  <c:v>24.357239902676394</c:v>
                </c:pt>
                <c:pt idx="36">
                  <c:v>24.026137295188686</c:v>
                </c:pt>
                <c:pt idx="37">
                  <c:v>15.612447860383588</c:v>
                </c:pt>
                <c:pt idx="38">
                  <c:v>27.095719302826502</c:v>
                </c:pt>
                <c:pt idx="39">
                  <c:v>25.49508006824319</c:v>
                </c:pt>
                <c:pt idx="40">
                  <c:v>26.492002631201373</c:v>
                </c:pt>
                <c:pt idx="41">
                  <c:v>23.27608522795499</c:v>
                </c:pt>
                <c:pt idx="42">
                  <c:v>23.987119931084596</c:v>
                </c:pt>
                <c:pt idx="43">
                  <c:v>15.78750581137446</c:v>
                </c:pt>
                <c:pt idx="44">
                  <c:v>15.253201477215764</c:v>
                </c:pt>
                <c:pt idx="45">
                  <c:v>20.416411288055727</c:v>
                </c:pt>
                <c:pt idx="46">
                  <c:v>15.487627116573258</c:v>
                </c:pt>
                <c:pt idx="47">
                  <c:v>12.998864960616091</c:v>
                </c:pt>
                <c:pt idx="48">
                  <c:v>12.331458940698257</c:v>
                </c:pt>
                <c:pt idx="49">
                  <c:v>14.62162101971693</c:v>
                </c:pt>
                <c:pt idx="50">
                  <c:v>11.376082039179076</c:v>
                </c:pt>
                <c:pt idx="51">
                  <c:v>12.66842329933286</c:v>
                </c:pt>
                <c:pt idx="52">
                  <c:v>11.539892657902827</c:v>
                </c:pt>
                <c:pt idx="53">
                  <c:v>10.925999687936972</c:v>
                </c:pt>
                <c:pt idx="54">
                  <c:v>8.8232221323273876</c:v>
                </c:pt>
                <c:pt idx="55">
                  <c:v>15.934033816260301</c:v>
                </c:pt>
                <c:pt idx="56">
                  <c:v>8.9885262248255025</c:v>
                </c:pt>
                <c:pt idx="57">
                  <c:v>7.7007104298621645</c:v>
                </c:pt>
                <c:pt idx="58">
                  <c:v>6.5949306797947722</c:v>
                </c:pt>
                <c:pt idx="59">
                  <c:v>4.7053552713938211</c:v>
                </c:pt>
                <c:pt idx="60">
                  <c:v>7.0379783122440172</c:v>
                </c:pt>
                <c:pt idx="61">
                  <c:v>8.2086195991784106</c:v>
                </c:pt>
                <c:pt idx="62">
                  <c:v>5.8040171438969113</c:v>
                </c:pt>
                <c:pt idx="63">
                  <c:v>5.6752096342466505</c:v>
                </c:pt>
                <c:pt idx="64">
                  <c:v>8.6842555942170847</c:v>
                </c:pt>
                <c:pt idx="65">
                  <c:v>7.9712608435541341</c:v>
                </c:pt>
                <c:pt idx="66">
                  <c:v>8.6796513681108003</c:v>
                </c:pt>
                <c:pt idx="67">
                  <c:v>5.9751008727338339</c:v>
                </c:pt>
                <c:pt idx="68">
                  <c:v>9.5614830006826921</c:v>
                </c:pt>
              </c:numCache>
            </c:numRef>
          </c:val>
          <c:smooth val="0"/>
          <c:extLst>
            <c:ext xmlns:c16="http://schemas.microsoft.com/office/drawing/2014/chart" uri="{C3380CC4-5D6E-409C-BE32-E72D297353CC}">
              <c16:uniqueId val="{00000002-4D05-4F78-9F38-02D5B4CE0BAA}"/>
            </c:ext>
          </c:extLst>
        </c:ser>
        <c:dLbls>
          <c:showLegendKey val="0"/>
          <c:showVal val="0"/>
          <c:showCatName val="0"/>
          <c:showSerName val="0"/>
          <c:showPercent val="0"/>
          <c:showBubbleSize val="0"/>
        </c:dLbls>
        <c:marker val="1"/>
        <c:smooth val="0"/>
        <c:axId val="97280528"/>
        <c:axId val="97277616"/>
      </c:lineChart>
      <c:catAx>
        <c:axId val="857084240"/>
        <c:scaling>
          <c:orientation val="minMax"/>
        </c:scaling>
        <c:delete val="0"/>
        <c:axPos val="b"/>
        <c:numFmt formatCode="General" sourceLinked="1"/>
        <c:majorTickMark val="none"/>
        <c:minorTickMark val="none"/>
        <c:tickLblPos val="low"/>
        <c:spPr>
          <a:noFill/>
          <a:ln w="6350" cap="flat" cmpd="sng" algn="ctr">
            <a:solidFill>
              <a:schemeClr val="bg1">
                <a:lumMod val="75000"/>
              </a:schemeClr>
            </a:solidFill>
            <a:round/>
          </a:ln>
          <a:effectLst/>
        </c:spPr>
        <c:txPr>
          <a:bodyPr rot="-60000000" spcFirstLastPara="1" vertOverflow="ellipsis" vert="horz" wrap="square" anchor="ctr" anchorCtr="1"/>
          <a:lstStyle/>
          <a:p>
            <a:pPr>
              <a:defRPr sz="9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857082672"/>
        <c:crosses val="autoZero"/>
        <c:auto val="1"/>
        <c:lblAlgn val="ctr"/>
        <c:lblOffset val="100"/>
        <c:noMultiLvlLbl val="0"/>
      </c:catAx>
      <c:valAx>
        <c:axId val="857082672"/>
        <c:scaling>
          <c:orientation val="minMax"/>
          <c:max val="25"/>
          <c:min val="0"/>
        </c:scaling>
        <c:delete val="0"/>
        <c:axPos val="l"/>
        <c:numFmt formatCode="#,##0" sourceLinked="1"/>
        <c:majorTickMark val="out"/>
        <c:minorTickMark val="none"/>
        <c:tickLblPos val="nextTo"/>
        <c:spPr>
          <a:noFill/>
          <a:ln w="6350">
            <a:solidFill>
              <a:schemeClr val="bg1">
                <a:lumMod val="75000"/>
              </a:schemeClr>
            </a:solidFill>
          </a:ln>
          <a:effectLst/>
        </c:spPr>
        <c:txPr>
          <a:bodyPr rot="-60000000" spcFirstLastPara="1" vertOverflow="ellipsis" vert="horz" wrap="square" anchor="ctr" anchorCtr="1"/>
          <a:lstStyle/>
          <a:p>
            <a:pPr algn="ctr">
              <a:defRPr lang="ko-KR" altLang="en-US" sz="900" b="0" i="0" u="none" strike="noStrike" kern="1200" baseline="0">
                <a:ln>
                  <a:solidFill>
                    <a:srgbClr val="D3D3D3">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857084240"/>
        <c:crosses val="autoZero"/>
        <c:crossBetween val="between"/>
        <c:majorUnit val="5"/>
      </c:valAx>
      <c:valAx>
        <c:axId val="97277616"/>
        <c:scaling>
          <c:orientation val="minMax"/>
          <c:max val="40"/>
        </c:scaling>
        <c:delete val="0"/>
        <c:axPos val="r"/>
        <c:numFmt formatCode="#,##0_);[Red]\(#,##0\)" sourceLinked="0"/>
        <c:majorTickMark val="out"/>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9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97280528"/>
        <c:crosses val="max"/>
        <c:crossBetween val="between"/>
        <c:majorUnit val="8"/>
      </c:valAx>
      <c:catAx>
        <c:axId val="97280528"/>
        <c:scaling>
          <c:orientation val="minMax"/>
        </c:scaling>
        <c:delete val="1"/>
        <c:axPos val="b"/>
        <c:numFmt formatCode="General" sourceLinked="1"/>
        <c:majorTickMark val="out"/>
        <c:minorTickMark val="none"/>
        <c:tickLblPos val="nextTo"/>
        <c:crossAx val="97277616"/>
        <c:crosses val="autoZero"/>
        <c:auto val="1"/>
        <c:lblAlgn val="ctr"/>
        <c:lblOffset val="100"/>
        <c:noMultiLvlLbl val="0"/>
      </c:catAx>
      <c:spPr>
        <a:noFill/>
        <a:ln>
          <a:noFill/>
        </a:ln>
        <a:effectLst/>
      </c:spPr>
    </c:plotArea>
    <c:legend>
      <c:legendPos val="t"/>
      <c:layout>
        <c:manualLayout>
          <c:xMode val="edge"/>
          <c:yMode val="edge"/>
          <c:x val="0.11789501569426332"/>
          <c:y val="4.6460723311759378E-2"/>
          <c:w val="0.75628254531953232"/>
          <c:h val="6.2395263960272368E-2"/>
        </c:manualLayout>
      </c:layout>
      <c:overlay val="0"/>
      <c:spPr>
        <a:noFill/>
        <a:ln>
          <a:noFill/>
        </a:ln>
        <a:effectLst/>
      </c:spPr>
      <c:txPr>
        <a:bodyPr rot="0" spcFirstLastPara="1" vertOverflow="ellipsis" vert="horz" wrap="square" anchor="ctr" anchorCtr="1"/>
        <a:lstStyle/>
        <a:p>
          <a:pPr marL="36000">
            <a:defRPr sz="10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showDLblsOverMax val="0"/>
  </c:chart>
  <c:spPr>
    <a:noFill/>
    <a:ln>
      <a:noFill/>
    </a:ln>
    <a:effectLst/>
  </c:spPr>
  <c:txPr>
    <a:bodyPr/>
    <a:lstStyle/>
    <a:p>
      <a:pPr>
        <a:defRPr sz="90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971465543422286E-2"/>
          <c:y val="0.11703286518902292"/>
          <c:w val="0.94528627394419062"/>
          <c:h val="0.79016538918851031"/>
        </c:manualLayout>
      </c:layout>
      <c:lineChart>
        <c:grouping val="standard"/>
        <c:varyColors val="0"/>
        <c:ser>
          <c:idx val="0"/>
          <c:order val="0"/>
          <c:tx>
            <c:strRef>
              <c:f>Sheet1!$B$1</c:f>
              <c:strCache>
                <c:ptCount val="1"/>
                <c:pt idx="0">
                  <c:v>오프라인(13개 사)</c:v>
                </c:pt>
              </c:strCache>
            </c:strRef>
          </c:tx>
          <c:spPr>
            <a:ln w="28575" cap="flat">
              <a:solidFill>
                <a:srgbClr val="00C0AE"/>
              </a:solidFill>
              <a:bevel/>
            </a:ln>
            <a:effectLst/>
          </c:spPr>
          <c:marker>
            <c:symbol val="none"/>
          </c:marker>
          <c:cat>
            <c:strRef>
              <c:f>Sheet1!$A$2:$A$58</c:f>
              <c:strCache>
                <c:ptCount val="57"/>
                <c:pt idx="0">
                  <c:v>'19.01</c:v>
                </c:pt>
                <c:pt idx="12">
                  <c:v>'20.01</c:v>
                </c:pt>
                <c:pt idx="24">
                  <c:v>'21.01</c:v>
                </c:pt>
                <c:pt idx="36">
                  <c:v>'22.01</c:v>
                </c:pt>
                <c:pt idx="48">
                  <c:v>'23.01</c:v>
                </c:pt>
                <c:pt idx="56">
                  <c:v>'23.09</c:v>
                </c:pt>
              </c:strCache>
            </c:strRef>
          </c:cat>
          <c:val>
            <c:numRef>
              <c:f>Sheet1!$B$2:$B$58</c:f>
              <c:numCache>
                <c:formatCode>0.0_ </c:formatCode>
                <c:ptCount val="57"/>
                <c:pt idx="0">
                  <c:v>6.5</c:v>
                </c:pt>
                <c:pt idx="1">
                  <c:v>-7.1</c:v>
                </c:pt>
                <c:pt idx="2">
                  <c:v>1.3</c:v>
                </c:pt>
                <c:pt idx="3">
                  <c:v>-2.9</c:v>
                </c:pt>
                <c:pt idx="4">
                  <c:v>1.2</c:v>
                </c:pt>
                <c:pt idx="5">
                  <c:v>0.7</c:v>
                </c:pt>
                <c:pt idx="6">
                  <c:v>-5.6</c:v>
                </c:pt>
                <c:pt idx="7">
                  <c:v>2.1</c:v>
                </c:pt>
                <c:pt idx="8">
                  <c:v>-5</c:v>
                </c:pt>
                <c:pt idx="9">
                  <c:v>-1.1000000000000001</c:v>
                </c:pt>
                <c:pt idx="10">
                  <c:v>2.4</c:v>
                </c:pt>
                <c:pt idx="11">
                  <c:v>-1.9</c:v>
                </c:pt>
                <c:pt idx="12">
                  <c:v>4.0999999999999996</c:v>
                </c:pt>
                <c:pt idx="13">
                  <c:v>-7.5</c:v>
                </c:pt>
                <c:pt idx="14">
                  <c:v>-17.600000000000001</c:v>
                </c:pt>
                <c:pt idx="15">
                  <c:v>-5.5</c:v>
                </c:pt>
                <c:pt idx="16">
                  <c:v>-6.1</c:v>
                </c:pt>
                <c:pt idx="17">
                  <c:v>-3</c:v>
                </c:pt>
                <c:pt idx="18">
                  <c:v>-2.1</c:v>
                </c:pt>
                <c:pt idx="19">
                  <c:v>-2.4</c:v>
                </c:pt>
                <c:pt idx="20">
                  <c:v>1</c:v>
                </c:pt>
                <c:pt idx="21">
                  <c:v>2.1</c:v>
                </c:pt>
                <c:pt idx="22">
                  <c:v>-2.4</c:v>
                </c:pt>
                <c:pt idx="23">
                  <c:v>-4.4000000000000004</c:v>
                </c:pt>
                <c:pt idx="24">
                  <c:v>-5.8</c:v>
                </c:pt>
                <c:pt idx="25">
                  <c:v>14.3</c:v>
                </c:pt>
                <c:pt idx="26">
                  <c:v>21.7</c:v>
                </c:pt>
                <c:pt idx="27">
                  <c:v>11.2</c:v>
                </c:pt>
                <c:pt idx="28">
                  <c:v>8.8000000000000007</c:v>
                </c:pt>
                <c:pt idx="29">
                  <c:v>4.8</c:v>
                </c:pt>
                <c:pt idx="30">
                  <c:v>7</c:v>
                </c:pt>
                <c:pt idx="31">
                  <c:v>2.5</c:v>
                </c:pt>
                <c:pt idx="32">
                  <c:v>3.3</c:v>
                </c:pt>
                <c:pt idx="33">
                  <c:v>10</c:v>
                </c:pt>
                <c:pt idx="34">
                  <c:v>4.5999999999999996</c:v>
                </c:pt>
                <c:pt idx="35">
                  <c:v>10.3</c:v>
                </c:pt>
                <c:pt idx="36">
                  <c:v>18.399999999999999</c:v>
                </c:pt>
                <c:pt idx="37">
                  <c:v>-3.8</c:v>
                </c:pt>
                <c:pt idx="38">
                  <c:v>6.3</c:v>
                </c:pt>
                <c:pt idx="39">
                  <c:v>10.199999999999999</c:v>
                </c:pt>
                <c:pt idx="40">
                  <c:v>9.3000000000000007</c:v>
                </c:pt>
                <c:pt idx="41">
                  <c:v>9.3000000000000007</c:v>
                </c:pt>
                <c:pt idx="42">
                  <c:v>12.1</c:v>
                </c:pt>
                <c:pt idx="43">
                  <c:v>14.5</c:v>
                </c:pt>
                <c:pt idx="44">
                  <c:v>6</c:v>
                </c:pt>
                <c:pt idx="45">
                  <c:v>6.4</c:v>
                </c:pt>
                <c:pt idx="46">
                  <c:v>8.5</c:v>
                </c:pt>
                <c:pt idx="47">
                  <c:v>9</c:v>
                </c:pt>
                <c:pt idx="48">
                  <c:v>-0.5</c:v>
                </c:pt>
                <c:pt idx="49">
                  <c:v>8</c:v>
                </c:pt>
                <c:pt idx="50">
                  <c:v>6.6</c:v>
                </c:pt>
                <c:pt idx="51">
                  <c:v>4.8</c:v>
                </c:pt>
                <c:pt idx="52">
                  <c:v>3.7</c:v>
                </c:pt>
                <c:pt idx="53">
                  <c:v>4.2</c:v>
                </c:pt>
                <c:pt idx="54">
                  <c:v>3.9</c:v>
                </c:pt>
                <c:pt idx="55">
                  <c:v>-1.2</c:v>
                </c:pt>
                <c:pt idx="56">
                  <c:v>7.2</c:v>
                </c:pt>
              </c:numCache>
            </c:numRef>
          </c:val>
          <c:smooth val="0"/>
          <c:extLst>
            <c:ext xmlns:c16="http://schemas.microsoft.com/office/drawing/2014/chart" uri="{C3380CC4-5D6E-409C-BE32-E72D297353CC}">
              <c16:uniqueId val="{00000000-4503-4D4E-8316-92BC0E48DFEE}"/>
            </c:ext>
          </c:extLst>
        </c:ser>
        <c:ser>
          <c:idx val="1"/>
          <c:order val="1"/>
          <c:tx>
            <c:strRef>
              <c:f>Sheet1!$C$1</c:f>
              <c:strCache>
                <c:ptCount val="1"/>
                <c:pt idx="0">
                  <c:v>온라인(12개 사)</c:v>
                </c:pt>
              </c:strCache>
            </c:strRef>
          </c:tx>
          <c:spPr>
            <a:ln w="28575" cap="flat">
              <a:solidFill>
                <a:schemeClr val="accent1"/>
              </a:solidFill>
              <a:bevel/>
            </a:ln>
            <a:effectLst/>
          </c:spPr>
          <c:marker>
            <c:symbol val="none"/>
          </c:marker>
          <c:cat>
            <c:strRef>
              <c:f>Sheet1!$A$2:$A$58</c:f>
              <c:strCache>
                <c:ptCount val="57"/>
                <c:pt idx="0">
                  <c:v>'19.01</c:v>
                </c:pt>
                <c:pt idx="12">
                  <c:v>'20.01</c:v>
                </c:pt>
                <c:pt idx="24">
                  <c:v>'21.01</c:v>
                </c:pt>
                <c:pt idx="36">
                  <c:v>'22.01</c:v>
                </c:pt>
                <c:pt idx="48">
                  <c:v>'23.01</c:v>
                </c:pt>
                <c:pt idx="56">
                  <c:v>'23.09</c:v>
                </c:pt>
              </c:strCache>
            </c:strRef>
          </c:cat>
          <c:val>
            <c:numRef>
              <c:f>Sheet1!$C$2:$C$58</c:f>
              <c:numCache>
                <c:formatCode>0.0_ </c:formatCode>
                <c:ptCount val="57"/>
                <c:pt idx="0">
                  <c:v>17.3</c:v>
                </c:pt>
                <c:pt idx="1">
                  <c:v>12</c:v>
                </c:pt>
                <c:pt idx="2">
                  <c:v>18.2</c:v>
                </c:pt>
                <c:pt idx="3">
                  <c:v>14.1</c:v>
                </c:pt>
                <c:pt idx="4">
                  <c:v>18.100000000000001</c:v>
                </c:pt>
                <c:pt idx="5">
                  <c:v>11.7</c:v>
                </c:pt>
                <c:pt idx="6">
                  <c:v>8.6999999999999993</c:v>
                </c:pt>
                <c:pt idx="7">
                  <c:v>15.2</c:v>
                </c:pt>
                <c:pt idx="8">
                  <c:v>17.8</c:v>
                </c:pt>
                <c:pt idx="9">
                  <c:v>12.5</c:v>
                </c:pt>
                <c:pt idx="10">
                  <c:v>14.8</c:v>
                </c:pt>
                <c:pt idx="11">
                  <c:v>10.5</c:v>
                </c:pt>
                <c:pt idx="12">
                  <c:v>10.199999999999999</c:v>
                </c:pt>
                <c:pt idx="13">
                  <c:v>34.299999999999997</c:v>
                </c:pt>
                <c:pt idx="14">
                  <c:v>16.899999999999999</c:v>
                </c:pt>
                <c:pt idx="15">
                  <c:v>16.899999999999999</c:v>
                </c:pt>
                <c:pt idx="16">
                  <c:v>13.5</c:v>
                </c:pt>
                <c:pt idx="17">
                  <c:v>15.9</c:v>
                </c:pt>
                <c:pt idx="18">
                  <c:v>13.4</c:v>
                </c:pt>
                <c:pt idx="19">
                  <c:v>20.100000000000001</c:v>
                </c:pt>
                <c:pt idx="20">
                  <c:v>20</c:v>
                </c:pt>
                <c:pt idx="21">
                  <c:v>17.100000000000001</c:v>
                </c:pt>
                <c:pt idx="22">
                  <c:v>17</c:v>
                </c:pt>
                <c:pt idx="23">
                  <c:v>27.2</c:v>
                </c:pt>
                <c:pt idx="24">
                  <c:v>22.6</c:v>
                </c:pt>
                <c:pt idx="25">
                  <c:v>5.5</c:v>
                </c:pt>
                <c:pt idx="26">
                  <c:v>15.2</c:v>
                </c:pt>
                <c:pt idx="27">
                  <c:v>16.5</c:v>
                </c:pt>
                <c:pt idx="28">
                  <c:v>17.600000000000001</c:v>
                </c:pt>
                <c:pt idx="29">
                  <c:v>19.600000000000001</c:v>
                </c:pt>
                <c:pt idx="30">
                  <c:v>20.2</c:v>
                </c:pt>
                <c:pt idx="31">
                  <c:v>11.1</c:v>
                </c:pt>
                <c:pt idx="32">
                  <c:v>14.5</c:v>
                </c:pt>
                <c:pt idx="33">
                  <c:v>19.7</c:v>
                </c:pt>
                <c:pt idx="34">
                  <c:v>14.8</c:v>
                </c:pt>
                <c:pt idx="35">
                  <c:v>12.8</c:v>
                </c:pt>
                <c:pt idx="36">
                  <c:v>9.1</c:v>
                </c:pt>
                <c:pt idx="37">
                  <c:v>14.2</c:v>
                </c:pt>
                <c:pt idx="38">
                  <c:v>7.9</c:v>
                </c:pt>
                <c:pt idx="39">
                  <c:v>11</c:v>
                </c:pt>
                <c:pt idx="40">
                  <c:v>11</c:v>
                </c:pt>
                <c:pt idx="41">
                  <c:v>9.1</c:v>
                </c:pt>
                <c:pt idx="42">
                  <c:v>7.3</c:v>
                </c:pt>
                <c:pt idx="43">
                  <c:v>16.399999999999999</c:v>
                </c:pt>
                <c:pt idx="44">
                  <c:v>9.1</c:v>
                </c:pt>
                <c:pt idx="45">
                  <c:v>8.1999999999999993</c:v>
                </c:pt>
                <c:pt idx="46">
                  <c:v>8.3000000000000007</c:v>
                </c:pt>
                <c:pt idx="47">
                  <c:v>4.3</c:v>
                </c:pt>
                <c:pt idx="48">
                  <c:v>9.1</c:v>
                </c:pt>
                <c:pt idx="49">
                  <c:v>7.8</c:v>
                </c:pt>
                <c:pt idx="50">
                  <c:v>6.1</c:v>
                </c:pt>
                <c:pt idx="51">
                  <c:v>3.2</c:v>
                </c:pt>
                <c:pt idx="52">
                  <c:v>7.9</c:v>
                </c:pt>
                <c:pt idx="53">
                  <c:v>9.1</c:v>
                </c:pt>
                <c:pt idx="54">
                  <c:v>8.1</c:v>
                </c:pt>
                <c:pt idx="55">
                  <c:v>8.1</c:v>
                </c:pt>
                <c:pt idx="56">
                  <c:v>12</c:v>
                </c:pt>
              </c:numCache>
            </c:numRef>
          </c:val>
          <c:smooth val="0"/>
          <c:extLst>
            <c:ext xmlns:c16="http://schemas.microsoft.com/office/drawing/2014/chart" uri="{C3380CC4-5D6E-409C-BE32-E72D297353CC}">
              <c16:uniqueId val="{00000001-4503-4D4E-8316-92BC0E48DFEE}"/>
            </c:ext>
          </c:extLst>
        </c:ser>
        <c:dLbls>
          <c:showLegendKey val="0"/>
          <c:showVal val="0"/>
          <c:showCatName val="0"/>
          <c:showSerName val="0"/>
          <c:showPercent val="0"/>
          <c:showBubbleSize val="0"/>
        </c:dLbls>
        <c:smooth val="0"/>
        <c:axId val="596016896"/>
        <c:axId val="960453344"/>
      </c:lineChart>
      <c:catAx>
        <c:axId val="596016896"/>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sz="1000" b="0" i="0" u="none" strike="noStrike" kern="1200" baseline="0">
                <a:ln>
                  <a:solidFill>
                    <a:schemeClr val="accent1">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960453344"/>
        <c:crosses val="autoZero"/>
        <c:auto val="1"/>
        <c:lblAlgn val="ctr"/>
        <c:lblOffset val="100"/>
        <c:noMultiLvlLbl val="0"/>
      </c:catAx>
      <c:valAx>
        <c:axId val="960453344"/>
        <c:scaling>
          <c:orientation val="minMax"/>
        </c:scaling>
        <c:delete val="0"/>
        <c:axPos val="l"/>
        <c:numFmt formatCode="0.0_ " sourceLinked="1"/>
        <c:majorTickMark val="none"/>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lgn="l" rtl="0">
              <a:defRPr sz="900" b="0" i="0" u="none" strike="noStrike" kern="1200" baseline="0">
                <a:ln>
                  <a:solidFill>
                    <a:schemeClr val="accent1">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6016896"/>
        <c:crosses val="autoZero"/>
        <c:crossBetween val="between"/>
        <c:majorUnit val="20"/>
      </c:valAx>
      <c:spPr>
        <a:noFill/>
        <a:ln>
          <a:noFill/>
        </a:ln>
        <a:effectLst/>
      </c:spPr>
    </c:plotArea>
    <c:legend>
      <c:legendPos val="t"/>
      <c:layout>
        <c:manualLayout>
          <c:xMode val="edge"/>
          <c:yMode val="edge"/>
          <c:x val="0.26785819892473117"/>
          <c:y val="1.5692481725827014E-2"/>
          <c:w val="0.4629674059139785"/>
          <c:h val="6.1635502196870695E-2"/>
        </c:manualLayout>
      </c:layout>
      <c:overlay val="0"/>
      <c:spPr>
        <a:noFill/>
        <a:ln>
          <a:noFill/>
        </a:ln>
        <a:effectLst/>
      </c:spPr>
      <c:txPr>
        <a:bodyPr rot="0" spcFirstLastPara="1" vertOverflow="ellipsis" vert="horz" wrap="square" anchor="ctr" anchorCtr="1"/>
        <a:lstStyle/>
        <a:p>
          <a:pPr marL="36000" algn="l" rtl="0">
            <a:defRPr sz="1000" b="0" i="0" u="none" strike="noStrike" kern="1200" baseline="0">
              <a:ln>
                <a:solidFill>
                  <a:schemeClr val="accent1">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695677811149193E-2"/>
          <c:y val="0.24524194822867823"/>
          <c:w val="0.89232120272611581"/>
          <c:h val="0.62004735347560347"/>
        </c:manualLayout>
      </c:layout>
      <c:barChart>
        <c:barDir val="col"/>
        <c:grouping val="clustered"/>
        <c:varyColors val="0"/>
        <c:ser>
          <c:idx val="0"/>
          <c:order val="0"/>
          <c:tx>
            <c:strRef>
              <c:f>Sheet1!$B$1</c:f>
              <c:strCache>
                <c:ptCount val="1"/>
                <c:pt idx="0">
                  <c:v>금액(좌)</c:v>
                </c:pt>
              </c:strCache>
            </c:strRef>
          </c:tx>
          <c:spPr>
            <a:solidFill>
              <a:schemeClr val="bg1">
                <a:lumMod val="75000"/>
              </a:schemeClr>
            </a:solidFill>
            <a:ln w="34925">
              <a:noFill/>
            </a:ln>
            <a:effectLst/>
          </c:spPr>
          <c:invertIfNegative val="0"/>
          <c:dLbls>
            <c:dLbl>
              <c:idx val="4"/>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C35-438E-8756-8ACD97B9D039}"/>
                </c:ext>
              </c:extLst>
            </c:dLbl>
            <c:spPr>
              <a:noFill/>
              <a:ln>
                <a:noFill/>
              </a:ln>
              <a:effectLst/>
            </c:spPr>
            <c:txPr>
              <a:bodyPr rot="0" spcFirstLastPara="1" vertOverflow="ellipsis" vert="horz" wrap="square" lIns="38100" tIns="19050" rIns="38100" bIns="19050" anchor="ctr" anchorCtr="0">
                <a:spAutoFit/>
              </a:bodyPr>
              <a:lstStyle/>
              <a:p>
                <a:pPr algn="ctr">
                  <a:defRPr lang="en-US" altLang="ko-KR" sz="850" b="1" i="0" u="none" strike="noStrike" kern="1200" baseline="0">
                    <a:ln>
                      <a:solidFill>
                        <a:schemeClr val="tx1">
                          <a:lumMod val="85000"/>
                          <a:lumOff val="15000"/>
                          <a:alpha val="0"/>
                        </a:schemeClr>
                      </a:solidFill>
                    </a:ln>
                    <a:solidFill>
                      <a:schemeClr val="tx1">
                        <a:lumMod val="75000"/>
                        <a:lumOff val="25000"/>
                      </a:schemeClr>
                    </a:solidFill>
                    <a:latin typeface="KoPub돋움체 Bold" panose="00000800000000000000" pitchFamily="2" charset="-127"/>
                    <a:ea typeface="KoPub돋움체 Bold" panose="00000800000000000000" pitchFamily="2" charset="-127"/>
                    <a:cs typeface="+mn-cs"/>
                  </a:defRPr>
                </a:pPr>
                <a:endParaRPr lang="ko-KR"/>
              </a:p>
            </c:txPr>
            <c:dLblPos val="inBase"/>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Sheet1!$B$2:$B$6</c:f>
              <c:numCache>
                <c:formatCode>General</c:formatCode>
                <c:ptCount val="5"/>
                <c:pt idx="0">
                  <c:v>135</c:v>
                </c:pt>
                <c:pt idx="1">
                  <c:v>193</c:v>
                </c:pt>
                <c:pt idx="2">
                  <c:v>409</c:v>
                </c:pt>
                <c:pt idx="3">
                  <c:v>858</c:v>
                </c:pt>
                <c:pt idx="4">
                  <c:v>911</c:v>
                </c:pt>
              </c:numCache>
            </c:numRef>
          </c:val>
          <c:extLst>
            <c:ext xmlns:c16="http://schemas.microsoft.com/office/drawing/2014/chart" uri="{C3380CC4-5D6E-409C-BE32-E72D297353CC}">
              <c16:uniqueId val="{00000001-66CD-4D6A-81F2-96BB192F3837}"/>
            </c:ext>
          </c:extLst>
        </c:ser>
        <c:dLbls>
          <c:showLegendKey val="0"/>
          <c:showVal val="0"/>
          <c:showCatName val="0"/>
          <c:showSerName val="0"/>
          <c:showPercent val="0"/>
          <c:showBubbleSize val="0"/>
        </c:dLbls>
        <c:gapWidth val="150"/>
        <c:overlap val="-27"/>
        <c:axId val="857084240"/>
        <c:axId val="857082672"/>
      </c:barChart>
      <c:lineChart>
        <c:grouping val="standard"/>
        <c:varyColors val="0"/>
        <c:ser>
          <c:idx val="1"/>
          <c:order val="1"/>
          <c:tx>
            <c:strRef>
              <c:f>Sheet1!$C$1</c:f>
              <c:strCache>
                <c:ptCount val="1"/>
                <c:pt idx="0">
                  <c:v>건수(우)</c:v>
                </c:pt>
              </c:strCache>
            </c:strRef>
          </c:tx>
          <c:spPr>
            <a:ln w="22225" cap="sq">
              <a:solidFill>
                <a:schemeClr val="accent3"/>
              </a:solidFill>
              <a:miter lim="800000"/>
            </a:ln>
            <a:effectLst/>
          </c:spPr>
          <c:marker>
            <c:symbol val="none"/>
          </c:marker>
          <c:dPt>
            <c:idx val="0"/>
            <c:marker>
              <c:symbol val="circle"/>
              <c:size val="5"/>
              <c:spPr>
                <a:solidFill>
                  <a:srgbClr val="FFFFFF"/>
                </a:solidFill>
                <a:ln w="6350">
                  <a:solidFill>
                    <a:schemeClr val="accent3"/>
                  </a:solidFill>
                </a:ln>
                <a:effectLst/>
              </c:spPr>
            </c:marker>
            <c:bubble3D val="0"/>
            <c:extLst>
              <c:ext xmlns:c16="http://schemas.microsoft.com/office/drawing/2014/chart" uri="{C3380CC4-5D6E-409C-BE32-E72D297353CC}">
                <c16:uniqueId val="{0000000D-66CD-4D6A-81F2-96BB192F3837}"/>
              </c:ext>
            </c:extLst>
          </c:dPt>
          <c:dPt>
            <c:idx val="1"/>
            <c:marker>
              <c:symbol val="none"/>
            </c:marker>
            <c:bubble3D val="0"/>
            <c:extLst>
              <c:ext xmlns:c16="http://schemas.microsoft.com/office/drawing/2014/chart" uri="{C3380CC4-5D6E-409C-BE32-E72D297353CC}">
                <c16:uniqueId val="{00000008-66CD-4D6A-81F2-96BB192F3837}"/>
              </c:ext>
            </c:extLst>
          </c:dPt>
          <c:dPt>
            <c:idx val="3"/>
            <c:marker>
              <c:symbol val="circle"/>
              <c:size val="5"/>
              <c:spPr>
                <a:solidFill>
                  <a:schemeClr val="bg1"/>
                </a:solidFill>
                <a:ln w="6350">
                  <a:solidFill>
                    <a:schemeClr val="accent3"/>
                  </a:solidFill>
                </a:ln>
                <a:effectLst/>
              </c:spPr>
            </c:marker>
            <c:bubble3D val="0"/>
            <c:extLst>
              <c:ext xmlns:c16="http://schemas.microsoft.com/office/drawing/2014/chart" uri="{C3380CC4-5D6E-409C-BE32-E72D297353CC}">
                <c16:uniqueId val="{0000000B-66CD-4D6A-81F2-96BB192F3837}"/>
              </c:ext>
            </c:extLst>
          </c:dPt>
          <c:dPt>
            <c:idx val="4"/>
            <c:marker>
              <c:symbol val="circle"/>
              <c:size val="5"/>
              <c:spPr>
                <a:solidFill>
                  <a:schemeClr val="bg1"/>
                </a:solidFill>
                <a:ln w="6350">
                  <a:solidFill>
                    <a:schemeClr val="accent3"/>
                  </a:solidFill>
                </a:ln>
                <a:effectLst/>
              </c:spPr>
            </c:marker>
            <c:bubble3D val="0"/>
            <c:extLst>
              <c:ext xmlns:c16="http://schemas.microsoft.com/office/drawing/2014/chart" uri="{C3380CC4-5D6E-409C-BE32-E72D297353CC}">
                <c16:uniqueId val="{0000000A-66CD-4D6A-81F2-96BB192F3837}"/>
              </c:ext>
            </c:extLst>
          </c:dPt>
          <c:dLbls>
            <c:dLbl>
              <c:idx val="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6CD-4D6A-81F2-96BB192F3837}"/>
                </c:ext>
              </c:extLst>
            </c:dLbl>
            <c:spPr>
              <a:noFill/>
              <a:ln>
                <a:noFill/>
              </a:ln>
              <a:effectLst/>
            </c:spPr>
            <c:txPr>
              <a:bodyPr rot="0" spcFirstLastPara="1" vertOverflow="ellipsis" vert="horz" wrap="square" lIns="38100" tIns="19050" rIns="38100" bIns="19050" anchor="ctr" anchorCtr="1">
                <a:spAutoFit/>
              </a:bodyPr>
              <a:lstStyle/>
              <a:p>
                <a:pPr>
                  <a:defRPr sz="850" b="1" i="0" u="none" strike="noStrike" kern="1200" baseline="0">
                    <a:ln>
                      <a:solidFill>
                        <a:schemeClr val="tx1">
                          <a:lumMod val="85000"/>
                          <a:lumOff val="15000"/>
                          <a:alpha val="0"/>
                        </a:schemeClr>
                      </a:solidFill>
                    </a:ln>
                    <a:solidFill>
                      <a:schemeClr val="tx2">
                        <a:lumMod val="75000"/>
                      </a:schemeClr>
                    </a:solidFill>
                    <a:latin typeface="KoPub돋움체 Bold" panose="00000800000000000000" pitchFamily="2" charset="-127"/>
                    <a:ea typeface="KoPub돋움체 Bold" panose="00000800000000000000" pitchFamily="2" charset="-127"/>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Sheet1!$C$2:$C$6</c:f>
              <c:numCache>
                <c:formatCode>General</c:formatCode>
                <c:ptCount val="5"/>
                <c:pt idx="0">
                  <c:v>168</c:v>
                </c:pt>
                <c:pt idx="1">
                  <c:v>251</c:v>
                </c:pt>
                <c:pt idx="2">
                  <c:v>456</c:v>
                </c:pt>
                <c:pt idx="3">
                  <c:v>749</c:v>
                </c:pt>
                <c:pt idx="4">
                  <c:v>639</c:v>
                </c:pt>
              </c:numCache>
            </c:numRef>
          </c:val>
          <c:smooth val="0"/>
          <c:extLst>
            <c:ext xmlns:c16="http://schemas.microsoft.com/office/drawing/2014/chart" uri="{C3380CC4-5D6E-409C-BE32-E72D297353CC}">
              <c16:uniqueId val="{00000000-66CD-4D6A-81F2-96BB192F3837}"/>
            </c:ext>
          </c:extLst>
        </c:ser>
        <c:dLbls>
          <c:showLegendKey val="0"/>
          <c:showVal val="0"/>
          <c:showCatName val="0"/>
          <c:showSerName val="0"/>
          <c:showPercent val="0"/>
          <c:showBubbleSize val="0"/>
        </c:dLbls>
        <c:marker val="1"/>
        <c:smooth val="0"/>
        <c:axId val="1885738783"/>
        <c:axId val="1885736287"/>
      </c:lineChart>
      <c:catAx>
        <c:axId val="857084240"/>
        <c:scaling>
          <c:orientation val="minMax"/>
        </c:scaling>
        <c:delete val="0"/>
        <c:axPos val="b"/>
        <c:numFmt formatCode="General" sourceLinked="1"/>
        <c:majorTickMark val="none"/>
        <c:minorTickMark val="none"/>
        <c:tickLblPos val="low"/>
        <c:spPr>
          <a:noFill/>
          <a:ln w="6350" cap="flat" cmpd="sng" algn="ctr">
            <a:solidFill>
              <a:schemeClr val="bg1">
                <a:lumMod val="75000"/>
              </a:schemeClr>
            </a:solidFill>
            <a:round/>
          </a:ln>
          <a:effectLst/>
        </c:spPr>
        <c:txPr>
          <a:bodyPr rot="-60000000" spcFirstLastPara="1" vertOverflow="ellipsis" vert="horz" wrap="square" anchor="ctr" anchorCtr="1"/>
          <a:lstStyle/>
          <a:p>
            <a:pPr>
              <a:defRPr sz="8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857082672"/>
        <c:crosses val="autoZero"/>
        <c:auto val="1"/>
        <c:lblAlgn val="ctr"/>
        <c:lblOffset val="100"/>
        <c:noMultiLvlLbl val="0"/>
      </c:catAx>
      <c:valAx>
        <c:axId val="857082672"/>
        <c:scaling>
          <c:orientation val="minMax"/>
          <c:max val="1200"/>
          <c:min val="0"/>
        </c:scaling>
        <c:delete val="0"/>
        <c:axPos val="l"/>
        <c:numFmt formatCode="General" sourceLinked="1"/>
        <c:majorTickMark val="out"/>
        <c:minorTickMark val="none"/>
        <c:tickLblPos val="nextTo"/>
        <c:spPr>
          <a:noFill/>
          <a:ln w="6350">
            <a:solidFill>
              <a:schemeClr val="bg1">
                <a:lumMod val="75000"/>
              </a:schemeClr>
            </a:solidFill>
          </a:ln>
          <a:effectLst/>
        </c:spPr>
        <c:txPr>
          <a:bodyPr rot="-60000000" spcFirstLastPara="1" vertOverflow="ellipsis" vert="horz" wrap="square" anchor="ctr" anchorCtr="1"/>
          <a:lstStyle/>
          <a:p>
            <a:pPr algn="ctr">
              <a:defRPr lang="ko-KR" altLang="en-US" sz="800" b="0" i="0" u="none" strike="noStrike" kern="1200" baseline="0">
                <a:ln>
                  <a:solidFill>
                    <a:srgbClr val="D3D3D3">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857084240"/>
        <c:crosses val="autoZero"/>
        <c:crossBetween val="between"/>
        <c:majorUnit val="300"/>
      </c:valAx>
      <c:valAx>
        <c:axId val="1885736287"/>
        <c:scaling>
          <c:orientation val="minMax"/>
          <c:max val="800"/>
        </c:scaling>
        <c:delete val="0"/>
        <c:axPos val="r"/>
        <c:numFmt formatCode="#,##0_);[Red]\(#,##0\)" sourceLinked="0"/>
        <c:majorTickMark val="out"/>
        <c:minorTickMark val="none"/>
        <c:tickLblPos val="nextTo"/>
        <c:spPr>
          <a:noFill/>
          <a:ln w="6350">
            <a:solidFill>
              <a:schemeClr val="bg1">
                <a:lumMod val="75000"/>
              </a:schemeClr>
            </a:solidFill>
          </a:ln>
          <a:effectLst/>
        </c:spPr>
        <c:txPr>
          <a:bodyPr rot="-60000000" spcFirstLastPara="1" vertOverflow="ellipsis" vert="horz" wrap="square" anchor="ctr" anchorCtr="1"/>
          <a:lstStyle/>
          <a:p>
            <a:pPr>
              <a:defRPr sz="8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1885738783"/>
        <c:crosses val="max"/>
        <c:crossBetween val="between"/>
        <c:majorUnit val="200"/>
      </c:valAx>
      <c:catAx>
        <c:axId val="1885738783"/>
        <c:scaling>
          <c:orientation val="minMax"/>
        </c:scaling>
        <c:delete val="1"/>
        <c:axPos val="b"/>
        <c:numFmt formatCode="General" sourceLinked="1"/>
        <c:majorTickMark val="out"/>
        <c:minorTickMark val="none"/>
        <c:tickLblPos val="nextTo"/>
        <c:crossAx val="1885736287"/>
        <c:crosses val="autoZero"/>
        <c:auto val="1"/>
        <c:lblAlgn val="ctr"/>
        <c:lblOffset val="100"/>
        <c:noMultiLvlLbl val="0"/>
      </c:catAx>
      <c:spPr>
        <a:noFill/>
        <a:ln>
          <a:noFill/>
        </a:ln>
        <a:effectLst/>
      </c:spPr>
    </c:plotArea>
    <c:legend>
      <c:legendPos val="t"/>
      <c:layout>
        <c:manualLayout>
          <c:xMode val="edge"/>
          <c:yMode val="edge"/>
          <c:x val="0.14824925973629349"/>
          <c:y val="4.6460723311759378E-2"/>
          <c:w val="0.70569239553318897"/>
          <c:h val="0.11688556863143307"/>
        </c:manualLayout>
      </c:layout>
      <c:overlay val="0"/>
      <c:spPr>
        <a:noFill/>
        <a:ln>
          <a:noFill/>
        </a:ln>
        <a:effectLst/>
      </c:spPr>
      <c:txPr>
        <a:bodyPr rot="0" spcFirstLastPara="1" vertOverflow="ellipsis" vert="horz" wrap="square" anchor="ctr" anchorCtr="1"/>
        <a:lstStyle/>
        <a:p>
          <a:pPr>
            <a:defRPr sz="8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showDLblsOverMax val="0"/>
  </c:chart>
  <c:spPr>
    <a:noFill/>
    <a:ln>
      <a:noFill/>
    </a:ln>
    <a:effectLst/>
  </c:spPr>
  <c:txPr>
    <a:bodyPr/>
    <a:lstStyle/>
    <a:p>
      <a:pPr>
        <a:defRPr sz="90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695677811149193E-2"/>
          <c:y val="3.7023022454864288E-2"/>
          <c:w val="0.85471040031201462"/>
          <c:h val="0.82928253514448447"/>
        </c:manualLayout>
      </c:layout>
      <c:barChart>
        <c:barDir val="col"/>
        <c:grouping val="clustered"/>
        <c:varyColors val="0"/>
        <c:ser>
          <c:idx val="0"/>
          <c:order val="0"/>
          <c:tx>
            <c:strRef>
              <c:f>Sheet1!$B$1</c:f>
              <c:strCache>
                <c:ptCount val="1"/>
                <c:pt idx="0">
                  <c:v>라이브커머스 시장</c:v>
                </c:pt>
              </c:strCache>
            </c:strRef>
          </c:tx>
          <c:spPr>
            <a:solidFill>
              <a:schemeClr val="accent4"/>
            </a:solidFill>
            <a:ln w="34925">
              <a:noFill/>
            </a:ln>
            <a:effectLst/>
          </c:spPr>
          <c:invertIfNegative val="0"/>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Sheet1!$B$2:$B$5</c:f>
              <c:numCache>
                <c:formatCode>0.0_);[Red]\(0.0\)</c:formatCode>
                <c:ptCount val="4"/>
                <c:pt idx="0">
                  <c:v>0.4</c:v>
                </c:pt>
                <c:pt idx="1">
                  <c:v>2.8</c:v>
                </c:pt>
                <c:pt idx="2">
                  <c:v>6.2</c:v>
                </c:pt>
                <c:pt idx="3">
                  <c:v>10</c:v>
                </c:pt>
              </c:numCache>
            </c:numRef>
          </c:val>
          <c:extLst>
            <c:ext xmlns:c16="http://schemas.microsoft.com/office/drawing/2014/chart" uri="{C3380CC4-5D6E-409C-BE32-E72D297353CC}">
              <c16:uniqueId val="{00000000-0B7E-4035-8532-5F7A9FA8C0A4}"/>
            </c:ext>
          </c:extLst>
        </c:ser>
        <c:dLbls>
          <c:showLegendKey val="0"/>
          <c:showVal val="0"/>
          <c:showCatName val="0"/>
          <c:showSerName val="0"/>
          <c:showPercent val="0"/>
          <c:showBubbleSize val="0"/>
        </c:dLbls>
        <c:gapWidth val="130"/>
        <c:axId val="857084240"/>
        <c:axId val="857082672"/>
      </c:barChart>
      <c:catAx>
        <c:axId val="857084240"/>
        <c:scaling>
          <c:orientation val="minMax"/>
        </c:scaling>
        <c:delete val="0"/>
        <c:axPos val="b"/>
        <c:numFmt formatCode="General" sourceLinked="1"/>
        <c:majorTickMark val="none"/>
        <c:minorTickMark val="none"/>
        <c:tickLblPos val="low"/>
        <c:spPr>
          <a:noFill/>
          <a:ln w="6350" cap="flat" cmpd="sng" algn="ctr">
            <a:solidFill>
              <a:schemeClr val="bg1">
                <a:lumMod val="75000"/>
              </a:schemeClr>
            </a:solidFill>
            <a:round/>
          </a:ln>
          <a:effectLst/>
        </c:spPr>
        <c:txPr>
          <a:bodyPr rot="-60000000" spcFirstLastPara="1" vertOverflow="ellipsis" vert="horz" wrap="square" anchor="ctr" anchorCtr="1"/>
          <a:lstStyle/>
          <a:p>
            <a:pPr>
              <a:defRPr sz="800" b="0" i="0" u="none" strike="noStrike" kern="1200" baseline="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857082672"/>
        <c:crosses val="autoZero"/>
        <c:auto val="1"/>
        <c:lblAlgn val="ctr"/>
        <c:lblOffset val="100"/>
        <c:noMultiLvlLbl val="0"/>
      </c:catAx>
      <c:valAx>
        <c:axId val="857082672"/>
        <c:scaling>
          <c:orientation val="minMax"/>
          <c:max val="15"/>
          <c:min val="0"/>
        </c:scaling>
        <c:delete val="0"/>
        <c:axPos val="l"/>
        <c:numFmt formatCode="0.0_);[Red]\(0.0\)" sourceLinked="1"/>
        <c:majorTickMark val="out"/>
        <c:minorTickMark val="none"/>
        <c:tickLblPos val="nextTo"/>
        <c:spPr>
          <a:noFill/>
          <a:ln w="6350">
            <a:solidFill>
              <a:schemeClr val="bg1">
                <a:lumMod val="75000"/>
              </a:schemeClr>
            </a:solidFill>
          </a:ln>
          <a:effectLst/>
        </c:spPr>
        <c:txPr>
          <a:bodyPr rot="-60000000" spcFirstLastPara="1" vertOverflow="ellipsis" vert="horz" wrap="square" anchor="ctr" anchorCtr="1"/>
          <a:lstStyle/>
          <a:p>
            <a:pPr algn="ctr">
              <a:defRPr lang="ko-KR" altLang="en-US" sz="800" b="0" i="0" u="none" strike="noStrike" kern="1200" baseline="0">
                <a:ln>
                  <a:solidFill>
                    <a:srgbClr val="D3D3D3">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crossAx val="857084240"/>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sz="900">
          <a:ln>
            <a:solidFill>
              <a:schemeClr val="tx1">
                <a:lumMod val="85000"/>
                <a:lumOff val="15000"/>
                <a:alpha val="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73068930930826E-2"/>
          <c:y val="0.17471821811510432"/>
          <c:w val="0.80525386213813832"/>
          <c:h val="0.75150221519045379"/>
        </c:manualLayout>
      </c:layout>
      <c:barChart>
        <c:barDir val="col"/>
        <c:grouping val="clustered"/>
        <c:varyColors val="0"/>
        <c:ser>
          <c:idx val="0"/>
          <c:order val="0"/>
          <c:tx>
            <c:strRef>
              <c:f>Sheet1!$B$1</c:f>
              <c:strCache>
                <c:ptCount val="1"/>
                <c:pt idx="0">
                  <c:v>온라인 식품 거래액(좌)</c:v>
                </c:pt>
              </c:strCache>
            </c:strRef>
          </c:tx>
          <c:spPr>
            <a:solidFill>
              <a:srgbClr val="B3E4FF"/>
            </a:solidFill>
            <a:ln>
              <a:noFill/>
            </a:ln>
            <a:effectLst/>
          </c:spPr>
          <c:invertIfNegative val="0"/>
          <c:cat>
            <c:strRef>
              <c:f>Sheet1!$A$2:$A$16</c:f>
              <c:strCache>
                <c:ptCount val="15"/>
                <c:pt idx="0">
                  <c:v>'20.1Q</c:v>
                </c:pt>
                <c:pt idx="4">
                  <c:v>'21.1Q</c:v>
                </c:pt>
                <c:pt idx="8">
                  <c:v>'22.1Q</c:v>
                </c:pt>
                <c:pt idx="12">
                  <c:v>'23.1Q</c:v>
                </c:pt>
                <c:pt idx="14">
                  <c:v>3Q</c:v>
                </c:pt>
              </c:strCache>
            </c:strRef>
          </c:cat>
          <c:val>
            <c:numRef>
              <c:f>Sheet1!$B$2:$B$16</c:f>
              <c:numCache>
                <c:formatCode>#,##0.0_);[Red]\(#,##0.0\)</c:formatCode>
                <c:ptCount val="15"/>
                <c:pt idx="0">
                  <c:v>5.8511569999999997</c:v>
                </c:pt>
                <c:pt idx="1">
                  <c:v>5.5921799999999999</c:v>
                </c:pt>
                <c:pt idx="2">
                  <c:v>6.7527650000000001</c:v>
                </c:pt>
                <c:pt idx="3">
                  <c:v>6.9210510000000003</c:v>
                </c:pt>
                <c:pt idx="4">
                  <c:v>7.7192379999999998</c:v>
                </c:pt>
                <c:pt idx="5">
                  <c:v>7.371664</c:v>
                </c:pt>
                <c:pt idx="6">
                  <c:v>8.1705129999999997</c:v>
                </c:pt>
                <c:pt idx="7">
                  <c:v>7.9861769999999996</c:v>
                </c:pt>
                <c:pt idx="8">
                  <c:v>9.0925170000000008</c:v>
                </c:pt>
                <c:pt idx="9">
                  <c:v>8.6163760000000007</c:v>
                </c:pt>
                <c:pt idx="10">
                  <c:v>9.3612009999999994</c:v>
                </c:pt>
                <c:pt idx="11">
                  <c:v>9.0348710000000008</c:v>
                </c:pt>
                <c:pt idx="12">
                  <c:v>9.7820319999999992</c:v>
                </c:pt>
                <c:pt idx="13">
                  <c:v>9.7102470000000007</c:v>
                </c:pt>
                <c:pt idx="14" formatCode="0.0_ ">
                  <c:v>10.816571</c:v>
                </c:pt>
              </c:numCache>
            </c:numRef>
          </c:val>
          <c:extLst>
            <c:ext xmlns:c16="http://schemas.microsoft.com/office/drawing/2014/chart" uri="{C3380CC4-5D6E-409C-BE32-E72D297353CC}">
              <c16:uniqueId val="{00000000-FDA0-42CE-AC04-81CD0CF29564}"/>
            </c:ext>
          </c:extLst>
        </c:ser>
        <c:dLbls>
          <c:showLegendKey val="0"/>
          <c:showVal val="0"/>
          <c:showCatName val="0"/>
          <c:showSerName val="0"/>
          <c:showPercent val="0"/>
          <c:showBubbleSize val="0"/>
        </c:dLbls>
        <c:gapWidth val="120"/>
        <c:overlap val="-27"/>
        <c:axId val="262099487"/>
        <c:axId val="262093663"/>
      </c:barChart>
      <c:lineChart>
        <c:grouping val="standard"/>
        <c:varyColors val="0"/>
        <c:ser>
          <c:idx val="1"/>
          <c:order val="1"/>
          <c:tx>
            <c:strRef>
              <c:f>Sheet1!$C$1</c:f>
              <c:strCache>
                <c:ptCount val="1"/>
                <c:pt idx="0">
                  <c:v>식품 온라인 침투율(우)</c:v>
                </c:pt>
              </c:strCache>
            </c:strRef>
          </c:tx>
          <c:spPr>
            <a:ln w="25400" cap="sq">
              <a:solidFill>
                <a:schemeClr val="tx2">
                  <a:lumMod val="75000"/>
                </a:schemeClr>
              </a:solidFill>
              <a:miter lim="800000"/>
            </a:ln>
            <a:effectLst/>
          </c:spPr>
          <c:marker>
            <c:symbol val="none"/>
          </c:marker>
          <c:dPt>
            <c:idx val="0"/>
            <c:marker>
              <c:symbol val="circle"/>
              <c:size val="5"/>
              <c:spPr>
                <a:solidFill>
                  <a:schemeClr val="bg1"/>
                </a:solidFill>
                <a:ln w="9525">
                  <a:solidFill>
                    <a:schemeClr val="accent2"/>
                  </a:solidFill>
                </a:ln>
                <a:effectLst/>
              </c:spPr>
            </c:marker>
            <c:bubble3D val="0"/>
            <c:extLst>
              <c:ext xmlns:c16="http://schemas.microsoft.com/office/drawing/2014/chart" uri="{C3380CC4-5D6E-409C-BE32-E72D297353CC}">
                <c16:uniqueId val="{00000001-FDA0-42CE-AC04-81CD0CF29564}"/>
              </c:ext>
            </c:extLst>
          </c:dPt>
          <c:dPt>
            <c:idx val="14"/>
            <c:marker>
              <c:symbol val="circle"/>
              <c:size val="5"/>
              <c:spPr>
                <a:solidFill>
                  <a:schemeClr val="bg1"/>
                </a:solidFill>
                <a:ln w="9525">
                  <a:solidFill>
                    <a:schemeClr val="tx2">
                      <a:lumMod val="75000"/>
                    </a:schemeClr>
                  </a:solidFill>
                </a:ln>
                <a:effectLst/>
              </c:spPr>
            </c:marker>
            <c:bubble3D val="0"/>
            <c:extLst>
              <c:ext xmlns:c16="http://schemas.microsoft.com/office/drawing/2014/chart" uri="{C3380CC4-5D6E-409C-BE32-E72D297353CC}">
                <c16:uniqueId val="{00000000-7ECA-4B68-8AC4-E11D6F2DC013}"/>
              </c:ext>
            </c:extLst>
          </c:dPt>
          <c:dLbls>
            <c:dLbl>
              <c:idx val="0"/>
              <c:layout>
                <c:manualLayout>
                  <c:x val="-5.9044518046421371E-2"/>
                  <c:y val="-5.49304264524369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DA0-42CE-AC04-81CD0CF29564}"/>
                </c:ext>
              </c:extLst>
            </c:dLbl>
            <c:dLbl>
              <c:idx val="14"/>
              <c:layout>
                <c:manualLayout>
                  <c:x val="-9.620272877555662E-2"/>
                  <c:y val="-5.49304264524369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ECA-4B68-8AC4-E11D6F2DC013}"/>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1000" b="1" i="0" u="none" strike="noStrike" kern="1200" baseline="0">
                    <a:ln>
                      <a:solidFill>
                        <a:srgbClr val="00338D">
                          <a:alpha val="0"/>
                        </a:srgbClr>
                      </a:solidFill>
                    </a:ln>
                    <a:solidFill>
                      <a:schemeClr val="tx2">
                        <a:lumMod val="75000"/>
                      </a:schemeClr>
                    </a:solidFill>
                    <a:latin typeface="KoPub돋움체 Medium" panose="00000600000000000000" pitchFamily="2" charset="-127"/>
                    <a:ea typeface="KoPub돋움체 Medium" panose="00000600000000000000" pitchFamily="2" charset="-127"/>
                    <a:cs typeface="Univers for KPMG"/>
                  </a:defRPr>
                </a:pPr>
                <a:endParaRPr lang="ko-KR"/>
              </a:p>
            </c:txPr>
            <c:dLblPos val="t"/>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Sheet1!$A$2:$A$16</c:f>
              <c:strCache>
                <c:ptCount val="15"/>
                <c:pt idx="0">
                  <c:v>'20.1Q</c:v>
                </c:pt>
                <c:pt idx="4">
                  <c:v>'21.1Q</c:v>
                </c:pt>
                <c:pt idx="8">
                  <c:v>'22.1Q</c:v>
                </c:pt>
                <c:pt idx="12">
                  <c:v>'23.1Q</c:v>
                </c:pt>
                <c:pt idx="14">
                  <c:v>3Q</c:v>
                </c:pt>
              </c:strCache>
            </c:strRef>
          </c:cat>
          <c:val>
            <c:numRef>
              <c:f>Sheet1!$C$2:$C$16</c:f>
              <c:numCache>
                <c:formatCode>#,##0.0_);[Red]\(#,##0.0\)</c:formatCode>
                <c:ptCount val="15"/>
                <c:pt idx="0">
                  <c:v>15.049820230078339</c:v>
                </c:pt>
                <c:pt idx="1">
                  <c:v>14.822809512671823</c:v>
                </c:pt>
                <c:pt idx="2">
                  <c:v>15.927593231200094</c:v>
                </c:pt>
                <c:pt idx="3">
                  <c:v>17.75652193322227</c:v>
                </c:pt>
                <c:pt idx="4">
                  <c:v>18.926327514425086</c:v>
                </c:pt>
                <c:pt idx="5">
                  <c:v>18.555154602417932</c:v>
                </c:pt>
                <c:pt idx="6">
                  <c:v>18.387748236175412</c:v>
                </c:pt>
                <c:pt idx="7">
                  <c:v>19.432392067389635</c:v>
                </c:pt>
                <c:pt idx="8">
                  <c:v>21.543751884112201</c:v>
                </c:pt>
                <c:pt idx="9">
                  <c:v>21.12780375618107</c:v>
                </c:pt>
                <c:pt idx="10">
                  <c:v>20.892647019667969</c:v>
                </c:pt>
                <c:pt idx="11">
                  <c:v>21.881289295457471</c:v>
                </c:pt>
                <c:pt idx="12">
                  <c:v>21.950437904418159</c:v>
                </c:pt>
                <c:pt idx="13">
                  <c:v>22.576413869498442</c:v>
                </c:pt>
                <c:pt idx="14" formatCode="0.0_ ">
                  <c:v>23.108695033542158</c:v>
                </c:pt>
              </c:numCache>
            </c:numRef>
          </c:val>
          <c:smooth val="0"/>
          <c:extLst>
            <c:ext xmlns:c16="http://schemas.microsoft.com/office/drawing/2014/chart" uri="{C3380CC4-5D6E-409C-BE32-E72D297353CC}">
              <c16:uniqueId val="{00000004-FDA0-42CE-AC04-81CD0CF29564}"/>
            </c:ext>
          </c:extLst>
        </c:ser>
        <c:dLbls>
          <c:showLegendKey val="0"/>
          <c:showVal val="0"/>
          <c:showCatName val="0"/>
          <c:showSerName val="0"/>
          <c:showPercent val="0"/>
          <c:showBubbleSize val="0"/>
        </c:dLbls>
        <c:marker val="1"/>
        <c:smooth val="0"/>
        <c:axId val="262099903"/>
        <c:axId val="262102815"/>
      </c:lineChart>
      <c:catAx>
        <c:axId val="262099487"/>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lang="en-US" altLang="ko-KR" sz="1000" b="0" i="0" u="none" strike="noStrike" kern="1200" baseline="0">
                <a:ln>
                  <a:solidFill>
                    <a:srgbClr val="00338D">
                      <a:alpha val="0"/>
                    </a:srgbClr>
                  </a:solidFill>
                </a:ln>
                <a:solidFill>
                  <a:srgbClr val="000000">
                    <a:lumMod val="75000"/>
                    <a:lumOff val="25000"/>
                  </a:srgbClr>
                </a:solidFill>
                <a:latin typeface="KoPub돋움체 Medium" panose="00000600000000000000" pitchFamily="2" charset="-127"/>
                <a:ea typeface="KoPub돋움체 Medium" panose="00000600000000000000" pitchFamily="2" charset="-127"/>
                <a:cs typeface="Univers for KPMG"/>
              </a:defRPr>
            </a:pPr>
            <a:endParaRPr lang="ko-KR"/>
          </a:p>
        </c:txPr>
        <c:crossAx val="262093663"/>
        <c:crosses val="autoZero"/>
        <c:auto val="1"/>
        <c:lblAlgn val="ctr"/>
        <c:lblOffset val="100"/>
        <c:noMultiLvlLbl val="0"/>
      </c:catAx>
      <c:valAx>
        <c:axId val="262093663"/>
        <c:scaling>
          <c:orientation val="minMax"/>
          <c:max val="20"/>
          <c:min val="0"/>
        </c:scaling>
        <c:delete val="0"/>
        <c:axPos val="l"/>
        <c:numFmt formatCode="#,##0_);[Red]\(#,##0\)" sourceLinked="0"/>
        <c:majorTickMark val="out"/>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defRPr lang="en-US" altLang="ko-KR" sz="90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262099487"/>
        <c:crosses val="autoZero"/>
        <c:crossBetween val="between"/>
        <c:majorUnit val="4"/>
      </c:valAx>
      <c:valAx>
        <c:axId val="262102815"/>
        <c:scaling>
          <c:orientation val="minMax"/>
          <c:max val="40"/>
          <c:min val="0"/>
        </c:scaling>
        <c:delete val="0"/>
        <c:axPos val="r"/>
        <c:numFmt formatCode="#,##0_ " sourceLinked="0"/>
        <c:majorTickMark val="out"/>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defRPr lang="en-US" altLang="ko-KR" sz="900" b="0" i="0" u="none" strike="noStrike" kern="1200" baseline="0">
                <a:ln>
                  <a:solidFill>
                    <a:srgbClr val="00338D">
                      <a:alpha val="0"/>
                    </a:srgbClr>
                  </a:solidFill>
                </a:ln>
                <a:solidFill>
                  <a:srgbClr val="000000">
                    <a:lumMod val="75000"/>
                    <a:lumOff val="25000"/>
                  </a:srgbClr>
                </a:solidFill>
                <a:latin typeface="KoPub돋움체 Medium" panose="00000600000000000000" pitchFamily="2" charset="-127"/>
                <a:ea typeface="KoPub돋움체 Medium" panose="00000600000000000000" pitchFamily="2" charset="-127"/>
                <a:cs typeface="Univers for KPMG"/>
              </a:defRPr>
            </a:pPr>
            <a:endParaRPr lang="ko-KR"/>
          </a:p>
        </c:txPr>
        <c:crossAx val="262099903"/>
        <c:crosses val="max"/>
        <c:crossBetween val="between"/>
        <c:majorUnit val="8"/>
      </c:valAx>
      <c:catAx>
        <c:axId val="262099903"/>
        <c:scaling>
          <c:orientation val="minMax"/>
        </c:scaling>
        <c:delete val="1"/>
        <c:axPos val="b"/>
        <c:numFmt formatCode="General" sourceLinked="1"/>
        <c:majorTickMark val="out"/>
        <c:minorTickMark val="none"/>
        <c:tickLblPos val="nextTo"/>
        <c:crossAx val="262102815"/>
        <c:crosses val="autoZero"/>
        <c:auto val="1"/>
        <c:lblAlgn val="ctr"/>
        <c:lblOffset val="100"/>
        <c:noMultiLvlLbl val="0"/>
      </c:catAx>
      <c:spPr>
        <a:noFill/>
        <a:ln>
          <a:noFill/>
        </a:ln>
        <a:effectLst/>
      </c:spPr>
    </c:plotArea>
    <c:legend>
      <c:legendPos val="t"/>
      <c:layout>
        <c:manualLayout>
          <c:xMode val="edge"/>
          <c:yMode val="edge"/>
          <c:x val="0.17563682615475137"/>
          <c:y val="1.9410044682839869E-2"/>
          <c:w val="0.64838490865528409"/>
          <c:h val="9.6277489666825825E-2"/>
        </c:manualLayout>
      </c:layout>
      <c:overlay val="0"/>
      <c:spPr>
        <a:noFill/>
        <a:ln>
          <a:noFill/>
        </a:ln>
        <a:effectLst/>
      </c:spPr>
      <c:txPr>
        <a:bodyPr rot="0" spcFirstLastPara="1" vertOverflow="ellipsis" vert="horz" wrap="square" anchor="ctr" anchorCtr="1"/>
        <a:lstStyle/>
        <a:p>
          <a:pPr marL="36000">
            <a:defRPr lang="en-US" altLang="ko-KR" sz="900" b="0" i="0" u="none" strike="noStrike" kern="1200" spc="-50" baseline="0">
              <a:ln>
                <a:solidFill>
                  <a:srgbClr val="00338D">
                    <a:alpha val="0"/>
                  </a:srgbClr>
                </a:solidFill>
              </a:ln>
              <a:solidFill>
                <a:srgbClr val="000000">
                  <a:lumMod val="75000"/>
                  <a:lumOff val="25000"/>
                </a:srgbClr>
              </a:solidFill>
              <a:latin typeface="KoPub돋움체 Medium" panose="00000600000000000000" pitchFamily="2" charset="-127"/>
              <a:ea typeface="KoPub돋움체 Medium" panose="00000600000000000000" pitchFamily="2" charset="-127"/>
              <a:cs typeface="Univers for KPMG"/>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73068930930826E-2"/>
          <c:y val="0.21768779178605938"/>
          <c:w val="0.80525386213813832"/>
          <c:h val="0.67298048046481229"/>
        </c:manualLayout>
      </c:layout>
      <c:barChart>
        <c:barDir val="col"/>
        <c:grouping val="clustered"/>
        <c:varyColors val="0"/>
        <c:ser>
          <c:idx val="0"/>
          <c:order val="0"/>
          <c:tx>
            <c:strRef>
              <c:f>Sheet1!$B$1</c:f>
              <c:strCache>
                <c:ptCount val="1"/>
                <c:pt idx="0">
                  <c:v>온라인 패션·의류 거래액(좌)</c:v>
                </c:pt>
              </c:strCache>
            </c:strRef>
          </c:tx>
          <c:spPr>
            <a:solidFill>
              <a:schemeClr val="bg1">
                <a:lumMod val="75000"/>
              </a:schemeClr>
            </a:solidFill>
            <a:ln>
              <a:noFill/>
            </a:ln>
            <a:effectLst/>
          </c:spPr>
          <c:invertIfNegative val="0"/>
          <c:cat>
            <c:strRef>
              <c:f>Sheet1!$A$2:$A$16</c:f>
              <c:strCache>
                <c:ptCount val="15"/>
                <c:pt idx="0">
                  <c:v>'20.1Q</c:v>
                </c:pt>
                <c:pt idx="4">
                  <c:v>'21.1Q</c:v>
                </c:pt>
                <c:pt idx="8">
                  <c:v>'22.1Q</c:v>
                </c:pt>
                <c:pt idx="12">
                  <c:v>'23.1Q</c:v>
                </c:pt>
                <c:pt idx="14">
                  <c:v>3Q</c:v>
                </c:pt>
              </c:strCache>
            </c:strRef>
          </c:cat>
          <c:val>
            <c:numRef>
              <c:f>Sheet1!$B$2:$B$16</c:f>
              <c:numCache>
                <c:formatCode>0.0_ </c:formatCode>
                <c:ptCount val="15"/>
                <c:pt idx="0">
                  <c:v>4.9587899999999996</c:v>
                </c:pt>
                <c:pt idx="1">
                  <c:v>5.6395179999999998</c:v>
                </c:pt>
                <c:pt idx="2">
                  <c:v>5.0426159999999998</c:v>
                </c:pt>
                <c:pt idx="3">
                  <c:v>7.0069910000000002</c:v>
                </c:pt>
                <c:pt idx="4">
                  <c:v>5.6596270000000004</c:v>
                </c:pt>
                <c:pt idx="5">
                  <c:v>6.5732600000000003</c:v>
                </c:pt>
                <c:pt idx="6">
                  <c:v>5.8965339999999999</c:v>
                </c:pt>
                <c:pt idx="7">
                  <c:v>8.3556799999999996</c:v>
                </c:pt>
                <c:pt idx="8">
                  <c:v>6.6304790000000002</c:v>
                </c:pt>
                <c:pt idx="9">
                  <c:v>7.6644690000000004</c:v>
                </c:pt>
                <c:pt idx="10">
                  <c:v>6.7355869999999998</c:v>
                </c:pt>
                <c:pt idx="11">
                  <c:v>8.6302839999999996</c:v>
                </c:pt>
                <c:pt idx="12">
                  <c:v>7.1940970000000002</c:v>
                </c:pt>
                <c:pt idx="13">
                  <c:v>7.7382549999999997</c:v>
                </c:pt>
                <c:pt idx="14">
                  <c:v>6.7692160000000001</c:v>
                </c:pt>
              </c:numCache>
            </c:numRef>
          </c:val>
          <c:extLst>
            <c:ext xmlns:c16="http://schemas.microsoft.com/office/drawing/2014/chart" uri="{C3380CC4-5D6E-409C-BE32-E72D297353CC}">
              <c16:uniqueId val="{00000000-2C5D-4A4B-8B6C-B3B7FA0B5CEA}"/>
            </c:ext>
          </c:extLst>
        </c:ser>
        <c:dLbls>
          <c:showLegendKey val="0"/>
          <c:showVal val="0"/>
          <c:showCatName val="0"/>
          <c:showSerName val="0"/>
          <c:showPercent val="0"/>
          <c:showBubbleSize val="0"/>
        </c:dLbls>
        <c:gapWidth val="120"/>
        <c:overlap val="-27"/>
        <c:axId val="262099487"/>
        <c:axId val="262093663"/>
      </c:barChart>
      <c:lineChart>
        <c:grouping val="standard"/>
        <c:varyColors val="0"/>
        <c:ser>
          <c:idx val="1"/>
          <c:order val="1"/>
          <c:tx>
            <c:strRef>
              <c:f>Sheet1!$C$1</c:f>
              <c:strCache>
                <c:ptCount val="1"/>
                <c:pt idx="0">
                  <c:v>YoY(우)</c:v>
                </c:pt>
              </c:strCache>
            </c:strRef>
          </c:tx>
          <c:spPr>
            <a:ln w="25400" cap="sq">
              <a:solidFill>
                <a:schemeClr val="accent5">
                  <a:lumMod val="75000"/>
                </a:schemeClr>
              </a:solidFill>
              <a:miter lim="800000"/>
            </a:ln>
            <a:effectLst/>
          </c:spPr>
          <c:marker>
            <c:symbol val="none"/>
          </c:marker>
          <c:dPt>
            <c:idx val="0"/>
            <c:marker>
              <c:symbol val="circle"/>
              <c:size val="5"/>
              <c:spPr>
                <a:solidFill>
                  <a:schemeClr val="bg1"/>
                </a:solidFill>
                <a:ln w="9525">
                  <a:solidFill>
                    <a:schemeClr val="accent5">
                      <a:lumMod val="75000"/>
                    </a:schemeClr>
                  </a:solidFill>
                </a:ln>
                <a:effectLst/>
              </c:spPr>
            </c:marker>
            <c:bubble3D val="0"/>
            <c:extLst>
              <c:ext xmlns:c16="http://schemas.microsoft.com/office/drawing/2014/chart" uri="{C3380CC4-5D6E-409C-BE32-E72D297353CC}">
                <c16:uniqueId val="{00000001-2C5D-4A4B-8B6C-B3B7FA0B5CEA}"/>
              </c:ext>
            </c:extLst>
          </c:dPt>
          <c:dPt>
            <c:idx val="7"/>
            <c:marker>
              <c:symbol val="circle"/>
              <c:size val="5"/>
              <c:spPr>
                <a:solidFill>
                  <a:schemeClr val="bg1"/>
                </a:solidFill>
                <a:ln w="9525">
                  <a:solidFill>
                    <a:schemeClr val="accent5">
                      <a:lumMod val="75000"/>
                    </a:schemeClr>
                  </a:solidFill>
                </a:ln>
                <a:effectLst/>
              </c:spPr>
            </c:marker>
            <c:bubble3D val="0"/>
            <c:extLst>
              <c:ext xmlns:c16="http://schemas.microsoft.com/office/drawing/2014/chart" uri="{C3380CC4-5D6E-409C-BE32-E72D297353CC}">
                <c16:uniqueId val="{00000004-2C5D-4A4B-8B6C-B3B7FA0B5CEA}"/>
              </c:ext>
            </c:extLst>
          </c:dPt>
          <c:dPt>
            <c:idx val="12"/>
            <c:marker>
              <c:symbol val="circle"/>
              <c:size val="5"/>
              <c:spPr>
                <a:solidFill>
                  <a:schemeClr val="bg1"/>
                </a:solidFill>
                <a:ln w="9525">
                  <a:solidFill>
                    <a:schemeClr val="accent5">
                      <a:lumMod val="75000"/>
                    </a:schemeClr>
                  </a:solidFill>
                </a:ln>
                <a:effectLst/>
              </c:spPr>
            </c:marker>
            <c:bubble3D val="0"/>
            <c:extLst>
              <c:ext xmlns:c16="http://schemas.microsoft.com/office/drawing/2014/chart" uri="{C3380CC4-5D6E-409C-BE32-E72D297353CC}">
                <c16:uniqueId val="{00000005-2C5D-4A4B-8B6C-B3B7FA0B5CEA}"/>
              </c:ext>
            </c:extLst>
          </c:dPt>
          <c:dPt>
            <c:idx val="14"/>
            <c:marker>
              <c:symbol val="circle"/>
              <c:size val="5"/>
              <c:spPr>
                <a:solidFill>
                  <a:schemeClr val="bg1"/>
                </a:solidFill>
                <a:ln w="9525">
                  <a:solidFill>
                    <a:schemeClr val="accent5">
                      <a:lumMod val="75000"/>
                    </a:schemeClr>
                  </a:solidFill>
                </a:ln>
                <a:effectLst/>
              </c:spPr>
            </c:marker>
            <c:bubble3D val="0"/>
            <c:extLst>
              <c:ext xmlns:c16="http://schemas.microsoft.com/office/drawing/2014/chart" uri="{C3380CC4-5D6E-409C-BE32-E72D297353CC}">
                <c16:uniqueId val="{00000002-2C5D-4A4B-8B6C-B3B7FA0B5CEA}"/>
              </c:ext>
            </c:extLst>
          </c:dPt>
          <c:dLbls>
            <c:dLbl>
              <c:idx val="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5D-4A4B-8B6C-B3B7FA0B5CEA}"/>
                </c:ext>
              </c:extLst>
            </c:dLbl>
            <c:dLbl>
              <c:idx val="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C5D-4A4B-8B6C-B3B7FA0B5CEA}"/>
                </c:ext>
              </c:extLst>
            </c:dLbl>
            <c:dLbl>
              <c:idx val="1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C5D-4A4B-8B6C-B3B7FA0B5CEA}"/>
                </c:ext>
              </c:extLst>
            </c:dLbl>
            <c:dLbl>
              <c:idx val="1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5D-4A4B-8B6C-B3B7FA0B5CEA}"/>
                </c:ext>
              </c:extLst>
            </c:dLbl>
            <c:numFmt formatCode="#,##0.0_ " sourceLinked="0"/>
            <c:spPr>
              <a:noFill/>
              <a:ln>
                <a:noFill/>
              </a:ln>
              <a:effectLst/>
            </c:spPr>
            <c:txPr>
              <a:bodyPr rot="0" spcFirstLastPara="1" vertOverflow="ellipsis" vert="horz" wrap="square" lIns="38100" tIns="19050" rIns="38100" bIns="19050" anchor="ctr" anchorCtr="0">
                <a:spAutoFit/>
              </a:bodyPr>
              <a:lstStyle/>
              <a:p>
                <a:pPr algn="ctr">
                  <a:defRPr lang="en-US" altLang="ko-KR" sz="900" b="1" i="0" u="none" strike="noStrike" kern="1200" baseline="0">
                    <a:ln>
                      <a:solidFill>
                        <a:srgbClr val="00338D">
                          <a:alpha val="0"/>
                        </a:srgbClr>
                      </a:solidFill>
                    </a:ln>
                    <a:solidFill>
                      <a:schemeClr val="accent5">
                        <a:lumMod val="75000"/>
                      </a:schemeClr>
                    </a:solidFill>
                    <a:latin typeface="KoPub돋움체 Bold" panose="00000800000000000000" pitchFamily="2" charset="-127"/>
                    <a:ea typeface="KoPub돋움체 Bold" panose="00000800000000000000" pitchFamily="2" charset="-127"/>
                    <a:cs typeface="Univers for KPMG"/>
                  </a:defRPr>
                </a:pPr>
                <a:endParaRPr lang="ko-KR"/>
              </a:p>
            </c:txPr>
            <c:dLblPos val="t"/>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'20.1Q</c:v>
                </c:pt>
                <c:pt idx="4">
                  <c:v>'21.1Q</c:v>
                </c:pt>
                <c:pt idx="8">
                  <c:v>'22.1Q</c:v>
                </c:pt>
                <c:pt idx="12">
                  <c:v>'23.1Q</c:v>
                </c:pt>
                <c:pt idx="14">
                  <c:v>3Q</c:v>
                </c:pt>
              </c:strCache>
            </c:strRef>
          </c:cat>
          <c:val>
            <c:numRef>
              <c:f>Sheet1!$C$2:$C$16</c:f>
              <c:numCache>
                <c:formatCode>0.0_ </c:formatCode>
                <c:ptCount val="15"/>
                <c:pt idx="0">
                  <c:v>-2.0060269142092535</c:v>
                </c:pt>
                <c:pt idx="1">
                  <c:v>1.3202219030641926</c:v>
                </c:pt>
                <c:pt idx="2">
                  <c:v>-1.6137894004052034</c:v>
                </c:pt>
                <c:pt idx="3">
                  <c:v>5.2155096299268306</c:v>
                </c:pt>
                <c:pt idx="4">
                  <c:v>14.133226049096653</c:v>
                </c:pt>
                <c:pt idx="5">
                  <c:v>16.557124208132681</c:v>
                </c:pt>
                <c:pt idx="6">
                  <c:v>16.934027893458474</c:v>
                </c:pt>
                <c:pt idx="7">
                  <c:v>19.247762698710474</c:v>
                </c:pt>
                <c:pt idx="8">
                  <c:v>17.153992657113267</c:v>
                </c:pt>
                <c:pt idx="9">
                  <c:v>16.600727797166094</c:v>
                </c:pt>
                <c:pt idx="10">
                  <c:v>14.229596573173325</c:v>
                </c:pt>
                <c:pt idx="11">
                  <c:v>3.2864350956475117</c:v>
                </c:pt>
                <c:pt idx="12">
                  <c:v>8.5004115087311192</c:v>
                </c:pt>
                <c:pt idx="13">
                  <c:v>0.9627020475912943</c:v>
                </c:pt>
                <c:pt idx="14">
                  <c:v>0.49927348574073799</c:v>
                </c:pt>
              </c:numCache>
            </c:numRef>
          </c:val>
          <c:smooth val="0"/>
          <c:extLst>
            <c:ext xmlns:c16="http://schemas.microsoft.com/office/drawing/2014/chart" uri="{C3380CC4-5D6E-409C-BE32-E72D297353CC}">
              <c16:uniqueId val="{00000003-2C5D-4A4B-8B6C-B3B7FA0B5CEA}"/>
            </c:ext>
          </c:extLst>
        </c:ser>
        <c:dLbls>
          <c:showLegendKey val="0"/>
          <c:showVal val="0"/>
          <c:showCatName val="0"/>
          <c:showSerName val="0"/>
          <c:showPercent val="0"/>
          <c:showBubbleSize val="0"/>
        </c:dLbls>
        <c:marker val="1"/>
        <c:smooth val="0"/>
        <c:axId val="262099903"/>
        <c:axId val="262102815"/>
      </c:lineChart>
      <c:catAx>
        <c:axId val="262099487"/>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lang="en-US" altLang="ko-KR" sz="80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262093663"/>
        <c:crosses val="autoZero"/>
        <c:auto val="1"/>
        <c:lblAlgn val="ctr"/>
        <c:lblOffset val="100"/>
        <c:noMultiLvlLbl val="0"/>
      </c:catAx>
      <c:valAx>
        <c:axId val="262093663"/>
        <c:scaling>
          <c:orientation val="minMax"/>
          <c:max val="10"/>
          <c:min val="-2"/>
        </c:scaling>
        <c:delete val="0"/>
        <c:axPos val="l"/>
        <c:numFmt formatCode="#,##0_ " sourceLinked="0"/>
        <c:majorTickMark val="out"/>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defRPr lang="en-US" altLang="ko-KR" sz="80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262099487"/>
        <c:crosses val="autoZero"/>
        <c:crossBetween val="between"/>
        <c:majorUnit val="2"/>
      </c:valAx>
      <c:valAx>
        <c:axId val="262102815"/>
        <c:scaling>
          <c:orientation val="minMax"/>
          <c:max val="40"/>
          <c:min val="-8"/>
        </c:scaling>
        <c:delete val="0"/>
        <c:axPos val="r"/>
        <c:numFmt formatCode="#,##0_ " sourceLinked="0"/>
        <c:majorTickMark val="out"/>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defRPr lang="en-US" altLang="ko-KR" sz="80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262099903"/>
        <c:crosses val="max"/>
        <c:crossBetween val="between"/>
        <c:majorUnit val="8"/>
      </c:valAx>
      <c:catAx>
        <c:axId val="262099903"/>
        <c:scaling>
          <c:orientation val="minMax"/>
        </c:scaling>
        <c:delete val="1"/>
        <c:axPos val="b"/>
        <c:numFmt formatCode="General" sourceLinked="1"/>
        <c:majorTickMark val="out"/>
        <c:minorTickMark val="none"/>
        <c:tickLblPos val="nextTo"/>
        <c:crossAx val="262102815"/>
        <c:crosses val="autoZero"/>
        <c:auto val="1"/>
        <c:lblAlgn val="ctr"/>
        <c:lblOffset val="100"/>
        <c:noMultiLvlLbl val="0"/>
      </c:catAx>
      <c:spPr>
        <a:noFill/>
        <a:ln>
          <a:noFill/>
        </a:ln>
        <a:effectLst/>
      </c:spPr>
    </c:plotArea>
    <c:legend>
      <c:legendPos val="t"/>
      <c:layout>
        <c:manualLayout>
          <c:xMode val="edge"/>
          <c:yMode val="edge"/>
          <c:x val="8.4608136804977724E-2"/>
          <c:y val="1.5528035746271896E-2"/>
          <c:w val="0.82630461965711444"/>
          <c:h val="0.15471512986969987"/>
        </c:manualLayout>
      </c:layout>
      <c:overlay val="0"/>
      <c:spPr>
        <a:noFill/>
        <a:ln>
          <a:noFill/>
        </a:ln>
        <a:effectLst/>
      </c:spPr>
      <c:txPr>
        <a:bodyPr rot="0" spcFirstLastPara="1" vertOverflow="ellipsis" vert="horz" wrap="square" anchor="ctr" anchorCtr="1"/>
        <a:lstStyle/>
        <a:p>
          <a:pPr marL="36000">
            <a:defRPr lang="en-US" altLang="ko-KR" sz="800" b="0" i="0" u="none" strike="noStrike" kern="1200" spc="-5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79782155139079"/>
          <c:y val="0.12943968953535598"/>
          <c:w val="0.73540347777324022"/>
          <c:h val="0.77745100103789055"/>
        </c:manualLayout>
      </c:layout>
      <c:barChart>
        <c:barDir val="col"/>
        <c:grouping val="clustered"/>
        <c:varyColors val="0"/>
        <c:ser>
          <c:idx val="0"/>
          <c:order val="0"/>
          <c:tx>
            <c:strRef>
              <c:f>Sheet1!$B$1</c:f>
              <c:strCache>
                <c:ptCount val="1"/>
                <c:pt idx="0">
                  <c:v>음식서비스 거래액(좌)</c:v>
                </c:pt>
              </c:strCache>
            </c:strRef>
          </c:tx>
          <c:spPr>
            <a:solidFill>
              <a:srgbClr val="66D9CE"/>
            </a:solidFill>
            <a:ln>
              <a:noFill/>
            </a:ln>
            <a:effectLst/>
          </c:spPr>
          <c:invertIfNegative val="0"/>
          <c:cat>
            <c:strRef>
              <c:f>Sheet1!$A$2:$A$46</c:f>
              <c:strCache>
                <c:ptCount val="45"/>
                <c:pt idx="0">
                  <c:v>'20.01</c:v>
                </c:pt>
                <c:pt idx="12">
                  <c:v>'21.01</c:v>
                </c:pt>
                <c:pt idx="24">
                  <c:v>'22.01</c:v>
                </c:pt>
                <c:pt idx="36">
                  <c:v>'23.01</c:v>
                </c:pt>
                <c:pt idx="44">
                  <c:v>'23.09</c:v>
                </c:pt>
              </c:strCache>
            </c:strRef>
          </c:cat>
          <c:val>
            <c:numRef>
              <c:f>Sheet1!$B$2:$B$46</c:f>
              <c:numCache>
                <c:formatCode>_(* #,##0_);_(* \(#,##0\);_(* "-"_);_(@_)</c:formatCode>
                <c:ptCount val="45"/>
                <c:pt idx="0">
                  <c:v>10636.19</c:v>
                </c:pt>
                <c:pt idx="1">
                  <c:v>11351.81</c:v>
                </c:pt>
                <c:pt idx="2">
                  <c:v>12522.96</c:v>
                </c:pt>
                <c:pt idx="3">
                  <c:v>12630.01</c:v>
                </c:pt>
                <c:pt idx="4">
                  <c:v>13208.1</c:v>
                </c:pt>
                <c:pt idx="5">
                  <c:v>12534.92</c:v>
                </c:pt>
                <c:pt idx="6">
                  <c:v>13787.84</c:v>
                </c:pt>
                <c:pt idx="7">
                  <c:v>16774.189999999999</c:v>
                </c:pt>
                <c:pt idx="8">
                  <c:v>16042.24</c:v>
                </c:pt>
                <c:pt idx="9">
                  <c:v>15468.82</c:v>
                </c:pt>
                <c:pt idx="10">
                  <c:v>16432.28</c:v>
                </c:pt>
                <c:pt idx="11">
                  <c:v>21981.56</c:v>
                </c:pt>
                <c:pt idx="12">
                  <c:v>20560.650000000001</c:v>
                </c:pt>
                <c:pt idx="13">
                  <c:v>18521.98</c:v>
                </c:pt>
                <c:pt idx="14">
                  <c:v>19982.599999999999</c:v>
                </c:pt>
                <c:pt idx="15">
                  <c:v>20096.240000000002</c:v>
                </c:pt>
                <c:pt idx="16">
                  <c:v>21888.05</c:v>
                </c:pt>
                <c:pt idx="17">
                  <c:v>20195.96</c:v>
                </c:pt>
                <c:pt idx="18">
                  <c:v>24180.59</c:v>
                </c:pt>
                <c:pt idx="19">
                  <c:v>24558.94</c:v>
                </c:pt>
                <c:pt idx="20">
                  <c:v>22310.54</c:v>
                </c:pt>
                <c:pt idx="21">
                  <c:v>23077.56</c:v>
                </c:pt>
                <c:pt idx="22">
                  <c:v>21244.48</c:v>
                </c:pt>
                <c:pt idx="23">
                  <c:v>24978.98</c:v>
                </c:pt>
                <c:pt idx="24">
                  <c:v>24316.47</c:v>
                </c:pt>
                <c:pt idx="25">
                  <c:v>22814.37</c:v>
                </c:pt>
                <c:pt idx="26">
                  <c:v>24212.560000000001</c:v>
                </c:pt>
                <c:pt idx="27">
                  <c:v>21368.68</c:v>
                </c:pt>
                <c:pt idx="28">
                  <c:v>21191.53</c:v>
                </c:pt>
                <c:pt idx="29">
                  <c:v>21134.880000000001</c:v>
                </c:pt>
                <c:pt idx="30">
                  <c:v>22965.41</c:v>
                </c:pt>
                <c:pt idx="31">
                  <c:v>22773.93</c:v>
                </c:pt>
                <c:pt idx="32">
                  <c:v>20021.7</c:v>
                </c:pt>
                <c:pt idx="33">
                  <c:v>21395.61</c:v>
                </c:pt>
                <c:pt idx="34">
                  <c:v>20742.27</c:v>
                </c:pt>
                <c:pt idx="35">
                  <c:v>23002.32</c:v>
                </c:pt>
                <c:pt idx="36">
                  <c:v>22332.59</c:v>
                </c:pt>
                <c:pt idx="37">
                  <c:v>20280.48</c:v>
                </c:pt>
                <c:pt idx="38">
                  <c:v>21089.279999999999</c:v>
                </c:pt>
                <c:pt idx="39">
                  <c:v>21039.62</c:v>
                </c:pt>
                <c:pt idx="40">
                  <c:v>21830.639999999999</c:v>
                </c:pt>
                <c:pt idx="41">
                  <c:v>21312.38</c:v>
                </c:pt>
                <c:pt idx="42">
                  <c:v>23446.95</c:v>
                </c:pt>
                <c:pt idx="43">
                  <c:v>23711.49</c:v>
                </c:pt>
                <c:pt idx="44">
                  <c:v>21467.26</c:v>
                </c:pt>
              </c:numCache>
            </c:numRef>
          </c:val>
          <c:extLst>
            <c:ext xmlns:c16="http://schemas.microsoft.com/office/drawing/2014/chart" uri="{C3380CC4-5D6E-409C-BE32-E72D297353CC}">
              <c16:uniqueId val="{00000002-C397-46CA-858E-D9A3717A51CB}"/>
            </c:ext>
          </c:extLst>
        </c:ser>
        <c:dLbls>
          <c:showLegendKey val="0"/>
          <c:showVal val="0"/>
          <c:showCatName val="0"/>
          <c:showSerName val="0"/>
          <c:showPercent val="0"/>
          <c:showBubbleSize val="0"/>
        </c:dLbls>
        <c:gapWidth val="130"/>
        <c:overlap val="-27"/>
        <c:axId val="262099487"/>
        <c:axId val="262093663"/>
      </c:barChart>
      <c:lineChart>
        <c:grouping val="standard"/>
        <c:varyColors val="0"/>
        <c:ser>
          <c:idx val="1"/>
          <c:order val="1"/>
          <c:tx>
            <c:strRef>
              <c:f>Sheet1!$C$1</c:f>
              <c:strCache>
                <c:ptCount val="1"/>
                <c:pt idx="0">
                  <c:v>YoY(우)</c:v>
                </c:pt>
              </c:strCache>
            </c:strRef>
          </c:tx>
          <c:spPr>
            <a:ln w="19050" cap="sq">
              <a:solidFill>
                <a:schemeClr val="tx2"/>
              </a:solidFill>
              <a:bevel/>
            </a:ln>
            <a:effectLst/>
          </c:spPr>
          <c:marker>
            <c:symbol val="none"/>
          </c:marker>
          <c:dPt>
            <c:idx val="0"/>
            <c:marker>
              <c:symbol val="none"/>
            </c:marker>
            <c:bubble3D val="0"/>
            <c:extLst>
              <c:ext xmlns:c16="http://schemas.microsoft.com/office/drawing/2014/chart" uri="{C3380CC4-5D6E-409C-BE32-E72D297353CC}">
                <c16:uniqueId val="{00000003-C397-46CA-858E-D9A3717A51CB}"/>
              </c:ext>
            </c:extLst>
          </c:dPt>
          <c:dPt>
            <c:idx val="11"/>
            <c:marker>
              <c:symbol val="circle"/>
              <c:size val="4"/>
              <c:spPr>
                <a:solidFill>
                  <a:schemeClr val="bg1"/>
                </a:solidFill>
                <a:ln w="9525">
                  <a:solidFill>
                    <a:schemeClr val="accent2"/>
                  </a:solidFill>
                </a:ln>
                <a:effectLst/>
              </c:spPr>
            </c:marker>
            <c:bubble3D val="0"/>
            <c:extLst>
              <c:ext xmlns:c16="http://schemas.microsoft.com/office/drawing/2014/chart" uri="{C3380CC4-5D6E-409C-BE32-E72D297353CC}">
                <c16:uniqueId val="{00000001-6DC4-4863-8E22-CA7BBC97D3ED}"/>
              </c:ext>
            </c:extLst>
          </c:dPt>
          <c:dPt>
            <c:idx val="20"/>
            <c:marker>
              <c:symbol val="none"/>
            </c:marker>
            <c:bubble3D val="0"/>
            <c:extLst>
              <c:ext xmlns:c16="http://schemas.microsoft.com/office/drawing/2014/chart" uri="{C3380CC4-5D6E-409C-BE32-E72D297353CC}">
                <c16:uniqueId val="{00000003-BD74-46FB-8802-318768808C47}"/>
              </c:ext>
            </c:extLst>
          </c:dPt>
          <c:dPt>
            <c:idx val="21"/>
            <c:marker>
              <c:symbol val="none"/>
            </c:marker>
            <c:bubble3D val="0"/>
            <c:extLst>
              <c:ext xmlns:c16="http://schemas.microsoft.com/office/drawing/2014/chart" uri="{C3380CC4-5D6E-409C-BE32-E72D297353CC}">
                <c16:uniqueId val="{00000004-C397-46CA-858E-D9A3717A51CB}"/>
              </c:ext>
            </c:extLst>
          </c:dPt>
          <c:dPt>
            <c:idx val="22"/>
            <c:marker>
              <c:symbol val="none"/>
            </c:marker>
            <c:bubble3D val="0"/>
            <c:extLst>
              <c:ext xmlns:c16="http://schemas.microsoft.com/office/drawing/2014/chart" uri="{C3380CC4-5D6E-409C-BE32-E72D297353CC}">
                <c16:uniqueId val="{00000000-BD74-46FB-8802-318768808C47}"/>
              </c:ext>
            </c:extLst>
          </c:dPt>
          <c:dPt>
            <c:idx val="38"/>
            <c:marker>
              <c:symbol val="circle"/>
              <c:size val="4"/>
              <c:spPr>
                <a:solidFill>
                  <a:schemeClr val="bg1"/>
                </a:solidFill>
                <a:ln w="9525">
                  <a:solidFill>
                    <a:schemeClr val="accent2"/>
                  </a:solidFill>
                </a:ln>
                <a:effectLst/>
              </c:spPr>
            </c:marker>
            <c:bubble3D val="0"/>
            <c:extLst>
              <c:ext xmlns:c16="http://schemas.microsoft.com/office/drawing/2014/chart" uri="{C3380CC4-5D6E-409C-BE32-E72D297353CC}">
                <c16:uniqueId val="{00000000-6DC4-4863-8E22-CA7BBC97D3ED}"/>
              </c:ext>
            </c:extLst>
          </c:dPt>
          <c:dPt>
            <c:idx val="44"/>
            <c:marker>
              <c:symbol val="circle"/>
              <c:size val="4"/>
              <c:spPr>
                <a:solidFill>
                  <a:schemeClr val="bg1"/>
                </a:solidFill>
                <a:ln w="9525">
                  <a:solidFill>
                    <a:schemeClr val="accent2"/>
                  </a:solidFill>
                </a:ln>
                <a:effectLst/>
              </c:spPr>
            </c:marker>
            <c:bubble3D val="0"/>
            <c:extLst>
              <c:ext xmlns:c16="http://schemas.microsoft.com/office/drawing/2014/chart" uri="{C3380CC4-5D6E-409C-BE32-E72D297353CC}">
                <c16:uniqueId val="{00000002-6DC4-4863-8E22-CA7BBC97D3ED}"/>
              </c:ext>
            </c:extLst>
          </c:dPt>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DC4-4863-8E22-CA7BBC97D3ED}"/>
                </c:ext>
              </c:extLst>
            </c:dLbl>
            <c:dLbl>
              <c:idx val="38"/>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DC4-4863-8E22-CA7BBC97D3ED}"/>
                </c:ext>
              </c:extLst>
            </c:dLbl>
            <c:dLbl>
              <c:idx val="4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DC4-4863-8E22-CA7BBC97D3ED}"/>
                </c:ext>
              </c:extLst>
            </c:dLbl>
            <c:spPr>
              <a:noFill/>
              <a:ln>
                <a:noFill/>
              </a:ln>
              <a:effectLst/>
            </c:spPr>
            <c:txPr>
              <a:bodyPr rot="0" spcFirstLastPara="1" vertOverflow="ellipsis" vert="horz" wrap="square" lIns="38100" tIns="19050" rIns="38100" bIns="19050" anchor="ctr" anchorCtr="0">
                <a:spAutoFit/>
              </a:bodyPr>
              <a:lstStyle/>
              <a:p>
                <a:pPr algn="ctr">
                  <a:defRPr lang="en-US" altLang="ko-KR" sz="900" b="1" i="0" u="none" strike="noStrike" kern="1200" baseline="0">
                    <a:ln>
                      <a:solidFill>
                        <a:srgbClr val="00338D">
                          <a:alpha val="0"/>
                        </a:srgbClr>
                      </a:solidFill>
                    </a:ln>
                    <a:solidFill>
                      <a:srgbClr val="00338D"/>
                    </a:solidFill>
                    <a:latin typeface="KoPub돋움체 Bold" panose="00000800000000000000" pitchFamily="2" charset="-127"/>
                    <a:ea typeface="KoPub돋움체 Bold" panose="00000800000000000000" pitchFamily="2" charset="-127"/>
                    <a:cs typeface="Univers for KPMG"/>
                  </a:defRPr>
                </a:pPr>
                <a:endParaRPr lang="ko-KR"/>
              </a:p>
            </c:txPr>
            <c:dLblPos val="t"/>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Sheet1!$A$2:$A$46</c:f>
              <c:strCache>
                <c:ptCount val="45"/>
                <c:pt idx="0">
                  <c:v>'20.01</c:v>
                </c:pt>
                <c:pt idx="12">
                  <c:v>'21.01</c:v>
                </c:pt>
                <c:pt idx="24">
                  <c:v>'22.01</c:v>
                </c:pt>
                <c:pt idx="36">
                  <c:v>'23.01</c:v>
                </c:pt>
                <c:pt idx="44">
                  <c:v>'23.09</c:v>
                </c:pt>
              </c:strCache>
            </c:strRef>
          </c:cat>
          <c:val>
            <c:numRef>
              <c:f>Sheet1!$C$2:$C$46</c:f>
              <c:numCache>
                <c:formatCode>0.0_ </c:formatCode>
                <c:ptCount val="45"/>
                <c:pt idx="0">
                  <c:v>71.024860550337749</c:v>
                </c:pt>
                <c:pt idx="1">
                  <c:v>84.593382040870736</c:v>
                </c:pt>
                <c:pt idx="2">
                  <c:v>80.313862023386307</c:v>
                </c:pt>
                <c:pt idx="3">
                  <c:v>84.025090336869084</c:v>
                </c:pt>
                <c:pt idx="4">
                  <c:v>77.915143416731553</c:v>
                </c:pt>
                <c:pt idx="5">
                  <c:v>61.849916976337617</c:v>
                </c:pt>
                <c:pt idx="6">
                  <c:v>66.335993437204067</c:v>
                </c:pt>
                <c:pt idx="7">
                  <c:v>82.92364818076237</c:v>
                </c:pt>
                <c:pt idx="8">
                  <c:v>87.652241452721526</c:v>
                </c:pt>
                <c:pt idx="9">
                  <c:v>69.294599451474298</c:v>
                </c:pt>
                <c:pt idx="10">
                  <c:v>60.005686570637629</c:v>
                </c:pt>
                <c:pt idx="11">
                  <c:v>107.51298516170327</c:v>
                </c:pt>
                <c:pt idx="12">
                  <c:v>93.308412128779167</c:v>
                </c:pt>
                <c:pt idx="13">
                  <c:v>63.163231238014028</c:v>
                </c:pt>
                <c:pt idx="14">
                  <c:v>59.567706037550217</c:v>
                </c:pt>
                <c:pt idx="15">
                  <c:v>59.114996741886984</c:v>
                </c:pt>
                <c:pt idx="16">
                  <c:v>65.716870708126066</c:v>
                </c:pt>
                <c:pt idx="17">
                  <c:v>61.117581923139511</c:v>
                </c:pt>
                <c:pt idx="18">
                  <c:v>75.376201058323858</c:v>
                </c:pt>
                <c:pt idx="19">
                  <c:v>46.409096355770373</c:v>
                </c:pt>
                <c:pt idx="20">
                  <c:v>39.073720378201529</c:v>
                </c:pt>
                <c:pt idx="21">
                  <c:v>49.187591555141232</c:v>
                </c:pt>
                <c:pt idx="22">
                  <c:v>29.285041394133998</c:v>
                </c:pt>
                <c:pt idx="23">
                  <c:v>13.636065866116882</c:v>
                </c:pt>
                <c:pt idx="24">
                  <c:v>18.267029495662836</c:v>
                </c:pt>
                <c:pt idx="25">
                  <c:v>23.174574208588929</c:v>
                </c:pt>
                <c:pt idx="26">
                  <c:v>21.168216348222963</c:v>
                </c:pt>
                <c:pt idx="27">
                  <c:v>6.3317317070257975</c:v>
                </c:pt>
                <c:pt idx="28">
                  <c:v>-3.1821930231336304</c:v>
                </c:pt>
                <c:pt idx="29">
                  <c:v>4.6490486216055027</c:v>
                </c:pt>
                <c:pt idx="30">
                  <c:v>-5.0254356903615678</c:v>
                </c:pt>
                <c:pt idx="31">
                  <c:v>-7.2682697217387977</c:v>
                </c:pt>
                <c:pt idx="32">
                  <c:v>-10.259007625992014</c:v>
                </c:pt>
                <c:pt idx="33">
                  <c:v>-7.2882488443318918</c:v>
                </c:pt>
                <c:pt idx="34">
                  <c:v>-2.3639552486104658</c:v>
                </c:pt>
                <c:pt idx="35">
                  <c:v>-7.913293497172436</c:v>
                </c:pt>
                <c:pt idx="36">
                  <c:v>-8.1585855183749949</c:v>
                </c:pt>
                <c:pt idx="37">
                  <c:v>-11.106552580676121</c:v>
                </c:pt>
                <c:pt idx="38">
                  <c:v>-12.89942079647918</c:v>
                </c:pt>
                <c:pt idx="39">
                  <c:v>-1.5399172995243551</c:v>
                </c:pt>
                <c:pt idx="40">
                  <c:v>3.0158747386337872</c:v>
                </c:pt>
                <c:pt idx="41">
                  <c:v>0.83984389785985902</c:v>
                </c:pt>
                <c:pt idx="42">
                  <c:v>2.0968055871852602</c:v>
                </c:pt>
                <c:pt idx="43">
                  <c:v>4.1168125132552857</c:v>
                </c:pt>
                <c:pt idx="44">
                  <c:v>7.2199663365248776</c:v>
                </c:pt>
              </c:numCache>
            </c:numRef>
          </c:val>
          <c:smooth val="0"/>
          <c:extLst>
            <c:ext xmlns:c16="http://schemas.microsoft.com/office/drawing/2014/chart" uri="{C3380CC4-5D6E-409C-BE32-E72D297353CC}">
              <c16:uniqueId val="{00000005-C397-46CA-858E-D9A3717A51CB}"/>
            </c:ext>
          </c:extLst>
        </c:ser>
        <c:dLbls>
          <c:showLegendKey val="0"/>
          <c:showVal val="0"/>
          <c:showCatName val="0"/>
          <c:showSerName val="0"/>
          <c:showPercent val="0"/>
          <c:showBubbleSize val="0"/>
        </c:dLbls>
        <c:marker val="1"/>
        <c:smooth val="0"/>
        <c:axId val="262099903"/>
        <c:axId val="262102815"/>
      </c:lineChart>
      <c:catAx>
        <c:axId val="262099487"/>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lang="en-US" altLang="ko-KR" sz="800" b="0" i="0" u="none" strike="noStrike" kern="1200" baseline="0">
                <a:ln>
                  <a:solidFill>
                    <a:srgbClr val="00338D">
                      <a:alpha val="0"/>
                    </a:srgbClr>
                  </a:solidFill>
                </a:ln>
                <a:solidFill>
                  <a:schemeClr val="bg1"/>
                </a:solidFill>
                <a:latin typeface="KoPub돋움체 Medium" panose="00000600000000000000" pitchFamily="2" charset="-127"/>
                <a:ea typeface="KoPub돋움체 Medium" panose="00000600000000000000" pitchFamily="2" charset="-127"/>
                <a:cs typeface="Univers for KPMG"/>
              </a:defRPr>
            </a:pPr>
            <a:endParaRPr lang="ko-KR"/>
          </a:p>
        </c:txPr>
        <c:crossAx val="262093663"/>
        <c:crosses val="autoZero"/>
        <c:auto val="1"/>
        <c:lblAlgn val="ctr"/>
        <c:lblOffset val="100"/>
        <c:noMultiLvlLbl val="0"/>
      </c:catAx>
      <c:valAx>
        <c:axId val="262093663"/>
        <c:scaling>
          <c:orientation val="minMax"/>
          <c:max val="40000"/>
          <c:min val="-10000"/>
        </c:scaling>
        <c:delete val="0"/>
        <c:axPos val="l"/>
        <c:numFmt formatCode="#,##0_ " sourceLinked="0"/>
        <c:majorTickMark val="out"/>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defRPr lang="en-US" altLang="ko-KR" sz="85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262099487"/>
        <c:crosses val="autoZero"/>
        <c:crossBetween val="between"/>
        <c:majorUnit val="10000"/>
      </c:valAx>
      <c:valAx>
        <c:axId val="262102815"/>
        <c:scaling>
          <c:orientation val="minMax"/>
          <c:max val="120"/>
          <c:min val="-30"/>
        </c:scaling>
        <c:delete val="0"/>
        <c:axPos val="r"/>
        <c:numFmt formatCode="#,##0_ " sourceLinked="0"/>
        <c:majorTickMark val="out"/>
        <c:minorTickMark val="none"/>
        <c:tickLblPos val="nextTo"/>
        <c:spPr>
          <a:noFill/>
          <a:ln w="6350">
            <a:solidFill>
              <a:schemeClr val="bg1">
                <a:lumMod val="65000"/>
              </a:schemeClr>
            </a:solidFill>
          </a:ln>
          <a:effectLst/>
        </c:spPr>
        <c:txPr>
          <a:bodyPr rot="-60000000" spcFirstLastPara="1" vertOverflow="ellipsis" vert="horz" wrap="square" anchor="ctr" anchorCtr="1"/>
          <a:lstStyle/>
          <a:p>
            <a:pPr>
              <a:defRPr lang="en-US" altLang="ko-KR" sz="85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262099903"/>
        <c:crosses val="max"/>
        <c:crossBetween val="between"/>
        <c:majorUnit val="30"/>
      </c:valAx>
      <c:catAx>
        <c:axId val="262099903"/>
        <c:scaling>
          <c:orientation val="minMax"/>
        </c:scaling>
        <c:delete val="1"/>
        <c:axPos val="b"/>
        <c:numFmt formatCode="General" sourceLinked="1"/>
        <c:majorTickMark val="out"/>
        <c:minorTickMark val="none"/>
        <c:tickLblPos val="nextTo"/>
        <c:crossAx val="262102815"/>
        <c:crosses val="autoZero"/>
        <c:auto val="1"/>
        <c:lblAlgn val="ctr"/>
        <c:lblOffset val="100"/>
        <c:noMultiLvlLbl val="0"/>
      </c:catAx>
      <c:spPr>
        <a:noFill/>
        <a:ln w="25400">
          <a:noFill/>
        </a:ln>
        <a:effectLst/>
      </c:spPr>
    </c:plotArea>
    <c:legend>
      <c:legendPos val="t"/>
      <c:overlay val="0"/>
      <c:spPr>
        <a:noFill/>
        <a:ln>
          <a:noFill/>
        </a:ln>
        <a:effectLst/>
      </c:spPr>
      <c:txPr>
        <a:bodyPr rot="0" spcFirstLastPara="1" vertOverflow="ellipsis" vert="horz" wrap="square" anchor="ctr" anchorCtr="1"/>
        <a:lstStyle/>
        <a:p>
          <a:pPr marL="36000">
            <a:defRPr lang="en-US" altLang="ko-KR" sz="85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67030734842301"/>
          <c:y val="0.21957725945740517"/>
          <c:w val="0.817035789428879"/>
          <c:h val="0.64585184162321418"/>
        </c:manualLayout>
      </c:layout>
      <c:barChart>
        <c:barDir val="col"/>
        <c:grouping val="stacked"/>
        <c:varyColors val="0"/>
        <c:ser>
          <c:idx val="0"/>
          <c:order val="0"/>
          <c:tx>
            <c:strRef>
              <c:f>Sheet1!$B$1</c:f>
              <c:strCache>
                <c:ptCount val="1"/>
                <c:pt idx="0">
                  <c:v>배달의민족</c:v>
                </c:pt>
              </c:strCache>
            </c:strRef>
          </c:tx>
          <c:spPr>
            <a:solidFill>
              <a:srgbClr val="00C0AE"/>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07FE-4820-86A9-1907818919FE}"/>
                </c:ext>
              </c:extLst>
            </c:dLbl>
            <c:dLbl>
              <c:idx val="2"/>
              <c:delete val="1"/>
              <c:extLst>
                <c:ext xmlns:c15="http://schemas.microsoft.com/office/drawing/2012/chart" uri="{CE6537A1-D6FC-4f65-9D91-7224C49458BB}"/>
                <c:ext xmlns:c16="http://schemas.microsoft.com/office/drawing/2014/chart" uri="{C3380CC4-5D6E-409C-BE32-E72D297353CC}">
                  <c16:uniqueId val="{00000001-07FE-4820-86A9-1907818919FE}"/>
                </c:ext>
              </c:extLst>
            </c:dLbl>
            <c:dLbl>
              <c:idx val="3"/>
              <c:delete val="1"/>
              <c:extLst>
                <c:ext xmlns:c15="http://schemas.microsoft.com/office/drawing/2012/chart" uri="{CE6537A1-D6FC-4f65-9D91-7224C49458BB}"/>
                <c:ext xmlns:c16="http://schemas.microsoft.com/office/drawing/2014/chart" uri="{C3380CC4-5D6E-409C-BE32-E72D297353CC}">
                  <c16:uniqueId val="{00000002-07FE-4820-86A9-1907818919FE}"/>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rgbClr val="00338D">
                          <a:alpha val="0"/>
                        </a:srgbClr>
                      </a:solidFill>
                    </a:ln>
                    <a:solidFill>
                      <a:schemeClr val="bg1"/>
                    </a:solidFill>
                    <a:latin typeface="KoPub돋움체 Medium" panose="00000600000000000000" pitchFamily="2" charset="-127"/>
                    <a:ea typeface="KoPub돋움체 Medium" panose="00000600000000000000" pitchFamily="2" charset="-127"/>
                    <a:cs typeface="Univers for KPMG"/>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'23.01</c:v>
                </c:pt>
                <c:pt idx="1">
                  <c:v>'23.03</c:v>
                </c:pt>
                <c:pt idx="2">
                  <c:v>'23.05</c:v>
                </c:pt>
                <c:pt idx="3">
                  <c:v>'23.07</c:v>
                </c:pt>
                <c:pt idx="4">
                  <c:v>'23.09</c:v>
                </c:pt>
              </c:strCache>
            </c:strRef>
          </c:cat>
          <c:val>
            <c:numRef>
              <c:f>Sheet1!$B$2:$B$6</c:f>
              <c:numCache>
                <c:formatCode>_(* #,##0_);_(* \(#,##0\);_(* "-"_);_(@_)</c:formatCode>
                <c:ptCount val="5"/>
                <c:pt idx="0">
                  <c:v>1374</c:v>
                </c:pt>
                <c:pt idx="1">
                  <c:v>1332</c:v>
                </c:pt>
                <c:pt idx="2">
                  <c:v>1356</c:v>
                </c:pt>
                <c:pt idx="3">
                  <c:v>1364</c:v>
                </c:pt>
                <c:pt idx="4">
                  <c:v>1337</c:v>
                </c:pt>
              </c:numCache>
            </c:numRef>
          </c:val>
          <c:extLst>
            <c:ext xmlns:c16="http://schemas.microsoft.com/office/drawing/2014/chart" uri="{C3380CC4-5D6E-409C-BE32-E72D297353CC}">
              <c16:uniqueId val="{00000003-07FE-4820-86A9-1907818919FE}"/>
            </c:ext>
          </c:extLst>
        </c:ser>
        <c:ser>
          <c:idx val="1"/>
          <c:order val="1"/>
          <c:tx>
            <c:strRef>
              <c:f>Sheet1!$C$1</c:f>
              <c:strCache>
                <c:ptCount val="1"/>
                <c:pt idx="0">
                  <c:v>요기요</c:v>
                </c:pt>
              </c:strCache>
            </c:strRef>
          </c:tx>
          <c:spPr>
            <a:solidFill>
              <a:srgbClr val="FD349C"/>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4-07FE-4820-86A9-1907818919FE}"/>
                </c:ext>
              </c:extLst>
            </c:dLbl>
            <c:dLbl>
              <c:idx val="2"/>
              <c:delete val="1"/>
              <c:extLst>
                <c:ext xmlns:c15="http://schemas.microsoft.com/office/drawing/2012/chart" uri="{CE6537A1-D6FC-4f65-9D91-7224C49458BB}"/>
                <c:ext xmlns:c16="http://schemas.microsoft.com/office/drawing/2014/chart" uri="{C3380CC4-5D6E-409C-BE32-E72D297353CC}">
                  <c16:uniqueId val="{00000005-07FE-4820-86A9-1907818919FE}"/>
                </c:ext>
              </c:extLst>
            </c:dLbl>
            <c:dLbl>
              <c:idx val="3"/>
              <c:delete val="1"/>
              <c:extLst>
                <c:ext xmlns:c15="http://schemas.microsoft.com/office/drawing/2012/chart" uri="{CE6537A1-D6FC-4f65-9D91-7224C49458BB}"/>
                <c:ext xmlns:c16="http://schemas.microsoft.com/office/drawing/2014/chart" uri="{C3380CC4-5D6E-409C-BE32-E72D297353CC}">
                  <c16:uniqueId val="{00000006-07FE-4820-86A9-1907818919FE}"/>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rgbClr val="00338D">
                          <a:alpha val="0"/>
                        </a:srgbClr>
                      </a:solidFill>
                    </a:ln>
                    <a:solidFill>
                      <a:schemeClr val="bg1"/>
                    </a:solidFill>
                    <a:latin typeface="KoPub돋움체 Medium" panose="00000600000000000000" pitchFamily="2" charset="-127"/>
                    <a:ea typeface="KoPub돋움체 Medium" panose="00000600000000000000" pitchFamily="2" charset="-127"/>
                    <a:cs typeface="Univers for KPMG"/>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'23.01</c:v>
                </c:pt>
                <c:pt idx="1">
                  <c:v>'23.03</c:v>
                </c:pt>
                <c:pt idx="2">
                  <c:v>'23.05</c:v>
                </c:pt>
                <c:pt idx="3">
                  <c:v>'23.07</c:v>
                </c:pt>
                <c:pt idx="4">
                  <c:v>'23.09</c:v>
                </c:pt>
              </c:strCache>
            </c:strRef>
          </c:cat>
          <c:val>
            <c:numRef>
              <c:f>Sheet1!$C$2:$C$6</c:f>
              <c:numCache>
                <c:formatCode>_(* #,##0_);_(* \(#,##0\);_(* "-"_);_(@_)</c:formatCode>
                <c:ptCount val="5"/>
                <c:pt idx="0">
                  <c:v>479</c:v>
                </c:pt>
                <c:pt idx="1">
                  <c:v>469</c:v>
                </c:pt>
                <c:pt idx="2">
                  <c:v>469</c:v>
                </c:pt>
                <c:pt idx="3">
                  <c:v>482</c:v>
                </c:pt>
                <c:pt idx="4">
                  <c:v>405</c:v>
                </c:pt>
              </c:numCache>
            </c:numRef>
          </c:val>
          <c:extLst>
            <c:ext xmlns:c16="http://schemas.microsoft.com/office/drawing/2014/chart" uri="{C3380CC4-5D6E-409C-BE32-E72D297353CC}">
              <c16:uniqueId val="{00000007-07FE-4820-86A9-1907818919FE}"/>
            </c:ext>
          </c:extLst>
        </c:ser>
        <c:ser>
          <c:idx val="2"/>
          <c:order val="2"/>
          <c:tx>
            <c:strRef>
              <c:f>Sheet1!$D$1</c:f>
              <c:strCache>
                <c:ptCount val="1"/>
                <c:pt idx="0">
                  <c:v>쿠팡이츠</c:v>
                </c:pt>
              </c:strCache>
            </c:strRef>
          </c:tx>
          <c:spPr>
            <a:solidFill>
              <a:schemeClr val="accent4"/>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8-07FE-4820-86A9-1907818919FE}"/>
                </c:ext>
              </c:extLst>
            </c:dLbl>
            <c:dLbl>
              <c:idx val="2"/>
              <c:delete val="1"/>
              <c:extLst>
                <c:ext xmlns:c15="http://schemas.microsoft.com/office/drawing/2012/chart" uri="{CE6537A1-D6FC-4f65-9D91-7224C49458BB}"/>
                <c:ext xmlns:c16="http://schemas.microsoft.com/office/drawing/2014/chart" uri="{C3380CC4-5D6E-409C-BE32-E72D297353CC}">
                  <c16:uniqueId val="{00000009-07FE-4820-86A9-1907818919FE}"/>
                </c:ext>
              </c:extLst>
            </c:dLbl>
            <c:dLbl>
              <c:idx val="3"/>
              <c:delete val="1"/>
              <c:extLst>
                <c:ext xmlns:c15="http://schemas.microsoft.com/office/drawing/2012/chart" uri="{CE6537A1-D6FC-4f65-9D91-7224C49458BB}"/>
                <c:ext xmlns:c16="http://schemas.microsoft.com/office/drawing/2014/chart" uri="{C3380CC4-5D6E-409C-BE32-E72D297353CC}">
                  <c16:uniqueId val="{0000000A-07FE-4820-86A9-1907818919FE}"/>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1" i="0" u="none" strike="noStrike" kern="1200" baseline="0">
                    <a:ln>
                      <a:solidFill>
                        <a:srgbClr val="00338D">
                          <a:alpha val="0"/>
                        </a:srgbClr>
                      </a:solidFill>
                    </a:ln>
                    <a:solidFill>
                      <a:schemeClr val="bg1"/>
                    </a:solidFill>
                    <a:latin typeface="KoPub돋움체 Medium" panose="00000600000000000000" pitchFamily="2" charset="-127"/>
                    <a:ea typeface="KoPub돋움체 Medium" panose="00000600000000000000" pitchFamily="2" charset="-127"/>
                    <a:cs typeface="Univers for KPMG"/>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'23.01</c:v>
                </c:pt>
                <c:pt idx="1">
                  <c:v>'23.03</c:v>
                </c:pt>
                <c:pt idx="2">
                  <c:v>'23.05</c:v>
                </c:pt>
                <c:pt idx="3">
                  <c:v>'23.07</c:v>
                </c:pt>
                <c:pt idx="4">
                  <c:v>'23.09</c:v>
                </c:pt>
              </c:strCache>
            </c:strRef>
          </c:cat>
          <c:val>
            <c:numRef>
              <c:f>Sheet1!$D$2:$D$6</c:f>
              <c:numCache>
                <c:formatCode>_(* #,##0_);_(* \(#,##0\);_(* "-"_);_(@_)</c:formatCode>
                <c:ptCount val="5"/>
                <c:pt idx="0">
                  <c:v>249</c:v>
                </c:pt>
                <c:pt idx="1">
                  <c:v>212</c:v>
                </c:pt>
                <c:pt idx="2">
                  <c:v>232</c:v>
                </c:pt>
                <c:pt idx="3">
                  <c:v>278</c:v>
                </c:pt>
                <c:pt idx="4">
                  <c:v>303</c:v>
                </c:pt>
              </c:numCache>
            </c:numRef>
          </c:val>
          <c:extLst>
            <c:ext xmlns:c16="http://schemas.microsoft.com/office/drawing/2014/chart" uri="{C3380CC4-5D6E-409C-BE32-E72D297353CC}">
              <c16:uniqueId val="{0000000B-07FE-4820-86A9-1907818919FE}"/>
            </c:ext>
          </c:extLst>
        </c:ser>
        <c:dLbls>
          <c:showLegendKey val="0"/>
          <c:showVal val="0"/>
          <c:showCatName val="0"/>
          <c:showSerName val="0"/>
          <c:showPercent val="0"/>
          <c:showBubbleSize val="0"/>
        </c:dLbls>
        <c:gapWidth val="60"/>
        <c:overlap val="100"/>
        <c:axId val="933300735"/>
        <c:axId val="933280351"/>
      </c:barChart>
      <c:catAx>
        <c:axId val="933300735"/>
        <c:scaling>
          <c:orientation val="minMax"/>
        </c:scaling>
        <c:delete val="0"/>
        <c:axPos val="b"/>
        <c:numFmt formatCode="General" sourceLinked="1"/>
        <c:majorTickMark val="none"/>
        <c:minorTickMark val="none"/>
        <c:tickLblPos val="nextTo"/>
        <c:spPr>
          <a:noFill/>
          <a:ln w="6350" cap="flat" cmpd="sng" algn="ctr">
            <a:solidFill>
              <a:schemeClr val="bg1">
                <a:lumMod val="75000"/>
              </a:schemeClr>
            </a:solidFill>
            <a:round/>
          </a:ln>
          <a:effectLst/>
        </c:spPr>
        <c:txPr>
          <a:bodyPr rot="-60000000" spcFirstLastPara="1" vertOverflow="ellipsis" vert="horz" wrap="square" anchor="ctr" anchorCtr="1"/>
          <a:lstStyle/>
          <a:p>
            <a:pPr algn="ctr">
              <a:defRPr lang="en-US" altLang="ko-KR" sz="75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933280351"/>
        <c:crosses val="autoZero"/>
        <c:auto val="1"/>
        <c:lblAlgn val="ctr"/>
        <c:lblOffset val="100"/>
        <c:noMultiLvlLbl val="0"/>
      </c:catAx>
      <c:valAx>
        <c:axId val="933280351"/>
        <c:scaling>
          <c:orientation val="minMax"/>
          <c:max val="2500"/>
          <c:min val="0"/>
        </c:scaling>
        <c:delete val="0"/>
        <c:axPos val="l"/>
        <c:numFmt formatCode="#,##0_);[Red]\(#,##0\)" sourceLinked="0"/>
        <c:majorTickMark val="none"/>
        <c:minorTickMark val="none"/>
        <c:tickLblPos val="nextTo"/>
        <c:spPr>
          <a:noFill/>
          <a:ln w="6350">
            <a:solidFill>
              <a:schemeClr val="bg1">
                <a:lumMod val="75000"/>
              </a:schemeClr>
            </a:solidFill>
          </a:ln>
          <a:effectLst/>
        </c:spPr>
        <c:txPr>
          <a:bodyPr rot="-60000000" spcFirstLastPara="1" vertOverflow="ellipsis" vert="horz" wrap="square" anchor="ctr" anchorCtr="1"/>
          <a:lstStyle/>
          <a:p>
            <a:pPr algn="ctr">
              <a:defRPr lang="en-US" altLang="ko-KR" sz="75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crossAx val="933300735"/>
        <c:crosses val="autoZero"/>
        <c:crossBetween val="between"/>
        <c:majorUnit val="500"/>
      </c:valAx>
      <c:spPr>
        <a:noFill/>
        <a:ln>
          <a:noFill/>
        </a:ln>
        <a:effectLst/>
      </c:spPr>
    </c:plotArea>
    <c:legend>
      <c:legendPos val="t"/>
      <c:layout>
        <c:manualLayout>
          <c:xMode val="edge"/>
          <c:yMode val="edge"/>
          <c:x val="0.17191949551087682"/>
          <c:y val="1.7307690997297773E-2"/>
          <c:w val="0.74665909562509269"/>
          <c:h val="0.13560452766367162"/>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rgbClr val="00338D">
                    <a:alpha val="0"/>
                  </a:srgbClr>
                </a:solidFill>
              </a:ln>
              <a:solidFill>
                <a:schemeClr val="tx1">
                  <a:lumMod val="75000"/>
                  <a:lumOff val="25000"/>
                </a:schemeClr>
              </a:solidFill>
              <a:latin typeface="KoPub돋움체 Medium" panose="00000600000000000000" pitchFamily="2" charset="-127"/>
              <a:ea typeface="KoPub돋움체 Medium" panose="00000600000000000000" pitchFamily="2" charset="-127"/>
              <a:cs typeface="Univers for KPMG"/>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6189" cy="493949"/>
          </a:xfrm>
          <a:prstGeom prst="rect">
            <a:avLst/>
          </a:prstGeom>
        </p:spPr>
        <p:txBody>
          <a:bodyPr vert="horz" lIns="91129" tIns="45564" rIns="91129" bIns="45564" rtlCol="0"/>
          <a:lstStyle>
            <a:lvl1pPr algn="l">
              <a:defRPr sz="1200"/>
            </a:lvl1pPr>
          </a:lstStyle>
          <a:p>
            <a:endParaRPr lang="en-US" dirty="0"/>
          </a:p>
        </p:txBody>
      </p:sp>
      <p:sp>
        <p:nvSpPr>
          <p:cNvPr id="3" name="Date Placeholder 2"/>
          <p:cNvSpPr>
            <a:spLocks noGrp="1"/>
          </p:cNvSpPr>
          <p:nvPr>
            <p:ph type="dt" sz="quarter" idx="1"/>
          </p:nvPr>
        </p:nvSpPr>
        <p:spPr>
          <a:xfrm>
            <a:off x="3849900" y="2"/>
            <a:ext cx="2946189" cy="493949"/>
          </a:xfrm>
          <a:prstGeom prst="rect">
            <a:avLst/>
          </a:prstGeom>
        </p:spPr>
        <p:txBody>
          <a:bodyPr vert="horz" lIns="91129" tIns="45564" rIns="91129" bIns="45564" rtlCol="0"/>
          <a:lstStyle>
            <a:lvl1pPr algn="r">
              <a:defRPr sz="1200"/>
            </a:lvl1pPr>
          </a:lstStyle>
          <a:p>
            <a:fld id="{FD4ADFBC-B392-474D-BFD2-23D3BDA66A93}" type="datetimeFigureOut">
              <a:rPr lang="en-US" smtClean="0"/>
              <a:t>11/28/2023</a:t>
            </a:fld>
            <a:endParaRPr lang="en-US" dirty="0"/>
          </a:p>
        </p:txBody>
      </p:sp>
      <p:sp>
        <p:nvSpPr>
          <p:cNvPr id="4" name="Footer Placeholder 3"/>
          <p:cNvSpPr>
            <a:spLocks noGrp="1"/>
          </p:cNvSpPr>
          <p:nvPr>
            <p:ph type="ftr" sz="quarter" idx="2"/>
          </p:nvPr>
        </p:nvSpPr>
        <p:spPr>
          <a:xfrm>
            <a:off x="2" y="9377137"/>
            <a:ext cx="2946189" cy="493949"/>
          </a:xfrm>
          <a:prstGeom prst="rect">
            <a:avLst/>
          </a:prstGeom>
        </p:spPr>
        <p:txBody>
          <a:bodyPr vert="horz" lIns="91129" tIns="45564" rIns="91129" bIns="4556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900" y="9377137"/>
            <a:ext cx="2946189" cy="493949"/>
          </a:xfrm>
          <a:prstGeom prst="rect">
            <a:avLst/>
          </a:prstGeom>
        </p:spPr>
        <p:txBody>
          <a:bodyPr vert="horz" lIns="91129" tIns="45564" rIns="91129" bIns="45564" rtlCol="0" anchor="b"/>
          <a:lstStyle>
            <a:lvl1pPr algn="r">
              <a:defRPr sz="1200"/>
            </a:lvl1pPr>
          </a:lstStyle>
          <a:p>
            <a:fld id="{C0AC7954-39B3-A445-8EC5-862700B8B91C}" type="slidenum">
              <a:rPr lang="en-US" smtClean="0"/>
              <a:t>‹#›</a:t>
            </a:fld>
            <a:endParaRPr lang="en-US" dirty="0"/>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59" cy="495349"/>
          </a:xfrm>
          <a:prstGeom prst="rect">
            <a:avLst/>
          </a:prstGeom>
        </p:spPr>
        <p:txBody>
          <a:bodyPr vert="horz" lIns="91129" tIns="45564" rIns="91129" bIns="45564" rtlCol="0"/>
          <a:lstStyle>
            <a:lvl1pPr algn="l">
              <a:defRPr sz="1200"/>
            </a:lvl1pPr>
          </a:lstStyle>
          <a:p>
            <a:endParaRPr lang="en-AU" dirty="0"/>
          </a:p>
        </p:txBody>
      </p:sp>
      <p:sp>
        <p:nvSpPr>
          <p:cNvPr id="3" name="Date Placeholder 2"/>
          <p:cNvSpPr>
            <a:spLocks noGrp="1"/>
          </p:cNvSpPr>
          <p:nvPr>
            <p:ph type="dt" idx="1"/>
          </p:nvPr>
        </p:nvSpPr>
        <p:spPr>
          <a:xfrm>
            <a:off x="3850446" y="1"/>
            <a:ext cx="2945659" cy="495349"/>
          </a:xfrm>
          <a:prstGeom prst="rect">
            <a:avLst/>
          </a:prstGeom>
        </p:spPr>
        <p:txBody>
          <a:bodyPr vert="horz" lIns="91129" tIns="45564" rIns="91129" bIns="45564" rtlCol="0"/>
          <a:lstStyle>
            <a:lvl1pPr algn="r">
              <a:defRPr sz="1200"/>
            </a:lvl1pPr>
          </a:lstStyle>
          <a:p>
            <a:fld id="{635DF4FA-E8DD-496D-9743-7EF5FC8FAEAE}" type="datetimeFigureOut">
              <a:rPr lang="en-AU" smtClean="0"/>
              <a:pPr/>
              <a:t>28/11/2023</a:t>
            </a:fld>
            <a:endParaRPr lang="en-AU" dirty="0"/>
          </a:p>
        </p:txBody>
      </p:sp>
      <p:sp>
        <p:nvSpPr>
          <p:cNvPr id="4" name="Slide Image Placeholder 3"/>
          <p:cNvSpPr>
            <a:spLocks noGrp="1" noRot="1" noChangeAspect="1"/>
          </p:cNvSpPr>
          <p:nvPr>
            <p:ph type="sldImg" idx="2"/>
          </p:nvPr>
        </p:nvSpPr>
        <p:spPr>
          <a:xfrm>
            <a:off x="993775" y="1235075"/>
            <a:ext cx="4810125" cy="3330575"/>
          </a:xfrm>
          <a:prstGeom prst="rect">
            <a:avLst/>
          </a:prstGeom>
          <a:noFill/>
          <a:ln w="12700">
            <a:solidFill>
              <a:prstClr val="black"/>
            </a:solidFill>
          </a:ln>
        </p:spPr>
        <p:txBody>
          <a:bodyPr vert="horz" lIns="91129" tIns="45564" rIns="91129" bIns="45564" rtlCol="0" anchor="ctr"/>
          <a:lstStyle/>
          <a:p>
            <a:endParaRPr lang="en-AU" dirty="0"/>
          </a:p>
        </p:txBody>
      </p:sp>
      <p:sp>
        <p:nvSpPr>
          <p:cNvPr id="5" name="Notes Placeholder 4"/>
          <p:cNvSpPr>
            <a:spLocks noGrp="1"/>
          </p:cNvSpPr>
          <p:nvPr>
            <p:ph type="body" sz="quarter" idx="3"/>
          </p:nvPr>
        </p:nvSpPr>
        <p:spPr>
          <a:xfrm>
            <a:off x="679768" y="4751221"/>
            <a:ext cx="5438140" cy="3887362"/>
          </a:xfrm>
          <a:prstGeom prst="rect">
            <a:avLst/>
          </a:prstGeom>
        </p:spPr>
        <p:txBody>
          <a:bodyPr vert="horz" lIns="91129" tIns="45564" rIns="91129" bIns="4556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9377318"/>
            <a:ext cx="2945659" cy="495348"/>
          </a:xfrm>
          <a:prstGeom prst="rect">
            <a:avLst/>
          </a:prstGeom>
        </p:spPr>
        <p:txBody>
          <a:bodyPr vert="horz" lIns="91129" tIns="45564" rIns="91129" bIns="45564"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0446" y="9377318"/>
            <a:ext cx="2945659" cy="495348"/>
          </a:xfrm>
          <a:prstGeom prst="rect">
            <a:avLst/>
          </a:prstGeom>
        </p:spPr>
        <p:txBody>
          <a:bodyPr vert="horz" lIns="91129" tIns="45564" rIns="91129" bIns="45564" rtlCol="0" anchor="b"/>
          <a:lstStyle>
            <a:lvl1pPr algn="r">
              <a:defRPr sz="1200"/>
            </a:lvl1pPr>
          </a:lstStyle>
          <a:p>
            <a:fld id="{ABD96654-91BB-436D-BB65-0EA7A9B36C61}" type="slidenum">
              <a:rPr lang="en-AU" smtClean="0"/>
              <a:pPr/>
              <a:t>‹#›</a:t>
            </a:fld>
            <a:endParaRPr lang="en-AU" dirty="0"/>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8797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026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070531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29304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911396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7887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kpmg/kr/ko/home.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_BF2">
    <p:bg>
      <p:bgPr>
        <a:solidFill>
          <a:schemeClr val="tx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6014001" y="1268413"/>
            <a:ext cx="3077611" cy="4428972"/>
          </a:xfrm>
          <a:prstGeom prst="rect">
            <a:avLst/>
          </a:prstGeom>
          <a:solidFill>
            <a:schemeClr val="accent1"/>
          </a:solidFill>
        </p:spPr>
        <p:txBody>
          <a:bodyPr vert="horz" lIns="0" tIns="0" rIns="0" bIns="0" rtlCol="0" anchor="ctr" anchorCtr="0">
            <a:noAutofit/>
          </a:bodyPr>
          <a:lstStyle>
            <a:lvl1pPr>
              <a:defRPr lang="en-US" sz="1100" b="0">
                <a:solidFill>
                  <a:schemeClr val="bg1"/>
                </a:solidFill>
                <a:latin typeface="+mn-ea"/>
                <a:ea typeface="+mn-ea"/>
              </a:defRPr>
            </a:lvl1pPr>
          </a:lstStyle>
          <a:p>
            <a:pPr lvl="0" algn="ctr"/>
            <a:r>
              <a:rPr lang="ko-KR" altLang="en-US" dirty="0"/>
              <a:t>그림을 추가하려면 아이콘을 클릭하십시오</a:t>
            </a:r>
            <a:endParaRPr lang="en-US" dirty="0"/>
          </a:p>
        </p:txBody>
      </p:sp>
    </p:spTree>
    <p:extLst>
      <p:ext uri="{BB962C8B-B14F-4D97-AF65-F5344CB8AC3E}">
        <p14:creationId xmlns:p14="http://schemas.microsoft.com/office/powerpoint/2010/main" val="32747073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8FC7B1E-F1B7-4C72-8C3D-DA325EFBE212}"/>
              </a:ext>
            </a:extLst>
          </p:cNvPr>
          <p:cNvSpPr>
            <a:spLocks noGrp="1"/>
          </p:cNvSpPr>
          <p:nvPr>
            <p:ph type="body" sz="quarter" idx="10" hasCustomPrompt="1"/>
          </p:nvPr>
        </p:nvSpPr>
        <p:spPr>
          <a:xfrm>
            <a:off x="488949" y="333149"/>
            <a:ext cx="8928101" cy="184666"/>
          </a:xfrm>
          <a:prstGeom prst="rect">
            <a:avLst/>
          </a:prstGeom>
        </p:spPr>
        <p:txBody>
          <a:bodyPr wrap="square" lIns="0" tIns="0" rIns="0" bIns="0" anchor="b" anchorCtr="0">
            <a:spAutoFit/>
          </a:bodyPr>
          <a:lstStyle>
            <a:lvl1pPr>
              <a:defRPr kumimoji="0" lang="ko-KR" altLang="en-US" sz="1200" b="0" u="none" strike="noStrike" kern="0" cap="none" spc="0" normalizeH="0" baseline="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cs typeface="KoPub돋움체 Medium" panose="02020603020101020101" pitchFamily="18" charset="-127"/>
              </a:defRPr>
            </a:lvl1pPr>
          </a:lstStyle>
          <a:p>
            <a:pPr marL="0" marR="0" lvl="0" indent="0" algn="l" defTabSz="914400" rtl="0" fontAlgn="auto" latinLnBrk="0">
              <a:lnSpc>
                <a:spcPct val="100000"/>
              </a:lnSpc>
              <a:spcBef>
                <a:spcPts val="0"/>
              </a:spcBef>
              <a:buClrTx/>
              <a:buSzTx/>
              <a:buFontTx/>
              <a:buNone/>
              <a:tabLst/>
            </a:pPr>
            <a:r>
              <a:rPr lang="ko-KR" altLang="en-US" dirty="0"/>
              <a:t>제목을 입력하세요</a:t>
            </a:r>
          </a:p>
        </p:txBody>
      </p:sp>
      <p:sp>
        <p:nvSpPr>
          <p:cNvPr id="39" name="텍스트 개체 틀 38">
            <a:extLst>
              <a:ext uri="{FF2B5EF4-FFF2-40B4-BE49-F238E27FC236}">
                <a16:creationId xmlns:a16="http://schemas.microsoft.com/office/drawing/2014/main" id="{C67D7BE6-E882-41C8-856A-70093BA37756}"/>
              </a:ext>
            </a:extLst>
          </p:cNvPr>
          <p:cNvSpPr>
            <a:spLocks noGrp="1"/>
          </p:cNvSpPr>
          <p:nvPr>
            <p:ph type="body" sz="quarter" idx="11" hasCustomPrompt="1"/>
          </p:nvPr>
        </p:nvSpPr>
        <p:spPr>
          <a:xfrm>
            <a:off x="488950" y="617249"/>
            <a:ext cx="8928100" cy="322262"/>
          </a:xfrm>
          <a:prstGeom prst="rect">
            <a:avLst/>
          </a:prstGeom>
        </p:spPr>
        <p:txBody>
          <a:bodyPr wrap="none" lIns="0" tIns="0" rIns="0" bIns="0" anchor="b" anchorCtr="0">
            <a:noAutofit/>
          </a:bodyPr>
          <a:lstStyle>
            <a:lvl1pPr>
              <a:defRPr kumimoji="0" lang="ko-KR" altLang="en-US" sz="2400" b="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stStyle>
          <a:p>
            <a:pPr marL="0" marR="0" lvl="0" indent="0" algn="l" defTabSz="914400" rtl="0" fontAlgn="auto" latinLnBrk="0">
              <a:lnSpc>
                <a:spcPct val="70000"/>
              </a:lnSpc>
              <a:spcBef>
                <a:spcPts val="0"/>
              </a:spcBef>
              <a:spcAft>
                <a:spcPts val="0"/>
              </a:spcAft>
              <a:buClrTx/>
              <a:buSzTx/>
              <a:buFontTx/>
              <a:buNone/>
              <a:tabLst/>
            </a:pPr>
            <a:r>
              <a:rPr lang="ko-KR" altLang="en-US" dirty="0"/>
              <a:t>제목을 입력하세요</a:t>
            </a:r>
          </a:p>
        </p:txBody>
      </p:sp>
      <p:sp>
        <p:nvSpPr>
          <p:cNvPr id="43" name="텍스트 개체 틀 42">
            <a:extLst>
              <a:ext uri="{FF2B5EF4-FFF2-40B4-BE49-F238E27FC236}">
                <a16:creationId xmlns:a16="http://schemas.microsoft.com/office/drawing/2014/main" id="{25BF7782-5D79-4DB7-ADAA-95E02B217AE5}"/>
              </a:ext>
            </a:extLst>
          </p:cNvPr>
          <p:cNvSpPr>
            <a:spLocks noGrp="1"/>
          </p:cNvSpPr>
          <p:nvPr>
            <p:ph type="body" sz="quarter" idx="13" hasCustomPrompt="1"/>
          </p:nvPr>
        </p:nvSpPr>
        <p:spPr>
          <a:xfrm>
            <a:off x="488950" y="1162471"/>
            <a:ext cx="8928100" cy="864737"/>
          </a:xfrm>
          <a:prstGeom prst="rect">
            <a:avLst/>
          </a:prstGeom>
        </p:spPr>
        <p:txBody>
          <a:bodyPr lIns="0" tIns="0" rIns="0" bIns="0"/>
          <a:lstStyle>
            <a:lvl1pPr algn="l" latinLnBrk="0">
              <a:lnSpc>
                <a:spcPct val="110000"/>
              </a:lnSpc>
              <a:defRPr sz="1500" b="0">
                <a:ln>
                  <a:solidFill>
                    <a:prstClr val="white">
                      <a:lumMod val="75000"/>
                      <a:alpha val="0"/>
                    </a:prstClr>
                  </a:solidFill>
                </a:ln>
                <a:solidFill>
                  <a:schemeClr val="tx1">
                    <a:lumMod val="65000"/>
                    <a:lumOff val="35000"/>
                  </a:schemeClr>
                </a:solidFill>
                <a:latin typeface="+mn-ea"/>
                <a:ea typeface="+mn-ea"/>
              </a:defRPr>
            </a:lvl1pPr>
          </a:lstStyle>
          <a:p>
            <a:pPr marL="0" marR="0" lvl="0" indent="0" algn="just" defTabSz="914400" rtl="0" fontAlgn="auto" latinLnBrk="0">
              <a:lnSpc>
                <a:spcPct val="110000"/>
              </a:lnSpc>
              <a:spcBef>
                <a:spcPts val="0"/>
              </a:spcBef>
              <a:buClrTx/>
              <a:buSzTx/>
              <a:buFontTx/>
              <a:buNone/>
              <a:tabLst/>
            </a:pPr>
            <a:r>
              <a:rPr lang="ko-KR" altLang="en-US" dirty="0"/>
              <a:t>메시지를 입력하세요</a:t>
            </a:r>
          </a:p>
        </p:txBody>
      </p:sp>
    </p:spTree>
    <p:extLst>
      <p:ext uri="{BB962C8B-B14F-4D97-AF65-F5344CB8AC3E}">
        <p14:creationId xmlns:p14="http://schemas.microsoft.com/office/powerpoint/2010/main" val="49026741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3007" userDrawn="1">
          <p15:clr>
            <a:srgbClr val="FBAE40"/>
          </p15:clr>
        </p15:guide>
        <p15:guide id="3" pos="3233" userDrawn="1">
          <p15:clr>
            <a:srgbClr val="FBAE40"/>
          </p15:clr>
        </p15:guide>
        <p15:guide id="5" orient="horz" pos="1366" userDrawn="1">
          <p15:clr>
            <a:srgbClr val="FBAE40"/>
          </p15:clr>
        </p15:guide>
        <p15:guide id="6" orient="horz" pos="1616" userDrawn="1">
          <p15:clr>
            <a:srgbClr val="FBAE40"/>
          </p15:clr>
        </p15:guide>
        <p15:guide id="7" orient="horz" pos="3906" userDrawn="1">
          <p15:clr>
            <a:srgbClr val="FBAE40"/>
          </p15:clr>
        </p15:guide>
        <p15:guide id="8" orient="horz" pos="754" userDrawn="1">
          <p15:clr>
            <a:srgbClr val="FBAE40"/>
          </p15:clr>
        </p15:guide>
        <p15:guide id="9" pos="308" userDrawn="1">
          <p15:clr>
            <a:srgbClr val="FBAE40"/>
          </p15:clr>
        </p15:guide>
        <p15:guide id="10" pos="5932" userDrawn="1">
          <p15:clr>
            <a:srgbClr val="FBAE40"/>
          </p15:clr>
        </p15:guide>
        <p15:guide id="11" orient="horz" pos="1502" userDrawn="1">
          <p15:clr>
            <a:srgbClr val="A4A3A4"/>
          </p15:clr>
        </p15:guide>
        <p15:guide id="12" pos="398" userDrawn="1">
          <p15:clr>
            <a:srgbClr val="A4A3A4"/>
          </p15:clr>
        </p15:guide>
        <p15:guide id="13" pos="5842" userDrawn="1">
          <p15:clr>
            <a:srgbClr val="A4A3A4"/>
          </p15:clr>
        </p15:guide>
        <p15:guide id="14" orient="horz" pos="3589"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acts">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53114"/>
      </p:ext>
    </p:extLst>
  </p:cSld>
  <p:clrMapOvr>
    <a:masterClrMapping/>
  </p:clrMapOvr>
  <p:extLst>
    <p:ext uri="{DCECCB84-F9BA-43D5-87BE-67443E8EF086}">
      <p15:sldGuideLst xmlns:p15="http://schemas.microsoft.com/office/powerpoint/2012/main">
        <p15:guide id="1" pos="512" userDrawn="1">
          <p15:clr>
            <a:srgbClr val="FBAE40"/>
          </p15:clr>
        </p15:guide>
        <p15:guide id="2" pos="572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목차">
    <p:bg>
      <p:bgPr>
        <a:solidFill>
          <a:srgbClr val="ACEAFF"/>
        </a:solidFill>
        <a:effectLst/>
      </p:bgPr>
    </p:bg>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E2C3F35-BD73-4886-9BB3-2045506A2C30}"/>
              </a:ext>
            </a:extLst>
          </p:cNvPr>
          <p:cNvSpPr>
            <a:spLocks/>
          </p:cNvSpPr>
          <p:nvPr userDrawn="1"/>
        </p:nvSpPr>
        <p:spPr>
          <a:xfrm>
            <a:off x="814388" y="1268413"/>
            <a:ext cx="6322834" cy="4407944"/>
          </a:xfrm>
          <a:prstGeom prst="rect">
            <a:avLst/>
          </a:prstGeom>
          <a:solidFill>
            <a:schemeClr val="bg1"/>
          </a:soli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8" name="Text Placeholder 3">
            <a:extLst>
              <a:ext uri="{FF2B5EF4-FFF2-40B4-BE49-F238E27FC236}">
                <a16:creationId xmlns:a16="http://schemas.microsoft.com/office/drawing/2014/main" id="{DE92F4B7-1F62-4BA8-9AA9-38811AF1E6A5}"/>
              </a:ext>
            </a:extLst>
          </p:cNvPr>
          <p:cNvSpPr txBox="1">
            <a:spLocks/>
          </p:cNvSpPr>
          <p:nvPr userDrawn="1"/>
        </p:nvSpPr>
        <p:spPr>
          <a:xfrm>
            <a:off x="1050977" y="1439972"/>
            <a:ext cx="2658874" cy="722312"/>
          </a:xfrm>
          <a:prstGeom prst="rect">
            <a:avLst/>
          </a:prstGeom>
        </p:spPr>
        <p:txBody>
          <a:bodyPr vert="horz" lIns="0" tIns="0" rIns="0" bIns="0" rtlCol="0" anchor="t" anchorCtr="0">
            <a:noAutofit/>
          </a:bodyPr>
          <a:lstStyle>
            <a:lvl1pPr marL="0" indent="0" algn="l" defTabSz="914400" rtl="0" eaLnBrk="1" latinLnBrk="1" hangingPunct="1">
              <a:lnSpc>
                <a:spcPct val="80000"/>
              </a:lnSpc>
              <a:spcBef>
                <a:spcPts val="0"/>
              </a:spcBef>
              <a:spcAft>
                <a:spcPts val="600"/>
              </a:spcAft>
              <a:buFontTx/>
              <a:buNone/>
              <a:defRPr sz="6000" b="1" kern="1200">
                <a:solidFill>
                  <a:schemeClr val="tx2"/>
                </a:solidFill>
                <a:latin typeface="+mj-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j-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j-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80000"/>
              </a:lnSpc>
              <a:spcBef>
                <a:spcPts val="0"/>
              </a:spcBef>
              <a:spcAft>
                <a:spcPts val="600"/>
              </a:spcAft>
              <a:buClrTx/>
              <a:buSzTx/>
              <a:buFontTx/>
              <a:buNone/>
              <a:tabLst/>
              <a:defRPr/>
            </a:pPr>
            <a:r>
              <a:rPr kumimoji="0" lang="en-US" sz="5400" b="1" i="0" u="none" strike="noStrike" kern="1200" cap="none" spc="0" normalizeH="0" baseline="0" noProof="0" dirty="0">
                <a:ln>
                  <a:solidFill>
                    <a:schemeClr val="accent1">
                      <a:alpha val="0"/>
                    </a:schemeClr>
                  </a:solidFill>
                </a:ln>
                <a:solidFill>
                  <a:srgbClr val="00338D"/>
                </a:solidFill>
                <a:effectLst/>
                <a:uLnTx/>
                <a:uFillTx/>
                <a:latin typeface="KPMG Bold"/>
                <a:ea typeface="+mn-ea"/>
                <a:cs typeface="+mn-cs"/>
              </a:rPr>
              <a:t>Contents</a:t>
            </a:r>
          </a:p>
        </p:txBody>
      </p:sp>
    </p:spTree>
    <p:extLst>
      <p:ext uri="{BB962C8B-B14F-4D97-AF65-F5344CB8AC3E}">
        <p14:creationId xmlns:p14="http://schemas.microsoft.com/office/powerpoint/2010/main" val="1260466865"/>
      </p:ext>
    </p:extLst>
  </p:cSld>
  <p:clrMapOvr>
    <a:masterClrMapping/>
  </p:clrMapOvr>
  <p:extLst>
    <p:ext uri="{DCECCB84-F9BA-43D5-87BE-67443E8EF086}">
      <p15:sldGuideLst xmlns:p15="http://schemas.microsoft.com/office/powerpoint/2012/main">
        <p15:guide id="1" orient="horz" pos="3407">
          <p15:clr>
            <a:srgbClr val="FBAE40"/>
          </p15:clr>
        </p15:guide>
        <p15:guide id="2" orient="horz" pos="15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usiness Contacts2">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E859CA94-A135-4068-83A8-73B557B47275}"/>
              </a:ext>
            </a:extLst>
          </p:cNvPr>
          <p:cNvGrpSpPr/>
          <p:nvPr userDrawn="1"/>
        </p:nvGrpSpPr>
        <p:grpSpPr>
          <a:xfrm>
            <a:off x="814388" y="5345120"/>
            <a:ext cx="6439852" cy="1080834"/>
            <a:chOff x="814388" y="5345120"/>
            <a:chExt cx="6439852" cy="1080834"/>
          </a:xfrm>
        </p:grpSpPr>
        <p:sp>
          <p:nvSpPr>
            <p:cNvPr id="8" name="Rectangle 11">
              <a:hlinkClick r:id="rId2"/>
              <a:extLst>
                <a:ext uri="{FF2B5EF4-FFF2-40B4-BE49-F238E27FC236}">
                  <a16:creationId xmlns:a16="http://schemas.microsoft.com/office/drawing/2014/main" id="{625DE757-6836-46D9-8EB6-0611BF6E9EB6}"/>
                </a:ext>
              </a:extLst>
            </p:cNvPr>
            <p:cNvSpPr>
              <a:spLocks noChangeArrowheads="1"/>
            </p:cNvSpPr>
            <p:nvPr/>
          </p:nvSpPr>
          <p:spPr bwMode="auto">
            <a:xfrm>
              <a:off x="814388" y="5345120"/>
              <a:ext cx="1898317" cy="184666"/>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home.kpmg/kr</a:t>
              </a:r>
              <a:endParaRPr kumimoji="0" lang="en-GB"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gr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3"/>
          <a:stretch>
            <a:fillRect/>
          </a:stretch>
        </p:blipFill>
        <p:spPr>
          <a:xfrm>
            <a:off x="812846" y="442914"/>
            <a:ext cx="1437787" cy="324000"/>
          </a:xfrm>
          <a:prstGeom prst="rect">
            <a:avLst/>
          </a:prstGeom>
        </p:spPr>
      </p:pic>
    </p:spTree>
    <p:extLst>
      <p:ext uri="{BB962C8B-B14F-4D97-AF65-F5344CB8AC3E}">
        <p14:creationId xmlns:p14="http://schemas.microsoft.com/office/powerpoint/2010/main" val="192377876"/>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7" name="그림 146">
            <a:extLst>
              <a:ext uri="{FF2B5EF4-FFF2-40B4-BE49-F238E27FC236}">
                <a16:creationId xmlns:a16="http://schemas.microsoft.com/office/drawing/2014/main" id="{E24B28A3-9853-486C-BD38-0A3D17979EF1}"/>
              </a:ext>
            </a:extLst>
          </p:cNvPr>
          <p:cNvPicPr>
            <a:picLocks noChangeAspect="1"/>
          </p:cNvPicPr>
          <p:nvPr userDrawn="1"/>
        </p:nvPicPr>
        <p:blipFill>
          <a:blip r:embed="rId7"/>
          <a:stretch>
            <a:fillRect/>
          </a:stretch>
        </p:blipFill>
        <p:spPr>
          <a:xfrm>
            <a:off x="488950" y="6426758"/>
            <a:ext cx="766820" cy="172800"/>
          </a:xfrm>
          <a:prstGeom prst="rect">
            <a:avLst/>
          </a:prstGeom>
        </p:spPr>
      </p:pic>
      <p:sp>
        <p:nvSpPr>
          <p:cNvPr id="152" name="Shape 8">
            <a:extLst>
              <a:ext uri="{FF2B5EF4-FFF2-40B4-BE49-F238E27FC236}">
                <a16:creationId xmlns:a16="http://schemas.microsoft.com/office/drawing/2014/main" id="{9001C592-1262-4C6C-835F-4CA046B66D70}"/>
              </a:ext>
            </a:extLst>
          </p:cNvPr>
          <p:cNvSpPr txBox="1">
            <a:spLocks/>
          </p:cNvSpPr>
          <p:nvPr userDrawn="1"/>
        </p:nvSpPr>
        <p:spPr>
          <a:xfrm>
            <a:off x="9174564" y="643683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mtClean="0">
                <a:ln>
                  <a:solidFill>
                    <a:schemeClr val="accent1">
                      <a:alpha val="0"/>
                    </a:schemeClr>
                  </a:solidFill>
                </a:ln>
                <a:solidFill>
                  <a:schemeClr val="tx2"/>
                </a:solidFill>
                <a:cs typeface="Arial" panose="020B0604020202020204" pitchFamily="34" charset="0"/>
              </a:rPr>
              <a:pPr algn="r"/>
              <a:t>‹#›</a:t>
            </a:fld>
            <a:endParaRPr lang="en-GB" dirty="0">
              <a:ln>
                <a:solidFill>
                  <a:schemeClr val="accent1">
                    <a:alpha val="0"/>
                  </a:schemeClr>
                </a:solidFill>
              </a:ln>
              <a:solidFill>
                <a:schemeClr val="tx2"/>
              </a:solidFill>
              <a:cs typeface="Arial" panose="020B0604020202020204" pitchFamily="34" charset="0"/>
            </a:endParaRPr>
          </a:p>
        </p:txBody>
      </p:sp>
      <p:sp>
        <p:nvSpPr>
          <p:cNvPr id="155" name="TextBox 154">
            <a:extLst>
              <a:ext uri="{FF2B5EF4-FFF2-40B4-BE49-F238E27FC236}">
                <a16:creationId xmlns:a16="http://schemas.microsoft.com/office/drawing/2014/main" id="{D59BC9E2-8E65-4878-8CDB-E6CF79FD2A03}"/>
              </a:ext>
              <a:ext uri="{C183D7F6-B498-43B3-948B-1728B52AA6E4}">
                <adec:decorative xmlns:adec="http://schemas.microsoft.com/office/drawing/2017/decorative" val="1"/>
              </a:ext>
            </a:extLst>
          </p:cNvPr>
          <p:cNvSpPr txBox="1"/>
          <p:nvPr userDrawn="1"/>
        </p:nvSpPr>
        <p:spPr>
          <a:xfrm>
            <a:off x="1550341" y="6419210"/>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accent1">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183363523"/>
      </p:ext>
    </p:extLst>
  </p:cSld>
  <p:clrMap bg1="lt1" tx1="dk1" bg2="lt2" tx2="dk2" accent1="accent1" accent2="accent2" accent3="accent3" accent4="accent4" accent5="accent5" accent6="accent6" hlink="hlink" folHlink="folHlink"/>
  <p:sldLayoutIdLst>
    <p:sldLayoutId id="2147484359" r:id="rId1"/>
    <p:sldLayoutId id="2147484288" r:id="rId2"/>
    <p:sldLayoutId id="2147484325" r:id="rId3"/>
    <p:sldLayoutId id="2147484326" r:id="rId4"/>
    <p:sldLayoutId id="2147484376" r:id="rId5"/>
  </p:sldLayoutIdLst>
  <p:txStyles>
    <p:titleStyle>
      <a:lvl1pPr eaLnBrk="1" latinLnBrk="1" hangingPunct="1">
        <a:lnSpc>
          <a:spcPct val="70000"/>
        </a:lnSpc>
        <a:defRPr sz="5400" b="0" i="0">
          <a:solidFill>
            <a:schemeClr val="tx2"/>
          </a:solidFill>
          <a:latin typeface="KPMG Extralight"/>
          <a:cs typeface="KPMG Extralight"/>
        </a:defRPr>
      </a:lvl1pPr>
    </p:titleStyle>
    <p:bodyStyle>
      <a:lvl1pPr eaLnBrk="1" latin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7.png"/><Relationship Id="rId12" Type="http://schemas.microsoft.com/office/2007/relationships/hdphoto" Target="../media/hdphoto5.wdp"/><Relationship Id="rId2" Type="http://schemas.openxmlformats.org/officeDocument/2006/relationships/image" Target="../media/image4.png"/><Relationship Id="rId16"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2.png"/><Relationship Id="rId10" Type="http://schemas.microsoft.com/office/2007/relationships/hdphoto" Target="../media/hdphoto4.wdp"/><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7.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사람, 휴대 전화, 정보기기, 휴대용 통신 장치이(가) 표시된 사진&#10;&#10;자동 생성된 설명">
            <a:extLst>
              <a:ext uri="{FF2B5EF4-FFF2-40B4-BE49-F238E27FC236}">
                <a16:creationId xmlns:a16="http://schemas.microsoft.com/office/drawing/2014/main" id="{CA865D85-A8EB-B1ED-AEBE-22C84B0AE3BB}"/>
              </a:ext>
            </a:extLst>
          </p:cNvPr>
          <p:cNvPicPr>
            <a:picLocks noChangeAspect="1"/>
          </p:cNvPicPr>
          <p:nvPr/>
        </p:nvPicPr>
        <p:blipFill rotWithShape="1">
          <a:blip r:embed="rId2"/>
          <a:srcRect l="7413" r="3107"/>
          <a:stretch/>
        </p:blipFill>
        <p:spPr>
          <a:xfrm>
            <a:off x="6003760" y="1268260"/>
            <a:ext cx="3116178" cy="4429125"/>
          </a:xfrm>
          <a:prstGeom prst="rect">
            <a:avLst/>
          </a:prstGeom>
        </p:spPr>
      </p:pic>
      <p:sp>
        <p:nvSpPr>
          <p:cNvPr id="9" name="TextBox 8">
            <a:extLst>
              <a:ext uri="{FF2B5EF4-FFF2-40B4-BE49-F238E27FC236}">
                <a16:creationId xmlns:a16="http://schemas.microsoft.com/office/drawing/2014/main" id="{1F87C47D-2AFF-2B00-C1B8-FCD7109011FA}"/>
              </a:ext>
            </a:extLst>
          </p:cNvPr>
          <p:cNvSpPr txBox="1"/>
          <p:nvPr/>
        </p:nvSpPr>
        <p:spPr>
          <a:xfrm>
            <a:off x="779552" y="1882572"/>
            <a:ext cx="4813764" cy="110799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3600" spc="-200" dirty="0">
                <a:ln>
                  <a:solidFill>
                    <a:srgbClr val="1E49E2">
                      <a:alpha val="0"/>
                    </a:srgbClr>
                  </a:solidFill>
                </a:ln>
                <a:solidFill>
                  <a:prstClr val="white"/>
                </a:solidFill>
                <a:latin typeface="KoPub돋움체 Medium"/>
                <a:ea typeface="KoPub돋움체 Medium"/>
              </a:rPr>
              <a:t>격변기 맞은 이커머스</a:t>
            </a:r>
            <a:r>
              <a:rPr lang="en-US" altLang="ko-KR" sz="3600" spc="-200" dirty="0">
                <a:ln>
                  <a:solidFill>
                    <a:srgbClr val="1E49E2">
                      <a:alpha val="0"/>
                    </a:srgbClr>
                  </a:solidFill>
                </a:ln>
                <a:solidFill>
                  <a:prstClr val="white"/>
                </a:solidFill>
                <a:latin typeface="KoPub돋움체 Medium"/>
                <a:ea typeface="KoPub돋움체 Mediu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3600" spc="-200" dirty="0">
                <a:ln>
                  <a:solidFill>
                    <a:srgbClr val="1E49E2">
                      <a:alpha val="0"/>
                    </a:srgbClr>
                  </a:solidFill>
                </a:ln>
                <a:solidFill>
                  <a:prstClr val="white"/>
                </a:solidFill>
                <a:latin typeface="KoPub돋움체 Medium"/>
                <a:ea typeface="KoPub돋움체 Medium"/>
              </a:rPr>
              <a:t>기업의 생존 방향성은</a:t>
            </a:r>
            <a:r>
              <a:rPr lang="en-US" altLang="ko-KR" sz="3600" spc="-200" dirty="0">
                <a:ln>
                  <a:solidFill>
                    <a:srgbClr val="1E49E2">
                      <a:alpha val="0"/>
                    </a:srgbClr>
                  </a:solidFill>
                </a:ln>
                <a:solidFill>
                  <a:prstClr val="white"/>
                </a:solidFill>
                <a:latin typeface="KoPub돋움체 Medium"/>
                <a:ea typeface="KoPub돋움체 Medium"/>
              </a:rPr>
              <a:t>?</a:t>
            </a:r>
          </a:p>
        </p:txBody>
      </p:sp>
      <p:sp>
        <p:nvSpPr>
          <p:cNvPr id="10" name="TextBox 9">
            <a:extLst>
              <a:ext uri="{FF2B5EF4-FFF2-40B4-BE49-F238E27FC236}">
                <a16:creationId xmlns:a16="http://schemas.microsoft.com/office/drawing/2014/main" id="{EEA41153-A0E4-4A4C-0AE5-34D4794EDCC5}"/>
              </a:ext>
            </a:extLst>
          </p:cNvPr>
          <p:cNvSpPr txBox="1"/>
          <p:nvPr/>
        </p:nvSpPr>
        <p:spPr>
          <a:xfrm>
            <a:off x="814388" y="1064398"/>
            <a:ext cx="2460610" cy="646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rPr>
              <a:t>Business Focus</a:t>
            </a:r>
            <a:endParaRPr kumimoji="0" lang="ko-KR" altLang="en-US"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endParaRPr>
          </a:p>
        </p:txBody>
      </p:sp>
      <p:sp>
        <p:nvSpPr>
          <p:cNvPr id="11" name="TextBox 10">
            <a:extLst>
              <a:ext uri="{FF2B5EF4-FFF2-40B4-BE49-F238E27FC236}">
                <a16:creationId xmlns:a16="http://schemas.microsoft.com/office/drawing/2014/main" id="{11AB4259-2F78-7C9D-E366-EEB98C3C7CA9}"/>
              </a:ext>
            </a:extLst>
          </p:cNvPr>
          <p:cNvSpPr txBox="1"/>
          <p:nvPr/>
        </p:nvSpPr>
        <p:spPr>
          <a:xfrm>
            <a:off x="779552" y="5114698"/>
            <a:ext cx="2893201" cy="6514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November 2023</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a:t>
            </a:r>
            <a:b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br>
            <a:r>
              <a:rPr kumimoji="0" lang="ko-KR" altLang="en-US"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삼정</a:t>
            </a: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KPMG </a:t>
            </a:r>
            <a:r>
              <a:rPr kumimoji="0" lang="ko-KR" altLang="en-US"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경제연구원</a:t>
            </a:r>
          </a:p>
        </p:txBody>
      </p:sp>
      <p:pic>
        <p:nvPicPr>
          <p:cNvPr id="12" name="그림 11" descr="텍스트, 클립아트이(가) 표시된 사진&#10;&#10;자동 생성된 설명">
            <a:extLst>
              <a:ext uri="{FF2B5EF4-FFF2-40B4-BE49-F238E27FC236}">
                <a16:creationId xmlns:a16="http://schemas.microsoft.com/office/drawing/2014/main" id="{78718986-E65E-F773-F45E-F2FAC1312877}"/>
              </a:ext>
            </a:extLst>
          </p:cNvPr>
          <p:cNvPicPr>
            <a:picLocks noChangeAspect="1"/>
          </p:cNvPicPr>
          <p:nvPr/>
        </p:nvPicPr>
        <p:blipFill>
          <a:blip r:embed="rId3"/>
          <a:stretch>
            <a:fillRect/>
          </a:stretch>
        </p:blipFill>
        <p:spPr>
          <a:xfrm>
            <a:off x="822701" y="442914"/>
            <a:ext cx="1437787" cy="324000"/>
          </a:xfrm>
          <a:prstGeom prst="rect">
            <a:avLst/>
          </a:prstGeom>
        </p:spPr>
      </p:pic>
    </p:spTree>
    <p:extLst>
      <p:ext uri="{BB962C8B-B14F-4D97-AF65-F5344CB8AC3E}">
        <p14:creationId xmlns:p14="http://schemas.microsoft.com/office/powerpoint/2010/main" val="269126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5952621F-48CC-0993-B173-9B43A187D57C}"/>
              </a:ext>
            </a:extLst>
          </p:cNvPr>
          <p:cNvGraphicFramePr>
            <a:graphicFrameLocks noGrp="1"/>
          </p:cNvGraphicFramePr>
          <p:nvPr>
            <p:extLst>
              <p:ext uri="{D42A27DB-BD31-4B8C-83A1-F6EECF244321}">
                <p14:modId xmlns:p14="http://schemas.microsoft.com/office/powerpoint/2010/main" val="2462705933"/>
              </p:ext>
            </p:extLst>
          </p:nvPr>
        </p:nvGraphicFramePr>
        <p:xfrm>
          <a:off x="488945" y="1538196"/>
          <a:ext cx="8928006" cy="3463200"/>
        </p:xfrm>
        <a:graphic>
          <a:graphicData uri="http://schemas.openxmlformats.org/drawingml/2006/table">
            <a:tbl>
              <a:tblPr>
                <a:tableStyleId>{073A0DAA-6AF3-43AB-8588-CEC1D06C72B9}</a:tableStyleId>
              </a:tblPr>
              <a:tblGrid>
                <a:gridCol w="942921">
                  <a:extLst>
                    <a:ext uri="{9D8B030D-6E8A-4147-A177-3AD203B41FA5}">
                      <a16:colId xmlns:a16="http://schemas.microsoft.com/office/drawing/2014/main" val="1321680072"/>
                    </a:ext>
                  </a:extLst>
                </a:gridCol>
                <a:gridCol w="1597017">
                  <a:extLst>
                    <a:ext uri="{9D8B030D-6E8A-4147-A177-3AD203B41FA5}">
                      <a16:colId xmlns:a16="http://schemas.microsoft.com/office/drawing/2014/main" val="3253821978"/>
                    </a:ext>
                  </a:extLst>
                </a:gridCol>
                <a:gridCol w="1597017">
                  <a:extLst>
                    <a:ext uri="{9D8B030D-6E8A-4147-A177-3AD203B41FA5}">
                      <a16:colId xmlns:a16="http://schemas.microsoft.com/office/drawing/2014/main" val="1227939667"/>
                    </a:ext>
                  </a:extLst>
                </a:gridCol>
                <a:gridCol w="1597017">
                  <a:extLst>
                    <a:ext uri="{9D8B030D-6E8A-4147-A177-3AD203B41FA5}">
                      <a16:colId xmlns:a16="http://schemas.microsoft.com/office/drawing/2014/main" val="1369015293"/>
                    </a:ext>
                  </a:extLst>
                </a:gridCol>
                <a:gridCol w="1597017">
                  <a:extLst>
                    <a:ext uri="{9D8B030D-6E8A-4147-A177-3AD203B41FA5}">
                      <a16:colId xmlns:a16="http://schemas.microsoft.com/office/drawing/2014/main" val="410854462"/>
                    </a:ext>
                  </a:extLst>
                </a:gridCol>
                <a:gridCol w="1597017">
                  <a:extLst>
                    <a:ext uri="{9D8B030D-6E8A-4147-A177-3AD203B41FA5}">
                      <a16:colId xmlns:a16="http://schemas.microsoft.com/office/drawing/2014/main" val="443140435"/>
                    </a:ext>
                  </a:extLst>
                </a:gridCol>
              </a:tblGrid>
              <a:tr h="72000">
                <a:tc rowSpan="2">
                  <a:txBody>
                    <a:bodyPr/>
                    <a:lstStyle/>
                    <a:p>
                      <a:pPr latinLnBrk="1"/>
                      <a:endParaRPr lang="ko-KR" altLang="en-US" sz="900" dirty="0">
                        <a:ln>
                          <a:solidFill>
                            <a:schemeClr val="accent1">
                              <a:alpha val="0"/>
                            </a:schemeClr>
                          </a:solidFill>
                        </a:ln>
                        <a:latin typeface="+mn-ea"/>
                        <a:ea typeface="+mn-ea"/>
                      </a:endParaRPr>
                    </a:p>
                  </a:txBody>
                  <a:tcPr marR="36000" marB="72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noFill/>
                  </a:tcPr>
                </a:tc>
                <a:tc>
                  <a:txBody>
                    <a:bodyPr/>
                    <a:lstStyle/>
                    <a:p>
                      <a:pPr algn="ctr" latinLnBrk="1"/>
                      <a:endParaRPr lang="ko-KR" altLang="en-US" sz="3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4"/>
                    </a:solidFill>
                  </a:tcPr>
                </a:tc>
                <a:tc>
                  <a:txBody>
                    <a:bodyPr/>
                    <a:lstStyle/>
                    <a:p>
                      <a:pPr algn="ctr" latinLnBrk="1"/>
                      <a:endParaRPr lang="ko-KR" altLang="en-US" sz="3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rgbClr val="00C0AE"/>
                    </a:solidFill>
                  </a:tcPr>
                </a:tc>
                <a:tc>
                  <a:txBody>
                    <a:bodyPr/>
                    <a:lstStyle/>
                    <a:p>
                      <a:pPr algn="ctr" latinLnBrk="1"/>
                      <a:endParaRPr lang="ko-KR" altLang="en-US" sz="3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5"/>
                    </a:solidFill>
                  </a:tcPr>
                </a:tc>
                <a:tc>
                  <a:txBody>
                    <a:bodyPr/>
                    <a:lstStyle/>
                    <a:p>
                      <a:pPr algn="ctr" latinLnBrk="1"/>
                      <a:endParaRPr lang="ko-KR" altLang="en-US" sz="3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6"/>
                    </a:solidFill>
                  </a:tcPr>
                </a:tc>
                <a:tc>
                  <a:txBody>
                    <a:bodyPr/>
                    <a:lstStyle/>
                    <a:p>
                      <a:pPr algn="ctr" latinLnBrk="1"/>
                      <a:endParaRPr lang="ko-KR" altLang="en-US" sz="3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rgbClr val="AB0D82"/>
                    </a:solidFill>
                  </a:tcPr>
                </a:tc>
                <a:extLst>
                  <a:ext uri="{0D108BD9-81ED-4DB2-BD59-A6C34878D82A}">
                    <a16:rowId xmlns:a16="http://schemas.microsoft.com/office/drawing/2014/main" val="1682359238"/>
                  </a:ext>
                </a:extLst>
              </a:tr>
              <a:tr h="576000">
                <a:tc vMerge="1">
                  <a:txBody>
                    <a:bodyPr/>
                    <a:lstStyle/>
                    <a:p>
                      <a:pPr latinLnBrk="1"/>
                      <a:endParaRPr lang="ko-KR" altLang="en-US"/>
                    </a:p>
                  </a:txBody>
                  <a:tcPr/>
                </a:tc>
                <a:tc>
                  <a:txBody>
                    <a:bodyPr/>
                    <a:lstStyle/>
                    <a:p>
                      <a:pPr algn="ctr" latinLnBrk="1"/>
                      <a:r>
                        <a:rPr lang="ko-KR" altLang="en-US"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쿠팡</a:t>
                      </a:r>
                    </a:p>
                  </a:txBody>
                  <a:tcPr marB="72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noFill/>
                  </a:tcPr>
                </a:tc>
                <a:tc>
                  <a:txBody>
                    <a:bodyPr/>
                    <a:lstStyle/>
                    <a:p>
                      <a:pPr algn="ctr" latinLnBrk="1"/>
                      <a:r>
                        <a:rPr lang="ko-KR" altLang="en-US"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네이버 </a:t>
                      </a:r>
                      <a:r>
                        <a:rPr lang="en-US" altLang="ko-KR" sz="900" kern="1200" dirty="0">
                          <a:ln>
                            <a:solidFill>
                              <a:prstClr val="white">
                                <a:lumMod val="75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kern="1200" dirty="0">
                          <a:ln>
                            <a:solidFill>
                              <a:prstClr val="white">
                                <a:lumMod val="75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커머스 부문</a:t>
                      </a:r>
                      <a:r>
                        <a:rPr lang="en-US" altLang="ko-KR" sz="900" kern="1200" dirty="0">
                          <a:ln>
                            <a:solidFill>
                              <a:prstClr val="white">
                                <a:lumMod val="75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endParaRPr lang="ko-KR" altLang="en-US" sz="900" kern="1200" dirty="0">
                        <a:ln>
                          <a:solidFill>
                            <a:prstClr val="white">
                              <a:lumMod val="75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B="72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noFill/>
                  </a:tcPr>
                </a:tc>
                <a:tc>
                  <a:txBody>
                    <a:bodyPr/>
                    <a:lstStyle/>
                    <a:p>
                      <a:pPr algn="ctr" latinLnBrk="1"/>
                      <a:r>
                        <a:rPr lang="en-US" altLang="ko-KR"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SSG</a:t>
                      </a:r>
                      <a:r>
                        <a:rPr lang="ko-KR" altLang="en-US"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닷컴</a:t>
                      </a:r>
                    </a:p>
                  </a:txBody>
                  <a:tcPr marB="72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noFill/>
                  </a:tcPr>
                </a:tc>
                <a:tc>
                  <a:txBody>
                    <a:bodyPr/>
                    <a:lstStyle/>
                    <a:p>
                      <a:pPr algn="ctr" latinLnBrk="1"/>
                      <a:r>
                        <a:rPr lang="en-US" altLang="ko-KR"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11</a:t>
                      </a:r>
                      <a:r>
                        <a:rPr lang="ko-KR" altLang="en-US"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번가</a:t>
                      </a:r>
                    </a:p>
                  </a:txBody>
                  <a:tcPr marB="72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noFill/>
                  </a:tcPr>
                </a:tc>
                <a:tc>
                  <a:txBody>
                    <a:bodyPr/>
                    <a:lstStyle/>
                    <a:p>
                      <a:pPr algn="ctr" latinLnBrk="1"/>
                      <a:r>
                        <a:rPr lang="ko-KR" altLang="en-US" sz="900" kern="1200" dirty="0">
                          <a:ln>
                            <a:solidFill>
                              <a:prstClr val="white">
                                <a:lumMod val="75000"/>
                                <a:alpha val="0"/>
                              </a:prstClr>
                            </a:solidFill>
                          </a:ln>
                          <a:solidFill>
                            <a:schemeClr val="tx1">
                              <a:lumMod val="85000"/>
                              <a:lumOff val="15000"/>
                            </a:schemeClr>
                          </a:solidFill>
                          <a:latin typeface="KoPub돋움체 Bold" panose="00000800000000000000" pitchFamily="2" charset="-127"/>
                          <a:ea typeface="KoPub돋움체 Bold" panose="00000800000000000000" pitchFamily="2" charset="-127"/>
                          <a:cs typeface="+mn-cs"/>
                        </a:rPr>
                        <a:t>롯데온</a:t>
                      </a:r>
                    </a:p>
                  </a:txBody>
                  <a:tcPr marB="72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848972549"/>
                  </a:ext>
                </a:extLst>
              </a:tr>
              <a:tr h="226800">
                <a:tc>
                  <a:txBody>
                    <a:bodyPr/>
                    <a:lstStyle/>
                    <a:p>
                      <a:pPr algn="l" latinLnBrk="1"/>
                      <a:r>
                        <a:rPr lang="ko-KR" altLang="en-US" sz="900" b="1" dirty="0">
                          <a:ln>
                            <a:solidFill>
                              <a:schemeClr val="accent1">
                                <a:alpha val="0"/>
                              </a:schemeClr>
                            </a:solidFill>
                          </a:ln>
                          <a:solidFill>
                            <a:schemeClr val="tx1">
                              <a:lumMod val="85000"/>
                              <a:lumOff val="15000"/>
                            </a:schemeClr>
                          </a:solidFill>
                          <a:latin typeface="+mn-ea"/>
                          <a:ea typeface="+mn-ea"/>
                        </a:rPr>
                        <a:t>거래액</a:t>
                      </a:r>
                      <a:r>
                        <a:rPr lang="en-US" altLang="ko-KR" sz="900" b="1" dirty="0">
                          <a:ln>
                            <a:solidFill>
                              <a:schemeClr val="accent1">
                                <a:alpha val="0"/>
                              </a:schemeClr>
                            </a:solidFill>
                          </a:ln>
                          <a:solidFill>
                            <a:schemeClr val="tx1">
                              <a:lumMod val="85000"/>
                              <a:lumOff val="15000"/>
                            </a:schemeClr>
                          </a:solidFill>
                          <a:latin typeface="+mn-ea"/>
                          <a:ea typeface="+mn-ea"/>
                        </a:rPr>
                        <a:t>(2022)</a:t>
                      </a:r>
                    </a:p>
                  </a:txBody>
                  <a:tcPr marL="72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36.8</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조 원</a:t>
                      </a:r>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endPar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6350" cap="flat" cmpd="sng" algn="ctr">
                      <a:no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35.0</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조 원</a:t>
                      </a: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6.0</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조 원</a:t>
                      </a: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10.5</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조 원</a:t>
                      </a: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7.4</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조 원</a:t>
                      </a:r>
                    </a:p>
                  </a:txBody>
                  <a:tcPr marT="36000" marB="36000" anchor="ctr">
                    <a:lnL w="3175" cap="flat" cmpd="sng" algn="ctr">
                      <a:solidFill>
                        <a:schemeClr val="tx2">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extLst>
                  <a:ext uri="{0D108BD9-81ED-4DB2-BD59-A6C34878D82A}">
                    <a16:rowId xmlns:a16="http://schemas.microsoft.com/office/drawing/2014/main" val="518594708"/>
                  </a:ext>
                </a:extLst>
              </a:tr>
              <a:tr h="226800">
                <a:tc>
                  <a:txBody>
                    <a:bodyPr/>
                    <a:lstStyle/>
                    <a:p>
                      <a:pPr algn="l" latinLnBrk="1"/>
                      <a:r>
                        <a:rPr lang="ko-KR" altLang="en-US" sz="900" b="1" dirty="0">
                          <a:ln>
                            <a:solidFill>
                              <a:schemeClr val="accent1">
                                <a:alpha val="0"/>
                              </a:schemeClr>
                            </a:solidFill>
                          </a:ln>
                          <a:solidFill>
                            <a:schemeClr val="tx1">
                              <a:lumMod val="85000"/>
                              <a:lumOff val="15000"/>
                            </a:schemeClr>
                          </a:solidFill>
                          <a:latin typeface="+mn-ea"/>
                          <a:ea typeface="+mn-ea"/>
                        </a:rPr>
                        <a:t>매출액</a:t>
                      </a:r>
                      <a:r>
                        <a:rPr lang="en-US" altLang="ko-KR" sz="900" b="1" dirty="0">
                          <a:ln>
                            <a:solidFill>
                              <a:schemeClr val="accent1">
                                <a:alpha val="0"/>
                              </a:schemeClr>
                            </a:solidFill>
                          </a:ln>
                          <a:solidFill>
                            <a:schemeClr val="tx1">
                              <a:lumMod val="85000"/>
                              <a:lumOff val="15000"/>
                            </a:schemeClr>
                          </a:solidFill>
                          <a:latin typeface="+mn-ea"/>
                          <a:ea typeface="+mn-ea"/>
                        </a:rPr>
                        <a:t>(2022)</a:t>
                      </a:r>
                    </a:p>
                  </a:txBody>
                  <a:tcPr marL="72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257,685</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(+26.5%) </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6350" cap="flat" cmpd="sng" algn="ctr">
                      <a:no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18,010</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(+21.0%)</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16,086</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(+13.4%)</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7,890</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(+40.5%)</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1,131</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(+4.5%)</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extLst>
                  <a:ext uri="{0D108BD9-81ED-4DB2-BD59-A6C34878D82A}">
                    <a16:rowId xmlns:a16="http://schemas.microsoft.com/office/drawing/2014/main" val="3253695000"/>
                  </a:ext>
                </a:extLst>
              </a:tr>
              <a:tr h="226800">
                <a:tc>
                  <a:txBody>
                    <a:bodyPr/>
                    <a:lstStyle/>
                    <a:p>
                      <a:pPr algn="l" latinLnBrk="1"/>
                      <a:r>
                        <a:rPr lang="ko-KR" altLang="en-US" sz="900" b="1" dirty="0">
                          <a:ln>
                            <a:solidFill>
                              <a:schemeClr val="accent1">
                                <a:alpha val="0"/>
                              </a:schemeClr>
                            </a:solidFill>
                          </a:ln>
                          <a:solidFill>
                            <a:schemeClr val="tx1">
                              <a:lumMod val="85000"/>
                              <a:lumOff val="15000"/>
                            </a:schemeClr>
                          </a:solidFill>
                          <a:latin typeface="+mn-ea"/>
                          <a:ea typeface="+mn-ea"/>
                        </a:rPr>
                        <a:t>영업손익</a:t>
                      </a:r>
                      <a:r>
                        <a:rPr lang="en-US" altLang="ko-KR" sz="900" b="1" dirty="0">
                          <a:ln>
                            <a:solidFill>
                              <a:schemeClr val="accent1">
                                <a:alpha val="0"/>
                              </a:schemeClr>
                            </a:solidFill>
                          </a:ln>
                          <a:solidFill>
                            <a:schemeClr val="tx1">
                              <a:lumMod val="85000"/>
                              <a:lumOff val="15000"/>
                            </a:schemeClr>
                          </a:solidFill>
                          <a:latin typeface="+mn-ea"/>
                          <a:ea typeface="+mn-ea"/>
                        </a:rPr>
                        <a:t>(2022)</a:t>
                      </a:r>
                    </a:p>
                  </a:txBody>
                  <a:tcPr marL="72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-366</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a:t>
                      </a:r>
                    </a:p>
                  </a:txBody>
                  <a:tcPr marT="36000" marB="36000" anchor="ctr">
                    <a:lnL w="6350" cap="flat" cmpd="sng" algn="ctr">
                      <a:no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-1,102</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a:t>
                      </a: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-1,515</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a:t>
                      </a: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-1,559</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a:t>
                      </a:r>
                    </a:p>
                  </a:txBody>
                  <a:tcPr marT="36000" marB="36000" anchor="ctr">
                    <a:lnL w="3175" cap="flat" cmpd="sng" algn="ctr">
                      <a:solidFill>
                        <a:schemeClr val="tx2">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rgbClr val="EAECEE"/>
                    </a:solidFill>
                  </a:tcPr>
                </a:tc>
                <a:extLst>
                  <a:ext uri="{0D108BD9-81ED-4DB2-BD59-A6C34878D82A}">
                    <a16:rowId xmlns:a16="http://schemas.microsoft.com/office/drawing/2014/main" val="3136905780"/>
                  </a:ext>
                </a:extLst>
              </a:tr>
              <a:tr h="226800">
                <a:tc>
                  <a:txBody>
                    <a:bodyPr/>
                    <a:lstStyle/>
                    <a:p>
                      <a:pPr algn="l" latinLnBrk="1"/>
                      <a:r>
                        <a:rPr lang="ko-KR" altLang="en-US" sz="900" b="1" dirty="0">
                          <a:ln>
                            <a:solidFill>
                              <a:schemeClr val="accent1">
                                <a:alpha val="0"/>
                              </a:schemeClr>
                            </a:solidFill>
                          </a:ln>
                          <a:solidFill>
                            <a:schemeClr val="tx1">
                              <a:lumMod val="85000"/>
                              <a:lumOff val="15000"/>
                            </a:schemeClr>
                          </a:solidFill>
                          <a:latin typeface="+mn-ea"/>
                          <a:ea typeface="+mn-ea"/>
                        </a:rPr>
                        <a:t>매출액</a:t>
                      </a:r>
                      <a:r>
                        <a:rPr lang="en-US" altLang="ko-KR" sz="900" b="1" dirty="0">
                          <a:ln>
                            <a:solidFill>
                              <a:schemeClr val="accent1">
                                <a:alpha val="0"/>
                              </a:schemeClr>
                            </a:solidFill>
                          </a:ln>
                          <a:solidFill>
                            <a:schemeClr val="tx1">
                              <a:lumMod val="85000"/>
                              <a:lumOff val="15000"/>
                            </a:schemeClr>
                          </a:solidFill>
                          <a:latin typeface="+mn-ea"/>
                          <a:ea typeface="+mn-ea"/>
                        </a:rPr>
                        <a:t>(2023.3Q)</a:t>
                      </a:r>
                    </a:p>
                  </a:txBody>
                  <a:tcPr marL="72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81,108</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(+18.6%)</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6350" cap="flat" cmpd="sng" algn="ctr">
                      <a:no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6,474</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a:t>
                      </a:r>
                      <a:r>
                        <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(+41.3%)</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3,991</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a:t>
                      </a:r>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(-2.4%)</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1,886</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(-0.5%)</a:t>
                      </a:r>
                      <a:r>
                        <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p>
                  </a:txBody>
                  <a:tcPr marT="36000" marB="3600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tc>
                  <a:txBody>
                    <a:bodyPr/>
                    <a:lstStyle/>
                    <a:p>
                      <a:pPr algn="r" latinLnBrk="1"/>
                      <a:r>
                        <a:rPr kumimoji="0" lang="en-US" altLang="ko-KR"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316</a:t>
                      </a:r>
                      <a:r>
                        <a:rPr kumimoji="0" lang="ko-KR" altLang="en-US" sz="900" b="1"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억 원 </a:t>
                      </a:r>
                      <a:r>
                        <a:rPr kumimoji="0" lang="en-US" altLang="ko-KR"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(+26.1%)</a:t>
                      </a:r>
                      <a:endParaRPr kumimoji="0" lang="ko-KR" altLang="en-US" sz="900" b="0" i="0" u="none" strike="noStrike" kern="0" cap="none" spc="0" normalizeH="0" baseline="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L w="3175" cap="flat" cmpd="sng" algn="ctr">
                      <a:solidFill>
                        <a:schemeClr val="tx2">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347561876"/>
                  </a:ext>
                </a:extLst>
              </a:tr>
              <a:tr h="1908000">
                <a:tc>
                  <a:txBody>
                    <a:bodyPr/>
                    <a:lstStyle/>
                    <a:p>
                      <a:pPr algn="ctr" latinLnBrk="1">
                        <a:lnSpc>
                          <a:spcPct val="114000"/>
                        </a:lnSpc>
                      </a:pPr>
                      <a:r>
                        <a:rPr lang="ko-KR" altLang="en-US" sz="900" b="1" dirty="0">
                          <a:ln>
                            <a:solidFill>
                              <a:schemeClr val="accent1">
                                <a:alpha val="0"/>
                              </a:schemeClr>
                            </a:solidFill>
                          </a:ln>
                          <a:solidFill>
                            <a:schemeClr val="tx1">
                              <a:lumMod val="85000"/>
                              <a:lumOff val="15000"/>
                            </a:schemeClr>
                          </a:solidFill>
                          <a:latin typeface="+mn-ea"/>
                          <a:ea typeface="+mn-ea"/>
                        </a:rPr>
                        <a:t>주요 동향</a:t>
                      </a:r>
                      <a:endParaRPr lang="en-US" altLang="ko-KR" sz="900" b="1" dirty="0">
                        <a:ln>
                          <a:solidFill>
                            <a:schemeClr val="accent1">
                              <a:alpha val="0"/>
                            </a:schemeClr>
                          </a:solidFill>
                        </a:ln>
                        <a:solidFill>
                          <a:schemeClr val="tx1">
                            <a:lumMod val="85000"/>
                            <a:lumOff val="15000"/>
                          </a:schemeClr>
                        </a:solidFill>
                        <a:latin typeface="+mn-ea"/>
                        <a:ea typeface="+mn-ea"/>
                      </a:endParaRPr>
                    </a:p>
                    <a:p>
                      <a:pPr algn="ctr" latinLnBrk="1">
                        <a:lnSpc>
                          <a:spcPct val="114000"/>
                        </a:lnSpc>
                      </a:pPr>
                      <a:r>
                        <a:rPr lang="ko-KR" altLang="en-US" sz="900" b="1" dirty="0">
                          <a:ln>
                            <a:solidFill>
                              <a:schemeClr val="accent1">
                                <a:alpha val="0"/>
                              </a:schemeClr>
                            </a:solidFill>
                          </a:ln>
                          <a:solidFill>
                            <a:schemeClr val="tx1">
                              <a:lumMod val="85000"/>
                              <a:lumOff val="15000"/>
                            </a:schemeClr>
                          </a:solidFill>
                          <a:latin typeface="+mn-ea"/>
                          <a:ea typeface="+mn-ea"/>
                        </a:rPr>
                        <a:t>및</a:t>
                      </a:r>
                      <a:endParaRPr lang="en-US" altLang="ko-KR" sz="900" b="1" dirty="0">
                        <a:ln>
                          <a:solidFill>
                            <a:schemeClr val="accent1">
                              <a:alpha val="0"/>
                            </a:schemeClr>
                          </a:solidFill>
                        </a:ln>
                        <a:solidFill>
                          <a:schemeClr val="tx1">
                            <a:lumMod val="85000"/>
                            <a:lumOff val="15000"/>
                          </a:schemeClr>
                        </a:solidFill>
                        <a:latin typeface="+mn-ea"/>
                        <a:ea typeface="+mn-ea"/>
                      </a:endParaRPr>
                    </a:p>
                    <a:p>
                      <a:pPr algn="ctr" latinLnBrk="1">
                        <a:lnSpc>
                          <a:spcPct val="114000"/>
                        </a:lnSpc>
                      </a:pPr>
                      <a:r>
                        <a:rPr lang="ko-KR" altLang="en-US" sz="900" b="1" dirty="0">
                          <a:ln>
                            <a:solidFill>
                              <a:schemeClr val="accent1">
                                <a:alpha val="0"/>
                              </a:schemeClr>
                            </a:solidFill>
                          </a:ln>
                          <a:solidFill>
                            <a:schemeClr val="tx1">
                              <a:lumMod val="85000"/>
                              <a:lumOff val="15000"/>
                            </a:schemeClr>
                          </a:solidFill>
                          <a:latin typeface="+mn-ea"/>
                          <a:ea typeface="+mn-ea"/>
                        </a:rPr>
                        <a:t>비즈니스</a:t>
                      </a:r>
                      <a:br>
                        <a:rPr lang="en-US" altLang="ko-KR" sz="900" b="1" dirty="0">
                          <a:ln>
                            <a:solidFill>
                              <a:schemeClr val="accent1">
                                <a:alpha val="0"/>
                              </a:schemeClr>
                            </a:solidFill>
                          </a:ln>
                          <a:solidFill>
                            <a:schemeClr val="tx1">
                              <a:lumMod val="85000"/>
                              <a:lumOff val="15000"/>
                            </a:schemeClr>
                          </a:solidFill>
                          <a:latin typeface="+mn-ea"/>
                          <a:ea typeface="+mn-ea"/>
                        </a:rPr>
                      </a:br>
                      <a:r>
                        <a:rPr lang="ko-KR" altLang="en-US" sz="900" b="1" dirty="0">
                          <a:ln>
                            <a:solidFill>
                              <a:schemeClr val="accent1">
                                <a:alpha val="0"/>
                              </a:schemeClr>
                            </a:solidFill>
                          </a:ln>
                          <a:solidFill>
                            <a:schemeClr val="tx1">
                              <a:lumMod val="85000"/>
                              <a:lumOff val="15000"/>
                            </a:schemeClr>
                          </a:solidFill>
                          <a:latin typeface="+mn-ea"/>
                          <a:ea typeface="+mn-ea"/>
                        </a:rPr>
                        <a:t>전략 방향성</a:t>
                      </a:r>
                    </a:p>
                  </a:txBody>
                  <a:tcPr marL="72000" marR="36000" marT="864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87313" indent="-87313" algn="l" defTabSz="914400" rtl="0" eaLnBrk="1" latinLnBrk="0" hangingPunct="1">
                        <a:lnSpc>
                          <a:spcPct val="110000"/>
                        </a:lnSpc>
                        <a:spcBef>
                          <a:spcPts val="200"/>
                        </a:spcBef>
                        <a:spcAft>
                          <a:spcPts val="100"/>
                        </a:spcAft>
                        <a:buFont typeface="Arial" panose="020B0604020202020204" pitchFamily="34" charset="0"/>
                        <a:buChar char="•"/>
                        <a:defRPr/>
                      </a:pP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분기 매출액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8</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조 원을 돌파하며 사상 최대 분기 매출 기록</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또한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3</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분기부터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5</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개 분기 연속 흑자에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연간 흑자 달성 기대감↑</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87313" indent="-87313" algn="l" defTabSz="914400" rtl="0" eaLnBrk="1" latinLnBrk="0" hangingPunct="1">
                        <a:lnSpc>
                          <a:spcPct val="110000"/>
                        </a:lnSpc>
                        <a:spcBef>
                          <a:spcPts val="200"/>
                        </a:spcBef>
                        <a:spcAft>
                          <a:spcPts val="100"/>
                        </a:spcAft>
                        <a:buFont typeface="Arial" panose="020B0604020202020204" pitchFamily="34" charset="0"/>
                        <a:buChar char="•"/>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로켓와우 혜택 극대화 및 판매자 대상 솔루션 사업 통해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생태계 확장에 속도</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endParaRPr>
                    </a:p>
                    <a:p>
                      <a:pPr marL="87313" indent="-87313" algn="l" defTabSz="914400" rtl="0" eaLnBrk="1" latinLnBrk="0" hangingPunct="1">
                        <a:lnSpc>
                          <a:spcPct val="110000"/>
                        </a:lnSpc>
                        <a:spcBef>
                          <a:spcPts val="200"/>
                        </a:spcBef>
                        <a:spcAft>
                          <a:spcPts val="100"/>
                        </a:spcAft>
                        <a:buFont typeface="Arial" panose="020B0604020202020204" pitchFamily="34" charset="0"/>
                        <a:buChar char="•"/>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대만 이커머스 사업 및 패션</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뷰티 전문관 구축 등 신사업 통해 수익성 강화에 힘쓰고 있음</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R="36000" marT="86400" marB="36000">
                    <a:lnL w="6350" cap="flat" cmpd="sng" algn="ctr">
                      <a:no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포털 트래픽을 바탕으로 지배적 입지 구축에 속도</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멤버십 및 페이 시스템으로 소비자 락인</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효과를 강화하는 동시에 판매자 대상 솔루션을 확대하며 셀러 락인에도 집중</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적극적 투자 통해 </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C2C(Consumer-to-Consumer)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플랫폼 및 크로스보더 커머스 사업 기반 강화하며 경쟁력 제고</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R="50400" marT="86400" marB="36000">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기업가치를 높이기 위해 수익성 강화에 초점</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온</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오프라인 계열사 시너지를 극대화하기 위해 통합 멤버십</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해외 판로 개척 등에 나서고 있으며</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물류 효율화를 위해 새벽배송 지역을 축소하는 등 전략 개편 지속</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T="86400" marB="36000">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신선식품</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럭셔리</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초저가</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키즈</a:t>
                      </a:r>
                      <a:r>
                        <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리퍼 등 신규 영역에서의 버티컬 서비스 전문관 구축 및 대규모 프로모션을 연이어 추진하며 외형 확장에 집중</a:t>
                      </a:r>
                      <a:endParaRPr kumimoji="0" lang="en-US" altLang="ko-KR" sz="900" b="0" i="0" u="none" strike="noStrike" kern="0" cap="none" spc="-40" normalizeH="0" baseline="0" noProof="0" dirty="0">
                        <a:ln>
                          <a:solidFill>
                            <a:sysClr val="window" lastClr="FFFFFF">
                              <a:lumMod val="75000"/>
                              <a:alpha val="0"/>
                            </a:sys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80963" algn="l" defTabSz="914400" rtl="0" eaLnBrk="1" fontAlgn="auto" latinLnBrk="0" hangingPunct="1">
                        <a:lnSpc>
                          <a:spcPct val="110000"/>
                        </a:lnSpc>
                        <a:spcBef>
                          <a:spcPts val="200"/>
                        </a:spcBef>
                        <a:spcAft>
                          <a:spcPts val="200"/>
                        </a:spcAft>
                        <a:buClrTx/>
                        <a:buSzTx/>
                        <a:buFont typeface="KoPub돋움체 Medium" panose="00000600000000000000" pitchFamily="2" charset="-127"/>
                        <a:buChar char="­"/>
                        <a:tabLst/>
                        <a:defRPr/>
                      </a:pP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초저가</a:t>
                      </a:r>
                      <a:r>
                        <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키즈</a:t>
                      </a:r>
                      <a:r>
                        <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·ESG·</a:t>
                      </a: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리퍼</a:t>
                      </a:r>
                      <a:r>
                        <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등 초세분화된 니즈 공략 위해 하이퍼버티컬</a:t>
                      </a:r>
                      <a:r>
                        <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(Hyper-vertical) </a:t>
                      </a: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서비스 전략 강화</a:t>
                      </a:r>
                      <a:endPar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200"/>
                        </a:spcBef>
                        <a:spcAft>
                          <a:spcPts val="200"/>
                        </a:spcAft>
                        <a:buClrTx/>
                        <a:buSzTx/>
                        <a:buFont typeface="Arial" panose="020B0604020202020204" pitchFamily="34" charset="0"/>
                        <a:buNone/>
                        <a:tabLst/>
                        <a:defRPr/>
                      </a:pPr>
                      <a:endPar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T="86400" marB="36000">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버티컬 서비스를 고도화하여 라이프스타일 플랫폼으로 리포지셔닝 및 경쟁력 강화</a:t>
                      </a:r>
                      <a:endPar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80963" algn="l" defTabSz="914400" rtl="0" eaLnBrk="1" fontAlgn="auto" latinLnBrk="0" hangingPunct="1">
                        <a:lnSpc>
                          <a:spcPct val="110000"/>
                        </a:lnSpc>
                        <a:spcBef>
                          <a:spcPts val="200"/>
                        </a:spcBef>
                        <a:spcAft>
                          <a:spcPts val="200"/>
                        </a:spcAft>
                        <a:buClrTx/>
                        <a:buSzTx/>
                        <a:buFont typeface="KoPub돋움체 Medium" panose="00000600000000000000" pitchFamily="2" charset="-127"/>
                        <a:buChar char="­"/>
                        <a:tabLst/>
                        <a:defRPr/>
                      </a:pP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뷰티</a:t>
                      </a:r>
                      <a:r>
                        <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명품</a:t>
                      </a:r>
                      <a:r>
                        <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패션 전문관 구축으로 고객 유입 확대</a:t>
                      </a:r>
                      <a:endParaRPr kumimoji="0" lang="en-US" altLang="ko-KR" sz="90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87313" marR="0" lvl="0" indent="-87313" algn="l" defTabSz="914400" rtl="0" eaLnBrk="1" fontAlgn="auto"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영국 대형 유통업체</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오카도</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(Ocado)</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의 스마트 물류 솔루션 접목된 최첨단 물류센터 구축 통해 물류 효율화 도모</a:t>
                      </a:r>
                      <a:endPar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T="86400" marB="36000">
                    <a:lnL w="3175" cap="flat" cmpd="sng" algn="ctr">
                      <a:solidFill>
                        <a:schemeClr val="tx2">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7037906"/>
                  </a:ext>
                </a:extLst>
              </a:tr>
            </a:tbl>
          </a:graphicData>
        </a:graphic>
      </p:graphicFrame>
      <p:sp>
        <p:nvSpPr>
          <p:cNvPr id="7" name="TextBox 6">
            <a:extLst>
              <a:ext uri="{FF2B5EF4-FFF2-40B4-BE49-F238E27FC236}">
                <a16:creationId xmlns:a16="http://schemas.microsoft.com/office/drawing/2014/main" id="{227D2255-01C4-513C-A7ED-390E11988ED0}"/>
              </a:ext>
            </a:extLst>
          </p:cNvPr>
          <p:cNvSpPr txBox="1"/>
          <p:nvPr/>
        </p:nvSpPr>
        <p:spPr>
          <a:xfrm>
            <a:off x="489000" y="5758740"/>
            <a:ext cx="8928000" cy="442035"/>
          </a:xfrm>
          <a:prstGeom prst="rect">
            <a:avLst/>
          </a:prstGeom>
          <a:noFill/>
          <a:ln>
            <a:noFill/>
          </a:ln>
        </p:spPr>
        <p:txBody>
          <a:bodyPr wrap="square" lIns="0" tIns="72000" rIns="0" bIns="0" rtlCol="0" anchor="b">
            <a:spAutoFit/>
          </a:bodyPr>
          <a:lstStyle>
            <a:defPPr>
              <a:defRPr lang="en-US"/>
            </a:defPPr>
            <a:lvl1pPr lvl="0">
              <a:defRPr sz="800">
                <a:ln>
                  <a:solidFill>
                    <a:prstClr val="white">
                      <a:lumMod val="75000"/>
                      <a:alpha val="0"/>
                    </a:prstClr>
                  </a:solidFill>
                </a:ln>
                <a:solidFill>
                  <a:schemeClr val="bg1">
                    <a:lumMod val="50000"/>
                  </a:scheme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금융감독원 전자공시시스템</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공정거래위원회</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각 사</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Note1: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매출액 괄호는 전년동기대비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증감률</a:t>
            </a:r>
            <a:endParaRPr lang="en-US" altLang="ko-KR" dirty="0">
              <a:solidFill>
                <a:srgbClr val="FFFFFF">
                  <a:lumMod val="50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Note2: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네이버는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커머스</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부문 실적을 집계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SSG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닷컴의 경우</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마켓 실적이 합산되지 않은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SSG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닷컴 단일 브랜드 실적임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lang="ko-KR" altLang="en-US" dirty="0">
                <a:solidFill>
                  <a:srgbClr val="FFFFFF">
                    <a:lumMod val="50000"/>
                  </a:srgbClr>
                </a:solidFill>
              </a:rPr>
              <a:t>쿠팡의 </a:t>
            </a:r>
            <a:r>
              <a:rPr lang="en-US" altLang="ko-KR" dirty="0">
                <a:solidFill>
                  <a:srgbClr val="FFFFFF">
                    <a:lumMod val="50000"/>
                  </a:srgbClr>
                </a:solidFill>
              </a:rPr>
              <a:t>2023</a:t>
            </a:r>
            <a:r>
              <a:rPr lang="ko-KR" altLang="en-US" dirty="0">
                <a:solidFill>
                  <a:srgbClr val="FFFFFF">
                    <a:lumMod val="50000"/>
                  </a:srgbClr>
                </a:solidFill>
              </a:rPr>
              <a:t>년 </a:t>
            </a:r>
            <a:r>
              <a:rPr lang="en-US" altLang="ko-KR" dirty="0">
                <a:solidFill>
                  <a:srgbClr val="FFFFFF">
                    <a:lumMod val="50000"/>
                  </a:srgbClr>
                </a:solidFill>
              </a:rPr>
              <a:t>3</a:t>
            </a:r>
            <a:r>
              <a:rPr lang="ko-KR" altLang="en-US" dirty="0">
                <a:solidFill>
                  <a:srgbClr val="FFFFFF">
                    <a:lumMod val="50000"/>
                  </a:srgbClr>
                </a:solidFill>
              </a:rPr>
              <a:t>분기 실적은 분기 평균 환율 </a:t>
            </a:r>
            <a:r>
              <a:rPr lang="en-US" altLang="ko-KR" dirty="0">
                <a:solidFill>
                  <a:srgbClr val="FFFFFF">
                    <a:lumMod val="50000"/>
                  </a:srgbClr>
                </a:solidFill>
              </a:rPr>
              <a:t>1,311.68</a:t>
            </a:r>
            <a:r>
              <a:rPr lang="ko-KR" altLang="en-US" dirty="0">
                <a:solidFill>
                  <a:srgbClr val="FFFFFF">
                    <a:lumMod val="50000"/>
                  </a:srgbClr>
                </a:solidFill>
              </a:rPr>
              <a:t>원</a:t>
            </a:r>
            <a:r>
              <a:rPr lang="en-US" altLang="ko-KR" dirty="0">
                <a:solidFill>
                  <a:srgbClr val="FFFFFF">
                    <a:lumMod val="50000"/>
                  </a:srgbClr>
                </a:solidFill>
              </a:rPr>
              <a:t>/</a:t>
            </a:r>
            <a:r>
              <a:rPr lang="ko-KR" altLang="en-US" dirty="0">
                <a:solidFill>
                  <a:srgbClr val="FFFFFF">
                    <a:lumMod val="50000"/>
                  </a:srgbClr>
                </a:solidFill>
              </a:rPr>
              <a:t>달러</a:t>
            </a:r>
            <a:r>
              <a:rPr lang="en-US" altLang="ko-KR" dirty="0">
                <a:solidFill>
                  <a:srgbClr val="FFFFFF">
                    <a:lumMod val="50000"/>
                  </a:srgbClr>
                </a:solidFill>
              </a:rPr>
              <a:t>(</a:t>
            </a:r>
            <a:r>
              <a:rPr lang="ko-KR" altLang="en-US" dirty="0">
                <a:solidFill>
                  <a:srgbClr val="FFFFFF">
                    <a:lumMod val="50000"/>
                  </a:srgbClr>
                </a:solidFill>
              </a:rPr>
              <a:t>종가</a:t>
            </a:r>
            <a:r>
              <a:rPr lang="en-US" altLang="ko-KR" dirty="0">
                <a:solidFill>
                  <a:srgbClr val="FFFFFF">
                    <a:lumMod val="50000"/>
                  </a:srgbClr>
                </a:solidFill>
              </a:rPr>
              <a:t>) </a:t>
            </a:r>
            <a:r>
              <a:rPr lang="ko-KR" altLang="en-US" dirty="0">
                <a:solidFill>
                  <a:srgbClr val="FFFFFF">
                    <a:lumMod val="50000"/>
                  </a:srgbClr>
                </a:solidFill>
              </a:rPr>
              <a:t>기준으로 환산</a:t>
            </a:r>
            <a:endParaRPr lang="en-US" altLang="ko-KR" dirty="0">
              <a:solidFill>
                <a:srgbClr val="FFFFFF">
                  <a:lumMod val="50000"/>
                </a:srgbClr>
              </a:solidFill>
            </a:endParaRPr>
          </a:p>
        </p:txBody>
      </p:sp>
      <p:sp>
        <p:nvSpPr>
          <p:cNvPr id="8" name="텍스트 개체 틀 5">
            <a:extLst>
              <a:ext uri="{FF2B5EF4-FFF2-40B4-BE49-F238E27FC236}">
                <a16:creationId xmlns:a16="http://schemas.microsoft.com/office/drawing/2014/main" id="{1692D56F-B2A5-E62A-F487-826E74F5F6B6}"/>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국내 주요 이커머스 기업 현황</a:t>
            </a:r>
            <a:endPar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endParaRPr>
          </a:p>
        </p:txBody>
      </p:sp>
      <p:sp>
        <p:nvSpPr>
          <p:cNvPr id="10" name="직사각형 9">
            <a:extLst>
              <a:ext uri="{FF2B5EF4-FFF2-40B4-BE49-F238E27FC236}">
                <a16:creationId xmlns:a16="http://schemas.microsoft.com/office/drawing/2014/main" id="{1654054C-F25C-8B79-4D29-B8B8CA3F4168}"/>
              </a:ext>
            </a:extLst>
          </p:cNvPr>
          <p:cNvSpPr/>
          <p:nvPr/>
        </p:nvSpPr>
        <p:spPr>
          <a:xfrm>
            <a:off x="488848" y="5080202"/>
            <a:ext cx="8928101" cy="612000"/>
          </a:xfrm>
          <a:prstGeom prst="rect">
            <a:avLst/>
          </a:prstGeom>
          <a:solidFill>
            <a:schemeClr val="tx2">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44000" tIns="36000" rIns="126000" bIns="36000" rtlCol="0" anchor="ctr"/>
          <a:lstStyle/>
          <a:p>
            <a:pPr marL="171450" marR="0" lvl="0" indent="-171450" algn="l" defTabSz="914400" rtl="0" eaLnBrk="1" fontAlgn="auto" latinLnBrk="0" hangingPunct="0">
              <a:lnSpc>
                <a:spcPct val="120000"/>
              </a:lnSpc>
              <a:spcBef>
                <a:spcPts val="0"/>
              </a:spcBef>
              <a:spcAft>
                <a:spcPts val="0"/>
              </a:spcAft>
              <a:buClrTx/>
              <a:buSzTx/>
              <a:buFont typeface="Wingdings" panose="05000000000000000000" pitchFamily="2" charset="2"/>
              <a:buChar char="ü"/>
              <a:tabLst/>
              <a:defRPr/>
            </a:pPr>
            <a:r>
              <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이커머스 기업은 시장 점유율을 확대하기 위해 적자를 감수하며 외형 확장에 집중해왔으나 수익성 개선에 나설 시점</a:t>
            </a:r>
            <a:endParaRPr kumimoji="0" lang="en-US" altLang="ko-KR"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endParaRPr>
          </a:p>
          <a:p>
            <a:pPr marL="171450" marR="0" lvl="0" indent="-171450" algn="l" defTabSz="914400" rtl="0" eaLnBrk="1" fontAlgn="auto" latinLnBrk="0" hangingPunct="0">
              <a:lnSpc>
                <a:spcPct val="120000"/>
              </a:lnSpc>
              <a:spcBef>
                <a:spcPts val="0"/>
              </a:spcBef>
              <a:spcAft>
                <a:spcPts val="0"/>
              </a:spcAft>
              <a:buClrTx/>
              <a:buSzTx/>
              <a:buFont typeface="Wingdings" panose="05000000000000000000" pitchFamily="2" charset="2"/>
              <a:buChar char="ü"/>
              <a:tabLst/>
              <a:defRPr/>
            </a:pPr>
            <a:r>
              <a:rPr lang="ko-KR" altLang="en-US" sz="1050" b="1" dirty="0">
                <a:ln>
                  <a:solidFill>
                    <a:srgbClr val="FFFFFF">
                      <a:lumMod val="75000"/>
                      <a:alpha val="0"/>
                    </a:srgbClr>
                  </a:solidFill>
                </a:ln>
                <a:solidFill>
                  <a:srgbClr val="FFFFFF"/>
                </a:solidFill>
                <a:latin typeface="KoPub돋움체 Medium"/>
                <a:ea typeface="KoPub돋움체 Medium"/>
              </a:rPr>
              <a:t>대다수 이커머스 기업이 </a:t>
            </a:r>
            <a:r>
              <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멤버십 개편</a:t>
            </a:r>
            <a:r>
              <a:rPr kumimoji="0" lang="en-US" altLang="ko-KR"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전문관 구축</a:t>
            </a:r>
            <a:r>
              <a:rPr kumimoji="0" lang="en-US" altLang="ko-KR"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물류 효율화</a:t>
            </a:r>
            <a:r>
              <a:rPr kumimoji="0" lang="en-US" altLang="ko-KR"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해외 판로 개척 등에 나서고 있는 가운데</a:t>
            </a:r>
            <a:r>
              <a:rPr kumimoji="0" lang="en-US" altLang="ko-KR"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 </a:t>
            </a:r>
            <a:r>
              <a:rPr lang="ko-KR" altLang="en-US" sz="1050" b="1" dirty="0">
                <a:ln>
                  <a:solidFill>
                    <a:srgbClr val="FFFFFF">
                      <a:lumMod val="75000"/>
                      <a:alpha val="0"/>
                    </a:srgbClr>
                  </a:solidFill>
                </a:ln>
                <a:solidFill>
                  <a:srgbClr val="FFFFFF"/>
                </a:solidFill>
                <a:latin typeface="KoPub돋움체 Medium"/>
                <a:ea typeface="KoPub돋움체 Medium"/>
              </a:rPr>
              <a:t>차별화 전략 수립이 요구됨</a:t>
            </a:r>
            <a:endParaRPr kumimoji="0" lang="en-US" altLang="ko-KR" sz="10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endParaRPr>
          </a:p>
        </p:txBody>
      </p:sp>
      <p:grpSp>
        <p:nvGrpSpPr>
          <p:cNvPr id="11" name="그룹 10">
            <a:extLst>
              <a:ext uri="{FF2B5EF4-FFF2-40B4-BE49-F238E27FC236}">
                <a16:creationId xmlns:a16="http://schemas.microsoft.com/office/drawing/2014/main" id="{8CD6A08E-FB96-584E-AC32-52574592D067}"/>
              </a:ext>
            </a:extLst>
          </p:cNvPr>
          <p:cNvGrpSpPr/>
          <p:nvPr/>
        </p:nvGrpSpPr>
        <p:grpSpPr>
          <a:xfrm>
            <a:off x="488848" y="1202280"/>
            <a:ext cx="8928202" cy="276837"/>
            <a:chOff x="704850" y="2013298"/>
            <a:chExt cx="4140200" cy="276837"/>
          </a:xfrm>
        </p:grpSpPr>
        <p:sp>
          <p:nvSpPr>
            <p:cNvPr id="12" name="TextBox 11">
              <a:extLst>
                <a:ext uri="{FF2B5EF4-FFF2-40B4-BE49-F238E27FC236}">
                  <a16:creationId xmlns:a16="http://schemas.microsoft.com/office/drawing/2014/main" id="{569C1E35-1300-A47F-04AC-594AB2697BF5}"/>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국내 주요 이커머스 기업 현황</a:t>
              </a:r>
            </a:p>
          </p:txBody>
        </p:sp>
        <p:cxnSp>
          <p:nvCxnSpPr>
            <p:cNvPr id="13" name="직선 연결선 12">
              <a:extLst>
                <a:ext uri="{FF2B5EF4-FFF2-40B4-BE49-F238E27FC236}">
                  <a16:creationId xmlns:a16="http://schemas.microsoft.com/office/drawing/2014/main" id="{7579FD9D-1AD3-CA72-A3F3-89AA45922A8D}"/>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18543D3D-81A1-5DE8-5E59-ADA6BFA30E1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7" name="텍스트 개체 틀 27">
            <a:extLst>
              <a:ext uri="{FF2B5EF4-FFF2-40B4-BE49-F238E27FC236}">
                <a16:creationId xmlns:a16="http://schemas.microsoft.com/office/drawing/2014/main" id="{7EA0ABB2-D597-5A42-1377-01CC7F849151}"/>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grpSp>
        <p:nvGrpSpPr>
          <p:cNvPr id="2" name="그룹 1">
            <a:extLst>
              <a:ext uri="{FF2B5EF4-FFF2-40B4-BE49-F238E27FC236}">
                <a16:creationId xmlns:a16="http://schemas.microsoft.com/office/drawing/2014/main" id="{6CEACBA1-C7C2-AD6E-6DCB-AA11EA37F2B7}"/>
              </a:ext>
            </a:extLst>
          </p:cNvPr>
          <p:cNvGrpSpPr/>
          <p:nvPr/>
        </p:nvGrpSpPr>
        <p:grpSpPr>
          <a:xfrm>
            <a:off x="1894999" y="1707791"/>
            <a:ext cx="7065431" cy="232984"/>
            <a:chOff x="1894999" y="1787801"/>
            <a:chExt cx="7065431" cy="232984"/>
          </a:xfrm>
        </p:grpSpPr>
        <p:pic>
          <p:nvPicPr>
            <p:cNvPr id="3" name="Picture 2">
              <a:extLst>
                <a:ext uri="{FF2B5EF4-FFF2-40B4-BE49-F238E27FC236}">
                  <a16:creationId xmlns:a16="http://schemas.microsoft.com/office/drawing/2014/main" id="{5215033A-FFB4-5F83-0ACB-05D747CA0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045" y="1814451"/>
              <a:ext cx="738062" cy="1415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0BC580-BDF7-B54F-1C0E-990CDE5FD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999" y="1820078"/>
              <a:ext cx="763200" cy="1741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SG닷컴 로고">
              <a:extLst>
                <a:ext uri="{FF2B5EF4-FFF2-40B4-BE49-F238E27FC236}">
                  <a16:creationId xmlns:a16="http://schemas.microsoft.com/office/drawing/2014/main" id="{52413294-77B0-065B-7DC5-DD756F985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558" y="1787801"/>
              <a:ext cx="841331" cy="232984"/>
            </a:xfrm>
            <a:prstGeom prst="rect">
              <a:avLst/>
            </a:prstGeom>
            <a:noFill/>
            <a:extLst>
              <a:ext uri="{909E8E84-426E-40DD-AFC4-6F175D3DCCD1}">
                <a14:hiddenFill xmlns:a14="http://schemas.microsoft.com/office/drawing/2010/main">
                  <a:solidFill>
                    <a:srgbClr val="FFFFFF"/>
                  </a:solidFill>
                </a14:hiddenFill>
              </a:ext>
            </a:extLst>
          </p:spPr>
        </p:pic>
        <p:pic>
          <p:nvPicPr>
            <p:cNvPr id="9" name="그림 8">
              <a:extLst>
                <a:ext uri="{FF2B5EF4-FFF2-40B4-BE49-F238E27FC236}">
                  <a16:creationId xmlns:a16="http://schemas.microsoft.com/office/drawing/2014/main" id="{1197AFC6-17FC-5E47-AEDD-F71EA2284EFD}"/>
                </a:ext>
              </a:extLst>
            </p:cNvPr>
            <p:cNvPicPr>
              <a:picLocks noChangeAspect="1"/>
            </p:cNvPicPr>
            <p:nvPr/>
          </p:nvPicPr>
          <p:blipFill>
            <a:blip r:embed="rId5"/>
            <a:stretch>
              <a:fillRect/>
            </a:stretch>
          </p:blipFill>
          <p:spPr>
            <a:xfrm>
              <a:off x="6799090" y="1796519"/>
              <a:ext cx="457189" cy="196498"/>
            </a:xfrm>
            <a:prstGeom prst="rect">
              <a:avLst/>
            </a:prstGeom>
          </p:spPr>
        </p:pic>
        <p:pic>
          <p:nvPicPr>
            <p:cNvPr id="2056" name="Picture 8" descr="온라인 플랫폼 롯데온 출범, “롯데 그룹의 유통‧배송 역량이 총 집결한다”">
              <a:extLst>
                <a:ext uri="{FF2B5EF4-FFF2-40B4-BE49-F238E27FC236}">
                  <a16:creationId xmlns:a16="http://schemas.microsoft.com/office/drawing/2014/main" id="{2760CBF5-B5FB-3EE3-1F13-1D86B31D08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360" t="30745" r="18229" b="30500"/>
            <a:stretch/>
          </p:blipFill>
          <p:spPr bwMode="auto">
            <a:xfrm>
              <a:off x="8312430" y="1796070"/>
              <a:ext cx="648000" cy="1956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9005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4">
            <a:extLst>
              <a:ext uri="{FF2B5EF4-FFF2-40B4-BE49-F238E27FC236}">
                <a16:creationId xmlns:a16="http://schemas.microsoft.com/office/drawing/2014/main" id="{185536AE-33CE-40F3-8602-5E8C01CA1A00}"/>
              </a:ext>
            </a:extLst>
          </p:cNvPr>
          <p:cNvGraphicFramePr>
            <a:graphicFrameLocks/>
          </p:cNvGraphicFramePr>
          <p:nvPr>
            <p:extLst>
              <p:ext uri="{D42A27DB-BD31-4B8C-83A1-F6EECF244321}">
                <p14:modId xmlns:p14="http://schemas.microsoft.com/office/powerpoint/2010/main" val="1332924253"/>
              </p:ext>
            </p:extLst>
          </p:nvPr>
        </p:nvGraphicFramePr>
        <p:xfrm>
          <a:off x="1050977" y="2414652"/>
          <a:ext cx="5849657" cy="2390400"/>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이커머스</a:t>
                      </a: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 </a:t>
                      </a: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시장 </a:t>
                      </a: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Overview</a:t>
                      </a: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이커머스 시장 현주소와 비즈니스 동향</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10</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60955894"/>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이커머스 섹터별 주요 이슈</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23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1883591"/>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a:t>
                      </a: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a:t>
                      </a:r>
                      <a:r>
                        <a:rPr kumimoji="0" lang="en-GB" altLang="ko-KR"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a:t>
                      </a:r>
                      <a:endPar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endParaRP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이커머스 기업의 전략적 방향성</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38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208978"/>
                  </a:ext>
                </a:extLst>
              </a:tr>
            </a:tbl>
          </a:graphicData>
        </a:graphic>
      </p:graphicFrame>
    </p:spTree>
    <p:extLst>
      <p:ext uri="{BB962C8B-B14F-4D97-AF65-F5344CB8AC3E}">
        <p14:creationId xmlns:p14="http://schemas.microsoft.com/office/powerpoint/2010/main" val="112745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5">
            <a:extLst>
              <a:ext uri="{FF2B5EF4-FFF2-40B4-BE49-F238E27FC236}">
                <a16:creationId xmlns:a16="http://schemas.microsoft.com/office/drawing/2014/main" id="{E8AF8F85-37E5-53D1-643F-545106B27DD9}"/>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 시장의 주요 비즈니스 트렌드</a:t>
            </a:r>
          </a:p>
        </p:txBody>
      </p:sp>
      <p:sp>
        <p:nvSpPr>
          <p:cNvPr id="8" name="텍스트 개체 틀 16">
            <a:extLst>
              <a:ext uri="{FF2B5EF4-FFF2-40B4-BE49-F238E27FC236}">
                <a16:creationId xmlns:a16="http://schemas.microsoft.com/office/drawing/2014/main" id="{96C49992-8F25-9D07-18A1-C77D2779AD6E}"/>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86" name="TextBox 85">
            <a:extLst>
              <a:ext uri="{FF2B5EF4-FFF2-40B4-BE49-F238E27FC236}">
                <a16:creationId xmlns:a16="http://schemas.microsoft.com/office/drawing/2014/main" id="{89B51A98-B06D-FD8A-C43D-64079BE4481A}"/>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121" name="AutoShape 50">
            <a:extLst>
              <a:ext uri="{FF2B5EF4-FFF2-40B4-BE49-F238E27FC236}">
                <a16:creationId xmlns:a16="http://schemas.microsoft.com/office/drawing/2014/main" id="{ABF6D4BA-72BC-B511-CB1D-037E4E9A35AE}"/>
              </a:ext>
            </a:extLst>
          </p:cNvPr>
          <p:cNvSpPr>
            <a:spLocks noChangeArrowheads="1"/>
          </p:cNvSpPr>
          <p:nvPr/>
        </p:nvSpPr>
        <p:spPr bwMode="auto">
          <a:xfrm>
            <a:off x="488900" y="5054749"/>
            <a:ext cx="8928100" cy="824908"/>
          </a:xfrm>
          <a:prstGeom prst="rect">
            <a:avLst/>
          </a:prstGeom>
          <a:solidFill>
            <a:schemeClr val="tx2">
              <a:lumMod val="75000"/>
            </a:schemeClr>
          </a:solidFill>
          <a:ln w="28575" algn="ctr">
            <a:noFill/>
            <a:miter lim="800000"/>
            <a:headEnd/>
            <a:tailEnd/>
          </a:ln>
          <a:effectLst/>
        </p:spPr>
        <p:txBody>
          <a:bodyPr wrap="square" lIns="90000" tIns="36000" bIns="36000" anchor="ctr" anchorCtr="0"/>
          <a:lstStyle/>
          <a:p>
            <a:pPr algn="ctr">
              <a:lnSpc>
                <a:spcPct val="120000"/>
              </a:lnSpc>
              <a:defRPr/>
            </a:pP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이커머스 시장 경쟁 구도가 복잡한 양상으로 확산</a:t>
            </a:r>
            <a:r>
              <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a:t>
            </a: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 기업들은 배송</a:t>
            </a:r>
            <a:r>
              <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 </a:t>
            </a: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통합 멤버십</a:t>
            </a:r>
            <a:r>
              <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 </a:t>
            </a: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크로스보더 커머스</a:t>
            </a:r>
            <a:r>
              <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 </a:t>
            </a: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페이 등 사업 전략 재정비에 주력하며</a:t>
            </a:r>
            <a:br>
              <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b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고객을 락인</a:t>
            </a:r>
            <a:r>
              <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(Lock-in)</a:t>
            </a:r>
            <a:r>
              <a:rPr kumimoji="0" lang="ko-KR" altLang="en-US"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하고 수익성을 개선하기 위한 노력을 강화 중</a:t>
            </a:r>
            <a:endPar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endParaRPr>
          </a:p>
          <a:p>
            <a:pPr marL="0" marR="0" lvl="0" indent="0" algn="ctr" defTabSz="914400" rtl="0" eaLnBrk="1" fontAlgn="auto" latinLnBrk="0" hangingPunct="1">
              <a:lnSpc>
                <a:spcPct val="120000"/>
              </a:lnSpc>
              <a:spcBef>
                <a:spcPts val="0"/>
              </a:spcBef>
              <a:buClrTx/>
              <a:buSzTx/>
              <a:buFontTx/>
              <a:buNone/>
              <a:tabLst/>
              <a:defRPr/>
            </a:pPr>
            <a:r>
              <a:rPr lang="ko-KR" altLang="en-US" sz="1150" b="1" kern="0" dirty="0">
                <a:ln>
                  <a:solidFill>
                    <a:srgbClr val="6D2077">
                      <a:alpha val="0"/>
                    </a:srgbClr>
                  </a:solidFill>
                </a:ln>
                <a:solidFill>
                  <a:prstClr val="white"/>
                </a:solidFill>
                <a:latin typeface="KoPub돋움체 Medium"/>
                <a:ea typeface="KoPub돋움체 Medium"/>
              </a:rPr>
              <a:t>일부 기업은 물류센터 자동화</a:t>
            </a:r>
            <a:r>
              <a:rPr lang="en-US" altLang="ko-KR" sz="1150" b="1" kern="0" dirty="0">
                <a:ln>
                  <a:solidFill>
                    <a:srgbClr val="6D2077">
                      <a:alpha val="0"/>
                    </a:srgbClr>
                  </a:solidFill>
                </a:ln>
                <a:solidFill>
                  <a:prstClr val="white"/>
                </a:solidFill>
                <a:latin typeface="KoPub돋움체 Medium"/>
                <a:ea typeface="KoPub돋움체 Medium"/>
              </a:rPr>
              <a:t>, </a:t>
            </a:r>
            <a:r>
              <a:rPr lang="ko-KR" altLang="en-US" sz="1150" b="1" kern="0" dirty="0">
                <a:ln>
                  <a:solidFill>
                    <a:srgbClr val="6D2077">
                      <a:alpha val="0"/>
                    </a:srgbClr>
                  </a:solidFill>
                </a:ln>
                <a:solidFill>
                  <a:prstClr val="white"/>
                </a:solidFill>
                <a:latin typeface="KoPub돋움체 Medium"/>
                <a:ea typeface="KoPub돋움체 Medium"/>
              </a:rPr>
              <a:t>생성형 </a:t>
            </a:r>
            <a:r>
              <a:rPr lang="en-US" altLang="ko-KR" sz="1150" b="1" kern="0" dirty="0">
                <a:ln>
                  <a:solidFill>
                    <a:srgbClr val="6D2077">
                      <a:alpha val="0"/>
                    </a:srgbClr>
                  </a:solidFill>
                </a:ln>
                <a:solidFill>
                  <a:prstClr val="white"/>
                </a:solidFill>
                <a:latin typeface="KoPub돋움체 Medium"/>
                <a:ea typeface="KoPub돋움체 Medium"/>
              </a:rPr>
              <a:t>AI </a:t>
            </a:r>
            <a:r>
              <a:rPr lang="ko-KR" altLang="en-US" sz="1150" b="1" kern="0" dirty="0">
                <a:ln>
                  <a:solidFill>
                    <a:srgbClr val="6D2077">
                      <a:alpha val="0"/>
                    </a:srgbClr>
                  </a:solidFill>
                </a:ln>
                <a:solidFill>
                  <a:prstClr val="white"/>
                </a:solidFill>
                <a:latin typeface="KoPub돋움체 Medium"/>
                <a:ea typeface="KoPub돋움체 Medium"/>
              </a:rPr>
              <a:t>기반 혁신 서비스</a:t>
            </a:r>
            <a:r>
              <a:rPr lang="en-US" altLang="ko-KR" sz="1150" b="1" kern="0" dirty="0">
                <a:ln>
                  <a:solidFill>
                    <a:srgbClr val="6D2077">
                      <a:alpha val="0"/>
                    </a:srgbClr>
                  </a:solidFill>
                </a:ln>
                <a:solidFill>
                  <a:prstClr val="white"/>
                </a:solidFill>
                <a:latin typeface="KoPub돋움체 Medium"/>
                <a:ea typeface="KoPub돋움체 Medium"/>
              </a:rPr>
              <a:t>, </a:t>
            </a:r>
            <a:r>
              <a:rPr lang="ko-KR" altLang="en-US" sz="1150" b="1" kern="0" dirty="0">
                <a:ln>
                  <a:solidFill>
                    <a:srgbClr val="6D2077">
                      <a:alpha val="0"/>
                    </a:srgbClr>
                  </a:solidFill>
                </a:ln>
                <a:solidFill>
                  <a:prstClr val="white"/>
                </a:solidFill>
                <a:latin typeface="KoPub돋움체 Medium"/>
                <a:ea typeface="KoPub돋움체 Medium"/>
              </a:rPr>
              <a:t>판매자</a:t>
            </a:r>
            <a:r>
              <a:rPr lang="en-US" altLang="ko-KR" sz="1150" b="1" kern="0" dirty="0">
                <a:ln>
                  <a:solidFill>
                    <a:srgbClr val="6D2077">
                      <a:alpha val="0"/>
                    </a:srgbClr>
                  </a:solidFill>
                </a:ln>
                <a:solidFill>
                  <a:prstClr val="white"/>
                </a:solidFill>
                <a:latin typeface="KoPub돋움체 Medium"/>
                <a:ea typeface="KoPub돋움체 Medium"/>
              </a:rPr>
              <a:t>(Seller) </a:t>
            </a:r>
            <a:r>
              <a:rPr lang="ko-KR" altLang="en-US" sz="1150" b="1" kern="0" dirty="0">
                <a:ln>
                  <a:solidFill>
                    <a:srgbClr val="6D2077">
                      <a:alpha val="0"/>
                    </a:srgbClr>
                  </a:solidFill>
                </a:ln>
                <a:solidFill>
                  <a:prstClr val="white"/>
                </a:solidFill>
                <a:latin typeface="KoPub돋움체 Medium"/>
                <a:ea typeface="KoPub돋움체 Medium"/>
              </a:rPr>
              <a:t>대상</a:t>
            </a:r>
            <a:r>
              <a:rPr lang="en-US" altLang="ko-KR" sz="1150" b="1" kern="0" dirty="0">
                <a:ln>
                  <a:solidFill>
                    <a:srgbClr val="6D2077">
                      <a:alpha val="0"/>
                    </a:srgbClr>
                  </a:solidFill>
                </a:ln>
                <a:solidFill>
                  <a:prstClr val="white"/>
                </a:solidFill>
                <a:latin typeface="KoPub돋움체 Medium"/>
                <a:ea typeface="KoPub돋움체 Medium"/>
              </a:rPr>
              <a:t> </a:t>
            </a:r>
            <a:r>
              <a:rPr lang="ko-KR" altLang="en-US" sz="1150" b="1" kern="0" dirty="0">
                <a:ln>
                  <a:solidFill>
                    <a:srgbClr val="6D2077">
                      <a:alpha val="0"/>
                    </a:srgbClr>
                  </a:solidFill>
                </a:ln>
                <a:solidFill>
                  <a:prstClr val="white"/>
                </a:solidFill>
                <a:latin typeface="KoPub돋움체 Medium"/>
                <a:ea typeface="KoPub돋움체 Medium"/>
              </a:rPr>
              <a:t>솔루션을 강화하며 차별화</a:t>
            </a:r>
            <a:r>
              <a:rPr lang="en-US" altLang="ko-KR" sz="1150" b="1" kern="0" dirty="0">
                <a:ln>
                  <a:solidFill>
                    <a:srgbClr val="6D2077">
                      <a:alpha val="0"/>
                    </a:srgbClr>
                  </a:solidFill>
                </a:ln>
                <a:solidFill>
                  <a:prstClr val="white"/>
                </a:solidFill>
                <a:latin typeface="KoPub돋움체 Medium"/>
                <a:ea typeface="KoPub돋움체 Medium"/>
              </a:rPr>
              <a:t> </a:t>
            </a:r>
            <a:r>
              <a:rPr lang="ko-KR" altLang="en-US" sz="1150" b="1" kern="0" dirty="0">
                <a:ln>
                  <a:solidFill>
                    <a:srgbClr val="6D2077">
                      <a:alpha val="0"/>
                    </a:srgbClr>
                  </a:solidFill>
                </a:ln>
                <a:solidFill>
                  <a:prstClr val="white"/>
                </a:solidFill>
                <a:latin typeface="KoPub돋움체 Medium"/>
                <a:ea typeface="KoPub돋움체 Medium"/>
              </a:rPr>
              <a:t>및 주도권 확보에 힘쓰는 모습</a:t>
            </a:r>
            <a:endParaRPr kumimoji="0" lang="en-US" altLang="ko-KR" sz="115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endParaRPr>
          </a:p>
        </p:txBody>
      </p:sp>
      <p:sp>
        <p:nvSpPr>
          <p:cNvPr id="51" name="직사각형 50">
            <a:extLst>
              <a:ext uri="{FF2B5EF4-FFF2-40B4-BE49-F238E27FC236}">
                <a16:creationId xmlns:a16="http://schemas.microsoft.com/office/drawing/2014/main" id="{7D1E58A7-0622-90AE-6D34-2D9803C2EDA8}"/>
              </a:ext>
            </a:extLst>
          </p:cNvPr>
          <p:cNvSpPr/>
          <p:nvPr/>
        </p:nvSpPr>
        <p:spPr bwMode="gray">
          <a:xfrm>
            <a:off x="939543" y="1488185"/>
            <a:ext cx="8050977" cy="3299109"/>
          </a:xfrm>
          <a:prstGeom prst="rect">
            <a:avLst/>
          </a:prstGeom>
          <a:noFill/>
          <a:ln w="6350" cap="flat" cmpd="sng" algn="ctr">
            <a:solidFill>
              <a:srgbClr val="00338D"/>
            </a:solidFill>
            <a:prstDash val="solid"/>
            <a:miter lim="800000"/>
          </a:ln>
          <a:effectLst/>
        </p:spPr>
        <p:txBody>
          <a:bodyPr rot="0" spcFirstLastPara="0" vertOverflow="overflow" horzOverflow="overflow" vert="horz" wrap="square" lIns="117000" tIns="468000" rIns="74295" bIns="37148" numCol="1" spcCol="0" rtlCol="0" fromWordArt="0" anchor="t" anchorCtr="0" forceAA="0" compatLnSpc="1">
            <a:prstTxWarp prst="textNoShape">
              <a:avLst/>
            </a:prstTxWarp>
            <a:noAutofit/>
            <a:scene3d>
              <a:camera prst="orthographicFront"/>
              <a:lightRig rig="threePt" dir="t"/>
            </a:scene3d>
            <a:sp3d>
              <a:bevelT w="1270"/>
            </a:sp3d>
          </a:bodyPr>
          <a:lstStyle/>
          <a:p>
            <a:pPr marL="171450" marR="0" lvl="0" indent="-171450" algn="l" defTabSz="914400" rtl="0" eaLnBrk="1" fontAlgn="auto" latinLnBrk="0" hangingPunct="1">
              <a:lnSpc>
                <a:spcPct val="110000"/>
              </a:lnSpc>
              <a:spcBef>
                <a:spcPts val="300"/>
              </a:spcBef>
              <a:spcAft>
                <a:spcPts val="300"/>
              </a:spcAft>
              <a:buClrTx/>
              <a:buSzTx/>
              <a:buFont typeface="Arial" panose="020B0604020202020204" pitchFamily="34" charset="0"/>
              <a:buChar char="•"/>
              <a:tabLst/>
              <a:defRPr/>
            </a:pPr>
            <a:endParaRPr kumimoji="0" lang="ko-KR" altLang="en-US" sz="10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52" name="직사각형 51">
            <a:extLst>
              <a:ext uri="{FF2B5EF4-FFF2-40B4-BE49-F238E27FC236}">
                <a16:creationId xmlns:a16="http://schemas.microsoft.com/office/drawing/2014/main" id="{EEA9C190-7A2C-4539-FFC8-5E5912CF1079}"/>
              </a:ext>
            </a:extLst>
          </p:cNvPr>
          <p:cNvSpPr/>
          <p:nvPr/>
        </p:nvSpPr>
        <p:spPr bwMode="auto">
          <a:xfrm>
            <a:off x="939544" y="1200185"/>
            <a:ext cx="8050976" cy="288000"/>
          </a:xfrm>
          <a:prstGeom prst="rect">
            <a:avLst/>
          </a:prstGeom>
          <a:solidFill>
            <a:srgbClr val="00338D"/>
          </a:solidFill>
          <a:ln w="6350" algn="ctr">
            <a:solidFill>
              <a:schemeClr val="tx2">
                <a:lumMod val="75000"/>
              </a:schemeClr>
            </a:solidFill>
            <a:miter lim="800000"/>
            <a:headEnd/>
            <a:tailEnd/>
          </a:ln>
          <a:effectLst/>
        </p:spPr>
        <p:txBody>
          <a:bodyPr lIns="117000" tIns="54000" rIns="90000" bIns="54000" rtlCol="0" anchor="ctr"/>
          <a:lstStyle/>
          <a:p>
            <a:pPr marL="0" marR="0" lvl="0" indent="0" algn="ctr" defTabSz="742950" rtl="0" eaLnBrk="0" fontAlgn="auto" latinLnBrk="0" hangingPunct="0">
              <a:lnSpc>
                <a:spcPct val="100000"/>
              </a:lnSpc>
              <a:spcBef>
                <a:spcPts val="0"/>
              </a:spcBef>
              <a:spcAft>
                <a:spcPts val="200"/>
              </a:spcAft>
              <a:buClr>
                <a:srgbClr val="1F497D"/>
              </a:buClr>
              <a:buSzTx/>
              <a:buFontTx/>
              <a:buNone/>
              <a:tabLst/>
              <a:defRPr/>
            </a:pPr>
            <a:r>
              <a:rPr kumimoji="0" lang="ko-KR" altLang="en-US" sz="1200" b="1" i="0" u="none" strike="noStrike" kern="0" cap="none" spc="0" normalizeH="0" baseline="0" noProof="0" dirty="0">
                <a:ln>
                  <a:solidFill>
                    <a:srgbClr val="0091DA">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이커머스 시장의 주요 비즈니스 트렌드와 주요 이슈</a:t>
            </a:r>
          </a:p>
        </p:txBody>
      </p:sp>
      <p:grpSp>
        <p:nvGrpSpPr>
          <p:cNvPr id="182" name="그룹 181">
            <a:extLst>
              <a:ext uri="{FF2B5EF4-FFF2-40B4-BE49-F238E27FC236}">
                <a16:creationId xmlns:a16="http://schemas.microsoft.com/office/drawing/2014/main" id="{9AB3C05D-5F79-69C8-116C-DDC1E7FDF84F}"/>
              </a:ext>
            </a:extLst>
          </p:cNvPr>
          <p:cNvGrpSpPr/>
          <p:nvPr/>
        </p:nvGrpSpPr>
        <p:grpSpPr>
          <a:xfrm>
            <a:off x="5812306" y="1631010"/>
            <a:ext cx="329509" cy="3041534"/>
            <a:chOff x="4558324" y="1196977"/>
            <a:chExt cx="329509" cy="3624400"/>
          </a:xfrm>
        </p:grpSpPr>
        <p:cxnSp>
          <p:nvCxnSpPr>
            <p:cNvPr id="180" name="직선 연결선 179">
              <a:extLst>
                <a:ext uri="{FF2B5EF4-FFF2-40B4-BE49-F238E27FC236}">
                  <a16:creationId xmlns:a16="http://schemas.microsoft.com/office/drawing/2014/main" id="{1E98C126-480A-CB9D-6C28-FCF891AA0A82}"/>
                </a:ext>
              </a:extLst>
            </p:cNvPr>
            <p:cNvCxnSpPr>
              <a:cxnSpLocks/>
            </p:cNvCxnSpPr>
            <p:nvPr/>
          </p:nvCxnSpPr>
          <p:spPr>
            <a:xfrm>
              <a:off x="4674880" y="1196977"/>
              <a:ext cx="0" cy="36244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1" name="이등변 삼각형 180">
              <a:extLst>
                <a:ext uri="{FF2B5EF4-FFF2-40B4-BE49-F238E27FC236}">
                  <a16:creationId xmlns:a16="http://schemas.microsoft.com/office/drawing/2014/main" id="{78D9C6FC-CDFF-1A1A-1D16-A87D5C48F63F}"/>
                </a:ext>
              </a:extLst>
            </p:cNvPr>
            <p:cNvSpPr/>
            <p:nvPr/>
          </p:nvSpPr>
          <p:spPr>
            <a:xfrm rot="5400000">
              <a:off x="4203461" y="2844423"/>
              <a:ext cx="1039236" cy="329509"/>
            </a:xfrm>
            <a:prstGeom prst="triangle">
              <a:avLst/>
            </a:prstGeom>
            <a:solidFill>
              <a:schemeClr val="bg1">
                <a:lumMod val="85000"/>
              </a:schemeClr>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500" b="1" i="0" u="none" strike="noStrike" kern="1200" cap="none" spc="0" normalizeH="0" baseline="0" noProof="0" dirty="0">
                <a:ln>
                  <a:no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grpSp>
        <p:nvGrpSpPr>
          <p:cNvPr id="34" name="그룹 33">
            <a:extLst>
              <a:ext uri="{FF2B5EF4-FFF2-40B4-BE49-F238E27FC236}">
                <a16:creationId xmlns:a16="http://schemas.microsoft.com/office/drawing/2014/main" id="{F9B36BEF-0E8F-660B-AC0B-4F395379F6F9}"/>
              </a:ext>
            </a:extLst>
          </p:cNvPr>
          <p:cNvGrpSpPr/>
          <p:nvPr/>
        </p:nvGrpSpPr>
        <p:grpSpPr>
          <a:xfrm>
            <a:off x="1135758" y="1631010"/>
            <a:ext cx="4415472" cy="3003684"/>
            <a:chOff x="1135758" y="1631010"/>
            <a:chExt cx="4415472" cy="3003684"/>
          </a:xfrm>
        </p:grpSpPr>
        <p:sp>
          <p:nvSpPr>
            <p:cNvPr id="39" name="대각선 방향의 모서리가 잘린 사각형 25">
              <a:extLst>
                <a:ext uri="{FF2B5EF4-FFF2-40B4-BE49-F238E27FC236}">
                  <a16:creationId xmlns:a16="http://schemas.microsoft.com/office/drawing/2014/main" id="{27FCB195-E262-D1B9-FA84-15569347F12D}"/>
                </a:ext>
              </a:extLst>
            </p:cNvPr>
            <p:cNvSpPr/>
            <p:nvPr/>
          </p:nvSpPr>
          <p:spPr>
            <a:xfrm>
              <a:off x="1135758" y="163101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이커머스업계 배송 전쟁 재점화</a:t>
              </a:r>
            </a:p>
          </p:txBody>
        </p:sp>
        <p:sp>
          <p:nvSpPr>
            <p:cNvPr id="35" name="대각선 방향의 모서리가 잘린 사각형 25">
              <a:extLst>
                <a:ext uri="{FF2B5EF4-FFF2-40B4-BE49-F238E27FC236}">
                  <a16:creationId xmlns:a16="http://schemas.microsoft.com/office/drawing/2014/main" id="{FBA89E0F-64BE-C7D9-3A44-FECA2C12F548}"/>
                </a:ext>
              </a:extLst>
            </p:cNvPr>
            <p:cNvSpPr/>
            <p:nvPr/>
          </p:nvSpPr>
          <p:spPr>
            <a:xfrm>
              <a:off x="1135758" y="197272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자동화 물류센터</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끝나지 않은 이커머스의 물류 투자</a:t>
              </a:r>
            </a:p>
          </p:txBody>
        </p:sp>
        <p:sp>
          <p:nvSpPr>
            <p:cNvPr id="33" name="대각선 방향의 모서리가 잘린 사각형 25">
              <a:extLst>
                <a:ext uri="{FF2B5EF4-FFF2-40B4-BE49-F238E27FC236}">
                  <a16:creationId xmlns:a16="http://schemas.microsoft.com/office/drawing/2014/main" id="{9114F738-EF3F-F58A-153F-3CAD8B387501}"/>
                </a:ext>
              </a:extLst>
            </p:cNvPr>
            <p:cNvSpPr/>
            <p:nvPr/>
          </p:nvSpPr>
          <p:spPr>
            <a:xfrm>
              <a:off x="1135758" y="231443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이커머스 기업의 새로운 격전지</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크로스보더 커머스 </a:t>
              </a:r>
            </a:p>
          </p:txBody>
        </p:sp>
        <p:sp>
          <p:nvSpPr>
            <p:cNvPr id="29" name="대각선 방향의 모서리가 잘린 사각형 25">
              <a:extLst>
                <a:ext uri="{FF2B5EF4-FFF2-40B4-BE49-F238E27FC236}">
                  <a16:creationId xmlns:a16="http://schemas.microsoft.com/office/drawing/2014/main" id="{F4CE5E09-7BD0-D013-7546-F8A36C3C7248}"/>
                </a:ext>
              </a:extLst>
            </p:cNvPr>
            <p:cNvSpPr/>
            <p:nvPr/>
          </p:nvSpPr>
          <p:spPr>
            <a:xfrm>
              <a:off x="1135758" y="265614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전문관 구축으로 버티컬 커머스 중심 전략 강화</a:t>
              </a:r>
              <a:endPar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p:txBody>
        </p:sp>
        <p:sp>
          <p:nvSpPr>
            <p:cNvPr id="37" name="대각선 방향의 모서리가 잘린 사각형 25">
              <a:extLst>
                <a:ext uri="{FF2B5EF4-FFF2-40B4-BE49-F238E27FC236}">
                  <a16:creationId xmlns:a16="http://schemas.microsoft.com/office/drawing/2014/main" id="{AF765A29-40DF-9240-5066-918175C18810}"/>
                </a:ext>
              </a:extLst>
            </p:cNvPr>
            <p:cNvSpPr/>
            <p:nvPr/>
          </p:nvSpPr>
          <p:spPr>
            <a:xfrm>
              <a:off x="1135758" y="299785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오픈 플랫폼으로 전환하여 라이브커머스 생태계 확장하는 이커머스 </a:t>
              </a:r>
            </a:p>
          </p:txBody>
        </p:sp>
        <p:sp>
          <p:nvSpPr>
            <p:cNvPr id="41" name="대각선 방향의 모서리가 잘린 사각형 25">
              <a:extLst>
                <a:ext uri="{FF2B5EF4-FFF2-40B4-BE49-F238E27FC236}">
                  <a16:creationId xmlns:a16="http://schemas.microsoft.com/office/drawing/2014/main" id="{6F0245F1-16C9-0816-9482-5B18B2B78630}"/>
                </a:ext>
              </a:extLst>
            </p:cNvPr>
            <p:cNvSpPr/>
            <p:nvPr/>
          </p:nvSpPr>
          <p:spPr>
            <a:xfrm>
              <a:off x="1135758" y="333956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통합 멤버십</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고객 이탈 방지 위한 이커머스의 전략적 선택</a:t>
              </a:r>
            </a:p>
          </p:txBody>
        </p:sp>
        <p:sp>
          <p:nvSpPr>
            <p:cNvPr id="31" name="대각선 방향의 모서리가 잘린 사각형 25">
              <a:extLst>
                <a:ext uri="{FF2B5EF4-FFF2-40B4-BE49-F238E27FC236}">
                  <a16:creationId xmlns:a16="http://schemas.microsoft.com/office/drawing/2014/main" id="{6414FF51-B0E3-8B13-D5E7-494C86527B9F}"/>
                </a:ext>
              </a:extLst>
            </p:cNvPr>
            <p:cNvSpPr/>
            <p:nvPr/>
          </p:nvSpPr>
          <p:spPr>
            <a:xfrm>
              <a:off x="1135758" y="368127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이커머스</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페이 경쟁 본격화</a:t>
              </a:r>
              <a:endPar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p:txBody>
        </p:sp>
        <p:sp>
          <p:nvSpPr>
            <p:cNvPr id="27" name="대각선 방향의 모서리가 잘린 사각형 25">
              <a:extLst>
                <a:ext uri="{FF2B5EF4-FFF2-40B4-BE49-F238E27FC236}">
                  <a16:creationId xmlns:a16="http://schemas.microsoft.com/office/drawing/2014/main" id="{F21E604A-5E91-9728-983C-9B97B6FE58FE}"/>
                </a:ext>
              </a:extLst>
            </p:cNvPr>
            <p:cNvSpPr/>
            <p:nvPr/>
          </p:nvSpPr>
          <p:spPr>
            <a:xfrm>
              <a:off x="1135758" y="4022980"/>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고객 넘어</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판매자</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(Seller)’ </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확보에 돌입한 이유는</a:t>
              </a:r>
            </a:p>
          </p:txBody>
        </p:sp>
        <p:sp>
          <p:nvSpPr>
            <p:cNvPr id="19" name="대각선 방향의 모서리가 잘린 사각형 25">
              <a:extLst>
                <a:ext uri="{FF2B5EF4-FFF2-40B4-BE49-F238E27FC236}">
                  <a16:creationId xmlns:a16="http://schemas.microsoft.com/office/drawing/2014/main" id="{E9AE9335-DA1A-FAEC-4438-417C235B8DE0}"/>
                </a:ext>
              </a:extLst>
            </p:cNvPr>
            <p:cNvSpPr/>
            <p:nvPr/>
          </p:nvSpPr>
          <p:spPr>
            <a:xfrm>
              <a:off x="1135758" y="4364694"/>
              <a:ext cx="4415472" cy="270000"/>
            </a:xfrm>
            <a:prstGeom prst="rect">
              <a:avLst/>
            </a:prstGeom>
            <a:solidFill>
              <a:srgbClr val="EAECEE"/>
            </a:solidFill>
            <a:ln w="9525" cap="flat" cmpd="sng" algn="ctr">
              <a:solidFill>
                <a:srgbClr val="CED3D8"/>
              </a:solidFill>
              <a:prstDash val="solid"/>
            </a:ln>
            <a:effectLst/>
          </p:spPr>
          <p:txBody>
            <a:bodyPr lIns="360000"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생성형 </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AI</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로 서비스 혁신</a:t>
              </a:r>
              <a:r>
                <a:rPr kumimoji="0" lang="en-US" altLang="ko-KR"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1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차별화에 속도 내는 이커머스 </a:t>
              </a:r>
            </a:p>
          </p:txBody>
        </p:sp>
        <p:grpSp>
          <p:nvGrpSpPr>
            <p:cNvPr id="32" name="그룹 31">
              <a:extLst>
                <a:ext uri="{FF2B5EF4-FFF2-40B4-BE49-F238E27FC236}">
                  <a16:creationId xmlns:a16="http://schemas.microsoft.com/office/drawing/2014/main" id="{3A69EF3C-CCB1-9881-5E0B-E473B06BD246}"/>
                </a:ext>
              </a:extLst>
            </p:cNvPr>
            <p:cNvGrpSpPr/>
            <p:nvPr/>
          </p:nvGrpSpPr>
          <p:grpSpPr>
            <a:xfrm>
              <a:off x="1201737" y="1683210"/>
              <a:ext cx="165600" cy="2899284"/>
              <a:chOff x="1201737" y="1683210"/>
              <a:chExt cx="165600" cy="2899284"/>
            </a:xfrm>
          </p:grpSpPr>
          <p:sp>
            <p:nvSpPr>
              <p:cNvPr id="20" name="타원 19">
                <a:extLst>
                  <a:ext uri="{FF2B5EF4-FFF2-40B4-BE49-F238E27FC236}">
                    <a16:creationId xmlns:a16="http://schemas.microsoft.com/office/drawing/2014/main" id="{E9356C5B-AF64-C9EB-40C2-EE39DF6C97D9}"/>
                  </a:ext>
                </a:extLst>
              </p:cNvPr>
              <p:cNvSpPr>
                <a:spLocks/>
              </p:cNvSpPr>
              <p:nvPr/>
            </p:nvSpPr>
            <p:spPr>
              <a:xfrm>
                <a:off x="1201737" y="1683210"/>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1</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1" name="타원 20">
                <a:extLst>
                  <a:ext uri="{FF2B5EF4-FFF2-40B4-BE49-F238E27FC236}">
                    <a16:creationId xmlns:a16="http://schemas.microsoft.com/office/drawing/2014/main" id="{B40EAFE8-6AC0-8D43-549E-6A1C08AC98AD}"/>
                  </a:ext>
                </a:extLst>
              </p:cNvPr>
              <p:cNvSpPr>
                <a:spLocks/>
              </p:cNvSpPr>
              <p:nvPr/>
            </p:nvSpPr>
            <p:spPr>
              <a:xfrm>
                <a:off x="1201737" y="2024921"/>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2</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2" name="타원 21">
                <a:extLst>
                  <a:ext uri="{FF2B5EF4-FFF2-40B4-BE49-F238E27FC236}">
                    <a16:creationId xmlns:a16="http://schemas.microsoft.com/office/drawing/2014/main" id="{943D71E9-B227-DE05-F713-DB18220A9D5F}"/>
                  </a:ext>
                </a:extLst>
              </p:cNvPr>
              <p:cNvSpPr>
                <a:spLocks/>
              </p:cNvSpPr>
              <p:nvPr/>
            </p:nvSpPr>
            <p:spPr>
              <a:xfrm>
                <a:off x="1201737" y="2366632"/>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3</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3" name="타원 22">
                <a:extLst>
                  <a:ext uri="{FF2B5EF4-FFF2-40B4-BE49-F238E27FC236}">
                    <a16:creationId xmlns:a16="http://schemas.microsoft.com/office/drawing/2014/main" id="{DAA4DF71-08C7-F001-45C5-E5B34570D52D}"/>
                  </a:ext>
                </a:extLst>
              </p:cNvPr>
              <p:cNvSpPr>
                <a:spLocks/>
              </p:cNvSpPr>
              <p:nvPr/>
            </p:nvSpPr>
            <p:spPr>
              <a:xfrm>
                <a:off x="1201737" y="2708343"/>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4</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4" name="타원 23">
                <a:extLst>
                  <a:ext uri="{FF2B5EF4-FFF2-40B4-BE49-F238E27FC236}">
                    <a16:creationId xmlns:a16="http://schemas.microsoft.com/office/drawing/2014/main" id="{B46F0D1E-3E53-4A06-D9C7-B27F1752C04A}"/>
                  </a:ext>
                </a:extLst>
              </p:cNvPr>
              <p:cNvSpPr>
                <a:spLocks/>
              </p:cNvSpPr>
              <p:nvPr/>
            </p:nvSpPr>
            <p:spPr>
              <a:xfrm>
                <a:off x="1201737" y="3050054"/>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5</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5" name="타원 24">
                <a:extLst>
                  <a:ext uri="{FF2B5EF4-FFF2-40B4-BE49-F238E27FC236}">
                    <a16:creationId xmlns:a16="http://schemas.microsoft.com/office/drawing/2014/main" id="{D7E80056-44FC-A63C-29CC-8F97E331BAC1}"/>
                  </a:ext>
                </a:extLst>
              </p:cNvPr>
              <p:cNvSpPr>
                <a:spLocks/>
              </p:cNvSpPr>
              <p:nvPr/>
            </p:nvSpPr>
            <p:spPr>
              <a:xfrm>
                <a:off x="1201737" y="3391764"/>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6</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6" name="타원 25">
                <a:extLst>
                  <a:ext uri="{FF2B5EF4-FFF2-40B4-BE49-F238E27FC236}">
                    <a16:creationId xmlns:a16="http://schemas.microsoft.com/office/drawing/2014/main" id="{2167B6AB-6B8F-8E2F-239F-ACE0054B87EC}"/>
                  </a:ext>
                </a:extLst>
              </p:cNvPr>
              <p:cNvSpPr>
                <a:spLocks/>
              </p:cNvSpPr>
              <p:nvPr/>
            </p:nvSpPr>
            <p:spPr>
              <a:xfrm>
                <a:off x="1201737" y="3733474"/>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7</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28" name="타원 27">
                <a:extLst>
                  <a:ext uri="{FF2B5EF4-FFF2-40B4-BE49-F238E27FC236}">
                    <a16:creationId xmlns:a16="http://schemas.microsoft.com/office/drawing/2014/main" id="{19FEFBAD-FD77-CB5E-EB73-228B9EB04FA8}"/>
                  </a:ext>
                </a:extLst>
              </p:cNvPr>
              <p:cNvSpPr>
                <a:spLocks/>
              </p:cNvSpPr>
              <p:nvPr/>
            </p:nvSpPr>
            <p:spPr>
              <a:xfrm>
                <a:off x="1201737" y="4075184"/>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rPr>
                  <a:t>8</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sp>
            <p:nvSpPr>
              <p:cNvPr id="30" name="타원 29">
                <a:extLst>
                  <a:ext uri="{FF2B5EF4-FFF2-40B4-BE49-F238E27FC236}">
                    <a16:creationId xmlns:a16="http://schemas.microsoft.com/office/drawing/2014/main" id="{6EE1ACCF-30FA-A2A1-372D-23539DFDD756}"/>
                  </a:ext>
                </a:extLst>
              </p:cNvPr>
              <p:cNvSpPr>
                <a:spLocks/>
              </p:cNvSpPr>
              <p:nvPr/>
            </p:nvSpPr>
            <p:spPr>
              <a:xfrm>
                <a:off x="1201737" y="4416894"/>
                <a:ext cx="165600" cy="165600"/>
              </a:xfrm>
              <a:prstGeom prst="ellipse">
                <a:avLst/>
              </a:prstGeom>
              <a:solidFill>
                <a:srgbClr val="000000">
                  <a:lumMod val="85000"/>
                  <a:lumOff val="15000"/>
                </a:srgbClr>
              </a:solidFill>
              <a:ln w="25400" cap="flat" cmpd="sng" algn="ctr">
                <a:solidFill>
                  <a:srgbClr val="B4BAC0"/>
                </a:solidFill>
                <a:prstDash val="solid"/>
              </a:ln>
              <a:effectLst/>
            </p:spPr>
            <p:txBody>
              <a:bodyPr lIns="0" tIns="108000" rIns="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000" b="1" kern="0" dirty="0">
                    <a:ln>
                      <a:solidFill>
                        <a:prstClr val="white">
                          <a:lumMod val="75000"/>
                          <a:alpha val="0"/>
                        </a:prstClr>
                      </a:solidFill>
                    </a:ln>
                    <a:solidFill>
                      <a:prstClr val="white"/>
                    </a:solidFill>
                    <a:latin typeface="KoPub돋움체 Medium"/>
                    <a:ea typeface="KoPub돋움체 Medium"/>
                  </a:rPr>
                  <a:t>9</a:t>
                </a:r>
                <a:endParaRPr kumimoji="0" lang="ko-KR" altLang="en-US" sz="1000" b="1" i="0" u="none" strike="noStrike" kern="0" cap="none" spc="0" normalizeH="0" baseline="0" noProof="0" dirty="0">
                  <a:ln>
                    <a:solidFill>
                      <a:prstClr val="white">
                        <a:lumMod val="75000"/>
                        <a:alpha val="0"/>
                      </a:prstClr>
                    </a:solidFill>
                  </a:ln>
                  <a:solidFill>
                    <a:prstClr val="white"/>
                  </a:solidFill>
                  <a:effectLst/>
                  <a:uLnTx/>
                  <a:uFillTx/>
                  <a:latin typeface="KoPub돋움체 Medium"/>
                  <a:ea typeface="KoPub돋움체 Medium"/>
                  <a:cs typeface="+mn-cs"/>
                </a:endParaRPr>
              </a:p>
            </p:txBody>
          </p:sp>
        </p:grpSp>
      </p:grpSp>
      <p:grpSp>
        <p:nvGrpSpPr>
          <p:cNvPr id="6" name="그룹 5">
            <a:extLst>
              <a:ext uri="{FF2B5EF4-FFF2-40B4-BE49-F238E27FC236}">
                <a16:creationId xmlns:a16="http://schemas.microsoft.com/office/drawing/2014/main" id="{10ADD485-7F35-0E74-C703-D34AABED4EAA}"/>
              </a:ext>
            </a:extLst>
          </p:cNvPr>
          <p:cNvGrpSpPr/>
          <p:nvPr/>
        </p:nvGrpSpPr>
        <p:grpSpPr>
          <a:xfrm>
            <a:off x="6402890" y="1631010"/>
            <a:ext cx="2359030" cy="2965836"/>
            <a:chOff x="810111" y="1821458"/>
            <a:chExt cx="2117821" cy="2965836"/>
          </a:xfrm>
        </p:grpSpPr>
        <p:sp>
          <p:nvSpPr>
            <p:cNvPr id="9" name="TextBox 8">
              <a:extLst>
                <a:ext uri="{FF2B5EF4-FFF2-40B4-BE49-F238E27FC236}">
                  <a16:creationId xmlns:a16="http://schemas.microsoft.com/office/drawing/2014/main" id="{A3F4E0DB-9C69-B934-C80D-A8C1AE4A2404}"/>
                </a:ext>
              </a:extLst>
            </p:cNvPr>
            <p:cNvSpPr txBox="1"/>
            <p:nvPr/>
          </p:nvSpPr>
          <p:spPr>
            <a:xfrm>
              <a:off x="810111" y="2883615"/>
              <a:ext cx="2117821" cy="841523"/>
            </a:xfrm>
            <a:prstGeom prst="foldedCorner">
              <a:avLst>
                <a:gd name="adj" fmla="val 35464"/>
              </a:avLst>
            </a:prstGeom>
            <a:solidFill>
              <a:srgbClr val="CDEDFF"/>
            </a:solidFill>
          </p:spPr>
          <p:txBody>
            <a:bodyPr wrap="square" lIns="180000" tIns="108000" rIns="180000">
              <a:noAutofit/>
            </a:bodyPr>
            <a:lstStyle/>
            <a:p>
              <a:pPr marL="0" marR="0" lvl="0" indent="0" algn="l" defTabSz="914400" rtl="0" eaLnBrk="1" fontAlgn="auto" latinLnBrk="0" hangingPunct="1">
                <a:lnSpc>
                  <a:spcPct val="113000"/>
                </a:lnSpc>
                <a:spcBef>
                  <a:spcPts val="0"/>
                </a:spcBef>
                <a:spcAft>
                  <a:spcPts val="100"/>
                </a:spcAft>
                <a:buClrTx/>
                <a:buSzPct val="88000"/>
                <a:buFontTx/>
                <a:buNone/>
                <a:tabLst/>
                <a:defRPr/>
              </a:pP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이커머스 시장</a:t>
              </a:r>
              <a:r>
                <a:rPr kumimoji="0" lang="en-US" altLang="ko-KR"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 </a:t>
              </a: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주도권 유지</a:t>
              </a:r>
              <a:r>
                <a:rPr kumimoji="0" lang="en-US" altLang="ko-KR" sz="1300" b="1" i="0" u="none" strike="noStrike" kern="1200" cap="none" spc="0" normalizeH="0" baseline="0" noProof="0" dirty="0">
                  <a:ln>
                    <a:solidFill>
                      <a:srgbClr val="00B8F5">
                        <a:alpha val="0"/>
                      </a:srgbClr>
                    </a:solidFill>
                  </a:ln>
                  <a:solidFill>
                    <a:srgbClr val="0655CA"/>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a:t>
              </a: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강화 위한 </a:t>
              </a:r>
              <a:r>
                <a:rPr lang="ko-KR" altLang="en-US" sz="1300" b="1" dirty="0">
                  <a:ln>
                    <a:solidFill>
                      <a:srgbClr val="00B8F5">
                        <a:alpha val="0"/>
                      </a:srgbClr>
                    </a:solidFill>
                  </a:ln>
                  <a:solidFill>
                    <a:srgbClr val="0655CA"/>
                  </a:solidFill>
                  <a:latin typeface="KoPub돋움체 Medium"/>
                  <a:ea typeface="KoPub돋움체 Medium"/>
                  <a:cs typeface="Arial" panose="020B0604020202020204" pitchFamily="34" charset="0"/>
                </a:rPr>
                <a:t>신사업 추진 및 </a:t>
              </a: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비즈니스 모델 다각화</a:t>
              </a:r>
            </a:p>
          </p:txBody>
        </p:sp>
        <p:sp>
          <p:nvSpPr>
            <p:cNvPr id="10" name="TextBox 9">
              <a:extLst>
                <a:ext uri="{FF2B5EF4-FFF2-40B4-BE49-F238E27FC236}">
                  <a16:creationId xmlns:a16="http://schemas.microsoft.com/office/drawing/2014/main" id="{81F27FEB-B44E-97FA-FA43-1D8746B3E1E7}"/>
                </a:ext>
              </a:extLst>
            </p:cNvPr>
            <p:cNvSpPr txBox="1"/>
            <p:nvPr/>
          </p:nvSpPr>
          <p:spPr>
            <a:xfrm>
              <a:off x="810111" y="3945771"/>
              <a:ext cx="2117821" cy="841523"/>
            </a:xfrm>
            <a:prstGeom prst="foldedCorner">
              <a:avLst>
                <a:gd name="adj" fmla="val 35464"/>
              </a:avLst>
            </a:prstGeom>
            <a:solidFill>
              <a:srgbClr val="CDEDFF"/>
            </a:solidFill>
          </p:spPr>
          <p:txBody>
            <a:bodyPr wrap="square" lIns="180000" tIns="108000" rIns="180000">
              <a:noAutofit/>
            </a:bodyPr>
            <a:lstStyle/>
            <a:p>
              <a:pPr marL="0" marR="0" lvl="0" indent="0" algn="l" defTabSz="914400" rtl="0" eaLnBrk="1" fontAlgn="auto" latinLnBrk="0" hangingPunct="1">
                <a:lnSpc>
                  <a:spcPct val="113000"/>
                </a:lnSpc>
                <a:spcBef>
                  <a:spcPts val="0"/>
                </a:spcBef>
                <a:spcAft>
                  <a:spcPts val="100"/>
                </a:spcAft>
                <a:buClrTx/>
                <a:buSzPct val="88000"/>
                <a:buFontTx/>
                <a:buNone/>
                <a:tabLst/>
                <a:defRPr/>
              </a:pP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고객 유입 확대 및</a:t>
              </a:r>
              <a:br>
                <a:rPr kumimoji="0" lang="en-US" altLang="ko-KR"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b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고객 로열티 제고</a:t>
              </a:r>
              <a:endParaRPr kumimoji="0" lang="en-US" altLang="ko-KR"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endParaRPr>
            </a:p>
          </p:txBody>
        </p:sp>
        <p:sp>
          <p:nvSpPr>
            <p:cNvPr id="11" name="TextBox 10">
              <a:extLst>
                <a:ext uri="{FF2B5EF4-FFF2-40B4-BE49-F238E27FC236}">
                  <a16:creationId xmlns:a16="http://schemas.microsoft.com/office/drawing/2014/main" id="{D7790A3A-1F7E-CCBC-8164-E45FC41DECD3}"/>
                </a:ext>
              </a:extLst>
            </p:cNvPr>
            <p:cNvSpPr txBox="1"/>
            <p:nvPr/>
          </p:nvSpPr>
          <p:spPr>
            <a:xfrm>
              <a:off x="810111" y="1821458"/>
              <a:ext cx="2117821" cy="841523"/>
            </a:xfrm>
            <a:prstGeom prst="foldedCorner">
              <a:avLst>
                <a:gd name="adj" fmla="val 35464"/>
              </a:avLst>
            </a:prstGeom>
            <a:solidFill>
              <a:srgbClr val="CDEDFF"/>
            </a:solidFill>
          </p:spPr>
          <p:txBody>
            <a:bodyPr wrap="square" lIns="180000" tIns="108000" rIns="180000">
              <a:noAutofit/>
            </a:bodyPr>
            <a:lstStyle/>
            <a:p>
              <a:pPr marL="0" marR="0" lvl="0" indent="0" algn="l" defTabSz="914400" rtl="0" eaLnBrk="1" fontAlgn="auto" latinLnBrk="0" hangingPunct="1">
                <a:lnSpc>
                  <a:spcPct val="113000"/>
                </a:lnSpc>
                <a:spcBef>
                  <a:spcPts val="0"/>
                </a:spcBef>
                <a:spcAft>
                  <a:spcPts val="100"/>
                </a:spcAft>
                <a:buClrTx/>
                <a:buSzPct val="88000"/>
                <a:buFontTx/>
                <a:buNone/>
                <a:tabLst/>
                <a:defRPr/>
              </a:pP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체질 개선 방향으로</a:t>
              </a:r>
              <a:b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br>
              <a:r>
                <a:rPr kumimoji="0" lang="ko-KR" altLang="en-US" sz="1300" b="1" i="0" u="none" strike="noStrike" kern="1200" cap="none" spc="0" normalizeH="0" baseline="0" noProof="0" dirty="0">
                  <a:ln>
                    <a:solidFill>
                      <a:srgbClr val="00B8F5">
                        <a:alpha val="0"/>
                      </a:srgbClr>
                    </a:solidFill>
                  </a:ln>
                  <a:solidFill>
                    <a:srgbClr val="0655CA"/>
                  </a:solidFill>
                  <a:effectLst/>
                  <a:uLnTx/>
                  <a:uFillTx/>
                  <a:latin typeface="KoPub돋움체 Medium"/>
                  <a:ea typeface="KoPub돋움체 Medium"/>
                  <a:cs typeface="Arial" panose="020B0604020202020204" pitchFamily="34" charset="0"/>
                </a:rPr>
                <a:t>사업 전략 재정비</a:t>
              </a:r>
            </a:p>
          </p:txBody>
        </p:sp>
      </p:grpSp>
    </p:spTree>
    <p:extLst>
      <p:ext uri="{BB962C8B-B14F-4D97-AF65-F5344CB8AC3E}">
        <p14:creationId xmlns:p14="http://schemas.microsoft.com/office/powerpoint/2010/main" val="78618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6">
            <a:extLst>
              <a:ext uri="{FF2B5EF4-FFF2-40B4-BE49-F238E27FC236}">
                <a16:creationId xmlns:a16="http://schemas.microsoft.com/office/drawing/2014/main" id="{A04427E8-23E6-95E3-9212-FBB59446B80E}"/>
              </a:ext>
            </a:extLst>
          </p:cNvPr>
          <p:cNvSpPr>
            <a:spLocks noGrp="1"/>
          </p:cNvSpPr>
          <p:nvPr>
            <p:ph type="body" sz="quarter" idx="10"/>
          </p:nvPr>
        </p:nvSpPr>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6" name="텍스트 개체 틀 19">
            <a:extLst>
              <a:ext uri="{FF2B5EF4-FFF2-40B4-BE49-F238E27FC236}">
                <a16:creationId xmlns:a16="http://schemas.microsoft.com/office/drawing/2014/main" id="{A629ABC6-C808-20F7-001D-CAD6CB81F754}"/>
              </a:ext>
            </a:extLst>
          </p:cNvPr>
          <p:cNvSpPr>
            <a:spLocks noGrp="1"/>
          </p:cNvSpPr>
          <p:nvPr>
            <p:ph type="body" sz="quarter" idx="11"/>
          </p:nvPr>
        </p:nvSpPr>
        <p:spPr/>
        <p:txBody>
          <a:bodyPr/>
          <a:lstStyle/>
          <a:p>
            <a:pPr lvl="0"/>
            <a:r>
              <a:rPr lang="ko-KR" altLang="en-US" dirty="0"/>
              <a:t>① 이커머스업계 배송 전쟁 재점화</a:t>
            </a:r>
            <a:endParaRPr lang="ko-KR" altLang="en-US" dirty="0">
              <a:latin typeface="KoPub돋움체 Medium" panose="00000600000000000000" pitchFamily="2" charset="-127"/>
              <a:ea typeface="KoPub돋움체 Medium" panose="00000600000000000000" pitchFamily="2" charset="-127"/>
            </a:endParaRPr>
          </a:p>
        </p:txBody>
      </p:sp>
      <p:sp>
        <p:nvSpPr>
          <p:cNvPr id="7" name="텍스트 개체 틀 21">
            <a:extLst>
              <a:ext uri="{FF2B5EF4-FFF2-40B4-BE49-F238E27FC236}">
                <a16:creationId xmlns:a16="http://schemas.microsoft.com/office/drawing/2014/main" id="{9E679988-F171-8173-E003-E3E66A1432FE}"/>
              </a:ext>
            </a:extLst>
          </p:cNvPr>
          <p:cNvSpPr>
            <a:spLocks noGrp="1"/>
          </p:cNvSpPr>
          <p:nvPr>
            <p:ph type="body" sz="quarter" idx="13"/>
          </p:nvPr>
        </p:nvSpPr>
        <p:spPr/>
        <p:txBody>
          <a:bodyPr/>
          <a:lstStyle/>
          <a:p>
            <a:pPr lvl="0"/>
            <a:r>
              <a:rPr lang="ko-KR" altLang="en-US" dirty="0"/>
              <a:t>기존 빠른 배송에 초점을 두고 전개되던 국내 이커머스 기업의 배송 경쟁이 단순 속도전을 넘어 소비자 편의성 강화에 중점을 둔 경쟁으로 전환되면서 배송 서비스 라인업이 세분화되고 있음</a:t>
            </a:r>
            <a:r>
              <a:rPr lang="en-US" altLang="ko-KR" dirty="0"/>
              <a:t>. </a:t>
            </a:r>
            <a:r>
              <a:rPr lang="ko-KR" altLang="en-US" dirty="0"/>
              <a:t>이커머스 기업들은 지정 시간 예약배송 외에 일요일에도 물건을 배송하는 휴일배송 등으로 서비스를 다양화하며 소비자 확보에 총력</a:t>
            </a:r>
            <a:endParaRPr lang="en-US" altLang="ko-KR" dirty="0"/>
          </a:p>
        </p:txBody>
      </p:sp>
      <p:sp>
        <p:nvSpPr>
          <p:cNvPr id="4" name="TextBox 3">
            <a:extLst>
              <a:ext uri="{FF2B5EF4-FFF2-40B4-BE49-F238E27FC236}">
                <a16:creationId xmlns:a16="http://schemas.microsoft.com/office/drawing/2014/main" id="{3F71F397-2ECC-8894-E085-EC2AB13B262F}"/>
              </a:ext>
            </a:extLst>
          </p:cNvPr>
          <p:cNvSpPr txBox="1"/>
          <p:nvPr/>
        </p:nvSpPr>
        <p:spPr>
          <a:xfrm>
            <a:off x="489000"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graphicFrame>
        <p:nvGraphicFramePr>
          <p:cNvPr id="22" name="표 3">
            <a:extLst>
              <a:ext uri="{FF2B5EF4-FFF2-40B4-BE49-F238E27FC236}">
                <a16:creationId xmlns:a16="http://schemas.microsoft.com/office/drawing/2014/main" id="{18F21CEE-91C9-5F47-406A-B618C79C21B6}"/>
              </a:ext>
            </a:extLst>
          </p:cNvPr>
          <p:cNvGraphicFramePr>
            <a:graphicFrameLocks noGrp="1"/>
          </p:cNvGraphicFramePr>
          <p:nvPr>
            <p:extLst>
              <p:ext uri="{D42A27DB-BD31-4B8C-83A1-F6EECF244321}">
                <p14:modId xmlns:p14="http://schemas.microsoft.com/office/powerpoint/2010/main" val="2871063264"/>
              </p:ext>
            </p:extLst>
          </p:nvPr>
        </p:nvGraphicFramePr>
        <p:xfrm>
          <a:off x="2773682" y="2176482"/>
          <a:ext cx="6643367" cy="3707240"/>
        </p:xfrm>
        <a:graphic>
          <a:graphicData uri="http://schemas.openxmlformats.org/drawingml/2006/table">
            <a:tbl>
              <a:tblPr>
                <a:tableStyleId>{073A0DAA-6AF3-43AB-8588-CEC1D06C72B9}</a:tableStyleId>
              </a:tblPr>
              <a:tblGrid>
                <a:gridCol w="811681">
                  <a:extLst>
                    <a:ext uri="{9D8B030D-6E8A-4147-A177-3AD203B41FA5}">
                      <a16:colId xmlns:a16="http://schemas.microsoft.com/office/drawing/2014/main" val="3458992661"/>
                    </a:ext>
                  </a:extLst>
                </a:gridCol>
                <a:gridCol w="933432">
                  <a:extLst>
                    <a:ext uri="{9D8B030D-6E8A-4147-A177-3AD203B41FA5}">
                      <a16:colId xmlns:a16="http://schemas.microsoft.com/office/drawing/2014/main" val="4222763388"/>
                    </a:ext>
                  </a:extLst>
                </a:gridCol>
                <a:gridCol w="4898254">
                  <a:extLst>
                    <a:ext uri="{9D8B030D-6E8A-4147-A177-3AD203B41FA5}">
                      <a16:colId xmlns:a16="http://schemas.microsoft.com/office/drawing/2014/main" val="1737035870"/>
                    </a:ext>
                  </a:extLst>
                </a:gridCol>
              </a:tblGrid>
              <a:tr h="251948">
                <a:tc>
                  <a:txBody>
                    <a:bodyPr/>
                    <a:lstStyle/>
                    <a:p>
                      <a:pPr algn="ctr" latinLnBrk="1"/>
                      <a:r>
                        <a:rPr lang="ko-KR" altLang="en-US" sz="1000" b="1" kern="1200" spc="0" baseline="0" dirty="0">
                          <a:ln>
                            <a:solidFill>
                              <a:schemeClr val="bg1">
                                <a:lumMod val="50000"/>
                                <a:alpha val="0"/>
                              </a:schemeClr>
                            </a:solidFill>
                          </a:ln>
                          <a:solidFill>
                            <a:schemeClr val="bg1"/>
                          </a:solidFill>
                          <a:latin typeface="KoPub돋움체 Medium" panose="00000600000000000000" pitchFamily="2" charset="-127"/>
                          <a:ea typeface="KoPub돋움체 Medium" panose="00000600000000000000" pitchFamily="2" charset="-127"/>
                          <a:cs typeface="+mn-cs"/>
                        </a:rPr>
                        <a:t>기업명</a:t>
                      </a:r>
                    </a:p>
                  </a:txBody>
                  <a:tcPr marL="36000" marR="36000" marT="10800" marB="1080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100"/>
                        </a:spcAft>
                        <a:buClrTx/>
                        <a:buSzTx/>
                        <a:buFont typeface="Arial" panose="020B0604020202020204" pitchFamily="34" charset="0"/>
                        <a:buNone/>
                        <a:tabLst/>
                        <a:defRPr/>
                      </a:pPr>
                      <a:r>
                        <a:rPr lang="ko-KR" altLang="en-US" sz="1000" b="1" kern="1200" spc="0" baseline="0" dirty="0">
                          <a:ln>
                            <a:solidFill>
                              <a:schemeClr val="bg1">
                                <a:lumMod val="50000"/>
                                <a:alpha val="0"/>
                              </a:schemeClr>
                            </a:solidFill>
                          </a:ln>
                          <a:solidFill>
                            <a:schemeClr val="bg1"/>
                          </a:solidFill>
                          <a:latin typeface="KoPub돋움체 Medium" panose="00000600000000000000" pitchFamily="2" charset="-127"/>
                          <a:ea typeface="KoPub돋움체 Medium" panose="00000600000000000000" pitchFamily="2" charset="-127"/>
                          <a:cs typeface="+mn-cs"/>
                        </a:rPr>
                        <a:t>서비스 구분</a:t>
                      </a:r>
                      <a:endParaRPr lang="en-US" altLang="ko-KR" sz="1000" b="1" kern="1200" spc="0" baseline="0" dirty="0">
                        <a:ln>
                          <a:solidFill>
                            <a:schemeClr val="bg1">
                              <a:lumMod val="50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18000" marR="18000" marT="10800" marB="108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100"/>
                        </a:spcAft>
                        <a:buClrTx/>
                        <a:buSzTx/>
                        <a:buFont typeface="Arial" panose="020B0604020202020204" pitchFamily="34" charset="0"/>
                        <a:buNone/>
                        <a:tabLst/>
                        <a:defRPr/>
                      </a:pPr>
                      <a:r>
                        <a:rPr lang="ko-KR" altLang="en-US" sz="1000" b="1" kern="1200" spc="0" baseline="0" dirty="0">
                          <a:ln>
                            <a:solidFill>
                              <a:schemeClr val="bg1">
                                <a:lumMod val="50000"/>
                                <a:alpha val="0"/>
                              </a:schemeClr>
                            </a:solidFill>
                          </a:ln>
                          <a:solidFill>
                            <a:schemeClr val="bg1"/>
                          </a:solidFill>
                          <a:latin typeface="KoPub돋움체 Medium" panose="00000600000000000000" pitchFamily="2" charset="-127"/>
                          <a:ea typeface="KoPub돋움체 Medium" panose="00000600000000000000" pitchFamily="2" charset="-127"/>
                          <a:cs typeface="+mn-cs"/>
                        </a:rPr>
                        <a:t>내용</a:t>
                      </a:r>
                      <a:endParaRPr lang="en-US" altLang="ko-KR" sz="1000" b="1" kern="1200" spc="0" baseline="0" dirty="0">
                        <a:ln>
                          <a:solidFill>
                            <a:schemeClr val="bg1">
                              <a:lumMod val="50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72000" marR="72000" marT="10800" marB="1080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296399170"/>
                  </a:ext>
                </a:extLst>
              </a:tr>
              <a:tr h="863823">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네이버</a:t>
                      </a:r>
                    </a:p>
                  </a:txBody>
                  <a:tcPr marL="36000" marR="36000" marT="10800" marB="10800" anchor="ctr">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익일배송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휴일배송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18000" marT="10800" marB="108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marL="92075" marR="0" lvl="0" indent="-92075" algn="l" defTabSz="914400"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네이버는 직접 물류 인프라를 구축하는 물류 내재화가 아닌</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CJ</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대한통운과의 제휴 방식으로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내일도착</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등 도착보장</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서비스를 다양화</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269875" marR="0" lvl="0" indent="-176213" algn="l" defTabSz="914400" rtl="0" eaLnBrk="1" fontAlgn="auto" latinLnBrk="0" hangingPunct="1">
                        <a:lnSpc>
                          <a:spcPct val="110000"/>
                        </a:lnSpc>
                        <a:spcBef>
                          <a:spcPts val="100"/>
                        </a:spcBef>
                        <a:spcAft>
                          <a:spcPts val="100"/>
                        </a:spcAft>
                        <a:buClrTx/>
                        <a:buSzTx/>
                        <a:buFont typeface="KoPub돋움체 Medium" panose="00000600000000000000" pitchFamily="2" charset="-127"/>
                        <a:buChar char="­"/>
                        <a:tabLst/>
                        <a:defRPr/>
                      </a:pP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평일</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주말 구분없이 배송하는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일요배송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의 시범 운영도 개시하며 정식 도입 검토</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93600" marR="54000" marT="10800" marB="10800" anchor="ctr">
                    <a:lnL w="3175"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167877"/>
                  </a:ext>
                </a:extLst>
              </a:tr>
              <a:tr h="863823">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en-US" altLang="ko-KR"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SSG</a:t>
                      </a:r>
                      <a:r>
                        <a:rPr lang="ko-KR" altLang="en-US"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닷컴</a:t>
                      </a:r>
                    </a:p>
                  </a:txBody>
                  <a:tcPr marL="36000" marR="36000" marT="10800" marB="10800" anchor="ctr">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kumimoji="0" lang="ko-KR" altLang="en-US"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새벽배송</a:t>
                      </a:r>
                      <a:endParaRPr kumimoji="0" lang="en-US" altLang="ko-KR"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kumimoji="0" lang="ko-KR" altLang="en-US"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당일배송</a:t>
                      </a:r>
                      <a:endParaRPr kumimoji="0" lang="en-US" altLang="ko-KR"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kumimoji="0" lang="ko-KR" altLang="en-US"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익일배송</a:t>
                      </a:r>
                      <a:endParaRPr kumimoji="0" lang="en-US" altLang="ko-KR"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kumimoji="0" lang="ko-KR" altLang="en-US"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예약배송</a:t>
                      </a:r>
                      <a:endParaRPr kumimoji="0" lang="en-US" altLang="ko-KR" sz="950" b="0" i="0" u="none" strike="noStrike" kern="120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txBody>
                  <a:tcPr marL="18000" marR="18000" marT="10800" marB="108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marL="92075" marR="0" lvl="0" indent="-92075" algn="l" defTabSz="914400"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익일배송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새벽배송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당일배송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예약배송 등의 라인업을 갖춘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배송 유니버스</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로 배송 경쟁력 강화</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269875" marR="0" lvl="0" indent="-176213" algn="l" defTabSz="914400" rtl="0" eaLnBrk="1" fontAlgn="auto" latinLnBrk="0" hangingPunct="1">
                        <a:lnSpc>
                          <a:spcPct val="110000"/>
                        </a:lnSpc>
                        <a:spcBef>
                          <a:spcPts val="100"/>
                        </a:spcBef>
                        <a:spcAft>
                          <a:spcPts val="100"/>
                        </a:spcAft>
                        <a:buClrTx/>
                        <a:buSzTx/>
                        <a:buFont typeface="KoPub돋움체 Medium" panose="00000600000000000000" pitchFamily="2" charset="-127"/>
                        <a:buChar char="­"/>
                        <a:tabLst/>
                        <a:defRPr/>
                      </a:pP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SSG</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닷컴은 자체 물류망을 활용해 새벽배송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신선식품 위주</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쓱배송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당일배송 및 예약배송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신선</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가공식품 중심</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서비스를 제공 중인 가운데</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G</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마켓과 물류 협업을 강화하며 쓱</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1DAY</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익일배송</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생필품 중심</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을 추가</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93600" marR="54000" marT="10800" marB="10800" anchor="ctr">
                    <a:lnL w="3175"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409592"/>
                  </a:ext>
                </a:extLst>
              </a:tr>
              <a:tr h="863823">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오아시스</a:t>
                      </a:r>
                      <a:endParaRPr lang="en-US" altLang="ko-KR"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마켓</a:t>
                      </a:r>
                    </a:p>
                  </a:txBody>
                  <a:tcPr marL="36000" marR="36000" marT="10800" marB="10800" anchor="ctr">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새벽배송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당일배송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18000" marT="10800" marB="108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marL="92075" marR="0" lvl="0" indent="-92075" algn="l" defTabSz="914400"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전국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50</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여 개 점포 및 자사 물류센터를 활용해 서울</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경기도 일부 지역에서 당일배송 시범 서비스를 개시</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269875" marR="0" lvl="0" indent="-176213" algn="l" defTabSz="914400" rtl="0" eaLnBrk="1" fontAlgn="auto" latinLnBrk="0" hangingPunct="1">
                        <a:lnSpc>
                          <a:spcPct val="110000"/>
                        </a:lnSpc>
                        <a:spcBef>
                          <a:spcPts val="100"/>
                        </a:spcBef>
                        <a:spcAft>
                          <a:spcPts val="100"/>
                        </a:spcAft>
                        <a:buClrTx/>
                        <a:buSzTx/>
                        <a:buFont typeface="KoPub돋움체 Medium" panose="00000600000000000000" pitchFamily="2" charset="-127"/>
                        <a:buChar char="­"/>
                        <a:tabLst/>
                        <a:defRPr/>
                      </a:pP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소비자가 오후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5</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시 전까지 주문할 경우 당일 오후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11</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시 이전 배송을 제공</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93600" marR="54000" marT="10800" marB="10800" anchor="ctr">
                    <a:lnL w="3175"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1467252"/>
                  </a:ext>
                </a:extLst>
              </a:tr>
              <a:tr h="863823">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b="1"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정육각</a:t>
                      </a:r>
                    </a:p>
                  </a:txBody>
                  <a:tcPr marL="36000" marR="36000" marT="10800" marB="10800" anchor="ctr">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6350" cap="flat" cmpd="sng" algn="ctr">
                      <a:solidFill>
                        <a:srgbClr val="7792C3"/>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새벽배송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당일배송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marL="0" marR="0" lvl="0" indent="0" algn="ctr" defTabSz="914400" rtl="0" eaLnBrk="1" fontAlgn="auto" latinLnBrk="0" hangingPunct="1">
                        <a:lnSpc>
                          <a:spcPct val="110000"/>
                        </a:lnSpc>
                        <a:spcBef>
                          <a:spcPts val="0"/>
                        </a:spcBef>
                        <a:spcAft>
                          <a:spcPts val="100"/>
                        </a:spcAft>
                        <a:buClrTx/>
                        <a:buSzTx/>
                        <a:buFont typeface="Arial" panose="020B0604020202020204" pitchFamily="34" charset="0"/>
                        <a:buNone/>
                        <a:tabLst/>
                        <a:defRPr/>
                      </a:pPr>
                      <a:r>
                        <a:rPr lang="ko-KR" altLang="en-US"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휴일배송</a:t>
                      </a:r>
                      <a:endParaRPr lang="en-US" altLang="ko-KR" sz="95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18000" marT="10800" marB="108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6350" cap="flat" cmpd="sng" algn="ctr">
                      <a:solidFill>
                        <a:srgbClr val="7792C3"/>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marL="92075" marR="0" lvl="0" indent="-92075" algn="l" defTabSz="914400" rtl="0" eaLnBrk="1" fontAlgn="auto" latinLnBrk="0" hangingPunct="1">
                        <a:lnSpc>
                          <a:spcPct val="110000"/>
                        </a:lnSpc>
                        <a:spcBef>
                          <a:spcPts val="100"/>
                        </a:spcBef>
                        <a:spcAft>
                          <a:spcPts val="100"/>
                        </a:spcAft>
                        <a:buClrTx/>
                        <a:buSzTx/>
                        <a:buFont typeface="Arial" panose="020B0604020202020204" pitchFamily="34" charset="0"/>
                        <a:buChar char="•"/>
                        <a:tabLst/>
                        <a:defRPr/>
                      </a:pP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정육각은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’23</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년부터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D2C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스마트팩토리 가동일을 기존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5</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일에서 </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7</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일로 늘리고</a:t>
                      </a:r>
                      <a:r>
                        <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 </a:t>
                      </a:r>
                      <a:r>
                        <a:rPr lang="ko-KR" altLang="en-US"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주말에도 소비자들이 신선식품을 즐길 수 있도록 당일배송과 새벽배송을 확대하며 초신선 경쟁력을 강화</a:t>
                      </a:r>
                      <a:endParaRPr lang="en-US" altLang="ko-KR" sz="900" b="0" kern="1200" spc="0" baseline="0" dirty="0">
                        <a:ln>
                          <a:solidFill>
                            <a:schemeClr val="bg1">
                              <a:lumMod val="50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93600" marR="54000" marT="10800" marB="10800" anchor="ctr">
                    <a:lnL w="3175"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338D"/>
                      </a:solidFill>
                      <a:prstDash val="solid"/>
                      <a:round/>
                      <a:headEnd type="none" w="med" len="med"/>
                      <a:tailEnd type="none" w="med" len="med"/>
                    </a:lnT>
                    <a:lnB w="6350" cap="flat" cmpd="sng" algn="ctr">
                      <a:solidFill>
                        <a:srgbClr val="7792C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93904692"/>
                  </a:ext>
                </a:extLst>
              </a:tr>
            </a:tbl>
          </a:graphicData>
        </a:graphic>
      </p:graphicFrame>
      <p:grpSp>
        <p:nvGrpSpPr>
          <p:cNvPr id="3" name="그룹 2">
            <a:extLst>
              <a:ext uri="{FF2B5EF4-FFF2-40B4-BE49-F238E27FC236}">
                <a16:creationId xmlns:a16="http://schemas.microsoft.com/office/drawing/2014/main" id="{72CBD909-4CB5-0929-1D2B-BDA413238ACE}"/>
              </a:ext>
            </a:extLst>
          </p:cNvPr>
          <p:cNvGrpSpPr/>
          <p:nvPr/>
        </p:nvGrpSpPr>
        <p:grpSpPr>
          <a:xfrm>
            <a:off x="488951" y="2175884"/>
            <a:ext cx="1857208" cy="3701041"/>
            <a:chOff x="488951" y="2175884"/>
            <a:chExt cx="1857208" cy="3701041"/>
          </a:xfrm>
        </p:grpSpPr>
        <p:sp>
          <p:nvSpPr>
            <p:cNvPr id="24" name="TextBox 23">
              <a:extLst>
                <a:ext uri="{FF2B5EF4-FFF2-40B4-BE49-F238E27FC236}">
                  <a16:creationId xmlns:a16="http://schemas.microsoft.com/office/drawing/2014/main" id="{AD759CA4-DE58-295A-7C7E-F01A7A40E0B3}"/>
                </a:ext>
              </a:extLst>
            </p:cNvPr>
            <p:cNvSpPr txBox="1"/>
            <p:nvPr/>
          </p:nvSpPr>
          <p:spPr>
            <a:xfrm>
              <a:off x="488951" y="2175884"/>
              <a:ext cx="1857208" cy="3701041"/>
            </a:xfrm>
            <a:prstGeom prst="rect">
              <a:avLst/>
            </a:prstGeom>
            <a:solidFill>
              <a:schemeClr val="bg1"/>
            </a:solidFill>
            <a:ln w="6350">
              <a:solidFill>
                <a:schemeClr val="tx2"/>
              </a:solidFill>
            </a:ln>
          </p:spPr>
          <p:txBody>
            <a:bodyPr wrap="square" lIns="144000" tIns="108000" rIns="144000" anchor="ctr">
              <a:noAutofit/>
            </a:bodyPr>
            <a:lstStyle/>
            <a:p>
              <a:pPr marL="0" marR="0" lvl="0" indent="0" algn="ctr" defTabSz="914400" rtl="0" eaLnBrk="1" fontAlgn="auto" latinLnBrk="0" hangingPunct="1">
                <a:lnSpc>
                  <a:spcPct val="110000"/>
                </a:lnSpc>
                <a:spcBef>
                  <a:spcPts val="0"/>
                </a:spcBef>
                <a:spcAft>
                  <a:spcPts val="1500"/>
                </a:spcAft>
                <a:buClrTx/>
                <a:buSzPct val="88000"/>
                <a:buFontTx/>
                <a:buNone/>
                <a:tabLst/>
                <a:defRPr/>
              </a:pPr>
              <a:endParaRPr kumimoji="0" lang="en-US" altLang="ko-KR" sz="700" b="0" i="0" u="none" strike="noStrike" kern="1200" cap="none" spc="0" normalizeH="0" baseline="0" noProof="0" dirty="0">
                <a:ln>
                  <a:solidFill>
                    <a:srgbClr val="00B8F5">
                      <a:alpha val="0"/>
                    </a:srgbClr>
                  </a:solidFill>
                </a:ln>
                <a:solidFill>
                  <a:srgbClr val="000000">
                    <a:lumMod val="85000"/>
                    <a:lumOff val="15000"/>
                  </a:srgbClr>
                </a:solidFill>
                <a:effectLst/>
                <a:uLnTx/>
                <a:uFillTx/>
                <a:latin typeface="KoPub돋움체 Medium"/>
                <a:ea typeface="KoPub돋움체 Medium"/>
                <a:cs typeface="Arial" panose="020B0604020202020204" pitchFamily="34" charset="0"/>
              </a:endParaRPr>
            </a:p>
            <a:p>
              <a:pPr marL="171450" marR="0" lvl="0" indent="-171450" algn="l" defTabSz="914400" rtl="0" eaLnBrk="1" fontAlgn="auto" latinLnBrk="0" hangingPunct="1">
                <a:lnSpc>
                  <a:spcPct val="130000"/>
                </a:lnSpc>
                <a:spcBef>
                  <a:spcPts val="900"/>
                </a:spcBef>
                <a:spcAft>
                  <a:spcPts val="300"/>
                </a:spcAft>
                <a:buClrTx/>
                <a:buSzTx/>
                <a:buFont typeface="Arial" panose="020B0604020202020204" pitchFamily="34" charset="0"/>
                <a:buChar char="•"/>
                <a:tabLst/>
                <a:defRPr/>
              </a:pPr>
              <a:r>
                <a:rPr kumimoji="0" lang="ko-KR" altLang="en-US" sz="10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국내 이커머스 기업은 </a:t>
              </a:r>
              <a:r>
                <a:rPr kumimoji="0" lang="ko-KR" altLang="en-US"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배송 속도전을 넘어 소비자 배송 서비스를 세분화하며 소비자 편의성을 강화하는 한편 고객 유인 및 이탈 방지에 총력</a:t>
              </a:r>
              <a:endParaRPr kumimoji="0" lang="en-US" altLang="ko-KR"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endParaRPr>
            </a:p>
            <a:p>
              <a:pPr marL="171450" marR="0" lvl="0" indent="-171450" algn="l" defTabSz="914400" rtl="0" eaLnBrk="1" fontAlgn="auto" latinLnBrk="0" hangingPunct="1">
                <a:lnSpc>
                  <a:spcPct val="130000"/>
                </a:lnSpc>
                <a:spcBef>
                  <a:spcPts val="900"/>
                </a:spcBef>
                <a:spcAft>
                  <a:spcPts val="300"/>
                </a:spcAft>
                <a:buClrTx/>
                <a:buSzTx/>
                <a:buFont typeface="Arial" panose="020B0604020202020204" pitchFamily="34" charset="0"/>
                <a:buChar char="•"/>
                <a:tabLst/>
                <a:defRPr/>
              </a:pPr>
              <a:r>
                <a:rPr kumimoji="0" lang="ko-KR" altLang="en-US" sz="10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기존 신선식품을 대상으로 제공되던 새벽배송에서 엔데믹 이후 </a:t>
              </a:r>
              <a:r>
                <a:rPr kumimoji="0" lang="ko-KR" altLang="en-US"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주간배송</a:t>
              </a:r>
              <a:r>
                <a:rPr kumimoji="0" lang="en-US" altLang="ko-KR"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 </a:t>
              </a:r>
              <a:r>
                <a:rPr kumimoji="0" lang="ko-KR" altLang="en-US"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저녁배송</a:t>
              </a:r>
              <a:r>
                <a:rPr kumimoji="0" lang="en-US" altLang="ko-KR"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 </a:t>
              </a:r>
              <a:r>
                <a:rPr kumimoji="0" lang="ko-KR" altLang="en-US"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당일배송</a:t>
              </a:r>
              <a:r>
                <a:rPr kumimoji="0" lang="en-US" altLang="ko-KR"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 </a:t>
              </a:r>
              <a:r>
                <a:rPr kumimoji="0" lang="ko-KR" altLang="en-US"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rPr>
                <a:t>지정 시간 예약배송 등 다양한 배송 서비스로 차별화</a:t>
              </a:r>
              <a:endParaRPr kumimoji="0" lang="en-US" altLang="ko-KR" sz="1050" b="1" i="0" u="none" strike="noStrike" kern="0" cap="none" spc="0" normalizeH="0" baseline="0" noProof="0" dirty="0">
                <a:ln>
                  <a:solidFill>
                    <a:srgbClr val="1E49E2">
                      <a:alpha val="0"/>
                    </a:srgbClr>
                  </a:solidFill>
                </a:ln>
                <a:solidFill>
                  <a:srgbClr val="000000">
                    <a:lumMod val="85000"/>
                    <a:lumOff val="15000"/>
                  </a:srgbClr>
                </a:solidFill>
                <a:effectLst/>
                <a:highlight>
                  <a:srgbClr val="D2DBF9"/>
                </a:highlight>
                <a:uLnTx/>
                <a:uFillTx/>
                <a:latin typeface="KoPub돋움체 Medium"/>
                <a:ea typeface="KoPub돋움체 Medium"/>
                <a:cs typeface="+mn-cs"/>
              </a:endParaRPr>
            </a:p>
          </p:txBody>
        </p:sp>
        <p:grpSp>
          <p:nvGrpSpPr>
            <p:cNvPr id="2" name="그룹 1">
              <a:extLst>
                <a:ext uri="{FF2B5EF4-FFF2-40B4-BE49-F238E27FC236}">
                  <a16:creationId xmlns:a16="http://schemas.microsoft.com/office/drawing/2014/main" id="{6709D7B2-7436-AEA1-FECD-52CC60F8EDAF}"/>
                </a:ext>
              </a:extLst>
            </p:cNvPr>
            <p:cNvGrpSpPr/>
            <p:nvPr/>
          </p:nvGrpSpPr>
          <p:grpSpPr>
            <a:xfrm>
              <a:off x="575671" y="2228542"/>
              <a:ext cx="1652238" cy="350306"/>
              <a:chOff x="575671" y="2228542"/>
              <a:chExt cx="1652238" cy="350306"/>
            </a:xfrm>
          </p:grpSpPr>
          <p:cxnSp>
            <p:nvCxnSpPr>
              <p:cNvPr id="26" name="직선 연결선 25">
                <a:extLst>
                  <a:ext uri="{FF2B5EF4-FFF2-40B4-BE49-F238E27FC236}">
                    <a16:creationId xmlns:a16="http://schemas.microsoft.com/office/drawing/2014/main" id="{2FD0743C-91A9-9BFE-9CF2-F5AFDD2CF4F2}"/>
                  </a:ext>
                </a:extLst>
              </p:cNvPr>
              <p:cNvCxnSpPr>
                <a:cxnSpLocks/>
              </p:cNvCxnSpPr>
              <p:nvPr/>
            </p:nvCxnSpPr>
            <p:spPr>
              <a:xfrm>
                <a:off x="607555" y="2578848"/>
                <a:ext cx="1620000" cy="0"/>
              </a:xfrm>
              <a:prstGeom prst="line">
                <a:avLst/>
              </a:prstGeom>
              <a:noFill/>
              <a:ln w="6350">
                <a:solidFill>
                  <a:schemeClr val="tx2"/>
                </a:solidFill>
              </a:ln>
            </p:spPr>
          </p:cxnSp>
          <p:sp>
            <p:nvSpPr>
              <p:cNvPr id="27" name="TextBox 26">
                <a:extLst>
                  <a:ext uri="{FF2B5EF4-FFF2-40B4-BE49-F238E27FC236}">
                    <a16:creationId xmlns:a16="http://schemas.microsoft.com/office/drawing/2014/main" id="{B61C5D9A-562B-5501-087B-E5DBBB1B7DD8}"/>
                  </a:ext>
                </a:extLst>
              </p:cNvPr>
              <p:cNvSpPr txBox="1"/>
              <p:nvPr/>
            </p:nvSpPr>
            <p:spPr>
              <a:xfrm>
                <a:off x="575671" y="2228542"/>
                <a:ext cx="1652238" cy="319062"/>
              </a:xfrm>
              <a:prstGeom prst="rect">
                <a:avLst/>
              </a:prstGeom>
              <a:noFill/>
            </p:spPr>
            <p:txBody>
              <a:bodyPr wrap="square">
                <a:spAutoFit/>
              </a:bodyPr>
              <a:lstStyle/>
              <a:p>
                <a:pPr marL="0" marR="0" lvl="0" indent="0" algn="ctr" defTabSz="914400" rtl="0" eaLnBrk="1" fontAlgn="auto" latinLnBrk="0" hangingPunct="1">
                  <a:lnSpc>
                    <a:spcPct val="110000"/>
                  </a:lnSpc>
                  <a:spcBef>
                    <a:spcPts val="0"/>
                  </a:spcBef>
                  <a:spcAft>
                    <a:spcPts val="1500"/>
                  </a:spcAft>
                  <a:buClrTx/>
                  <a:buSzPct val="88000"/>
                  <a:buFontTx/>
                  <a:buNone/>
                  <a:tabLst/>
                  <a:defRPr/>
                </a:pPr>
                <a:r>
                  <a:rPr kumimoji="0" lang="ko-KR" altLang="en-US" sz="1400" b="1" i="0" u="none" strike="noStrike" kern="1200" cap="none" spc="0" normalizeH="0" baseline="0" noProof="0" dirty="0">
                    <a:ln>
                      <a:solidFill>
                        <a:srgbClr val="00B8F5">
                          <a:alpha val="0"/>
                        </a:srgbClr>
                      </a:solidFill>
                    </a:ln>
                    <a:solidFill>
                      <a:srgbClr val="00338D"/>
                    </a:solidFill>
                    <a:effectLst/>
                    <a:uLnTx/>
                    <a:uFillTx/>
                    <a:latin typeface="KoPub돋움체 Medium"/>
                    <a:ea typeface="KoPub돋움체 Medium"/>
                    <a:cs typeface="Arial" panose="020B0604020202020204" pitchFamily="34" charset="0"/>
                  </a:rPr>
                  <a:t>온라인 배송 경쟁</a:t>
                </a:r>
                <a:endParaRPr kumimoji="0" lang="en-US" altLang="ko-KR" sz="1400" b="1" i="0" u="none" strike="noStrike" kern="1200" cap="none" spc="0" normalizeH="0" baseline="0" noProof="0" dirty="0">
                  <a:ln>
                    <a:solidFill>
                      <a:srgbClr val="00B8F5">
                        <a:alpha val="0"/>
                      </a:srgbClr>
                    </a:solidFill>
                  </a:ln>
                  <a:solidFill>
                    <a:srgbClr val="00338D"/>
                  </a:solidFill>
                  <a:effectLst/>
                  <a:uLnTx/>
                  <a:uFillTx/>
                  <a:latin typeface="KoPub돋움체 Medium"/>
                  <a:ea typeface="KoPub돋움체 Medium"/>
                  <a:cs typeface="Arial" panose="020B0604020202020204" pitchFamily="34" charset="0"/>
                </a:endParaRPr>
              </a:p>
            </p:txBody>
          </p:sp>
        </p:grpSp>
      </p:grpSp>
      <p:sp>
        <p:nvSpPr>
          <p:cNvPr id="30" name="이등변 삼각형 29">
            <a:extLst>
              <a:ext uri="{FF2B5EF4-FFF2-40B4-BE49-F238E27FC236}">
                <a16:creationId xmlns:a16="http://schemas.microsoft.com/office/drawing/2014/main" id="{289A7112-A0D3-02FE-9C7B-2A2D2DD6861B}"/>
              </a:ext>
            </a:extLst>
          </p:cNvPr>
          <p:cNvSpPr/>
          <p:nvPr/>
        </p:nvSpPr>
        <p:spPr>
          <a:xfrm rot="5400000">
            <a:off x="2159644" y="3925374"/>
            <a:ext cx="783210" cy="201501"/>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000000">
                  <a:lumMod val="65000"/>
                  <a:lumOff val="35000"/>
                </a:srgbClr>
              </a:solidFill>
              <a:effectLst/>
              <a:uLnTx/>
              <a:uFillTx/>
              <a:latin typeface="KoPub돋움체 Medium"/>
              <a:ea typeface="KoPub돋움체 Medium"/>
              <a:cs typeface="+mn-cs"/>
            </a:endParaRPr>
          </a:p>
        </p:txBody>
      </p:sp>
    </p:spTree>
    <p:extLst>
      <p:ext uri="{BB962C8B-B14F-4D97-AF65-F5344CB8AC3E}">
        <p14:creationId xmlns:p14="http://schemas.microsoft.com/office/powerpoint/2010/main" val="205179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5BE1644C-AC9A-3DD3-F9B6-38FA09ADFDD3}"/>
              </a:ext>
            </a:extLst>
          </p:cNvPr>
          <p:cNvSpPr>
            <a:spLocks noGrp="1"/>
          </p:cNvSpPr>
          <p:nvPr>
            <p:ph type="body" sz="quarter" idx="11"/>
          </p:nvPr>
        </p:nvSpPr>
        <p:spPr/>
        <p:txBody>
          <a:bodyPr/>
          <a:lstStyle/>
          <a:p>
            <a:r>
              <a:rPr lang="ko-KR" altLang="en-US" dirty="0"/>
              <a:t>② 자동화 물류센터</a:t>
            </a:r>
            <a:r>
              <a:rPr lang="en-US" altLang="ko-KR" dirty="0"/>
              <a:t>, </a:t>
            </a:r>
            <a:r>
              <a:rPr lang="ko-KR" altLang="en-US" dirty="0"/>
              <a:t>끝나지 않은 이커머스의 물류 투자</a:t>
            </a:r>
          </a:p>
        </p:txBody>
      </p:sp>
      <p:sp>
        <p:nvSpPr>
          <p:cNvPr id="5" name="텍스트 개체 틀 21">
            <a:extLst>
              <a:ext uri="{FF2B5EF4-FFF2-40B4-BE49-F238E27FC236}">
                <a16:creationId xmlns:a16="http://schemas.microsoft.com/office/drawing/2014/main" id="{A5F2744A-B894-4AC1-0282-E84F262676D3}"/>
              </a:ext>
            </a:extLst>
          </p:cNvPr>
          <p:cNvSpPr>
            <a:spLocks noGrp="1"/>
          </p:cNvSpPr>
          <p:nvPr>
            <p:ph type="body" sz="quarter" idx="13"/>
          </p:nvPr>
        </p:nvSpPr>
        <p:spPr>
          <a:xfrm>
            <a:off x="488950" y="1162471"/>
            <a:ext cx="8928100" cy="864737"/>
          </a:xfrm>
        </p:spPr>
        <p:txBody>
          <a:bodyPr/>
          <a:lstStyle/>
          <a:p>
            <a:r>
              <a:rPr lang="ko-KR" altLang="en-US" dirty="0"/>
              <a:t>빠르고 효율적인 물류는 이커머스의 핵심 경쟁력으로 꼽힘</a:t>
            </a:r>
            <a:r>
              <a:rPr lang="en-US" altLang="ko-KR" dirty="0"/>
              <a:t>. </a:t>
            </a:r>
            <a:r>
              <a:rPr lang="ko-KR" altLang="en-US" dirty="0"/>
              <a:t>기업들은 자체 물류 시스템 개발 및 자동화 설비 도입으로 물류센터 내 수집되는 데이터를 패턴화하거나 스마트 솔루션 도입을 적극 추진</a:t>
            </a:r>
            <a:r>
              <a:rPr lang="en-US" altLang="ko-KR" dirty="0"/>
              <a:t>. </a:t>
            </a:r>
            <a:r>
              <a:rPr lang="ko-KR" altLang="en-US" dirty="0"/>
              <a:t>기업들은 물류 경쟁력을 단기간에 끌어올리기 위해 대규모 인프라 투자를 단행하여</a:t>
            </a:r>
            <a:r>
              <a:rPr lang="en-US" altLang="ko-KR" dirty="0"/>
              <a:t>,</a:t>
            </a:r>
            <a:r>
              <a:rPr lang="ko-KR" altLang="en-US" dirty="0"/>
              <a:t> 손익분기점 달성 이후 수익 창출을 통한 규모의 경제 실현을 목표</a:t>
            </a:r>
          </a:p>
        </p:txBody>
      </p:sp>
      <p:grpSp>
        <p:nvGrpSpPr>
          <p:cNvPr id="35" name="그룹 34">
            <a:extLst>
              <a:ext uri="{FF2B5EF4-FFF2-40B4-BE49-F238E27FC236}">
                <a16:creationId xmlns:a16="http://schemas.microsoft.com/office/drawing/2014/main" id="{A2B379A1-C736-2367-79DC-A236C1692352}"/>
              </a:ext>
            </a:extLst>
          </p:cNvPr>
          <p:cNvGrpSpPr/>
          <p:nvPr/>
        </p:nvGrpSpPr>
        <p:grpSpPr>
          <a:xfrm>
            <a:off x="3324043" y="2172215"/>
            <a:ext cx="6093006" cy="3704711"/>
            <a:chOff x="2761656" y="2172215"/>
            <a:chExt cx="6655394" cy="3704711"/>
          </a:xfrm>
        </p:grpSpPr>
        <p:grpSp>
          <p:nvGrpSpPr>
            <p:cNvPr id="30" name="그룹 29">
              <a:extLst>
                <a:ext uri="{FF2B5EF4-FFF2-40B4-BE49-F238E27FC236}">
                  <a16:creationId xmlns:a16="http://schemas.microsoft.com/office/drawing/2014/main" id="{30CA1751-465A-C35A-BEA6-13C452B1286B}"/>
                </a:ext>
              </a:extLst>
            </p:cNvPr>
            <p:cNvGrpSpPr/>
            <p:nvPr/>
          </p:nvGrpSpPr>
          <p:grpSpPr>
            <a:xfrm>
              <a:off x="2761657" y="2558465"/>
              <a:ext cx="6655393" cy="3318461"/>
              <a:chOff x="488949" y="2558465"/>
              <a:chExt cx="6655393" cy="3318461"/>
            </a:xfrm>
          </p:grpSpPr>
          <p:sp>
            <p:nvSpPr>
              <p:cNvPr id="24" name="직사각형 23">
                <a:extLst>
                  <a:ext uri="{FF2B5EF4-FFF2-40B4-BE49-F238E27FC236}">
                    <a16:creationId xmlns:a16="http://schemas.microsoft.com/office/drawing/2014/main" id="{24BD5CE5-512A-6C06-1514-F20D179AE051}"/>
                  </a:ext>
                </a:extLst>
              </p:cNvPr>
              <p:cNvSpPr/>
              <p:nvPr/>
            </p:nvSpPr>
            <p:spPr>
              <a:xfrm>
                <a:off x="488949" y="2558465"/>
                <a:ext cx="2088001" cy="3318461"/>
              </a:xfrm>
              <a:prstGeom prst="rect">
                <a:avLst/>
              </a:prstGeom>
              <a:ln w="3175">
                <a:solidFill>
                  <a:schemeClr val="accent1"/>
                </a:solidFill>
              </a:ln>
            </p:spPr>
            <p:style>
              <a:lnRef idx="2">
                <a:schemeClr val="accent1"/>
              </a:lnRef>
              <a:fillRef idx="1">
                <a:schemeClr val="lt1"/>
              </a:fillRef>
              <a:effectRef idx="0">
                <a:schemeClr val="accent1"/>
              </a:effectRef>
              <a:fontRef idx="minor">
                <a:schemeClr val="dk1"/>
              </a:fontRef>
            </p:style>
            <p:txBody>
              <a:bodyPr lIns="79200" tIns="144000" rIns="79200" bIns="0" rtlCol="0" anchor="t"/>
              <a:lstStyle/>
              <a:p>
                <a:pPr marL="0" marR="0" lvl="0" indent="0" algn="l" defTabSz="914400" rtl="0" eaLnBrk="1" fontAlgn="auto" latinLnBrk="0" hangingPunct="0">
                  <a:lnSpc>
                    <a:spcPct val="120000"/>
                  </a:lnSpc>
                  <a:spcBef>
                    <a:spcPts val="100"/>
                  </a:spcBef>
                  <a:spcAft>
                    <a:spcPts val="30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쿠팡</a:t>
                </a:r>
                <a:endParaRPr kumimoji="0" lang="en-US" altLang="ko-KR"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endParaRPr>
              </a:p>
              <a:p>
                <a:pPr marL="108000" marR="0" lvl="0" indent="-108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쿠팡은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’20~’21</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 자동화 물류에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1</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조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2,500</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억 원을 투자해 대구 풀필먼트 센터를 구축</a:t>
                </a:r>
                <a:endPar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252000" marR="0" lvl="0" indent="-144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풀필먼트 센터 내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1,000</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 이상의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AGV(Automated Guided Vehicle, </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무인운반차</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를 도입하여 진열</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집품 작업을 자동화하고 포장</a:t>
                </a:r>
                <a:r>
                  <a:rPr kumimoji="0" lang="en-US" altLang="ko-KR" sz="95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5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분류 등 전 과정에서 업무 생산성을 강화</a:t>
                </a:r>
                <a:endParaRPr kumimoji="0" lang="en-US" altLang="ko-KR" sz="95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252000" marR="0" lvl="0" indent="-144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en-US" altLang="ko-KR" sz="95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AGV </a:t>
                </a:r>
                <a:r>
                  <a:rPr kumimoji="0" lang="ko-KR" altLang="en-US" sz="95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외 상품 분류를 담당하는 소팅봇과 대용량 제품 운반이 가능한 무인지게차 등을 도입</a:t>
                </a:r>
                <a:endParaRPr kumimoji="0" lang="en-US" altLang="ko-KR" sz="950" b="0" i="0" u="none" strike="noStrike" kern="0" cap="none" spc="-4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쿠팡은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’24</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년까지 광주</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대전 등에 추가 물류센터를 구축할 계획</a:t>
                </a:r>
                <a:endPar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108000" marR="0" lvl="0" indent="-108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자동화 물류 인프라를 확대</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배송 효율을 높이고 소비자 접점을 확대</a:t>
                </a:r>
                <a:endParaRPr kumimoji="0" lang="ko-KR" altLang="en-US" sz="95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cxnSp>
            <p:nvCxnSpPr>
              <p:cNvPr id="25" name="직선 연결선 24">
                <a:extLst>
                  <a:ext uri="{FF2B5EF4-FFF2-40B4-BE49-F238E27FC236}">
                    <a16:creationId xmlns:a16="http://schemas.microsoft.com/office/drawing/2014/main" id="{E5406A34-C35A-6ADC-1353-39518E812F93}"/>
                  </a:ext>
                </a:extLst>
              </p:cNvPr>
              <p:cNvCxnSpPr>
                <a:cxnSpLocks/>
              </p:cNvCxnSpPr>
              <p:nvPr/>
            </p:nvCxnSpPr>
            <p:spPr>
              <a:xfrm>
                <a:off x="488949" y="2585877"/>
                <a:ext cx="209532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B05913E9-FB53-6961-3224-8D3C90978D8D}"/>
                  </a:ext>
                </a:extLst>
              </p:cNvPr>
              <p:cNvSpPr/>
              <p:nvPr/>
            </p:nvSpPr>
            <p:spPr>
              <a:xfrm>
                <a:off x="2768982" y="2558465"/>
                <a:ext cx="2088001" cy="3318461"/>
              </a:xfrm>
              <a:prstGeom prst="rect">
                <a:avLst/>
              </a:prstGeom>
              <a:ln w="3175">
                <a:solidFill>
                  <a:schemeClr val="accent1"/>
                </a:solidFill>
              </a:ln>
            </p:spPr>
            <p:style>
              <a:lnRef idx="2">
                <a:schemeClr val="accent1"/>
              </a:lnRef>
              <a:fillRef idx="1">
                <a:schemeClr val="lt1"/>
              </a:fillRef>
              <a:effectRef idx="0">
                <a:schemeClr val="accent1"/>
              </a:effectRef>
              <a:fontRef idx="minor">
                <a:schemeClr val="dk1"/>
              </a:fontRef>
            </p:style>
            <p:txBody>
              <a:bodyPr lIns="72000" tIns="144000" rIns="72000" bIns="0" rtlCol="0" anchor="t"/>
              <a:lstStyle/>
              <a:p>
                <a:pPr marL="0" marR="0" lvl="0" indent="0" algn="l" defTabSz="914400" rtl="0" eaLnBrk="1" fontAlgn="auto" latinLnBrk="0" hangingPunct="0">
                  <a:lnSpc>
                    <a:spcPct val="120000"/>
                  </a:lnSpc>
                  <a:spcBef>
                    <a:spcPts val="100"/>
                  </a:spcBef>
                  <a:spcAft>
                    <a:spcPts val="30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SSG</a:t>
                </a:r>
                <a:r>
                  <a:rPr kumimoji="0" lang="ko-KR" altLang="en-US"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닷컴</a:t>
                </a:r>
                <a:endParaRPr kumimoji="0" lang="en-US" altLang="ko-KR"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endParaRPr>
              </a:p>
              <a:p>
                <a:pPr marL="108000" marR="0" lvl="0" indent="-108000" algn="l" defTabSz="914400" rtl="0" eaLnBrk="1" fontAlgn="auto" latinLnBrk="0" hangingPunct="1">
                  <a:lnSpc>
                    <a:spcPct val="110000"/>
                  </a:lnSpc>
                  <a:spcBef>
                    <a:spcPts val="100"/>
                  </a:spcBef>
                  <a:spcAft>
                    <a:spcPts val="100"/>
                  </a:spcAft>
                  <a:buClrTx/>
                  <a:buSzTx/>
                  <a:buFont typeface="Arial" panose="020B0604020202020204" pitchFamily="34" charset="0"/>
                  <a:buChar char="•"/>
                  <a:tabLst/>
                  <a:defRPr/>
                </a:pPr>
                <a:r>
                  <a:rPr kumimoji="0" lang="en-US" altLang="ko-KR"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SSG</a:t>
                </a:r>
                <a:r>
                  <a:rPr kumimoji="0" lang="ko-KR" altLang="en-US"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닷컴은 자동화 물류센터 네오센터</a:t>
                </a:r>
                <a:r>
                  <a:rPr kumimoji="0" lang="en-US" altLang="ko-KR"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(NE.O) 3</a:t>
                </a:r>
                <a:r>
                  <a:rPr kumimoji="0" lang="ko-KR" altLang="en-US"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곳을 운영 중</a:t>
                </a:r>
                <a:endParaRPr kumimoji="0" lang="en-US" altLang="ko-KR"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252000" marR="0" lvl="0" indent="-144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배송 박스를 컨베이어 벨트로 작업자에게 전달하는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‘GTP(Good</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To</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Person)’</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시스템으로 피킹 작업을 효율화</a:t>
                </a:r>
                <a:endPar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252000" marR="0" lvl="0" indent="-144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구매 빈도가 높은 상품 선별에</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최적화된 시스템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‘DPS(Digital Picking System)’, </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상품을 알아서 정리하는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‘DAS(Digital Assorting System)’, </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자동 재고관리 시스템 등을 통해 제품 피킹</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선별</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포장 과정을 자동화하여 물류 효율성을 증대</a:t>
                </a:r>
                <a:endPar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algn="l" defTabSz="914400" rtl="0" eaLnBrk="1" fontAlgn="auto" latinLnBrk="0" hangingPunct="1">
                  <a:lnSpc>
                    <a:spcPct val="110000"/>
                  </a:lnSpc>
                  <a:spcBef>
                    <a:spcPts val="100"/>
                  </a:spcBef>
                  <a:spcAft>
                    <a:spcPts val="100"/>
                  </a:spcAft>
                  <a:buClrTx/>
                  <a:buSzTx/>
                  <a:buFont typeface="Arial" panose="020B0604020202020204" pitchFamily="34" charset="0"/>
                  <a:buChar char="•"/>
                  <a:tabLst/>
                  <a:defRPr/>
                </a:pP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en-US" altLang="ko-KR"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25</a:t>
                </a:r>
                <a:r>
                  <a:rPr kumimoji="0" lang="ko-KR" altLang="en-US"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년까지 대형 </a:t>
                </a:r>
                <a:r>
                  <a:rPr kumimoji="0" lang="en-US" altLang="ko-KR"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PP(Picking &amp; Packing) </a:t>
                </a:r>
                <a:r>
                  <a:rPr kumimoji="0" lang="ko-KR" altLang="en-US"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센터 </a:t>
                </a:r>
                <a:r>
                  <a:rPr kumimoji="0" lang="en-US" altLang="ko-KR"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70</a:t>
                </a:r>
                <a:r>
                  <a:rPr kumimoji="0" lang="ko-KR" altLang="en-US" sz="950" b="0" i="0" u="none" strike="noStrike" kern="1200" cap="none" spc="-2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개 이상 가동 목표</a:t>
                </a:r>
                <a:endPar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cxnSp>
            <p:nvCxnSpPr>
              <p:cNvPr id="27" name="직선 연결선 26">
                <a:extLst>
                  <a:ext uri="{FF2B5EF4-FFF2-40B4-BE49-F238E27FC236}">
                    <a16:creationId xmlns:a16="http://schemas.microsoft.com/office/drawing/2014/main" id="{F96DE175-5A66-634D-6FCD-8747013996B1}"/>
                  </a:ext>
                </a:extLst>
              </p:cNvPr>
              <p:cNvCxnSpPr>
                <a:cxnSpLocks/>
              </p:cNvCxnSpPr>
              <p:nvPr/>
            </p:nvCxnSpPr>
            <p:spPr>
              <a:xfrm>
                <a:off x="2768982" y="2585877"/>
                <a:ext cx="209532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386590B4-9E30-486E-EECF-A6568C39088D}"/>
                  </a:ext>
                </a:extLst>
              </p:cNvPr>
              <p:cNvSpPr/>
              <p:nvPr/>
            </p:nvSpPr>
            <p:spPr>
              <a:xfrm>
                <a:off x="5049015" y="2558465"/>
                <a:ext cx="2088001" cy="3318461"/>
              </a:xfrm>
              <a:prstGeom prst="rect">
                <a:avLst/>
              </a:prstGeom>
              <a:ln w="3175">
                <a:solidFill>
                  <a:schemeClr val="accent1"/>
                </a:solidFill>
              </a:ln>
            </p:spPr>
            <p:style>
              <a:lnRef idx="2">
                <a:schemeClr val="accent1"/>
              </a:lnRef>
              <a:fillRef idx="1">
                <a:schemeClr val="lt1"/>
              </a:fillRef>
              <a:effectRef idx="0">
                <a:schemeClr val="accent1"/>
              </a:effectRef>
              <a:fontRef idx="minor">
                <a:schemeClr val="dk1"/>
              </a:fontRef>
            </p:style>
            <p:txBody>
              <a:bodyPr lIns="72000" tIns="144000" rIns="72000" bIns="0" rtlCol="0" anchor="t"/>
              <a:lstStyle/>
              <a:p>
                <a:pPr marL="0" marR="0" lvl="0" indent="0" algn="l" defTabSz="914400" rtl="0" eaLnBrk="1" fontAlgn="auto" latinLnBrk="0" hangingPunct="0">
                  <a:lnSpc>
                    <a:spcPct val="120000"/>
                  </a:lnSpc>
                  <a:spcBef>
                    <a:spcPts val="100"/>
                  </a:spcBef>
                  <a:spcAft>
                    <a:spcPts val="30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롯데쇼핑 </a:t>
                </a:r>
                <a:r>
                  <a:rPr kumimoji="0" lang="en-US" altLang="ko-KR"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a:t>
                </a:r>
                <a:r>
                  <a:rPr kumimoji="0" lang="ko-KR" altLang="en-US"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롯데온</a:t>
                </a:r>
                <a:r>
                  <a:rPr kumimoji="0" lang="en-US" altLang="ko-KR"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a:ea typeface="KoPub돋움체 Medium"/>
                    <a:cs typeface="+mn-cs"/>
                  </a:rPr>
                  <a:t>)</a:t>
                </a:r>
              </a:p>
              <a:p>
                <a:pPr marL="108000" marR="0" lvl="0" indent="-108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글로벌 리테일 테크 기업 오카도와 파트너십을 체결하고 오카도의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OPS(Ocado</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Smart Platform) </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솔루션을 접목한 풀필먼트 센터 건립 계획을 발표</a:t>
                </a:r>
                <a:endPar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252000" marR="0" lvl="0" indent="-144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롯데쇼핑은 물류 자동화를 도입한 해당 풀필먼트 센터 구축에 </a:t>
                </a: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a:t>
                </a:r>
                <a:r>
                  <a:rPr kumimoji="0" lang="ko-KR" altLang="en-US"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조 원 가량의 자금을 투입할 예정</a:t>
                </a:r>
                <a:endPar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algn="l" defTabSz="914400" rtl="0" eaLnBrk="1" fontAlgn="auto" latinLnBrk="0" hangingPunct="1">
                  <a:lnSpc>
                    <a:spcPct val="110000"/>
                  </a:lnSpc>
                  <a:spcBef>
                    <a:spcPts val="100"/>
                  </a:spcBef>
                  <a:spcAft>
                    <a:spcPts val="300"/>
                  </a:spcAft>
                  <a:buClrTx/>
                  <a:buSzTx/>
                  <a:buFont typeface="Arial" panose="020B0604020202020204" pitchFamily="34" charset="0"/>
                  <a:buChar char="•"/>
                  <a:tabLst/>
                  <a:defRPr/>
                </a:pP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입고부터 출고까지 자동화 물류 로봇을 도입하여 물류센터에 적재 가능한 상품을 </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배 늘리고</a:t>
                </a:r>
                <a:r>
                  <a:rPr kumimoji="0" lang="en-US" altLang="ko-KR"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1</a:t>
                </a:r>
                <a:r>
                  <a:rPr kumimoji="0" lang="ko-KR" altLang="en-US" sz="95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시간 단위의 빠른 식품 배송을 목표</a:t>
                </a:r>
                <a:endParaRPr kumimoji="0" lang="ko-KR" altLang="en-US" sz="95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cxnSp>
            <p:nvCxnSpPr>
              <p:cNvPr id="29" name="직선 연결선 28">
                <a:extLst>
                  <a:ext uri="{FF2B5EF4-FFF2-40B4-BE49-F238E27FC236}">
                    <a16:creationId xmlns:a16="http://schemas.microsoft.com/office/drawing/2014/main" id="{6D6BCF86-7CF1-C89F-EB01-2A14DE08C5FE}"/>
                  </a:ext>
                </a:extLst>
              </p:cNvPr>
              <p:cNvCxnSpPr>
                <a:cxnSpLocks/>
              </p:cNvCxnSpPr>
              <p:nvPr/>
            </p:nvCxnSpPr>
            <p:spPr>
              <a:xfrm>
                <a:off x="5049015" y="2585877"/>
                <a:ext cx="209532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 name="그룹 30">
              <a:extLst>
                <a:ext uri="{FF2B5EF4-FFF2-40B4-BE49-F238E27FC236}">
                  <a16:creationId xmlns:a16="http://schemas.microsoft.com/office/drawing/2014/main" id="{7BFF5B17-F38D-D931-23C3-BD385EF6BE80}"/>
                </a:ext>
              </a:extLst>
            </p:cNvPr>
            <p:cNvGrpSpPr/>
            <p:nvPr/>
          </p:nvGrpSpPr>
          <p:grpSpPr>
            <a:xfrm>
              <a:off x="2761656" y="2172215"/>
              <a:ext cx="6655393" cy="276837"/>
              <a:chOff x="704850" y="2013298"/>
              <a:chExt cx="4140200" cy="276837"/>
            </a:xfrm>
          </p:grpSpPr>
          <p:sp>
            <p:nvSpPr>
              <p:cNvPr id="32" name="TextBox 31">
                <a:extLst>
                  <a:ext uri="{FF2B5EF4-FFF2-40B4-BE49-F238E27FC236}">
                    <a16:creationId xmlns:a16="http://schemas.microsoft.com/office/drawing/2014/main" id="{7EEE89DC-3B2E-C86E-CAEC-B546E8FFB89B}"/>
                  </a:ext>
                </a:extLst>
              </p:cNvPr>
              <p:cNvSpPr txBox="1"/>
              <p:nvPr/>
            </p:nvSpPr>
            <p:spPr>
              <a:xfrm>
                <a:off x="704850" y="2046854"/>
                <a:ext cx="130607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주요 온라인 유통 기업의 물류 경쟁력 강화 </a:t>
                </a:r>
              </a:p>
            </p:txBody>
          </p:sp>
          <p:cxnSp>
            <p:nvCxnSpPr>
              <p:cNvPr id="33" name="직선 연결선 32">
                <a:extLst>
                  <a:ext uri="{FF2B5EF4-FFF2-40B4-BE49-F238E27FC236}">
                    <a16:creationId xmlns:a16="http://schemas.microsoft.com/office/drawing/2014/main" id="{3D3482ED-E436-26C3-D15D-E4DA769BFFFC}"/>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9CAD5FD2-CAE2-02E5-6B9C-F6D1ED3448B3}"/>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F7A2D0B5-4AB9-1013-430F-A4AB42D589E3}"/>
              </a:ext>
            </a:extLst>
          </p:cNvPr>
          <p:cNvSpPr txBox="1"/>
          <p:nvPr/>
        </p:nvSpPr>
        <p:spPr>
          <a:xfrm>
            <a:off x="614641" y="2380763"/>
            <a:ext cx="981710" cy="535788"/>
          </a:xfrm>
          <a:prstGeom prst="rect">
            <a:avLst/>
          </a:prstGeom>
          <a:noFill/>
        </p:spPr>
        <p:txBody>
          <a:bodyPr wrap="square" lIns="0" tIns="0" rIns="0" bIns="0" rtlCol="0">
            <a:spAutoFit/>
          </a:bodyPr>
          <a:lstStyle/>
          <a:p>
            <a:pPr marL="0" marR="0" lvl="0" indent="0" defTabSz="914400" rtl="0" eaLnBrk="1" fontAlgn="auto" latinLnBrk="0" hangingPunct="1">
              <a:lnSpc>
                <a:spcPct val="110000"/>
              </a:lnSpc>
              <a:spcBef>
                <a:spcPts val="0"/>
              </a:spcBef>
              <a:spcAft>
                <a:spcPts val="300"/>
              </a:spcAft>
              <a:buClrTx/>
              <a:buSzTx/>
              <a:buFontTx/>
              <a:buNone/>
              <a:tabLst/>
              <a:defRPr/>
            </a:pPr>
            <a:r>
              <a:rPr kumimoji="0" lang="ko-KR" altLang="en-US"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직접 물류로 내재화해 자체적으로 물류 서비스를 제공하며 빠른 배송을 보장</a:t>
            </a:r>
          </a:p>
        </p:txBody>
      </p:sp>
      <p:sp>
        <p:nvSpPr>
          <p:cNvPr id="9" name="TextBox 8">
            <a:extLst>
              <a:ext uri="{FF2B5EF4-FFF2-40B4-BE49-F238E27FC236}">
                <a16:creationId xmlns:a16="http://schemas.microsoft.com/office/drawing/2014/main" id="{7175D016-A159-0F06-FC15-53C39CDA9888}"/>
              </a:ext>
            </a:extLst>
          </p:cNvPr>
          <p:cNvSpPr txBox="1"/>
          <p:nvPr/>
        </p:nvSpPr>
        <p:spPr>
          <a:xfrm>
            <a:off x="1208344" y="5237616"/>
            <a:ext cx="1274972" cy="671209"/>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보다 많은 재고 확보가 가능한 대규모 물류센터를 수도권 중심으로 구축하며 확대되는 풀필먼트</a:t>
            </a:r>
            <a:r>
              <a:rPr kumimoji="0" lang="en-US" altLang="ko-KR"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배송 수요에 안정적으로 대응</a:t>
            </a:r>
            <a:endParaRPr kumimoji="0" lang="en-US" altLang="ko-KR"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0" name="TextBox 9">
            <a:extLst>
              <a:ext uri="{FF2B5EF4-FFF2-40B4-BE49-F238E27FC236}">
                <a16:creationId xmlns:a16="http://schemas.microsoft.com/office/drawing/2014/main" id="{2CC81F34-4C55-8FE4-C3BD-42E89DB02772}"/>
              </a:ext>
            </a:extLst>
          </p:cNvPr>
          <p:cNvSpPr txBox="1"/>
          <p:nvPr/>
        </p:nvSpPr>
        <p:spPr>
          <a:xfrm>
            <a:off x="2058314" y="3027220"/>
            <a:ext cx="951169" cy="535788"/>
          </a:xfrm>
          <a:prstGeom prst="rect">
            <a:avLst/>
          </a:prstGeom>
          <a:noFill/>
        </p:spPr>
        <p:txBody>
          <a:bodyPr wrap="square" lIns="0" tIns="0" rIns="0" bIns="0" rtlCol="0">
            <a:spAutoFit/>
          </a:bodyPr>
          <a:lstStyle/>
          <a:p>
            <a:pPr marL="0" marR="0" lvl="0" indent="0" algn="r" defTabSz="914400" rtl="0" eaLnBrk="1" fontAlgn="auto" latinLnBrk="0" hangingPunct="1">
              <a:lnSpc>
                <a:spcPct val="110000"/>
              </a:lnSpc>
              <a:spcBef>
                <a:spcPts val="0"/>
              </a:spcBef>
              <a:spcAft>
                <a:spcPts val="300"/>
              </a:spcAft>
              <a:buClrTx/>
              <a:buSzTx/>
              <a:buFontTx/>
              <a:buNone/>
              <a:tabLst/>
              <a:defRPr/>
            </a:pPr>
            <a:r>
              <a:rPr kumimoji="0" lang="ko-KR" altLang="en-US"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스마트 피킹</a:t>
            </a:r>
            <a:r>
              <a:rPr kumimoji="0" lang="en-US" altLang="ko-KR"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(Picking)·</a:t>
            </a:r>
            <a:r>
              <a:rPr kumimoji="0" lang="ko-KR" altLang="en-US"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분류</a:t>
            </a:r>
            <a:r>
              <a:rPr kumimoji="0" lang="en-US" altLang="ko-KR"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(Sorting) </a:t>
            </a:r>
            <a:r>
              <a:rPr kumimoji="0" lang="ko-KR" altLang="en-US"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기반 자동화 물류센터로 효율적 물류 실현 </a:t>
            </a:r>
            <a:endParaRPr kumimoji="0" lang="en-US" altLang="ko-KR" sz="800" b="0" i="0" u="none" strike="noStrike" kern="0" cap="none" spc="0" normalizeH="0" baseline="0" noProof="0" dirty="0">
              <a:ln>
                <a:solidFill>
                  <a:srgbClr val="005EB8">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39" name="그룹 38">
            <a:extLst>
              <a:ext uri="{FF2B5EF4-FFF2-40B4-BE49-F238E27FC236}">
                <a16:creationId xmlns:a16="http://schemas.microsoft.com/office/drawing/2014/main" id="{4306B04E-335E-B666-EF48-373B7660FFD7}"/>
              </a:ext>
            </a:extLst>
          </p:cNvPr>
          <p:cNvGrpSpPr/>
          <p:nvPr/>
        </p:nvGrpSpPr>
        <p:grpSpPr>
          <a:xfrm>
            <a:off x="599188" y="3020034"/>
            <a:ext cx="2187656" cy="2196373"/>
            <a:chOff x="851622" y="2930133"/>
            <a:chExt cx="2187656" cy="2196373"/>
          </a:xfrm>
        </p:grpSpPr>
        <p:sp>
          <p:nvSpPr>
            <p:cNvPr id="12" name="타원 11">
              <a:extLst>
                <a:ext uri="{FF2B5EF4-FFF2-40B4-BE49-F238E27FC236}">
                  <a16:creationId xmlns:a16="http://schemas.microsoft.com/office/drawing/2014/main" id="{50249269-AF4F-C46F-543F-409B65A0D5E2}"/>
                </a:ext>
              </a:extLst>
            </p:cNvPr>
            <p:cNvSpPr/>
            <p:nvPr/>
          </p:nvSpPr>
          <p:spPr>
            <a:xfrm>
              <a:off x="919431" y="3145978"/>
              <a:ext cx="1735916" cy="1740319"/>
            </a:xfrm>
            <a:prstGeom prst="ellipse">
              <a:avLst/>
            </a:prstGeom>
            <a:solidFill>
              <a:schemeClr val="bg1">
                <a:lumMod val="85000"/>
              </a:schemeClr>
            </a:solidFill>
            <a:ln w="76200" cap="flat" cmpd="sng" algn="ctr">
              <a:solidFill>
                <a:srgbClr val="B4B4B4"/>
              </a:solidFill>
              <a:prstDash val="solid"/>
              <a:miter lim="800000"/>
            </a:ln>
            <a:effectLst/>
          </p:spPr>
          <p:txBody>
            <a:bodyPr rot="0" spcFirstLastPara="0" vertOverflow="overflow" horzOverflow="overflow" vert="horz" wrap="square" lIns="44371" tIns="44371" rIns="44371" bIns="44371" numCol="1" spcCol="0" rtlCol="0" fromWordArt="0" anchor="ctr" anchorCtr="0" forceAA="0" compatLnSpc="1">
              <a:prstTxWarp prst="textNoShape">
                <a:avLst/>
              </a:prstTxWarp>
              <a:noAutofit/>
            </a:bodyPr>
            <a:lstStyle/>
            <a:p>
              <a:pPr marL="0" marR="0" lvl="0" indent="0" algn="l" defTabSz="742950" rtl="0" eaLnBrk="1" fontAlgn="auto" latinLnBrk="1" hangingPunct="1">
                <a:lnSpc>
                  <a:spcPct val="100000"/>
                </a:lnSpc>
                <a:spcBef>
                  <a:spcPts val="0"/>
                </a:spcBef>
                <a:spcAft>
                  <a:spcPts val="0"/>
                </a:spcAft>
                <a:buClrTx/>
                <a:buSzTx/>
                <a:buFontTx/>
                <a:buNone/>
                <a:tabLst/>
                <a:defRPr/>
              </a:pPr>
              <a:endParaRPr kumimoji="0" lang="ko-KR" altLang="en-US" sz="1219" b="1" i="0" u="none" strike="noStrike" kern="0" cap="none" spc="0" normalizeH="0" baseline="0" noProof="0" dirty="0">
                <a:ln>
                  <a:noFill/>
                </a:ln>
                <a:solidFill>
                  <a:srgbClr val="000000"/>
                </a:solidFill>
                <a:effectLst/>
                <a:uLnTx/>
                <a:uFillTx/>
                <a:latin typeface="Calibri" panose="020F0502020204030204"/>
                <a:ea typeface="맑은 고딕" panose="020B0503020000020004" pitchFamily="50" charset="-127"/>
                <a:cs typeface="+mn-cs"/>
              </a:endParaRPr>
            </a:p>
          </p:txBody>
        </p:sp>
        <p:sp>
          <p:nvSpPr>
            <p:cNvPr id="13" name="타원 12">
              <a:extLst>
                <a:ext uri="{FF2B5EF4-FFF2-40B4-BE49-F238E27FC236}">
                  <a16:creationId xmlns:a16="http://schemas.microsoft.com/office/drawing/2014/main" id="{11E28822-3864-E4CC-288A-BCA536D37BCF}"/>
                </a:ext>
              </a:extLst>
            </p:cNvPr>
            <p:cNvSpPr/>
            <p:nvPr/>
          </p:nvSpPr>
          <p:spPr>
            <a:xfrm>
              <a:off x="1065657" y="3292576"/>
              <a:ext cx="1443463" cy="1447123"/>
            </a:xfrm>
            <a:prstGeom prst="ellipse">
              <a:avLst/>
            </a:prstGeom>
            <a:solidFill>
              <a:schemeClr val="bg1">
                <a:lumMod val="95000"/>
              </a:schemeClr>
            </a:solidFill>
            <a:ln w="25400" cap="flat" cmpd="sng" algn="ctr">
              <a:solidFill>
                <a:schemeClr val="bg1">
                  <a:lumMod val="75000"/>
                </a:schemeClr>
              </a:solidFill>
              <a:prstDash val="solid"/>
              <a:miter lim="800000"/>
            </a:ln>
            <a:effectLst/>
          </p:spPr>
          <p:txBody>
            <a:bodyPr rot="0" spcFirstLastPara="0" vertOverflow="overflow" horzOverflow="overflow" vert="horz" wrap="square" lIns="44371" tIns="44371" rIns="44371" bIns="44371" numCol="1" spcCol="0" rtlCol="0" fromWordArt="0" anchor="ctr" anchorCtr="0" forceAA="0" compatLnSpc="1">
              <a:prstTxWarp prst="textNoShape">
                <a:avLst/>
              </a:prstTxWarp>
              <a:noAutofit/>
            </a:bodyPr>
            <a:lstStyle/>
            <a:p>
              <a:pPr marL="0" marR="0" lvl="0" indent="0" algn="l" defTabSz="742950" rtl="0" eaLnBrk="1" fontAlgn="auto" latinLnBrk="1" hangingPunct="1">
                <a:lnSpc>
                  <a:spcPct val="100000"/>
                </a:lnSpc>
                <a:spcBef>
                  <a:spcPts val="0"/>
                </a:spcBef>
                <a:spcAft>
                  <a:spcPts val="0"/>
                </a:spcAft>
                <a:buClrTx/>
                <a:buSzTx/>
                <a:buFontTx/>
                <a:buNone/>
                <a:tabLst/>
                <a:defRPr/>
              </a:pPr>
              <a:endParaRPr kumimoji="0" lang="ko-KR" altLang="en-US" sz="1219" b="1" i="0" u="none" strike="noStrike" kern="0" cap="none" spc="0" normalizeH="0" baseline="0" noProof="0" dirty="0">
                <a:ln>
                  <a:noFill/>
                </a:ln>
                <a:solidFill>
                  <a:srgbClr val="000000"/>
                </a:solidFill>
                <a:effectLst/>
                <a:uLnTx/>
                <a:uFillTx/>
                <a:latin typeface="Calibri" panose="020F0502020204030204"/>
                <a:ea typeface="맑은 고딕" panose="020B0503020000020004" pitchFamily="50" charset="-127"/>
                <a:cs typeface="+mn-cs"/>
              </a:endParaRPr>
            </a:p>
          </p:txBody>
        </p:sp>
        <p:sp>
          <p:nvSpPr>
            <p:cNvPr id="14" name="타원 13">
              <a:extLst>
                <a:ext uri="{FF2B5EF4-FFF2-40B4-BE49-F238E27FC236}">
                  <a16:creationId xmlns:a16="http://schemas.microsoft.com/office/drawing/2014/main" id="{5AE13E9C-4B7F-E8E9-FEA5-D8EFCC5C1466}"/>
                </a:ext>
              </a:extLst>
            </p:cNvPr>
            <p:cNvSpPr/>
            <p:nvPr/>
          </p:nvSpPr>
          <p:spPr>
            <a:xfrm>
              <a:off x="863221" y="2930133"/>
              <a:ext cx="756000" cy="756000"/>
            </a:xfrm>
            <a:prstGeom prst="ellipse">
              <a:avLst/>
            </a:prstGeom>
            <a:solidFill>
              <a:srgbClr val="A4ADB6"/>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742950" rtl="0" eaLnBrk="1" fontAlgn="auto" latinLnBrk="1" hangingPunct="1">
                <a:lnSpc>
                  <a:spcPct val="100000"/>
                </a:lnSpc>
                <a:spcBef>
                  <a:spcPts val="0"/>
                </a:spcBef>
                <a:spcAft>
                  <a:spcPts val="0"/>
                </a:spcAft>
                <a:buClrTx/>
                <a:buSzTx/>
                <a:buFontTx/>
                <a:buNone/>
                <a:tabLst/>
                <a:defRPr/>
              </a:pPr>
              <a:endParaRPr kumimoji="0" lang="ko-KR" altLang="en-US" sz="1100" b="0" i="0" u="none" strike="noStrike" kern="0" cap="none" spc="0" normalizeH="0" baseline="0" noProof="0" dirty="0">
                <a:ln>
                  <a:solidFill>
                    <a:srgbClr val="000000">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5" name="타원 14">
              <a:extLst>
                <a:ext uri="{FF2B5EF4-FFF2-40B4-BE49-F238E27FC236}">
                  <a16:creationId xmlns:a16="http://schemas.microsoft.com/office/drawing/2014/main" id="{EBEF2A6B-1E2F-0C05-5882-9BF423EE8F36}"/>
                </a:ext>
              </a:extLst>
            </p:cNvPr>
            <p:cNvSpPr/>
            <p:nvPr/>
          </p:nvSpPr>
          <p:spPr>
            <a:xfrm>
              <a:off x="2283278" y="3714875"/>
              <a:ext cx="756000" cy="756000"/>
            </a:xfrm>
            <a:prstGeom prst="ellipse">
              <a:avLst/>
            </a:prstGeom>
            <a:solidFill>
              <a:srgbClr val="00338D"/>
            </a:solidFill>
            <a:ln w="12700" cap="flat" cmpd="sng" algn="ctr">
              <a:noFill/>
              <a:prstDash val="solid"/>
              <a:miter lim="800000"/>
            </a:ln>
            <a:effectLst/>
          </p:spPr>
          <p:txBody>
            <a:bodyPr rot="0" spcFirstLastPara="0" vertOverflow="overflow" horzOverflow="overflow" vert="horz" wrap="square" lIns="44371" tIns="44371" rIns="44371" bIns="44371" numCol="1" spcCol="0" rtlCol="0" fromWordArt="0" anchor="ctr" anchorCtr="0" forceAA="0" compatLnSpc="1">
              <a:prstTxWarp prst="textNoShape">
                <a:avLst/>
              </a:prstTxWarp>
              <a:noAutofit/>
            </a:bodyPr>
            <a:lstStyle/>
            <a:p>
              <a:pPr marL="0" marR="0" lvl="0" indent="0" algn="ctr" defTabSz="742950" rtl="0" eaLnBrk="1" fontAlgn="auto" latinLnBrk="1" hangingPunct="1">
                <a:lnSpc>
                  <a:spcPct val="100000"/>
                </a:lnSpc>
                <a:spcBef>
                  <a:spcPts val="0"/>
                </a:spcBef>
                <a:spcAft>
                  <a:spcPts val="0"/>
                </a:spcAft>
                <a:buClrTx/>
                <a:buSzTx/>
                <a:buFontTx/>
                <a:buNone/>
                <a:tabLst/>
                <a:defRPr/>
              </a:pPr>
              <a:endParaRPr kumimoji="0" lang="ko-KR" altLang="en-US" sz="1138" b="0" i="0" u="none" strike="noStrike" kern="0" cap="none" spc="0" normalizeH="0" baseline="0" noProof="0" dirty="0">
                <a:ln>
                  <a:solidFill>
                    <a:srgbClr val="000000">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6" name="타원 15">
              <a:extLst>
                <a:ext uri="{FF2B5EF4-FFF2-40B4-BE49-F238E27FC236}">
                  <a16:creationId xmlns:a16="http://schemas.microsoft.com/office/drawing/2014/main" id="{211976C9-1B30-C0CC-8F66-DF77E90621A3}"/>
                </a:ext>
              </a:extLst>
            </p:cNvPr>
            <p:cNvSpPr/>
            <p:nvPr/>
          </p:nvSpPr>
          <p:spPr>
            <a:xfrm>
              <a:off x="887514" y="4370506"/>
              <a:ext cx="756000" cy="756000"/>
            </a:xfrm>
            <a:prstGeom prst="ellipse">
              <a:avLst/>
            </a:prstGeom>
            <a:solidFill>
              <a:srgbClr val="6D7B8A"/>
            </a:solidFill>
            <a:ln w="12700" cap="flat" cmpd="sng" algn="ctr">
              <a:noFill/>
              <a:prstDash val="solid"/>
              <a:miter lim="800000"/>
            </a:ln>
            <a:effectLst/>
          </p:spPr>
          <p:txBody>
            <a:bodyPr rot="0" spcFirstLastPara="0" vertOverflow="overflow" horzOverflow="overflow" vert="horz" wrap="square" lIns="44371" tIns="44371" rIns="44371" bIns="44371" numCol="1" spcCol="0" rtlCol="0" fromWordArt="0" anchor="ctr" anchorCtr="0" forceAA="0" compatLnSpc="1">
              <a:prstTxWarp prst="textNoShape">
                <a:avLst/>
              </a:prstTxWarp>
              <a:noAutofit/>
            </a:bodyPr>
            <a:lstStyle/>
            <a:p>
              <a:pPr marL="0" marR="0" lvl="0" indent="0" algn="ctr" defTabSz="742950" rtl="0" eaLnBrk="1" fontAlgn="auto" latinLnBrk="1" hangingPunct="1">
                <a:lnSpc>
                  <a:spcPct val="100000"/>
                </a:lnSpc>
                <a:spcBef>
                  <a:spcPts val="0"/>
                </a:spcBef>
                <a:spcAft>
                  <a:spcPts val="0"/>
                </a:spcAft>
                <a:buClrTx/>
                <a:buSzTx/>
                <a:buFontTx/>
                <a:buNone/>
                <a:tabLst/>
                <a:defRPr/>
              </a:pPr>
              <a:endParaRPr kumimoji="0" lang="ko-KR" altLang="en-US" sz="1200" b="1"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endParaRPr>
            </a:p>
          </p:txBody>
        </p:sp>
        <p:sp>
          <p:nvSpPr>
            <p:cNvPr id="17" name="TextBox 16">
              <a:extLst>
                <a:ext uri="{FF2B5EF4-FFF2-40B4-BE49-F238E27FC236}">
                  <a16:creationId xmlns:a16="http://schemas.microsoft.com/office/drawing/2014/main" id="{DCB08F6A-FFE6-C6E7-CD0E-11B5EFA30E16}"/>
                </a:ext>
              </a:extLst>
            </p:cNvPr>
            <p:cNvSpPr txBox="1"/>
            <p:nvPr/>
          </p:nvSpPr>
          <p:spPr>
            <a:xfrm>
              <a:off x="2385270" y="3919174"/>
              <a:ext cx="552016" cy="347403"/>
            </a:xfrm>
            <a:prstGeom prst="rect">
              <a:avLst/>
            </a:prstGeom>
            <a:noFill/>
          </p:spPr>
          <p:txBody>
            <a:bodyPr wrap="square" lIns="0" tIns="0" rIns="0" bIns="0" rtlCol="0" anchor="ctr">
              <a:spAutoFit/>
            </a:bodyPr>
            <a:lstStyle/>
            <a:p>
              <a:pPr marL="0" marR="0" lvl="0" indent="0" algn="ctr" defTabSz="742950" rtl="0" eaLnBrk="1" fontAlgn="auto" latinLnBrk="1" hangingPunct="1">
                <a:lnSpc>
                  <a:spcPct val="100000"/>
                </a:lnSpc>
                <a:spcBef>
                  <a:spcPts val="0"/>
                </a:spcBef>
                <a:spcAft>
                  <a:spcPts val="0"/>
                </a:spcAft>
                <a:buClrTx/>
                <a:buSzTx/>
                <a:buFontTx/>
                <a:buNone/>
                <a:tabLst/>
                <a:defRPr/>
              </a:pPr>
              <a:r>
                <a:rPr kumimoji="0" lang="ko-KR" altLang="en-US"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물류</a:t>
              </a:r>
              <a:endParaRPr kumimoji="0" lang="en-US" altLang="ko-KR"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endParaRPr>
            </a:p>
            <a:p>
              <a:pPr marL="0" marR="0" lvl="0" indent="0" algn="ctr" defTabSz="742950" rtl="0" eaLnBrk="1" fontAlgn="auto" latinLnBrk="1" hangingPunct="1">
                <a:lnSpc>
                  <a:spcPct val="110000"/>
                </a:lnSpc>
                <a:spcBef>
                  <a:spcPts val="0"/>
                </a:spcBef>
                <a:spcAft>
                  <a:spcPts val="244"/>
                </a:spcAft>
                <a:buClrTx/>
                <a:buSzTx/>
                <a:buFontTx/>
                <a:buNone/>
                <a:tabLst/>
                <a:defRPr/>
              </a:pPr>
              <a:r>
                <a:rPr kumimoji="0" lang="ko-KR" altLang="en-US" sz="1100" b="0" i="0" u="none" strike="noStrike" kern="120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자동화</a:t>
              </a:r>
            </a:p>
          </p:txBody>
        </p:sp>
        <p:sp>
          <p:nvSpPr>
            <p:cNvPr id="18" name="직사각형 17">
              <a:extLst>
                <a:ext uri="{FF2B5EF4-FFF2-40B4-BE49-F238E27FC236}">
                  <a16:creationId xmlns:a16="http://schemas.microsoft.com/office/drawing/2014/main" id="{90B41096-008F-B7C0-943F-678EF60F0027}"/>
                </a:ext>
              </a:extLst>
            </p:cNvPr>
            <p:cNvSpPr/>
            <p:nvPr/>
          </p:nvSpPr>
          <p:spPr>
            <a:xfrm>
              <a:off x="1184919" y="3643381"/>
              <a:ext cx="1187989" cy="692947"/>
            </a:xfrm>
            <a:prstGeom prst="rect">
              <a:avLst/>
            </a:prstGeom>
          </p:spPr>
          <p:txBody>
            <a:bodyPr wrap="square" anchor="ctr">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D349C">
                        <a:alpha val="0"/>
                      </a:srgbClr>
                    </a:solidFill>
                  </a:ln>
                  <a:solidFill>
                    <a:srgbClr val="000000">
                      <a:lumMod val="75000"/>
                      <a:lumOff val="25000"/>
                    </a:srgbClr>
                  </a:solidFill>
                  <a:effectLst/>
                  <a:uLnTx/>
                  <a:uFillTx/>
                  <a:latin typeface="KoPub돋움체 Medium"/>
                  <a:ea typeface="KoPub돋움체 Medium"/>
                  <a:cs typeface="+mn-cs"/>
                </a:rPr>
                <a:t>이커머스</a:t>
              </a:r>
              <a:endParaRPr kumimoji="0" lang="en-US" altLang="ko-KR" sz="1200" b="1" i="0" u="none" strike="noStrike" kern="1200" cap="none" spc="0" normalizeH="0" baseline="0" noProof="0" dirty="0">
                <a:ln>
                  <a:solidFill>
                    <a:srgbClr val="FD349C">
                      <a:alpha val="0"/>
                    </a:srgbClr>
                  </a:solidFill>
                </a:ln>
                <a:solidFill>
                  <a:srgbClr val="000000">
                    <a:lumMod val="75000"/>
                    <a:lumOff val="25000"/>
                  </a:srgbClr>
                </a:solidFill>
                <a:effectLst/>
                <a:uLnTx/>
                <a:uFillTx/>
                <a:latin typeface="KoPub돋움체 Medium"/>
                <a:ea typeface="KoPub돋움체 Medium"/>
                <a:cs typeface="+mn-cs"/>
              </a:endParaRP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D349C">
                        <a:alpha val="0"/>
                      </a:srgbClr>
                    </a:solidFill>
                  </a:ln>
                  <a:solidFill>
                    <a:srgbClr val="000000">
                      <a:lumMod val="75000"/>
                      <a:lumOff val="25000"/>
                    </a:srgbClr>
                  </a:solidFill>
                  <a:effectLst/>
                  <a:uLnTx/>
                  <a:uFillTx/>
                  <a:latin typeface="KoPub돋움체 Medium"/>
                  <a:ea typeface="KoPub돋움체 Medium"/>
                  <a:cs typeface="+mn-cs"/>
                </a:rPr>
                <a:t>물류 경쟁은</a:t>
              </a:r>
              <a:endParaRPr kumimoji="0" lang="en-US" altLang="ko-KR" sz="1200" b="1" i="0" u="none" strike="noStrike" kern="1200" cap="none" spc="0" normalizeH="0" baseline="0" noProof="0" dirty="0">
                <a:ln>
                  <a:solidFill>
                    <a:srgbClr val="FD349C">
                      <a:alpha val="0"/>
                    </a:srgbClr>
                  </a:solidFill>
                </a:ln>
                <a:solidFill>
                  <a:srgbClr val="000000">
                    <a:lumMod val="75000"/>
                    <a:lumOff val="25000"/>
                  </a:srgbClr>
                </a:solidFill>
                <a:effectLst/>
                <a:uLnTx/>
                <a:uFillTx/>
                <a:latin typeface="KoPub돋움체 Medium"/>
                <a:ea typeface="KoPub돋움체 Medium"/>
                <a:cs typeface="+mn-cs"/>
              </a:endParaRP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D349C">
                        <a:alpha val="0"/>
                      </a:srgbClr>
                    </a:solidFill>
                  </a:ln>
                  <a:solidFill>
                    <a:srgbClr val="000000">
                      <a:lumMod val="75000"/>
                      <a:lumOff val="25000"/>
                    </a:srgbClr>
                  </a:solidFill>
                  <a:effectLst/>
                  <a:uLnTx/>
                  <a:uFillTx/>
                  <a:latin typeface="KoPub돋움체 Medium"/>
                  <a:ea typeface="KoPub돋움체 Medium"/>
                  <a:cs typeface="+mn-cs"/>
                </a:rPr>
                <a:t>현재 진행 중</a:t>
              </a:r>
              <a:endParaRPr kumimoji="0" lang="en-US" altLang="ko-KR" sz="1200" b="1" i="0" u="none" strike="noStrike" kern="1200" cap="none" spc="0" normalizeH="0" baseline="0" noProof="0" dirty="0">
                <a:ln>
                  <a:solidFill>
                    <a:srgbClr val="FD349C">
                      <a:alpha val="0"/>
                    </a:srgbClr>
                  </a:solidFill>
                </a:ln>
                <a:solidFill>
                  <a:srgbClr val="000000">
                    <a:lumMod val="75000"/>
                    <a:lumOff val="25000"/>
                  </a:srgbClr>
                </a:solidFill>
                <a:effectLst/>
                <a:uLnTx/>
                <a:uFillTx/>
                <a:latin typeface="KoPub돋움체 Medium"/>
                <a:ea typeface="KoPub돋움체 Medium"/>
                <a:cs typeface="+mn-cs"/>
              </a:endParaRPr>
            </a:p>
          </p:txBody>
        </p:sp>
        <p:sp>
          <p:nvSpPr>
            <p:cNvPr id="19" name="TextBox 18">
              <a:extLst>
                <a:ext uri="{FF2B5EF4-FFF2-40B4-BE49-F238E27FC236}">
                  <a16:creationId xmlns:a16="http://schemas.microsoft.com/office/drawing/2014/main" id="{3DE59E63-5060-3694-3483-42C8FCA7FC22}"/>
                </a:ext>
              </a:extLst>
            </p:cNvPr>
            <p:cNvSpPr txBox="1"/>
            <p:nvPr/>
          </p:nvSpPr>
          <p:spPr>
            <a:xfrm>
              <a:off x="851622" y="3082057"/>
              <a:ext cx="779199" cy="430887"/>
            </a:xfrm>
            <a:prstGeom prst="rect">
              <a:avLst/>
            </a:prstGeom>
            <a:noFill/>
          </p:spPr>
          <p:txBody>
            <a:bodyPr wrap="square" anchor="ctr">
              <a:spAutoFit/>
            </a:bodyPr>
            <a:lstStyle/>
            <a:p>
              <a:pPr marL="0" marR="0" lvl="0" indent="0" algn="ctr" defTabSz="742950" rtl="0" eaLnBrk="1" fontAlgn="auto" latinLnBrk="1" hangingPunct="1">
                <a:lnSpc>
                  <a:spcPct val="100000"/>
                </a:lnSpc>
                <a:spcBef>
                  <a:spcPts val="0"/>
                </a:spcBef>
                <a:spcAft>
                  <a:spcPts val="0"/>
                </a:spcAft>
                <a:buClrTx/>
                <a:buSzTx/>
                <a:buFontTx/>
                <a:buNone/>
                <a:tabLst/>
                <a:defRPr/>
              </a:pPr>
              <a:r>
                <a:rPr kumimoji="0" lang="ko-KR" altLang="en-US"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물류 </a:t>
              </a:r>
              <a:endParaRPr kumimoji="0" lang="en-US" altLang="ko-KR"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endParaRPr>
            </a:p>
            <a:p>
              <a:pPr marL="0" marR="0" lvl="0" indent="0" algn="ctr" defTabSz="742950" rtl="0" eaLnBrk="1" fontAlgn="auto" latinLnBrk="1" hangingPunct="1">
                <a:lnSpc>
                  <a:spcPct val="100000"/>
                </a:lnSpc>
                <a:spcBef>
                  <a:spcPts val="0"/>
                </a:spcBef>
                <a:spcAft>
                  <a:spcPts val="0"/>
                </a:spcAft>
                <a:buClrTx/>
                <a:buSzTx/>
                <a:buFontTx/>
                <a:buNone/>
                <a:tabLst/>
                <a:defRPr/>
              </a:pPr>
              <a:r>
                <a:rPr kumimoji="0" lang="ko-KR" altLang="en-US"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내재화</a:t>
              </a:r>
            </a:p>
          </p:txBody>
        </p:sp>
        <p:sp>
          <p:nvSpPr>
            <p:cNvPr id="37" name="TextBox 36">
              <a:extLst>
                <a:ext uri="{FF2B5EF4-FFF2-40B4-BE49-F238E27FC236}">
                  <a16:creationId xmlns:a16="http://schemas.microsoft.com/office/drawing/2014/main" id="{90861AD7-6655-3345-644A-60D22A665B9C}"/>
                </a:ext>
              </a:extLst>
            </p:cNvPr>
            <p:cNvSpPr txBox="1"/>
            <p:nvPr/>
          </p:nvSpPr>
          <p:spPr>
            <a:xfrm>
              <a:off x="875915" y="4554329"/>
              <a:ext cx="779199" cy="430887"/>
            </a:xfrm>
            <a:prstGeom prst="rect">
              <a:avLst/>
            </a:prstGeom>
            <a:noFill/>
          </p:spPr>
          <p:txBody>
            <a:bodyPr wrap="square" anchor="ctr">
              <a:spAutoFit/>
            </a:bodyPr>
            <a:lstStyle/>
            <a:p>
              <a:pPr marL="0" marR="0" lvl="0" indent="0" algn="ctr" defTabSz="742950" rtl="0" eaLnBrk="1" fontAlgn="auto" latinLnBrk="1" hangingPunct="1">
                <a:lnSpc>
                  <a:spcPct val="100000"/>
                </a:lnSpc>
                <a:spcBef>
                  <a:spcPts val="0"/>
                </a:spcBef>
                <a:spcAft>
                  <a:spcPts val="0"/>
                </a:spcAft>
                <a:buClrTx/>
                <a:buSzTx/>
                <a:buFontTx/>
                <a:buNone/>
                <a:tabLst/>
                <a:defRPr/>
              </a:pPr>
              <a:r>
                <a:rPr kumimoji="0" lang="ko-KR" altLang="en-US"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물류센터</a:t>
              </a:r>
              <a:endParaRPr kumimoji="0" lang="en-US" altLang="ko-KR"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endParaRPr>
            </a:p>
            <a:p>
              <a:pPr marL="0" marR="0" lvl="0" indent="0" algn="ctr" defTabSz="742950" rtl="0" eaLnBrk="1" fontAlgn="auto" latinLnBrk="1" hangingPunct="1">
                <a:lnSpc>
                  <a:spcPct val="100000"/>
                </a:lnSpc>
                <a:spcBef>
                  <a:spcPts val="0"/>
                </a:spcBef>
                <a:spcAft>
                  <a:spcPts val="0"/>
                </a:spcAft>
                <a:buClrTx/>
                <a:buSzTx/>
                <a:buFontTx/>
                <a:buNone/>
                <a:tabLst/>
                <a:defRPr/>
              </a:pPr>
              <a:r>
                <a:rPr kumimoji="0" lang="ko-KR" altLang="en-US" sz="1100" b="0" i="0" u="none" strike="noStrike" kern="0" cap="none" spc="0" normalizeH="0" baseline="0" noProof="0" dirty="0">
                  <a:ln>
                    <a:solidFill>
                      <a:srgbClr val="000000">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확장</a:t>
              </a:r>
            </a:p>
          </p:txBody>
        </p:sp>
      </p:grpSp>
      <p:sp>
        <p:nvSpPr>
          <p:cNvPr id="40" name="TextBox 39">
            <a:extLst>
              <a:ext uri="{FF2B5EF4-FFF2-40B4-BE49-F238E27FC236}">
                <a16:creationId xmlns:a16="http://schemas.microsoft.com/office/drawing/2014/main" id="{ED09B96C-12E6-43AC-7B20-67E786F895CB}"/>
              </a:ext>
            </a:extLst>
          </p:cNvPr>
          <p:cNvSpPr txBox="1"/>
          <p:nvPr/>
        </p:nvSpPr>
        <p:spPr>
          <a:xfrm>
            <a:off x="3324043"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7" name="텍스트 개체 틀 16">
            <a:extLst>
              <a:ext uri="{FF2B5EF4-FFF2-40B4-BE49-F238E27FC236}">
                <a16:creationId xmlns:a16="http://schemas.microsoft.com/office/drawing/2014/main" id="{359C539B-B439-2D3A-276A-D7ABC8246E6D}"/>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Tree>
    <p:extLst>
      <p:ext uri="{BB962C8B-B14F-4D97-AF65-F5344CB8AC3E}">
        <p14:creationId xmlns:p14="http://schemas.microsoft.com/office/powerpoint/2010/main" val="127563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5" name="그룹 1034">
            <a:extLst>
              <a:ext uri="{FF2B5EF4-FFF2-40B4-BE49-F238E27FC236}">
                <a16:creationId xmlns:a16="http://schemas.microsoft.com/office/drawing/2014/main" id="{EBA5201C-F040-7626-1C05-BD499D7AE8A6}"/>
              </a:ext>
            </a:extLst>
          </p:cNvPr>
          <p:cNvGrpSpPr/>
          <p:nvPr/>
        </p:nvGrpSpPr>
        <p:grpSpPr>
          <a:xfrm>
            <a:off x="6700414" y="2582256"/>
            <a:ext cx="2716636" cy="3294669"/>
            <a:chOff x="484741" y="2176483"/>
            <a:chExt cx="2457431" cy="3700442"/>
          </a:xfrm>
        </p:grpSpPr>
        <p:grpSp>
          <p:nvGrpSpPr>
            <p:cNvPr id="1033" name="그룹 1032">
              <a:extLst>
                <a:ext uri="{FF2B5EF4-FFF2-40B4-BE49-F238E27FC236}">
                  <a16:creationId xmlns:a16="http://schemas.microsoft.com/office/drawing/2014/main" id="{B16156FE-AD4C-F41B-F039-5609F3AC05DC}"/>
                </a:ext>
              </a:extLst>
            </p:cNvPr>
            <p:cNvGrpSpPr/>
            <p:nvPr/>
          </p:nvGrpSpPr>
          <p:grpSpPr>
            <a:xfrm>
              <a:off x="484741" y="2176483"/>
              <a:ext cx="2457431" cy="3700442"/>
              <a:chOff x="484741" y="2176483"/>
              <a:chExt cx="2457431" cy="3700442"/>
            </a:xfrm>
          </p:grpSpPr>
          <p:sp>
            <p:nvSpPr>
              <p:cNvPr id="60" name="직사각형 158">
                <a:extLst>
                  <a:ext uri="{FF2B5EF4-FFF2-40B4-BE49-F238E27FC236}">
                    <a16:creationId xmlns:a16="http://schemas.microsoft.com/office/drawing/2014/main" id="{0182255F-E42F-273C-195B-EC1094C507FA}"/>
                  </a:ext>
                </a:extLst>
              </p:cNvPr>
              <p:cNvSpPr/>
              <p:nvPr/>
            </p:nvSpPr>
            <p:spPr>
              <a:xfrm>
                <a:off x="485794" y="2176483"/>
                <a:ext cx="2456378" cy="3700440"/>
              </a:xfrm>
              <a:prstGeom prst="rect">
                <a:avLst/>
              </a:prstGeom>
              <a:solidFill>
                <a:srgbClr val="CDEDFF"/>
              </a:solidFill>
            </p:spPr>
            <p:txBody>
              <a:bodyPr wrap="square" lIns="162000" tIns="324000" rIns="162000" bIns="0">
                <a:noAutofit/>
              </a:bodyPr>
              <a:lstStyle/>
              <a:p>
                <a:pPr marL="0" marR="0" lvl="0" indent="0" algn="l" defTabSz="914400" rtl="0" eaLnBrk="1" fontAlgn="ctr" latinLnBrk="0" hangingPunct="1">
                  <a:lnSpc>
                    <a:spcPct val="113000"/>
                  </a:lnSpc>
                  <a:spcBef>
                    <a:spcPts val="500"/>
                  </a:spcBef>
                  <a:spcAft>
                    <a:spcPts val="300"/>
                  </a:spcAft>
                  <a:buClrTx/>
                  <a:buSzTx/>
                  <a:buFontTx/>
                  <a:buNone/>
                  <a:tabLst/>
                  <a:defRPr/>
                </a:pPr>
                <a:endParaRPr kumimoji="0" lang="en-US" altLang="ko-KR" sz="950" b="1" i="0" u="none" strike="noStrike" kern="1200" cap="none" spc="-1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61" name="직사각형 158">
                <a:extLst>
                  <a:ext uri="{FF2B5EF4-FFF2-40B4-BE49-F238E27FC236}">
                    <a16:creationId xmlns:a16="http://schemas.microsoft.com/office/drawing/2014/main" id="{9619812F-BB30-2AA3-B8A5-2CA6C73832D0}"/>
                  </a:ext>
                </a:extLst>
              </p:cNvPr>
              <p:cNvSpPr/>
              <p:nvPr/>
            </p:nvSpPr>
            <p:spPr>
              <a:xfrm>
                <a:off x="484741" y="3884275"/>
                <a:ext cx="2457430" cy="1992650"/>
              </a:xfrm>
              <a:prstGeom prst="roundRect">
                <a:avLst>
                  <a:gd name="adj" fmla="val 0"/>
                </a:avLst>
              </a:prstGeom>
              <a:solidFill>
                <a:schemeClr val="bg1"/>
              </a:solidFill>
            </p:spPr>
            <p:txBody>
              <a:bodyPr wrap="square" lIns="162000" tIns="324000" rIns="162000" bIns="0">
                <a:noAutofit/>
              </a:bodyPr>
              <a:lstStyle/>
              <a:p>
                <a:pPr marL="0" marR="0" lvl="0" indent="0" algn="l" defTabSz="914400" rtl="0" eaLnBrk="1" fontAlgn="ctr" latinLnBrk="0" hangingPunct="1">
                  <a:lnSpc>
                    <a:spcPct val="113000"/>
                  </a:lnSpc>
                  <a:spcBef>
                    <a:spcPts val="500"/>
                  </a:spcBef>
                  <a:spcAft>
                    <a:spcPts val="300"/>
                  </a:spcAft>
                  <a:buClrTx/>
                  <a:buSzTx/>
                  <a:buFontTx/>
                  <a:buNone/>
                  <a:tabLst/>
                  <a:defRPr/>
                </a:pPr>
                <a:endParaRPr kumimoji="0" lang="en-US" altLang="ko-KR" sz="950" b="1" i="0" u="none" strike="noStrike" kern="1200" cap="none" spc="-1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cxnSp>
          <p:nvCxnSpPr>
            <p:cNvPr id="1034" name="직선 연결선 1033">
              <a:extLst>
                <a:ext uri="{FF2B5EF4-FFF2-40B4-BE49-F238E27FC236}">
                  <a16:creationId xmlns:a16="http://schemas.microsoft.com/office/drawing/2014/main" id="{7BD66B4A-D351-B416-0A6B-BFF28352D665}"/>
                </a:ext>
              </a:extLst>
            </p:cNvPr>
            <p:cNvCxnSpPr>
              <a:cxnSpLocks/>
            </p:cNvCxnSpPr>
            <p:nvPr/>
          </p:nvCxnSpPr>
          <p:spPr>
            <a:xfrm>
              <a:off x="485794" y="5876923"/>
              <a:ext cx="2456378" cy="0"/>
            </a:xfrm>
            <a:prstGeom prst="line">
              <a:avLst/>
            </a:prstGeom>
            <a:ln w="19050">
              <a:solidFill>
                <a:srgbClr val="B3E4FF"/>
              </a:solidFill>
            </a:ln>
          </p:spPr>
          <p:style>
            <a:lnRef idx="1">
              <a:schemeClr val="accent1"/>
            </a:lnRef>
            <a:fillRef idx="0">
              <a:schemeClr val="accent1"/>
            </a:fillRef>
            <a:effectRef idx="0">
              <a:schemeClr val="accent1"/>
            </a:effectRef>
            <a:fontRef idx="minor">
              <a:schemeClr val="tx1"/>
            </a:fontRef>
          </p:style>
        </p:cxnSp>
      </p:grpSp>
      <p:grpSp>
        <p:nvGrpSpPr>
          <p:cNvPr id="28" name="그룹 27">
            <a:extLst>
              <a:ext uri="{FF2B5EF4-FFF2-40B4-BE49-F238E27FC236}">
                <a16:creationId xmlns:a16="http://schemas.microsoft.com/office/drawing/2014/main" id="{CDCBBCD4-ADF3-3783-C719-03F31FD143D4}"/>
              </a:ext>
            </a:extLst>
          </p:cNvPr>
          <p:cNvGrpSpPr/>
          <p:nvPr/>
        </p:nvGrpSpPr>
        <p:grpSpPr>
          <a:xfrm>
            <a:off x="6781524" y="4394690"/>
            <a:ext cx="2555581" cy="1423481"/>
            <a:chOff x="488949" y="2837892"/>
            <a:chExt cx="3765550" cy="2892044"/>
          </a:xfrm>
        </p:grpSpPr>
        <p:graphicFrame>
          <p:nvGraphicFramePr>
            <p:cNvPr id="23" name="차트 14">
              <a:extLst>
                <a:ext uri="{FF2B5EF4-FFF2-40B4-BE49-F238E27FC236}">
                  <a16:creationId xmlns:a16="http://schemas.microsoft.com/office/drawing/2014/main" id="{CD3E8592-5723-8251-2E46-1CFCAE02367F}"/>
                </a:ext>
              </a:extLst>
            </p:cNvPr>
            <p:cNvGraphicFramePr/>
            <p:nvPr/>
          </p:nvGraphicFramePr>
          <p:xfrm>
            <a:off x="488949" y="2837892"/>
            <a:ext cx="3765550" cy="2892044"/>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E223982C-4B6C-2836-BFEA-15A9CFBEEF5A}"/>
                </a:ext>
              </a:extLst>
            </p:cNvPr>
            <p:cNvSpPr txBox="1"/>
            <p:nvPr/>
          </p:nvSpPr>
          <p:spPr>
            <a:xfrm>
              <a:off x="3710420" y="3015887"/>
              <a:ext cx="508153" cy="250121"/>
            </a:xfrm>
            <a:prstGeom prst="rect">
              <a:avLst/>
            </a:prstGeom>
            <a:noFill/>
          </p:spPr>
          <p:txBody>
            <a:bodyPr wrap="square" lIns="0" tIns="0" rIns="0" b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만 건</a:t>
              </a: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sp>
          <p:nvSpPr>
            <p:cNvPr id="26" name="TextBox 25">
              <a:extLst>
                <a:ext uri="{FF2B5EF4-FFF2-40B4-BE49-F238E27FC236}">
                  <a16:creationId xmlns:a16="http://schemas.microsoft.com/office/drawing/2014/main" id="{DC5DAF3B-59D2-A104-FE06-F02DC499BF9D}"/>
                </a:ext>
              </a:extLst>
            </p:cNvPr>
            <p:cNvSpPr txBox="1"/>
            <p:nvPr/>
          </p:nvSpPr>
          <p:spPr>
            <a:xfrm>
              <a:off x="505847" y="3015887"/>
              <a:ext cx="668436" cy="250121"/>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백만 달러</a:t>
              </a: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grpSp>
      <p:sp>
        <p:nvSpPr>
          <p:cNvPr id="27" name="직사각형 26">
            <a:extLst>
              <a:ext uri="{FF2B5EF4-FFF2-40B4-BE49-F238E27FC236}">
                <a16:creationId xmlns:a16="http://schemas.microsoft.com/office/drawing/2014/main" id="{C53A90ED-F372-901E-9101-C7FB3D931E71}"/>
              </a:ext>
            </a:extLst>
          </p:cNvPr>
          <p:cNvSpPr/>
          <p:nvPr/>
        </p:nvSpPr>
        <p:spPr>
          <a:xfrm>
            <a:off x="6728597" y="2631234"/>
            <a:ext cx="2661431" cy="14198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t">
            <a:spAutoFit/>
          </a:bodyPr>
          <a:lstStyle/>
          <a:p>
            <a:pPr marL="0" marR="0" lvl="0" indent="0" algn="l" defTabSz="914400" rtl="0" eaLnBrk="1" fontAlgn="base" latinLnBrk="0" hangingPunct="0">
              <a:lnSpc>
                <a:spcPct val="110000"/>
              </a:lnSpc>
              <a:spcBef>
                <a:spcPts val="0"/>
              </a:spcBef>
              <a:spcAft>
                <a:spcPts val="10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en-US" altLang="ko-KR"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참고</a:t>
            </a:r>
            <a:r>
              <a:rPr kumimoji="0" lang="en-US" altLang="ko-KR"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역직구 시장 확대</a:t>
            </a:r>
            <a:endParaRPr kumimoji="0" lang="en-US" altLang="ko-KR"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171450" marR="0" lvl="0" indent="-171450" algn="l" defTabSz="914400" rtl="0" eaLnBrk="1" fontAlgn="base" latinLnBrk="0" hangingPunct="0">
              <a:lnSpc>
                <a:spcPct val="110000"/>
              </a:lnSpc>
              <a:spcBef>
                <a:spcPts val="0"/>
              </a:spcBef>
              <a:spcAft>
                <a:spcPts val="3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전자상거래를 통한 해외 역직구 시장 규모는 코로나</a:t>
            </a:r>
            <a:r>
              <a:rPr kumimoji="0" lang="en-US" altLang="ko-KR" sz="9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19 </a:t>
            </a:r>
            <a:r>
              <a:rPr kumimoji="0" lang="ko-KR" altLang="en-US" sz="9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팬데믹 기간을 거치며 전반적으로 확대된 것으로 분석</a:t>
            </a:r>
            <a:endParaRPr kumimoji="0" lang="en-US" altLang="ko-KR" sz="9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265113" marR="0" lvl="0" indent="-173038" algn="l" defTabSz="914400" rtl="0" eaLnBrk="1" fontAlgn="base" latinLnBrk="0" hangingPunct="0">
              <a:lnSpc>
                <a:spcPct val="110000"/>
              </a:lnSpc>
              <a:spcBef>
                <a:spcPts val="0"/>
              </a:spcBef>
              <a:spcAft>
                <a:spcPts val="140"/>
              </a:spcAft>
              <a:buClrTx/>
              <a:buSzTx/>
              <a:buFont typeface="KoPub돋움체 Medium" panose="000006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en-US" altLang="ko-KR" sz="950" b="0" i="0" u="none" strike="noStrike" kern="1200" cap="none" spc="-3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22</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거래 건수는 전년대비 다소 감소했으나 거래 금액은 여전히 높은 수준을 유지</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22</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한국 전자상거래 수출은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9</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억 달러를 돌파</a:t>
            </a:r>
            <a:endPar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1039" name="TextBox 1038">
            <a:extLst>
              <a:ext uri="{FF2B5EF4-FFF2-40B4-BE49-F238E27FC236}">
                <a16:creationId xmlns:a16="http://schemas.microsoft.com/office/drawing/2014/main" id="{65D30387-E934-A1B6-19DE-60E9B0CC858F}"/>
              </a:ext>
            </a:extLst>
          </p:cNvPr>
          <p:cNvSpPr txBox="1"/>
          <p:nvPr/>
        </p:nvSpPr>
        <p:spPr>
          <a:xfrm>
            <a:off x="6871426" y="4148469"/>
            <a:ext cx="2375774" cy="246221"/>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한국의 전자상거래 수출 동향</a:t>
            </a:r>
          </a:p>
        </p:txBody>
      </p:sp>
      <p:sp>
        <p:nvSpPr>
          <p:cNvPr id="5" name="텍스트 개체 틀 19">
            <a:extLst>
              <a:ext uri="{FF2B5EF4-FFF2-40B4-BE49-F238E27FC236}">
                <a16:creationId xmlns:a16="http://schemas.microsoft.com/office/drawing/2014/main" id="{EBD2EB58-408C-D8FA-B530-E89123078BFA}"/>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③ 이커머스 </a:t>
            </a:r>
            <a:r>
              <a:rPr lang="ko-KR" altLang="en-US" dirty="0"/>
              <a:t>기업의</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새로운 격전지</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크로스보더 커머스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(1/2)</a:t>
            </a:r>
          </a:p>
        </p:txBody>
      </p:sp>
      <p:sp>
        <p:nvSpPr>
          <p:cNvPr id="6" name="텍스트 개체 틀 16">
            <a:extLst>
              <a:ext uri="{FF2B5EF4-FFF2-40B4-BE49-F238E27FC236}">
                <a16:creationId xmlns:a16="http://schemas.microsoft.com/office/drawing/2014/main" id="{3284C737-C95F-8F6C-C853-D5E16CD8968E}"/>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7" name="텍스트 개체 틀 21">
            <a:extLst>
              <a:ext uri="{FF2B5EF4-FFF2-40B4-BE49-F238E27FC236}">
                <a16:creationId xmlns:a16="http://schemas.microsoft.com/office/drawing/2014/main" id="{8F5EED94-D02C-0289-CC32-C068BAE5C98E}"/>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CBEC(Cross-border E-Commerce)</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는 국내외 이커머스 사업자의 차세대 성장동력으로서 주목받고 있음</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아직까지는 국내 크로스보더 시장을 주도하고 있는 플랫폼이 부재한 상황이며</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한국 기업들은 시장 주도권을 확보하기 위해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CBEC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관련 전략을 구체화하며 비즈니스 기회 창출에 적극 나서고 있음</a:t>
            </a:r>
          </a:p>
        </p:txBody>
      </p:sp>
      <p:grpSp>
        <p:nvGrpSpPr>
          <p:cNvPr id="47" name="그룹 46">
            <a:extLst>
              <a:ext uri="{FF2B5EF4-FFF2-40B4-BE49-F238E27FC236}">
                <a16:creationId xmlns:a16="http://schemas.microsoft.com/office/drawing/2014/main" id="{4A62E7F5-93AB-C066-9C6B-E68E3403F94D}"/>
              </a:ext>
            </a:extLst>
          </p:cNvPr>
          <p:cNvGrpSpPr/>
          <p:nvPr/>
        </p:nvGrpSpPr>
        <p:grpSpPr>
          <a:xfrm>
            <a:off x="488949" y="2176483"/>
            <a:ext cx="8928101" cy="276837"/>
            <a:chOff x="704850" y="2013298"/>
            <a:chExt cx="4140200" cy="276837"/>
          </a:xfrm>
        </p:grpSpPr>
        <p:sp>
          <p:nvSpPr>
            <p:cNvPr id="48" name="TextBox 47">
              <a:extLst>
                <a:ext uri="{FF2B5EF4-FFF2-40B4-BE49-F238E27FC236}">
                  <a16:creationId xmlns:a16="http://schemas.microsoft.com/office/drawing/2014/main" id="{B1D1000F-FE67-D0E8-C6B0-A4875F61A60F}"/>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CBEC</a:t>
              </a:r>
              <a:r>
                <a:rPr kumimoji="0" lang="en-US" altLang="ko-KR" sz="1300" b="1"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rPr>
                <a:t>·</a:t>
              </a:r>
              <a:r>
                <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크로스보더 커머스에서 찾는 비즈니스 기회</a:t>
              </a:r>
            </a:p>
          </p:txBody>
        </p:sp>
        <p:cxnSp>
          <p:nvCxnSpPr>
            <p:cNvPr id="49" name="직선 연결선 48">
              <a:extLst>
                <a:ext uri="{FF2B5EF4-FFF2-40B4-BE49-F238E27FC236}">
                  <a16:creationId xmlns:a16="http://schemas.microsoft.com/office/drawing/2014/main" id="{71C85605-6168-0A5A-C6DE-A451B4B50785}"/>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87922F24-D330-34AD-9CDF-8D6F59506803}"/>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56" name="TextBox 1055">
            <a:extLst>
              <a:ext uri="{FF2B5EF4-FFF2-40B4-BE49-F238E27FC236}">
                <a16:creationId xmlns:a16="http://schemas.microsoft.com/office/drawing/2014/main" id="{9A5E0BCB-CE11-2361-1E16-7376D196BD3D}"/>
              </a:ext>
            </a:extLst>
          </p:cNvPr>
          <p:cNvSpPr txBox="1"/>
          <p:nvPr/>
        </p:nvSpPr>
        <p:spPr>
          <a:xfrm>
            <a:off x="6698031" y="5968610"/>
            <a:ext cx="2719019"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한국무역통계진흥원</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 </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083" name="TextBox 1082">
            <a:extLst>
              <a:ext uri="{FF2B5EF4-FFF2-40B4-BE49-F238E27FC236}">
                <a16:creationId xmlns:a16="http://schemas.microsoft.com/office/drawing/2014/main" id="{4E17F31F-4A33-F274-0393-DDE980343EF9}"/>
              </a:ext>
            </a:extLst>
          </p:cNvPr>
          <p:cNvSpPr txBox="1"/>
          <p:nvPr/>
        </p:nvSpPr>
        <p:spPr>
          <a:xfrm>
            <a:off x="489001" y="5968610"/>
            <a:ext cx="2719019"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9" name="그룹 8">
            <a:extLst>
              <a:ext uri="{FF2B5EF4-FFF2-40B4-BE49-F238E27FC236}">
                <a16:creationId xmlns:a16="http://schemas.microsoft.com/office/drawing/2014/main" id="{8E67B694-4B9C-062A-854D-24765CBA7EF0}"/>
              </a:ext>
            </a:extLst>
          </p:cNvPr>
          <p:cNvGrpSpPr/>
          <p:nvPr/>
        </p:nvGrpSpPr>
        <p:grpSpPr>
          <a:xfrm>
            <a:off x="488948" y="2574349"/>
            <a:ext cx="5963271" cy="3302576"/>
            <a:chOff x="488948" y="2574349"/>
            <a:chExt cx="5963271" cy="3302576"/>
          </a:xfrm>
        </p:grpSpPr>
        <p:grpSp>
          <p:nvGrpSpPr>
            <p:cNvPr id="8" name="그룹 7">
              <a:extLst>
                <a:ext uri="{FF2B5EF4-FFF2-40B4-BE49-F238E27FC236}">
                  <a16:creationId xmlns:a16="http://schemas.microsoft.com/office/drawing/2014/main" id="{40B471BF-4BD4-69E2-723C-3605AD96D013}"/>
                </a:ext>
              </a:extLst>
            </p:cNvPr>
            <p:cNvGrpSpPr/>
            <p:nvPr/>
          </p:nvGrpSpPr>
          <p:grpSpPr>
            <a:xfrm>
              <a:off x="488948" y="2574349"/>
              <a:ext cx="5963271" cy="3302576"/>
              <a:chOff x="488948" y="2574349"/>
              <a:chExt cx="5963271" cy="3302576"/>
            </a:xfrm>
          </p:grpSpPr>
          <p:grpSp>
            <p:nvGrpSpPr>
              <p:cNvPr id="1082" name="그룹 1081">
                <a:extLst>
                  <a:ext uri="{FF2B5EF4-FFF2-40B4-BE49-F238E27FC236}">
                    <a16:creationId xmlns:a16="http://schemas.microsoft.com/office/drawing/2014/main" id="{25BB0969-CDE5-93B9-6FEF-7464EA90A4B8}"/>
                  </a:ext>
                </a:extLst>
              </p:cNvPr>
              <p:cNvGrpSpPr/>
              <p:nvPr/>
            </p:nvGrpSpPr>
            <p:grpSpPr>
              <a:xfrm>
                <a:off x="488948" y="2574349"/>
                <a:ext cx="5963271" cy="3302576"/>
                <a:chOff x="488949" y="2574349"/>
                <a:chExt cx="4908548" cy="3302576"/>
              </a:xfrm>
            </p:grpSpPr>
            <p:sp>
              <p:nvSpPr>
                <p:cNvPr id="1081" name="직사각형 158">
                  <a:extLst>
                    <a:ext uri="{FF2B5EF4-FFF2-40B4-BE49-F238E27FC236}">
                      <a16:creationId xmlns:a16="http://schemas.microsoft.com/office/drawing/2014/main" id="{C080CCB2-9823-8D8B-50E1-8E0969FECAB9}"/>
                    </a:ext>
                  </a:extLst>
                </p:cNvPr>
                <p:cNvSpPr/>
                <p:nvPr/>
              </p:nvSpPr>
              <p:spPr>
                <a:xfrm>
                  <a:off x="488949" y="3231888"/>
                  <a:ext cx="4908547" cy="2645037"/>
                </a:xfrm>
                <a:prstGeom prst="rect">
                  <a:avLst/>
                </a:prstGeom>
                <a:solidFill>
                  <a:srgbClr val="F4F5F6"/>
                </a:solidFill>
              </p:spPr>
              <p:txBody>
                <a:bodyPr wrap="square" lIns="162000" tIns="324000" rIns="162000" bIns="0">
                  <a:noAutofit/>
                </a:bodyPr>
                <a:lstStyle/>
                <a:p>
                  <a:pPr marL="0" marR="0" lvl="0" indent="0" algn="l" defTabSz="914400" rtl="0" eaLnBrk="1" fontAlgn="ctr" latinLnBrk="0" hangingPunct="1">
                    <a:lnSpc>
                      <a:spcPct val="113000"/>
                    </a:lnSpc>
                    <a:spcBef>
                      <a:spcPts val="500"/>
                    </a:spcBef>
                    <a:spcAft>
                      <a:spcPts val="300"/>
                    </a:spcAft>
                    <a:buClrTx/>
                    <a:buSzTx/>
                    <a:buFontTx/>
                    <a:buNone/>
                    <a:tabLst/>
                    <a:defRPr/>
                  </a:pPr>
                  <a:endParaRPr kumimoji="0" lang="en-US" altLang="ko-KR" sz="950" b="1" i="0" u="none" strike="noStrike" kern="1200" cap="none" spc="-1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1079" name="그룹 1078">
                  <a:extLst>
                    <a:ext uri="{FF2B5EF4-FFF2-40B4-BE49-F238E27FC236}">
                      <a16:creationId xmlns:a16="http://schemas.microsoft.com/office/drawing/2014/main" id="{E49B91A6-3F9A-0462-A693-DA3A0B55B85E}"/>
                    </a:ext>
                  </a:extLst>
                </p:cNvPr>
                <p:cNvGrpSpPr/>
                <p:nvPr/>
              </p:nvGrpSpPr>
              <p:grpSpPr>
                <a:xfrm>
                  <a:off x="488950" y="2574349"/>
                  <a:ext cx="4908547" cy="3150557"/>
                  <a:chOff x="507999" y="2574349"/>
                  <a:chExt cx="4908547" cy="3150557"/>
                </a:xfrm>
              </p:grpSpPr>
              <p:grpSp>
                <p:nvGrpSpPr>
                  <p:cNvPr id="1057" name="그룹 1056">
                    <a:extLst>
                      <a:ext uri="{FF2B5EF4-FFF2-40B4-BE49-F238E27FC236}">
                        <a16:creationId xmlns:a16="http://schemas.microsoft.com/office/drawing/2014/main" id="{AD6965CD-8056-7FC7-34BF-FFCC8F537827}"/>
                      </a:ext>
                    </a:extLst>
                  </p:cNvPr>
                  <p:cNvGrpSpPr/>
                  <p:nvPr/>
                </p:nvGrpSpPr>
                <p:grpSpPr>
                  <a:xfrm>
                    <a:off x="533398" y="3836376"/>
                    <a:ext cx="4856504" cy="1888530"/>
                    <a:chOff x="3324225" y="3063495"/>
                    <a:chExt cx="9334084" cy="1888530"/>
                  </a:xfrm>
                </p:grpSpPr>
                <p:sp>
                  <p:nvSpPr>
                    <p:cNvPr id="1045" name="TextBox 1044">
                      <a:extLst>
                        <a:ext uri="{FF2B5EF4-FFF2-40B4-BE49-F238E27FC236}">
                          <a16:creationId xmlns:a16="http://schemas.microsoft.com/office/drawing/2014/main" id="{4FB69B45-8FE3-BFCE-1353-204DBBA9087F}"/>
                        </a:ext>
                      </a:extLst>
                    </p:cNvPr>
                    <p:cNvSpPr txBox="1"/>
                    <p:nvPr/>
                  </p:nvSpPr>
                  <p:spPr>
                    <a:xfrm>
                      <a:off x="3324225" y="3063495"/>
                      <a:ext cx="2932928" cy="1779270"/>
                    </a:xfrm>
                    <a:prstGeom prst="rect">
                      <a:avLst/>
                    </a:prstGeom>
                    <a:noFill/>
                  </p:spPr>
                  <p:txBody>
                    <a:bodyPr wrap="square">
                      <a:spAutoFit/>
                    </a:bodyPr>
                    <a:lstStyle/>
                    <a:p>
                      <a:pPr marL="0" marR="0" lvl="0" indent="0" algn="l" defTabSz="914400" rtl="0" eaLnBrk="1" fontAlgn="auto" latinLnBrk="0" hangingPunct="1">
                        <a:lnSpc>
                          <a:spcPct val="110000"/>
                        </a:lnSpc>
                        <a:spcBef>
                          <a:spcPts val="200"/>
                        </a:spcBef>
                        <a:spcAft>
                          <a:spcPts val="200"/>
                        </a:spcAft>
                        <a:buClrTx/>
                        <a:buSzPct val="100000"/>
                        <a:buFontTx/>
                        <a:buNone/>
                        <a:tabLst/>
                        <a:defRPr/>
                      </a:pPr>
                      <a:r>
                        <a:rPr kumimoji="0" lang="ko-KR" altLang="en-US"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크로스보더 시장 성장세</a:t>
                      </a:r>
                      <a:b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br>
                      <a:endPar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92075" marR="0" lvl="0" indent="-92075" algn="l" defTabSz="914400" rtl="0" eaLnBrk="1" fontAlgn="auto" latinLnBrk="0" hangingPunct="1">
                        <a:lnSpc>
                          <a:spcPct val="110000"/>
                        </a:lnSpc>
                        <a:spcBef>
                          <a:spcPts val="400"/>
                        </a:spcBef>
                        <a:spcAft>
                          <a:spcPts val="200"/>
                        </a:spcAft>
                        <a:buClrTx/>
                        <a:buSzPct val="100000"/>
                        <a:buFont typeface="Arial" panose="020B0604020202020204" pitchFamily="34" charset="0"/>
                        <a:buChar char="•"/>
                        <a:tabLst/>
                        <a:defRPr/>
                      </a:pP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이커머스의 국경 간 경계가 허물어지며 국내 소비자의 해외직구</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해외직접구매</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수요가 확대</a:t>
                      </a:r>
                      <a:endPar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92075" marR="0" lvl="0" indent="-92075" algn="l" defTabSz="914400" rtl="0" eaLnBrk="1" fontAlgn="auto" latinLnBrk="0" hangingPunct="1">
                        <a:lnSpc>
                          <a:spcPct val="110000"/>
                        </a:lnSpc>
                        <a:spcBef>
                          <a:spcPts val="400"/>
                        </a:spcBef>
                        <a:spcAft>
                          <a:spcPts val="200"/>
                        </a:spcAft>
                        <a:buClrTx/>
                        <a:buSzPct val="100000"/>
                        <a:buFont typeface="Arial" panose="020B0604020202020204" pitchFamily="34" charset="0"/>
                        <a:buChar char="•"/>
                        <a:tabLst/>
                        <a:defRPr/>
                      </a:pP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전자상거래를 통한 해외 역직구 시장 규모 또한 코로나</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19 </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기간을 거치며 성장세</a:t>
                      </a:r>
                      <a:endPar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1052" name="TextBox 1051">
                      <a:extLst>
                        <a:ext uri="{FF2B5EF4-FFF2-40B4-BE49-F238E27FC236}">
                          <a16:creationId xmlns:a16="http://schemas.microsoft.com/office/drawing/2014/main" id="{F16B165B-D64A-FB4E-CBF1-0339053D8AA8}"/>
                        </a:ext>
                      </a:extLst>
                    </p:cNvPr>
                    <p:cNvSpPr txBox="1"/>
                    <p:nvPr/>
                  </p:nvSpPr>
                  <p:spPr>
                    <a:xfrm>
                      <a:off x="6524803" y="3063495"/>
                      <a:ext cx="2932928" cy="1549976"/>
                    </a:xfrm>
                    <a:prstGeom prst="rect">
                      <a:avLst/>
                    </a:prstGeom>
                    <a:noFill/>
                  </p:spPr>
                  <p:txBody>
                    <a:bodyPr wrap="square">
                      <a:spAutoFit/>
                    </a:bodyPr>
                    <a:lstStyle/>
                    <a:p>
                      <a:pPr marL="0" marR="0" lvl="0" indent="0" algn="l" defTabSz="914400" rtl="0" eaLnBrk="1" fontAlgn="auto" latinLnBrk="0" hangingPunct="1">
                        <a:lnSpc>
                          <a:spcPct val="110000"/>
                        </a:lnSpc>
                        <a:spcBef>
                          <a:spcPts val="200"/>
                        </a:spcBef>
                        <a:spcAft>
                          <a:spcPts val="200"/>
                        </a:spcAft>
                        <a:buClrTx/>
                        <a:buSzPct val="100000"/>
                        <a:buFontTx/>
                        <a:buNone/>
                        <a:tabLst/>
                        <a:defRPr/>
                      </a:pPr>
                      <a:r>
                        <a:rPr kumimoji="0" lang="ko-KR" altLang="en-US"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글로벌 사업자의</a:t>
                      </a:r>
                      <a:br>
                        <a:rPr kumimoji="0" lang="en-US" altLang="ko-KR"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br>
                      <a:r>
                        <a:rPr kumimoji="0" lang="ko-KR" altLang="en-US"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국내 사업 개시 본격화</a:t>
                      </a:r>
                      <a:endParaRPr kumimoji="0" lang="en-US" altLang="ko-KR" sz="11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92075" marR="0" lvl="0" indent="-92075" algn="l" defTabSz="914400" rtl="0" eaLnBrk="1" fontAlgn="auto" latinLnBrk="0" hangingPunct="1">
                        <a:lnSpc>
                          <a:spcPct val="110000"/>
                        </a:lnSpc>
                        <a:spcBef>
                          <a:spcPts val="400"/>
                        </a:spcBef>
                        <a:spcAft>
                          <a:spcPts val="200"/>
                        </a:spcAft>
                        <a:buClrTx/>
                        <a:buSzPct val="100000"/>
                        <a:buFont typeface="Arial" panose="020B0604020202020204" pitchFamily="34" charset="0"/>
                        <a:buChar char="•"/>
                        <a:tabLst/>
                        <a:defRPr/>
                      </a:pP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중국 알리바바그룹의 알리익스프레스</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(AliExpress), </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싱가포르의 큐텐</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(Qoo10), </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일본 라쿠텐</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(Rakuten) </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등 자본력 갖춘 글로벌 사업자들의 국내 진출이 가속화</a:t>
                      </a:r>
                      <a:endPar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1055" name="TextBox 1054">
                      <a:extLst>
                        <a:ext uri="{FF2B5EF4-FFF2-40B4-BE49-F238E27FC236}">
                          <a16:creationId xmlns:a16="http://schemas.microsoft.com/office/drawing/2014/main" id="{2D222827-9848-717C-DA21-DA96EFEE764C}"/>
                        </a:ext>
                      </a:extLst>
                    </p:cNvPr>
                    <p:cNvSpPr txBox="1"/>
                    <p:nvPr/>
                  </p:nvSpPr>
                  <p:spPr>
                    <a:xfrm>
                      <a:off x="9725381" y="3063495"/>
                      <a:ext cx="2932928" cy="1888530"/>
                    </a:xfrm>
                    <a:prstGeom prst="rect">
                      <a:avLst/>
                    </a:prstGeom>
                    <a:noFill/>
                  </p:spPr>
                  <p:txBody>
                    <a:bodyPr wrap="square">
                      <a:spAutoFit/>
                    </a:bodyPr>
                    <a:lstStyle/>
                    <a:p>
                      <a:pPr marL="0" marR="0" lvl="0" indent="0" algn="l" defTabSz="914400" rtl="0" eaLnBrk="1" fontAlgn="auto" latinLnBrk="0" hangingPunct="1">
                        <a:lnSpc>
                          <a:spcPct val="110000"/>
                        </a:lnSpc>
                        <a:spcBef>
                          <a:spcPts val="200"/>
                        </a:spcBef>
                        <a:spcAft>
                          <a:spcPts val="200"/>
                        </a:spcAft>
                        <a:buClrTx/>
                        <a:buSzPct val="100000"/>
                        <a:buFontTx/>
                        <a:buNone/>
                        <a:tabLst/>
                        <a:defRPr/>
                      </a:pPr>
                      <a:r>
                        <a:rPr kumimoji="0" lang="ko-KR" altLang="en-US"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신성장동력 확보 필요성 증대</a:t>
                      </a:r>
                      <a:br>
                        <a:rPr kumimoji="0" lang="en-US" altLang="ko-KR"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br>
                      <a:endParaRPr kumimoji="0" lang="ko-KR" altLang="en-US" sz="11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92075" marR="0" lvl="0" indent="-92075" algn="l" defTabSz="914400" rtl="0" eaLnBrk="1" fontAlgn="auto" latinLnBrk="0" hangingPunct="1">
                        <a:lnSpc>
                          <a:spcPct val="110000"/>
                        </a:lnSpc>
                        <a:spcBef>
                          <a:spcPts val="400"/>
                        </a:spcBef>
                        <a:spcAft>
                          <a:spcPts val="200"/>
                        </a:spcAft>
                        <a:buClrTx/>
                        <a:buSzPct val="100000"/>
                        <a:buFont typeface="Arial" panose="020B0604020202020204" pitchFamily="34" charset="0"/>
                        <a:buChar char="•"/>
                        <a:tabLst/>
                        <a:defRPr/>
                      </a:pP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이커머스 사업자는 시장 주도권을 확보</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유지하기 위해 해외직구</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역직구를 포괄하는 크로스보더 커머스에서 신성장동력을 모색 중</a:t>
                      </a:r>
                      <a:r>
                        <a:rPr kumimoji="0" lang="en-US" altLang="ko-KR"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기업들은 크로스보더 커머스로 실적 높이고 글로벌 경쟁력 강화할 계획</a:t>
                      </a:r>
                    </a:p>
                  </p:txBody>
                </p:sp>
              </p:grpSp>
              <p:sp>
                <p:nvSpPr>
                  <p:cNvPr id="1058" name="직사각형 158">
                    <a:extLst>
                      <a:ext uri="{FF2B5EF4-FFF2-40B4-BE49-F238E27FC236}">
                        <a16:creationId xmlns:a16="http://schemas.microsoft.com/office/drawing/2014/main" id="{87487863-D323-D199-DFC3-9F151FA43EC4}"/>
                      </a:ext>
                    </a:extLst>
                  </p:cNvPr>
                  <p:cNvSpPr/>
                  <p:nvPr/>
                </p:nvSpPr>
                <p:spPr>
                  <a:xfrm>
                    <a:off x="507999" y="2574349"/>
                    <a:ext cx="4908547" cy="707605"/>
                  </a:xfrm>
                  <a:prstGeom prst="rect">
                    <a:avLst/>
                  </a:prstGeom>
                  <a:solidFill>
                    <a:schemeClr val="tx2">
                      <a:lumMod val="75000"/>
                    </a:schemeClr>
                  </a:solidFill>
                </p:spPr>
                <p:txBody>
                  <a:bodyPr wrap="square" lIns="126000" tIns="90000" rIns="90000" bIns="90000" anchor="ctr">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CBEC(Cross-border E-Commerce, </a:t>
                    </a: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크로스보더 커머스</a:t>
                    </a: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a:t>
                    </a: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란</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panose="00000600000000000000" pitchFamily="2" charset="-127"/>
                        <a:cs typeface="+mn-cs"/>
                      </a:rPr>
                      <a:t>CBEC(Cross-border E-Commerce)</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panose="00000600000000000000" pitchFamily="2" charset="-127"/>
                        <a:cs typeface="+mn-cs"/>
                      </a:rPr>
                      <a:t>는 다른 말로 크로스보더 커머스로</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panose="00000600000000000000" pitchFamily="2" charset="-127"/>
                        <a:cs typeface="+mn-cs"/>
                      </a:rPr>
                      <a:t>, </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panose="00000600000000000000" pitchFamily="2" charset="-127"/>
                        <a:cs typeface="+mn-cs"/>
                      </a:rPr>
                      <a:t>온라인 또는 전자상거래 플랫폼을 바탕으로 전 세계 고객에게 상품을 판매하는 사업을 의미</a:t>
                    </a:r>
                    <a:endPar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panose="00000600000000000000" pitchFamily="2" charset="-127"/>
                      <a:cs typeface="+mn-cs"/>
                    </a:endParaRPr>
                  </a:p>
                </p:txBody>
              </p:sp>
            </p:grpSp>
          </p:grpSp>
          <p:grpSp>
            <p:nvGrpSpPr>
              <p:cNvPr id="4" name="그룹 3">
                <a:extLst>
                  <a:ext uri="{FF2B5EF4-FFF2-40B4-BE49-F238E27FC236}">
                    <a16:creationId xmlns:a16="http://schemas.microsoft.com/office/drawing/2014/main" id="{CD2B11CA-BE01-56D8-9DCE-A8A1B0C2D508}"/>
                  </a:ext>
                </a:extLst>
              </p:cNvPr>
              <p:cNvGrpSpPr/>
              <p:nvPr/>
            </p:nvGrpSpPr>
            <p:grpSpPr>
              <a:xfrm>
                <a:off x="2480602" y="3886939"/>
                <a:ext cx="1979963" cy="1764000"/>
                <a:chOff x="2483998" y="3886939"/>
                <a:chExt cx="1979963" cy="1764000"/>
              </a:xfrm>
            </p:grpSpPr>
            <p:cxnSp>
              <p:nvCxnSpPr>
                <p:cNvPr id="2" name="직선 연결선 1">
                  <a:extLst>
                    <a:ext uri="{FF2B5EF4-FFF2-40B4-BE49-F238E27FC236}">
                      <a16:creationId xmlns:a16="http://schemas.microsoft.com/office/drawing/2014/main" id="{297A70CB-D2CA-D580-B645-B38644544D0A}"/>
                    </a:ext>
                  </a:extLst>
                </p:cNvPr>
                <p:cNvCxnSpPr>
                  <a:cxnSpLocks/>
                </p:cNvCxnSpPr>
                <p:nvPr/>
              </p:nvCxnSpPr>
              <p:spPr>
                <a:xfrm>
                  <a:off x="2483998" y="3886939"/>
                  <a:ext cx="0" cy="1764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31067DA3-B2DC-7677-CDB9-3F2E05FE5AE1}"/>
                    </a:ext>
                  </a:extLst>
                </p:cNvPr>
                <p:cNvCxnSpPr>
                  <a:cxnSpLocks/>
                </p:cNvCxnSpPr>
                <p:nvPr/>
              </p:nvCxnSpPr>
              <p:spPr>
                <a:xfrm>
                  <a:off x="4463961" y="3886939"/>
                  <a:ext cx="0" cy="1764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87" name="TextBox 1086">
              <a:extLst>
                <a:ext uri="{FF2B5EF4-FFF2-40B4-BE49-F238E27FC236}">
                  <a16:creationId xmlns:a16="http://schemas.microsoft.com/office/drawing/2014/main" id="{6BDF3D1F-3BD8-C2F1-7BAE-07DDB34984B8}"/>
                </a:ext>
              </a:extLst>
            </p:cNvPr>
            <p:cNvSpPr txBox="1"/>
            <p:nvPr/>
          </p:nvSpPr>
          <p:spPr>
            <a:xfrm>
              <a:off x="515972" y="3375890"/>
              <a:ext cx="4257641"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크로스보더 커머스 비즈니스 확대 배경</a:t>
              </a:r>
            </a:p>
          </p:txBody>
        </p:sp>
      </p:grpSp>
    </p:spTree>
    <p:extLst>
      <p:ext uri="{BB962C8B-B14F-4D97-AF65-F5344CB8AC3E}">
        <p14:creationId xmlns:p14="http://schemas.microsoft.com/office/powerpoint/2010/main" val="396270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8D12AF25-8B0B-0F31-2E89-1CD5A18ED1D4}"/>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③ 이커머스 기업의 새로운 격전지</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크로스보더 커머스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(2/2)</a:t>
            </a:r>
          </a:p>
        </p:txBody>
      </p:sp>
      <p:sp>
        <p:nvSpPr>
          <p:cNvPr id="6" name="텍스트 개체 틀 16">
            <a:extLst>
              <a:ext uri="{FF2B5EF4-FFF2-40B4-BE49-F238E27FC236}">
                <a16:creationId xmlns:a16="http://schemas.microsoft.com/office/drawing/2014/main" id="{1A7F93AE-3209-AE6A-ADDA-0ADA294C3DFB}"/>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10" name="텍스트 개체 틀 21">
            <a:extLst>
              <a:ext uri="{FF2B5EF4-FFF2-40B4-BE49-F238E27FC236}">
                <a16:creationId xmlns:a16="http://schemas.microsoft.com/office/drawing/2014/main" id="{BEACE963-3E3F-507D-B9A2-F5FFBBDFCD7A}"/>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동남아시아 주요 기업이 대규모 투자를 바탕으로 한국 사업을 본격화하는 등</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이커머스 시장 내 경쟁 강도가 심화되면서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한국 기업은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CBEC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사업에 더욱 공격적으로 나서는 모습</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이들은 </a:t>
            </a:r>
            <a:r>
              <a:rPr kumimoji="0" lang="ko-KR" altLang="en-US" sz="14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차별화된 해외직구</a:t>
            </a:r>
            <a:r>
              <a:rPr lang="ko-KR" altLang="en-US" kern="0" dirty="0">
                <a:solidFill>
                  <a:srgbClr val="000000">
                    <a:lumMod val="65000"/>
                    <a:lumOff val="35000"/>
                  </a:srgbClr>
                </a:solidFill>
                <a:latin typeface="KoPub돋움체 Medium"/>
                <a:ea typeface="KoPub돋움체 Medium"/>
              </a:rPr>
              <a:t>·역직구 솔루션을 통해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실적을 높이는 한편 글로벌 시장에서 경쟁력을 강화하고자 함</a:t>
            </a:r>
          </a:p>
        </p:txBody>
      </p:sp>
      <p:sp>
        <p:nvSpPr>
          <p:cNvPr id="11" name="TextBox 10">
            <a:extLst>
              <a:ext uri="{FF2B5EF4-FFF2-40B4-BE49-F238E27FC236}">
                <a16:creationId xmlns:a16="http://schemas.microsoft.com/office/drawing/2014/main" id="{16635227-9B03-8BD0-95D6-20CF3FE91462}"/>
              </a:ext>
            </a:extLst>
          </p:cNvPr>
          <p:cNvSpPr txBox="1"/>
          <p:nvPr/>
        </p:nvSpPr>
        <p:spPr>
          <a:xfrm>
            <a:off x="489000" y="5968610"/>
            <a:ext cx="3815164"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graphicFrame>
        <p:nvGraphicFramePr>
          <p:cNvPr id="12" name="Table 28">
            <a:extLst>
              <a:ext uri="{FF2B5EF4-FFF2-40B4-BE49-F238E27FC236}">
                <a16:creationId xmlns:a16="http://schemas.microsoft.com/office/drawing/2014/main" id="{F7FE0241-4BC9-95A2-5AF5-B70A86AAEFCB}"/>
              </a:ext>
            </a:extLst>
          </p:cNvPr>
          <p:cNvGraphicFramePr>
            <a:graphicFrameLocks noGrp="1"/>
          </p:cNvGraphicFramePr>
          <p:nvPr>
            <p:extLst>
              <p:ext uri="{D42A27DB-BD31-4B8C-83A1-F6EECF244321}">
                <p14:modId xmlns:p14="http://schemas.microsoft.com/office/powerpoint/2010/main" val="2646243704"/>
              </p:ext>
            </p:extLst>
          </p:nvPr>
        </p:nvGraphicFramePr>
        <p:xfrm>
          <a:off x="3543300" y="2539797"/>
          <a:ext cx="5873750" cy="2692610"/>
        </p:xfrm>
        <a:graphic>
          <a:graphicData uri="http://schemas.openxmlformats.org/drawingml/2006/table">
            <a:tbl>
              <a:tblPr firstRow="1" bandRow="1"/>
              <a:tblGrid>
                <a:gridCol w="551888">
                  <a:extLst>
                    <a:ext uri="{9D8B030D-6E8A-4147-A177-3AD203B41FA5}">
                      <a16:colId xmlns:a16="http://schemas.microsoft.com/office/drawing/2014/main" val="2951935572"/>
                    </a:ext>
                  </a:extLst>
                </a:gridCol>
                <a:gridCol w="5321862">
                  <a:extLst>
                    <a:ext uri="{9D8B030D-6E8A-4147-A177-3AD203B41FA5}">
                      <a16:colId xmlns:a16="http://schemas.microsoft.com/office/drawing/2014/main" val="3053436046"/>
                    </a:ext>
                  </a:extLst>
                </a:gridCol>
              </a:tblGrid>
              <a:tr h="252000">
                <a:tc>
                  <a:txBody>
                    <a:bodyPr/>
                    <a:lstStyle>
                      <a:lvl1pPr>
                        <a:defRPr>
                          <a:solidFill>
                            <a:schemeClr val="tx1"/>
                          </a:solidFill>
                          <a:latin typeface="KoPub돋움체 Medium"/>
                          <a:ea typeface="KoPub돋움체 Medium"/>
                        </a:defRPr>
                      </a:lvl1pPr>
                      <a:lvl2pPr>
                        <a:defRPr>
                          <a:solidFill>
                            <a:schemeClr val="tx1"/>
                          </a:solidFill>
                          <a:latin typeface="KoPub돋움체 Medium"/>
                          <a:ea typeface="KoPub돋움체 Medium"/>
                        </a:defRPr>
                      </a:lvl2pPr>
                      <a:lvl3pPr>
                        <a:defRPr>
                          <a:solidFill>
                            <a:schemeClr val="tx1"/>
                          </a:solidFill>
                          <a:latin typeface="KoPub돋움체 Medium"/>
                          <a:ea typeface="KoPub돋움체 Medium"/>
                        </a:defRPr>
                      </a:lvl3pPr>
                      <a:lvl4pPr>
                        <a:defRPr>
                          <a:solidFill>
                            <a:schemeClr val="tx1"/>
                          </a:solidFill>
                          <a:latin typeface="KoPub돋움체 Medium"/>
                          <a:ea typeface="KoPub돋움체 Medium"/>
                        </a:defRPr>
                      </a:lvl4pPr>
                      <a:lvl5pPr>
                        <a:defRPr>
                          <a:solidFill>
                            <a:schemeClr val="tx1"/>
                          </a:solidFill>
                          <a:latin typeface="KoPub돋움체 Medium"/>
                          <a:ea typeface="KoPub돋움체 Medium"/>
                        </a:defRPr>
                      </a:lvl5pPr>
                      <a:lvl6pPr>
                        <a:defRPr>
                          <a:solidFill>
                            <a:schemeClr val="tx1"/>
                          </a:solidFill>
                          <a:latin typeface="KoPub돋움체 Medium"/>
                          <a:ea typeface="KoPub돋움체 Medium"/>
                        </a:defRPr>
                      </a:lvl6pPr>
                      <a:lvl7pPr>
                        <a:defRPr>
                          <a:solidFill>
                            <a:schemeClr val="tx1"/>
                          </a:solidFill>
                          <a:latin typeface="KoPub돋움체 Medium"/>
                          <a:ea typeface="KoPub돋움체 Medium"/>
                        </a:defRPr>
                      </a:lvl7pPr>
                      <a:lvl8pPr>
                        <a:defRPr>
                          <a:solidFill>
                            <a:schemeClr val="tx1"/>
                          </a:solidFill>
                          <a:latin typeface="KoPub돋움체 Medium"/>
                          <a:ea typeface="KoPub돋움체 Medium"/>
                        </a:defRPr>
                      </a:lvl8pPr>
                      <a:lvl9pPr>
                        <a:defRPr>
                          <a:solidFill>
                            <a:schemeClr val="tx1"/>
                          </a:solidFill>
                          <a:latin typeface="KoPub돋움체 Medium"/>
                          <a:ea typeface="KoPub돋움체 Medium"/>
                        </a:defRPr>
                      </a:lvl9pPr>
                    </a:lstStyle>
                    <a:p>
                      <a:pPr algn="ctr"/>
                      <a:r>
                        <a:rPr lang="ko-KR" altLang="en-US" sz="1000" b="1" kern="0" dirty="0">
                          <a:ln>
                            <a:solidFill>
                              <a:srgbClr val="005EB8">
                                <a:alpha val="0"/>
                              </a:srgbClr>
                            </a:solidFill>
                          </a:ln>
                          <a:solidFill>
                            <a:schemeClr val="bg1"/>
                          </a:solidFill>
                          <a:latin typeface="KoPub돋움체 Medium" panose="02020603020101020101" pitchFamily="18" charset="-127"/>
                          <a:ea typeface="KoPub돋움체 Medium" panose="02020603020101020101" pitchFamily="18" charset="-127"/>
                          <a:cs typeface="+mn-cs"/>
                        </a:rPr>
                        <a:t>기업명</a:t>
                      </a:r>
                      <a:endParaRPr lang="en-GB" sz="1000" b="1" kern="0" dirty="0">
                        <a:ln>
                          <a:solidFill>
                            <a:srgbClr val="005EB8">
                              <a:alpha val="0"/>
                            </a:srgb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36000" marR="36000" marT="18000" marB="18000" anchor="ctr">
                    <a:lnL w="12700" cmpd="sng">
                      <a:noFill/>
                    </a:lnL>
                    <a:lnR w="3175"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495285" rtl="0" eaLnBrk="1" latinLnBrk="1" hangingPunct="1">
                        <a:defRPr sz="1950" b="1" kern="1200">
                          <a:solidFill>
                            <a:schemeClr val="lt1"/>
                          </a:solidFill>
                          <a:latin typeface="Arial"/>
                          <a:ea typeface="KoPub돋움체 Medium"/>
                        </a:defRPr>
                      </a:lvl1pPr>
                      <a:lvl2pPr marL="495285" algn="l" defTabSz="495285" rtl="0" eaLnBrk="1" latinLnBrk="1" hangingPunct="1">
                        <a:defRPr sz="1950" b="1" kern="1200">
                          <a:solidFill>
                            <a:schemeClr val="lt1"/>
                          </a:solidFill>
                          <a:latin typeface="Arial"/>
                          <a:ea typeface="KoPub돋움체 Medium"/>
                        </a:defRPr>
                      </a:lvl2pPr>
                      <a:lvl3pPr marL="990570" algn="l" defTabSz="495285" rtl="0" eaLnBrk="1" latinLnBrk="1" hangingPunct="1">
                        <a:defRPr sz="1950" b="1" kern="1200">
                          <a:solidFill>
                            <a:schemeClr val="lt1"/>
                          </a:solidFill>
                          <a:latin typeface="Arial"/>
                          <a:ea typeface="KoPub돋움체 Medium"/>
                        </a:defRPr>
                      </a:lvl3pPr>
                      <a:lvl4pPr marL="1485854" algn="l" defTabSz="495285" rtl="0" eaLnBrk="1" latinLnBrk="1" hangingPunct="1">
                        <a:defRPr sz="1950" b="1" kern="1200">
                          <a:solidFill>
                            <a:schemeClr val="lt1"/>
                          </a:solidFill>
                          <a:latin typeface="Arial"/>
                          <a:ea typeface="KoPub돋움체 Medium"/>
                        </a:defRPr>
                      </a:lvl4pPr>
                      <a:lvl5pPr marL="1981139" algn="l" defTabSz="495285" rtl="0" eaLnBrk="1" latinLnBrk="1" hangingPunct="1">
                        <a:defRPr sz="1950" b="1" kern="1200">
                          <a:solidFill>
                            <a:schemeClr val="lt1"/>
                          </a:solidFill>
                          <a:latin typeface="Arial"/>
                          <a:ea typeface="KoPub돋움체 Medium"/>
                        </a:defRPr>
                      </a:lvl5pPr>
                      <a:lvl6pPr marL="2476424" algn="l" defTabSz="495285" rtl="0" eaLnBrk="1" latinLnBrk="1" hangingPunct="1">
                        <a:defRPr sz="1950" b="1" kern="1200">
                          <a:solidFill>
                            <a:schemeClr val="lt1"/>
                          </a:solidFill>
                          <a:latin typeface="Arial"/>
                          <a:ea typeface="KoPub돋움체 Medium"/>
                        </a:defRPr>
                      </a:lvl6pPr>
                      <a:lvl7pPr marL="2971709" algn="l" defTabSz="495285" rtl="0" eaLnBrk="1" latinLnBrk="1" hangingPunct="1">
                        <a:defRPr sz="1950" b="1" kern="1200">
                          <a:solidFill>
                            <a:schemeClr val="lt1"/>
                          </a:solidFill>
                          <a:latin typeface="Arial"/>
                          <a:ea typeface="KoPub돋움체 Medium"/>
                        </a:defRPr>
                      </a:lvl7pPr>
                      <a:lvl8pPr marL="3466993" algn="l" defTabSz="495285" rtl="0" eaLnBrk="1" latinLnBrk="1" hangingPunct="1">
                        <a:defRPr sz="1950" b="1" kern="1200">
                          <a:solidFill>
                            <a:schemeClr val="lt1"/>
                          </a:solidFill>
                          <a:latin typeface="Arial"/>
                          <a:ea typeface="KoPub돋움체 Medium"/>
                        </a:defRPr>
                      </a:lvl8pPr>
                      <a:lvl9pPr marL="3962278" algn="l" defTabSz="495285" rtl="0" eaLnBrk="1" latinLnBrk="1" hangingPunct="1">
                        <a:defRPr sz="1950" b="1" kern="1200">
                          <a:solidFill>
                            <a:schemeClr val="lt1"/>
                          </a:solidFill>
                          <a:latin typeface="Arial"/>
                          <a:ea typeface="KoPub돋움체 Medium"/>
                        </a:defRPr>
                      </a:lvl9pPr>
                    </a:lstStyle>
                    <a:p>
                      <a:pPr marL="0" algn="ctr" defTabSz="495285" rtl="0" eaLnBrk="1" latinLnBrk="1" hangingPunct="1"/>
                      <a:r>
                        <a:rPr lang="ko-KR" altLang="en-US" sz="1000" b="1" kern="0" dirty="0">
                          <a:ln>
                            <a:solidFill>
                              <a:srgbClr val="005EB8">
                                <a:alpha val="0"/>
                              </a:srgbClr>
                            </a:solidFill>
                          </a:ln>
                          <a:solidFill>
                            <a:schemeClr val="bg1"/>
                          </a:solidFill>
                          <a:latin typeface="KoPub돋움체 Medium" panose="02020603020101020101" pitchFamily="18" charset="-127"/>
                          <a:ea typeface="KoPub돋움체 Medium" panose="02020603020101020101" pitchFamily="18" charset="-127"/>
                          <a:cs typeface="+mn-cs"/>
                        </a:rPr>
                        <a:t>사업 내용</a:t>
                      </a:r>
                      <a:endParaRPr lang="en-GB" sz="1000" b="1" kern="0" dirty="0">
                        <a:ln>
                          <a:solidFill>
                            <a:srgbClr val="005EB8">
                              <a:alpha val="0"/>
                            </a:srgb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72000" marT="18000" marB="18000" anchor="ctr">
                    <a:lnL w="3175"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4119235195"/>
                  </a:ext>
                </a:extLst>
              </a:tr>
              <a:tr h="720000">
                <a:tc>
                  <a:txBody>
                    <a:bodyPr/>
                    <a:lstStyle>
                      <a:lvl1pPr>
                        <a:defRPr>
                          <a:solidFill>
                            <a:schemeClr val="tx1"/>
                          </a:solidFill>
                          <a:latin typeface="KoPub돋움체 Medium"/>
                          <a:ea typeface="KoPub돋움체 Medium"/>
                        </a:defRPr>
                      </a:lvl1pPr>
                      <a:lvl2pPr>
                        <a:defRPr>
                          <a:solidFill>
                            <a:schemeClr val="tx1"/>
                          </a:solidFill>
                          <a:latin typeface="KoPub돋움체 Medium"/>
                          <a:ea typeface="KoPub돋움체 Medium"/>
                        </a:defRPr>
                      </a:lvl2pPr>
                      <a:lvl3pPr>
                        <a:defRPr>
                          <a:solidFill>
                            <a:schemeClr val="tx1"/>
                          </a:solidFill>
                          <a:latin typeface="KoPub돋움체 Medium"/>
                          <a:ea typeface="KoPub돋움체 Medium"/>
                        </a:defRPr>
                      </a:lvl3pPr>
                      <a:lvl4pPr>
                        <a:defRPr>
                          <a:solidFill>
                            <a:schemeClr val="tx1"/>
                          </a:solidFill>
                          <a:latin typeface="KoPub돋움체 Medium"/>
                          <a:ea typeface="KoPub돋움체 Medium"/>
                        </a:defRPr>
                      </a:lvl4pPr>
                      <a:lvl5pPr>
                        <a:defRPr>
                          <a:solidFill>
                            <a:schemeClr val="tx1"/>
                          </a:solidFill>
                          <a:latin typeface="KoPub돋움체 Medium"/>
                          <a:ea typeface="KoPub돋움체 Medium"/>
                        </a:defRPr>
                      </a:lvl5pPr>
                      <a:lvl6pPr>
                        <a:defRPr>
                          <a:solidFill>
                            <a:schemeClr val="tx1"/>
                          </a:solidFill>
                          <a:latin typeface="KoPub돋움체 Medium"/>
                          <a:ea typeface="KoPub돋움체 Medium"/>
                        </a:defRPr>
                      </a:lvl6pPr>
                      <a:lvl7pPr>
                        <a:defRPr>
                          <a:solidFill>
                            <a:schemeClr val="tx1"/>
                          </a:solidFill>
                          <a:latin typeface="KoPub돋움체 Medium"/>
                          <a:ea typeface="KoPub돋움체 Medium"/>
                        </a:defRPr>
                      </a:lvl7pPr>
                      <a:lvl8pPr>
                        <a:defRPr>
                          <a:solidFill>
                            <a:schemeClr val="tx1"/>
                          </a:solidFill>
                          <a:latin typeface="KoPub돋움체 Medium"/>
                          <a:ea typeface="KoPub돋움체 Medium"/>
                        </a:defRPr>
                      </a:lvl8pPr>
                      <a:lvl9pPr>
                        <a:defRPr>
                          <a:solidFill>
                            <a:schemeClr val="tx1"/>
                          </a:solidFill>
                          <a:latin typeface="KoPub돋움체 Medium"/>
                          <a:ea typeface="KoPub돋움체 Medium"/>
                        </a:defRPr>
                      </a:lvl9pPr>
                    </a:lstStyle>
                    <a:p>
                      <a:pPr marL="0" algn="ctr" defTabSz="495285" rtl="0" eaLnBrk="1" latinLnBrk="1" hangingPunct="1"/>
                      <a:r>
                        <a:rPr lang="ko-KR" altLang="en-US" sz="950" b="1" kern="0" dirty="0">
                          <a:ln>
                            <a:solidFill>
                              <a:srgbClr val="005EB8">
                                <a:alpha val="0"/>
                              </a:srgbClr>
                            </a:solidFill>
                          </a:ln>
                          <a:solidFill>
                            <a:schemeClr val="tx1">
                              <a:lumMod val="85000"/>
                              <a:lumOff val="15000"/>
                            </a:schemeClr>
                          </a:solidFill>
                          <a:latin typeface="+mn-ea"/>
                          <a:ea typeface="+mn-ea"/>
                          <a:cs typeface="+mn-cs"/>
                        </a:rPr>
                        <a:t>네이버</a:t>
                      </a:r>
                      <a:endParaRPr lang="en-GB" sz="950" b="1" kern="0" dirty="0">
                        <a:ln>
                          <a:solidFill>
                            <a:srgbClr val="005EB8">
                              <a:alpha val="0"/>
                            </a:srgbClr>
                          </a:solidFill>
                        </a:ln>
                        <a:solidFill>
                          <a:schemeClr val="tx1">
                            <a:lumMod val="85000"/>
                            <a:lumOff val="15000"/>
                          </a:schemeClr>
                        </a:solidFill>
                        <a:latin typeface="+mn-ea"/>
                        <a:ea typeface="+mn-ea"/>
                        <a:cs typeface="+mn-cs"/>
                      </a:endParaRPr>
                    </a:p>
                  </a:txBody>
                  <a:tcPr marL="36000" marR="36000" marT="18000" marB="36000" anchor="ctr">
                    <a:lnL w="12700" cmpd="sng">
                      <a:noFill/>
                    </a:lnL>
                    <a:lnR w="3175" cap="flat" cmpd="sng" algn="ctr">
                      <a:solidFill>
                        <a:schemeClr val="tx2">
                          <a:lumMod val="75000"/>
                        </a:schemeClr>
                      </a:solid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lvl1pPr marL="0" algn="l" defTabSz="495285" rtl="0" eaLnBrk="1" latinLnBrk="1" hangingPunct="1">
                        <a:defRPr sz="1950" kern="1200">
                          <a:solidFill>
                            <a:schemeClr val="dk1"/>
                          </a:solidFill>
                          <a:latin typeface="Arial"/>
                          <a:ea typeface="KoPub돋움체 Medium"/>
                        </a:defRPr>
                      </a:lvl1pPr>
                      <a:lvl2pPr marL="495285" algn="l" defTabSz="495285" rtl="0" eaLnBrk="1" latinLnBrk="1" hangingPunct="1">
                        <a:defRPr sz="1950" kern="1200">
                          <a:solidFill>
                            <a:schemeClr val="dk1"/>
                          </a:solidFill>
                          <a:latin typeface="Arial"/>
                          <a:ea typeface="KoPub돋움체 Medium"/>
                        </a:defRPr>
                      </a:lvl2pPr>
                      <a:lvl3pPr marL="990570" algn="l" defTabSz="495285" rtl="0" eaLnBrk="1" latinLnBrk="1" hangingPunct="1">
                        <a:defRPr sz="1950" kern="1200">
                          <a:solidFill>
                            <a:schemeClr val="dk1"/>
                          </a:solidFill>
                          <a:latin typeface="Arial"/>
                          <a:ea typeface="KoPub돋움체 Medium"/>
                        </a:defRPr>
                      </a:lvl3pPr>
                      <a:lvl4pPr marL="1485854" algn="l" defTabSz="495285" rtl="0" eaLnBrk="1" latinLnBrk="1" hangingPunct="1">
                        <a:defRPr sz="1950" kern="1200">
                          <a:solidFill>
                            <a:schemeClr val="dk1"/>
                          </a:solidFill>
                          <a:latin typeface="Arial"/>
                          <a:ea typeface="KoPub돋움체 Medium"/>
                        </a:defRPr>
                      </a:lvl4pPr>
                      <a:lvl5pPr marL="1981139" algn="l" defTabSz="495285" rtl="0" eaLnBrk="1" latinLnBrk="1" hangingPunct="1">
                        <a:defRPr sz="1950" kern="1200">
                          <a:solidFill>
                            <a:schemeClr val="dk1"/>
                          </a:solidFill>
                          <a:latin typeface="Arial"/>
                          <a:ea typeface="KoPub돋움체 Medium"/>
                        </a:defRPr>
                      </a:lvl5pPr>
                      <a:lvl6pPr marL="2476424" algn="l" defTabSz="495285" rtl="0" eaLnBrk="1" latinLnBrk="1" hangingPunct="1">
                        <a:defRPr sz="1950" kern="1200">
                          <a:solidFill>
                            <a:schemeClr val="dk1"/>
                          </a:solidFill>
                          <a:latin typeface="Arial"/>
                          <a:ea typeface="KoPub돋움체 Medium"/>
                        </a:defRPr>
                      </a:lvl6pPr>
                      <a:lvl7pPr marL="2971709" algn="l" defTabSz="495285" rtl="0" eaLnBrk="1" latinLnBrk="1" hangingPunct="1">
                        <a:defRPr sz="1950" kern="1200">
                          <a:solidFill>
                            <a:schemeClr val="dk1"/>
                          </a:solidFill>
                          <a:latin typeface="Arial"/>
                          <a:ea typeface="KoPub돋움체 Medium"/>
                        </a:defRPr>
                      </a:lvl7pPr>
                      <a:lvl8pPr marL="3466993" algn="l" defTabSz="495285" rtl="0" eaLnBrk="1" latinLnBrk="1" hangingPunct="1">
                        <a:defRPr sz="1950" kern="1200">
                          <a:solidFill>
                            <a:schemeClr val="dk1"/>
                          </a:solidFill>
                          <a:latin typeface="Arial"/>
                          <a:ea typeface="KoPub돋움체 Medium"/>
                        </a:defRPr>
                      </a:lvl8pPr>
                      <a:lvl9pPr marL="3962278" algn="l" defTabSz="495285" rtl="0" eaLnBrk="1" latinLnBrk="1" hangingPunct="1">
                        <a:defRPr sz="1950" kern="1200">
                          <a:solidFill>
                            <a:schemeClr val="dk1"/>
                          </a:solidFill>
                          <a:latin typeface="Arial"/>
                          <a:ea typeface="KoPub돋움체 Medium"/>
                        </a:defRPr>
                      </a:lvl9pPr>
                    </a:lstStyle>
                    <a:p>
                      <a:pPr marL="0" indent="0" algn="l" defTabSz="495285" rtl="0" eaLnBrk="1" latinLnBrk="0" hangingPunct="0">
                        <a:lnSpc>
                          <a:spcPct val="105000"/>
                        </a:lnSpc>
                        <a:spcAft>
                          <a:spcPts val="100"/>
                        </a:spcAft>
                        <a:buFont typeface="Arial" panose="020B0604020202020204" pitchFamily="34" charset="0"/>
                        <a:buNone/>
                      </a:pPr>
                      <a:r>
                        <a:rPr lang="ko-KR" altLang="en-US" sz="900" b="1" kern="0" dirty="0">
                          <a:ln>
                            <a:solidFill>
                              <a:srgbClr val="005EB8">
                                <a:alpha val="0"/>
                              </a:srgbClr>
                            </a:solidFill>
                          </a:ln>
                          <a:solidFill>
                            <a:schemeClr val="tx1">
                              <a:lumMod val="85000"/>
                              <a:lumOff val="15000"/>
                            </a:schemeClr>
                          </a:solidFill>
                          <a:latin typeface="+mn-ea"/>
                          <a:ea typeface="+mn-ea"/>
                          <a:cs typeface="+mn-cs"/>
                        </a:rPr>
                        <a:t>국내 스마트스토어와 운영 방식이 유사한 </a:t>
                      </a:r>
                      <a:r>
                        <a:rPr lang="en-US" altLang="ko-KR" sz="900" b="1" kern="0" dirty="0">
                          <a:ln>
                            <a:solidFill>
                              <a:srgbClr val="005EB8">
                                <a:alpha val="0"/>
                              </a:srgbClr>
                            </a:solidFill>
                          </a:ln>
                          <a:solidFill>
                            <a:schemeClr val="tx1">
                              <a:lumMod val="85000"/>
                              <a:lumOff val="15000"/>
                            </a:schemeClr>
                          </a:solidFill>
                          <a:latin typeface="+mn-ea"/>
                          <a:ea typeface="+mn-ea"/>
                          <a:cs typeface="+mn-cs"/>
                        </a:rPr>
                        <a:t>‘</a:t>
                      </a:r>
                      <a:r>
                        <a:rPr lang="ko-KR" altLang="en-US" sz="900" b="1" kern="0" dirty="0">
                          <a:ln>
                            <a:solidFill>
                              <a:srgbClr val="005EB8">
                                <a:alpha val="0"/>
                              </a:srgbClr>
                            </a:solidFill>
                          </a:ln>
                          <a:solidFill>
                            <a:schemeClr val="tx1">
                              <a:lumMod val="85000"/>
                              <a:lumOff val="15000"/>
                            </a:schemeClr>
                          </a:solidFill>
                          <a:latin typeface="+mn-ea"/>
                          <a:ea typeface="+mn-ea"/>
                          <a:cs typeface="+mn-cs"/>
                        </a:rPr>
                        <a:t>마이스마트스토어</a:t>
                      </a:r>
                      <a:r>
                        <a:rPr lang="en-US" altLang="ko-KR" sz="900" b="1" kern="0" dirty="0">
                          <a:ln>
                            <a:solidFill>
                              <a:srgbClr val="005EB8">
                                <a:alpha val="0"/>
                              </a:srgbClr>
                            </a:solidFill>
                          </a:ln>
                          <a:solidFill>
                            <a:schemeClr val="tx1">
                              <a:lumMod val="85000"/>
                              <a:lumOff val="15000"/>
                            </a:schemeClr>
                          </a:solidFill>
                          <a:latin typeface="+mn-ea"/>
                          <a:ea typeface="+mn-ea"/>
                          <a:cs typeface="+mn-cs"/>
                        </a:rPr>
                        <a:t>’</a:t>
                      </a:r>
                      <a:r>
                        <a:rPr lang="ko-KR" altLang="en-US" sz="900" b="1" kern="0" dirty="0">
                          <a:ln>
                            <a:solidFill>
                              <a:srgbClr val="005EB8">
                                <a:alpha val="0"/>
                              </a:srgbClr>
                            </a:solidFill>
                          </a:ln>
                          <a:solidFill>
                            <a:schemeClr val="tx1">
                              <a:lumMod val="85000"/>
                              <a:lumOff val="15000"/>
                            </a:schemeClr>
                          </a:solidFill>
                          <a:latin typeface="+mn-ea"/>
                          <a:ea typeface="+mn-ea"/>
                          <a:cs typeface="+mn-cs"/>
                        </a:rPr>
                        <a:t>를 통해 국내 셀러의 해외 진출을 지원하는 동시에 글로벌 시장 내 영향력 확대</a:t>
                      </a:r>
                      <a:endParaRPr lang="en-US" altLang="ko-KR" sz="900" b="1" kern="0" dirty="0">
                        <a:ln>
                          <a:solidFill>
                            <a:srgbClr val="005EB8">
                              <a:alpha val="0"/>
                            </a:srgbClr>
                          </a:solidFill>
                        </a:ln>
                        <a:solidFill>
                          <a:schemeClr val="tx1">
                            <a:lumMod val="85000"/>
                            <a:lumOff val="15000"/>
                          </a:schemeClr>
                        </a:solidFill>
                        <a:latin typeface="+mn-ea"/>
                        <a:ea typeface="+mn-ea"/>
                        <a:cs typeface="+mn-cs"/>
                      </a:endParaRPr>
                    </a:p>
                    <a:p>
                      <a:pPr marL="90488" indent="-90488" algn="l" defTabSz="495285" rtl="0" eaLnBrk="1" latinLnBrk="0" hangingPunct="0">
                        <a:lnSpc>
                          <a:spcPct val="105000"/>
                        </a:lnSpc>
                        <a:spcAft>
                          <a:spcPts val="100"/>
                        </a:spcAft>
                        <a:buFont typeface="Arial" panose="020B0604020202020204" pitchFamily="34" charset="0"/>
                        <a:buChar char="•"/>
                      </a:pPr>
                      <a:r>
                        <a:rPr lang="ko-KR" altLang="en-US" sz="900" b="0" kern="0" dirty="0">
                          <a:ln>
                            <a:solidFill>
                              <a:srgbClr val="005EB8">
                                <a:alpha val="0"/>
                              </a:srgbClr>
                            </a:solidFill>
                          </a:ln>
                          <a:solidFill>
                            <a:schemeClr val="tx1">
                              <a:lumMod val="85000"/>
                              <a:lumOff val="15000"/>
                            </a:schemeClr>
                          </a:solidFill>
                          <a:latin typeface="+mn-ea"/>
                          <a:ea typeface="+mn-ea"/>
                          <a:cs typeface="+mn-cs"/>
                        </a:rPr>
                        <a:t>네이버는 일본 라인과 야후재팬을 합병한 </a:t>
                      </a:r>
                      <a:r>
                        <a:rPr lang="en-US" altLang="ko-KR" sz="900" b="0" kern="0" dirty="0">
                          <a:ln>
                            <a:solidFill>
                              <a:srgbClr val="005EB8">
                                <a:alpha val="0"/>
                              </a:srgbClr>
                            </a:solidFill>
                          </a:ln>
                          <a:solidFill>
                            <a:schemeClr val="tx1">
                              <a:lumMod val="85000"/>
                              <a:lumOff val="15000"/>
                            </a:schemeClr>
                          </a:solidFill>
                          <a:latin typeface="+mn-ea"/>
                          <a:ea typeface="+mn-ea"/>
                          <a:cs typeface="+mn-cs"/>
                        </a:rPr>
                        <a:t>Z</a:t>
                      </a:r>
                      <a:r>
                        <a:rPr lang="ko-KR" altLang="en-US" sz="900" b="0" kern="0" dirty="0">
                          <a:ln>
                            <a:solidFill>
                              <a:srgbClr val="005EB8">
                                <a:alpha val="0"/>
                              </a:srgbClr>
                            </a:solidFill>
                          </a:ln>
                          <a:solidFill>
                            <a:schemeClr val="tx1">
                              <a:lumMod val="85000"/>
                              <a:lumOff val="15000"/>
                            </a:schemeClr>
                          </a:solidFill>
                          <a:latin typeface="+mn-ea"/>
                          <a:ea typeface="+mn-ea"/>
                          <a:cs typeface="+mn-cs"/>
                        </a:rPr>
                        <a:t>홀딩스를 통해 일본 현지 내 </a:t>
                      </a:r>
                      <a:r>
                        <a:rPr lang="en-US" altLang="ko-KR" sz="900" b="0" kern="0" dirty="0">
                          <a:ln>
                            <a:solidFill>
                              <a:srgbClr val="005EB8">
                                <a:alpha val="0"/>
                              </a:srgbClr>
                            </a:solidFill>
                          </a:ln>
                          <a:solidFill>
                            <a:schemeClr val="tx1">
                              <a:lumMod val="85000"/>
                              <a:lumOff val="15000"/>
                            </a:schemeClr>
                          </a:solidFill>
                          <a:latin typeface="+mn-ea"/>
                          <a:ea typeface="+mn-ea"/>
                          <a:cs typeface="+mn-cs"/>
                        </a:rPr>
                        <a:t>CBEC </a:t>
                      </a:r>
                      <a:r>
                        <a:rPr lang="ko-KR" altLang="en-US" sz="900" b="0" kern="0" dirty="0">
                          <a:ln>
                            <a:solidFill>
                              <a:srgbClr val="005EB8">
                                <a:alpha val="0"/>
                              </a:srgbClr>
                            </a:solidFill>
                          </a:ln>
                          <a:solidFill>
                            <a:schemeClr val="tx1">
                              <a:lumMod val="85000"/>
                              <a:lumOff val="15000"/>
                            </a:schemeClr>
                          </a:solidFill>
                          <a:latin typeface="+mn-ea"/>
                          <a:ea typeface="+mn-ea"/>
                          <a:cs typeface="+mn-cs"/>
                        </a:rPr>
                        <a:t>사업을 개시</a:t>
                      </a:r>
                      <a:endParaRPr lang="en-US" altLang="ko-KR" sz="900" b="0" kern="0" dirty="0">
                        <a:ln>
                          <a:solidFill>
                            <a:srgbClr val="005EB8">
                              <a:alpha val="0"/>
                            </a:srgbClr>
                          </a:solidFill>
                        </a:ln>
                        <a:solidFill>
                          <a:schemeClr val="tx1">
                            <a:lumMod val="85000"/>
                            <a:lumOff val="15000"/>
                          </a:schemeClr>
                        </a:solidFill>
                        <a:latin typeface="+mn-ea"/>
                        <a:ea typeface="+mn-ea"/>
                        <a:cs typeface="+mn-cs"/>
                      </a:endParaRPr>
                    </a:p>
                    <a:p>
                      <a:pPr marL="171450" indent="-171450" algn="l" defTabSz="495285" rtl="0" eaLnBrk="1" latinLnBrk="0" hangingPunct="0">
                        <a:lnSpc>
                          <a:spcPct val="105000"/>
                        </a:lnSpc>
                        <a:spcAft>
                          <a:spcPts val="100"/>
                        </a:spcAft>
                        <a:buFont typeface="KoPub돋움체 Medium" panose="00000600000000000000" pitchFamily="2" charset="-127"/>
                        <a:buChar char="­"/>
                      </a:pPr>
                      <a:r>
                        <a:rPr lang="en-US" altLang="ko-KR" sz="900" b="0" kern="0" dirty="0">
                          <a:ln>
                            <a:solidFill>
                              <a:srgbClr val="005EB8">
                                <a:alpha val="0"/>
                              </a:srgbClr>
                            </a:solidFill>
                          </a:ln>
                          <a:solidFill>
                            <a:schemeClr val="tx1">
                              <a:lumMod val="85000"/>
                              <a:lumOff val="15000"/>
                            </a:schemeClr>
                          </a:solidFill>
                          <a:latin typeface="+mn-ea"/>
                          <a:ea typeface="+mn-ea"/>
                          <a:cs typeface="+mn-cs"/>
                        </a:rPr>
                        <a:t>Z</a:t>
                      </a:r>
                      <a:r>
                        <a:rPr lang="ko-KR" altLang="en-US" sz="900" b="0" kern="0" dirty="0">
                          <a:ln>
                            <a:solidFill>
                              <a:srgbClr val="005EB8">
                                <a:alpha val="0"/>
                              </a:srgbClr>
                            </a:solidFill>
                          </a:ln>
                          <a:solidFill>
                            <a:schemeClr val="tx1">
                              <a:lumMod val="85000"/>
                              <a:lumOff val="15000"/>
                            </a:schemeClr>
                          </a:solidFill>
                          <a:latin typeface="+mn-ea"/>
                          <a:ea typeface="+mn-ea"/>
                          <a:cs typeface="+mn-cs"/>
                        </a:rPr>
                        <a:t>홀딩스와 네이버 라인은 일본 내 국내 스마트스토어의 해외 버전 </a:t>
                      </a:r>
                      <a:r>
                        <a:rPr lang="en-US" altLang="ko-KR" sz="900" b="0" kern="0" dirty="0">
                          <a:ln>
                            <a:solidFill>
                              <a:srgbClr val="005EB8">
                                <a:alpha val="0"/>
                              </a:srgbClr>
                            </a:solidFill>
                          </a:ln>
                          <a:solidFill>
                            <a:schemeClr val="tx1">
                              <a:lumMod val="85000"/>
                              <a:lumOff val="15000"/>
                            </a:schemeClr>
                          </a:solidFill>
                          <a:latin typeface="+mn-ea"/>
                          <a:ea typeface="+mn-ea"/>
                          <a:cs typeface="+mn-cs"/>
                        </a:rPr>
                        <a:t>‘</a:t>
                      </a:r>
                      <a:r>
                        <a:rPr lang="ko-KR" altLang="en-US" sz="900" b="0" kern="0" dirty="0">
                          <a:ln>
                            <a:solidFill>
                              <a:srgbClr val="005EB8">
                                <a:alpha val="0"/>
                              </a:srgbClr>
                            </a:solidFill>
                          </a:ln>
                          <a:solidFill>
                            <a:schemeClr val="tx1">
                              <a:lumMod val="85000"/>
                              <a:lumOff val="15000"/>
                            </a:schemeClr>
                          </a:solidFill>
                          <a:latin typeface="+mn-ea"/>
                          <a:ea typeface="+mn-ea"/>
                          <a:cs typeface="+mn-cs"/>
                        </a:rPr>
                        <a:t>마이스마트스토어</a:t>
                      </a:r>
                      <a:r>
                        <a:rPr lang="en-US" altLang="ko-KR" sz="900" b="0" kern="0" dirty="0">
                          <a:ln>
                            <a:solidFill>
                              <a:srgbClr val="005EB8">
                                <a:alpha val="0"/>
                              </a:srgbClr>
                            </a:solidFill>
                          </a:ln>
                          <a:solidFill>
                            <a:schemeClr val="tx1">
                              <a:lumMod val="85000"/>
                              <a:lumOff val="15000"/>
                            </a:schemeClr>
                          </a:solidFill>
                          <a:latin typeface="+mn-ea"/>
                          <a:ea typeface="+mn-ea"/>
                          <a:cs typeface="+mn-cs"/>
                        </a:rPr>
                        <a:t>’</a:t>
                      </a:r>
                      <a:r>
                        <a:rPr lang="ko-KR" altLang="en-US" sz="900" b="0" kern="0" dirty="0">
                          <a:ln>
                            <a:solidFill>
                              <a:srgbClr val="005EB8">
                                <a:alpha val="0"/>
                              </a:srgbClr>
                            </a:solidFill>
                          </a:ln>
                          <a:solidFill>
                            <a:schemeClr val="tx1">
                              <a:lumMod val="85000"/>
                              <a:lumOff val="15000"/>
                            </a:schemeClr>
                          </a:solidFill>
                          <a:latin typeface="+mn-ea"/>
                          <a:ea typeface="+mn-ea"/>
                          <a:cs typeface="+mn-cs"/>
                        </a:rPr>
                        <a:t>를 베타 버전으로 제공하며 국내 브랜드업체가 글로벌 시장으로 편리하게 사업을 확장 가능하도록 함 </a:t>
                      </a:r>
                      <a:endParaRPr lang="en-US" altLang="ko-KR" sz="900" b="0" kern="0" dirty="0">
                        <a:ln>
                          <a:solidFill>
                            <a:srgbClr val="005EB8">
                              <a:alpha val="0"/>
                            </a:srgbClr>
                          </a:solidFill>
                        </a:ln>
                        <a:solidFill>
                          <a:schemeClr val="tx1">
                            <a:lumMod val="85000"/>
                            <a:lumOff val="15000"/>
                          </a:schemeClr>
                        </a:solidFill>
                        <a:latin typeface="+mn-ea"/>
                        <a:ea typeface="+mn-ea"/>
                        <a:cs typeface="+mn-cs"/>
                      </a:endParaRPr>
                    </a:p>
                  </a:txBody>
                  <a:tcPr marL="72000" marR="72000" marT="18000" marB="36000" anchor="ctr">
                    <a:lnL w="3175" cap="flat" cmpd="sng" algn="ctr">
                      <a:solidFill>
                        <a:schemeClr val="tx2">
                          <a:lumMod val="75000"/>
                        </a:schemeClr>
                      </a:solidFill>
                      <a:prstDash val="solid"/>
                      <a:round/>
                      <a:headEnd type="none" w="med" len="med"/>
                      <a:tailEnd type="none" w="med" len="med"/>
                    </a:lnL>
                    <a:lnR w="12700" cmpd="sng">
                      <a:noFill/>
                    </a:lnR>
                    <a:lnT w="6350" cap="flat" cmpd="sng" algn="ctr">
                      <a:no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8668547"/>
                  </a:ext>
                </a:extLst>
              </a:tr>
              <a:tr h="612000">
                <a:tc>
                  <a:txBody>
                    <a:bodyPr/>
                    <a:lstStyle>
                      <a:lvl1pPr>
                        <a:defRPr>
                          <a:solidFill>
                            <a:schemeClr val="tx1"/>
                          </a:solidFill>
                          <a:latin typeface="KoPub돋움체 Medium"/>
                          <a:ea typeface="KoPub돋움체 Medium"/>
                        </a:defRPr>
                      </a:lvl1pPr>
                      <a:lvl2pPr>
                        <a:defRPr>
                          <a:solidFill>
                            <a:schemeClr val="tx1"/>
                          </a:solidFill>
                          <a:latin typeface="KoPub돋움체 Medium"/>
                          <a:ea typeface="KoPub돋움체 Medium"/>
                        </a:defRPr>
                      </a:lvl2pPr>
                      <a:lvl3pPr>
                        <a:defRPr>
                          <a:solidFill>
                            <a:schemeClr val="tx1"/>
                          </a:solidFill>
                          <a:latin typeface="KoPub돋움체 Medium"/>
                          <a:ea typeface="KoPub돋움체 Medium"/>
                        </a:defRPr>
                      </a:lvl3pPr>
                      <a:lvl4pPr>
                        <a:defRPr>
                          <a:solidFill>
                            <a:schemeClr val="tx1"/>
                          </a:solidFill>
                          <a:latin typeface="KoPub돋움체 Medium"/>
                          <a:ea typeface="KoPub돋움체 Medium"/>
                        </a:defRPr>
                      </a:lvl4pPr>
                      <a:lvl5pPr>
                        <a:defRPr>
                          <a:solidFill>
                            <a:schemeClr val="tx1"/>
                          </a:solidFill>
                          <a:latin typeface="KoPub돋움체 Medium"/>
                          <a:ea typeface="KoPub돋움체 Medium"/>
                        </a:defRPr>
                      </a:lvl5pPr>
                      <a:lvl6pPr>
                        <a:defRPr>
                          <a:solidFill>
                            <a:schemeClr val="tx1"/>
                          </a:solidFill>
                          <a:latin typeface="KoPub돋움체 Medium"/>
                          <a:ea typeface="KoPub돋움체 Medium"/>
                        </a:defRPr>
                      </a:lvl6pPr>
                      <a:lvl7pPr>
                        <a:defRPr>
                          <a:solidFill>
                            <a:schemeClr val="tx1"/>
                          </a:solidFill>
                          <a:latin typeface="KoPub돋움체 Medium"/>
                          <a:ea typeface="KoPub돋움체 Medium"/>
                        </a:defRPr>
                      </a:lvl7pPr>
                      <a:lvl8pPr>
                        <a:defRPr>
                          <a:solidFill>
                            <a:schemeClr val="tx1"/>
                          </a:solidFill>
                          <a:latin typeface="KoPub돋움체 Medium"/>
                          <a:ea typeface="KoPub돋움체 Medium"/>
                        </a:defRPr>
                      </a:lvl8pPr>
                      <a:lvl9pPr>
                        <a:defRPr>
                          <a:solidFill>
                            <a:schemeClr val="tx1"/>
                          </a:solidFill>
                          <a:latin typeface="KoPub돋움체 Medium"/>
                          <a:ea typeface="KoPub돋움체 Medium"/>
                        </a:defRPr>
                      </a:lvl9pPr>
                    </a:lstStyle>
                    <a:p>
                      <a:pPr marL="0" marR="0" lvl="0" indent="0" algn="ctr" defTabSz="495285" rtl="0" eaLnBrk="1" fontAlgn="auto" latinLnBrk="1" hangingPunct="1">
                        <a:lnSpc>
                          <a:spcPct val="100000"/>
                        </a:lnSpc>
                        <a:spcBef>
                          <a:spcPts val="0"/>
                        </a:spcBef>
                        <a:spcAft>
                          <a:spcPts val="0"/>
                        </a:spcAft>
                        <a:buClrTx/>
                        <a:buSzTx/>
                        <a:buFontTx/>
                        <a:buNone/>
                        <a:tabLst/>
                        <a:defRPr/>
                      </a:pPr>
                      <a:r>
                        <a:rPr lang="ko-KR" altLang="en-US" sz="950" b="1" kern="0" dirty="0">
                          <a:ln>
                            <a:solidFill>
                              <a:srgbClr val="005EB8">
                                <a:alpha val="0"/>
                              </a:srgbClr>
                            </a:solidFill>
                          </a:ln>
                          <a:solidFill>
                            <a:schemeClr val="tx1">
                              <a:lumMod val="85000"/>
                              <a:lumOff val="15000"/>
                            </a:schemeClr>
                          </a:solidFill>
                          <a:latin typeface="+mn-ea"/>
                          <a:ea typeface="+mn-ea"/>
                          <a:cs typeface="+mn-cs"/>
                        </a:rPr>
                        <a:t>쿠팡</a:t>
                      </a:r>
                      <a:endParaRPr lang="en-GB" altLang="ko-KR" sz="950" b="1" kern="0" dirty="0">
                        <a:ln>
                          <a:solidFill>
                            <a:srgbClr val="005EB8">
                              <a:alpha val="0"/>
                            </a:srgbClr>
                          </a:solidFill>
                        </a:ln>
                        <a:solidFill>
                          <a:schemeClr val="tx1">
                            <a:lumMod val="85000"/>
                            <a:lumOff val="15000"/>
                          </a:schemeClr>
                        </a:solidFill>
                        <a:latin typeface="+mn-ea"/>
                        <a:ea typeface="+mn-ea"/>
                        <a:cs typeface="+mn-cs"/>
                      </a:endParaRPr>
                    </a:p>
                  </a:txBody>
                  <a:tcPr marL="36000" marR="36000" marT="18000" marB="36000" anchor="ctr">
                    <a:lnL w="12700" cmpd="sng">
                      <a:noFill/>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lvl1pPr marL="0" algn="l" defTabSz="495285" rtl="0" eaLnBrk="1" latinLnBrk="1" hangingPunct="1">
                        <a:defRPr sz="1950" kern="1200">
                          <a:solidFill>
                            <a:schemeClr val="dk1"/>
                          </a:solidFill>
                          <a:latin typeface="Arial"/>
                          <a:ea typeface="KoPub돋움체 Medium"/>
                        </a:defRPr>
                      </a:lvl1pPr>
                      <a:lvl2pPr marL="495285" algn="l" defTabSz="495285" rtl="0" eaLnBrk="1" latinLnBrk="1" hangingPunct="1">
                        <a:defRPr sz="1950" kern="1200">
                          <a:solidFill>
                            <a:schemeClr val="dk1"/>
                          </a:solidFill>
                          <a:latin typeface="Arial"/>
                          <a:ea typeface="KoPub돋움체 Medium"/>
                        </a:defRPr>
                      </a:lvl2pPr>
                      <a:lvl3pPr marL="990570" algn="l" defTabSz="495285" rtl="0" eaLnBrk="1" latinLnBrk="1" hangingPunct="1">
                        <a:defRPr sz="1950" kern="1200">
                          <a:solidFill>
                            <a:schemeClr val="dk1"/>
                          </a:solidFill>
                          <a:latin typeface="Arial"/>
                          <a:ea typeface="KoPub돋움체 Medium"/>
                        </a:defRPr>
                      </a:lvl3pPr>
                      <a:lvl4pPr marL="1485854" algn="l" defTabSz="495285" rtl="0" eaLnBrk="1" latinLnBrk="1" hangingPunct="1">
                        <a:defRPr sz="1950" kern="1200">
                          <a:solidFill>
                            <a:schemeClr val="dk1"/>
                          </a:solidFill>
                          <a:latin typeface="Arial"/>
                          <a:ea typeface="KoPub돋움체 Medium"/>
                        </a:defRPr>
                      </a:lvl4pPr>
                      <a:lvl5pPr marL="1981139" algn="l" defTabSz="495285" rtl="0" eaLnBrk="1" latinLnBrk="1" hangingPunct="1">
                        <a:defRPr sz="1950" kern="1200">
                          <a:solidFill>
                            <a:schemeClr val="dk1"/>
                          </a:solidFill>
                          <a:latin typeface="Arial"/>
                          <a:ea typeface="KoPub돋움체 Medium"/>
                        </a:defRPr>
                      </a:lvl5pPr>
                      <a:lvl6pPr marL="2476424" algn="l" defTabSz="495285" rtl="0" eaLnBrk="1" latinLnBrk="1" hangingPunct="1">
                        <a:defRPr sz="1950" kern="1200">
                          <a:solidFill>
                            <a:schemeClr val="dk1"/>
                          </a:solidFill>
                          <a:latin typeface="Arial"/>
                          <a:ea typeface="KoPub돋움체 Medium"/>
                        </a:defRPr>
                      </a:lvl6pPr>
                      <a:lvl7pPr marL="2971709" algn="l" defTabSz="495285" rtl="0" eaLnBrk="1" latinLnBrk="1" hangingPunct="1">
                        <a:defRPr sz="1950" kern="1200">
                          <a:solidFill>
                            <a:schemeClr val="dk1"/>
                          </a:solidFill>
                          <a:latin typeface="Arial"/>
                          <a:ea typeface="KoPub돋움체 Medium"/>
                        </a:defRPr>
                      </a:lvl7pPr>
                      <a:lvl8pPr marL="3466993" algn="l" defTabSz="495285" rtl="0" eaLnBrk="1" latinLnBrk="1" hangingPunct="1">
                        <a:defRPr sz="1950" kern="1200">
                          <a:solidFill>
                            <a:schemeClr val="dk1"/>
                          </a:solidFill>
                          <a:latin typeface="Arial"/>
                          <a:ea typeface="KoPub돋움체 Medium"/>
                        </a:defRPr>
                      </a:lvl8pPr>
                      <a:lvl9pPr marL="3962278" algn="l" defTabSz="495285" rtl="0" eaLnBrk="1" latinLnBrk="1" hangingPunct="1">
                        <a:defRPr sz="1950" kern="1200">
                          <a:solidFill>
                            <a:schemeClr val="dk1"/>
                          </a:solidFill>
                          <a:latin typeface="Arial"/>
                          <a:ea typeface="KoPub돋움체 Medium"/>
                        </a:defRPr>
                      </a:lvl9pPr>
                    </a:lstStyle>
                    <a:p>
                      <a:pPr marL="0" indent="0" algn="l" defTabSz="495285" rtl="0" eaLnBrk="1" latinLnBrk="0" hangingPunct="0">
                        <a:lnSpc>
                          <a:spcPct val="105000"/>
                        </a:lnSpc>
                        <a:spcAft>
                          <a:spcPts val="100"/>
                        </a:spcAft>
                        <a:buFont typeface="Arial" panose="020B0604020202020204" pitchFamily="34" charset="0"/>
                        <a:buNone/>
                      </a:pPr>
                      <a:r>
                        <a:rPr lang="ko-KR" altLang="en-US" sz="900" b="1" kern="0" dirty="0">
                          <a:ln>
                            <a:solidFill>
                              <a:srgbClr val="005EB8">
                                <a:alpha val="0"/>
                              </a:srgbClr>
                            </a:solidFill>
                          </a:ln>
                          <a:solidFill>
                            <a:schemeClr val="tx1">
                              <a:lumMod val="85000"/>
                              <a:lumOff val="15000"/>
                            </a:schemeClr>
                          </a:solidFill>
                          <a:latin typeface="+mn-ea"/>
                          <a:ea typeface="+mn-ea"/>
                          <a:cs typeface="+mn-cs"/>
                        </a:rPr>
                        <a:t>대만 진출 통해 소비자 대상 직구 시장 및 한국 판매자 대상 역직구 공략</a:t>
                      </a:r>
                      <a:endParaRPr lang="en-US" altLang="ko-KR" sz="900" b="1" kern="0" dirty="0">
                        <a:ln>
                          <a:solidFill>
                            <a:srgbClr val="005EB8">
                              <a:alpha val="0"/>
                            </a:srgbClr>
                          </a:solidFill>
                        </a:ln>
                        <a:solidFill>
                          <a:schemeClr val="tx1">
                            <a:lumMod val="85000"/>
                            <a:lumOff val="15000"/>
                          </a:schemeClr>
                        </a:solidFill>
                        <a:latin typeface="+mn-ea"/>
                        <a:ea typeface="+mn-ea"/>
                        <a:cs typeface="+mn-cs"/>
                      </a:endParaRPr>
                    </a:p>
                    <a:p>
                      <a:pPr marL="90488" indent="-90488" algn="l" defTabSz="495285" rtl="0" eaLnBrk="1" latinLnBrk="0" hangingPunct="0">
                        <a:lnSpc>
                          <a:spcPct val="105000"/>
                        </a:lnSpc>
                        <a:spcAft>
                          <a:spcPts val="100"/>
                        </a:spcAft>
                        <a:buFont typeface="Arial" panose="020B0604020202020204" pitchFamily="34" charset="0"/>
                        <a:buChar char="•"/>
                      </a:pPr>
                      <a:r>
                        <a:rPr lang="ko-KR" altLang="en-US" sz="900" b="0" kern="0" dirty="0">
                          <a:ln>
                            <a:solidFill>
                              <a:srgbClr val="005EB8">
                                <a:alpha val="0"/>
                              </a:srgbClr>
                            </a:solidFill>
                          </a:ln>
                          <a:solidFill>
                            <a:schemeClr val="tx1">
                              <a:lumMod val="85000"/>
                              <a:lumOff val="15000"/>
                            </a:schemeClr>
                          </a:solidFill>
                          <a:latin typeface="+mn-ea"/>
                          <a:ea typeface="+mn-ea"/>
                          <a:cs typeface="+mn-cs"/>
                        </a:rPr>
                        <a:t>쿠팡은 </a:t>
                      </a:r>
                      <a:r>
                        <a:rPr lang="en-US" altLang="ko-KR" sz="900" b="0" kern="0" dirty="0">
                          <a:ln>
                            <a:solidFill>
                              <a:srgbClr val="005EB8">
                                <a:alpha val="0"/>
                              </a:srgbClr>
                            </a:solidFill>
                          </a:ln>
                          <a:solidFill>
                            <a:schemeClr val="tx1">
                              <a:lumMod val="85000"/>
                              <a:lumOff val="15000"/>
                            </a:schemeClr>
                          </a:solidFill>
                          <a:latin typeface="+mn-ea"/>
                          <a:ea typeface="+mn-ea"/>
                          <a:cs typeface="+mn-cs"/>
                        </a:rPr>
                        <a:t>’22</a:t>
                      </a:r>
                      <a:r>
                        <a:rPr lang="ko-KR" altLang="en-US" sz="900" b="0" kern="0" dirty="0">
                          <a:ln>
                            <a:solidFill>
                              <a:srgbClr val="005EB8">
                                <a:alpha val="0"/>
                              </a:srgbClr>
                            </a:solidFill>
                          </a:ln>
                          <a:solidFill>
                            <a:schemeClr val="tx1">
                              <a:lumMod val="85000"/>
                              <a:lumOff val="15000"/>
                            </a:schemeClr>
                          </a:solidFill>
                          <a:latin typeface="+mn-ea"/>
                          <a:ea typeface="+mn-ea"/>
                          <a:cs typeface="+mn-cs"/>
                        </a:rPr>
                        <a:t>년 </a:t>
                      </a:r>
                      <a:r>
                        <a:rPr lang="en-US" altLang="ko-KR" sz="900" b="0" kern="0" dirty="0">
                          <a:ln>
                            <a:solidFill>
                              <a:srgbClr val="005EB8">
                                <a:alpha val="0"/>
                              </a:srgbClr>
                            </a:solidFill>
                          </a:ln>
                          <a:solidFill>
                            <a:schemeClr val="tx1">
                              <a:lumMod val="85000"/>
                              <a:lumOff val="15000"/>
                            </a:schemeClr>
                          </a:solidFill>
                          <a:latin typeface="+mn-ea"/>
                          <a:ea typeface="+mn-ea"/>
                          <a:cs typeface="+mn-cs"/>
                        </a:rPr>
                        <a:t>10</a:t>
                      </a:r>
                      <a:r>
                        <a:rPr lang="ko-KR" altLang="en-US" sz="900" b="0" kern="0" dirty="0">
                          <a:ln>
                            <a:solidFill>
                              <a:srgbClr val="005EB8">
                                <a:alpha val="0"/>
                              </a:srgbClr>
                            </a:solidFill>
                          </a:ln>
                          <a:solidFill>
                            <a:schemeClr val="tx1">
                              <a:lumMod val="85000"/>
                              <a:lumOff val="15000"/>
                            </a:schemeClr>
                          </a:solidFill>
                          <a:latin typeface="+mn-ea"/>
                          <a:ea typeface="+mn-ea"/>
                          <a:cs typeface="+mn-cs"/>
                        </a:rPr>
                        <a:t>월 대만에 진출해 </a:t>
                      </a:r>
                      <a:r>
                        <a:rPr lang="en-US" altLang="ko-KR" sz="900" b="0" kern="0" dirty="0">
                          <a:ln>
                            <a:solidFill>
                              <a:srgbClr val="005EB8">
                                <a:alpha val="0"/>
                              </a:srgbClr>
                            </a:solidFill>
                          </a:ln>
                          <a:solidFill>
                            <a:schemeClr val="tx1">
                              <a:lumMod val="85000"/>
                              <a:lumOff val="15000"/>
                            </a:schemeClr>
                          </a:solidFill>
                          <a:latin typeface="+mn-ea"/>
                          <a:ea typeface="+mn-ea"/>
                          <a:cs typeface="+mn-cs"/>
                        </a:rPr>
                        <a:t>‘</a:t>
                      </a:r>
                      <a:r>
                        <a:rPr lang="ko-KR" altLang="en-US" sz="900" b="0" kern="0" dirty="0">
                          <a:ln>
                            <a:solidFill>
                              <a:srgbClr val="005EB8">
                                <a:alpha val="0"/>
                              </a:srgbClr>
                            </a:solidFill>
                          </a:ln>
                          <a:solidFill>
                            <a:schemeClr val="tx1">
                              <a:lumMod val="85000"/>
                              <a:lumOff val="15000"/>
                            </a:schemeClr>
                          </a:solidFill>
                          <a:latin typeface="+mn-ea"/>
                          <a:ea typeface="+mn-ea"/>
                          <a:cs typeface="+mn-cs"/>
                        </a:rPr>
                        <a:t>로켓배송</a:t>
                      </a:r>
                      <a:r>
                        <a:rPr lang="en-US" altLang="ko-KR" sz="900" b="0" kern="0" dirty="0">
                          <a:ln>
                            <a:solidFill>
                              <a:srgbClr val="005EB8">
                                <a:alpha val="0"/>
                              </a:srgbClr>
                            </a:solidFill>
                          </a:ln>
                          <a:solidFill>
                            <a:schemeClr val="tx1">
                              <a:lumMod val="85000"/>
                              <a:lumOff val="15000"/>
                            </a:schemeClr>
                          </a:solidFill>
                          <a:latin typeface="+mn-ea"/>
                          <a:ea typeface="+mn-ea"/>
                          <a:cs typeface="+mn-cs"/>
                        </a:rPr>
                        <a:t>’</a:t>
                      </a:r>
                      <a:r>
                        <a:rPr lang="ko-KR" altLang="en-US" sz="900" b="0" kern="0" dirty="0">
                          <a:ln>
                            <a:solidFill>
                              <a:srgbClr val="005EB8">
                                <a:alpha val="0"/>
                              </a:srgbClr>
                            </a:solidFill>
                          </a:ln>
                          <a:solidFill>
                            <a:schemeClr val="tx1">
                              <a:lumMod val="85000"/>
                              <a:lumOff val="15000"/>
                            </a:schemeClr>
                          </a:solidFill>
                          <a:latin typeface="+mn-ea"/>
                          <a:ea typeface="+mn-ea"/>
                          <a:cs typeface="+mn-cs"/>
                        </a:rPr>
                        <a:t> 서비스를 바탕으로 빠른 배송을 무료</a:t>
                      </a:r>
                      <a:r>
                        <a:rPr lang="en-US" altLang="ko-KR" sz="900" b="0" kern="0" dirty="0">
                          <a:ln>
                            <a:solidFill>
                              <a:srgbClr val="005EB8">
                                <a:alpha val="0"/>
                              </a:srgbClr>
                            </a:solidFill>
                          </a:ln>
                          <a:solidFill>
                            <a:schemeClr val="tx1">
                              <a:lumMod val="85000"/>
                              <a:lumOff val="15000"/>
                            </a:schemeClr>
                          </a:solidFill>
                          <a:latin typeface="+mn-ea"/>
                          <a:ea typeface="+mn-ea"/>
                          <a:cs typeface="+mn-cs"/>
                        </a:rPr>
                        <a:t>(690</a:t>
                      </a:r>
                      <a:r>
                        <a:rPr lang="ko-KR" altLang="en-US" sz="900" b="0" kern="0" dirty="0">
                          <a:ln>
                            <a:solidFill>
                              <a:srgbClr val="005EB8">
                                <a:alpha val="0"/>
                              </a:srgbClr>
                            </a:solidFill>
                          </a:ln>
                          <a:solidFill>
                            <a:schemeClr val="tx1">
                              <a:lumMod val="85000"/>
                              <a:lumOff val="15000"/>
                            </a:schemeClr>
                          </a:solidFill>
                          <a:latin typeface="+mn-ea"/>
                          <a:ea typeface="+mn-ea"/>
                          <a:cs typeface="+mn-cs"/>
                        </a:rPr>
                        <a:t>대만 달러</a:t>
                      </a:r>
                      <a:r>
                        <a:rPr lang="en-US" altLang="ko-KR" sz="900" b="0" kern="0" dirty="0">
                          <a:ln>
                            <a:solidFill>
                              <a:srgbClr val="005EB8">
                                <a:alpha val="0"/>
                              </a:srgbClr>
                            </a:solidFill>
                          </a:ln>
                          <a:solidFill>
                            <a:schemeClr val="tx1">
                              <a:lumMod val="85000"/>
                              <a:lumOff val="15000"/>
                            </a:schemeClr>
                          </a:solidFill>
                          <a:latin typeface="+mn-ea"/>
                          <a:ea typeface="+mn-ea"/>
                          <a:cs typeface="+mn-cs"/>
                        </a:rPr>
                        <a:t> </a:t>
                      </a:r>
                      <a:r>
                        <a:rPr lang="ko-KR" altLang="en-US" sz="900" b="0" kern="0" dirty="0">
                          <a:ln>
                            <a:solidFill>
                              <a:srgbClr val="005EB8">
                                <a:alpha val="0"/>
                              </a:srgbClr>
                            </a:solidFill>
                          </a:ln>
                          <a:solidFill>
                            <a:schemeClr val="tx1">
                              <a:lumMod val="85000"/>
                              <a:lumOff val="15000"/>
                            </a:schemeClr>
                          </a:solidFill>
                          <a:latin typeface="+mn-ea"/>
                          <a:ea typeface="+mn-ea"/>
                          <a:cs typeface="+mn-cs"/>
                        </a:rPr>
                        <a:t>이상 구매건</a:t>
                      </a:r>
                      <a:r>
                        <a:rPr lang="en-US" altLang="ko-KR" sz="900" b="0" kern="0" dirty="0">
                          <a:ln>
                            <a:solidFill>
                              <a:srgbClr val="005EB8">
                                <a:alpha val="0"/>
                              </a:srgbClr>
                            </a:solidFill>
                          </a:ln>
                          <a:solidFill>
                            <a:schemeClr val="tx1">
                              <a:lumMod val="85000"/>
                              <a:lumOff val="15000"/>
                            </a:schemeClr>
                          </a:solidFill>
                          <a:latin typeface="+mn-ea"/>
                          <a:ea typeface="+mn-ea"/>
                          <a:cs typeface="+mn-cs"/>
                        </a:rPr>
                        <a:t>)</a:t>
                      </a:r>
                      <a:r>
                        <a:rPr lang="ko-KR" altLang="en-US" sz="900" b="0" kern="0" dirty="0">
                          <a:ln>
                            <a:solidFill>
                              <a:srgbClr val="005EB8">
                                <a:alpha val="0"/>
                              </a:srgbClr>
                            </a:solidFill>
                          </a:ln>
                          <a:solidFill>
                            <a:schemeClr val="tx1">
                              <a:lumMod val="85000"/>
                              <a:lumOff val="15000"/>
                            </a:schemeClr>
                          </a:solidFill>
                          <a:latin typeface="+mn-ea"/>
                          <a:ea typeface="+mn-ea"/>
                          <a:cs typeface="+mn-cs"/>
                        </a:rPr>
                        <a:t>로 제공하며 대만 시장에 안착</a:t>
                      </a:r>
                      <a:r>
                        <a:rPr lang="en-US" altLang="ko-KR" sz="900" b="0" kern="0" dirty="0">
                          <a:ln>
                            <a:solidFill>
                              <a:srgbClr val="005EB8">
                                <a:alpha val="0"/>
                              </a:srgbClr>
                            </a:solidFill>
                          </a:ln>
                          <a:solidFill>
                            <a:schemeClr val="tx1">
                              <a:lumMod val="85000"/>
                              <a:lumOff val="15000"/>
                            </a:schemeClr>
                          </a:solidFill>
                          <a:latin typeface="+mn-ea"/>
                          <a:ea typeface="+mn-ea"/>
                          <a:cs typeface="+mn-cs"/>
                        </a:rPr>
                        <a:t>. ’23</a:t>
                      </a:r>
                      <a:r>
                        <a:rPr lang="ko-KR" altLang="en-US" sz="900" b="0" kern="0" dirty="0">
                          <a:ln>
                            <a:solidFill>
                              <a:srgbClr val="005EB8">
                                <a:alpha val="0"/>
                              </a:srgbClr>
                            </a:solidFill>
                          </a:ln>
                          <a:solidFill>
                            <a:schemeClr val="tx1">
                              <a:lumMod val="85000"/>
                              <a:lumOff val="15000"/>
                            </a:schemeClr>
                          </a:solidFill>
                          <a:latin typeface="+mn-ea"/>
                          <a:ea typeface="+mn-ea"/>
                          <a:cs typeface="+mn-cs"/>
                        </a:rPr>
                        <a:t>년 상반기</a:t>
                      </a:r>
                      <a:r>
                        <a:rPr lang="en-US" altLang="ko-KR" sz="900" b="0" kern="0" dirty="0">
                          <a:ln>
                            <a:solidFill>
                              <a:srgbClr val="005EB8">
                                <a:alpha val="0"/>
                              </a:srgbClr>
                            </a:solidFill>
                          </a:ln>
                          <a:solidFill>
                            <a:schemeClr val="tx1">
                              <a:lumMod val="85000"/>
                              <a:lumOff val="15000"/>
                            </a:schemeClr>
                          </a:solidFill>
                          <a:latin typeface="+mn-ea"/>
                          <a:ea typeface="+mn-ea"/>
                          <a:cs typeface="+mn-cs"/>
                        </a:rPr>
                        <a:t>, </a:t>
                      </a:r>
                      <a:r>
                        <a:rPr lang="ko-KR" altLang="en-US" sz="900" b="0" kern="0" dirty="0">
                          <a:ln>
                            <a:solidFill>
                              <a:srgbClr val="005EB8">
                                <a:alpha val="0"/>
                              </a:srgbClr>
                            </a:solidFill>
                          </a:ln>
                          <a:solidFill>
                            <a:schemeClr val="tx1">
                              <a:lumMod val="85000"/>
                              <a:lumOff val="15000"/>
                            </a:schemeClr>
                          </a:solidFill>
                          <a:latin typeface="+mn-ea"/>
                          <a:ea typeface="KoPub돋움체 Medium"/>
                          <a:cs typeface="+mn-cs"/>
                        </a:rPr>
                        <a:t>한국과 대만</a:t>
                      </a:r>
                      <a:r>
                        <a:rPr lang="en-US" altLang="ko-KR" sz="900" b="0" kern="0" dirty="0">
                          <a:ln>
                            <a:solidFill>
                              <a:srgbClr val="005EB8">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a:t>
                      </a:r>
                      <a:r>
                        <a:rPr lang="ko-KR" altLang="en-US" sz="900" b="0" kern="0" dirty="0">
                          <a:ln>
                            <a:solidFill>
                              <a:srgbClr val="005EB8">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미국 간 연결성을 높이기 위해 대</a:t>
                      </a:r>
                      <a:r>
                        <a:rPr lang="ko-KR" altLang="en-US" sz="900" b="0" kern="0" dirty="0">
                          <a:ln>
                            <a:solidFill>
                              <a:srgbClr val="005EB8">
                                <a:alpha val="0"/>
                              </a:srgbClr>
                            </a:solidFill>
                          </a:ln>
                          <a:solidFill>
                            <a:schemeClr val="tx1">
                              <a:lumMod val="85000"/>
                              <a:lumOff val="15000"/>
                            </a:schemeClr>
                          </a:solidFill>
                          <a:latin typeface="+mn-ea"/>
                          <a:ea typeface="+mn-ea"/>
                          <a:cs typeface="+mn-cs"/>
                        </a:rPr>
                        <a:t>만 내 물류센터 구축을 개시하고 </a:t>
                      </a:r>
                      <a:r>
                        <a:rPr lang="en-US" altLang="ko-KR" sz="900" b="0" kern="0" dirty="0">
                          <a:ln>
                            <a:solidFill>
                              <a:srgbClr val="005EB8">
                                <a:alpha val="0"/>
                              </a:srgbClr>
                            </a:solidFill>
                          </a:ln>
                          <a:solidFill>
                            <a:schemeClr val="tx1">
                              <a:lumMod val="85000"/>
                              <a:lumOff val="15000"/>
                            </a:schemeClr>
                          </a:solidFill>
                          <a:latin typeface="+mn-ea"/>
                          <a:ea typeface="+mn-ea"/>
                          <a:cs typeface="+mn-cs"/>
                        </a:rPr>
                        <a:t>CBEC </a:t>
                      </a:r>
                      <a:r>
                        <a:rPr lang="ko-KR" altLang="en-US" sz="900" b="0" kern="0" dirty="0">
                          <a:ln>
                            <a:solidFill>
                              <a:srgbClr val="005EB8">
                                <a:alpha val="0"/>
                              </a:srgbClr>
                            </a:solidFill>
                          </a:ln>
                          <a:solidFill>
                            <a:schemeClr val="tx1">
                              <a:lumMod val="85000"/>
                              <a:lumOff val="15000"/>
                            </a:schemeClr>
                          </a:solidFill>
                          <a:latin typeface="+mn-ea"/>
                          <a:ea typeface="+mn-ea"/>
                          <a:cs typeface="+mn-cs"/>
                        </a:rPr>
                        <a:t>사업을 본격화</a:t>
                      </a:r>
                      <a:endParaRPr lang="en-US" altLang="ko-KR" sz="900" b="0" kern="0" dirty="0">
                        <a:ln>
                          <a:solidFill>
                            <a:srgbClr val="005EB8">
                              <a:alpha val="0"/>
                            </a:srgbClr>
                          </a:solidFill>
                        </a:ln>
                        <a:solidFill>
                          <a:schemeClr val="tx1">
                            <a:lumMod val="85000"/>
                            <a:lumOff val="15000"/>
                          </a:schemeClr>
                        </a:solidFill>
                        <a:latin typeface="+mn-ea"/>
                        <a:ea typeface="+mn-ea"/>
                        <a:cs typeface="+mn-cs"/>
                      </a:endParaRPr>
                    </a:p>
                  </a:txBody>
                  <a:tcPr marL="72000" marR="72000" marT="18000" marB="36000" anchor="ctr">
                    <a:lnL w="3175" cap="flat" cmpd="sng" algn="ctr">
                      <a:solidFill>
                        <a:schemeClr val="tx2">
                          <a:lumMod val="75000"/>
                        </a:schemeClr>
                      </a:solidFill>
                      <a:prstDash val="solid"/>
                      <a:round/>
                      <a:headEnd type="none" w="med" len="med"/>
                      <a:tailEnd type="none" w="med" len="med"/>
                    </a:lnL>
                    <a:lnR w="12700" cmpd="sng">
                      <a:noFill/>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576408"/>
                  </a:ext>
                </a:extLst>
              </a:tr>
              <a:tr h="504000">
                <a:tc>
                  <a:txBody>
                    <a:bodyPr/>
                    <a:lstStyle>
                      <a:lvl1pPr>
                        <a:defRPr>
                          <a:solidFill>
                            <a:schemeClr val="tx1"/>
                          </a:solidFill>
                          <a:latin typeface="KoPub돋움체 Medium"/>
                          <a:ea typeface="KoPub돋움체 Medium"/>
                        </a:defRPr>
                      </a:lvl1pPr>
                      <a:lvl2pPr>
                        <a:defRPr>
                          <a:solidFill>
                            <a:schemeClr val="tx1"/>
                          </a:solidFill>
                          <a:latin typeface="KoPub돋움체 Medium"/>
                          <a:ea typeface="KoPub돋움체 Medium"/>
                        </a:defRPr>
                      </a:lvl2pPr>
                      <a:lvl3pPr>
                        <a:defRPr>
                          <a:solidFill>
                            <a:schemeClr val="tx1"/>
                          </a:solidFill>
                          <a:latin typeface="KoPub돋움체 Medium"/>
                          <a:ea typeface="KoPub돋움체 Medium"/>
                        </a:defRPr>
                      </a:lvl3pPr>
                      <a:lvl4pPr>
                        <a:defRPr>
                          <a:solidFill>
                            <a:schemeClr val="tx1"/>
                          </a:solidFill>
                          <a:latin typeface="KoPub돋움체 Medium"/>
                          <a:ea typeface="KoPub돋움체 Medium"/>
                        </a:defRPr>
                      </a:lvl4pPr>
                      <a:lvl5pPr>
                        <a:defRPr>
                          <a:solidFill>
                            <a:schemeClr val="tx1"/>
                          </a:solidFill>
                          <a:latin typeface="KoPub돋움체 Medium"/>
                          <a:ea typeface="KoPub돋움체 Medium"/>
                        </a:defRPr>
                      </a:lvl5pPr>
                      <a:lvl6pPr>
                        <a:defRPr>
                          <a:solidFill>
                            <a:schemeClr val="tx1"/>
                          </a:solidFill>
                          <a:latin typeface="KoPub돋움체 Medium"/>
                          <a:ea typeface="KoPub돋움체 Medium"/>
                        </a:defRPr>
                      </a:lvl6pPr>
                      <a:lvl7pPr>
                        <a:defRPr>
                          <a:solidFill>
                            <a:schemeClr val="tx1"/>
                          </a:solidFill>
                          <a:latin typeface="KoPub돋움체 Medium"/>
                          <a:ea typeface="KoPub돋움체 Medium"/>
                        </a:defRPr>
                      </a:lvl7pPr>
                      <a:lvl8pPr>
                        <a:defRPr>
                          <a:solidFill>
                            <a:schemeClr val="tx1"/>
                          </a:solidFill>
                          <a:latin typeface="KoPub돋움체 Medium"/>
                          <a:ea typeface="KoPub돋움체 Medium"/>
                        </a:defRPr>
                      </a:lvl8pPr>
                      <a:lvl9pPr>
                        <a:defRPr>
                          <a:solidFill>
                            <a:schemeClr val="tx1"/>
                          </a:solidFill>
                          <a:latin typeface="KoPub돋움체 Medium"/>
                          <a:ea typeface="KoPub돋움체 Medium"/>
                        </a:defRPr>
                      </a:lvl9pPr>
                    </a:lstStyle>
                    <a:p>
                      <a:pPr marL="0" algn="ctr" defTabSz="495285" rtl="0" eaLnBrk="1" latinLnBrk="1" hangingPunct="1"/>
                      <a:r>
                        <a:rPr lang="en-GB" sz="950" b="1" kern="0" dirty="0">
                          <a:ln>
                            <a:solidFill>
                              <a:srgbClr val="005EB8">
                                <a:alpha val="0"/>
                              </a:srgbClr>
                            </a:solidFill>
                          </a:ln>
                          <a:solidFill>
                            <a:schemeClr val="tx1">
                              <a:lumMod val="85000"/>
                              <a:lumOff val="15000"/>
                            </a:schemeClr>
                          </a:solidFill>
                          <a:latin typeface="+mn-ea"/>
                          <a:ea typeface="+mn-ea"/>
                          <a:cs typeface="+mn-cs"/>
                        </a:rPr>
                        <a:t>11</a:t>
                      </a:r>
                      <a:r>
                        <a:rPr lang="ko-KR" altLang="en-US" sz="950" b="1" kern="0" dirty="0">
                          <a:ln>
                            <a:solidFill>
                              <a:srgbClr val="005EB8">
                                <a:alpha val="0"/>
                              </a:srgbClr>
                            </a:solidFill>
                          </a:ln>
                          <a:solidFill>
                            <a:schemeClr val="tx1">
                              <a:lumMod val="85000"/>
                              <a:lumOff val="15000"/>
                            </a:schemeClr>
                          </a:solidFill>
                          <a:latin typeface="+mn-ea"/>
                          <a:ea typeface="+mn-ea"/>
                          <a:cs typeface="+mn-cs"/>
                        </a:rPr>
                        <a:t>번가</a:t>
                      </a:r>
                      <a:endParaRPr lang="en-GB" sz="950" b="1" kern="0" dirty="0">
                        <a:ln>
                          <a:solidFill>
                            <a:srgbClr val="005EB8">
                              <a:alpha val="0"/>
                            </a:srgbClr>
                          </a:solidFill>
                        </a:ln>
                        <a:solidFill>
                          <a:schemeClr val="tx1">
                            <a:lumMod val="85000"/>
                            <a:lumOff val="15000"/>
                          </a:schemeClr>
                        </a:solidFill>
                        <a:latin typeface="+mn-ea"/>
                        <a:ea typeface="+mn-ea"/>
                        <a:cs typeface="+mn-cs"/>
                      </a:endParaRPr>
                    </a:p>
                  </a:txBody>
                  <a:tcPr marL="36000" marR="36000" marT="18000" marB="36000" anchor="ctr">
                    <a:lnL w="12700" cmpd="sng">
                      <a:noFill/>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lvl1pPr marL="0" algn="l" defTabSz="495285" rtl="0" eaLnBrk="1" latinLnBrk="1" hangingPunct="1">
                        <a:defRPr sz="1950" kern="1200">
                          <a:solidFill>
                            <a:schemeClr val="dk1"/>
                          </a:solidFill>
                          <a:latin typeface="Arial"/>
                          <a:ea typeface="KoPub돋움체 Medium"/>
                        </a:defRPr>
                      </a:lvl1pPr>
                      <a:lvl2pPr marL="495285" algn="l" defTabSz="495285" rtl="0" eaLnBrk="1" latinLnBrk="1" hangingPunct="1">
                        <a:defRPr sz="1950" kern="1200">
                          <a:solidFill>
                            <a:schemeClr val="dk1"/>
                          </a:solidFill>
                          <a:latin typeface="Arial"/>
                          <a:ea typeface="KoPub돋움체 Medium"/>
                        </a:defRPr>
                      </a:lvl2pPr>
                      <a:lvl3pPr marL="990570" algn="l" defTabSz="495285" rtl="0" eaLnBrk="1" latinLnBrk="1" hangingPunct="1">
                        <a:defRPr sz="1950" kern="1200">
                          <a:solidFill>
                            <a:schemeClr val="dk1"/>
                          </a:solidFill>
                          <a:latin typeface="Arial"/>
                          <a:ea typeface="KoPub돋움체 Medium"/>
                        </a:defRPr>
                      </a:lvl3pPr>
                      <a:lvl4pPr marL="1485854" algn="l" defTabSz="495285" rtl="0" eaLnBrk="1" latinLnBrk="1" hangingPunct="1">
                        <a:defRPr sz="1950" kern="1200">
                          <a:solidFill>
                            <a:schemeClr val="dk1"/>
                          </a:solidFill>
                          <a:latin typeface="Arial"/>
                          <a:ea typeface="KoPub돋움체 Medium"/>
                        </a:defRPr>
                      </a:lvl4pPr>
                      <a:lvl5pPr marL="1981139" algn="l" defTabSz="495285" rtl="0" eaLnBrk="1" latinLnBrk="1" hangingPunct="1">
                        <a:defRPr sz="1950" kern="1200">
                          <a:solidFill>
                            <a:schemeClr val="dk1"/>
                          </a:solidFill>
                          <a:latin typeface="Arial"/>
                          <a:ea typeface="KoPub돋움체 Medium"/>
                        </a:defRPr>
                      </a:lvl5pPr>
                      <a:lvl6pPr marL="2476424" algn="l" defTabSz="495285" rtl="0" eaLnBrk="1" latinLnBrk="1" hangingPunct="1">
                        <a:defRPr sz="1950" kern="1200">
                          <a:solidFill>
                            <a:schemeClr val="dk1"/>
                          </a:solidFill>
                          <a:latin typeface="Arial"/>
                          <a:ea typeface="KoPub돋움체 Medium"/>
                        </a:defRPr>
                      </a:lvl6pPr>
                      <a:lvl7pPr marL="2971709" algn="l" defTabSz="495285" rtl="0" eaLnBrk="1" latinLnBrk="1" hangingPunct="1">
                        <a:defRPr sz="1950" kern="1200">
                          <a:solidFill>
                            <a:schemeClr val="dk1"/>
                          </a:solidFill>
                          <a:latin typeface="Arial"/>
                          <a:ea typeface="KoPub돋움체 Medium"/>
                        </a:defRPr>
                      </a:lvl7pPr>
                      <a:lvl8pPr marL="3466993" algn="l" defTabSz="495285" rtl="0" eaLnBrk="1" latinLnBrk="1" hangingPunct="1">
                        <a:defRPr sz="1950" kern="1200">
                          <a:solidFill>
                            <a:schemeClr val="dk1"/>
                          </a:solidFill>
                          <a:latin typeface="Arial"/>
                          <a:ea typeface="KoPub돋움체 Medium"/>
                        </a:defRPr>
                      </a:lvl8pPr>
                      <a:lvl9pPr marL="3962278" algn="l" defTabSz="495285" rtl="0" eaLnBrk="1" latinLnBrk="1" hangingPunct="1">
                        <a:defRPr sz="1950" kern="1200">
                          <a:solidFill>
                            <a:schemeClr val="dk1"/>
                          </a:solidFill>
                          <a:latin typeface="Arial"/>
                          <a:ea typeface="KoPub돋움체 Medium"/>
                        </a:defRPr>
                      </a:lvl9pPr>
                    </a:lstStyle>
                    <a:p>
                      <a:pPr marL="0" marR="0" lvl="0" indent="0" algn="l" defTabSz="495285" rtl="0" eaLnBrk="1" fontAlgn="auto" latinLnBrk="0" hangingPunct="0">
                        <a:lnSpc>
                          <a:spcPct val="105000"/>
                        </a:lnSpc>
                        <a:spcBef>
                          <a:spcPts val="0"/>
                        </a:spcBef>
                        <a:spcAft>
                          <a:spcPts val="100"/>
                        </a:spcAft>
                        <a:buClrTx/>
                        <a:buSzTx/>
                        <a:buFont typeface="Arial" panose="020B0604020202020204" pitchFamily="34" charset="0"/>
                        <a:buNone/>
                        <a:tabLst/>
                        <a:defRPr/>
                      </a:pPr>
                      <a:r>
                        <a:rPr lang="ko-KR" altLang="en-US" sz="900" b="1" kern="0" noProof="0" dirty="0">
                          <a:ln>
                            <a:solidFill>
                              <a:srgbClr val="005EB8">
                                <a:alpha val="0"/>
                              </a:srgbClr>
                            </a:solidFill>
                          </a:ln>
                          <a:solidFill>
                            <a:schemeClr val="tx1">
                              <a:lumMod val="85000"/>
                              <a:lumOff val="15000"/>
                            </a:schemeClr>
                          </a:solidFill>
                          <a:latin typeface="+mn-ea"/>
                          <a:ea typeface="+mn-ea"/>
                          <a:cs typeface="+mn-cs"/>
                        </a:rPr>
                        <a:t>국내 소비자 대상 해외직구 서비스로 편의성 제고</a:t>
                      </a:r>
                      <a:endParaRPr lang="en-US" altLang="ko-KR" sz="900" b="1" kern="0" noProof="0" dirty="0">
                        <a:ln>
                          <a:solidFill>
                            <a:srgbClr val="005EB8">
                              <a:alpha val="0"/>
                            </a:srgbClr>
                          </a:solidFill>
                        </a:ln>
                        <a:solidFill>
                          <a:schemeClr val="tx1">
                            <a:lumMod val="85000"/>
                            <a:lumOff val="15000"/>
                          </a:schemeClr>
                        </a:solidFill>
                        <a:latin typeface="+mn-ea"/>
                        <a:ea typeface="+mn-ea"/>
                        <a:cs typeface="+mn-cs"/>
                      </a:endParaRPr>
                    </a:p>
                    <a:p>
                      <a:pPr marL="90488" marR="0" lvl="0" indent="-90488" algn="l" defTabSz="495285" rtl="0" eaLnBrk="1" fontAlgn="auto" latinLnBrk="0" hangingPunct="0">
                        <a:lnSpc>
                          <a:spcPct val="105000"/>
                        </a:lnSpc>
                        <a:spcBef>
                          <a:spcPts val="0"/>
                        </a:spcBef>
                        <a:spcAft>
                          <a:spcPts val="100"/>
                        </a:spcAft>
                        <a:buClrTx/>
                        <a:buSzTx/>
                        <a:buFont typeface="Arial" panose="020B0604020202020204" pitchFamily="34" charset="0"/>
                        <a:buChar char="•"/>
                        <a:tabLst/>
                        <a:defRPr/>
                      </a:pPr>
                      <a:r>
                        <a:rPr lang="en-US" altLang="ko-KR" sz="900" b="0" kern="0" noProof="0" dirty="0">
                          <a:ln>
                            <a:solidFill>
                              <a:srgbClr val="005EB8">
                                <a:alpha val="0"/>
                              </a:srgbClr>
                            </a:solidFill>
                          </a:ln>
                          <a:solidFill>
                            <a:schemeClr val="tx1">
                              <a:lumMod val="85000"/>
                              <a:lumOff val="15000"/>
                            </a:schemeClr>
                          </a:solidFill>
                          <a:latin typeface="+mn-ea"/>
                          <a:ea typeface="+mn-ea"/>
                          <a:cs typeface="+mn-cs"/>
                        </a:rPr>
                        <a:t>’21</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년 아마존과 함께 </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아마존 글로벌 스토어</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를 론칭하고 국내 소비자의 직구 편의성 제고</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 ’22</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년 </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4</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분기 직구 결제 거래액 전년대비 </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26% </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증가</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 </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판매자 수 </a:t>
                      </a:r>
                      <a:r>
                        <a:rPr lang="en-US" altLang="ko-KR" sz="900" b="0" kern="0" noProof="0" dirty="0">
                          <a:ln>
                            <a:solidFill>
                              <a:srgbClr val="005EB8">
                                <a:alpha val="0"/>
                              </a:srgbClr>
                            </a:solidFill>
                          </a:ln>
                          <a:solidFill>
                            <a:schemeClr val="tx1">
                              <a:lumMod val="85000"/>
                              <a:lumOff val="15000"/>
                            </a:schemeClr>
                          </a:solidFill>
                          <a:latin typeface="+mn-ea"/>
                          <a:ea typeface="+mn-ea"/>
                          <a:cs typeface="+mn-cs"/>
                        </a:rPr>
                        <a:t>82%</a:t>
                      </a:r>
                      <a:r>
                        <a:rPr lang="ko-KR" altLang="en-US" sz="900" b="0" kern="0" noProof="0" dirty="0">
                          <a:ln>
                            <a:solidFill>
                              <a:srgbClr val="005EB8">
                                <a:alpha val="0"/>
                              </a:srgbClr>
                            </a:solidFill>
                          </a:ln>
                          <a:solidFill>
                            <a:schemeClr val="tx1">
                              <a:lumMod val="85000"/>
                              <a:lumOff val="15000"/>
                            </a:schemeClr>
                          </a:solidFill>
                          <a:latin typeface="+mn-ea"/>
                          <a:ea typeface="+mn-ea"/>
                          <a:cs typeface="+mn-cs"/>
                        </a:rPr>
                        <a:t>↑등 호실적 기록 </a:t>
                      </a:r>
                      <a:endParaRPr lang="en-US" altLang="ko-KR" sz="900" b="0" kern="0" noProof="0" dirty="0">
                        <a:ln>
                          <a:solidFill>
                            <a:srgbClr val="005EB8">
                              <a:alpha val="0"/>
                            </a:srgbClr>
                          </a:solidFill>
                        </a:ln>
                        <a:solidFill>
                          <a:schemeClr val="tx1">
                            <a:lumMod val="85000"/>
                            <a:lumOff val="15000"/>
                          </a:schemeClr>
                        </a:solidFill>
                        <a:latin typeface="+mn-ea"/>
                        <a:ea typeface="+mn-ea"/>
                        <a:cs typeface="+mn-cs"/>
                      </a:endParaRPr>
                    </a:p>
                  </a:txBody>
                  <a:tcPr marL="72000" marR="72000" marT="18000" marB="36000" anchor="ctr">
                    <a:lnL w="3175" cap="flat" cmpd="sng" algn="ctr">
                      <a:solidFill>
                        <a:schemeClr val="tx2">
                          <a:lumMod val="75000"/>
                        </a:schemeClr>
                      </a:solidFill>
                      <a:prstDash val="solid"/>
                      <a:round/>
                      <a:headEnd type="none" w="med" len="med"/>
                      <a:tailEnd type="none" w="med" len="med"/>
                    </a:lnL>
                    <a:lnR w="12700" cmpd="sng">
                      <a:noFill/>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7110040"/>
                  </a:ext>
                </a:extLst>
              </a:tr>
              <a:tr h="504000">
                <a:tc>
                  <a:txBody>
                    <a:bodyPr/>
                    <a:lstStyle/>
                    <a:p>
                      <a:pPr marL="0" algn="ctr" defTabSz="495285" rtl="0" eaLnBrk="1" latinLnBrk="1" hangingPunct="1"/>
                      <a:r>
                        <a:rPr lang="en-GB" sz="950" b="1" kern="0" dirty="0">
                          <a:ln>
                            <a:solidFill>
                              <a:srgbClr val="005EB8">
                                <a:alpha val="0"/>
                              </a:srgbClr>
                            </a:solidFill>
                          </a:ln>
                          <a:solidFill>
                            <a:schemeClr val="tx1">
                              <a:lumMod val="85000"/>
                              <a:lumOff val="15000"/>
                            </a:schemeClr>
                          </a:solidFill>
                          <a:latin typeface="+mn-ea"/>
                          <a:ea typeface="+mn-ea"/>
                          <a:cs typeface="+mn-cs"/>
                        </a:rPr>
                        <a:t>SSG</a:t>
                      </a:r>
                      <a:r>
                        <a:rPr lang="ko-KR" altLang="en-US" sz="950" b="1" kern="0" dirty="0">
                          <a:ln>
                            <a:solidFill>
                              <a:srgbClr val="005EB8">
                                <a:alpha val="0"/>
                              </a:srgbClr>
                            </a:solidFill>
                          </a:ln>
                          <a:solidFill>
                            <a:schemeClr val="tx1">
                              <a:lumMod val="85000"/>
                              <a:lumOff val="15000"/>
                            </a:schemeClr>
                          </a:solidFill>
                          <a:latin typeface="+mn-ea"/>
                          <a:ea typeface="+mn-ea"/>
                          <a:cs typeface="+mn-cs"/>
                        </a:rPr>
                        <a:t>닷컴</a:t>
                      </a:r>
                      <a:endParaRPr lang="en-US" altLang="ko-KR" sz="950" b="1" kern="0" dirty="0">
                        <a:ln>
                          <a:solidFill>
                            <a:srgbClr val="005EB8">
                              <a:alpha val="0"/>
                            </a:srgbClr>
                          </a:solidFill>
                        </a:ln>
                        <a:solidFill>
                          <a:schemeClr val="tx1">
                            <a:lumMod val="85000"/>
                            <a:lumOff val="15000"/>
                          </a:schemeClr>
                        </a:solidFill>
                        <a:latin typeface="+mn-ea"/>
                        <a:ea typeface="+mn-ea"/>
                        <a:cs typeface="+mn-cs"/>
                      </a:endParaRPr>
                    </a:p>
                  </a:txBody>
                  <a:tcPr marL="36000" marR="36000" marT="18000" marB="36000" anchor="ctr">
                    <a:lnL w="12700" cmpd="sng">
                      <a:noFill/>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indent="0" algn="l" defTabSz="495285" rtl="0" eaLnBrk="1" latinLnBrk="0" hangingPunct="0">
                        <a:lnSpc>
                          <a:spcPct val="105000"/>
                        </a:lnSpc>
                        <a:spcAft>
                          <a:spcPts val="100"/>
                        </a:spcAft>
                        <a:buFont typeface="Arial" panose="020B0604020202020204" pitchFamily="34" charset="0"/>
                        <a:buNone/>
                      </a:pPr>
                      <a:r>
                        <a:rPr lang="ko-KR" altLang="en-US" sz="900" b="1" kern="0" dirty="0">
                          <a:ln>
                            <a:solidFill>
                              <a:srgbClr val="005EB8">
                                <a:alpha val="0"/>
                              </a:srgbClr>
                            </a:solidFill>
                          </a:ln>
                          <a:solidFill>
                            <a:schemeClr val="tx1">
                              <a:lumMod val="85000"/>
                              <a:lumOff val="15000"/>
                            </a:schemeClr>
                          </a:solidFill>
                          <a:latin typeface="+mn-ea"/>
                          <a:ea typeface="+mn-ea"/>
                          <a:cs typeface="+mn-cs"/>
                        </a:rPr>
                        <a:t>계열사 연계 시너지 극대화 위해 </a:t>
                      </a:r>
                      <a:r>
                        <a:rPr lang="en-US" altLang="ko-KR" sz="900" b="1" kern="0" dirty="0">
                          <a:ln>
                            <a:solidFill>
                              <a:srgbClr val="005EB8">
                                <a:alpha val="0"/>
                              </a:srgbClr>
                            </a:solidFill>
                          </a:ln>
                          <a:solidFill>
                            <a:schemeClr val="tx1">
                              <a:lumMod val="85000"/>
                              <a:lumOff val="15000"/>
                            </a:schemeClr>
                          </a:solidFill>
                          <a:latin typeface="+mn-ea"/>
                          <a:ea typeface="+mn-ea"/>
                          <a:cs typeface="+mn-cs"/>
                        </a:rPr>
                        <a:t>G</a:t>
                      </a:r>
                      <a:r>
                        <a:rPr lang="ko-KR" altLang="en-US" sz="900" b="1" kern="0" dirty="0">
                          <a:ln>
                            <a:solidFill>
                              <a:srgbClr val="005EB8">
                                <a:alpha val="0"/>
                              </a:srgbClr>
                            </a:solidFill>
                          </a:ln>
                          <a:solidFill>
                            <a:schemeClr val="tx1">
                              <a:lumMod val="85000"/>
                              <a:lumOff val="15000"/>
                            </a:schemeClr>
                          </a:solidFill>
                          <a:latin typeface="+mn-ea"/>
                          <a:ea typeface="+mn-ea"/>
                          <a:cs typeface="+mn-cs"/>
                        </a:rPr>
                        <a:t>마켓과 협업하고</a:t>
                      </a:r>
                      <a:r>
                        <a:rPr lang="en-US" altLang="ko-KR" sz="900" b="1" kern="0" dirty="0">
                          <a:ln>
                            <a:solidFill>
                              <a:srgbClr val="005EB8">
                                <a:alpha val="0"/>
                              </a:srgbClr>
                            </a:solidFill>
                          </a:ln>
                          <a:solidFill>
                            <a:schemeClr val="tx1">
                              <a:lumMod val="85000"/>
                              <a:lumOff val="15000"/>
                            </a:schemeClr>
                          </a:solidFill>
                          <a:latin typeface="+mn-ea"/>
                          <a:ea typeface="+mn-ea"/>
                          <a:cs typeface="+mn-cs"/>
                        </a:rPr>
                        <a:t>, </a:t>
                      </a:r>
                      <a:r>
                        <a:rPr lang="ko-KR" altLang="en-US" sz="900" b="1" kern="0" dirty="0">
                          <a:ln>
                            <a:solidFill>
                              <a:srgbClr val="005EB8">
                                <a:alpha val="0"/>
                              </a:srgbClr>
                            </a:solidFill>
                          </a:ln>
                          <a:solidFill>
                            <a:schemeClr val="tx1">
                              <a:lumMod val="85000"/>
                              <a:lumOff val="15000"/>
                            </a:schemeClr>
                          </a:solidFill>
                          <a:latin typeface="+mn-ea"/>
                          <a:ea typeface="+mn-ea"/>
                          <a:cs typeface="+mn-cs"/>
                        </a:rPr>
                        <a:t>판매 고객층 및 셀러 확대</a:t>
                      </a:r>
                      <a:endParaRPr lang="en-GB" altLang="ko-KR" sz="900" b="1" kern="0" dirty="0">
                        <a:ln>
                          <a:solidFill>
                            <a:srgbClr val="005EB8">
                              <a:alpha val="0"/>
                            </a:srgbClr>
                          </a:solidFill>
                        </a:ln>
                        <a:solidFill>
                          <a:schemeClr val="tx1">
                            <a:lumMod val="85000"/>
                            <a:lumOff val="15000"/>
                          </a:schemeClr>
                        </a:solidFill>
                        <a:latin typeface="+mn-ea"/>
                        <a:ea typeface="+mn-ea"/>
                        <a:cs typeface="+mn-cs"/>
                      </a:endParaRPr>
                    </a:p>
                    <a:p>
                      <a:pPr marL="90488" indent="-90488" algn="l" defTabSz="495285" rtl="0" eaLnBrk="1" latinLnBrk="0" hangingPunct="0">
                        <a:lnSpc>
                          <a:spcPct val="105000"/>
                        </a:lnSpc>
                        <a:spcAft>
                          <a:spcPts val="100"/>
                        </a:spcAft>
                        <a:buFont typeface="Arial" panose="020B0604020202020204" pitchFamily="34" charset="0"/>
                        <a:buChar char="•"/>
                      </a:pPr>
                      <a:r>
                        <a:rPr lang="en-GB" altLang="ko-KR" sz="900" b="0" kern="0" dirty="0">
                          <a:ln>
                            <a:solidFill>
                              <a:srgbClr val="005EB8">
                                <a:alpha val="0"/>
                              </a:srgbClr>
                            </a:solidFill>
                          </a:ln>
                          <a:solidFill>
                            <a:schemeClr val="tx1">
                              <a:lumMod val="85000"/>
                              <a:lumOff val="15000"/>
                            </a:schemeClr>
                          </a:solidFill>
                          <a:latin typeface="+mn-ea"/>
                          <a:ea typeface="+mn-ea"/>
                          <a:cs typeface="+mn-cs"/>
                        </a:rPr>
                        <a:t>SSG</a:t>
                      </a:r>
                      <a:r>
                        <a:rPr lang="ko-KR" altLang="en-US" sz="900" b="0" kern="0" dirty="0">
                          <a:ln>
                            <a:solidFill>
                              <a:srgbClr val="005EB8">
                                <a:alpha val="0"/>
                              </a:srgbClr>
                            </a:solidFill>
                          </a:ln>
                          <a:solidFill>
                            <a:schemeClr val="tx1">
                              <a:lumMod val="85000"/>
                              <a:lumOff val="15000"/>
                            </a:schemeClr>
                          </a:solidFill>
                          <a:latin typeface="+mn-ea"/>
                          <a:ea typeface="+mn-ea"/>
                          <a:cs typeface="+mn-cs"/>
                        </a:rPr>
                        <a:t>닷컴은 자사가 취급하는 경쟁력 보유한 국내 브랜드를 해외 소비자에게 제공하기 위해  </a:t>
                      </a:r>
                      <a:r>
                        <a:rPr lang="en-US" altLang="ko-KR" sz="900" b="0" kern="0" dirty="0">
                          <a:ln>
                            <a:solidFill>
                              <a:srgbClr val="005EB8">
                                <a:alpha val="0"/>
                              </a:srgbClr>
                            </a:solidFill>
                          </a:ln>
                          <a:solidFill>
                            <a:schemeClr val="tx1">
                              <a:lumMod val="85000"/>
                              <a:lumOff val="15000"/>
                            </a:schemeClr>
                          </a:solidFill>
                          <a:latin typeface="+mn-ea"/>
                          <a:ea typeface="+mn-ea"/>
                          <a:cs typeface="+mn-cs"/>
                        </a:rPr>
                        <a:t>’22</a:t>
                      </a:r>
                      <a:r>
                        <a:rPr lang="ko-KR" altLang="en-US" sz="900" b="0" kern="0" dirty="0">
                          <a:ln>
                            <a:solidFill>
                              <a:srgbClr val="005EB8">
                                <a:alpha val="0"/>
                              </a:srgbClr>
                            </a:solidFill>
                          </a:ln>
                          <a:solidFill>
                            <a:schemeClr val="tx1">
                              <a:lumMod val="85000"/>
                              <a:lumOff val="15000"/>
                            </a:schemeClr>
                          </a:solidFill>
                          <a:latin typeface="+mn-ea"/>
                          <a:ea typeface="+mn-ea"/>
                          <a:cs typeface="+mn-cs"/>
                        </a:rPr>
                        <a:t>년 역직구 플랫폼 운영 노하우를 보유한 </a:t>
                      </a:r>
                      <a:r>
                        <a:rPr lang="en-US" altLang="ko-KR" sz="900" b="0" kern="0" dirty="0">
                          <a:ln>
                            <a:solidFill>
                              <a:srgbClr val="005EB8">
                                <a:alpha val="0"/>
                              </a:srgbClr>
                            </a:solidFill>
                          </a:ln>
                          <a:solidFill>
                            <a:schemeClr val="tx1">
                              <a:lumMod val="85000"/>
                              <a:lumOff val="15000"/>
                            </a:schemeClr>
                          </a:solidFill>
                          <a:latin typeface="+mn-ea"/>
                          <a:ea typeface="+mn-ea"/>
                          <a:cs typeface="+mn-cs"/>
                        </a:rPr>
                        <a:t>G</a:t>
                      </a:r>
                      <a:r>
                        <a:rPr lang="ko-KR" altLang="en-US" sz="900" b="0" kern="0" dirty="0">
                          <a:ln>
                            <a:solidFill>
                              <a:srgbClr val="005EB8">
                                <a:alpha val="0"/>
                              </a:srgbClr>
                            </a:solidFill>
                          </a:ln>
                          <a:solidFill>
                            <a:schemeClr val="tx1">
                              <a:lumMod val="85000"/>
                              <a:lumOff val="15000"/>
                            </a:schemeClr>
                          </a:solidFill>
                          <a:latin typeface="+mn-ea"/>
                          <a:ea typeface="+mn-ea"/>
                          <a:cs typeface="+mn-cs"/>
                        </a:rPr>
                        <a:t>마켓 글로벌샵과의 협업을 개시</a:t>
                      </a:r>
                    </a:p>
                  </a:txBody>
                  <a:tcPr marL="72000" marR="72000" marT="18000" marB="36000" anchor="ctr">
                    <a:lnL w="3175" cap="flat" cmpd="sng" algn="ctr">
                      <a:solidFill>
                        <a:schemeClr val="tx2">
                          <a:lumMod val="75000"/>
                        </a:schemeClr>
                      </a:solidFill>
                      <a:prstDash val="solid"/>
                      <a:round/>
                      <a:headEnd type="none" w="med" len="med"/>
                      <a:tailEnd type="none" w="med" len="med"/>
                    </a:lnL>
                    <a:lnR w="12700" cmpd="sng">
                      <a:noFill/>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049341"/>
                  </a:ext>
                </a:extLst>
              </a:tr>
            </a:tbl>
          </a:graphicData>
        </a:graphic>
      </p:graphicFrame>
      <p:sp>
        <p:nvSpPr>
          <p:cNvPr id="13" name="TextBox 12">
            <a:extLst>
              <a:ext uri="{FF2B5EF4-FFF2-40B4-BE49-F238E27FC236}">
                <a16:creationId xmlns:a16="http://schemas.microsoft.com/office/drawing/2014/main" id="{A5A80059-844F-C490-B8E9-993407D827AF}"/>
              </a:ext>
            </a:extLst>
          </p:cNvPr>
          <p:cNvSpPr txBox="1"/>
          <p:nvPr/>
        </p:nvSpPr>
        <p:spPr>
          <a:xfrm>
            <a:off x="3543300" y="5968610"/>
            <a:ext cx="4989418"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7" name="그룹 6">
            <a:extLst>
              <a:ext uri="{FF2B5EF4-FFF2-40B4-BE49-F238E27FC236}">
                <a16:creationId xmlns:a16="http://schemas.microsoft.com/office/drawing/2014/main" id="{F4105D4B-0454-46E4-85FD-1AC5CFBB6A52}"/>
              </a:ext>
            </a:extLst>
          </p:cNvPr>
          <p:cNvGrpSpPr/>
          <p:nvPr/>
        </p:nvGrpSpPr>
        <p:grpSpPr>
          <a:xfrm>
            <a:off x="488903" y="2172418"/>
            <a:ext cx="2709521" cy="3704507"/>
            <a:chOff x="488903" y="2172418"/>
            <a:chExt cx="2983501" cy="3704507"/>
          </a:xfrm>
        </p:grpSpPr>
        <p:sp>
          <p:nvSpPr>
            <p:cNvPr id="9" name="화살표: 오각형 8">
              <a:extLst>
                <a:ext uri="{FF2B5EF4-FFF2-40B4-BE49-F238E27FC236}">
                  <a16:creationId xmlns:a16="http://schemas.microsoft.com/office/drawing/2014/main" id="{33408E94-D2A9-0E47-E737-E893626C3962}"/>
                </a:ext>
              </a:extLst>
            </p:cNvPr>
            <p:cNvSpPr/>
            <p:nvPr/>
          </p:nvSpPr>
          <p:spPr>
            <a:xfrm flipH="1">
              <a:off x="488949" y="2172418"/>
              <a:ext cx="2983455" cy="288000"/>
            </a:xfrm>
            <a:prstGeom prst="homePlate">
              <a:avLst>
                <a:gd name="adj" fmla="val 0"/>
              </a:avLst>
            </a:prstGeom>
            <a:solidFill>
              <a:srgbClr val="8E99A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miter lim="800000"/>
                  </a:ln>
                  <a:solidFill>
                    <a:srgbClr val="FFFFFF"/>
                  </a:solidFill>
                  <a:effectLst/>
                  <a:uLnTx/>
                  <a:uFillTx/>
                  <a:latin typeface="KoPub돋움체 Bold" panose="00000800000000000000" pitchFamily="2" charset="-127"/>
                  <a:ea typeface="KoPub돋움체 Bold" panose="00000800000000000000" pitchFamily="2" charset="-127"/>
                  <a:cs typeface="+mn-cs"/>
                </a:rPr>
                <a:t>[</a:t>
              </a:r>
              <a:r>
                <a:rPr lang="ko-KR" altLang="en-US" sz="1200" b="1" dirty="0">
                  <a:ln>
                    <a:solidFill>
                      <a:srgbClr val="FFFFFF">
                        <a:lumMod val="75000"/>
                        <a:alpha val="0"/>
                      </a:srgbClr>
                    </a:solidFill>
                    <a:miter lim="800000"/>
                  </a:ln>
                  <a:solidFill>
                    <a:srgbClr val="FFFFFF"/>
                  </a:solidFill>
                  <a:latin typeface="KoPub돋움체 Bold" panose="00000800000000000000" pitchFamily="2" charset="-127"/>
                  <a:ea typeface="KoPub돋움체 Bold" panose="00000800000000000000" pitchFamily="2" charset="-127"/>
                </a:rPr>
                <a:t>참고</a:t>
              </a:r>
              <a:r>
                <a:rPr lang="en-US" altLang="ko-KR" sz="1200" b="1" dirty="0">
                  <a:ln>
                    <a:solidFill>
                      <a:srgbClr val="FFFFFF">
                        <a:lumMod val="75000"/>
                        <a:alpha val="0"/>
                      </a:srgbClr>
                    </a:solidFill>
                    <a:miter lim="800000"/>
                  </a:ln>
                  <a:solidFill>
                    <a:srgbClr val="FFFFFF"/>
                  </a:solidFill>
                  <a:latin typeface="KoPub돋움체 Bold" panose="00000800000000000000" pitchFamily="2" charset="-127"/>
                  <a:ea typeface="KoPub돋움체 Bold" panose="00000800000000000000" pitchFamily="2" charset="-127"/>
                </a:rPr>
                <a:t>] </a:t>
              </a:r>
              <a:r>
                <a:rPr lang="ko-KR" altLang="en-US" sz="1200" b="1" dirty="0">
                  <a:ln>
                    <a:solidFill>
                      <a:srgbClr val="FFFFFF">
                        <a:lumMod val="75000"/>
                        <a:alpha val="0"/>
                      </a:srgbClr>
                    </a:solidFill>
                    <a:miter lim="800000"/>
                  </a:ln>
                  <a:solidFill>
                    <a:srgbClr val="FFFFFF"/>
                  </a:solidFill>
                  <a:latin typeface="KoPub돋움체 Bold" panose="00000800000000000000" pitchFamily="2" charset="-127"/>
                  <a:ea typeface="KoPub돋움체 Bold" panose="00000800000000000000" pitchFamily="2" charset="-127"/>
                </a:rPr>
                <a:t>글로벌 이커머스의 국내 진출</a:t>
              </a:r>
              <a:endParaRPr kumimoji="0" lang="ko-KR" altLang="en-US" sz="1200" b="1" i="0" u="none" strike="noStrike" kern="1200" cap="none" spc="0" normalizeH="0" baseline="0" noProof="0" dirty="0">
                <a:ln>
                  <a:solidFill>
                    <a:srgbClr val="FFFFFF">
                      <a:lumMod val="75000"/>
                      <a:alpha val="0"/>
                    </a:srgbClr>
                  </a:solidFill>
                  <a:miter lim="800000"/>
                </a:ln>
                <a:solidFill>
                  <a:srgbClr val="FFFFFF"/>
                </a:solidFill>
                <a:effectLst/>
                <a:uLnTx/>
                <a:uFillTx/>
                <a:latin typeface="KoPub돋움체 Bold" panose="00000800000000000000" pitchFamily="2" charset="-127"/>
                <a:ea typeface="KoPub돋움체 Bold" panose="00000800000000000000" pitchFamily="2" charset="-127"/>
                <a:cs typeface="+mn-cs"/>
              </a:endParaRPr>
            </a:p>
          </p:txBody>
        </p:sp>
        <p:sp>
          <p:nvSpPr>
            <p:cNvPr id="14" name="화살표: 오각형 13">
              <a:extLst>
                <a:ext uri="{FF2B5EF4-FFF2-40B4-BE49-F238E27FC236}">
                  <a16:creationId xmlns:a16="http://schemas.microsoft.com/office/drawing/2014/main" id="{10E8D0EF-7AA1-597D-6400-86ADAD8E8239}"/>
                </a:ext>
              </a:extLst>
            </p:cNvPr>
            <p:cNvSpPr/>
            <p:nvPr/>
          </p:nvSpPr>
          <p:spPr>
            <a:xfrm>
              <a:off x="488903" y="2449255"/>
              <a:ext cx="2983499" cy="3427670"/>
            </a:xfrm>
            <a:prstGeom prst="homePlate">
              <a:avLst>
                <a:gd name="adj" fmla="val 0"/>
              </a:avLst>
            </a:prstGeom>
            <a:solidFill>
              <a:srgbClr val="EAECEE"/>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grpSp>
        <p:nvGrpSpPr>
          <p:cNvPr id="32" name="그룹 31">
            <a:extLst>
              <a:ext uri="{FF2B5EF4-FFF2-40B4-BE49-F238E27FC236}">
                <a16:creationId xmlns:a16="http://schemas.microsoft.com/office/drawing/2014/main" id="{B26C302C-6157-1746-D215-FE02A9DB62CE}"/>
              </a:ext>
            </a:extLst>
          </p:cNvPr>
          <p:cNvGrpSpPr/>
          <p:nvPr/>
        </p:nvGrpSpPr>
        <p:grpSpPr>
          <a:xfrm>
            <a:off x="615829" y="2514837"/>
            <a:ext cx="2584572" cy="3217302"/>
            <a:chOff x="615829" y="2514837"/>
            <a:chExt cx="2584572" cy="3217302"/>
          </a:xfrm>
        </p:grpSpPr>
        <p:grpSp>
          <p:nvGrpSpPr>
            <p:cNvPr id="17" name="그룹 16">
              <a:extLst>
                <a:ext uri="{FF2B5EF4-FFF2-40B4-BE49-F238E27FC236}">
                  <a16:creationId xmlns:a16="http://schemas.microsoft.com/office/drawing/2014/main" id="{0DA4036F-A1B5-97A9-3F59-BB79E8A44889}"/>
                </a:ext>
              </a:extLst>
            </p:cNvPr>
            <p:cNvGrpSpPr/>
            <p:nvPr/>
          </p:nvGrpSpPr>
          <p:grpSpPr>
            <a:xfrm>
              <a:off x="615829" y="2514837"/>
              <a:ext cx="2584572" cy="829482"/>
              <a:chOff x="687186" y="2586592"/>
              <a:chExt cx="2584572" cy="829482"/>
            </a:xfrm>
          </p:grpSpPr>
          <p:sp>
            <p:nvSpPr>
              <p:cNvPr id="29" name="직사각형 28">
                <a:extLst>
                  <a:ext uri="{FF2B5EF4-FFF2-40B4-BE49-F238E27FC236}">
                    <a16:creationId xmlns:a16="http://schemas.microsoft.com/office/drawing/2014/main" id="{BF650DAD-DED8-7920-43C8-05C0D1AD262A}"/>
                  </a:ext>
                </a:extLst>
              </p:cNvPr>
              <p:cNvSpPr/>
              <p:nvPr/>
            </p:nvSpPr>
            <p:spPr>
              <a:xfrm>
                <a:off x="1195648" y="2586592"/>
                <a:ext cx="2076110" cy="829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4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알리익스프레스</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(AliExpress)</a:t>
                </a:r>
              </a:p>
              <a:p>
                <a:pPr marL="171450" marR="0" lvl="0" indent="-171450" algn="l" defTabSz="914400" rtl="0" eaLnBrk="1" fontAlgn="auto" latinLnBrk="0" hangingPunct="1">
                  <a:lnSpc>
                    <a:spcPct val="110000"/>
                  </a:lnSpc>
                  <a:spcBef>
                    <a:spcPts val="0"/>
                  </a:spcBef>
                  <a:spcAft>
                    <a:spcPts val="20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중국의 알리익스프레스는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1,000</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억 원을 투자해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3</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월 한국에 진출해 크로스보더 사업을 개시</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 ’23</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8</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월 기준 국내 이용자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500</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만 명을 확보</a:t>
                </a:r>
              </a:p>
            </p:txBody>
          </p:sp>
          <p:pic>
            <p:nvPicPr>
              <p:cNvPr id="30" name="Picture 2" descr="cdn.britannica.com/90/7490-004-BAD4AA72/Flag-China...">
                <a:extLst>
                  <a:ext uri="{FF2B5EF4-FFF2-40B4-BE49-F238E27FC236}">
                    <a16:creationId xmlns:a16="http://schemas.microsoft.com/office/drawing/2014/main" id="{0CB9ED03-296B-01C8-6A70-6B1FBB089F17}"/>
                  </a:ext>
                </a:extLst>
              </p:cNvPr>
              <p:cNvPicPr preferRelativeResize="0">
                <a:picLocks noChangeArrowheads="1"/>
              </p:cNvPicPr>
              <p:nvPr/>
            </p:nvPicPr>
            <p:blipFill rotWithShape="1">
              <a:blip r:embed="rId2">
                <a:extLst>
                  <a:ext uri="{28A0092B-C50C-407E-A947-70E740481C1C}">
                    <a14:useLocalDpi xmlns:a14="http://schemas.microsoft.com/office/drawing/2010/main" val="0"/>
                  </a:ext>
                </a:extLst>
              </a:blip>
              <a:srcRect r="29579"/>
              <a:stretch/>
            </p:blipFill>
            <p:spPr bwMode="auto">
              <a:xfrm>
                <a:off x="687186" y="2767333"/>
                <a:ext cx="468000" cy="468000"/>
              </a:xfrm>
              <a:prstGeom prst="ellipse">
                <a:avLst/>
              </a:prstGeom>
              <a:noFill/>
              <a:ln>
                <a:noFill/>
              </a:ln>
              <a:extLst>
                <a:ext uri="{909E8E84-426E-40DD-AFC4-6F175D3DCCD1}">
                  <a14:hiddenFill xmlns:a14="http://schemas.microsoft.com/office/drawing/2010/main">
                    <a:solidFill>
                      <a:srgbClr val="FFFFFF"/>
                    </a:solidFill>
                  </a14:hiddenFill>
                </a:ext>
              </a:extLst>
            </p:spPr>
          </p:pic>
        </p:grpSp>
        <p:grpSp>
          <p:nvGrpSpPr>
            <p:cNvPr id="18" name="그룹 17">
              <a:extLst>
                <a:ext uri="{FF2B5EF4-FFF2-40B4-BE49-F238E27FC236}">
                  <a16:creationId xmlns:a16="http://schemas.microsoft.com/office/drawing/2014/main" id="{CE06FCA7-167C-2E03-33C5-8451A6CADBEF}"/>
                </a:ext>
              </a:extLst>
            </p:cNvPr>
            <p:cNvGrpSpPr/>
            <p:nvPr/>
          </p:nvGrpSpPr>
          <p:grpSpPr>
            <a:xfrm>
              <a:off x="615829" y="4122879"/>
              <a:ext cx="2584571" cy="891344"/>
              <a:chOff x="687186" y="4274800"/>
              <a:chExt cx="2584571" cy="891344"/>
            </a:xfrm>
          </p:grpSpPr>
          <p:sp>
            <p:nvSpPr>
              <p:cNvPr id="27" name="직사각형 26">
                <a:extLst>
                  <a:ext uri="{FF2B5EF4-FFF2-40B4-BE49-F238E27FC236}">
                    <a16:creationId xmlns:a16="http://schemas.microsoft.com/office/drawing/2014/main" id="{207370B3-BCBE-DD01-A6DC-8F2ED3EB2212}"/>
                  </a:ext>
                </a:extLst>
              </p:cNvPr>
              <p:cNvSpPr/>
              <p:nvPr/>
            </p:nvSpPr>
            <p:spPr>
              <a:xfrm>
                <a:off x="1195648" y="4274800"/>
                <a:ext cx="2076109" cy="891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10000"/>
                  </a:lnSpc>
                  <a:spcBef>
                    <a:spcPts val="0"/>
                  </a:spcBef>
                  <a:spcAft>
                    <a:spcPts val="4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큐텐</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(Qoo10)</a:t>
                </a:r>
              </a:p>
              <a:p>
                <a:pPr marL="171450" marR="0" lvl="0" indent="-171450" algn="l" defTabSz="914400" rtl="0" eaLnBrk="1" fontAlgn="auto" latinLnBrk="0" hangingPunct="1">
                  <a:lnSpc>
                    <a:spcPct val="110000"/>
                  </a:lnSpc>
                  <a:spcBef>
                    <a:spcPts val="0"/>
                  </a:spcBef>
                  <a:spcAft>
                    <a:spcPts val="20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싱가포르의 큐텐은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년 티몬</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인터파크커머스</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위메프를 인수하고 자사 물류 거점을 기반으로 크로스보더 사업을 확대 중</a:t>
                </a:r>
              </a:p>
            </p:txBody>
          </p:sp>
          <p:pic>
            <p:nvPicPr>
              <p:cNvPr id="28" name="Picture 8" descr="싱가포르의 국기 - 위키백과, 우리 모두의 백과사전">
                <a:extLst>
                  <a:ext uri="{FF2B5EF4-FFF2-40B4-BE49-F238E27FC236}">
                    <a16:creationId xmlns:a16="http://schemas.microsoft.com/office/drawing/2014/main" id="{2BEA6731-3DD8-505D-380E-B8893495E20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r="32663"/>
              <a:stretch/>
            </p:blipFill>
            <p:spPr bwMode="auto">
              <a:xfrm>
                <a:off x="687186" y="4486472"/>
                <a:ext cx="468000" cy="468000"/>
              </a:xfrm>
              <a:prstGeom prst="ellipse">
                <a:avLst/>
              </a:prstGeom>
              <a:noFill/>
              <a:ln>
                <a:noFill/>
              </a:ln>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145FDD58-A435-29B9-8223-D6144CAF0AD2}"/>
                </a:ext>
              </a:extLst>
            </p:cNvPr>
            <p:cNvGrpSpPr/>
            <p:nvPr/>
          </p:nvGrpSpPr>
          <p:grpSpPr>
            <a:xfrm>
              <a:off x="615829" y="3404962"/>
              <a:ext cx="2582593" cy="657274"/>
              <a:chOff x="689164" y="3543213"/>
              <a:chExt cx="2582593" cy="657274"/>
            </a:xfrm>
          </p:grpSpPr>
          <p:sp>
            <p:nvSpPr>
              <p:cNvPr id="23" name="직사각형 22">
                <a:extLst>
                  <a:ext uri="{FF2B5EF4-FFF2-40B4-BE49-F238E27FC236}">
                    <a16:creationId xmlns:a16="http://schemas.microsoft.com/office/drawing/2014/main" id="{9B1716ED-D97C-D685-001E-349ADD896A9E}"/>
                  </a:ext>
                </a:extLst>
              </p:cNvPr>
              <p:cNvSpPr/>
              <p:nvPr/>
            </p:nvSpPr>
            <p:spPr>
              <a:xfrm>
                <a:off x="1195648" y="3543213"/>
                <a:ext cx="2076109" cy="657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10000"/>
                  </a:lnSpc>
                  <a:spcBef>
                    <a:spcPts val="0"/>
                  </a:spcBef>
                  <a:spcAft>
                    <a:spcPts val="4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라쿠텐</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(Rakuten)</a:t>
                </a:r>
              </a:p>
              <a:p>
                <a:pPr marL="171450" marR="0" lvl="0" indent="-171450" algn="l" defTabSz="914400" rtl="0" eaLnBrk="1" fontAlgn="auto" latinLnBrk="0" hangingPunct="1">
                  <a:lnSpc>
                    <a:spcPct val="110000"/>
                  </a:lnSpc>
                  <a:spcBef>
                    <a:spcPts val="0"/>
                  </a:spcBef>
                  <a:spcAft>
                    <a:spcPts val="20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일본의 라쿠텐은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년 한국 사무소를 개소하고 한국 기업의 일본 역직구 지원 사업을 본격화</a:t>
                </a:r>
              </a:p>
            </p:txBody>
          </p:sp>
          <p:grpSp>
            <p:nvGrpSpPr>
              <p:cNvPr id="24" name="그룹 23">
                <a:extLst>
                  <a:ext uri="{FF2B5EF4-FFF2-40B4-BE49-F238E27FC236}">
                    <a16:creationId xmlns:a16="http://schemas.microsoft.com/office/drawing/2014/main" id="{8582CD3E-1E22-5A64-29E2-D18ECC6780A0}"/>
                  </a:ext>
                </a:extLst>
              </p:cNvPr>
              <p:cNvGrpSpPr/>
              <p:nvPr/>
            </p:nvGrpSpPr>
            <p:grpSpPr>
              <a:xfrm>
                <a:off x="689164" y="3637850"/>
                <a:ext cx="468000" cy="468000"/>
                <a:chOff x="5903706" y="2793054"/>
                <a:chExt cx="424800" cy="424800"/>
              </a:xfrm>
            </p:grpSpPr>
            <p:sp>
              <p:nvSpPr>
                <p:cNvPr id="25" name="타원 24">
                  <a:extLst>
                    <a:ext uri="{FF2B5EF4-FFF2-40B4-BE49-F238E27FC236}">
                      <a16:creationId xmlns:a16="http://schemas.microsoft.com/office/drawing/2014/main" id="{B9425259-7A6E-4E59-3D0E-78910D7FBF52}"/>
                    </a:ext>
                  </a:extLst>
                </p:cNvPr>
                <p:cNvSpPr/>
                <p:nvPr/>
              </p:nvSpPr>
              <p:spPr>
                <a:xfrm>
                  <a:off x="5903706" y="2793054"/>
                  <a:ext cx="424800" cy="42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sp>
              <p:nvSpPr>
                <p:cNvPr id="26" name="타원 25">
                  <a:extLst>
                    <a:ext uri="{FF2B5EF4-FFF2-40B4-BE49-F238E27FC236}">
                      <a16:creationId xmlns:a16="http://schemas.microsoft.com/office/drawing/2014/main" id="{69E35611-1B18-331B-76B3-F66202495C83}"/>
                    </a:ext>
                  </a:extLst>
                </p:cNvPr>
                <p:cNvSpPr/>
                <p:nvPr/>
              </p:nvSpPr>
              <p:spPr>
                <a:xfrm>
                  <a:off x="6008156" y="2897506"/>
                  <a:ext cx="215896" cy="215896"/>
                </a:xfrm>
                <a:prstGeom prst="ellipse">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grpSp>
        <p:grpSp>
          <p:nvGrpSpPr>
            <p:cNvPr id="20" name="그룹 19">
              <a:extLst>
                <a:ext uri="{FF2B5EF4-FFF2-40B4-BE49-F238E27FC236}">
                  <a16:creationId xmlns:a16="http://schemas.microsoft.com/office/drawing/2014/main" id="{FACD0408-6088-C9ED-C704-69D32D306AD9}"/>
                </a:ext>
              </a:extLst>
            </p:cNvPr>
            <p:cNvGrpSpPr/>
            <p:nvPr/>
          </p:nvGrpSpPr>
          <p:grpSpPr>
            <a:xfrm>
              <a:off x="615829" y="5074865"/>
              <a:ext cx="2584572" cy="657274"/>
              <a:chOff x="680980" y="5312990"/>
              <a:chExt cx="2584572" cy="657274"/>
            </a:xfrm>
          </p:grpSpPr>
          <p:sp>
            <p:nvSpPr>
              <p:cNvPr id="21" name="직사각형 20">
                <a:extLst>
                  <a:ext uri="{FF2B5EF4-FFF2-40B4-BE49-F238E27FC236}">
                    <a16:creationId xmlns:a16="http://schemas.microsoft.com/office/drawing/2014/main" id="{C9C4D6E2-4FF1-32CC-6962-A72166BF9027}"/>
                  </a:ext>
                </a:extLst>
              </p:cNvPr>
              <p:cNvSpPr/>
              <p:nvPr/>
            </p:nvSpPr>
            <p:spPr>
              <a:xfrm>
                <a:off x="1189442" y="5312990"/>
                <a:ext cx="2076110" cy="657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4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테무</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(Temu)</a:t>
                </a:r>
              </a:p>
              <a:p>
                <a:pPr marL="171450" marR="0" lvl="0" indent="-171450" algn="l" defTabSz="914400" rtl="0" eaLnBrk="1" fontAlgn="auto" latinLnBrk="0" hangingPunct="1">
                  <a:lnSpc>
                    <a:spcPct val="110000"/>
                  </a:lnSpc>
                  <a:spcBef>
                    <a:spcPts val="0"/>
                  </a:spcBef>
                  <a:spcAft>
                    <a:spcPts val="20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초저가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갓성비</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를 강점으로 보유한 중국 핀둬둬</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(Pinduoduo)</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의 온라인 쇼핑몰 테무</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(Temu)</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는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7</a:t>
                </a:r>
                <a:r>
                  <a:rPr kumimoji="0" lang="ko-KR" altLang="en-US" sz="900" b="0" i="0" u="none" strike="noStrike" kern="1200" cap="none" spc="0" normalizeH="0" baseline="0" noProof="0" dirty="0">
                    <a:ln>
                      <a:solidFill>
                        <a:srgbClr val="FFFFFF">
                          <a:lumMod val="75000"/>
                          <a:alpha val="0"/>
                        </a:srgbClr>
                      </a:solidFill>
                    </a:ln>
                    <a:solidFill>
                      <a:srgbClr val="323232"/>
                    </a:solidFill>
                    <a:effectLst/>
                    <a:uLnTx/>
                    <a:uFillTx/>
                    <a:latin typeface="KoPub돋움체 Medium" panose="02020603020101020101" pitchFamily="18" charset="-127"/>
                    <a:ea typeface="KoPub돋움체 Medium" panose="02020603020101020101" pitchFamily="18" charset="-127"/>
                    <a:cs typeface="+mn-cs"/>
                  </a:rPr>
                  <a:t>월 한국에 진출</a:t>
                </a:r>
              </a:p>
            </p:txBody>
          </p:sp>
          <p:pic>
            <p:nvPicPr>
              <p:cNvPr id="22" name="Picture 2" descr="cdn.britannica.com/90/7490-004-BAD4AA72/Flag-China...">
                <a:extLst>
                  <a:ext uri="{FF2B5EF4-FFF2-40B4-BE49-F238E27FC236}">
                    <a16:creationId xmlns:a16="http://schemas.microsoft.com/office/drawing/2014/main" id="{5E128510-FE59-4568-86B1-483E03A9455B}"/>
                  </a:ext>
                </a:extLst>
              </p:cNvPr>
              <p:cNvPicPr preferRelativeResize="0">
                <a:picLocks noChangeArrowheads="1"/>
              </p:cNvPicPr>
              <p:nvPr/>
            </p:nvPicPr>
            <p:blipFill rotWithShape="1">
              <a:blip r:embed="rId2">
                <a:extLst>
                  <a:ext uri="{28A0092B-C50C-407E-A947-70E740481C1C}">
                    <a14:useLocalDpi xmlns:a14="http://schemas.microsoft.com/office/drawing/2010/main" val="0"/>
                  </a:ext>
                </a:extLst>
              </a:blip>
              <a:srcRect r="29579"/>
              <a:stretch/>
            </p:blipFill>
            <p:spPr bwMode="auto">
              <a:xfrm>
                <a:off x="680980" y="5407627"/>
                <a:ext cx="468000" cy="468000"/>
              </a:xfrm>
              <a:prstGeom prst="ellipse">
                <a:avLst/>
              </a:prstGeom>
              <a:noFill/>
              <a:ln>
                <a:noFill/>
              </a:ln>
              <a:extLst>
                <a:ext uri="{909E8E84-426E-40DD-AFC4-6F175D3DCCD1}">
                  <a14:hiddenFill xmlns:a14="http://schemas.microsoft.com/office/drawing/2010/main">
                    <a:solidFill>
                      <a:srgbClr val="FFFFFF"/>
                    </a:solidFill>
                  </a14:hiddenFill>
                </a:ext>
              </a:extLst>
            </p:spPr>
          </p:pic>
        </p:grpSp>
      </p:grpSp>
      <p:grpSp>
        <p:nvGrpSpPr>
          <p:cNvPr id="41" name="그룹 40">
            <a:extLst>
              <a:ext uri="{FF2B5EF4-FFF2-40B4-BE49-F238E27FC236}">
                <a16:creationId xmlns:a16="http://schemas.microsoft.com/office/drawing/2014/main" id="{5D18A647-E8E9-1819-E4F8-A34D37B7F621}"/>
              </a:ext>
            </a:extLst>
          </p:cNvPr>
          <p:cNvGrpSpPr/>
          <p:nvPr/>
        </p:nvGrpSpPr>
        <p:grpSpPr>
          <a:xfrm>
            <a:off x="3543300" y="2172418"/>
            <a:ext cx="5873751" cy="276837"/>
            <a:chOff x="704850" y="2013298"/>
            <a:chExt cx="4140200" cy="276837"/>
          </a:xfrm>
        </p:grpSpPr>
        <p:sp>
          <p:nvSpPr>
            <p:cNvPr id="42" name="TextBox 41">
              <a:extLst>
                <a:ext uri="{FF2B5EF4-FFF2-40B4-BE49-F238E27FC236}">
                  <a16:creationId xmlns:a16="http://schemas.microsoft.com/office/drawing/2014/main" id="{2923C827-7155-A96E-7BD6-B829A81A1DBC}"/>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국내 이커머스업계의 </a:t>
              </a:r>
              <a:r>
                <a:rPr kumimoji="0" lang="en-US" altLang="ko-KR"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CBEC </a:t>
              </a:r>
              <a:r>
                <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사업 전개 현황</a:t>
              </a:r>
            </a:p>
          </p:txBody>
        </p:sp>
        <p:cxnSp>
          <p:nvCxnSpPr>
            <p:cNvPr id="43" name="직선 연결선 42">
              <a:extLst>
                <a:ext uri="{FF2B5EF4-FFF2-40B4-BE49-F238E27FC236}">
                  <a16:creationId xmlns:a16="http://schemas.microsoft.com/office/drawing/2014/main" id="{9FACA5F4-953B-B819-1E96-7EFA595556D8}"/>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1D06DBEB-353C-66B4-BF2C-A950DA61FD26}"/>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837A4D67-A263-8283-B1D7-B5D4668EE3E2}"/>
              </a:ext>
            </a:extLst>
          </p:cNvPr>
          <p:cNvSpPr txBox="1"/>
          <p:nvPr/>
        </p:nvSpPr>
        <p:spPr>
          <a:xfrm>
            <a:off x="3543300" y="5322948"/>
            <a:ext cx="5873700" cy="553977"/>
          </a:xfrm>
          <a:prstGeom prst="rect">
            <a:avLst/>
          </a:prstGeom>
          <a:solidFill>
            <a:schemeClr val="tx2">
              <a:lumMod val="75000"/>
            </a:schemeClr>
          </a:solidFill>
          <a:ln>
            <a:noFill/>
          </a:ln>
        </p:spPr>
        <p:txBody>
          <a:bodyPr wrap="square" lIns="108000" tIns="108000" rIns="108000" bIns="108000" rtlCol="0" anchor="ctr">
            <a:noAutofit/>
          </a:bodyPr>
          <a:lstStyle/>
          <a:p>
            <a:pPr marL="171450" marR="0" lvl="0" indent="-171450" algn="l" defTabSz="914400" rtl="0" eaLnBrk="1" fontAlgn="auto" latinLnBrk="0" hangingPunct="1">
              <a:lnSpc>
                <a:spcPct val="115000"/>
              </a:lnSpc>
              <a:spcBef>
                <a:spcPts val="200"/>
              </a:spcBef>
              <a:spcAft>
                <a:spcPts val="200"/>
              </a:spcAft>
              <a:buClrTx/>
              <a:buSzTx/>
              <a:buFont typeface="Wingdings" panose="05000000000000000000" pitchFamily="2" charset="2"/>
              <a:buChar char="ü"/>
              <a:tabLst/>
              <a:defRPr/>
            </a:pPr>
            <a:r>
              <a:rPr kumimoji="0" lang="ko-KR" altLang="en-US" sz="10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이커머스 사업자는 국내 셀러의 판로 개척을 지원하는 역직구 기반의 신규 비즈니스로 실적 개선을 목표하고</a:t>
            </a:r>
            <a:r>
              <a:rPr kumimoji="0" lang="en-US" altLang="ko-KR" sz="10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 해외직구 솔루션으로는 해외 경쟁력 있는 제품 소싱으로 상품 경쟁력 제고 및 차별화 도모 </a:t>
            </a:r>
            <a:r>
              <a:rPr lang="ko-KR" altLang="en-US" sz="1000" b="1" dirty="0">
                <a:ln>
                  <a:solidFill>
                    <a:srgbClr val="00338D">
                      <a:alpha val="0"/>
                    </a:srgbClr>
                  </a:solidFill>
                </a:ln>
                <a:solidFill>
                  <a:srgbClr val="FFFFFF"/>
                </a:solidFill>
                <a:latin typeface="KoPub돋움체 Medium"/>
                <a:ea typeface="KoPub돋움체 Medium"/>
              </a:rPr>
              <a:t>가능</a:t>
            </a:r>
            <a:endParaRPr kumimoji="0" lang="en-US" altLang="ko-KR" sz="10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endParaRPr>
          </a:p>
        </p:txBody>
      </p:sp>
    </p:spTree>
    <p:extLst>
      <p:ext uri="{BB962C8B-B14F-4D97-AF65-F5344CB8AC3E}">
        <p14:creationId xmlns:p14="http://schemas.microsoft.com/office/powerpoint/2010/main" val="3504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495FCB-6A15-1686-DDE1-48581AF71ED1}"/>
              </a:ext>
            </a:extLst>
          </p:cNvPr>
          <p:cNvSpPr txBox="1"/>
          <p:nvPr/>
        </p:nvSpPr>
        <p:spPr>
          <a:xfrm>
            <a:off x="483183" y="5968610"/>
            <a:ext cx="4320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7" name="직사각형 6">
            <a:extLst>
              <a:ext uri="{FF2B5EF4-FFF2-40B4-BE49-F238E27FC236}">
                <a16:creationId xmlns:a16="http://schemas.microsoft.com/office/drawing/2014/main" id="{B965A041-C9F5-DDB2-F021-38A7F9A4C190}"/>
              </a:ext>
            </a:extLst>
          </p:cNvPr>
          <p:cNvSpPr/>
          <p:nvPr/>
        </p:nvSpPr>
        <p:spPr>
          <a:xfrm>
            <a:off x="483183" y="2447291"/>
            <a:ext cx="2260018" cy="3429633"/>
          </a:xfrm>
          <a:prstGeom prst="rect">
            <a:avLst/>
          </a:prstGeom>
          <a:solidFill>
            <a:srgbClr val="EAECEE"/>
          </a:solidFill>
          <a:ln w="6350">
            <a:solidFill>
              <a:srgbClr val="EAE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altLang="ko-KR" sz="1300" b="0" i="0" u="none" strike="noStrike" kern="1200" cap="none" spc="0" normalizeH="0" baseline="0" noProof="0" dirty="0">
              <a:ln>
                <a:solidFill>
                  <a:prstClr val="white">
                    <a:lumMod val="75000"/>
                    <a:alpha val="0"/>
                  </a:prst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 name="텍스트 개체 틀 19">
            <a:extLst>
              <a:ext uri="{FF2B5EF4-FFF2-40B4-BE49-F238E27FC236}">
                <a16:creationId xmlns:a16="http://schemas.microsoft.com/office/drawing/2014/main" id="{91B4C4EA-3B51-EFFA-067A-E0C93AEE0B83}"/>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④ 전문관 구축으로 버티컬 커머스 중심 전략 강화</a:t>
            </a:r>
          </a:p>
        </p:txBody>
      </p:sp>
      <p:sp>
        <p:nvSpPr>
          <p:cNvPr id="6" name="텍스트 개체 틀 16">
            <a:extLst>
              <a:ext uri="{FF2B5EF4-FFF2-40B4-BE49-F238E27FC236}">
                <a16:creationId xmlns:a16="http://schemas.microsoft.com/office/drawing/2014/main" id="{103E5781-1C8E-6925-D3F6-2DB38D3C5284}"/>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11" name="직사각형 10">
            <a:extLst>
              <a:ext uri="{FF2B5EF4-FFF2-40B4-BE49-F238E27FC236}">
                <a16:creationId xmlns:a16="http://schemas.microsoft.com/office/drawing/2014/main" id="{226B4319-6207-29ED-90A3-8EA33A1C6922}"/>
              </a:ext>
            </a:extLst>
          </p:cNvPr>
          <p:cNvSpPr/>
          <p:nvPr/>
        </p:nvSpPr>
        <p:spPr>
          <a:xfrm>
            <a:off x="483183" y="2168525"/>
            <a:ext cx="2260018" cy="291266"/>
          </a:xfrm>
          <a:prstGeom prst="rect">
            <a:avLst/>
          </a:prstGeom>
          <a:solidFill>
            <a:schemeClr val="tx2"/>
          </a:solidFill>
        </p:spPr>
        <p:txBody>
          <a:bodyPr wrap="square" lIns="0" tIns="0" rIns="0" bIns="0" rtlCol="0" anchor="ctr">
            <a:noAutofit/>
          </a:bodyPr>
          <a:lstStyle/>
          <a:p>
            <a:pPr algn="ctr"/>
            <a:r>
              <a:rPr lang="ko-KR" altLang="en-US" sz="1200" kern="0" spc="-20" dirty="0">
                <a:ln>
                  <a:solidFill>
                    <a:srgbClr val="00338D">
                      <a:alpha val="0"/>
                    </a:srgbClr>
                  </a:solidFill>
                </a:ln>
                <a:solidFill>
                  <a:prstClr val="white"/>
                </a:solidFill>
                <a:latin typeface="+mj-ea"/>
                <a:ea typeface="+mj-ea"/>
              </a:rPr>
              <a:t>전문관 구축 확대 배경</a:t>
            </a:r>
            <a:endParaRPr lang="en-US" altLang="ko-KR" sz="1200" kern="0" spc="-20" dirty="0">
              <a:ln>
                <a:solidFill>
                  <a:srgbClr val="00338D">
                    <a:alpha val="0"/>
                  </a:srgbClr>
                </a:solidFill>
              </a:ln>
              <a:solidFill>
                <a:prstClr val="white"/>
              </a:solidFill>
              <a:latin typeface="+mj-ea"/>
              <a:ea typeface="+mj-ea"/>
            </a:endParaRPr>
          </a:p>
        </p:txBody>
      </p:sp>
      <p:sp>
        <p:nvSpPr>
          <p:cNvPr id="13" name="직사각형 12">
            <a:extLst>
              <a:ext uri="{FF2B5EF4-FFF2-40B4-BE49-F238E27FC236}">
                <a16:creationId xmlns:a16="http://schemas.microsoft.com/office/drawing/2014/main" id="{B6D6E925-121E-A3DE-4345-B8DC56023724}"/>
              </a:ext>
            </a:extLst>
          </p:cNvPr>
          <p:cNvSpPr/>
          <p:nvPr/>
        </p:nvSpPr>
        <p:spPr>
          <a:xfrm>
            <a:off x="532150" y="2568068"/>
            <a:ext cx="2162084" cy="3226524"/>
          </a:xfrm>
          <a:prstGeom prst="rect">
            <a:avLst/>
          </a:prstGeom>
          <a:noFill/>
        </p:spPr>
        <p:txBody>
          <a:bodyPr wrap="square" lIns="72000" rIns="72000" anchor="t">
            <a:spAutoFit/>
          </a:bodyPr>
          <a:lstStyle/>
          <a:p>
            <a:pPr marL="0" marR="0" lvl="0" indent="0" algn="l" defTabSz="914400" rtl="0" eaLnBrk="1" fontAlgn="ctr" latinLnBrk="0" hangingPunct="1">
              <a:lnSpc>
                <a:spcPct val="110000"/>
              </a:lnSpc>
              <a:spcBef>
                <a:spcPts val="100"/>
              </a:spcBef>
              <a:spcAft>
                <a:spcPts val="400"/>
              </a:spcAft>
              <a:buClrTx/>
              <a:buSzTx/>
              <a:buFontTx/>
              <a:buNone/>
              <a:tabLst/>
              <a:defRPr/>
            </a:pPr>
            <a:r>
              <a:rPr kumimoji="0" lang="ko-KR" altLang="en-US"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이커머스업계는 럭셔리</a:t>
            </a:r>
            <a:r>
              <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뷰티 등 카테고리 확장</a:t>
            </a:r>
            <a:r>
              <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버티컬 커머스 전략에 기반해 전문관을 구축하며 성장 활로를 모색</a:t>
            </a:r>
            <a:endPar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ctr" latinLnBrk="0" hangingPunct="1">
              <a:lnSpc>
                <a:spcPct val="110000"/>
              </a:lnSpc>
              <a:spcBef>
                <a:spcPts val="300"/>
              </a:spcBef>
              <a:spcAft>
                <a:spcPts val="400"/>
              </a:spcAft>
              <a:buClrTx/>
              <a:buSzTx/>
              <a:buFontTx/>
              <a:buNone/>
              <a:tabLst/>
              <a:defRPr/>
            </a:pPr>
            <a:r>
              <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mn-cs"/>
              </a:rPr>
              <a:t>1) </a:t>
            </a:r>
            <a:r>
              <a:rPr kumimoji="0" lang="ko-KR" altLang="en-US"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mn-cs"/>
              </a:rPr>
              <a:t>신규 고객 유입</a:t>
            </a:r>
            <a:endPar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mn-cs"/>
            </a:endParaRPr>
          </a:p>
          <a:p>
            <a:pPr marL="88900" marR="0" lvl="0" indent="-88900" algn="l" defTabSz="914400" rtl="0" eaLnBrk="1" fontAlgn="ctr" latinLnBrk="0" hangingPunct="1">
              <a:lnSpc>
                <a:spcPct val="110000"/>
              </a:lnSpc>
              <a:spcBef>
                <a:spcPts val="100"/>
              </a:spcBef>
              <a:spcAft>
                <a:spcPts val="400"/>
              </a:spcAft>
              <a:buClrTx/>
              <a:buSzTx/>
              <a:buFont typeface="KoPub돋움체 Medium" panose="00000600000000000000" pitchFamily="2" charset="-127"/>
              <a:buChar char="­"/>
              <a:tabLst/>
              <a:defRPr/>
            </a:pP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생필품 중심으로 대규모 품목 확보에 주력하던 이커머스 기업은 고객 수요 흡수 유인을 확보하고자 중고가 제품으로 카테고리를 확장</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럭셔리 및 프리미엄 뷰티 품목은 </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20</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대부터 </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40</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 여성 소비자 수요가 집중되는 품목으로</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신규 고객 유입에 용이</a:t>
            </a:r>
            <a:endPar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ctr" latinLnBrk="0" hangingPunct="1">
              <a:lnSpc>
                <a:spcPct val="110000"/>
              </a:lnSpc>
              <a:spcBef>
                <a:spcPts val="300"/>
              </a:spcBef>
              <a:spcAft>
                <a:spcPts val="400"/>
              </a:spcAft>
              <a:buClrTx/>
              <a:buSzTx/>
              <a:buFontTx/>
              <a:buNone/>
              <a:tabLst/>
              <a:defRPr/>
            </a:pPr>
            <a:r>
              <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mn-cs"/>
              </a:rPr>
              <a:t>2) </a:t>
            </a:r>
            <a:r>
              <a:rPr kumimoji="0" lang="ko-KR" altLang="en-US"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mn-cs"/>
              </a:rPr>
              <a:t>수익성 제고</a:t>
            </a:r>
            <a:endParaRPr kumimoji="0" lang="en-US" altLang="ko-KR" sz="1000" b="1"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mn-cs"/>
            </a:endParaRPr>
          </a:p>
          <a:p>
            <a:pPr marL="88900" marR="0" lvl="0" indent="-88900" algn="l" defTabSz="914400" rtl="0" eaLnBrk="1" fontAlgn="ctr" latinLnBrk="0" hangingPunct="1">
              <a:lnSpc>
                <a:spcPct val="110000"/>
              </a:lnSpc>
              <a:spcBef>
                <a:spcPts val="100"/>
              </a:spcBef>
              <a:spcAft>
                <a:spcPts val="400"/>
              </a:spcAft>
              <a:buClrTx/>
              <a:buSzTx/>
              <a:buFont typeface="KoPub돋움체 Medium" panose="00000600000000000000" pitchFamily="2" charset="-127"/>
              <a:buChar char="­"/>
              <a:tabLst/>
              <a:defRPr/>
            </a:pP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단가가 비교적 낮은 식료품</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생필품에서 단가 높은 품목을 확대하며 거래액 증대를 목표</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특히 뷰티</a:t>
            </a:r>
            <a:r>
              <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럭셔리 제품은 신선식품보다 관리가 용이하고 고마진 제품으로 수익성 제고에 도움</a:t>
            </a:r>
            <a:endParaRPr kumimoji="0" lang="en-US" altLang="ko-KR" sz="950" b="0" i="0" u="none" strike="noStrike" kern="0" cap="none" spc="0" normalizeH="0" baseline="0" noProof="0" dirty="0">
              <a:ln>
                <a:solidFill>
                  <a:srgbClr val="1871C6">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7" name="TextBox 16">
            <a:extLst>
              <a:ext uri="{FF2B5EF4-FFF2-40B4-BE49-F238E27FC236}">
                <a16:creationId xmlns:a16="http://schemas.microsoft.com/office/drawing/2014/main" id="{1EA7FD7B-E356-6F6E-E49C-2EA8992EF8C5}"/>
              </a:ext>
            </a:extLst>
          </p:cNvPr>
          <p:cNvSpPr txBox="1"/>
          <p:nvPr/>
        </p:nvSpPr>
        <p:spPr>
          <a:xfrm>
            <a:off x="3090624" y="5968610"/>
            <a:ext cx="6326376"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graphicFrame>
        <p:nvGraphicFramePr>
          <p:cNvPr id="28" name="표 4">
            <a:extLst>
              <a:ext uri="{FF2B5EF4-FFF2-40B4-BE49-F238E27FC236}">
                <a16:creationId xmlns:a16="http://schemas.microsoft.com/office/drawing/2014/main" id="{9CDDA0AB-3CE7-F40C-E3EC-26E068ABF5AF}"/>
              </a:ext>
            </a:extLst>
          </p:cNvPr>
          <p:cNvGraphicFramePr>
            <a:graphicFrameLocks noGrp="1"/>
          </p:cNvGraphicFramePr>
          <p:nvPr>
            <p:extLst>
              <p:ext uri="{D42A27DB-BD31-4B8C-83A1-F6EECF244321}">
                <p14:modId xmlns:p14="http://schemas.microsoft.com/office/powerpoint/2010/main" val="1044293275"/>
              </p:ext>
            </p:extLst>
          </p:nvPr>
        </p:nvGraphicFramePr>
        <p:xfrm>
          <a:off x="3090625" y="2189792"/>
          <a:ext cx="6326375" cy="3687133"/>
        </p:xfrm>
        <a:graphic>
          <a:graphicData uri="http://schemas.openxmlformats.org/drawingml/2006/table">
            <a:tbl>
              <a:tblPr>
                <a:tableStyleId>{073A0DAA-6AF3-43AB-8588-CEC1D06C72B9}</a:tableStyleId>
              </a:tblPr>
              <a:tblGrid>
                <a:gridCol w="1265275">
                  <a:extLst>
                    <a:ext uri="{9D8B030D-6E8A-4147-A177-3AD203B41FA5}">
                      <a16:colId xmlns:a16="http://schemas.microsoft.com/office/drawing/2014/main" val="3253821978"/>
                    </a:ext>
                  </a:extLst>
                </a:gridCol>
                <a:gridCol w="1265275">
                  <a:extLst>
                    <a:ext uri="{9D8B030D-6E8A-4147-A177-3AD203B41FA5}">
                      <a16:colId xmlns:a16="http://schemas.microsoft.com/office/drawing/2014/main" val="1164431311"/>
                    </a:ext>
                  </a:extLst>
                </a:gridCol>
                <a:gridCol w="1265275">
                  <a:extLst>
                    <a:ext uri="{9D8B030D-6E8A-4147-A177-3AD203B41FA5}">
                      <a16:colId xmlns:a16="http://schemas.microsoft.com/office/drawing/2014/main" val="2080930090"/>
                    </a:ext>
                  </a:extLst>
                </a:gridCol>
                <a:gridCol w="1265275">
                  <a:extLst>
                    <a:ext uri="{9D8B030D-6E8A-4147-A177-3AD203B41FA5}">
                      <a16:colId xmlns:a16="http://schemas.microsoft.com/office/drawing/2014/main" val="2412916623"/>
                    </a:ext>
                  </a:extLst>
                </a:gridCol>
                <a:gridCol w="1265275">
                  <a:extLst>
                    <a:ext uri="{9D8B030D-6E8A-4147-A177-3AD203B41FA5}">
                      <a16:colId xmlns:a16="http://schemas.microsoft.com/office/drawing/2014/main" val="1227939667"/>
                    </a:ext>
                  </a:extLst>
                </a:gridCol>
              </a:tblGrid>
              <a:tr h="264486">
                <a:tc>
                  <a:txBody>
                    <a:bodyPr/>
                    <a:lstStyle/>
                    <a:p>
                      <a:pPr algn="ctr" latinLnBrk="1"/>
                      <a:r>
                        <a:rPr lang="ko-KR" altLang="en-US" sz="1050" b="1" dirty="0">
                          <a:ln>
                            <a:solidFill>
                              <a:schemeClr val="accent1">
                                <a:alpha val="0"/>
                              </a:schemeClr>
                            </a:solidFill>
                          </a:ln>
                          <a:solidFill>
                            <a:schemeClr val="tx1"/>
                          </a:solidFill>
                          <a:latin typeface="+mn-ea"/>
                          <a:ea typeface="+mn-ea"/>
                          <a:cs typeface="+mn-cs"/>
                        </a:rPr>
                        <a:t>쿠팡</a:t>
                      </a:r>
                    </a:p>
                  </a:txBody>
                  <a:tcPr marT="36000" marB="36000" anchor="ctr">
                    <a:lnR w="6350" cap="flat" cmpd="sng" algn="ctr">
                      <a:solidFill>
                        <a:schemeClr val="bg1">
                          <a:lumMod val="75000"/>
                        </a:schemeClr>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CDEDFF"/>
                    </a:solidFill>
                  </a:tcPr>
                </a:tc>
                <a:tc>
                  <a:txBody>
                    <a:bodyPr/>
                    <a:lstStyle/>
                    <a:p>
                      <a:pPr algn="ctr" latinLnBrk="1"/>
                      <a:r>
                        <a:rPr lang="en-US" altLang="ko-KR" sz="1050" b="1" dirty="0">
                          <a:ln>
                            <a:solidFill>
                              <a:schemeClr val="accent1">
                                <a:alpha val="0"/>
                              </a:schemeClr>
                            </a:solidFill>
                          </a:ln>
                          <a:solidFill>
                            <a:schemeClr val="tx1"/>
                          </a:solidFill>
                          <a:latin typeface="+mn-ea"/>
                          <a:ea typeface="+mn-ea"/>
                          <a:cs typeface="+mn-cs"/>
                        </a:rPr>
                        <a:t>SSG</a:t>
                      </a:r>
                      <a:r>
                        <a:rPr lang="ko-KR" altLang="en-US" sz="1050" b="1" dirty="0">
                          <a:ln>
                            <a:solidFill>
                              <a:schemeClr val="accent1">
                                <a:alpha val="0"/>
                              </a:schemeClr>
                            </a:solidFill>
                          </a:ln>
                          <a:solidFill>
                            <a:schemeClr val="tx1"/>
                          </a:solidFill>
                          <a:latin typeface="+mn-ea"/>
                          <a:ea typeface="+mn-ea"/>
                          <a:cs typeface="+mn-cs"/>
                        </a:rPr>
                        <a:t>닷컴</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CDEDFF"/>
                    </a:solidFill>
                  </a:tcPr>
                </a:tc>
                <a:tc>
                  <a:txBody>
                    <a:bodyPr/>
                    <a:lstStyle/>
                    <a:p>
                      <a:pPr algn="ctr" latinLnBrk="1"/>
                      <a:r>
                        <a:rPr lang="ko-KR" altLang="en-US" sz="1050" b="1" dirty="0">
                          <a:ln>
                            <a:solidFill>
                              <a:schemeClr val="accent1">
                                <a:alpha val="0"/>
                              </a:schemeClr>
                            </a:solidFill>
                          </a:ln>
                          <a:solidFill>
                            <a:schemeClr val="tx1"/>
                          </a:solidFill>
                          <a:latin typeface="+mn-ea"/>
                          <a:ea typeface="+mn-ea"/>
                          <a:cs typeface="+mn-cs"/>
                        </a:rPr>
                        <a:t>롯데온</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CDEDFF"/>
                    </a:solidFill>
                  </a:tcPr>
                </a:tc>
                <a:tc>
                  <a:txBody>
                    <a:bodyPr/>
                    <a:lstStyle/>
                    <a:p>
                      <a:pPr algn="ctr" latinLnBrk="1"/>
                      <a:r>
                        <a:rPr lang="en-US" altLang="ko-KR" sz="1050" b="1" dirty="0">
                          <a:ln>
                            <a:solidFill>
                              <a:schemeClr val="accent1">
                                <a:alpha val="0"/>
                              </a:schemeClr>
                            </a:solidFill>
                          </a:ln>
                          <a:solidFill>
                            <a:schemeClr val="tx1"/>
                          </a:solidFill>
                          <a:latin typeface="+mn-ea"/>
                          <a:ea typeface="+mn-ea"/>
                          <a:cs typeface="+mn-cs"/>
                        </a:rPr>
                        <a:t>11</a:t>
                      </a:r>
                      <a:r>
                        <a:rPr lang="ko-KR" altLang="en-US" sz="1050" b="1" dirty="0">
                          <a:ln>
                            <a:solidFill>
                              <a:schemeClr val="accent1">
                                <a:alpha val="0"/>
                              </a:schemeClr>
                            </a:solidFill>
                          </a:ln>
                          <a:solidFill>
                            <a:schemeClr val="tx1"/>
                          </a:solidFill>
                          <a:latin typeface="+mn-ea"/>
                          <a:ea typeface="+mn-ea"/>
                          <a:cs typeface="+mn-cs"/>
                        </a:rPr>
                        <a:t>번가</a:t>
                      </a:r>
                    </a:p>
                  </a:txBody>
                  <a:tcPr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CDEDFF"/>
                    </a:solidFill>
                  </a:tcPr>
                </a:tc>
                <a:tc>
                  <a:txBody>
                    <a:bodyPr/>
                    <a:lstStyle/>
                    <a:p>
                      <a:pPr algn="ctr" latinLnBrk="1"/>
                      <a:r>
                        <a:rPr lang="ko-KR" altLang="en-US" sz="1050" b="1" dirty="0">
                          <a:ln>
                            <a:solidFill>
                              <a:schemeClr val="accent1">
                                <a:alpha val="0"/>
                              </a:schemeClr>
                            </a:solidFill>
                          </a:ln>
                          <a:solidFill>
                            <a:schemeClr val="tx1"/>
                          </a:solidFill>
                          <a:latin typeface="+mn-ea"/>
                          <a:ea typeface="+mn-ea"/>
                          <a:cs typeface="+mn-cs"/>
                        </a:rPr>
                        <a:t>컬리</a:t>
                      </a:r>
                    </a:p>
                  </a:txBody>
                  <a:tcPr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CDEDFF"/>
                    </a:solidFill>
                  </a:tcPr>
                </a:tc>
                <a:extLst>
                  <a:ext uri="{0D108BD9-81ED-4DB2-BD59-A6C34878D82A}">
                    <a16:rowId xmlns:a16="http://schemas.microsoft.com/office/drawing/2014/main" val="1682359238"/>
                  </a:ext>
                </a:extLst>
              </a:tr>
              <a:tr h="259502">
                <a:tc>
                  <a:txBody>
                    <a:bodyPr/>
                    <a:lstStyle/>
                    <a:p>
                      <a:pPr algn="ctr" latinLnBrk="1"/>
                      <a:r>
                        <a:rPr lang="ko-KR" altLang="en-US" sz="900" b="1" dirty="0">
                          <a:ln>
                            <a:solidFill>
                              <a:schemeClr val="accent1">
                                <a:alpha val="0"/>
                              </a:schemeClr>
                            </a:solidFill>
                          </a:ln>
                          <a:solidFill>
                            <a:schemeClr val="tx1">
                              <a:lumMod val="85000"/>
                              <a:lumOff val="15000"/>
                            </a:schemeClr>
                          </a:solidFill>
                          <a:latin typeface="+mn-ea"/>
                          <a:ea typeface="+mn-ea"/>
                          <a:cs typeface="+mn-cs"/>
                        </a:rPr>
                        <a:t>로켓럭셔리</a:t>
                      </a:r>
                      <a:r>
                        <a:rPr lang="en-US" altLang="ko-KR" sz="900" b="1" dirty="0">
                          <a:ln>
                            <a:solidFill>
                              <a:schemeClr val="accent1">
                                <a:alpha val="0"/>
                              </a:schemeClr>
                            </a:solidFill>
                          </a:ln>
                          <a:solidFill>
                            <a:schemeClr val="tx1">
                              <a:lumMod val="85000"/>
                              <a:lumOff val="15000"/>
                            </a:schemeClr>
                          </a:solidFill>
                          <a:latin typeface="+mn-ea"/>
                          <a:ea typeface="+mn-ea"/>
                          <a:cs typeface="+mn-cs"/>
                        </a:rPr>
                        <a:t> </a:t>
                      </a:r>
                      <a:endParaRPr lang="ko-KR" altLang="en-US" sz="900" b="1" dirty="0">
                        <a:ln>
                          <a:solidFill>
                            <a:schemeClr val="accent1">
                              <a:alpha val="0"/>
                            </a:schemeClr>
                          </a:solidFill>
                        </a:ln>
                        <a:solidFill>
                          <a:schemeClr val="tx1">
                            <a:lumMod val="85000"/>
                            <a:lumOff val="15000"/>
                          </a:schemeClr>
                        </a:solidFill>
                        <a:latin typeface="+mn-ea"/>
                        <a:ea typeface="+mn-ea"/>
                        <a:cs typeface="+mn-cs"/>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4F5F6"/>
                    </a:solidFill>
                  </a:tcPr>
                </a:tc>
                <a:tc>
                  <a:txBody>
                    <a:bodyPr/>
                    <a:lstStyle/>
                    <a:p>
                      <a:pPr algn="ctr" latinLnBrk="1"/>
                      <a:r>
                        <a:rPr lang="en-US" altLang="ko-KR" sz="900" b="1" dirty="0">
                          <a:ln>
                            <a:solidFill>
                              <a:schemeClr val="accent1">
                                <a:alpha val="0"/>
                              </a:schemeClr>
                            </a:solidFill>
                          </a:ln>
                          <a:solidFill>
                            <a:schemeClr val="tx1">
                              <a:lumMod val="85000"/>
                              <a:lumOff val="15000"/>
                            </a:schemeClr>
                          </a:solidFill>
                          <a:latin typeface="+mn-ea"/>
                          <a:ea typeface="+mn-ea"/>
                          <a:cs typeface="+mn-cs"/>
                        </a:rPr>
                        <a:t>SSG Luxury</a:t>
                      </a:r>
                      <a:endParaRPr lang="ko-KR" altLang="en-US" sz="900" b="1" dirty="0">
                        <a:ln>
                          <a:solidFill>
                            <a:schemeClr val="accent1">
                              <a:alpha val="0"/>
                            </a:schemeClr>
                          </a:solidFill>
                        </a:ln>
                        <a:solidFill>
                          <a:schemeClr val="tx1">
                            <a:lumMod val="85000"/>
                            <a:lumOff val="15000"/>
                          </a:schemeClr>
                        </a:solidFill>
                        <a:latin typeface="+mn-ea"/>
                        <a:ea typeface="+mn-ea"/>
                        <a:cs typeface="+mn-cs"/>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4F5F6"/>
                    </a:solidFill>
                  </a:tcPr>
                </a:tc>
                <a:tc>
                  <a:txBody>
                    <a:bodyPr/>
                    <a:lstStyle/>
                    <a:p>
                      <a:pPr algn="ctr" latinLnBrk="1"/>
                      <a:r>
                        <a:rPr lang="ko-KR" altLang="en-US" sz="900" b="1" dirty="0">
                          <a:ln>
                            <a:solidFill>
                              <a:schemeClr val="accent1">
                                <a:alpha val="0"/>
                              </a:schemeClr>
                            </a:solidFill>
                          </a:ln>
                          <a:solidFill>
                            <a:schemeClr val="tx1">
                              <a:lumMod val="85000"/>
                              <a:lumOff val="15000"/>
                            </a:schemeClr>
                          </a:solidFill>
                          <a:latin typeface="+mn-ea"/>
                          <a:ea typeface="+mn-ea"/>
                          <a:cs typeface="+mn-cs"/>
                        </a:rPr>
                        <a:t>온앤더</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4F5F6"/>
                    </a:solidFill>
                  </a:tcPr>
                </a:tc>
                <a:tc>
                  <a:txBody>
                    <a:bodyPr/>
                    <a:lstStyle/>
                    <a:p>
                      <a:pPr algn="ctr" latinLnBrk="1"/>
                      <a:r>
                        <a:rPr lang="ko-KR" altLang="en-US" sz="900" b="1" dirty="0">
                          <a:ln>
                            <a:solidFill>
                              <a:schemeClr val="accent1">
                                <a:alpha val="0"/>
                              </a:schemeClr>
                            </a:solidFill>
                          </a:ln>
                          <a:solidFill>
                            <a:schemeClr val="tx1">
                              <a:lumMod val="85000"/>
                              <a:lumOff val="15000"/>
                            </a:schemeClr>
                          </a:solidFill>
                          <a:latin typeface="+mn-ea"/>
                          <a:ea typeface="+mn-ea"/>
                          <a:cs typeface="+mn-cs"/>
                        </a:rPr>
                        <a:t>우아럭스</a:t>
                      </a:r>
                      <a:r>
                        <a:rPr lang="en-US" altLang="ko-KR" sz="900" b="1" dirty="0">
                          <a:ln>
                            <a:solidFill>
                              <a:schemeClr val="accent1">
                                <a:alpha val="0"/>
                              </a:schemeClr>
                            </a:solidFill>
                          </a:ln>
                          <a:solidFill>
                            <a:schemeClr val="tx1">
                              <a:lumMod val="85000"/>
                              <a:lumOff val="15000"/>
                            </a:schemeClr>
                          </a:solidFill>
                          <a:latin typeface="+mn-ea"/>
                          <a:ea typeface="+mn-ea"/>
                          <a:cs typeface="+mn-cs"/>
                        </a:rPr>
                        <a:t> </a:t>
                      </a:r>
                      <a:r>
                        <a:rPr lang="ko-KR" altLang="en-US" sz="900" b="1" dirty="0">
                          <a:ln>
                            <a:solidFill>
                              <a:schemeClr val="accent1">
                                <a:alpha val="0"/>
                              </a:schemeClr>
                            </a:solidFill>
                          </a:ln>
                          <a:solidFill>
                            <a:schemeClr val="tx1">
                              <a:lumMod val="85000"/>
                              <a:lumOff val="15000"/>
                            </a:schemeClr>
                          </a:solidFill>
                          <a:latin typeface="+mn-ea"/>
                          <a:ea typeface="+mn-ea"/>
                          <a:cs typeface="+mn-cs"/>
                        </a:rPr>
                        <a:t>등</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4F5F6"/>
                    </a:solidFill>
                  </a:tcPr>
                </a:tc>
                <a:tc>
                  <a:txBody>
                    <a:bodyPr/>
                    <a:lstStyle/>
                    <a:p>
                      <a:pPr algn="ctr" latinLnBrk="1"/>
                      <a:r>
                        <a:rPr lang="ko-KR" altLang="en-US" sz="900" b="1" dirty="0">
                          <a:ln>
                            <a:solidFill>
                              <a:schemeClr val="accent1">
                                <a:alpha val="0"/>
                              </a:schemeClr>
                            </a:solidFill>
                          </a:ln>
                          <a:solidFill>
                            <a:schemeClr val="tx1">
                              <a:lumMod val="85000"/>
                              <a:lumOff val="15000"/>
                            </a:schemeClr>
                          </a:solidFill>
                          <a:latin typeface="+mn-ea"/>
                          <a:ea typeface="+mn-ea"/>
                          <a:cs typeface="+mn-cs"/>
                        </a:rPr>
                        <a:t>뷰티컬리</a:t>
                      </a:r>
                      <a:r>
                        <a:rPr lang="en-US" altLang="ko-KR" sz="900" b="1" dirty="0">
                          <a:ln>
                            <a:solidFill>
                              <a:schemeClr val="accent1">
                                <a:alpha val="0"/>
                              </a:schemeClr>
                            </a:solidFill>
                          </a:ln>
                          <a:solidFill>
                            <a:schemeClr val="tx1">
                              <a:lumMod val="85000"/>
                              <a:lumOff val="15000"/>
                            </a:schemeClr>
                          </a:solidFill>
                          <a:latin typeface="+mn-ea"/>
                          <a:ea typeface="+mn-ea"/>
                          <a:cs typeface="+mn-cs"/>
                        </a:rPr>
                        <a:t> </a:t>
                      </a:r>
                      <a:endParaRPr lang="ko-KR" altLang="en-US" sz="900" b="1" dirty="0">
                        <a:ln>
                          <a:solidFill>
                            <a:schemeClr val="accent1">
                              <a:alpha val="0"/>
                            </a:schemeClr>
                          </a:solidFill>
                        </a:ln>
                        <a:solidFill>
                          <a:schemeClr val="tx1">
                            <a:lumMod val="85000"/>
                            <a:lumOff val="15000"/>
                          </a:schemeClr>
                        </a:solidFill>
                        <a:latin typeface="+mn-ea"/>
                        <a:ea typeface="+mn-ea"/>
                        <a:cs typeface="+mn-cs"/>
                      </a:endParaRPr>
                    </a:p>
                  </a:txBody>
                  <a:tcPr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4F5F6"/>
                    </a:solidFill>
                  </a:tcPr>
                </a:tc>
                <a:extLst>
                  <a:ext uri="{0D108BD9-81ED-4DB2-BD59-A6C34878D82A}">
                    <a16:rowId xmlns:a16="http://schemas.microsoft.com/office/drawing/2014/main" val="518594708"/>
                  </a:ext>
                </a:extLst>
              </a:tr>
              <a:tr h="3163145">
                <a:tc>
                  <a:txBody>
                    <a:bodyPr/>
                    <a:lstStyle/>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쿠팡은 생필품 중심의 제품 카테고리를 럭셔리 뷰티로 확장하고</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고객 경험 고도화 및 서비스 경쟁력 확대에 나섬</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marR="0" lvl="0" indent="-87313" algn="l" defTabSz="914400" rtl="0" eaLnBrk="1" fontAlgn="auto" latinLnBrk="0" hangingPunct="1">
                        <a:lnSpc>
                          <a:spcPct val="105000"/>
                        </a:lnSpc>
                        <a:spcBef>
                          <a:spcPts val="100"/>
                        </a:spcBef>
                        <a:spcAft>
                          <a:spcPts val="100"/>
                        </a:spcAft>
                        <a:buClrTx/>
                        <a:buSzTx/>
                        <a:buFont typeface="KoPub돋움체 Medium" panose="00000600000000000000" pitchFamily="2" charset="-127"/>
                        <a:buChar char="­"/>
                        <a:tabLst/>
                        <a:defRPr/>
                      </a:pP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’23</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6</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에스티로더</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맥</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바비브라운</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크리니크</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헤라</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록시땅 등 국내외 명품 뷰티 브랜드로 구성된 럭셔리 뷰티 전용관 ‘로켓럭셔리’ 론칭</a:t>
                      </a:r>
                      <a:endPar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marR="0" lvl="0" indent="-87313" algn="l" defTabSz="914400" rtl="0" eaLnBrk="1" fontAlgn="auto" latinLnBrk="0" hangingPunct="1">
                        <a:lnSpc>
                          <a:spcPct val="105000"/>
                        </a:lnSpc>
                        <a:spcBef>
                          <a:spcPts val="100"/>
                        </a:spcBef>
                        <a:spcAft>
                          <a:spcPts val="100"/>
                        </a:spcAft>
                        <a:buClrTx/>
                        <a:buSzTx/>
                        <a:buFont typeface="KoPub돋움체 Medium" panose="00000600000000000000" pitchFamily="2" charset="-127"/>
                        <a:buChar char="­"/>
                        <a:tabLst/>
                        <a:defRPr/>
                      </a:pP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럭셔리 뷰티 제품에 로켓배송 서비스를 제공하며 고객 유인 가속화</a:t>
                      </a:r>
                      <a:endPar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5600" marR="46800" marT="7200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chemeClr val="bg1"/>
                    </a:solidFill>
                  </a:tcPr>
                </a:tc>
                <a:tc>
                  <a:txBody>
                    <a:bodyPr/>
                    <a:lstStyle/>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’22</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7</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명품 전문관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SSG</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럭셔리</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(SSG Luxury)</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론칭</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indent="-87313" algn="l" defTabSz="914400" rtl="0" eaLnBrk="1" latinLnBrk="0" hangingPunct="1">
                        <a:lnSpc>
                          <a:spcPct val="105000"/>
                        </a:lnSpc>
                        <a:spcBef>
                          <a:spcPts val="100"/>
                        </a:spcBef>
                        <a:spcAft>
                          <a:spcPts val="100"/>
                        </a:spcAft>
                        <a:buFont typeface="KoPub돋움체 Medium" panose="00000600000000000000" pitchFamily="2" charset="-127"/>
                        <a:buChar char="­"/>
                        <a:defRPr/>
                      </a:pP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SSG</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럭셔리는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NFT(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대체불가토큰</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활용한 디지털 보증서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‘SSG</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개런티</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제공하며 높은 호응을 얻음</a:t>
                      </a:r>
                      <a:endPar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indent="-87313" algn="l" defTabSz="914400" rtl="0" eaLnBrk="1" latinLnBrk="0" hangingPunct="1">
                        <a:lnSpc>
                          <a:spcPct val="105000"/>
                        </a:lnSpc>
                        <a:spcBef>
                          <a:spcPts val="100"/>
                        </a:spcBef>
                        <a:spcAft>
                          <a:spcPts val="100"/>
                        </a:spcAft>
                        <a:buFont typeface="KoPub돋움체 Medium" panose="00000600000000000000" pitchFamily="2" charset="-127"/>
                        <a:buChar char="­"/>
                        <a:defRPr/>
                      </a:pP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SSG</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럭셔리의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’23</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6</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회원수 및 주문건수는 전년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6</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대비 약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20%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증가</a:t>
                      </a:r>
                      <a:endPar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’23</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프랑스 명품 브랜드 그룹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LVMH</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의 향수</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화장품 부문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P&amp;C</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와 전략적 파트너십을 맺고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LVMH </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뷰티’ 공식 스토어를 신설</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5600" marR="46800" marT="72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chemeClr val="bg1"/>
                    </a:solidFill>
                  </a:tcPr>
                </a:tc>
                <a:tc>
                  <a:txBody>
                    <a:bodyPr/>
                    <a:lstStyle/>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롯데온은 각 상품군을 모은 버티컬 서비스 ‘온앤더’를 운영 중</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indent="-87313" algn="l" defTabSz="914400" rtl="0" eaLnBrk="1" latinLnBrk="0" hangingPunct="1">
                        <a:lnSpc>
                          <a:spcPct val="105000"/>
                        </a:lnSpc>
                        <a:spcBef>
                          <a:spcPts val="100"/>
                        </a:spcBef>
                        <a:spcAft>
                          <a:spcPts val="100"/>
                        </a:spcAft>
                        <a:buFont typeface="KoPub돋움체 Medium" panose="00000600000000000000" pitchFamily="2" charset="-127"/>
                        <a:buChar char="­"/>
                        <a:defRPr/>
                      </a:pP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’22</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4</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화장품을 모은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온앤더뷰티</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에 이어 같은 해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9</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명품 전문몰 </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온앤더럭셔리</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선보임</a:t>
                      </a:r>
                      <a:endPar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5600" marR="46800" marT="72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chemeClr val="bg1"/>
                    </a:solidFill>
                  </a:tcPr>
                </a:tc>
                <a:tc>
                  <a:txBody>
                    <a:bodyPr/>
                    <a:lstStyle/>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11</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번가는 럭셔리 전문관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우아럭스</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오픈하고 가품 보상</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자체 사후서비스</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등으로 차별화</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패션 부문 외 프리미엄 리빙</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가전 등으로 확장하며 프리미엄 수요 공략 계획</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indent="-87313" algn="l" defTabSz="914400" rtl="0" eaLnBrk="1" latinLnBrk="0" hangingPunct="1">
                        <a:lnSpc>
                          <a:spcPct val="105000"/>
                        </a:lnSpc>
                        <a:spcBef>
                          <a:spcPts val="100"/>
                        </a:spcBef>
                        <a:spcAft>
                          <a:spcPts val="100"/>
                        </a:spcAft>
                        <a:buFont typeface="KoPub돋움체 Medium" panose="00000600000000000000" pitchFamily="2" charset="-127"/>
                        <a:buChar char="­"/>
                        <a:defRPr/>
                      </a:pP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산지직송 전문관</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신선밥상</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리퍼 전문관</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리퍼블리</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아동 전문관</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키즈키즈</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en-US" altLang="ko-KR" sz="900" b="0" kern="0" spc="-40" baseline="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ESG </a:t>
                      </a:r>
                      <a:r>
                        <a:rPr lang="ko-KR" altLang="en-US" sz="900" b="0" kern="0" spc="-40" baseline="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전문관</a:t>
                      </a:r>
                      <a:r>
                        <a:rPr lang="en-US" altLang="ko-KR" sz="900" b="0" kern="0" spc="-40" baseline="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(SOVAC</a:t>
                      </a:r>
                      <a:r>
                        <a:rPr lang="ko-KR" altLang="en-US" sz="900" b="0" kern="0" spc="-40" baseline="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마켓</a:t>
                      </a:r>
                      <a:r>
                        <a:rPr lang="en-US" altLang="ko-KR" sz="900" b="0" kern="0" spc="-40" baseline="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등을 구축하고</a:t>
                      </a:r>
                      <a:r>
                        <a:rPr lang="en-US" altLang="ko-KR"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0"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하이퍼버티컬 서비스 전략을 강화하며 파편화 수요에 대응 중 </a:t>
                      </a:r>
                    </a:p>
                  </a:txBody>
                  <a:tcPr marL="75600" marR="46800" marT="72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chemeClr val="bg1"/>
                    </a:solidFill>
                  </a:tcPr>
                </a:tc>
                <a:tc>
                  <a:txBody>
                    <a:bodyPr/>
                    <a:lstStyle/>
                    <a:p>
                      <a:pPr marL="87313" indent="-87313" algn="l" defTabSz="914400" rtl="0" eaLnBrk="1" latinLnBrk="0" hangingPunct="1">
                        <a:lnSpc>
                          <a:spcPct val="105000"/>
                        </a:lnSpc>
                        <a:spcBef>
                          <a:spcPts val="100"/>
                        </a:spcBef>
                        <a:spcAft>
                          <a:spcPts val="100"/>
                        </a:spcAft>
                        <a:buFont typeface="Arial" panose="020B0604020202020204" pitchFamily="34" charset="0"/>
                        <a:buChar char="•"/>
                        <a:defRPr/>
                      </a:pP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컬리는 신선식품 새벽배송을 핵심 사업으로 전개해왔으나</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사업 다각화를 위해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’22</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뷰티 전문 플랫폼 </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뷰티컬리</a:t>
                      </a:r>
                      <a:r>
                        <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전문관 형태로 론칭 </a:t>
                      </a:r>
                      <a:endParaRPr lang="en-US" altLang="ko-KR" sz="900" b="1" kern="0" spc="-30" dirty="0">
                        <a:ln>
                          <a:solidFill>
                            <a:sysClr val="window" lastClr="FFFFFF">
                              <a:lumMod val="75000"/>
                              <a:alpha val="0"/>
                            </a:sys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p>
                      <a:pPr marL="176213" marR="0" lvl="0" indent="-87313" algn="l" defTabSz="914400" rtl="0" eaLnBrk="1" fontAlgn="auto" latinLnBrk="0" hangingPunct="1">
                        <a:lnSpc>
                          <a:spcPct val="105000"/>
                        </a:lnSpc>
                        <a:spcBef>
                          <a:spcPts val="100"/>
                        </a:spcBef>
                        <a:spcAft>
                          <a:spcPts val="100"/>
                        </a:spcAft>
                        <a:buClrTx/>
                        <a:buSzTx/>
                        <a:buFont typeface="KoPub돋움체 Medium" panose="00000600000000000000" pitchFamily="2" charset="-127"/>
                        <a:buChar char="­"/>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럭셔리 및 데일리 뷰티 브랜드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1,000</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여 개 이상의 뷰티 브랜드를 새벽배송으로 제공하며 소비자 연령층</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접점을 확대 중  </a:t>
                      </a:r>
                      <a:endPar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76213" marR="0" lvl="0" indent="-87313" algn="l" defTabSz="914400" rtl="0" eaLnBrk="1" fontAlgn="auto" latinLnBrk="0" hangingPunct="1">
                        <a:lnSpc>
                          <a:spcPct val="105000"/>
                        </a:lnSpc>
                        <a:spcBef>
                          <a:spcPts val="100"/>
                        </a:spcBef>
                        <a:spcAft>
                          <a:spcPts val="100"/>
                        </a:spcAft>
                        <a:buClrTx/>
                        <a:buSzTx/>
                        <a:buFont typeface="KoPub돋움체 Medium" panose="00000600000000000000" pitchFamily="2" charset="-127"/>
                        <a:buChar char="­"/>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강점으로 보유한 새벽배송과 큐레이션을 뷰티 부문에 동일하게 접목하여 유의미한 실적 달성 중</a:t>
                      </a:r>
                      <a:endPar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75600" marR="46800" marT="7200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67037906"/>
                  </a:ext>
                </a:extLst>
              </a:tr>
            </a:tbl>
          </a:graphicData>
        </a:graphic>
      </p:graphicFrame>
      <p:sp>
        <p:nvSpPr>
          <p:cNvPr id="8" name="텍스트 개체 틀 21">
            <a:extLst>
              <a:ext uri="{FF2B5EF4-FFF2-40B4-BE49-F238E27FC236}">
                <a16:creationId xmlns:a16="http://schemas.microsoft.com/office/drawing/2014/main" id="{CAD77EEF-DBC8-2115-371D-A493CF621E57}"/>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이커머스업계 성장 전략의 키워드가 성장성에서 </a:t>
            </a:r>
            <a:r>
              <a:rPr kumimoji="0" lang="en-US" altLang="ko-KR"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a:t>
            </a:r>
            <a:r>
              <a:rPr kumimoji="0" lang="ko-KR" altLang="en-US"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수익성</a:t>
            </a:r>
            <a:r>
              <a:rPr kumimoji="0" lang="en-US" altLang="ko-KR"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a:t>
            </a:r>
            <a:r>
              <a:rPr kumimoji="0" lang="ko-KR" altLang="en-US"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으로 이동함에 따라 기업들은 </a:t>
            </a:r>
            <a:r>
              <a:rPr kumimoji="0" lang="en-US" altLang="ko-KR"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버티컬 커머스</a:t>
            </a:r>
            <a:r>
              <a:rPr kumimoji="0" lang="en-US" altLang="ko-KR"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전략의 일환으로 전문관 구축을 강화</a:t>
            </a:r>
            <a:r>
              <a:rPr kumimoji="0" lang="en-US" altLang="ko-KR"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특히 객단가가 높아 거래액 증대 및 수익성 제고에 유리한 명품과 프리미엄 뷰티를 전략 카테고리로 선정하고 신성장동력을 확보하고자 함</a:t>
            </a:r>
            <a:endParaRPr kumimoji="0" lang="en-US" altLang="ko-KR"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92710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직사각형 43">
            <a:extLst>
              <a:ext uri="{FF2B5EF4-FFF2-40B4-BE49-F238E27FC236}">
                <a16:creationId xmlns:a16="http://schemas.microsoft.com/office/drawing/2014/main" id="{2334A773-1232-7BC8-F8A4-0CC447D9AB88}"/>
              </a:ext>
            </a:extLst>
          </p:cNvPr>
          <p:cNvSpPr/>
          <p:nvPr/>
        </p:nvSpPr>
        <p:spPr>
          <a:xfrm>
            <a:off x="488950" y="2548139"/>
            <a:ext cx="4643439" cy="3328782"/>
          </a:xfrm>
          <a:prstGeom prst="rect">
            <a:avLst/>
          </a:prstGeom>
          <a:solidFill>
            <a:srgbClr val="EAEC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5" name="그룹 4">
            <a:extLst>
              <a:ext uri="{FF2B5EF4-FFF2-40B4-BE49-F238E27FC236}">
                <a16:creationId xmlns:a16="http://schemas.microsoft.com/office/drawing/2014/main" id="{A818223A-8A62-7B65-A04A-E16A2D5D4D99}"/>
              </a:ext>
            </a:extLst>
          </p:cNvPr>
          <p:cNvGrpSpPr/>
          <p:nvPr/>
        </p:nvGrpSpPr>
        <p:grpSpPr>
          <a:xfrm>
            <a:off x="488950" y="2176483"/>
            <a:ext cx="4643439" cy="276837"/>
            <a:chOff x="704850" y="2013298"/>
            <a:chExt cx="4140200" cy="276837"/>
          </a:xfrm>
        </p:grpSpPr>
        <p:sp>
          <p:nvSpPr>
            <p:cNvPr id="6" name="TextBox 5">
              <a:extLst>
                <a:ext uri="{FF2B5EF4-FFF2-40B4-BE49-F238E27FC236}">
                  <a16:creationId xmlns:a16="http://schemas.microsoft.com/office/drawing/2014/main" id="{E948BA46-94A1-C7AA-ABF0-D01CAEEE2005}"/>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왜 라이브커머스인가</a:t>
              </a:r>
              <a:r>
                <a:rPr kumimoji="0" lang="en-US" altLang="ko-KR"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endPar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endParaRPr>
            </a:p>
          </p:txBody>
        </p:sp>
        <p:cxnSp>
          <p:nvCxnSpPr>
            <p:cNvPr id="7" name="직선 연결선 6">
              <a:extLst>
                <a:ext uri="{FF2B5EF4-FFF2-40B4-BE49-F238E27FC236}">
                  <a16:creationId xmlns:a16="http://schemas.microsoft.com/office/drawing/2014/main" id="{BDBDDC9C-4B1B-4322-53B4-468664275A17}"/>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8A58247B-9A60-77DB-DC2C-6B8CB55F929C}"/>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텍스트 개체 틀 19">
            <a:extLst>
              <a:ext uri="{FF2B5EF4-FFF2-40B4-BE49-F238E27FC236}">
                <a16:creationId xmlns:a16="http://schemas.microsoft.com/office/drawing/2014/main" id="{EF425DB5-C529-3F32-AD6E-93FF042557B3}"/>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⑤ 오픈 플랫폼으로 전환하여 라이브커머스 생태계 확장하는 이커머스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(1/2)</a:t>
            </a:r>
          </a:p>
        </p:txBody>
      </p:sp>
      <p:sp>
        <p:nvSpPr>
          <p:cNvPr id="10" name="텍스트 개체 틀 16">
            <a:extLst>
              <a:ext uri="{FF2B5EF4-FFF2-40B4-BE49-F238E27FC236}">
                <a16:creationId xmlns:a16="http://schemas.microsoft.com/office/drawing/2014/main" id="{1A589472-FD41-79A0-64AD-00CA3014344C}"/>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11" name="텍스트 개체 틀 21">
            <a:extLst>
              <a:ext uri="{FF2B5EF4-FFF2-40B4-BE49-F238E27FC236}">
                <a16:creationId xmlns:a16="http://schemas.microsoft.com/office/drawing/2014/main" id="{CB6127E1-96CA-E609-405B-70BED20C6AC1}"/>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국내 라이브커머스 시장의 고성장세와 더불어 유튜브</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(YouTube)</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의 영향력 확대를 의식한 기업들은 라이브커머스 플랫폼을 오픈형 모델로 전환하고 생태계 확장에 속도</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폐쇄형 모델이 플랫폼과 제휴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협업 관계에 있는 판매자만 방송 송출이 가능한 구조라면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오픈형 모델은 다양한 판매자 참여 가능한 모델이라는 점에서 큰 차이점을 지님</a:t>
            </a:r>
            <a:endPar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endParaRPr>
          </a:p>
        </p:txBody>
      </p:sp>
      <p:sp>
        <p:nvSpPr>
          <p:cNvPr id="23" name="TextBox 22">
            <a:extLst>
              <a:ext uri="{FF2B5EF4-FFF2-40B4-BE49-F238E27FC236}">
                <a16:creationId xmlns:a16="http://schemas.microsoft.com/office/drawing/2014/main" id="{0823D705-B434-6F1A-6808-1752FB2CA1EA}"/>
              </a:ext>
            </a:extLst>
          </p:cNvPr>
          <p:cNvSpPr txBox="1"/>
          <p:nvPr/>
        </p:nvSpPr>
        <p:spPr>
          <a:xfrm>
            <a:off x="489001" y="5968610"/>
            <a:ext cx="2763474"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cxnSp>
        <p:nvCxnSpPr>
          <p:cNvPr id="54" name="직선 연결선 53">
            <a:extLst>
              <a:ext uri="{FF2B5EF4-FFF2-40B4-BE49-F238E27FC236}">
                <a16:creationId xmlns:a16="http://schemas.microsoft.com/office/drawing/2014/main" id="{D554220D-92BD-1938-D26B-7AFEACE95F7C}"/>
              </a:ext>
            </a:extLst>
          </p:cNvPr>
          <p:cNvCxnSpPr>
            <a:cxnSpLocks/>
          </p:cNvCxnSpPr>
          <p:nvPr/>
        </p:nvCxnSpPr>
        <p:spPr>
          <a:xfrm>
            <a:off x="2719230" y="2676612"/>
            <a:ext cx="0" cy="306221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B24A4DF-DF2A-81CC-E4BD-4CBA514084D1}"/>
              </a:ext>
            </a:extLst>
          </p:cNvPr>
          <p:cNvSpPr txBox="1"/>
          <p:nvPr/>
        </p:nvSpPr>
        <p:spPr>
          <a:xfrm>
            <a:off x="5470115" y="2520707"/>
            <a:ext cx="3946935" cy="828000"/>
          </a:xfrm>
          <a:prstGeom prst="rect">
            <a:avLst/>
          </a:prstGeom>
          <a:noFill/>
          <a:ln>
            <a:noFill/>
          </a:ln>
        </p:spPr>
        <p:txBody>
          <a:bodyPr wrap="square" lIns="90000" tIns="54000" rIns="90000" bIns="54000" rtlCol="0" anchor="t">
            <a:noAutofit/>
          </a:bodyPr>
          <a:lstStyle/>
          <a:p>
            <a:pPr marL="0" marR="0" lvl="0" indent="0" algn="l" defTabSz="914400" rtl="0" eaLnBrk="1" fontAlgn="auto" latinLnBrk="0" hangingPunct="1">
              <a:lnSpc>
                <a:spcPct val="114000"/>
              </a:lnSpc>
              <a:spcBef>
                <a:spcPts val="0"/>
              </a:spcBef>
              <a:spcAft>
                <a:spcPts val="200"/>
              </a:spcAft>
              <a:buClrTx/>
              <a:buSzTx/>
              <a:buFontTx/>
              <a:buNone/>
              <a:tabLst/>
              <a:defRPr/>
            </a:pPr>
            <a:r>
              <a:rPr kumimoji="0" lang="en-US" altLang="ko-KR"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’23</a:t>
            </a:r>
            <a:r>
              <a:rPr kumimoji="0" lang="ko-KR" altLang="en-US"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년 글로벌 동영상 플랫폼 유튜브가 </a:t>
            </a:r>
            <a:r>
              <a:rPr kumimoji="0" lang="en-US" altLang="ko-KR"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유튜브 쇼핑</a:t>
            </a:r>
            <a:r>
              <a:rPr kumimoji="0" lang="en-US" altLang="ko-KR"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을 내세워 국내 라이브커머스 시장에 본격 진출함에 따라 라이브커머스 사업을 전개해오던 국내 이커머스 사업자는 분산된 고객 수요를 확보하고자 기존 폐쇄형 기반 모델에서 개방형</a:t>
            </a:r>
            <a:r>
              <a:rPr kumimoji="0" lang="en-US" altLang="ko-KR"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rPr>
              <a:t>오픈형 플랫폼으로 전환하며 사업 확장 기조</a:t>
            </a:r>
            <a:endParaRPr kumimoji="0" lang="en-US" altLang="ko-KR" sz="1000" b="1" i="0" u="none" strike="noStrike" kern="1200" cap="none" spc="0" normalizeH="0" baseline="0" noProof="0" dirty="0">
              <a:ln>
                <a:solidFill>
                  <a:srgbClr val="00338D">
                    <a:alpha val="0"/>
                  </a:srgbClr>
                </a:solidFill>
              </a:ln>
              <a:solidFill>
                <a:srgbClr val="00338D">
                  <a:lumMod val="75000"/>
                </a:srgbClr>
              </a:solidFill>
              <a:effectLst/>
              <a:uLnTx/>
              <a:uFillTx/>
              <a:latin typeface="KoPub돋움체 Medium"/>
              <a:ea typeface="KoPub돋움체 Medium"/>
              <a:cs typeface="+mn-cs"/>
            </a:endParaRPr>
          </a:p>
        </p:txBody>
      </p:sp>
      <p:sp>
        <p:nvSpPr>
          <p:cNvPr id="67" name="직사각형 66">
            <a:extLst>
              <a:ext uri="{FF2B5EF4-FFF2-40B4-BE49-F238E27FC236}">
                <a16:creationId xmlns:a16="http://schemas.microsoft.com/office/drawing/2014/main" id="{42C0F09E-B00D-7CE8-1DBF-443EDA29D7F2}"/>
              </a:ext>
            </a:extLst>
          </p:cNvPr>
          <p:cNvSpPr/>
          <p:nvPr/>
        </p:nvSpPr>
        <p:spPr>
          <a:xfrm>
            <a:off x="5470115" y="2176483"/>
            <a:ext cx="3946935" cy="288000"/>
          </a:xfrm>
          <a:prstGeom prst="rect">
            <a:avLst/>
          </a:prstGeom>
          <a:solidFill>
            <a:schemeClr val="tx2"/>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i="0" u="none" strike="noStrike" kern="0" cap="none" spc="-20" normalizeH="0" baseline="0" noProof="0" dirty="0">
                <a:ln>
                  <a:solidFill>
                    <a:srgbClr val="00338D">
                      <a:alpha val="0"/>
                    </a:srgbClr>
                  </a:solidFill>
                </a:ln>
                <a:solidFill>
                  <a:prstClr val="white"/>
                </a:solidFill>
                <a:effectLst/>
                <a:uLnTx/>
                <a:uFillTx/>
                <a:latin typeface="+mj-ea"/>
                <a:ea typeface="+mj-ea"/>
                <a:cs typeface="+mn-cs"/>
              </a:rPr>
              <a:t>폐쇄형 → 오픈형</a:t>
            </a:r>
            <a:r>
              <a:rPr kumimoji="0" lang="en-US" altLang="ko-KR" sz="1200" i="0" u="none" strike="noStrike" kern="0" cap="none" spc="-20" normalizeH="0" baseline="0" noProof="0" dirty="0">
                <a:ln>
                  <a:solidFill>
                    <a:srgbClr val="00338D">
                      <a:alpha val="0"/>
                    </a:srgbClr>
                  </a:solidFill>
                </a:ln>
                <a:solidFill>
                  <a:prstClr val="white"/>
                </a:solidFill>
                <a:effectLst/>
                <a:uLnTx/>
                <a:uFillTx/>
                <a:latin typeface="+mj-ea"/>
                <a:ea typeface="+mj-ea"/>
                <a:cs typeface="+mn-cs"/>
              </a:rPr>
              <a:t>·</a:t>
            </a:r>
            <a:r>
              <a:rPr kumimoji="0" lang="ko-KR" altLang="en-US" sz="1200" i="0" u="none" strike="noStrike" kern="0" cap="none" spc="-20" normalizeH="0" baseline="0" noProof="0" dirty="0">
                <a:ln>
                  <a:solidFill>
                    <a:srgbClr val="00338D">
                      <a:alpha val="0"/>
                    </a:srgbClr>
                  </a:solidFill>
                </a:ln>
                <a:solidFill>
                  <a:prstClr val="white"/>
                </a:solidFill>
                <a:effectLst/>
                <a:uLnTx/>
                <a:uFillTx/>
                <a:latin typeface="+mj-ea"/>
                <a:ea typeface="+mj-ea"/>
                <a:cs typeface="+mn-cs"/>
              </a:rPr>
              <a:t>개방형 플랫폼으로의 전환 확산</a:t>
            </a:r>
          </a:p>
        </p:txBody>
      </p:sp>
      <p:grpSp>
        <p:nvGrpSpPr>
          <p:cNvPr id="37" name="그룹 36">
            <a:extLst>
              <a:ext uri="{FF2B5EF4-FFF2-40B4-BE49-F238E27FC236}">
                <a16:creationId xmlns:a16="http://schemas.microsoft.com/office/drawing/2014/main" id="{5AAC0D89-6EC9-FAFE-7A5B-3BD6F59BC4BB}"/>
              </a:ext>
            </a:extLst>
          </p:cNvPr>
          <p:cNvGrpSpPr/>
          <p:nvPr/>
        </p:nvGrpSpPr>
        <p:grpSpPr>
          <a:xfrm>
            <a:off x="5470115" y="3552079"/>
            <a:ext cx="3946935" cy="2324842"/>
            <a:chOff x="3072383" y="2534034"/>
            <a:chExt cx="3968446" cy="2171284"/>
          </a:xfrm>
        </p:grpSpPr>
        <p:grpSp>
          <p:nvGrpSpPr>
            <p:cNvPr id="24" name="그룹 23">
              <a:extLst>
                <a:ext uri="{FF2B5EF4-FFF2-40B4-BE49-F238E27FC236}">
                  <a16:creationId xmlns:a16="http://schemas.microsoft.com/office/drawing/2014/main" id="{1F8745CC-22FA-962D-3382-737E93ED46EC}"/>
                </a:ext>
              </a:extLst>
            </p:cNvPr>
            <p:cNvGrpSpPr/>
            <p:nvPr/>
          </p:nvGrpSpPr>
          <p:grpSpPr>
            <a:xfrm>
              <a:off x="3072383" y="3560593"/>
              <a:ext cx="3968446" cy="1144725"/>
              <a:chOff x="7824722" y="3969666"/>
              <a:chExt cx="3476473" cy="743077"/>
            </a:xfrm>
          </p:grpSpPr>
          <p:grpSp>
            <p:nvGrpSpPr>
              <p:cNvPr id="21" name="그룹 20">
                <a:extLst>
                  <a:ext uri="{FF2B5EF4-FFF2-40B4-BE49-F238E27FC236}">
                    <a16:creationId xmlns:a16="http://schemas.microsoft.com/office/drawing/2014/main" id="{D455BEC0-18DC-BA60-4C6D-60070E01E637}"/>
                  </a:ext>
                </a:extLst>
              </p:cNvPr>
              <p:cNvGrpSpPr/>
              <p:nvPr/>
            </p:nvGrpSpPr>
            <p:grpSpPr>
              <a:xfrm>
                <a:off x="7824722" y="3969666"/>
                <a:ext cx="3476473" cy="743077"/>
                <a:chOff x="7824722" y="3969666"/>
                <a:chExt cx="3476473" cy="743077"/>
              </a:xfrm>
            </p:grpSpPr>
            <p:sp>
              <p:nvSpPr>
                <p:cNvPr id="16" name="TextBox 15">
                  <a:extLst>
                    <a:ext uri="{FF2B5EF4-FFF2-40B4-BE49-F238E27FC236}">
                      <a16:creationId xmlns:a16="http://schemas.microsoft.com/office/drawing/2014/main" id="{61BE662B-2F95-7CDA-3283-04CE8C385FB1}"/>
                    </a:ext>
                  </a:extLst>
                </p:cNvPr>
                <p:cNvSpPr txBox="1"/>
                <p:nvPr/>
              </p:nvSpPr>
              <p:spPr>
                <a:xfrm>
                  <a:off x="7824722" y="3969666"/>
                  <a:ext cx="3476473" cy="743077"/>
                </a:xfrm>
                <a:prstGeom prst="rect">
                  <a:avLst/>
                </a:prstGeom>
                <a:solidFill>
                  <a:srgbClr val="CDEDFF"/>
                </a:solidFill>
                <a:ln w="25400">
                  <a:noFill/>
                  <a:miter lim="800000"/>
                </a:ln>
              </p:spPr>
              <p:txBody>
                <a:bodyPr wrap="square" lIns="72000" tIns="252000" rIns="72000" bIns="0" rtlCol="0" anchor="t">
                  <a:noAutofit/>
                </a:bodyPr>
                <a:lstStyle/>
                <a:p>
                  <a:pPr marL="0" marR="0" lvl="0" indent="0" algn="l" defTabSz="914400" rtl="0" eaLnBrk="1" fontAlgn="auto" latinLnBrk="0" hangingPunct="1">
                    <a:lnSpc>
                      <a:spcPct val="100000"/>
                    </a:lnSpc>
                    <a:spcBef>
                      <a:spcPts val="0"/>
                    </a:spcBef>
                    <a:spcAft>
                      <a:spcPts val="500"/>
                    </a:spcAft>
                    <a:buClr>
                      <a:srgbClr val="0091DA"/>
                    </a:buClr>
                    <a:buSzTx/>
                    <a:buFontTx/>
                    <a:buNone/>
                    <a:tabLst/>
                    <a:defRPr/>
                  </a:pPr>
                  <a:endParaRPr kumimoji="0" lang="ko-KR" altLang="en-US" sz="1000" b="1" i="0" u="none" strike="noStrike" kern="0" cap="none" spc="-30" normalizeH="0" baseline="0" noProof="0" dirty="0">
                    <a:ln>
                      <a:solidFill>
                        <a:srgbClr val="6D2077">
                          <a:lumMod val="75000"/>
                          <a:alpha val="0"/>
                        </a:srgbClr>
                      </a:solidFill>
                    </a:ln>
                    <a:solidFill>
                      <a:srgbClr val="000000">
                        <a:lumMod val="85000"/>
                        <a:lumOff val="15000"/>
                      </a:srgbClr>
                    </a:solidFill>
                    <a:effectLst/>
                    <a:uLnTx/>
                    <a:uFillTx/>
                    <a:latin typeface="KoPub돋움체 Medium"/>
                    <a:ea typeface="KoPub돋움체 Medium"/>
                    <a:cs typeface="Univers for KPMG"/>
                  </a:endParaRPr>
                </a:p>
              </p:txBody>
            </p:sp>
            <p:sp>
              <p:nvSpPr>
                <p:cNvPr id="20" name="TextBox 19">
                  <a:extLst>
                    <a:ext uri="{FF2B5EF4-FFF2-40B4-BE49-F238E27FC236}">
                      <a16:creationId xmlns:a16="http://schemas.microsoft.com/office/drawing/2014/main" id="{E3C87670-B163-2640-1D4C-89D7786C6817}"/>
                    </a:ext>
                  </a:extLst>
                </p:cNvPr>
                <p:cNvSpPr txBox="1"/>
                <p:nvPr/>
              </p:nvSpPr>
              <p:spPr>
                <a:xfrm>
                  <a:off x="7864911" y="3974377"/>
                  <a:ext cx="3396095" cy="730771"/>
                </a:xfrm>
                <a:prstGeom prst="rect">
                  <a:avLst/>
                </a:prstGeom>
                <a:noFill/>
                <a:ln>
                  <a:noFill/>
                </a:ln>
              </p:spPr>
              <p:txBody>
                <a:bodyPr wrap="square" lIns="90000" tIns="72000" rIns="90000" bIns="144000" rtlCol="0" anchor="b">
                  <a:noAutofit/>
                </a:bodyPr>
                <a:lstStyle/>
                <a:p>
                  <a:pPr marL="0" marR="0" lvl="0" indent="0" algn="ctr" defTabSz="914400" rtl="0" eaLnBrk="1" fontAlgn="auto" latinLnBrk="0" hangingPunct="1">
                    <a:lnSpc>
                      <a:spcPct val="100000"/>
                    </a:lnSpc>
                    <a:spcBef>
                      <a:spcPts val="0"/>
                    </a:spcBef>
                    <a:spcAft>
                      <a:spcPts val="500"/>
                    </a:spcAft>
                    <a:buClrTx/>
                    <a:buSzTx/>
                    <a:buFontTx/>
                    <a:buNone/>
                    <a:tabLst/>
                    <a:defRPr/>
                  </a:pPr>
                  <a:r>
                    <a:rPr kumimoji="0" lang="ko-KR" altLang="en-US" sz="1100" i="0" u="none" strike="noStrike" kern="0" cap="none" spc="-20" normalizeH="0" baseline="0" noProof="0" dirty="0">
                      <a:ln>
                        <a:solidFill>
                          <a:srgbClr val="00338D">
                            <a:alpha val="0"/>
                          </a:srgbClr>
                        </a:solidFill>
                      </a:ln>
                      <a:solidFill>
                        <a:srgbClr val="00338D">
                          <a:lumMod val="75000"/>
                        </a:srgbClr>
                      </a:solidFill>
                      <a:effectLst/>
                      <a:uLnTx/>
                      <a:uFillTx/>
                      <a:latin typeface="KoPub돋움체 Bold" panose="02020603020101020101" pitchFamily="18" charset="-127"/>
                      <a:ea typeface="KoPub돋움체 Bold" panose="02020603020101020101" pitchFamily="18" charset="-127"/>
                      <a:cs typeface="+mn-cs"/>
                    </a:rPr>
                    <a:t>오픈형</a:t>
                  </a:r>
                  <a:r>
                    <a:rPr kumimoji="0" lang="en-US" altLang="ko-KR" sz="1100" i="0" u="none" strike="noStrike" kern="0" cap="none" spc="-20" normalizeH="0" baseline="0" noProof="0" dirty="0">
                      <a:ln>
                        <a:solidFill>
                          <a:srgbClr val="00338D">
                            <a:alpha val="0"/>
                          </a:srgbClr>
                        </a:solidFill>
                      </a:ln>
                      <a:solidFill>
                        <a:srgbClr val="00338D">
                          <a:lumMod val="75000"/>
                        </a:srgbClr>
                      </a:solidFill>
                      <a:effectLst/>
                      <a:uLnTx/>
                      <a:uFillTx/>
                      <a:latin typeface="KoPub돋움체 Bold" panose="02020603020101020101" pitchFamily="18" charset="-127"/>
                      <a:ea typeface="KoPub돋움체 Bold" panose="02020603020101020101" pitchFamily="18" charset="-127"/>
                      <a:cs typeface="+mn-cs"/>
                    </a:rPr>
                    <a:t>·</a:t>
                  </a:r>
                  <a:r>
                    <a:rPr kumimoji="0" lang="ko-KR" altLang="en-US" sz="1100" i="0" u="none" strike="noStrike" kern="0" cap="none" spc="-20" normalizeH="0" baseline="0" noProof="0" dirty="0">
                      <a:ln>
                        <a:solidFill>
                          <a:srgbClr val="00338D">
                            <a:alpha val="0"/>
                          </a:srgbClr>
                        </a:solidFill>
                      </a:ln>
                      <a:solidFill>
                        <a:srgbClr val="00338D">
                          <a:lumMod val="75000"/>
                        </a:srgbClr>
                      </a:solidFill>
                      <a:effectLst/>
                      <a:uLnTx/>
                      <a:uFillTx/>
                      <a:latin typeface="KoPub돋움체 Bold" panose="02020603020101020101" pitchFamily="18" charset="-127"/>
                      <a:ea typeface="KoPub돋움체 Bold" panose="02020603020101020101" pitchFamily="18" charset="-127"/>
                      <a:cs typeface="+mn-cs"/>
                    </a:rPr>
                    <a:t>개방형 플랫폼</a:t>
                  </a:r>
                  <a:endParaRPr kumimoji="0" lang="en-US" altLang="ko-KR" sz="1100" i="0" u="none" strike="noStrike" kern="0" cap="none" spc="-20" normalizeH="0" baseline="0" noProof="0" dirty="0">
                    <a:ln>
                      <a:solidFill>
                        <a:srgbClr val="00338D">
                          <a:alpha val="0"/>
                        </a:srgbClr>
                      </a:solidFill>
                    </a:ln>
                    <a:solidFill>
                      <a:srgbClr val="00338D">
                        <a:lumMod val="75000"/>
                      </a:srgbClr>
                    </a:solidFill>
                    <a:effectLst/>
                    <a:uLnTx/>
                    <a:uFillTx/>
                    <a:latin typeface="KoPub돋움체 Bold" panose="02020603020101020101" pitchFamily="18" charset="-127"/>
                    <a:ea typeface="KoPub돋움체 Bold" panose="02020603020101020101" pitchFamily="18" charset="-127"/>
                    <a:cs typeface="+mn-cs"/>
                  </a:endParaRPr>
                </a:p>
                <a:p>
                  <a:pPr marL="0" marR="0" lvl="0" indent="0" algn="l" defTabSz="914400" rtl="0" eaLnBrk="1" fontAlgn="auto" latinLnBrk="0" hangingPunct="1">
                    <a:lnSpc>
                      <a:spcPct val="112000"/>
                    </a:lnSpc>
                    <a:spcBef>
                      <a:spcPts val="100"/>
                    </a:spcBef>
                    <a:spcAft>
                      <a:spcPts val="100"/>
                    </a:spcAft>
                    <a:buClr>
                      <a:srgbClr val="000000">
                        <a:lumMod val="75000"/>
                        <a:lumOff val="25000"/>
                      </a:srgbClr>
                    </a:buClr>
                    <a:buSzTx/>
                    <a:buFontTx/>
                    <a:buNone/>
                    <a:tabLst/>
                    <a:defRPr/>
                  </a:pP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중소규모 셀러</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크리에이터</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일반인 등으로 판매 가능한 사업자 범위를 넓힌 형태</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개방형 플랫폼하에서는</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판매자가 자유롭게 방송 스케줄을 구성해 판매 방송을 송출하고 수익 창출이 가능</a:t>
                  </a:r>
                  <a:endPar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endParaRPr>
                </a:p>
              </p:txBody>
            </p:sp>
          </p:grpSp>
          <p:sp>
            <p:nvSpPr>
              <p:cNvPr id="22" name="이등변 삼각형 21">
                <a:extLst>
                  <a:ext uri="{FF2B5EF4-FFF2-40B4-BE49-F238E27FC236}">
                    <a16:creationId xmlns:a16="http://schemas.microsoft.com/office/drawing/2014/main" id="{60B92AF8-76E8-B3BD-B4D2-3A56C4E3660F}"/>
                  </a:ext>
                </a:extLst>
              </p:cNvPr>
              <p:cNvSpPr/>
              <p:nvPr/>
            </p:nvSpPr>
            <p:spPr>
              <a:xfrm flipV="1">
                <a:off x="9441399" y="3969684"/>
                <a:ext cx="243118" cy="105314"/>
              </a:xfrm>
              <a:prstGeom prst="triangle">
                <a:avLst/>
              </a:prstGeom>
              <a:solidFill>
                <a:sysClr val="window" lastClr="FFFFFF"/>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KoPub돋움체 Medium"/>
                  <a:ea typeface="KoPub돋움체 Medium"/>
                  <a:cs typeface="+mn-cs"/>
                </a:endParaRPr>
              </a:p>
            </p:txBody>
          </p:sp>
        </p:grpSp>
        <p:sp>
          <p:nvSpPr>
            <p:cNvPr id="26" name="TextBox 25">
              <a:extLst>
                <a:ext uri="{FF2B5EF4-FFF2-40B4-BE49-F238E27FC236}">
                  <a16:creationId xmlns:a16="http://schemas.microsoft.com/office/drawing/2014/main" id="{8956CCFC-B0AF-0A2E-7487-5C241CCA700C}"/>
                </a:ext>
              </a:extLst>
            </p:cNvPr>
            <p:cNvSpPr txBox="1"/>
            <p:nvPr/>
          </p:nvSpPr>
          <p:spPr>
            <a:xfrm>
              <a:off x="3072383" y="2534034"/>
              <a:ext cx="3968446" cy="95247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500"/>
                </a:spcAft>
                <a:buClrTx/>
                <a:buSzTx/>
                <a:buFontTx/>
                <a:buNone/>
                <a:tabLst/>
                <a:defRPr/>
              </a:pPr>
              <a:r>
                <a:rPr kumimoji="0" lang="ko-KR" altLang="en-US" sz="1100" i="0" u="none" strike="noStrike" kern="0" cap="none" spc="-20" normalizeH="0" baseline="0" noProof="0" dirty="0">
                  <a:ln>
                    <a:solidFill>
                      <a:srgbClr val="00338D">
                        <a:alpha val="0"/>
                      </a:srgbClr>
                    </a:solidFill>
                  </a:ln>
                  <a:solidFill>
                    <a:srgbClr val="00338D">
                      <a:lumMod val="75000"/>
                    </a:srgbClr>
                  </a:solidFill>
                  <a:effectLst/>
                  <a:uLnTx/>
                  <a:uFillTx/>
                  <a:latin typeface="KoPub돋움체 Bold" panose="02020603020101020101" pitchFamily="18" charset="-127"/>
                  <a:ea typeface="KoPub돋움체 Bold" panose="02020603020101020101" pitchFamily="18" charset="-127"/>
                  <a:cs typeface="+mn-cs"/>
                </a:rPr>
                <a:t>폐쇄형 플랫폼</a:t>
              </a:r>
              <a:endParaRPr kumimoji="0" lang="en-US" altLang="ko-KR" sz="1100" i="0" u="none" strike="noStrike" kern="0" cap="none" spc="-20" normalizeH="0" baseline="0" noProof="0" dirty="0">
                <a:ln>
                  <a:solidFill>
                    <a:srgbClr val="00338D">
                      <a:alpha val="0"/>
                    </a:srgbClr>
                  </a:solidFill>
                </a:ln>
                <a:solidFill>
                  <a:srgbClr val="00338D">
                    <a:lumMod val="75000"/>
                  </a:srgbClr>
                </a:solidFill>
                <a:effectLst/>
                <a:uLnTx/>
                <a:uFillTx/>
                <a:latin typeface="KoPub돋움체 Bold" panose="02020603020101020101" pitchFamily="18" charset="-127"/>
                <a:ea typeface="KoPub돋움체 Bold" panose="02020603020101020101" pitchFamily="18" charset="-127"/>
                <a:cs typeface="+mn-cs"/>
              </a:endParaRPr>
            </a:p>
            <a:p>
              <a:pPr marL="0" marR="0" lvl="0" indent="0" algn="l" defTabSz="914400" rtl="0" eaLnBrk="1" fontAlgn="auto" latinLnBrk="0" hangingPunct="1">
                <a:lnSpc>
                  <a:spcPct val="112000"/>
                </a:lnSpc>
                <a:spcBef>
                  <a:spcPts val="100"/>
                </a:spcBef>
                <a:spcAft>
                  <a:spcPts val="100"/>
                </a:spcAft>
                <a:buClr>
                  <a:srgbClr val="000000">
                    <a:lumMod val="75000"/>
                    <a:lumOff val="25000"/>
                  </a:srgbClr>
                </a:buClr>
                <a:buSzTx/>
                <a:buFontTx/>
                <a:buNone/>
                <a:tabLst/>
                <a:defRPr/>
              </a:pP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폐쇄형 모델은 일반적으로 대기업 등 검증된 업체가 중심이 되어 지정된 시간에 방송하는 운영체제</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폐쇄형 모델하에서는 방송 품질 관리</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제고가 용이한 이점이 있으나</a:t>
              </a:r>
              <a:r>
                <a:rPr kumimoji="0" lang="en-US" altLang="ko-KR"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1200" cap="none" spc="0" normalizeH="0" baseline="0" noProof="0" dirty="0">
                  <a:ln cap="sq">
                    <a:solidFill>
                      <a:srgbClr val="00338D">
                        <a:alpha val="0"/>
                      </a:srgbClr>
                    </a:solidFill>
                    <a:miter lim="800000"/>
                  </a:ln>
                  <a:solidFill>
                    <a:srgbClr val="000000">
                      <a:lumMod val="85000"/>
                      <a:lumOff val="15000"/>
                    </a:srgbClr>
                  </a:solidFill>
                  <a:effectLst/>
                  <a:uLnTx/>
                  <a:uFillTx/>
                  <a:latin typeface="KoPub돋움체 Medium"/>
                  <a:ea typeface="KoPub돋움체 Medium"/>
                  <a:cs typeface="+mn-cs"/>
                </a:rPr>
                <a:t>일일 송출 가능한 라이브 쇼핑 콘텐츠 수가 제한적인 구조적 특성상 라이브커머스로 인한 구매 전환 또한 낮음</a:t>
              </a:r>
            </a:p>
          </p:txBody>
        </p:sp>
      </p:grpSp>
      <p:grpSp>
        <p:nvGrpSpPr>
          <p:cNvPr id="47" name="그룹 46">
            <a:extLst>
              <a:ext uri="{FF2B5EF4-FFF2-40B4-BE49-F238E27FC236}">
                <a16:creationId xmlns:a16="http://schemas.microsoft.com/office/drawing/2014/main" id="{6B743CCA-5482-3A98-9F89-9E48404DE67A}"/>
              </a:ext>
            </a:extLst>
          </p:cNvPr>
          <p:cNvGrpSpPr/>
          <p:nvPr/>
        </p:nvGrpSpPr>
        <p:grpSpPr>
          <a:xfrm>
            <a:off x="614692" y="2988073"/>
            <a:ext cx="1927197" cy="1529516"/>
            <a:chOff x="3581399" y="2317233"/>
            <a:chExt cx="2567705" cy="1855153"/>
          </a:xfrm>
        </p:grpSpPr>
        <p:graphicFrame>
          <p:nvGraphicFramePr>
            <p:cNvPr id="48" name="차트 14">
              <a:extLst>
                <a:ext uri="{FF2B5EF4-FFF2-40B4-BE49-F238E27FC236}">
                  <a16:creationId xmlns:a16="http://schemas.microsoft.com/office/drawing/2014/main" id="{D48D75D0-1B4E-8316-17DE-6CEBB8F5DCF0}"/>
                </a:ext>
              </a:extLst>
            </p:cNvPr>
            <p:cNvGraphicFramePr/>
            <p:nvPr>
              <p:extLst>
                <p:ext uri="{D42A27DB-BD31-4B8C-83A1-F6EECF244321}">
                  <p14:modId xmlns:p14="http://schemas.microsoft.com/office/powerpoint/2010/main" val="157061471"/>
                </p:ext>
              </p:extLst>
            </p:nvPr>
          </p:nvGraphicFramePr>
          <p:xfrm>
            <a:off x="3581399" y="2596507"/>
            <a:ext cx="2567705" cy="1310402"/>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Box 48">
              <a:extLst>
                <a:ext uri="{FF2B5EF4-FFF2-40B4-BE49-F238E27FC236}">
                  <a16:creationId xmlns:a16="http://schemas.microsoft.com/office/drawing/2014/main" id="{3797F40D-6135-C5F4-1138-60E047836182}"/>
                </a:ext>
              </a:extLst>
            </p:cNvPr>
            <p:cNvSpPr txBox="1"/>
            <p:nvPr/>
          </p:nvSpPr>
          <p:spPr>
            <a:xfrm>
              <a:off x="3592087" y="2317233"/>
              <a:ext cx="274114"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조 원</a:t>
              </a: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sp>
          <p:nvSpPr>
            <p:cNvPr id="50" name="TextBox 49">
              <a:extLst>
                <a:ext uri="{FF2B5EF4-FFF2-40B4-BE49-F238E27FC236}">
                  <a16:creationId xmlns:a16="http://schemas.microsoft.com/office/drawing/2014/main" id="{F8464438-40F3-4116-43B1-CF6A5BD3EF43}"/>
                </a:ext>
              </a:extLst>
            </p:cNvPr>
            <p:cNvSpPr txBox="1"/>
            <p:nvPr/>
          </p:nvSpPr>
          <p:spPr>
            <a:xfrm>
              <a:off x="3581400" y="3909458"/>
              <a:ext cx="2334146" cy="262928"/>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Statista, </a:t>
              </a:r>
              <a:r>
                <a:rPr kumimoji="0" lang="ko-KR" altLang="en-US" sz="7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lang="en-US" altLang="ko-KR" sz="700" dirty="0">
                  <a:solidFill>
                    <a:srgbClr val="FFFFFF">
                      <a:lumMod val="50000"/>
                    </a:srgbClr>
                  </a:solidFill>
                </a:rPr>
                <a:t>KPMG</a:t>
              </a:r>
              <a:r>
                <a:rPr lang="ko-KR" altLang="en-US" sz="700" dirty="0">
                  <a:solidFill>
                    <a:srgbClr val="FFFFFF">
                      <a:lumMod val="50000"/>
                    </a:srgbClr>
                  </a:solidFill>
                </a:rPr>
                <a:t> 경제연구원</a:t>
              </a:r>
              <a:endParaRPr kumimoji="0" lang="en-US" altLang="ko-KR" sz="7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pSp>
      <p:sp>
        <p:nvSpPr>
          <p:cNvPr id="72" name="직사각형 71">
            <a:extLst>
              <a:ext uri="{FF2B5EF4-FFF2-40B4-BE49-F238E27FC236}">
                <a16:creationId xmlns:a16="http://schemas.microsoft.com/office/drawing/2014/main" id="{5558CF31-67FF-7CDA-267F-222A3F6DA9F4}"/>
              </a:ext>
            </a:extLst>
          </p:cNvPr>
          <p:cNvSpPr/>
          <p:nvPr/>
        </p:nvSpPr>
        <p:spPr>
          <a:xfrm>
            <a:off x="588328" y="4698064"/>
            <a:ext cx="1953561" cy="108038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85725" marR="0" lvl="0" indent="-85725" defTabSz="914400" rtl="0" eaLnBrk="1" fontAlgn="auto" hangingPunct="0">
              <a:lnSpc>
                <a:spcPct val="114000"/>
              </a:lnSpc>
              <a:spcBef>
                <a:spcPts val="200"/>
              </a:spcBef>
              <a:spcAft>
                <a:spcPts val="200"/>
              </a:spcAft>
              <a:buClrTx/>
              <a:buSzTx/>
              <a:buFont typeface="Arial" panose="020B0604020202020204" pitchFamily="34" charset="0"/>
              <a:buChar char="•"/>
              <a:tabLst>
                <a:tab pos="714375" algn="l"/>
              </a:tabLst>
              <a:defRPr/>
            </a:pPr>
            <a:r>
              <a:rPr kumimoji="0" lang="ko-KR" altLang="en-US"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라이브커머스는 스트리밍 방송을 기반으로 판매자</a:t>
            </a:r>
            <a:r>
              <a:rPr kumimoji="0" lang="en-US" altLang="ko-KR"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구매자 간 실시간 소통을 통해 제품을 판매</a:t>
            </a:r>
            <a:r>
              <a:rPr kumimoji="0" lang="en-US" altLang="ko-KR"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구매하는 서비스를 의미</a:t>
            </a:r>
            <a:endParaRPr kumimoji="0" lang="en-US" altLang="ko-KR"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85725" marR="0" lvl="0" indent="-85725" defTabSz="914400" rtl="0" eaLnBrk="1" fontAlgn="auto" hangingPunct="0">
              <a:lnSpc>
                <a:spcPct val="114000"/>
              </a:lnSpc>
              <a:spcBef>
                <a:spcPts val="200"/>
              </a:spcBef>
              <a:spcAft>
                <a:spcPts val="200"/>
              </a:spcAft>
              <a:buClrTx/>
              <a:buSzTx/>
              <a:buFont typeface="Arial" panose="020B0604020202020204" pitchFamily="34" charset="0"/>
              <a:buChar char="•"/>
              <a:tabLst>
                <a:tab pos="714375" algn="l"/>
              </a:tabLst>
              <a:defRPr/>
            </a:pPr>
            <a:r>
              <a:rPr lang="ko-KR" altLang="en-US" sz="900" b="1" kern="0" spc="-30" dirty="0">
                <a:ln>
                  <a:solidFill>
                    <a:sysClr val="window" lastClr="FFFFFF">
                      <a:lumMod val="75000"/>
                      <a:alpha val="0"/>
                    </a:sys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라이브커머스 전문 플랫폼부터 주요 이커머스 업체</a:t>
            </a:r>
            <a:r>
              <a:rPr lang="en-US" altLang="ko-KR" sz="900" b="1" kern="0" spc="-30" dirty="0">
                <a:ln>
                  <a:solidFill>
                    <a:sysClr val="window" lastClr="FFFFFF">
                      <a:lumMod val="75000"/>
                      <a:alpha val="0"/>
                    </a:sys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TV</a:t>
            </a:r>
            <a:r>
              <a:rPr lang="ko-KR" altLang="en-US" sz="900" b="1" kern="0" spc="-30" dirty="0">
                <a:ln>
                  <a:solidFill>
                    <a:sysClr val="window" lastClr="FFFFFF">
                      <a:lumMod val="75000"/>
                      <a:alpha val="0"/>
                    </a:sys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홈쇼핑 등이 사업을 적극 전개함에 따라 성장세가 </a:t>
            </a:r>
            <a:r>
              <a:rPr kumimoji="0" lang="ko-KR" altLang="en-US" sz="9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지속</a:t>
            </a:r>
          </a:p>
        </p:txBody>
      </p:sp>
      <p:sp>
        <p:nvSpPr>
          <p:cNvPr id="73" name="직사각형 72">
            <a:extLst>
              <a:ext uri="{FF2B5EF4-FFF2-40B4-BE49-F238E27FC236}">
                <a16:creationId xmlns:a16="http://schemas.microsoft.com/office/drawing/2014/main" id="{D0F3EBC9-9B74-578E-C276-C344785FF280}"/>
              </a:ext>
            </a:extLst>
          </p:cNvPr>
          <p:cNvSpPr/>
          <p:nvPr/>
        </p:nvSpPr>
        <p:spPr>
          <a:xfrm>
            <a:off x="566840" y="2603482"/>
            <a:ext cx="1982137" cy="2759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rIns="54000" rtlCol="0" anchor="ctr"/>
          <a:lstStyle/>
          <a:p>
            <a:pPr marL="0" marR="0" lvl="0" indent="0" algn="ctr" defTabSz="914400" rtl="0" eaLnBrk="1" fontAlgn="auto" latinLnBrk="0" hangingPunct="1">
              <a:lnSpc>
                <a:spcPct val="114000"/>
              </a:lnSpc>
              <a:spcBef>
                <a:spcPts val="200"/>
              </a:spcBef>
              <a:spcAft>
                <a:spcPts val="200"/>
              </a:spcAft>
              <a:buClrTx/>
              <a:buSzTx/>
              <a:buFontTx/>
              <a:buNone/>
              <a:tabLst>
                <a:tab pos="714375" algn="l"/>
              </a:tabLst>
              <a:defRPr/>
            </a:pPr>
            <a:r>
              <a:rPr kumimoji="0" lang="en-US" altLang="ko-KR"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국내 라이브커머스 시장 규모 </a:t>
            </a:r>
            <a:r>
              <a:rPr kumimoji="0" lang="en-US" altLang="ko-KR"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endParaRPr kumimoji="0" lang="ko-KR" altLang="en-US"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84" name="그룹 83">
            <a:extLst>
              <a:ext uri="{FF2B5EF4-FFF2-40B4-BE49-F238E27FC236}">
                <a16:creationId xmlns:a16="http://schemas.microsoft.com/office/drawing/2014/main" id="{42CCECD6-63D6-60BF-970D-2FF8BEB84DCA}"/>
              </a:ext>
            </a:extLst>
          </p:cNvPr>
          <p:cNvGrpSpPr/>
          <p:nvPr/>
        </p:nvGrpSpPr>
        <p:grpSpPr>
          <a:xfrm>
            <a:off x="2857866" y="2603482"/>
            <a:ext cx="2154824" cy="3135341"/>
            <a:chOff x="2918826" y="2603482"/>
            <a:chExt cx="2154824" cy="3135341"/>
          </a:xfrm>
        </p:grpSpPr>
        <p:grpSp>
          <p:nvGrpSpPr>
            <p:cNvPr id="82" name="그룹 81">
              <a:extLst>
                <a:ext uri="{FF2B5EF4-FFF2-40B4-BE49-F238E27FC236}">
                  <a16:creationId xmlns:a16="http://schemas.microsoft.com/office/drawing/2014/main" id="{C184E836-2487-B09C-60A3-DB6B601C3BDA}"/>
                </a:ext>
              </a:extLst>
            </p:cNvPr>
            <p:cNvGrpSpPr/>
            <p:nvPr/>
          </p:nvGrpSpPr>
          <p:grpSpPr>
            <a:xfrm>
              <a:off x="2918826" y="2930054"/>
              <a:ext cx="2154824" cy="2808769"/>
              <a:chOff x="2918826" y="2930054"/>
              <a:chExt cx="2154824" cy="2808769"/>
            </a:xfrm>
          </p:grpSpPr>
          <p:grpSp>
            <p:nvGrpSpPr>
              <p:cNvPr id="27" name="그룹 26">
                <a:extLst>
                  <a:ext uri="{FF2B5EF4-FFF2-40B4-BE49-F238E27FC236}">
                    <a16:creationId xmlns:a16="http://schemas.microsoft.com/office/drawing/2014/main" id="{0FB7D244-4A1C-13E5-A52B-5D3A8F4EDE00}"/>
                  </a:ext>
                </a:extLst>
              </p:cNvPr>
              <p:cNvGrpSpPr/>
              <p:nvPr/>
            </p:nvGrpSpPr>
            <p:grpSpPr>
              <a:xfrm>
                <a:off x="2918826" y="2930054"/>
                <a:ext cx="2154823" cy="516873"/>
                <a:chOff x="643374" y="3655981"/>
                <a:chExt cx="2154823" cy="516873"/>
              </a:xfrm>
            </p:grpSpPr>
            <p:sp>
              <p:nvSpPr>
                <p:cNvPr id="35" name="TextBox 34">
                  <a:extLst>
                    <a:ext uri="{FF2B5EF4-FFF2-40B4-BE49-F238E27FC236}">
                      <a16:creationId xmlns:a16="http://schemas.microsoft.com/office/drawing/2014/main" id="{2BC42CBA-DFBB-D5BE-3B6C-394E87A86010}"/>
                    </a:ext>
                  </a:extLst>
                </p:cNvPr>
                <p:cNvSpPr txBox="1"/>
                <p:nvPr/>
              </p:nvSpPr>
              <p:spPr>
                <a:xfrm>
                  <a:off x="901598" y="3655981"/>
                  <a:ext cx="1896599" cy="516873"/>
                </a:xfrm>
                <a:prstGeom prst="rect">
                  <a:avLst/>
                </a:prstGeom>
                <a:noFill/>
              </p:spPr>
              <p:txBody>
                <a:bodyPr wrap="square" lIns="0" tIns="0" rIns="0" bIns="0" rtlCol="0" anchor="t">
                  <a:spAutoFit/>
                </a:bodyPr>
                <a:lstStyle/>
                <a:p>
                  <a:pPr marL="0" marR="0" lvl="0" indent="0" algn="l" defTabSz="914400" rtl="0" eaLnBrk="1" fontAlgn="auto" hangingPunct="0">
                    <a:lnSpc>
                      <a:spcPct val="110000"/>
                    </a:lnSpc>
                    <a:spcBef>
                      <a:spcPts val="0"/>
                    </a:spcBef>
                    <a:spcAft>
                      <a:spcPts val="200"/>
                    </a:spcAft>
                    <a:buClr>
                      <a:srgbClr val="BC204B"/>
                    </a:buClr>
                    <a:buSzTx/>
                    <a:buFontTx/>
                    <a:buNone/>
                    <a:tabLst/>
                    <a:defRPr/>
                  </a:pPr>
                  <a:r>
                    <a:rPr kumimoji="0" lang="ko-KR" altLang="en-US"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rPr>
                    <a:t>판매자</a:t>
                  </a:r>
                  <a:r>
                    <a:rPr kumimoji="0" lang="en-US" altLang="ko-KR"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rPr>
                    <a:t>구매자 간 양방향 소통이 가능</a:t>
                  </a:r>
                </a:p>
                <a:p>
                  <a:pPr marL="0" marR="0" lvl="0" indent="0" algn="l" defTabSz="914400" rtl="0" eaLnBrk="1" fontAlgn="auto" hangingPunct="0">
                    <a:lnSpc>
                      <a:spcPct val="110000"/>
                    </a:lnSpc>
                    <a:spcBef>
                      <a:spcPts val="100"/>
                    </a:spcBef>
                    <a:spcAft>
                      <a:spcPts val="200"/>
                    </a:spcAft>
                    <a:buClr>
                      <a:srgbClr val="000000">
                        <a:lumMod val="75000"/>
                        <a:lumOff val="25000"/>
                      </a:srgbClr>
                    </a:buClr>
                    <a:buSzTx/>
                    <a:buFontTx/>
                    <a:buNone/>
                    <a:tabLst/>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판매자와 소비자가 실시간 양방향 소통이 가능해 소비자들의 만족도가 높음</a:t>
                  </a:r>
                </a:p>
              </p:txBody>
            </p:sp>
            <p:sp>
              <p:nvSpPr>
                <p:cNvPr id="36" name="타원 35">
                  <a:extLst>
                    <a:ext uri="{FF2B5EF4-FFF2-40B4-BE49-F238E27FC236}">
                      <a16:creationId xmlns:a16="http://schemas.microsoft.com/office/drawing/2014/main" id="{82BF290B-3F23-D4FD-4D4F-351C19EECA84}"/>
                    </a:ext>
                  </a:extLst>
                </p:cNvPr>
                <p:cNvSpPr/>
                <p:nvPr/>
              </p:nvSpPr>
              <p:spPr>
                <a:xfrm>
                  <a:off x="643374" y="3673127"/>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solidFill>
                          <a:prstClr val="white">
                            <a:lumMod val="75000"/>
                            <a:alpha val="0"/>
                          </a:prstClr>
                        </a:solidFill>
                      </a:ln>
                      <a:solidFill>
                        <a:srgbClr val="FFFFFF"/>
                      </a:solidFill>
                      <a:effectLst/>
                      <a:uLnTx/>
                      <a:uFillTx/>
                      <a:latin typeface="KoPub돋움체 Bold"/>
                      <a:ea typeface="KoPub돋움체 Bold"/>
                      <a:cs typeface="+mn-cs"/>
                    </a:rPr>
                    <a:t>1</a:t>
                  </a:r>
                  <a:endParaRPr kumimoji="0" lang="ko-KR" altLang="en-US" sz="1000" b="0" i="0" u="none" strike="noStrike" kern="1200" cap="none" spc="0" normalizeH="0" baseline="0" noProof="0" dirty="0">
                    <a:ln>
                      <a:solidFill>
                        <a:prstClr val="white">
                          <a:lumMod val="75000"/>
                          <a:alpha val="0"/>
                        </a:prstClr>
                      </a:solidFill>
                    </a:ln>
                    <a:solidFill>
                      <a:srgbClr val="FFFFFF"/>
                    </a:solidFill>
                    <a:effectLst/>
                    <a:uLnTx/>
                    <a:uFillTx/>
                    <a:latin typeface="KoPub돋움체 Bold"/>
                    <a:ea typeface="KoPub돋움체 Bold"/>
                    <a:cs typeface="+mn-cs"/>
                  </a:endParaRPr>
                </a:p>
              </p:txBody>
            </p:sp>
          </p:grpSp>
          <p:grpSp>
            <p:nvGrpSpPr>
              <p:cNvPr id="28" name="그룹 27">
                <a:extLst>
                  <a:ext uri="{FF2B5EF4-FFF2-40B4-BE49-F238E27FC236}">
                    <a16:creationId xmlns:a16="http://schemas.microsoft.com/office/drawing/2014/main" id="{C3D4DC96-2077-8D24-38B0-A3157E719985}"/>
                  </a:ext>
                </a:extLst>
              </p:cNvPr>
              <p:cNvGrpSpPr/>
              <p:nvPr/>
            </p:nvGrpSpPr>
            <p:grpSpPr>
              <a:xfrm>
                <a:off x="2918826" y="3621686"/>
                <a:ext cx="2154824" cy="982192"/>
                <a:chOff x="643374" y="4159299"/>
                <a:chExt cx="2154824" cy="982192"/>
              </a:xfrm>
            </p:grpSpPr>
            <p:sp>
              <p:nvSpPr>
                <p:cNvPr id="33" name="TextBox 32">
                  <a:extLst>
                    <a:ext uri="{FF2B5EF4-FFF2-40B4-BE49-F238E27FC236}">
                      <a16:creationId xmlns:a16="http://schemas.microsoft.com/office/drawing/2014/main" id="{D007AC3E-77B3-BA5E-27CE-B3FD5708AF19}"/>
                    </a:ext>
                  </a:extLst>
                </p:cNvPr>
                <p:cNvSpPr txBox="1"/>
                <p:nvPr/>
              </p:nvSpPr>
              <p:spPr>
                <a:xfrm>
                  <a:off x="901600" y="4159299"/>
                  <a:ext cx="1896598" cy="982192"/>
                </a:xfrm>
                <a:prstGeom prst="rect">
                  <a:avLst/>
                </a:prstGeom>
                <a:noFill/>
              </p:spPr>
              <p:txBody>
                <a:bodyPr wrap="square" lIns="0" tIns="0" rIns="0" bIns="0" rtlCol="0" anchor="t">
                  <a:spAutoFit/>
                </a:bodyPr>
                <a:lstStyle/>
                <a:p>
                  <a:pPr marL="0" marR="0" lvl="0" indent="0" algn="l" defTabSz="914400" rtl="0" eaLnBrk="1" fontAlgn="auto" hangingPunct="0">
                    <a:lnSpc>
                      <a:spcPct val="110000"/>
                    </a:lnSpc>
                    <a:spcBef>
                      <a:spcPts val="0"/>
                    </a:spcBef>
                    <a:spcAft>
                      <a:spcPts val="200"/>
                    </a:spcAft>
                    <a:buClr>
                      <a:srgbClr val="BC204B"/>
                    </a:buClr>
                    <a:buSzTx/>
                    <a:buFontTx/>
                    <a:buNone/>
                    <a:tabLst/>
                    <a:defRPr/>
                  </a:pPr>
                  <a:r>
                    <a:rPr kumimoji="0" lang="ko-KR" altLang="en-US"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rPr>
                    <a:t>비교적 낮은 진입장벽</a:t>
                  </a:r>
                </a:p>
                <a:p>
                  <a:pPr marL="0" marR="0" lvl="0" indent="0" algn="l" defTabSz="914400" rtl="0" eaLnBrk="1" fontAlgn="auto" hangingPunct="0">
                    <a:lnSpc>
                      <a:spcPct val="110000"/>
                    </a:lnSpc>
                    <a:spcBef>
                      <a:spcPts val="100"/>
                    </a:spcBef>
                    <a:spcAft>
                      <a:spcPts val="200"/>
                    </a:spcAft>
                    <a:buClr>
                      <a:srgbClr val="000000">
                        <a:lumMod val="75000"/>
                        <a:lumOff val="25000"/>
                      </a:srgbClr>
                    </a:buClr>
                    <a:buSzTx/>
                    <a:buFontTx/>
                    <a:buNone/>
                    <a:tabLst/>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판매자 입장에서 라이브커머스는 수수료나 제작비용이 저렴해 진입장벽이 비교적 낮고</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온라인서비스 특성상 규제가 자유로워 제품 홍보 위한 다양한 콘텐츠 제작 시도가 가능</a:t>
                  </a:r>
                </a:p>
              </p:txBody>
            </p:sp>
            <p:sp>
              <p:nvSpPr>
                <p:cNvPr id="34" name="타원 33">
                  <a:extLst>
                    <a:ext uri="{FF2B5EF4-FFF2-40B4-BE49-F238E27FC236}">
                      <a16:creationId xmlns:a16="http://schemas.microsoft.com/office/drawing/2014/main" id="{41872768-8C4E-DE18-077B-3B69FF5BF968}"/>
                    </a:ext>
                  </a:extLst>
                </p:cNvPr>
                <p:cNvSpPr/>
                <p:nvPr/>
              </p:nvSpPr>
              <p:spPr>
                <a:xfrm>
                  <a:off x="643374" y="4170123"/>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solidFill>
                          <a:prstClr val="white">
                            <a:lumMod val="75000"/>
                            <a:alpha val="0"/>
                          </a:prstClr>
                        </a:solidFill>
                      </a:ln>
                      <a:solidFill>
                        <a:srgbClr val="FFFFFF"/>
                      </a:solidFill>
                      <a:effectLst/>
                      <a:uLnTx/>
                      <a:uFillTx/>
                      <a:latin typeface="KoPub돋움체 Bold"/>
                      <a:ea typeface="KoPub돋움체 Bold"/>
                      <a:cs typeface="+mn-cs"/>
                    </a:rPr>
                    <a:t>2</a:t>
                  </a:r>
                  <a:endParaRPr kumimoji="0" lang="ko-KR" altLang="en-US" sz="1000" b="0" i="0" u="none" strike="noStrike" kern="1200" cap="none" spc="0" normalizeH="0" baseline="0" noProof="0" dirty="0">
                    <a:ln>
                      <a:solidFill>
                        <a:prstClr val="white">
                          <a:lumMod val="75000"/>
                          <a:alpha val="0"/>
                        </a:prstClr>
                      </a:solidFill>
                    </a:ln>
                    <a:solidFill>
                      <a:srgbClr val="FFFFFF"/>
                    </a:solidFill>
                    <a:effectLst/>
                    <a:uLnTx/>
                    <a:uFillTx/>
                    <a:latin typeface="KoPub돋움체 Bold"/>
                    <a:ea typeface="KoPub돋움체 Bold"/>
                    <a:cs typeface="+mn-cs"/>
                  </a:endParaRPr>
                </a:p>
              </p:txBody>
            </p:sp>
          </p:grpSp>
          <p:grpSp>
            <p:nvGrpSpPr>
              <p:cNvPr id="30" name="그룹 29">
                <a:extLst>
                  <a:ext uri="{FF2B5EF4-FFF2-40B4-BE49-F238E27FC236}">
                    <a16:creationId xmlns:a16="http://schemas.microsoft.com/office/drawing/2014/main" id="{C92C9655-CFBA-F4E7-AF51-2A8A522FF781}"/>
                  </a:ext>
                </a:extLst>
              </p:cNvPr>
              <p:cNvGrpSpPr/>
              <p:nvPr/>
            </p:nvGrpSpPr>
            <p:grpSpPr>
              <a:xfrm>
                <a:off x="2918826" y="4775931"/>
                <a:ext cx="2154824" cy="962892"/>
                <a:chOff x="643374" y="4235499"/>
                <a:chExt cx="2154824" cy="962892"/>
              </a:xfrm>
            </p:grpSpPr>
            <p:sp>
              <p:nvSpPr>
                <p:cNvPr id="31" name="TextBox 30">
                  <a:extLst>
                    <a:ext uri="{FF2B5EF4-FFF2-40B4-BE49-F238E27FC236}">
                      <a16:creationId xmlns:a16="http://schemas.microsoft.com/office/drawing/2014/main" id="{1FBC9631-41CA-427E-66E7-83BAE6EBDC36}"/>
                    </a:ext>
                  </a:extLst>
                </p:cNvPr>
                <p:cNvSpPr txBox="1"/>
                <p:nvPr/>
              </p:nvSpPr>
              <p:spPr>
                <a:xfrm>
                  <a:off x="901600" y="4235499"/>
                  <a:ext cx="1896598" cy="962892"/>
                </a:xfrm>
                <a:prstGeom prst="rect">
                  <a:avLst/>
                </a:prstGeom>
                <a:noFill/>
              </p:spPr>
              <p:txBody>
                <a:bodyPr wrap="square" lIns="0" tIns="0" rIns="0" bIns="0" rtlCol="0" anchor="t">
                  <a:spAutoFit/>
                </a:bodyPr>
                <a:lstStyle/>
                <a:p>
                  <a:pPr marL="0" marR="0" lvl="0" indent="0" algn="l" defTabSz="914400" rtl="0" eaLnBrk="1" fontAlgn="auto" hangingPunct="0">
                    <a:lnSpc>
                      <a:spcPct val="110000"/>
                    </a:lnSpc>
                    <a:spcBef>
                      <a:spcPts val="0"/>
                    </a:spcBef>
                    <a:spcAft>
                      <a:spcPts val="200"/>
                    </a:spcAft>
                    <a:buClr>
                      <a:srgbClr val="BC204B"/>
                    </a:buClr>
                    <a:buSzTx/>
                    <a:buFontTx/>
                    <a:buNone/>
                    <a:tabLst/>
                    <a:defRPr/>
                  </a:pPr>
                  <a:r>
                    <a:rPr kumimoji="0" lang="ko-KR" altLang="en-US"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rPr>
                    <a:t>높은 구매 전환율을 </a:t>
                  </a:r>
                  <a:r>
                    <a:rPr lang="ko-KR" altLang="en-US" sz="950" b="1" dirty="0">
                      <a:ln>
                        <a:solidFill>
                          <a:prstClr val="white">
                            <a:lumMod val="50000"/>
                            <a:alpha val="0"/>
                          </a:prstClr>
                        </a:solidFill>
                      </a:ln>
                      <a:solidFill>
                        <a:srgbClr val="00338D">
                          <a:lumMod val="75000"/>
                        </a:srgbClr>
                      </a:solidFill>
                      <a:latin typeface="KoPub돋움체 Medium" panose="00000600000000000000" pitchFamily="2" charset="-127"/>
                      <a:ea typeface="KoPub돋움체 Medium" panose="00000600000000000000" pitchFamily="2" charset="-127"/>
                    </a:rPr>
                    <a:t>이끌어낼</a:t>
                  </a:r>
                  <a:r>
                    <a:rPr kumimoji="0" lang="ko-KR" altLang="en-US"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rPr>
                    <a:t> 수 있는 효율적 수단</a:t>
                  </a:r>
                  <a:endParaRPr kumimoji="0" lang="en-US" altLang="ko-KR" sz="950" b="1" i="0" u="none" strike="noStrike" kern="1200" cap="none" spc="0" normalizeH="0" baseline="0" noProof="0" dirty="0">
                    <a:ln>
                      <a:solidFill>
                        <a:prstClr val="white">
                          <a:lumMod val="50000"/>
                          <a:alpha val="0"/>
                        </a:prstClr>
                      </a:solidFill>
                    </a:ln>
                    <a:solidFill>
                      <a:srgbClr val="00338D">
                        <a:lumMod val="7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hangingPunct="0">
                    <a:lnSpc>
                      <a:spcPct val="110000"/>
                    </a:lnSpc>
                    <a:spcBef>
                      <a:spcPts val="100"/>
                    </a:spcBef>
                    <a:spcAft>
                      <a:spcPts val="200"/>
                    </a:spcAft>
                    <a:buClr>
                      <a:srgbClr val="000000">
                        <a:lumMod val="75000"/>
                        <a:lumOff val="25000"/>
                      </a:srgbClr>
                    </a:buClr>
                    <a:buSzTx/>
                    <a:buFontTx/>
                    <a:buNone/>
                    <a:tabLst/>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판매자는 라이브 방송 시청 소비자만을 대상으로 할인쿠폰 발급 등 특별 혜택을 제공하여 높은 구매 전환율을 이끌어 낼 수 있음</a:t>
                  </a:r>
                </a:p>
              </p:txBody>
            </p:sp>
            <p:sp>
              <p:nvSpPr>
                <p:cNvPr id="32" name="타원 31">
                  <a:extLst>
                    <a:ext uri="{FF2B5EF4-FFF2-40B4-BE49-F238E27FC236}">
                      <a16:creationId xmlns:a16="http://schemas.microsoft.com/office/drawing/2014/main" id="{801CCC21-BBA3-0EC2-2B16-AD6D80CC8308}"/>
                    </a:ext>
                  </a:extLst>
                </p:cNvPr>
                <p:cNvSpPr/>
                <p:nvPr/>
              </p:nvSpPr>
              <p:spPr>
                <a:xfrm>
                  <a:off x="643374" y="4246323"/>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solidFill>
                          <a:prstClr val="white">
                            <a:lumMod val="75000"/>
                            <a:alpha val="0"/>
                          </a:prstClr>
                        </a:solidFill>
                      </a:ln>
                      <a:solidFill>
                        <a:srgbClr val="FFFFFF"/>
                      </a:solidFill>
                      <a:effectLst/>
                      <a:uLnTx/>
                      <a:uFillTx/>
                      <a:latin typeface="KoPub돋움체 Bold"/>
                      <a:ea typeface="KoPub돋움체 Bold"/>
                      <a:cs typeface="+mn-cs"/>
                    </a:rPr>
                    <a:t>3</a:t>
                  </a:r>
                  <a:endParaRPr kumimoji="0" lang="ko-KR" altLang="en-US" sz="1000" b="0" i="0" u="none" strike="noStrike" kern="1200" cap="none" spc="0" normalizeH="0" baseline="0" noProof="0" dirty="0">
                    <a:ln>
                      <a:solidFill>
                        <a:prstClr val="white">
                          <a:lumMod val="75000"/>
                          <a:alpha val="0"/>
                        </a:prstClr>
                      </a:solidFill>
                    </a:ln>
                    <a:solidFill>
                      <a:srgbClr val="FFFFFF"/>
                    </a:solidFill>
                    <a:effectLst/>
                    <a:uLnTx/>
                    <a:uFillTx/>
                    <a:latin typeface="KoPub돋움체 Bold"/>
                    <a:ea typeface="KoPub돋움체 Bold"/>
                    <a:cs typeface="+mn-cs"/>
                  </a:endParaRPr>
                </a:p>
              </p:txBody>
            </p:sp>
          </p:grpSp>
        </p:grpSp>
        <p:sp>
          <p:nvSpPr>
            <p:cNvPr id="83" name="직사각형 82">
              <a:extLst>
                <a:ext uri="{FF2B5EF4-FFF2-40B4-BE49-F238E27FC236}">
                  <a16:creationId xmlns:a16="http://schemas.microsoft.com/office/drawing/2014/main" id="{9FC18BF3-9511-D3B8-8D0B-00204310DB47}"/>
                </a:ext>
              </a:extLst>
            </p:cNvPr>
            <p:cNvSpPr/>
            <p:nvPr/>
          </p:nvSpPr>
          <p:spPr>
            <a:xfrm>
              <a:off x="2967055" y="2603482"/>
              <a:ext cx="2096467" cy="2759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rIns="54000" rtlCol="0" anchor="ctr"/>
            <a:lstStyle/>
            <a:p>
              <a:pPr marL="0" marR="0" lvl="0" indent="0" algn="ctr" defTabSz="914400" rtl="0" eaLnBrk="1" fontAlgn="auto" latinLnBrk="0" hangingPunct="1">
                <a:lnSpc>
                  <a:spcPct val="114000"/>
                </a:lnSpc>
                <a:spcBef>
                  <a:spcPts val="200"/>
                </a:spcBef>
                <a:spcAft>
                  <a:spcPts val="200"/>
                </a:spcAft>
                <a:buClrTx/>
                <a:buSzTx/>
                <a:buFontTx/>
                <a:buNone/>
                <a:tabLst>
                  <a:tab pos="714375" algn="l"/>
                </a:tabLst>
                <a:defRPr/>
              </a:pPr>
              <a:r>
                <a:rPr kumimoji="0" lang="en-US" altLang="ko-KR"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라이브커머스 특징 </a:t>
              </a:r>
              <a:r>
                <a:rPr kumimoji="0" lang="en-US" altLang="ko-KR"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1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sp>
        <p:nvSpPr>
          <p:cNvPr id="85" name="TextBox 84">
            <a:extLst>
              <a:ext uri="{FF2B5EF4-FFF2-40B4-BE49-F238E27FC236}">
                <a16:creationId xmlns:a16="http://schemas.microsoft.com/office/drawing/2014/main" id="{104124D0-44B9-F7F3-5758-52114AF56DAE}"/>
              </a:ext>
            </a:extLst>
          </p:cNvPr>
          <p:cNvSpPr txBox="1"/>
          <p:nvPr/>
        </p:nvSpPr>
        <p:spPr>
          <a:xfrm>
            <a:off x="5470115" y="3464407"/>
            <a:ext cx="3946935" cy="2405108"/>
          </a:xfrm>
          <a:prstGeom prst="rect">
            <a:avLst/>
          </a:prstGeom>
          <a:noFill/>
          <a:ln w="6350">
            <a:solidFill>
              <a:srgbClr val="B3E4FF"/>
            </a:solidFill>
            <a:miter lim="800000"/>
          </a:ln>
        </p:spPr>
        <p:txBody>
          <a:bodyPr wrap="square" lIns="72000" tIns="252000" rIns="72000" bIns="0" rtlCol="0" anchor="t">
            <a:noAutofit/>
          </a:bodyPr>
          <a:lstStyle/>
          <a:p>
            <a:pPr marL="0" marR="0" lvl="0" indent="0" algn="l" defTabSz="914400" rtl="0" eaLnBrk="1" fontAlgn="auto" latinLnBrk="0" hangingPunct="1">
              <a:lnSpc>
                <a:spcPct val="100000"/>
              </a:lnSpc>
              <a:spcBef>
                <a:spcPts val="0"/>
              </a:spcBef>
              <a:spcAft>
                <a:spcPts val="500"/>
              </a:spcAft>
              <a:buClr>
                <a:srgbClr val="0091DA"/>
              </a:buClr>
              <a:buSzTx/>
              <a:buFontTx/>
              <a:buNone/>
              <a:tabLst/>
              <a:defRPr/>
            </a:pPr>
            <a:endParaRPr kumimoji="0" lang="ko-KR" altLang="en-US" sz="1000" b="1" i="0" u="none" strike="noStrike" kern="0" cap="none" spc="-30" normalizeH="0" baseline="0" noProof="0" dirty="0">
              <a:ln>
                <a:solidFill>
                  <a:srgbClr val="6D2077">
                    <a:lumMod val="75000"/>
                    <a:alpha val="0"/>
                  </a:srgbClr>
                </a:solidFill>
              </a:ln>
              <a:solidFill>
                <a:srgbClr val="000000">
                  <a:lumMod val="85000"/>
                  <a:lumOff val="15000"/>
                </a:srgbClr>
              </a:solidFill>
              <a:effectLst/>
              <a:uLnTx/>
              <a:uFillTx/>
              <a:latin typeface="KoPub돋움체 Medium"/>
              <a:ea typeface="KoPub돋움체 Medium"/>
              <a:cs typeface="Univers for KPMG"/>
            </a:endParaRPr>
          </a:p>
        </p:txBody>
      </p:sp>
    </p:spTree>
    <p:extLst>
      <p:ext uri="{BB962C8B-B14F-4D97-AF65-F5344CB8AC3E}">
        <p14:creationId xmlns:p14="http://schemas.microsoft.com/office/powerpoint/2010/main" val="343298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36">
            <a:extLst>
              <a:ext uri="{FF2B5EF4-FFF2-40B4-BE49-F238E27FC236}">
                <a16:creationId xmlns:a16="http://schemas.microsoft.com/office/drawing/2014/main" id="{796B7BAD-E12D-AA33-A51B-768C3A8B2CEA}"/>
              </a:ext>
            </a:extLst>
          </p:cNvPr>
          <p:cNvGraphicFramePr>
            <a:graphicFrameLocks noGrp="1"/>
          </p:cNvGraphicFramePr>
          <p:nvPr>
            <p:extLst>
              <p:ext uri="{D42A27DB-BD31-4B8C-83A1-F6EECF244321}">
                <p14:modId xmlns:p14="http://schemas.microsoft.com/office/powerpoint/2010/main" val="1407536057"/>
              </p:ext>
            </p:extLst>
          </p:nvPr>
        </p:nvGraphicFramePr>
        <p:xfrm>
          <a:off x="2247900" y="2176483"/>
          <a:ext cx="7169150" cy="3700442"/>
        </p:xfrm>
        <a:graphic>
          <a:graphicData uri="http://schemas.openxmlformats.org/drawingml/2006/table">
            <a:tbl>
              <a:tblPr firstRow="1" bandRow="1">
                <a:tableStyleId>{5C22544A-7EE6-4342-B048-85BDC9FD1C3A}</a:tableStyleId>
              </a:tblPr>
              <a:tblGrid>
                <a:gridCol w="557397">
                  <a:extLst>
                    <a:ext uri="{9D8B030D-6E8A-4147-A177-3AD203B41FA5}">
                      <a16:colId xmlns:a16="http://schemas.microsoft.com/office/drawing/2014/main" val="3019891076"/>
                    </a:ext>
                  </a:extLst>
                </a:gridCol>
                <a:gridCol w="6611753">
                  <a:extLst>
                    <a:ext uri="{9D8B030D-6E8A-4147-A177-3AD203B41FA5}">
                      <a16:colId xmlns:a16="http://schemas.microsoft.com/office/drawing/2014/main" val="3683086150"/>
                    </a:ext>
                  </a:extLst>
                </a:gridCol>
              </a:tblGrid>
              <a:tr h="275612">
                <a:tc>
                  <a:txBody>
                    <a:bodyPr/>
                    <a:lstStyle/>
                    <a:p>
                      <a:pPr algn="ctr" latinLnBrk="1"/>
                      <a:r>
                        <a:rPr lang="en-US" altLang="ko-KR"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기업명</a:t>
                      </a:r>
                      <a:r>
                        <a:rPr lang="en-US" altLang="ko-KR"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endParaRPr lang="ko-KR" altLang="en-US"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54000" marR="54000" marT="18000" marB="18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B w="6350" cap="flat" cmpd="sng" algn="ctr">
                      <a:solidFill>
                        <a:srgbClr val="5B7CC5"/>
                      </a:solidFill>
                      <a:prstDash val="solid"/>
                      <a:round/>
                      <a:headEnd type="none" w="med" len="med"/>
                      <a:tailEnd type="none" w="med" len="med"/>
                    </a:lnB>
                    <a:solidFill>
                      <a:schemeClr val="bg1"/>
                    </a:solidFill>
                  </a:tcPr>
                </a:tc>
                <a:tc>
                  <a:txBody>
                    <a:bodyPr/>
                    <a:lstStyle/>
                    <a:p>
                      <a:pPr algn="ctr" latinLnBrk="1"/>
                      <a:r>
                        <a:rPr lang="en-US" altLang="ko-KR"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r>
                        <a:rPr lang="ko-KR" altLang="en-US"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사업 내용</a:t>
                      </a:r>
                      <a:r>
                        <a:rPr lang="en-US" altLang="ko-KR"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endParaRPr lang="ko-KR" altLang="en-US" sz="950" b="1" kern="1200" dirty="0">
                        <a:ln>
                          <a:solidFill>
                            <a:schemeClr val="bg1">
                              <a:lumMod val="7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54000" marR="54000" marT="18000" marB="18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B w="6350" cap="flat" cmpd="sng" algn="ctr">
                      <a:solidFill>
                        <a:srgbClr val="5B7CC5"/>
                      </a:solidFill>
                      <a:prstDash val="solid"/>
                      <a:round/>
                      <a:headEnd type="none" w="med" len="med"/>
                      <a:tailEnd type="none" w="med" len="med"/>
                    </a:lnB>
                    <a:solidFill>
                      <a:schemeClr val="bg1"/>
                    </a:solidFill>
                  </a:tcPr>
                </a:tc>
                <a:extLst>
                  <a:ext uri="{0D108BD9-81ED-4DB2-BD59-A6C34878D82A}">
                    <a16:rowId xmlns:a16="http://schemas.microsoft.com/office/drawing/2014/main" val="950510678"/>
                  </a:ext>
                </a:extLst>
              </a:tr>
              <a:tr h="684966">
                <a:tc>
                  <a:txBody>
                    <a:bodyPr/>
                    <a:lstStyle/>
                    <a:p>
                      <a:pPr algn="ctr" latinLnBrk="0" hangingPunct="0">
                        <a:lnSpc>
                          <a:spcPct val="110000"/>
                        </a:lnSpc>
                        <a:spcAft>
                          <a:spcPts val="100"/>
                        </a:spcAft>
                      </a:pPr>
                      <a:r>
                        <a:rPr kumimoji="0" lang="ko-KR" altLang="en-US" sz="900" b="1" i="0" u="none" strike="noStrike" kern="1200" cap="none" spc="0" normalizeH="0" baseline="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네이버</a:t>
                      </a:r>
                    </a:p>
                  </a:txBody>
                  <a:tcPr marL="54000" marR="54000" marT="18000" marB="18000" anchor="ctr">
                    <a:lnL w="3175"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CDEDFF"/>
                    </a:solidFill>
                  </a:tcPr>
                </a:tc>
                <a:tc>
                  <a:txBody>
                    <a:bodyPr/>
                    <a:lstStyle/>
                    <a:p>
                      <a:pPr marL="90488" marR="0" lvl="0" indent="-90488" defTabSz="914400" eaLnBrk="1" fontAlgn="auto" latinLnBrk="0" hangingPunct="0">
                        <a:lnSpc>
                          <a:spcPct val="105000"/>
                        </a:lnSpc>
                        <a:spcBef>
                          <a:spcPts val="0"/>
                        </a:spcBef>
                        <a:spcAft>
                          <a:spcPts val="1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네이버는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’20</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스마트스토어 판매자면 누구나 참여 가능한 개방형 플랫폼 모델의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네이버쇼핑라이브</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로 시장을 공략해오고 있음</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82550" defTabSz="914400" eaLnBrk="1" fontAlgn="auto" latinLnBrk="0" hangingPunct="0">
                        <a:lnSpc>
                          <a:spcPct val="105000"/>
                        </a:lnSpc>
                        <a:spcBef>
                          <a:spcPts val="0"/>
                        </a:spcBef>
                        <a:spcAft>
                          <a:spcPts val="0"/>
                        </a:spcAft>
                        <a:buClrTx/>
                        <a:buSzTx/>
                        <a:buFont typeface="KoPub돋움체 Medium" panose="00000600000000000000" pitchFamily="2" charset="-127"/>
                        <a:buChar char="­"/>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하반기부터는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분 이내 분량의 짧은 영상 형태의 라이브커머스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숏클립</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서비스를 론칭하고 제품 판매 효과를 극대화하는 한편 실시간 고객 소통 전략을 강화</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및 소비자 접점 확대</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72000" marR="36000" marT="18000" marB="18000" anchor="ctr">
                    <a:lnL w="3175" cap="flat" cmpd="sng" algn="ctr">
                      <a:solidFill>
                        <a:srgbClr val="00338D"/>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EAECEE"/>
                    </a:solidFill>
                  </a:tcPr>
                </a:tc>
                <a:extLst>
                  <a:ext uri="{0D108BD9-81ED-4DB2-BD59-A6C34878D82A}">
                    <a16:rowId xmlns:a16="http://schemas.microsoft.com/office/drawing/2014/main" val="695034092"/>
                  </a:ext>
                </a:extLst>
              </a:tr>
              <a:tr h="684966">
                <a:tc>
                  <a:txBody>
                    <a:bodyPr/>
                    <a:lstStyle/>
                    <a:p>
                      <a:pPr algn="ctr" latinLnBrk="0" hangingPunct="0">
                        <a:lnSpc>
                          <a:spcPct val="110000"/>
                        </a:lnSpc>
                        <a:spcAft>
                          <a:spcPts val="100"/>
                        </a:spcAft>
                      </a:pPr>
                      <a:r>
                        <a:rPr kumimoji="0" lang="ko-KR" altLang="en-US" sz="900" b="1" i="0" u="none" strike="noStrike" kern="1200" cap="none" spc="0" normalizeH="0" baseline="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카카오</a:t>
                      </a:r>
                    </a:p>
                  </a:txBody>
                  <a:tcPr marL="54000" marR="54000" marT="18000" marB="18000" anchor="ctr">
                    <a:lnL w="3175"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CDEDFF"/>
                    </a:solidFill>
                  </a:tcPr>
                </a:tc>
                <a:tc>
                  <a:txBody>
                    <a:bodyPr/>
                    <a:lstStyle/>
                    <a:p>
                      <a:pPr marL="90488" marR="0" lvl="0" indent="-90488" defTabSz="914400" eaLnBrk="1" fontAlgn="auto" latinLnBrk="0" hangingPunct="0">
                        <a:lnSpc>
                          <a:spcPct val="105000"/>
                        </a:lnSpc>
                        <a:spcBef>
                          <a:spcPts val="0"/>
                        </a:spcBef>
                        <a:spcAft>
                          <a:spcPts val="100"/>
                        </a:spcAft>
                        <a:buClrTx/>
                        <a:buSzTx/>
                        <a:buFont typeface="Arial" panose="020B0604020202020204" pitchFamily="34" charset="0"/>
                        <a:buChar char="•"/>
                        <a:tabLst/>
                        <a:defRPr/>
                      </a:pP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카카오는 기존 브랜드업체를 대상으로</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상품 소싱부터 방송 제작까지 카카오가 직접 지원하는 폐쇄형 기반 라이브 방송에서</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사내독립법인 주도하에 다양한 판매자가 직접 참여 가능한 개방형 플랫폼으로 전환</a:t>
                      </a:r>
                      <a:endPar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82550" defTabSz="914400" eaLnBrk="1" fontAlgn="auto" latinLnBrk="0" hangingPunct="0">
                        <a:lnSpc>
                          <a:spcPct val="105000"/>
                        </a:lnSpc>
                        <a:spcBef>
                          <a:spcPts val="0"/>
                        </a:spcBef>
                        <a:spcAft>
                          <a:spcPts val="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카카오는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’21</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12</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월 라이브커머스 스타트업 그립컴퍼니 지분 인수</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(50%)</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를 기점으로 관련 사업을 확대 중</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개방형으로 전략을 선회함에 따라 콘텐츠 송출량이 증대되며 영향력을 높일 수 있을 것으로 기대</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72000" marR="36000" marT="18000" marB="18000" anchor="ctr">
                    <a:lnL w="3175" cap="flat" cmpd="sng" algn="ctr">
                      <a:solidFill>
                        <a:srgbClr val="00338D"/>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EAECEE"/>
                    </a:solidFill>
                  </a:tcPr>
                </a:tc>
                <a:extLst>
                  <a:ext uri="{0D108BD9-81ED-4DB2-BD59-A6C34878D82A}">
                    <a16:rowId xmlns:a16="http://schemas.microsoft.com/office/drawing/2014/main" val="670028570"/>
                  </a:ext>
                </a:extLst>
              </a:tr>
              <a:tr h="684966">
                <a:tc>
                  <a:txBody>
                    <a:bodyPr/>
                    <a:lstStyle/>
                    <a:p>
                      <a:pPr algn="ctr" latinLnBrk="0" hangingPunct="0">
                        <a:lnSpc>
                          <a:spcPct val="110000"/>
                        </a:lnSpc>
                        <a:spcAft>
                          <a:spcPts val="100"/>
                        </a:spcAft>
                      </a:pPr>
                      <a:r>
                        <a:rPr kumimoji="0" lang="ko-KR" altLang="en-US" sz="900" b="1" i="0" u="none" strike="noStrike" kern="1200" cap="none" spc="0" normalizeH="0" baseline="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쿠팡</a:t>
                      </a:r>
                    </a:p>
                  </a:txBody>
                  <a:tcPr marL="54000" marR="54000" marT="18000" marB="18000" anchor="ctr">
                    <a:lnL w="3175"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CDEDFF"/>
                    </a:solidFill>
                  </a:tcPr>
                </a:tc>
                <a:tc>
                  <a:txBody>
                    <a:bodyPr/>
                    <a:lstStyle/>
                    <a:p>
                      <a:pPr marL="90488" marR="0" lvl="0" indent="-90488" defTabSz="914400" eaLnBrk="1" fontAlgn="auto" latinLnBrk="0" hangingPunct="0">
                        <a:lnSpc>
                          <a:spcPct val="105000"/>
                        </a:lnSpc>
                        <a:spcBef>
                          <a:spcPts val="0"/>
                        </a:spcBef>
                        <a:spcAft>
                          <a:spcPts val="100"/>
                        </a:spcAft>
                        <a:buClrTx/>
                        <a:buSzTx/>
                        <a:buFont typeface="Arial" panose="020B0604020202020204" pitchFamily="34" charset="0"/>
                        <a:buChar char="•"/>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’21</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쿠팡라이브</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론칭 시점부터 개방형 형태를 표방</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라이브커머스 시장 후발주자로서 개인 판매자 방송 참여를 늘리기 위한 전략적 선택으로 해석</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82550" defTabSz="914400" eaLnBrk="1" fontAlgn="auto" latinLnBrk="0" hangingPunct="0">
                        <a:lnSpc>
                          <a:spcPct val="105000"/>
                        </a:lnSpc>
                        <a:spcBef>
                          <a:spcPts val="0"/>
                        </a:spcBef>
                        <a:spcAft>
                          <a:spcPts val="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개방형 모델 외에 판매자 제품을 고객에게 대신 설명</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홍보해주는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크리에이터</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제도 등의 기능으로 판매자 수 증대 도모</a:t>
                      </a:r>
                    </a:p>
                  </a:txBody>
                  <a:tcPr marL="72000" marR="36000" marT="18000" marB="18000" anchor="ctr">
                    <a:lnL w="3175" cap="flat" cmpd="sng" algn="ctr">
                      <a:solidFill>
                        <a:srgbClr val="00338D"/>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EAECEE"/>
                    </a:solidFill>
                  </a:tcPr>
                </a:tc>
                <a:extLst>
                  <a:ext uri="{0D108BD9-81ED-4DB2-BD59-A6C34878D82A}">
                    <a16:rowId xmlns:a16="http://schemas.microsoft.com/office/drawing/2014/main" val="663676660"/>
                  </a:ext>
                </a:extLst>
              </a:tr>
              <a:tr h="684966">
                <a:tc>
                  <a:txBody>
                    <a:bodyPr/>
                    <a:lstStyle/>
                    <a:p>
                      <a:pPr algn="ctr" latinLnBrk="0" hangingPunct="0">
                        <a:lnSpc>
                          <a:spcPct val="110000"/>
                        </a:lnSpc>
                        <a:spcAft>
                          <a:spcPts val="100"/>
                        </a:spcAft>
                      </a:pPr>
                      <a:r>
                        <a:rPr kumimoji="0" lang="en-US" altLang="ko-KR" sz="900" b="1" i="0" u="none" strike="noStrike" kern="1200" cap="none" spc="0" normalizeH="0" baseline="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11</a:t>
                      </a:r>
                      <a:r>
                        <a:rPr kumimoji="0" lang="ko-KR" altLang="en-US" sz="900" b="1" i="0" u="none" strike="noStrike" kern="1200" cap="none" spc="0" normalizeH="0" baseline="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번가</a:t>
                      </a:r>
                    </a:p>
                  </a:txBody>
                  <a:tcPr marL="54000" marR="54000" marT="18000" marB="18000" anchor="ctr">
                    <a:lnL w="3175"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CDEDFF"/>
                    </a:solidFill>
                  </a:tcPr>
                </a:tc>
                <a:tc>
                  <a:txBody>
                    <a:bodyPr/>
                    <a:lstStyle/>
                    <a:p>
                      <a:pPr marL="90488" marR="0" lvl="0" indent="-90488" defTabSz="914400" eaLnBrk="1" fontAlgn="auto" latinLnBrk="0" hangingPunct="0">
                        <a:lnSpc>
                          <a:spcPct val="105000"/>
                        </a:lnSpc>
                        <a:spcBef>
                          <a:spcPts val="0"/>
                        </a:spcBef>
                        <a:spcAft>
                          <a:spcPts val="100"/>
                        </a:spcAft>
                        <a:buClrTx/>
                        <a:buSzTx/>
                        <a:buFont typeface="Arial" panose="020B0604020202020204" pitchFamily="34" charset="0"/>
                        <a:buChar char="•"/>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11</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번가는 자사 라이브방송 플랫폼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‘LIVE11’</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을 통해 사전 제휴</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협업 브랜드의 라이브 방송 및 자체 예능형 콘텐츠를 송출해왔으나</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’23</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 초 개인 셀러도 방송을 진행 가능한 </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오픈 라이브</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서비스를 론칭하며 라이브커머스 사업을 투트랙</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(Two-track)</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으로 운영 전환</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82550" defTabSz="914400" eaLnBrk="1" fontAlgn="auto" latinLnBrk="0" hangingPunct="0">
                        <a:lnSpc>
                          <a:spcPct val="105000"/>
                        </a:lnSpc>
                        <a:spcBef>
                          <a:spcPts val="0"/>
                        </a:spcBef>
                        <a:spcAft>
                          <a:spcPts val="0"/>
                        </a:spcAft>
                        <a:buClrTx/>
                        <a:buSzTx/>
                        <a:buFont typeface="KoPub돋움체 Medium" panose="00000600000000000000" pitchFamily="2" charset="-127"/>
                        <a:buChar char="­"/>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11</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번가는 고객 취향과 니즈를 충족시킬 수 있도록 콘텐츠를 다양화하고 고객 접점을 확대하고자 함</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72000" marR="36000" marT="18000" marB="18000" anchor="ctr">
                    <a:lnL w="3175" cap="flat" cmpd="sng" algn="ctr">
                      <a:solidFill>
                        <a:srgbClr val="00338D"/>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EAECEE"/>
                    </a:solidFill>
                  </a:tcPr>
                </a:tc>
                <a:extLst>
                  <a:ext uri="{0D108BD9-81ED-4DB2-BD59-A6C34878D82A}">
                    <a16:rowId xmlns:a16="http://schemas.microsoft.com/office/drawing/2014/main" val="58969265"/>
                  </a:ext>
                </a:extLst>
              </a:tr>
              <a:tr h="684966">
                <a:tc>
                  <a:txBody>
                    <a:bodyPr/>
                    <a:lstStyle/>
                    <a:p>
                      <a:pPr algn="ctr" latinLnBrk="0" hangingPunct="0">
                        <a:lnSpc>
                          <a:spcPct val="110000"/>
                        </a:lnSpc>
                        <a:spcAft>
                          <a:spcPts val="100"/>
                        </a:spcAft>
                      </a:pPr>
                      <a:r>
                        <a:rPr kumimoji="0" lang="ko-KR" altLang="en-US" sz="900" b="1" i="0" u="none" strike="noStrike" kern="1200" cap="none" spc="0" normalizeH="0" baseline="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티몬</a:t>
                      </a:r>
                    </a:p>
                  </a:txBody>
                  <a:tcPr marL="54000" marR="54000" marT="18000" marB="18000" anchor="ctr">
                    <a:lnL w="3175"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CDEDFF"/>
                    </a:solidFill>
                  </a:tcPr>
                </a:tc>
                <a:tc>
                  <a:txBody>
                    <a:bodyPr/>
                    <a:lstStyle/>
                    <a:p>
                      <a:pPr marL="90488" marR="0" lvl="0" indent="-90488" defTabSz="914400" eaLnBrk="1" fontAlgn="auto" latinLnBrk="0" hangingPunct="0">
                        <a:lnSpc>
                          <a:spcPct val="105000"/>
                        </a:lnSpc>
                        <a:spcBef>
                          <a:spcPts val="0"/>
                        </a:spcBef>
                        <a:spcAft>
                          <a:spcPts val="100"/>
                        </a:spcAft>
                        <a:buClrTx/>
                        <a:buSzTx/>
                        <a:buFont typeface="Arial" panose="020B0604020202020204" pitchFamily="34" charset="0"/>
                        <a:buChar char="•"/>
                        <a:tabLst/>
                        <a:defRPr/>
                      </a:pP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년</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라이브커머스 플랫폼 ‘티비온</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을 숏폼 콘텐츠와 개방형 라이브를 아우르는 ‘티몬플레이</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로 리뉴얼하고 라이브 방송 파급력 강화를 목표</a:t>
                      </a:r>
                    </a:p>
                    <a:p>
                      <a:pPr marL="171450" marR="0" lvl="0" indent="-82550" defTabSz="914400" eaLnBrk="1" fontAlgn="auto" latinLnBrk="0" hangingPunct="0">
                        <a:lnSpc>
                          <a:spcPct val="105000"/>
                        </a:lnSpc>
                        <a:spcBef>
                          <a:spcPts val="0"/>
                        </a:spcBef>
                        <a:spcAft>
                          <a:spcPts val="0"/>
                        </a:spcAft>
                        <a:buClrTx/>
                        <a:buSzTx/>
                        <a:buFont typeface="KoPub돋움체 Medium" panose="00000600000000000000" pitchFamily="2" charset="-127"/>
                        <a:buChar char="­"/>
                        <a:tabLst/>
                        <a:defRPr/>
                      </a:pP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유튜브형 영상과 숏폼 형태로 콘텐츠 영역 확장을 통해 구매 목적의 소비자뿐만 아니라 일반 시청자도 </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발견형 쇼핑</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의 재미를 느낄 수 있는 구조를 구축하고자 함</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한편 티몬은 소비자의 쇼핑 콘텐츠 소비 패턴과 입점 셀러 수요에 대응해 라이브 방송 콘텐츠 경쟁력 강화에 주력하고 있으며</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향후 유튜브 동시 송출과 </a:t>
                      </a:r>
                      <a:r>
                        <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TV </a:t>
                      </a:r>
                      <a:r>
                        <a:rPr kumimoji="0" lang="ko-KR" altLang="en-US"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홈쇼핑 채널 등과 제휴 추진 계획</a:t>
                      </a:r>
                      <a:endParaRPr kumimoji="0" lang="en-US" altLang="ko-KR" sz="900" b="0" i="0" u="none" strike="noStrike" kern="1200" cap="none" spc="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72000" marR="36000" marT="18000" marB="18000" anchor="ctr">
                    <a:lnL w="3175" cap="flat" cmpd="sng" algn="ctr">
                      <a:solidFill>
                        <a:srgbClr val="00338D"/>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5B7CC5"/>
                      </a:solidFill>
                      <a:prstDash val="solid"/>
                      <a:round/>
                      <a:headEnd type="none" w="med" len="med"/>
                      <a:tailEnd type="none" w="med" len="med"/>
                    </a:lnT>
                    <a:lnB w="6350" cap="flat" cmpd="sng" algn="ctr">
                      <a:solidFill>
                        <a:srgbClr val="5B7CC5"/>
                      </a:solidFill>
                      <a:prstDash val="solid"/>
                      <a:round/>
                      <a:headEnd type="none" w="med" len="med"/>
                      <a:tailEnd type="none" w="med" len="med"/>
                    </a:lnB>
                    <a:solidFill>
                      <a:srgbClr val="EAECEE"/>
                    </a:solidFill>
                  </a:tcPr>
                </a:tc>
                <a:extLst>
                  <a:ext uri="{0D108BD9-81ED-4DB2-BD59-A6C34878D82A}">
                    <a16:rowId xmlns:a16="http://schemas.microsoft.com/office/drawing/2014/main" val="1395432042"/>
                  </a:ext>
                </a:extLst>
              </a:tr>
            </a:tbl>
          </a:graphicData>
        </a:graphic>
      </p:graphicFrame>
      <p:sp>
        <p:nvSpPr>
          <p:cNvPr id="8" name="TextBox 7">
            <a:extLst>
              <a:ext uri="{FF2B5EF4-FFF2-40B4-BE49-F238E27FC236}">
                <a16:creationId xmlns:a16="http://schemas.microsoft.com/office/drawing/2014/main" id="{C8FC606A-E641-3F23-2BB9-1044DE1E1E2F}"/>
              </a:ext>
            </a:extLst>
          </p:cNvPr>
          <p:cNvSpPr txBox="1"/>
          <p:nvPr/>
        </p:nvSpPr>
        <p:spPr>
          <a:xfrm>
            <a:off x="488950" y="2176483"/>
            <a:ext cx="1446530" cy="3700441"/>
          </a:xfrm>
          <a:prstGeom prst="rect">
            <a:avLst/>
          </a:prstGeom>
          <a:noFill/>
          <a:ln>
            <a:solidFill>
              <a:schemeClr val="accent1"/>
            </a:solidFill>
          </a:ln>
        </p:spPr>
        <p:txBody>
          <a:bodyPr wrap="square" lIns="108000" tIns="126000" rIns="108000" bIns="108000" rtlCol="0" anchor="t">
            <a:noAutofit/>
          </a:bodyPr>
          <a:lstStyle/>
          <a:p>
            <a:pPr>
              <a:lnSpc>
                <a:spcPct val="110000"/>
              </a:lnSpc>
              <a:spcAft>
                <a:spcPts val="600"/>
              </a:spcAft>
              <a:defRPr/>
            </a:pPr>
            <a:r>
              <a:rPr lang="ko-KR" altLang="en-US" sz="95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이커머스 플랫폼은 기존 아이템을 선정해 방송을 제작</a:t>
            </a:r>
            <a:r>
              <a:rPr lang="en-US" altLang="ko-KR" sz="95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a:t>
            </a:r>
            <a:r>
              <a:rPr lang="ko-KR" altLang="en-US" sz="95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송출하는 방식에서 판매자가 자유롭게 방송할 수 있는 오픈 플랫폼으로 변화를 꾀하고 있음</a:t>
            </a:r>
            <a:endParaRPr lang="en-US" altLang="ko-KR" sz="95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182563" indent="-182563">
              <a:lnSpc>
                <a:spcPct val="110000"/>
              </a:lnSpc>
              <a:spcBef>
                <a:spcPts val="200"/>
              </a:spcBef>
              <a:spcAft>
                <a:spcPts val="200"/>
              </a:spcAft>
              <a:buFont typeface="KoPub돋움체 Medium" panose="00000600000000000000" pitchFamily="2" charset="-127"/>
              <a:buChar char="­"/>
              <a:tabLst>
                <a:tab pos="182563" algn="l"/>
              </a:tabLst>
              <a:defRPr/>
            </a:pP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네이버</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카카오 등 포털 플랫폼과 쿠팡 등은 일반 판매자 및 중소기업을 확보하는 개방형 모델을 채택하여 시장 선점 및 생태계 활성화에 주력</a:t>
            </a:r>
            <a:endPar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182563" indent="-182563">
              <a:lnSpc>
                <a:spcPct val="110000"/>
              </a:lnSpc>
              <a:spcBef>
                <a:spcPts val="200"/>
              </a:spcBef>
              <a:spcAft>
                <a:spcPts val="200"/>
              </a:spcAft>
              <a:buFont typeface="KoPub돋움체 Medium" panose="00000600000000000000" pitchFamily="2" charset="-127"/>
              <a:buChar char="­"/>
              <a:tabLst>
                <a:tab pos="182563" algn="l"/>
              </a:tabLst>
              <a:defRPr/>
            </a:pP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11</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번가</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티몬 등은 오픈형 모델 전환에 이어 예능형 콘텐츠</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숏폼 콘텐츠 등으로 고객 유입을 확대하고 인지도 상승 효과를 높이고자 함</a:t>
            </a:r>
            <a:endPar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a:lnSpc>
                <a:spcPct val="110000"/>
              </a:lnSpc>
              <a:spcAft>
                <a:spcPts val="600"/>
              </a:spcAft>
              <a:defRPr/>
            </a:pPr>
            <a:endPar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4" name="텍스트 개체 틀 21">
            <a:extLst>
              <a:ext uri="{FF2B5EF4-FFF2-40B4-BE49-F238E27FC236}">
                <a16:creationId xmlns:a16="http://schemas.microsoft.com/office/drawing/2014/main" id="{9A54E6F0-D3B6-73F4-72D5-2CB8BB5350B6}"/>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이커머스 기업들은 라이브커머스 시장 선점을 위해 플랫폼 모델의 운영 방식뿐만 아니라 예능형 콘텐츠</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숏폼 콘텐츠 등 콘텐츠에도 변화를 주며 차별화 전략을 강화 중</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한편 기업들은 오픈형으로의 전환을 통해 ①판매자</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이용자 확보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②</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일일 송출 콘텐츠 수 증대</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③라이브 방송 송출에 따른 수수료</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방송</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판매 수수료</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기반 수익 규모를 확대하고자 함</a:t>
            </a:r>
          </a:p>
        </p:txBody>
      </p:sp>
      <p:sp>
        <p:nvSpPr>
          <p:cNvPr id="18" name="텍스트 개체 틀 16">
            <a:extLst>
              <a:ext uri="{FF2B5EF4-FFF2-40B4-BE49-F238E27FC236}">
                <a16:creationId xmlns:a16="http://schemas.microsoft.com/office/drawing/2014/main" id="{53594625-C106-CC1E-E1B2-D29C69BB1DD1}"/>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19" name="텍스트 개체 틀 19">
            <a:extLst>
              <a:ext uri="{FF2B5EF4-FFF2-40B4-BE49-F238E27FC236}">
                <a16:creationId xmlns:a16="http://schemas.microsoft.com/office/drawing/2014/main" id="{E3056AB8-1CF7-27FA-9908-99C959FD4D88}"/>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⑤ 오픈 플랫폼으로 전환하여 라이브커머스 생태계 확장하는 이커머스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(2/2)</a:t>
            </a:r>
          </a:p>
        </p:txBody>
      </p:sp>
      <p:sp>
        <p:nvSpPr>
          <p:cNvPr id="20" name="TextBox 19">
            <a:extLst>
              <a:ext uri="{FF2B5EF4-FFF2-40B4-BE49-F238E27FC236}">
                <a16:creationId xmlns:a16="http://schemas.microsoft.com/office/drawing/2014/main" id="{B0A8D415-677C-5D86-B977-75DFD68D7AE1}"/>
              </a:ext>
            </a:extLst>
          </p:cNvPr>
          <p:cNvSpPr txBox="1"/>
          <p:nvPr/>
        </p:nvSpPr>
        <p:spPr>
          <a:xfrm>
            <a:off x="489000" y="5968610"/>
            <a:ext cx="8788349"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각 사</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Tree>
    <p:extLst>
      <p:ext uri="{BB962C8B-B14F-4D97-AF65-F5344CB8AC3E}">
        <p14:creationId xmlns:p14="http://schemas.microsoft.com/office/powerpoint/2010/main" val="297038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0DAA5-56DD-4420-9A3D-884A00C69FC4}"/>
              </a:ext>
            </a:extLst>
          </p:cNvPr>
          <p:cNvSpPr txBox="1"/>
          <p:nvPr/>
        </p:nvSpPr>
        <p:spPr>
          <a:xfrm>
            <a:off x="814388" y="1064398"/>
            <a:ext cx="1465145" cy="64633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rPr>
              <a:t>Contacts</a:t>
            </a:r>
            <a:endParaRPr kumimoji="0" lang="ko-KR" altLang="en-US" sz="4200" b="0" i="0" u="none" strike="noStrike" kern="1200" cap="none" spc="0" normalizeH="0" baseline="0" noProof="0" dirty="0">
              <a:ln>
                <a:solidFill>
                  <a:srgbClr val="1E49E2">
                    <a:alpha val="0"/>
                  </a:srgbClr>
                </a:solidFill>
              </a:ln>
              <a:solidFill>
                <a:prstClr val="white"/>
              </a:solidFill>
              <a:effectLst/>
              <a:uLnTx/>
              <a:uFillTx/>
              <a:latin typeface="KPMG Bold" panose="020B0803030202040204" pitchFamily="34" charset="0"/>
              <a:ea typeface="KoPub돋움체 Medium"/>
              <a:cs typeface="+mn-cs"/>
            </a:endParaRPr>
          </a:p>
        </p:txBody>
      </p:sp>
      <p:sp>
        <p:nvSpPr>
          <p:cNvPr id="5" name="Text Placeholder 2">
            <a:extLst>
              <a:ext uri="{FF2B5EF4-FFF2-40B4-BE49-F238E27FC236}">
                <a16:creationId xmlns:a16="http://schemas.microsoft.com/office/drawing/2014/main" id="{2A67169F-E454-448E-A465-EB84B6025266}"/>
              </a:ext>
            </a:extLst>
          </p:cNvPr>
          <p:cNvSpPr txBox="1">
            <a:spLocks/>
          </p:cNvSpPr>
          <p:nvPr/>
        </p:nvSpPr>
        <p:spPr>
          <a:xfrm>
            <a:off x="814388" y="1917871"/>
            <a:ext cx="3352801" cy="246221"/>
          </a:xfrm>
          <a:prstGeom prst="rect">
            <a:avLst/>
          </a:prstGeom>
        </p:spPr>
        <p:txBody>
          <a:bodyPr wrap="square" lIns="0" tIns="0" rIns="0" bIns="0">
            <a:spAutoFit/>
          </a:bodyPr>
          <a:lstStyle>
            <a:lvl1pPr marL="0" indent="0" algn="l" defTabSz="457200" rtl="0" eaLnBrk="1" latinLnBrk="0" hangingPunct="1">
              <a:spcBef>
                <a:spcPct val="20000"/>
              </a:spcBef>
              <a:buFont typeface="Arial"/>
              <a:buNone/>
              <a:defRPr sz="1050" b="1" i="0" kern="1200">
                <a:solidFill>
                  <a:srgbClr val="00338D"/>
                </a:solidFill>
                <a:latin typeface="Univers for KPMG"/>
                <a:ea typeface="+mn-ea"/>
                <a:cs typeface="Univers for KPMG"/>
              </a:defRPr>
            </a:lvl1pPr>
            <a:lvl2pPr marL="0" indent="0" algn="l" defTabSz="457200" rtl="0" eaLnBrk="1" latinLnBrk="0" hangingPunct="1">
              <a:spcBef>
                <a:spcPct val="20000"/>
              </a:spcBef>
              <a:buFont typeface="Arial"/>
              <a:buNone/>
              <a:defRPr sz="1050" kern="1200">
                <a:solidFill>
                  <a:srgbClr val="00338D"/>
                </a:solidFill>
                <a:latin typeface="Univers for KPMG"/>
                <a:ea typeface="+mn-ea"/>
                <a:cs typeface="Univers for KPMG"/>
              </a:defRPr>
            </a:lvl2pPr>
            <a:lvl3pPr marL="228600" indent="-228600" algn="l" defTabSz="457200" rtl="0" eaLnBrk="1" latinLnBrk="0" hangingPunct="1">
              <a:spcBef>
                <a:spcPct val="20000"/>
              </a:spcBef>
              <a:buFont typeface="Univers for KPMG"/>
              <a:buChar char="—"/>
              <a:defRPr sz="1050" kern="1200">
                <a:solidFill>
                  <a:srgbClr val="00338D"/>
                </a:solidFill>
                <a:latin typeface="Univers for KPMG"/>
                <a:ea typeface="+mn-ea"/>
                <a:cs typeface="Univers for KPMG"/>
              </a:defRPr>
            </a:lvl3pPr>
            <a:lvl4pPr marL="457200" indent="-228600" algn="l" defTabSz="457200" rtl="0" eaLnBrk="1" latinLnBrk="0" hangingPunct="1">
              <a:spcBef>
                <a:spcPct val="20000"/>
              </a:spcBef>
              <a:buFont typeface="Arial"/>
              <a:buChar char="–"/>
              <a:defRPr sz="1050" kern="1200">
                <a:solidFill>
                  <a:srgbClr val="00338D"/>
                </a:solidFill>
                <a:latin typeface="Univers for KPMG"/>
                <a:ea typeface="+mn-ea"/>
                <a:cs typeface="Univers for KPMG"/>
              </a:defRPr>
            </a:lvl4pPr>
            <a:lvl5pPr marL="0" indent="0" algn="l" defTabSz="457200" rtl="0" eaLnBrk="1" latinLnBrk="0" hangingPunct="1">
              <a:spcBef>
                <a:spcPct val="20000"/>
              </a:spcBef>
              <a:buFont typeface="Arial"/>
              <a:buNone/>
              <a:defRPr sz="1050" kern="1200">
                <a:solidFill>
                  <a:srgbClr val="00A3A1"/>
                </a:solidFill>
                <a:latin typeface="Univers for KPMG"/>
                <a:ea typeface="+mn-ea"/>
                <a:cs typeface="Univers for KPMG"/>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tab pos="392100" algn="l"/>
              </a:tabLst>
              <a:defRPr/>
            </a:pPr>
            <a:r>
              <a:rPr kumimoji="0" lang="ko-KR" altLang="en-US"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삼정</a:t>
            </a:r>
            <a:r>
              <a:rPr kumimoji="0" lang="en-US" altLang="ko-KR"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KPMG </a:t>
            </a:r>
            <a:r>
              <a:rPr kumimoji="0" lang="ko-KR" altLang="en-US"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rPr>
              <a:t>경제연구원</a:t>
            </a:r>
            <a:endParaRPr kumimoji="0" lang="en-US" altLang="ko-KR" sz="1600" b="0" i="0" u="none" strike="noStrike" kern="1200" cap="none" spc="0" normalizeH="0" baseline="0" noProof="0" dirty="0">
              <a:ln>
                <a:solidFill>
                  <a:prstClr val="white">
                    <a:lumMod val="75000"/>
                    <a:alpha val="0"/>
                  </a:prstClr>
                </a:solidFill>
              </a:ln>
              <a:solidFill>
                <a:prstClr val="white"/>
              </a:solidFill>
              <a:effectLst/>
              <a:uLnTx/>
              <a:uFillTx/>
              <a:latin typeface="KoPub돋움체 Bold" panose="00000800000000000000" pitchFamily="2" charset="-127"/>
              <a:ea typeface="KoPub돋움체 Bold" panose="00000800000000000000" pitchFamily="2" charset="-127"/>
            </a:endParaRPr>
          </a:p>
        </p:txBody>
      </p:sp>
      <p:sp>
        <p:nvSpPr>
          <p:cNvPr id="6" name="직사각형 5">
            <a:extLst>
              <a:ext uri="{FF2B5EF4-FFF2-40B4-BE49-F238E27FC236}">
                <a16:creationId xmlns:a16="http://schemas.microsoft.com/office/drawing/2014/main" id="{2979A34F-BBBE-4CAE-B493-E534A7AF0229}"/>
              </a:ext>
            </a:extLst>
          </p:cNvPr>
          <p:cNvSpPr/>
          <p:nvPr/>
        </p:nvSpPr>
        <p:spPr>
          <a:xfrm>
            <a:off x="814388" y="5608639"/>
            <a:ext cx="8277224" cy="592136"/>
          </a:xfrm>
          <a:prstGeom prst="rect">
            <a:avLst/>
          </a:prstGeom>
          <a:noFill/>
          <a:ln w="3175" cap="rnd" cmpd="sng" algn="ctr">
            <a:solidFill>
              <a:schemeClr val="bg1"/>
            </a:solidFill>
            <a:prstDash val="solid"/>
          </a:ln>
          <a:effectLst/>
        </p:spPr>
        <p:txBody>
          <a:bodyPr wrap="square" lIns="108000" tIns="54000" rIns="108000" bIns="54000" rtlCol="0" anchor="b">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본 보고서는 삼정</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경제연구원과 </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 member firm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전문가들이 수집한 자료를 바탕으로 일반적인 정보를 제공할 목적으로 작성되었으며</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보고서에 포함된 자료의 완전성</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정확성 및 신뢰성을 확인하기 위한 절차를 밟은 것은 아닙니다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본 보고서는 특정 기업이나 개인의 개별 사안에 대한 조언을 제공할 목적으로 작성된 것이 아니므로</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구체적인 의사결정이 필요한 경우에는 당 법인의 전문가와 상의하여 주시기 바랍니다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삼정</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KPMG</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의 사전 동의 없이 본 보고서의 전체 또는 일부를 무단 배포</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인용</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발간</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복제할 수 없습니다</a:t>
            </a:r>
            <a:r>
              <a:rPr kumimoji="0" lang="en-US" altLang="ko-KR" sz="890" b="0" i="0" u="none" strike="noStrike" kern="0" cap="none" spc="0" normalizeH="0" baseline="0" noProof="0" dirty="0">
                <a:ln>
                  <a:solidFill>
                    <a:prstClr val="white">
                      <a:lumMod val="75000"/>
                      <a:alpha val="0"/>
                    </a:prstClr>
                  </a:solidFill>
                </a:ln>
                <a:solidFill>
                  <a:prstClr val="white"/>
                </a:solidFill>
                <a:effectLst/>
                <a:uLnTx/>
                <a:uFillTx/>
                <a:latin typeface="KoPub돋움체 Light" panose="00000300000000000000" pitchFamily="2" charset="-127"/>
                <a:ea typeface="KoPub돋움체 Light" panose="00000300000000000000" pitchFamily="2" charset="-127"/>
                <a:cs typeface="+mn-cs"/>
              </a:rPr>
              <a:t>.</a:t>
            </a:r>
          </a:p>
        </p:txBody>
      </p:sp>
      <p:graphicFrame>
        <p:nvGraphicFramePr>
          <p:cNvPr id="7" name="표 6">
            <a:extLst>
              <a:ext uri="{FF2B5EF4-FFF2-40B4-BE49-F238E27FC236}">
                <a16:creationId xmlns:a16="http://schemas.microsoft.com/office/drawing/2014/main" id="{7BC289A4-A8E6-4820-8FDC-28F1A8705604}"/>
              </a:ext>
            </a:extLst>
          </p:cNvPr>
          <p:cNvGraphicFramePr>
            <a:graphicFrameLocks noGrp="1"/>
          </p:cNvGraphicFramePr>
          <p:nvPr>
            <p:extLst>
              <p:ext uri="{D42A27DB-BD31-4B8C-83A1-F6EECF244321}">
                <p14:modId xmlns:p14="http://schemas.microsoft.com/office/powerpoint/2010/main" val="324274227"/>
              </p:ext>
            </p:extLst>
          </p:nvPr>
        </p:nvGraphicFramePr>
        <p:xfrm>
          <a:off x="814388" y="2407503"/>
          <a:ext cx="7153956" cy="1832760"/>
        </p:xfrm>
        <a:graphic>
          <a:graphicData uri="http://schemas.openxmlformats.org/drawingml/2006/table">
            <a:tbl>
              <a:tblPr firstRow="1" bandRow="1">
                <a:tableStyleId>{5C22544A-7EE6-4342-B048-85BDC9FD1C3A}</a:tableStyleId>
              </a:tblPr>
              <a:tblGrid>
                <a:gridCol w="2384652">
                  <a:extLst>
                    <a:ext uri="{9D8B030D-6E8A-4147-A177-3AD203B41FA5}">
                      <a16:colId xmlns:a16="http://schemas.microsoft.com/office/drawing/2014/main" val="20000"/>
                    </a:ext>
                  </a:extLst>
                </a:gridCol>
                <a:gridCol w="2384652">
                  <a:extLst>
                    <a:ext uri="{9D8B030D-6E8A-4147-A177-3AD203B41FA5}">
                      <a16:colId xmlns:a16="http://schemas.microsoft.com/office/drawing/2014/main" val="20001"/>
                    </a:ext>
                  </a:extLst>
                </a:gridCol>
                <a:gridCol w="2384652">
                  <a:extLst>
                    <a:ext uri="{9D8B030D-6E8A-4147-A177-3AD203B41FA5}">
                      <a16:colId xmlns:a16="http://schemas.microsoft.com/office/drawing/2014/main" val="2500948558"/>
                    </a:ext>
                  </a:extLst>
                </a:gridCol>
              </a:tblGrid>
              <a:tr h="0">
                <a:tc>
                  <a:txBody>
                    <a:bodyPr/>
                    <a:lstStyle/>
                    <a:p>
                      <a:pPr latinLnBrk="1">
                        <a:lnSpc>
                          <a:spcPct val="100000"/>
                        </a:lnSpc>
                      </a:pPr>
                      <a:r>
                        <a:rPr lang="ko-KR" altLang="en-US" sz="1100" b="1" dirty="0">
                          <a:ln>
                            <a:solidFill>
                              <a:schemeClr val="bg1">
                                <a:lumMod val="75000"/>
                                <a:alpha val="0"/>
                              </a:schemeClr>
                            </a:solidFill>
                          </a:ln>
                          <a:solidFill>
                            <a:schemeClr val="bg1"/>
                          </a:solidFill>
                          <a:latin typeface="+mn-ea"/>
                          <a:ea typeface="+mn-ea"/>
                          <a:cs typeface="+mn-cs"/>
                        </a:rPr>
                        <a:t>김수경</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r>
                        <a:rPr lang="ko-KR" altLang="en-US" sz="1100" b="1" dirty="0">
                          <a:ln>
                            <a:solidFill>
                              <a:schemeClr val="bg1">
                                <a:lumMod val="75000"/>
                                <a:alpha val="0"/>
                              </a:schemeClr>
                            </a:solidFill>
                          </a:ln>
                          <a:solidFill>
                            <a:schemeClr val="bg1"/>
                          </a:solidFill>
                          <a:latin typeface="+mn-ea"/>
                          <a:ea typeface="+mn-ea"/>
                          <a:cs typeface="+mn-cs"/>
                        </a:rPr>
                        <a:t>이효정</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ko-KR" altLang="en-US" sz="1100" b="1"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5929256"/>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수석연구원</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ko-KR" altLang="en-US" sz="1100" b="0" dirty="0">
                          <a:ln>
                            <a:solidFill>
                              <a:schemeClr val="bg1">
                                <a:lumMod val="75000"/>
                                <a:alpha val="0"/>
                              </a:schemeClr>
                            </a:solidFill>
                          </a:ln>
                          <a:solidFill>
                            <a:schemeClr val="bg1"/>
                          </a:solidFill>
                          <a:latin typeface="+mn-ea"/>
                          <a:ea typeface="+mn-ea"/>
                          <a:cs typeface="+mn-cs"/>
                        </a:rPr>
                        <a:t>상무</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8365292"/>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a:t>
                      </a:r>
                      <a:r>
                        <a:rPr lang="en-US" altLang="ko-KR" sz="1100" b="0" dirty="0">
                          <a:ln>
                            <a:solidFill>
                              <a:schemeClr val="bg1">
                                <a:lumMod val="75000"/>
                                <a:alpha val="0"/>
                              </a:schemeClr>
                            </a:solidFill>
                          </a:ln>
                          <a:solidFill>
                            <a:schemeClr val="bg1"/>
                          </a:solidFill>
                          <a:latin typeface="+mn-ea"/>
                          <a:ea typeface="+mn-ea"/>
                          <a:cs typeface="+mn-cs"/>
                        </a:rPr>
                        <a:t>3973</a:t>
                      </a: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de-DE" altLang="ko-KR" sz="1100" b="0" dirty="0">
                          <a:ln>
                            <a:solidFill>
                              <a:schemeClr val="bg1">
                                <a:lumMod val="75000"/>
                                <a:alpha val="0"/>
                              </a:schemeClr>
                            </a:solidFill>
                          </a:ln>
                          <a:solidFill>
                            <a:schemeClr val="bg1"/>
                          </a:solidFill>
                          <a:latin typeface="+mn-ea"/>
                          <a:ea typeface="+mn-ea"/>
                          <a:cs typeface="+mn-cs"/>
                        </a:rPr>
                        <a:t>T 02-2112-</a:t>
                      </a:r>
                      <a:r>
                        <a:rPr lang="en-US" altLang="ko-KR" sz="1100" b="0" dirty="0">
                          <a:ln>
                            <a:solidFill>
                              <a:schemeClr val="bg1">
                                <a:lumMod val="75000"/>
                                <a:alpha val="0"/>
                              </a:schemeClr>
                            </a:solidFill>
                          </a:ln>
                          <a:solidFill>
                            <a:schemeClr val="bg1"/>
                          </a:solidFill>
                          <a:latin typeface="+mn-ea"/>
                          <a:ea typeface="+mn-ea"/>
                          <a:cs typeface="+mn-cs"/>
                        </a:rPr>
                        <a:t>6744</a:t>
                      </a: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3175321"/>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sookyungkim@kr.kpmg.com</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100" b="0" dirty="0">
                          <a:ln>
                            <a:solidFill>
                              <a:schemeClr val="bg1">
                                <a:lumMod val="75000"/>
                                <a:alpha val="0"/>
                              </a:schemeClr>
                            </a:solidFill>
                          </a:ln>
                          <a:solidFill>
                            <a:schemeClr val="bg1"/>
                          </a:solidFill>
                          <a:latin typeface="+mn-ea"/>
                          <a:ea typeface="+mn-ea"/>
                          <a:cs typeface="+mn-cs"/>
                        </a:rPr>
                        <a:t>E hyojunglee@kr.kpmg.com</a:t>
                      </a: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2439195"/>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en-US" altLang="ko-KR" sz="1100" b="0" dirty="0">
                        <a:ln>
                          <a:solidFill>
                            <a:schemeClr val="bg1">
                              <a:lumMod val="75000"/>
                              <a:alpha val="0"/>
                            </a:schemeClr>
                          </a:solidFill>
                        </a:ln>
                        <a:solidFill>
                          <a:schemeClr val="bg1"/>
                        </a:solidFill>
                        <a:latin typeface="+mn-ea"/>
                        <a:ea typeface="+mn-ea"/>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05156699"/>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atinLnBrk="1">
                        <a:lnSpc>
                          <a:spcPct val="100000"/>
                        </a:lnSpc>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241328"/>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ko-KR" altLang="en-US"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2011357"/>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de-DE"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13767580"/>
                  </a:ext>
                </a:extLst>
              </a:tr>
              <a:tr h="0">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defTabSz="914400" eaLnBrk="1" fontAlgn="auto" latinLnBrk="1" hangingPunct="1">
                        <a:lnSpc>
                          <a:spcPct val="100000"/>
                        </a:lnSpc>
                        <a:spcBef>
                          <a:spcPts val="0"/>
                        </a:spcBef>
                        <a:spcAft>
                          <a:spcPts val="0"/>
                        </a:spcAft>
                        <a:buClrTx/>
                        <a:buSzTx/>
                        <a:buFontTx/>
                        <a:buNone/>
                        <a:tabLst/>
                        <a:defRPr/>
                      </a:pPr>
                      <a:endParaRPr lang="en-US" altLang="ko-KR" sz="1100" b="0" dirty="0">
                        <a:ln>
                          <a:solidFill>
                            <a:schemeClr val="bg1">
                              <a:lumMod val="75000"/>
                              <a:alpha val="0"/>
                            </a:schemeClr>
                          </a:solidFill>
                        </a:ln>
                        <a:solidFill>
                          <a:schemeClr val="bg1"/>
                        </a:solidFill>
                        <a:latin typeface="+mn-ea"/>
                        <a:ea typeface="+mn-ea"/>
                        <a:cs typeface="+mn-cs"/>
                      </a:endParaRPr>
                    </a:p>
                  </a:txBody>
                  <a:tcPr marL="0" marR="0" marT="18000" marB="180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920319"/>
                  </a:ext>
                </a:extLst>
              </a:tr>
            </a:tbl>
          </a:graphicData>
        </a:graphic>
      </p:graphicFrame>
    </p:spTree>
    <p:extLst>
      <p:ext uri="{BB962C8B-B14F-4D97-AF65-F5344CB8AC3E}">
        <p14:creationId xmlns:p14="http://schemas.microsoft.com/office/powerpoint/2010/main" val="172649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3">
            <a:extLst>
              <a:ext uri="{FF2B5EF4-FFF2-40B4-BE49-F238E27FC236}">
                <a16:creationId xmlns:a16="http://schemas.microsoft.com/office/drawing/2014/main" id="{58311FEF-3A9F-339F-7266-1056430DAC06}"/>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이커머스업계는 하나의 멤버십으로 자사가 보유한 여러 계열사</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플랫폼</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채널에서 제공되는 다양한 혜택을 함께 이용할 수 있도록 하는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통합 멤버십</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으로의 체제 전환을 도모 중</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이커머스 시장 성장세가 둔화되고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OTT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등 각종 구독 서비스 부담이 확대됨에 따라 고객 이탈 방지가 업계 우선순위로 </a:t>
            </a:r>
            <a:r>
              <a:rPr lang="ko-KR" altLang="en-US" kern="0" dirty="0">
                <a:solidFill>
                  <a:srgbClr val="000000">
                    <a:lumMod val="65000"/>
                    <a:lumOff val="35000"/>
                  </a:srgbClr>
                </a:solidFill>
                <a:latin typeface="KoPub돋움체 Medium" panose="00000600000000000000" pitchFamily="2" charset="-127"/>
                <a:ea typeface="KoPub돋움체 Medium" panose="00000600000000000000" pitchFamily="2" charset="-127"/>
              </a:rPr>
              <a:t>부상 중인 가운데</a:t>
            </a:r>
            <a:r>
              <a:rPr lang="en-US" altLang="ko-KR" kern="0" dirty="0">
                <a:solidFill>
                  <a:srgbClr val="000000">
                    <a:lumMod val="65000"/>
                    <a:lumOff val="35000"/>
                  </a:srgbClr>
                </a:solidFill>
                <a:latin typeface="KoPub돋움체 Medium" panose="00000600000000000000" pitchFamily="2" charset="-127"/>
                <a:ea typeface="KoPub돋움체 Medium" panose="00000600000000000000" pitchFamily="2" charset="-127"/>
              </a:rPr>
              <a:t>, </a:t>
            </a:r>
            <a:r>
              <a:rPr lang="ko-KR" altLang="en-US" kern="0" dirty="0">
                <a:solidFill>
                  <a:srgbClr val="000000">
                    <a:lumMod val="65000"/>
                    <a:lumOff val="35000"/>
                  </a:srgbClr>
                </a:solidFill>
                <a:latin typeface="KoPub돋움체 Medium" panose="00000600000000000000" pitchFamily="2" charset="-127"/>
                <a:ea typeface="KoPub돋움체 Medium" panose="00000600000000000000" pitchFamily="2" charset="-127"/>
              </a:rPr>
              <a:t>기업들의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멤버십 경쟁은 당분간 지속 예상</a:t>
            </a:r>
            <a:endPar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endParaRPr>
          </a:p>
        </p:txBody>
      </p:sp>
      <p:sp>
        <p:nvSpPr>
          <p:cNvPr id="8" name="텍스트 개체 틀 16">
            <a:extLst>
              <a:ext uri="{FF2B5EF4-FFF2-40B4-BE49-F238E27FC236}">
                <a16:creationId xmlns:a16="http://schemas.microsoft.com/office/drawing/2014/main" id="{54286F22-D9A0-E0BC-EE10-845527ABFDC2}"/>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grpSp>
        <p:nvGrpSpPr>
          <p:cNvPr id="9" name="그룹 8">
            <a:extLst>
              <a:ext uri="{FF2B5EF4-FFF2-40B4-BE49-F238E27FC236}">
                <a16:creationId xmlns:a16="http://schemas.microsoft.com/office/drawing/2014/main" id="{C8F2CB21-9800-6960-A0A2-2E61DAE6F6DC}"/>
              </a:ext>
            </a:extLst>
          </p:cNvPr>
          <p:cNvGrpSpPr/>
          <p:nvPr/>
        </p:nvGrpSpPr>
        <p:grpSpPr>
          <a:xfrm>
            <a:off x="489575" y="2176483"/>
            <a:ext cx="8928100" cy="276837"/>
            <a:chOff x="704850" y="2013298"/>
            <a:chExt cx="4140200" cy="276837"/>
          </a:xfrm>
        </p:grpSpPr>
        <p:sp>
          <p:nvSpPr>
            <p:cNvPr id="10" name="TextBox 9">
              <a:extLst>
                <a:ext uri="{FF2B5EF4-FFF2-40B4-BE49-F238E27FC236}">
                  <a16:creationId xmlns:a16="http://schemas.microsoft.com/office/drawing/2014/main" id="{5290AFE8-71FE-2884-59B0-6E2E3A1BEADB}"/>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충성고객 락인</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(Lock-in)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위한 이커머스업계 멤버십 개편 착수</a:t>
              </a:r>
            </a:p>
          </p:txBody>
        </p:sp>
        <p:cxnSp>
          <p:nvCxnSpPr>
            <p:cNvPr id="11" name="직선 연결선 10">
              <a:extLst>
                <a:ext uri="{FF2B5EF4-FFF2-40B4-BE49-F238E27FC236}">
                  <a16:creationId xmlns:a16="http://schemas.microsoft.com/office/drawing/2014/main" id="{7223FD96-FDC6-B700-F50D-BCA7F5CCC84A}"/>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BD52913B-FFF1-7788-7FC3-8F7CDCBFAC1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54D5B1FB-BB44-5002-4F3B-1AE3434A82FB}"/>
              </a:ext>
            </a:extLst>
          </p:cNvPr>
          <p:cNvSpPr txBox="1"/>
          <p:nvPr/>
        </p:nvSpPr>
        <p:spPr>
          <a:xfrm>
            <a:off x="489575"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grpSp>
        <p:nvGrpSpPr>
          <p:cNvPr id="78" name="그룹 77">
            <a:extLst>
              <a:ext uri="{FF2B5EF4-FFF2-40B4-BE49-F238E27FC236}">
                <a16:creationId xmlns:a16="http://schemas.microsoft.com/office/drawing/2014/main" id="{18CF1991-5051-9881-1625-E4C174D17FED}"/>
              </a:ext>
            </a:extLst>
          </p:cNvPr>
          <p:cNvGrpSpPr/>
          <p:nvPr/>
        </p:nvGrpSpPr>
        <p:grpSpPr>
          <a:xfrm>
            <a:off x="488325" y="2538360"/>
            <a:ext cx="8928100" cy="3340380"/>
            <a:chOff x="488325" y="2538360"/>
            <a:chExt cx="8928100" cy="3340380"/>
          </a:xfrm>
        </p:grpSpPr>
        <p:grpSp>
          <p:nvGrpSpPr>
            <p:cNvPr id="65" name="그룹 64">
              <a:extLst>
                <a:ext uri="{FF2B5EF4-FFF2-40B4-BE49-F238E27FC236}">
                  <a16:creationId xmlns:a16="http://schemas.microsoft.com/office/drawing/2014/main" id="{14E76B2D-C8A0-2C75-D98B-C2FFA2425908}"/>
                </a:ext>
              </a:extLst>
            </p:cNvPr>
            <p:cNvGrpSpPr/>
            <p:nvPr/>
          </p:nvGrpSpPr>
          <p:grpSpPr>
            <a:xfrm>
              <a:off x="488325" y="2538360"/>
              <a:ext cx="8928100" cy="3338563"/>
              <a:chOff x="489575" y="2538360"/>
              <a:chExt cx="8928100" cy="3338563"/>
            </a:xfrm>
          </p:grpSpPr>
          <p:grpSp>
            <p:nvGrpSpPr>
              <p:cNvPr id="64" name="그룹 63">
                <a:extLst>
                  <a:ext uri="{FF2B5EF4-FFF2-40B4-BE49-F238E27FC236}">
                    <a16:creationId xmlns:a16="http://schemas.microsoft.com/office/drawing/2014/main" id="{24644C17-2886-88A7-106F-070B68B00CB3}"/>
                  </a:ext>
                </a:extLst>
              </p:cNvPr>
              <p:cNvGrpSpPr/>
              <p:nvPr/>
            </p:nvGrpSpPr>
            <p:grpSpPr>
              <a:xfrm>
                <a:off x="489575" y="2538360"/>
                <a:ext cx="1728000" cy="3338563"/>
                <a:chOff x="492304" y="2538360"/>
                <a:chExt cx="1728000" cy="3338563"/>
              </a:xfrm>
            </p:grpSpPr>
            <p:sp>
              <p:nvSpPr>
                <p:cNvPr id="14" name="직사각형 13">
                  <a:extLst>
                    <a:ext uri="{FF2B5EF4-FFF2-40B4-BE49-F238E27FC236}">
                      <a16:creationId xmlns:a16="http://schemas.microsoft.com/office/drawing/2014/main" id="{CF6A3927-3C96-7713-3F6F-253A4EDC1001}"/>
                    </a:ext>
                  </a:extLst>
                </p:cNvPr>
                <p:cNvSpPr/>
                <p:nvPr/>
              </p:nvSpPr>
              <p:spPr>
                <a:xfrm>
                  <a:off x="492304" y="2538360"/>
                  <a:ext cx="1728000" cy="3338563"/>
                </a:xfrm>
                <a:prstGeom prst="rect">
                  <a:avLst/>
                </a:prstGeom>
                <a:solidFill>
                  <a:srgbClr val="CDEDFF"/>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108000" rIns="90000" rtlCol="0" anchor="t"/>
                <a:lstStyle/>
                <a:p>
                  <a:pPr marL="0" marR="0" lvl="0" indent="0" algn="l" defTabSz="914400" rtl="0" eaLnBrk="1" fontAlgn="auto" latinLnBrk="0" hangingPunct="1">
                    <a:lnSpc>
                      <a:spcPct val="110000"/>
                    </a:lnSpc>
                    <a:spcBef>
                      <a:spcPts val="0"/>
                    </a:spcBef>
                    <a:spcAft>
                      <a:spcPts val="700"/>
                    </a:spcAft>
                    <a:buClrTx/>
                    <a:buSzTx/>
                    <a:buFontTx/>
                    <a:buNone/>
                    <a:tabLst/>
                    <a:defRPr/>
                  </a:pPr>
                  <a:r>
                    <a:rPr kumimoji="0" lang="ko-KR" altLang="en-US"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신세계</a:t>
                  </a:r>
                  <a:endParaRPr kumimoji="0" lang="en-US" altLang="ko-KR"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신세계 유니버스 클럽</a:t>
                  </a:r>
                  <a:endParaRPr kumimoji="0" lang="en-US" altLang="ko-KR"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endPar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5" name="직사각형 54">
                  <a:extLst>
                    <a:ext uri="{FF2B5EF4-FFF2-40B4-BE49-F238E27FC236}">
                      <a16:creationId xmlns:a16="http://schemas.microsoft.com/office/drawing/2014/main" id="{A60A5D70-D33A-2401-6446-27E53AE28A3C}"/>
                    </a:ext>
                  </a:extLst>
                </p:cNvPr>
                <p:cNvSpPr/>
                <p:nvPr/>
              </p:nvSpPr>
              <p:spPr>
                <a:xfrm>
                  <a:off x="492304" y="3261359"/>
                  <a:ext cx="1728000" cy="2615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90000" rIns="64800" rtlCol="0" anchor="t"/>
                <a:lstStyle/>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기존 스마일클럽과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SSG</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멤버십으로 구분되던 유료 멤버십 개편에 착수</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하고 </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신세계 유니버스 클럽</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을 론칭</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p>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기존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SSG</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닷컴</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G</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마</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켓 통합 멤버십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스마일클럽</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에 이마트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신세계백화점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스타벅스</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신세계면세점 등 오프라인 핵심 계열사 혜택을 더하여 하</a:t>
                  </a: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나의 멤버십에서 제공 가능 혜택 극대화하고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소비자 유인 본격화</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grpSp>
          <p:grpSp>
            <p:nvGrpSpPr>
              <p:cNvPr id="63" name="그룹 62">
                <a:extLst>
                  <a:ext uri="{FF2B5EF4-FFF2-40B4-BE49-F238E27FC236}">
                    <a16:creationId xmlns:a16="http://schemas.microsoft.com/office/drawing/2014/main" id="{5088ACF7-5B8E-2E44-1875-AFCD8C92EC25}"/>
                  </a:ext>
                </a:extLst>
              </p:cNvPr>
              <p:cNvGrpSpPr/>
              <p:nvPr/>
            </p:nvGrpSpPr>
            <p:grpSpPr>
              <a:xfrm>
                <a:off x="2289600" y="2538360"/>
                <a:ext cx="1728000" cy="3338563"/>
                <a:chOff x="2292485" y="2538360"/>
                <a:chExt cx="1728000" cy="3338563"/>
              </a:xfrm>
            </p:grpSpPr>
            <p:sp>
              <p:nvSpPr>
                <p:cNvPr id="20" name="직사각형 19">
                  <a:extLst>
                    <a:ext uri="{FF2B5EF4-FFF2-40B4-BE49-F238E27FC236}">
                      <a16:creationId xmlns:a16="http://schemas.microsoft.com/office/drawing/2014/main" id="{185467CF-37A0-832D-5079-216D7C81E624}"/>
                    </a:ext>
                  </a:extLst>
                </p:cNvPr>
                <p:cNvSpPr/>
                <p:nvPr/>
              </p:nvSpPr>
              <p:spPr>
                <a:xfrm>
                  <a:off x="2292485" y="2538360"/>
                  <a:ext cx="1728000" cy="3338563"/>
                </a:xfrm>
                <a:prstGeom prst="rect">
                  <a:avLst/>
                </a:prstGeom>
                <a:solidFill>
                  <a:srgbClr val="CDEDFF"/>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108000" rIns="90000" rtlCol="0" anchor="t"/>
                <a:lstStyle/>
                <a:p>
                  <a:pPr marL="0" marR="0" lvl="0" indent="0" algn="l" defTabSz="914400" rtl="0" eaLnBrk="1" fontAlgn="auto" latinLnBrk="0" hangingPunct="1">
                    <a:lnSpc>
                      <a:spcPct val="110000"/>
                    </a:lnSpc>
                    <a:spcBef>
                      <a:spcPts val="0"/>
                    </a:spcBef>
                    <a:spcAft>
                      <a:spcPts val="700"/>
                    </a:spcAft>
                    <a:buClrTx/>
                    <a:buSzTx/>
                    <a:buFontTx/>
                    <a:buNone/>
                    <a:tabLst/>
                    <a:defRPr/>
                  </a:pPr>
                  <a:r>
                    <a:rPr kumimoji="0" lang="ko-KR" altLang="en-US"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쿠팡</a:t>
                  </a:r>
                  <a:endParaRPr kumimoji="0" lang="en-US" altLang="ko-KR"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로켓와우</a:t>
                  </a:r>
                  <a:endParaRPr kumimoji="0" lang="en-US" altLang="ko-KR"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6" name="직사각형 55">
                  <a:extLst>
                    <a:ext uri="{FF2B5EF4-FFF2-40B4-BE49-F238E27FC236}">
                      <a16:creationId xmlns:a16="http://schemas.microsoft.com/office/drawing/2014/main" id="{22569150-8180-01BC-8973-4649DAC52598}"/>
                    </a:ext>
                  </a:extLst>
                </p:cNvPr>
                <p:cNvSpPr/>
                <p:nvPr/>
              </p:nvSpPr>
              <p:spPr>
                <a:xfrm>
                  <a:off x="2292485" y="3261359"/>
                  <a:ext cx="1728000" cy="2615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90000" rIns="64800" rtlCol="0" anchor="t"/>
                <a:lstStyle/>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쿠팡</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쿠팡플레이</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쿠팡이츠 등의 타 플랫폼을 아우르는 통합 멤버십 제공</a:t>
                  </a:r>
                </a:p>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비교적 저렴한 월 구독료</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(4,900</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와 당일배송</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무료배송</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반품</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쿠팡이츠 할인 혜택 및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OTT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쿠팡플레이 무료 시청 서비스 등 일상 밀착형 혜택을 강점으로 독보적 유료 가입자 수 확보</a:t>
                  </a:r>
                  <a:endPar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endParaRPr>
                </a:p>
              </p:txBody>
            </p:sp>
          </p:grpSp>
          <p:grpSp>
            <p:nvGrpSpPr>
              <p:cNvPr id="62" name="그룹 61">
                <a:extLst>
                  <a:ext uri="{FF2B5EF4-FFF2-40B4-BE49-F238E27FC236}">
                    <a16:creationId xmlns:a16="http://schemas.microsoft.com/office/drawing/2014/main" id="{A0A33487-399F-89F0-E222-23956BE93CE3}"/>
                  </a:ext>
                </a:extLst>
              </p:cNvPr>
              <p:cNvGrpSpPr/>
              <p:nvPr/>
            </p:nvGrpSpPr>
            <p:grpSpPr>
              <a:xfrm>
                <a:off x="4089625" y="2538360"/>
                <a:ext cx="1728000" cy="3338563"/>
                <a:chOff x="4092666" y="2538360"/>
                <a:chExt cx="1728000" cy="3338563"/>
              </a:xfrm>
            </p:grpSpPr>
            <p:sp>
              <p:nvSpPr>
                <p:cNvPr id="28" name="직사각형 27">
                  <a:extLst>
                    <a:ext uri="{FF2B5EF4-FFF2-40B4-BE49-F238E27FC236}">
                      <a16:creationId xmlns:a16="http://schemas.microsoft.com/office/drawing/2014/main" id="{0B1B520A-9FE1-A5C4-F440-2EEAB3E233A7}"/>
                    </a:ext>
                  </a:extLst>
                </p:cNvPr>
                <p:cNvSpPr/>
                <p:nvPr/>
              </p:nvSpPr>
              <p:spPr>
                <a:xfrm>
                  <a:off x="4092666" y="2538360"/>
                  <a:ext cx="1728000" cy="3338563"/>
                </a:xfrm>
                <a:prstGeom prst="rect">
                  <a:avLst/>
                </a:prstGeom>
                <a:solidFill>
                  <a:srgbClr val="CDEDFF"/>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108000" rIns="90000" rtlCol="0" anchor="t"/>
                <a:lstStyle/>
                <a:p>
                  <a:pPr marL="0" marR="0" lvl="0" indent="0" algn="l" defTabSz="914400" rtl="0" eaLnBrk="1" fontAlgn="auto" latinLnBrk="0" hangingPunct="1">
                    <a:lnSpc>
                      <a:spcPct val="110000"/>
                    </a:lnSpc>
                    <a:spcBef>
                      <a:spcPts val="0"/>
                    </a:spcBef>
                    <a:spcAft>
                      <a:spcPts val="700"/>
                    </a:spcAft>
                    <a:buClrTx/>
                    <a:buSzTx/>
                    <a:buFontTx/>
                    <a:buNone/>
                    <a:tabLst/>
                    <a:defRPr/>
                  </a:pPr>
                  <a:r>
                    <a:rPr kumimoji="0" lang="ko-KR" altLang="en-US"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네이버</a:t>
                  </a:r>
                  <a:endParaRPr kumimoji="0" lang="en-US" altLang="ko-KR"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네이버 플러스 멤버십</a:t>
                  </a:r>
                  <a:endParaRPr kumimoji="0" lang="en-US" altLang="ko-KR"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7" name="직사각형 56">
                  <a:extLst>
                    <a:ext uri="{FF2B5EF4-FFF2-40B4-BE49-F238E27FC236}">
                      <a16:creationId xmlns:a16="http://schemas.microsoft.com/office/drawing/2014/main" id="{FDA8A6AE-E922-3104-0848-153B3325855A}"/>
                    </a:ext>
                  </a:extLst>
                </p:cNvPr>
                <p:cNvSpPr/>
                <p:nvPr/>
              </p:nvSpPr>
              <p:spPr>
                <a:xfrm>
                  <a:off x="4092666" y="3261359"/>
                  <a:ext cx="1728000" cy="2615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90000" rIns="64800" rtlCol="0" anchor="t"/>
                <a:lstStyle/>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네이버는 유료 멤버십 ‘네이버 플러스 멤버십</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가입자수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800</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만 명</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으로 이커머스 사업자 지위를 강화하고자 함 </a:t>
                  </a:r>
                </a:p>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단순 쇼핑 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OTT(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온라인동영상서비스</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플랫폼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TVING’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무제한 이용권</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스포츠 중계 이용권</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음원 청취 등 콘텐츠 혜택 다양화로 차별화</a:t>
                  </a:r>
                  <a:endPar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endParaRPr>
                </a:p>
              </p:txBody>
            </p:sp>
          </p:grpSp>
          <p:grpSp>
            <p:nvGrpSpPr>
              <p:cNvPr id="60" name="그룹 59">
                <a:extLst>
                  <a:ext uri="{FF2B5EF4-FFF2-40B4-BE49-F238E27FC236}">
                    <a16:creationId xmlns:a16="http://schemas.microsoft.com/office/drawing/2014/main" id="{916AD02C-B9E2-E0A9-01F0-8A151FCF6193}"/>
                  </a:ext>
                </a:extLst>
              </p:cNvPr>
              <p:cNvGrpSpPr/>
              <p:nvPr/>
            </p:nvGrpSpPr>
            <p:grpSpPr>
              <a:xfrm>
                <a:off x="7689675" y="2538360"/>
                <a:ext cx="1728000" cy="3338563"/>
                <a:chOff x="7696383" y="2538360"/>
                <a:chExt cx="1728000" cy="3338563"/>
              </a:xfrm>
            </p:grpSpPr>
            <p:sp>
              <p:nvSpPr>
                <p:cNvPr id="34" name="직사각형 33">
                  <a:extLst>
                    <a:ext uri="{FF2B5EF4-FFF2-40B4-BE49-F238E27FC236}">
                      <a16:creationId xmlns:a16="http://schemas.microsoft.com/office/drawing/2014/main" id="{124CA26B-79CB-B127-56FA-8EBA7D4F3447}"/>
                    </a:ext>
                  </a:extLst>
                </p:cNvPr>
                <p:cNvSpPr/>
                <p:nvPr/>
              </p:nvSpPr>
              <p:spPr>
                <a:xfrm>
                  <a:off x="7696383" y="2538360"/>
                  <a:ext cx="1728000" cy="3338563"/>
                </a:xfrm>
                <a:prstGeom prst="rect">
                  <a:avLst/>
                </a:prstGeom>
                <a:solidFill>
                  <a:srgbClr val="CDEDFF"/>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108000" rIns="180000" rtlCol="0" anchor="t"/>
                <a:lstStyle/>
                <a:p>
                  <a:pPr marL="0" marR="0" lvl="0" indent="0" algn="l" defTabSz="914400" rtl="0" eaLnBrk="1" fontAlgn="auto" latinLnBrk="0" hangingPunct="1">
                    <a:lnSpc>
                      <a:spcPct val="110000"/>
                    </a:lnSpc>
                    <a:spcBef>
                      <a:spcPts val="0"/>
                    </a:spcBef>
                    <a:spcAft>
                      <a:spcPts val="700"/>
                    </a:spcAft>
                    <a:buClrTx/>
                    <a:buSzTx/>
                    <a:buFontTx/>
                    <a:buNone/>
                    <a:tabLst/>
                    <a:defRPr/>
                  </a:pPr>
                  <a:r>
                    <a:rPr kumimoji="0" lang="en-US" altLang="ko-KR"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11</a:t>
                  </a:r>
                  <a:r>
                    <a:rPr kumimoji="0" lang="ko-KR" altLang="en-US"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번가</a:t>
                  </a:r>
                  <a:endParaRPr kumimoji="0" lang="en-US" altLang="ko-KR"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우주패스</a:t>
                  </a:r>
                  <a:endParaRPr kumimoji="0" lang="en-US" altLang="ko-KR"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8" name="직사각형 57">
                  <a:extLst>
                    <a:ext uri="{FF2B5EF4-FFF2-40B4-BE49-F238E27FC236}">
                      <a16:creationId xmlns:a16="http://schemas.microsoft.com/office/drawing/2014/main" id="{E9271A95-4D8C-40B4-07C6-63142593FAE3}"/>
                    </a:ext>
                  </a:extLst>
                </p:cNvPr>
                <p:cNvSpPr/>
                <p:nvPr/>
              </p:nvSpPr>
              <p:spPr>
                <a:xfrm>
                  <a:off x="7696383" y="3261359"/>
                  <a:ext cx="1728000" cy="2615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90000" rIns="36000" rtlCol="0" anchor="t"/>
                <a:lstStyle/>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기존 구매액에 따라 운영해오던 회원 등급제를 폐지하고</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’23</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7</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SK</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텔레콤과 연계를 강화하고</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SK</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텔레콤의 유료 구독 상품</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우주패스</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멤버십을 중심으로 회원제도 개편</a:t>
                  </a:r>
                  <a:endPar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유료 멤버십 회원을 대상으로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무료 반품 및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빠른 배송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슈팅배송</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혜택 제공</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해외직구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아마존 글로벌 스토어</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일부 제품에 한해 무료 배송을 제공하며 경쟁력 강화</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88900" marR="0" lvl="0" algn="l" defTabSz="914400" rtl="0" eaLnBrk="1" fontAlgn="auto" latinLnBrk="0" hangingPunct="1">
                    <a:lnSpc>
                      <a:spcPct val="110000"/>
                    </a:lnSpc>
                    <a:spcBef>
                      <a:spcPts val="0"/>
                    </a:spcBef>
                    <a:spcAft>
                      <a:spcPts val="600"/>
                    </a:spcAft>
                    <a:buClrTx/>
                    <a:buSzTx/>
                    <a:tabLst/>
                    <a:defRPr/>
                  </a:pPr>
                  <a:endPar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grpSp>
          <p:grpSp>
            <p:nvGrpSpPr>
              <p:cNvPr id="61" name="그룹 60">
                <a:extLst>
                  <a:ext uri="{FF2B5EF4-FFF2-40B4-BE49-F238E27FC236}">
                    <a16:creationId xmlns:a16="http://schemas.microsoft.com/office/drawing/2014/main" id="{ED446D15-DEE0-3EE8-76FD-5D3720606DE0}"/>
                  </a:ext>
                </a:extLst>
              </p:cNvPr>
              <p:cNvGrpSpPr/>
              <p:nvPr/>
            </p:nvGrpSpPr>
            <p:grpSpPr>
              <a:xfrm>
                <a:off x="5889650" y="2538360"/>
                <a:ext cx="1728000" cy="3338563"/>
                <a:chOff x="5896201" y="2538360"/>
                <a:chExt cx="1728000" cy="3338563"/>
              </a:xfrm>
            </p:grpSpPr>
            <p:sp>
              <p:nvSpPr>
                <p:cNvPr id="45" name="직사각형 44">
                  <a:extLst>
                    <a:ext uri="{FF2B5EF4-FFF2-40B4-BE49-F238E27FC236}">
                      <a16:creationId xmlns:a16="http://schemas.microsoft.com/office/drawing/2014/main" id="{DD245196-10F7-6963-9970-13A40F93F740}"/>
                    </a:ext>
                  </a:extLst>
                </p:cNvPr>
                <p:cNvSpPr/>
                <p:nvPr/>
              </p:nvSpPr>
              <p:spPr>
                <a:xfrm>
                  <a:off x="5896201" y="2538360"/>
                  <a:ext cx="1728000" cy="3338563"/>
                </a:xfrm>
                <a:prstGeom prst="rect">
                  <a:avLst/>
                </a:prstGeom>
                <a:solidFill>
                  <a:srgbClr val="CDEDFF"/>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108000" rIns="90000" rtlCol="0" anchor="t"/>
                <a:lstStyle/>
                <a:p>
                  <a:pPr marL="0" marR="0" lvl="0" indent="0" algn="l" defTabSz="914400" rtl="0" eaLnBrk="1" fontAlgn="auto" latinLnBrk="0" hangingPunct="1">
                    <a:lnSpc>
                      <a:spcPct val="110000"/>
                    </a:lnSpc>
                    <a:spcBef>
                      <a:spcPts val="0"/>
                    </a:spcBef>
                    <a:spcAft>
                      <a:spcPts val="700"/>
                    </a:spcAft>
                    <a:buClrTx/>
                    <a:buSzTx/>
                    <a:buFontTx/>
                    <a:buNone/>
                    <a:tabLst/>
                    <a:defRPr/>
                  </a:pPr>
                  <a:r>
                    <a:rPr kumimoji="0" lang="ko-KR" altLang="en-US"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홈플러스</a:t>
                  </a:r>
                  <a:endParaRPr kumimoji="0" lang="en-US" altLang="ko-KR" sz="16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홈플 </a:t>
                  </a:r>
                  <a:r>
                    <a:rPr kumimoji="0" lang="en-US" altLang="ko-KR"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ONE </a:t>
                  </a:r>
                  <a:r>
                    <a:rPr kumimoji="0" lang="ko-KR" altLang="en-US"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등급제</a:t>
                  </a:r>
                  <a:endParaRPr kumimoji="0" lang="en-US" altLang="ko-KR" sz="11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9" name="직사각형 58">
                  <a:extLst>
                    <a:ext uri="{FF2B5EF4-FFF2-40B4-BE49-F238E27FC236}">
                      <a16:creationId xmlns:a16="http://schemas.microsoft.com/office/drawing/2014/main" id="{E669F063-73B0-F2A9-759C-BC7359C14170}"/>
                    </a:ext>
                  </a:extLst>
                </p:cNvPr>
                <p:cNvSpPr/>
                <p:nvPr/>
              </p:nvSpPr>
              <p:spPr>
                <a:xfrm>
                  <a:off x="5896201" y="3261359"/>
                  <a:ext cx="1728000" cy="2615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 tIns="90000" rIns="64800" rtlCol="0" anchor="t"/>
                <a:lstStyle/>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홈플러스는 채널별로 운영되던 멤버십을 온라인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및 오프라인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대형마트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SSM)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등 채널 통합 무료 멤버십으로 개편하여 효율화</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편의성 도모</a:t>
                  </a:r>
                </a:p>
                <a:p>
                  <a:pPr marL="108000" marR="0" lvl="0" indent="-1080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고물가 시대 속 소비자의 구독료 부담 경감에 기여하고</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무료주차</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생일쿠폰</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장바구니 무료 대여 등을 제공함으로써 차별적 고객 락인 시도</a:t>
                  </a:r>
                  <a:endPar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endParaRPr>
                </a:p>
              </p:txBody>
            </p:sp>
          </p:grpSp>
        </p:grpSp>
        <p:grpSp>
          <p:nvGrpSpPr>
            <p:cNvPr id="71" name="그룹 70">
              <a:extLst>
                <a:ext uri="{FF2B5EF4-FFF2-40B4-BE49-F238E27FC236}">
                  <a16:creationId xmlns:a16="http://schemas.microsoft.com/office/drawing/2014/main" id="{2526EE8D-FCB7-5C1B-DB68-F116A931D05D}"/>
                </a:ext>
              </a:extLst>
            </p:cNvPr>
            <p:cNvGrpSpPr/>
            <p:nvPr/>
          </p:nvGrpSpPr>
          <p:grpSpPr>
            <a:xfrm>
              <a:off x="488325" y="5204432"/>
              <a:ext cx="8928100" cy="569186"/>
              <a:chOff x="641975" y="5017589"/>
              <a:chExt cx="8928100" cy="718288"/>
            </a:xfrm>
          </p:grpSpPr>
          <p:sp>
            <p:nvSpPr>
              <p:cNvPr id="66" name="직사각형 65">
                <a:extLst>
                  <a:ext uri="{FF2B5EF4-FFF2-40B4-BE49-F238E27FC236}">
                    <a16:creationId xmlns:a16="http://schemas.microsoft.com/office/drawing/2014/main" id="{7F8D73AF-E6D3-6B90-1C8E-5D631D53FC19}"/>
                  </a:ext>
                </a:extLst>
              </p:cNvPr>
              <p:cNvSpPr/>
              <p:nvPr/>
            </p:nvSpPr>
            <p:spPr>
              <a:xfrm>
                <a:off x="641975" y="5017610"/>
                <a:ext cx="1728000" cy="718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6000" tIns="57600" rIns="64800" rtlCol="0" anchor="t"/>
              <a:lstStyle/>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통합 멤버십으로 온</a:t>
                </a: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오프라인 </a:t>
                </a: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6</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개 계열사 내 옴니경험 고도화</a:t>
                </a:r>
              </a:p>
              <a:p>
                <a:pPr marL="0" marR="0" lvl="0" indent="0" algn="l" defTabSz="914400" rtl="0" eaLnBrk="1" fontAlgn="auto" latinLnBrk="0" hangingPunct="1">
                  <a:lnSpc>
                    <a:spcPct val="110000"/>
                  </a:lnSpc>
                  <a:spcBef>
                    <a:spcPts val="0"/>
                  </a:spcBef>
                  <a:spcAft>
                    <a:spcPts val="300"/>
                  </a:spcAft>
                  <a:buClrTx/>
                  <a:buSzTx/>
                  <a:buFontTx/>
                  <a:buNone/>
                  <a:tabLst/>
                  <a:defRPr/>
                </a:pPr>
                <a:endPar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67" name="직사각형 66">
                <a:extLst>
                  <a:ext uri="{FF2B5EF4-FFF2-40B4-BE49-F238E27FC236}">
                    <a16:creationId xmlns:a16="http://schemas.microsoft.com/office/drawing/2014/main" id="{EBD776F9-2569-893F-A2B1-280018A3B0E2}"/>
                  </a:ext>
                </a:extLst>
              </p:cNvPr>
              <p:cNvSpPr/>
              <p:nvPr/>
            </p:nvSpPr>
            <p:spPr>
              <a:xfrm>
                <a:off x="2442000" y="5017614"/>
                <a:ext cx="1728000" cy="718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6000" tIns="57600" rIns="64800" rtlCol="0" anchor="t"/>
              <a:lstStyle/>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a:t>
                </a:r>
                <a:endParaRPr kumimoji="0" lang="en-US"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이커머스 플랫폼 </a:t>
                </a: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 </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멤버십</a:t>
                </a:r>
                <a:b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b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연계 효과 극대화</a:t>
                </a:r>
              </a:p>
            </p:txBody>
          </p:sp>
          <p:sp>
            <p:nvSpPr>
              <p:cNvPr id="68" name="직사각형 67">
                <a:extLst>
                  <a:ext uri="{FF2B5EF4-FFF2-40B4-BE49-F238E27FC236}">
                    <a16:creationId xmlns:a16="http://schemas.microsoft.com/office/drawing/2014/main" id="{7C90DCBA-3165-2FAA-A482-47789414A28B}"/>
                  </a:ext>
                </a:extLst>
              </p:cNvPr>
              <p:cNvSpPr/>
              <p:nvPr/>
            </p:nvSpPr>
            <p:spPr>
              <a:xfrm>
                <a:off x="4242025" y="5017614"/>
                <a:ext cx="1728000" cy="718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6000" tIns="57600" rIns="64800" rtlCol="0" anchor="t"/>
              <a:lstStyle/>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a:t>
                </a:r>
                <a:endParaRPr kumimoji="0" lang="en-US"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패션</a:t>
                </a: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커머스 등 쇼핑 넘어 콘텐츠 혜택으로 영향력 강화</a:t>
                </a:r>
              </a:p>
            </p:txBody>
          </p:sp>
          <p:sp>
            <p:nvSpPr>
              <p:cNvPr id="69" name="직사각형 68">
                <a:extLst>
                  <a:ext uri="{FF2B5EF4-FFF2-40B4-BE49-F238E27FC236}">
                    <a16:creationId xmlns:a16="http://schemas.microsoft.com/office/drawing/2014/main" id="{339CE613-7985-2041-1AAD-9B308D015060}"/>
                  </a:ext>
                </a:extLst>
              </p:cNvPr>
              <p:cNvSpPr/>
              <p:nvPr/>
            </p:nvSpPr>
            <p:spPr>
              <a:xfrm>
                <a:off x="7842075" y="5017600"/>
                <a:ext cx="1728000" cy="71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6000" tIns="57600" rIns="64800" rtlCol="0" anchor="t"/>
              <a:lstStyle/>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a:t>
                </a:r>
                <a:endParaRPr kumimoji="0" lang="en-US"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SK</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텔레콤과의 통합 멤버십으로 유료 멤버십 혜택 확대</a:t>
                </a:r>
              </a:p>
            </p:txBody>
          </p:sp>
          <p:sp>
            <p:nvSpPr>
              <p:cNvPr id="70" name="직사각형 69">
                <a:extLst>
                  <a:ext uri="{FF2B5EF4-FFF2-40B4-BE49-F238E27FC236}">
                    <a16:creationId xmlns:a16="http://schemas.microsoft.com/office/drawing/2014/main" id="{1F1D4983-C72D-F17D-D64B-FCD4694E364F}"/>
                  </a:ext>
                </a:extLst>
              </p:cNvPr>
              <p:cNvSpPr/>
              <p:nvPr/>
            </p:nvSpPr>
            <p:spPr>
              <a:xfrm>
                <a:off x="6042050" y="5017589"/>
                <a:ext cx="1728000" cy="718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6000" tIns="57600" rIns="64800" rtlCol="0" anchor="t"/>
              <a:lstStyle/>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a:t>
                </a:r>
                <a:endParaRPr kumimoji="0" lang="en-US" altLang="ko-KR" sz="1200" b="1" i="0" u="none" strike="noStrike" kern="1200" cap="none" spc="0" normalizeH="0" baseline="0" noProof="0" dirty="0">
                  <a:ln>
                    <a:solidFill>
                      <a:srgbClr val="FFFFFF">
                        <a:lumMod val="75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0">
                  <a:lnSpc>
                    <a:spcPct val="110000"/>
                  </a:lnSpc>
                  <a:spcBef>
                    <a:spcPts val="0"/>
                  </a:spcBef>
                  <a:spcAft>
                    <a:spcPts val="300"/>
                  </a:spcAft>
                  <a:buClrTx/>
                  <a:buSzTx/>
                  <a:buFontTx/>
                  <a:buNone/>
                  <a:tabLst/>
                  <a:defRPr/>
                </a:pP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비용 부담 </a:t>
                </a:r>
                <a:r>
                  <a:rPr kumimoji="0" lang="en-US" altLang="ko-KR"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Zero’</a:t>
                </a:r>
                <a:r>
                  <a:rPr kumimoji="0" lang="ko-KR" altLang="en-US" sz="100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 무료 멤버십에 혜택 극대화로 차별화</a:t>
                </a:r>
              </a:p>
            </p:txBody>
          </p:sp>
        </p:grpSp>
        <p:cxnSp>
          <p:nvCxnSpPr>
            <p:cNvPr id="73" name="직선 연결선 72">
              <a:extLst>
                <a:ext uri="{FF2B5EF4-FFF2-40B4-BE49-F238E27FC236}">
                  <a16:creationId xmlns:a16="http://schemas.microsoft.com/office/drawing/2014/main" id="{0728CEBF-866B-8B68-A6A8-008E5CD7CD18}"/>
                </a:ext>
              </a:extLst>
            </p:cNvPr>
            <p:cNvCxnSpPr>
              <a:cxnSpLocks/>
            </p:cNvCxnSpPr>
            <p:nvPr/>
          </p:nvCxnSpPr>
          <p:spPr>
            <a:xfrm>
              <a:off x="488325" y="5878740"/>
              <a:ext cx="1728000" cy="0"/>
            </a:xfrm>
            <a:prstGeom prst="line">
              <a:avLst/>
            </a:prstGeom>
            <a:ln w="19050">
              <a:solidFill>
                <a:srgbClr val="CCD6E8"/>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248596FB-ADEE-5279-B075-A87ACAAA698F}"/>
                </a:ext>
              </a:extLst>
            </p:cNvPr>
            <p:cNvCxnSpPr>
              <a:cxnSpLocks/>
            </p:cNvCxnSpPr>
            <p:nvPr/>
          </p:nvCxnSpPr>
          <p:spPr>
            <a:xfrm>
              <a:off x="2288350" y="5878740"/>
              <a:ext cx="1728000" cy="0"/>
            </a:xfrm>
            <a:prstGeom prst="line">
              <a:avLst/>
            </a:prstGeom>
            <a:ln w="19050">
              <a:solidFill>
                <a:srgbClr val="CCD6E8"/>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F734B6E8-7366-ECF2-2951-F33C25145C85}"/>
                </a:ext>
              </a:extLst>
            </p:cNvPr>
            <p:cNvCxnSpPr>
              <a:cxnSpLocks/>
            </p:cNvCxnSpPr>
            <p:nvPr/>
          </p:nvCxnSpPr>
          <p:spPr>
            <a:xfrm>
              <a:off x="4088375" y="5878740"/>
              <a:ext cx="1728000" cy="0"/>
            </a:xfrm>
            <a:prstGeom prst="line">
              <a:avLst/>
            </a:prstGeom>
            <a:ln w="19050">
              <a:solidFill>
                <a:srgbClr val="CCD6E8"/>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574B3BD8-4554-3530-BDC1-DC13D13057B4}"/>
                </a:ext>
              </a:extLst>
            </p:cNvPr>
            <p:cNvCxnSpPr>
              <a:cxnSpLocks/>
            </p:cNvCxnSpPr>
            <p:nvPr/>
          </p:nvCxnSpPr>
          <p:spPr>
            <a:xfrm>
              <a:off x="5888400" y="5878740"/>
              <a:ext cx="1728000" cy="0"/>
            </a:xfrm>
            <a:prstGeom prst="line">
              <a:avLst/>
            </a:prstGeom>
            <a:ln w="19050">
              <a:solidFill>
                <a:srgbClr val="CCD6E8"/>
              </a:solidFill>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D1302BAF-9E1D-B97A-1C76-36FE7DF8C677}"/>
                </a:ext>
              </a:extLst>
            </p:cNvPr>
            <p:cNvCxnSpPr>
              <a:cxnSpLocks/>
            </p:cNvCxnSpPr>
            <p:nvPr/>
          </p:nvCxnSpPr>
          <p:spPr>
            <a:xfrm>
              <a:off x="7688425" y="5878740"/>
              <a:ext cx="1728000" cy="0"/>
            </a:xfrm>
            <a:prstGeom prst="line">
              <a:avLst/>
            </a:prstGeom>
            <a:ln w="19050">
              <a:solidFill>
                <a:srgbClr val="CCD6E8"/>
              </a:solidFill>
            </a:ln>
          </p:spPr>
          <p:style>
            <a:lnRef idx="1">
              <a:schemeClr val="accent1"/>
            </a:lnRef>
            <a:fillRef idx="0">
              <a:schemeClr val="accent1"/>
            </a:fillRef>
            <a:effectRef idx="0">
              <a:schemeClr val="accent1"/>
            </a:effectRef>
            <a:fontRef idx="minor">
              <a:schemeClr val="tx1"/>
            </a:fontRef>
          </p:style>
        </p:cxnSp>
      </p:grpSp>
      <p:sp>
        <p:nvSpPr>
          <p:cNvPr id="84" name="텍스트 개체 틀 2">
            <a:extLst>
              <a:ext uri="{FF2B5EF4-FFF2-40B4-BE49-F238E27FC236}">
                <a16:creationId xmlns:a16="http://schemas.microsoft.com/office/drawing/2014/main" id="{A9043416-9ACE-AC96-319D-DE6AFA18195C}"/>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⑥ 통합 멤버십</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고객 이탈 방지 위한 이커머스의 전략적 선택</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46709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0A3DD45-199B-23BD-E274-F9FE42B4F00F}"/>
              </a:ext>
            </a:extLst>
          </p:cNvPr>
          <p:cNvSpPr/>
          <p:nvPr/>
        </p:nvSpPr>
        <p:spPr>
          <a:xfrm>
            <a:off x="483183" y="2447291"/>
            <a:ext cx="2260018" cy="3429633"/>
          </a:xfrm>
          <a:prstGeom prst="rect">
            <a:avLst/>
          </a:prstGeom>
          <a:solidFill>
            <a:srgbClr val="EAECEE"/>
          </a:solidFill>
          <a:ln w="6350">
            <a:solidFill>
              <a:srgbClr val="EAE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altLang="ko-KR" sz="1300" b="0" i="0" u="none" strike="noStrike" kern="1200" cap="none" spc="0" normalizeH="0" baseline="0" noProof="0" dirty="0">
              <a:ln>
                <a:solidFill>
                  <a:prstClr val="white">
                    <a:lumMod val="75000"/>
                    <a:alpha val="0"/>
                  </a:prst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
        <p:nvSpPr>
          <p:cNvPr id="3" name="직사각형 2">
            <a:extLst>
              <a:ext uri="{FF2B5EF4-FFF2-40B4-BE49-F238E27FC236}">
                <a16:creationId xmlns:a16="http://schemas.microsoft.com/office/drawing/2014/main" id="{5353EEDB-5DB2-07BB-0612-6CF200529020}"/>
              </a:ext>
            </a:extLst>
          </p:cNvPr>
          <p:cNvSpPr/>
          <p:nvPr/>
        </p:nvSpPr>
        <p:spPr>
          <a:xfrm>
            <a:off x="483183" y="2168525"/>
            <a:ext cx="2260017" cy="291266"/>
          </a:xfrm>
          <a:prstGeom prst="rect">
            <a:avLst/>
          </a:prstGeom>
          <a:solidFill>
            <a:schemeClr val="tx2"/>
          </a:solidFill>
          <a:ln>
            <a:solidFill>
              <a:srgbClr val="00338D"/>
            </a:solidFill>
          </a:ln>
        </p:spPr>
        <p:txBody>
          <a:bodyPr wrap="square" lIns="0" tIns="0" rIns="0" bIns="0" rtlCol="0" anchor="ctr">
            <a:noAutofit/>
          </a:bodyPr>
          <a:lstStyle/>
          <a:p>
            <a:pPr algn="ctr"/>
            <a:r>
              <a:rPr lang="ko-KR" altLang="en-US" sz="1200" kern="0" spc="-20" dirty="0">
                <a:ln>
                  <a:solidFill>
                    <a:srgbClr val="00338D">
                      <a:alpha val="0"/>
                    </a:srgbClr>
                  </a:solidFill>
                </a:ln>
                <a:solidFill>
                  <a:prstClr val="white"/>
                </a:solidFill>
                <a:latin typeface="+mj-ea"/>
                <a:ea typeface="+mj-ea"/>
              </a:rPr>
              <a:t>간편결제 도입에 따른 기대효과</a:t>
            </a:r>
          </a:p>
        </p:txBody>
      </p:sp>
      <p:sp>
        <p:nvSpPr>
          <p:cNvPr id="109" name="직사각형 108">
            <a:extLst>
              <a:ext uri="{FF2B5EF4-FFF2-40B4-BE49-F238E27FC236}">
                <a16:creationId xmlns:a16="http://schemas.microsoft.com/office/drawing/2014/main" id="{23EB981E-DD98-BEE4-A67A-27560CF0A4CB}"/>
              </a:ext>
            </a:extLst>
          </p:cNvPr>
          <p:cNvSpPr/>
          <p:nvPr/>
        </p:nvSpPr>
        <p:spPr>
          <a:xfrm>
            <a:off x="3116549" y="3998361"/>
            <a:ext cx="6299323" cy="1900690"/>
          </a:xfrm>
          <a:prstGeom prst="rect">
            <a:avLst/>
          </a:prstGeom>
          <a:solidFill>
            <a:srgbClr val="E1F4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39" name="그룹 38">
            <a:extLst>
              <a:ext uri="{FF2B5EF4-FFF2-40B4-BE49-F238E27FC236}">
                <a16:creationId xmlns:a16="http://schemas.microsoft.com/office/drawing/2014/main" id="{076CEA95-244D-4FD1-B303-D9F5BBE71D74}"/>
              </a:ext>
            </a:extLst>
          </p:cNvPr>
          <p:cNvGrpSpPr/>
          <p:nvPr/>
        </p:nvGrpSpPr>
        <p:grpSpPr>
          <a:xfrm>
            <a:off x="3223229" y="2583548"/>
            <a:ext cx="6013298" cy="752831"/>
            <a:chOff x="3220822" y="2752344"/>
            <a:chExt cx="6013298" cy="752831"/>
          </a:xfrm>
        </p:grpSpPr>
        <p:sp>
          <p:nvSpPr>
            <p:cNvPr id="82" name="TextBox 81">
              <a:extLst>
                <a:ext uri="{FF2B5EF4-FFF2-40B4-BE49-F238E27FC236}">
                  <a16:creationId xmlns:a16="http://schemas.microsoft.com/office/drawing/2014/main" id="{4C9188E2-DE43-9740-92C3-928D2EB3CEF4}"/>
                </a:ext>
              </a:extLst>
            </p:cNvPr>
            <p:cNvSpPr txBox="1"/>
            <p:nvPr/>
          </p:nvSpPr>
          <p:spPr>
            <a:xfrm>
              <a:off x="3220822" y="2752344"/>
              <a:ext cx="690668" cy="752831"/>
            </a:xfrm>
            <a:prstGeom prst="rect">
              <a:avLst/>
            </a:prstGeom>
            <a:solidFill>
              <a:schemeClr val="bg1">
                <a:lumMod val="75000"/>
              </a:schemeClr>
            </a:solidFill>
            <a:ln w="9525">
              <a:solidFill>
                <a:srgbClr val="BFBFBF"/>
              </a:solidFill>
            </a:ln>
          </p:spPr>
          <p:txBody>
            <a:bodyPr wrap="square" lIns="0" tIns="108000" rIns="0" bIns="108000" anchor="ctr">
              <a:noAutofit/>
            </a:bodyPr>
            <a:lstStyle/>
            <a:p>
              <a:pPr marL="0" marR="0" lvl="0" indent="0" algn="ctr" defTabSz="914400" rtl="0" eaLnBrk="1" fontAlgn="auto" latinLnBrk="0" hangingPunct="1">
                <a:lnSpc>
                  <a:spcPct val="110000"/>
                </a:lnSpc>
                <a:spcBef>
                  <a:spcPts val="0"/>
                </a:spcBef>
                <a:spcAft>
                  <a:spcPts val="1500"/>
                </a:spcAft>
                <a:buClrTx/>
                <a:buSzPct val="88000"/>
                <a:buFontTx/>
                <a:buNone/>
                <a:tabLst/>
                <a:defRPr/>
              </a:pPr>
              <a:r>
                <a:rPr kumimoji="0" lang="ko-KR" altLang="en-US" sz="1000" b="1" i="0" u="none" strike="noStrike" kern="1200" cap="none" spc="0" normalizeH="0" baseline="0" noProof="0" dirty="0">
                  <a:ln>
                    <a:solidFill>
                      <a:srgbClr val="00B8F5">
                        <a:alpha val="0"/>
                      </a:srgbClr>
                    </a:solidFill>
                  </a:ln>
                  <a:solidFill>
                    <a:srgbClr val="000000">
                      <a:lumMod val="85000"/>
                      <a:lumOff val="15000"/>
                    </a:srgbClr>
                  </a:solidFill>
                  <a:effectLst/>
                  <a:uLnTx/>
                  <a:uFillTx/>
                  <a:latin typeface="KoPub돋움체 Medium"/>
                  <a:ea typeface="KoPub돋움체 Medium"/>
                  <a:cs typeface="Arial" panose="020B0604020202020204" pitchFamily="34" charset="0"/>
                </a:rPr>
                <a:t>페이 사업부 매각</a:t>
              </a:r>
              <a:endParaRPr kumimoji="0" lang="en-US" altLang="ko-KR" sz="1000" b="1" i="0" u="none" strike="noStrike" kern="1200" cap="none" spc="0" normalizeH="0" baseline="0" noProof="0" dirty="0">
                <a:ln>
                  <a:solidFill>
                    <a:srgbClr val="00B8F5">
                      <a:alpha val="0"/>
                    </a:srgbClr>
                  </a:solidFill>
                </a:ln>
                <a:solidFill>
                  <a:srgbClr val="000000">
                    <a:lumMod val="85000"/>
                    <a:lumOff val="15000"/>
                  </a:srgbClr>
                </a:solidFill>
                <a:effectLst/>
                <a:uLnTx/>
                <a:uFillTx/>
                <a:latin typeface="KoPub돋움체 Medium"/>
                <a:ea typeface="KoPub돋움체 Medium"/>
                <a:cs typeface="Arial" panose="020B0604020202020204" pitchFamily="34" charset="0"/>
              </a:endParaRPr>
            </a:p>
          </p:txBody>
        </p:sp>
        <p:grpSp>
          <p:nvGrpSpPr>
            <p:cNvPr id="107" name="그룹 106">
              <a:extLst>
                <a:ext uri="{FF2B5EF4-FFF2-40B4-BE49-F238E27FC236}">
                  <a16:creationId xmlns:a16="http://schemas.microsoft.com/office/drawing/2014/main" id="{B4231074-E783-9EE6-0699-F922EB837595}"/>
                </a:ext>
              </a:extLst>
            </p:cNvPr>
            <p:cNvGrpSpPr/>
            <p:nvPr/>
          </p:nvGrpSpPr>
          <p:grpSpPr>
            <a:xfrm>
              <a:off x="4014353" y="2752823"/>
              <a:ext cx="1368319" cy="751872"/>
              <a:chOff x="4264973" y="2567314"/>
              <a:chExt cx="1418038" cy="751872"/>
            </a:xfrm>
          </p:grpSpPr>
          <p:grpSp>
            <p:nvGrpSpPr>
              <p:cNvPr id="18" name="그룹 17">
                <a:extLst>
                  <a:ext uri="{FF2B5EF4-FFF2-40B4-BE49-F238E27FC236}">
                    <a16:creationId xmlns:a16="http://schemas.microsoft.com/office/drawing/2014/main" id="{D709CE7C-0660-373D-58E7-17C8D673F250}"/>
                  </a:ext>
                </a:extLst>
              </p:cNvPr>
              <p:cNvGrpSpPr/>
              <p:nvPr/>
            </p:nvGrpSpPr>
            <p:grpSpPr>
              <a:xfrm>
                <a:off x="4264973" y="2975628"/>
                <a:ext cx="1418038" cy="343558"/>
                <a:chOff x="4440836" y="2707132"/>
                <a:chExt cx="1562716" cy="222540"/>
              </a:xfrm>
              <a:solidFill>
                <a:schemeClr val="bg1"/>
              </a:solidFill>
            </p:grpSpPr>
            <p:sp>
              <p:nvSpPr>
                <p:cNvPr id="15" name="직사각형 14">
                  <a:extLst>
                    <a:ext uri="{FF2B5EF4-FFF2-40B4-BE49-F238E27FC236}">
                      <a16:creationId xmlns:a16="http://schemas.microsoft.com/office/drawing/2014/main" id="{C45A86E8-79E0-B1FB-ED21-FEEC72A0FA2A}"/>
                    </a:ext>
                  </a:extLst>
                </p:cNvPr>
                <p:cNvSpPr/>
                <p:nvPr/>
              </p:nvSpPr>
              <p:spPr>
                <a:xfrm>
                  <a:off x="4440836" y="2707132"/>
                  <a:ext cx="698949" cy="222538"/>
                </a:xfrm>
                <a:prstGeom prst="rect">
                  <a:avLst/>
                </a:prstGeom>
                <a:solidFill>
                  <a:srgbClr val="F2F2F2"/>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SSG</a:t>
                  </a: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닷컴</a:t>
                  </a:r>
                </a:p>
              </p:txBody>
            </p:sp>
            <p:sp>
              <p:nvSpPr>
                <p:cNvPr id="16" name="직사각형 15">
                  <a:extLst>
                    <a:ext uri="{FF2B5EF4-FFF2-40B4-BE49-F238E27FC236}">
                      <a16:creationId xmlns:a16="http://schemas.microsoft.com/office/drawing/2014/main" id="{AFED7954-3D16-5BEF-4991-BD87E6601BD5}"/>
                    </a:ext>
                  </a:extLst>
                </p:cNvPr>
                <p:cNvSpPr/>
                <p:nvPr/>
              </p:nvSpPr>
              <p:spPr>
                <a:xfrm>
                  <a:off x="5304602" y="2707134"/>
                  <a:ext cx="698950" cy="222538"/>
                </a:xfrm>
                <a:prstGeom prst="rect">
                  <a:avLst/>
                </a:prstGeom>
                <a:solidFill>
                  <a:srgbClr val="F2F2F2"/>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SSG</a:t>
                  </a: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페이</a:t>
                  </a:r>
                </a:p>
              </p:txBody>
            </p:sp>
            <p:cxnSp>
              <p:nvCxnSpPr>
                <p:cNvPr id="17" name="직선 연결선 16">
                  <a:extLst>
                    <a:ext uri="{FF2B5EF4-FFF2-40B4-BE49-F238E27FC236}">
                      <a16:creationId xmlns:a16="http://schemas.microsoft.com/office/drawing/2014/main" id="{8BF0A50C-977D-A9C3-CF4C-9F07B76D79AA}"/>
                    </a:ext>
                  </a:extLst>
                </p:cNvPr>
                <p:cNvCxnSpPr>
                  <a:cxnSpLocks/>
                  <a:stCxn id="15" idx="3"/>
                  <a:endCxn id="16" idx="1"/>
                </p:cNvCxnSpPr>
                <p:nvPr/>
              </p:nvCxnSpPr>
              <p:spPr>
                <a:xfrm>
                  <a:off x="5139785" y="2818401"/>
                  <a:ext cx="164817" cy="2"/>
                </a:xfrm>
                <a:prstGeom prst="line">
                  <a:avLst/>
                </a:prstGeom>
                <a:grpFill/>
                <a:ln w="95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그룹 18">
                <a:extLst>
                  <a:ext uri="{FF2B5EF4-FFF2-40B4-BE49-F238E27FC236}">
                    <a16:creationId xmlns:a16="http://schemas.microsoft.com/office/drawing/2014/main" id="{161F2724-170B-FB85-22EB-27A5051EC1C7}"/>
                  </a:ext>
                </a:extLst>
              </p:cNvPr>
              <p:cNvGrpSpPr/>
              <p:nvPr/>
            </p:nvGrpSpPr>
            <p:grpSpPr>
              <a:xfrm>
                <a:off x="4264973" y="2567314"/>
                <a:ext cx="1418038" cy="343555"/>
                <a:chOff x="4440836" y="2734901"/>
                <a:chExt cx="1562716" cy="222539"/>
              </a:xfrm>
              <a:solidFill>
                <a:schemeClr val="bg1"/>
              </a:solidFill>
            </p:grpSpPr>
            <p:sp>
              <p:nvSpPr>
                <p:cNvPr id="20" name="직사각형 19">
                  <a:extLst>
                    <a:ext uri="{FF2B5EF4-FFF2-40B4-BE49-F238E27FC236}">
                      <a16:creationId xmlns:a16="http://schemas.microsoft.com/office/drawing/2014/main" id="{0E6BA32A-F7E9-1708-5D59-34ACDFF3B1D6}"/>
                    </a:ext>
                  </a:extLst>
                </p:cNvPr>
                <p:cNvSpPr/>
                <p:nvPr/>
              </p:nvSpPr>
              <p:spPr>
                <a:xfrm>
                  <a:off x="4440836" y="2734901"/>
                  <a:ext cx="698949" cy="222539"/>
                </a:xfrm>
                <a:prstGeom prst="rect">
                  <a:avLst/>
                </a:prstGeom>
                <a:solidFill>
                  <a:srgbClr val="F2F2F2"/>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G</a:t>
                  </a: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마켓</a:t>
                  </a:r>
                  <a:endPar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옥션</a:t>
                  </a:r>
                </a:p>
              </p:txBody>
            </p:sp>
            <p:sp>
              <p:nvSpPr>
                <p:cNvPr id="21" name="직사각형 20">
                  <a:extLst>
                    <a:ext uri="{FF2B5EF4-FFF2-40B4-BE49-F238E27FC236}">
                      <a16:creationId xmlns:a16="http://schemas.microsoft.com/office/drawing/2014/main" id="{A0180259-19F4-9FA2-2FEA-FDB12BC64248}"/>
                    </a:ext>
                  </a:extLst>
                </p:cNvPr>
                <p:cNvSpPr/>
                <p:nvPr/>
              </p:nvSpPr>
              <p:spPr>
                <a:xfrm>
                  <a:off x="5304602" y="2734901"/>
                  <a:ext cx="698950" cy="222539"/>
                </a:xfrm>
                <a:prstGeom prst="rect">
                  <a:avLst/>
                </a:prstGeom>
                <a:solidFill>
                  <a:srgbClr val="F2F2F2"/>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스마일</a:t>
                  </a:r>
                  <a:endPar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페이</a:t>
                  </a:r>
                </a:p>
              </p:txBody>
            </p:sp>
            <p:cxnSp>
              <p:nvCxnSpPr>
                <p:cNvPr id="22" name="직선 연결선 21">
                  <a:extLst>
                    <a:ext uri="{FF2B5EF4-FFF2-40B4-BE49-F238E27FC236}">
                      <a16:creationId xmlns:a16="http://schemas.microsoft.com/office/drawing/2014/main" id="{1049E7A5-9306-4E29-066E-C5255A90E2CB}"/>
                    </a:ext>
                  </a:extLst>
                </p:cNvPr>
                <p:cNvCxnSpPr>
                  <a:cxnSpLocks/>
                  <a:stCxn id="20" idx="3"/>
                  <a:endCxn id="21" idx="1"/>
                </p:cNvCxnSpPr>
                <p:nvPr/>
              </p:nvCxnSpPr>
              <p:spPr>
                <a:xfrm>
                  <a:off x="5139785" y="2846171"/>
                  <a:ext cx="164817" cy="0"/>
                </a:xfrm>
                <a:prstGeom prst="line">
                  <a:avLst/>
                </a:prstGeom>
                <a:grpFill/>
                <a:ln w="95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97" name="TextBox 96">
              <a:extLst>
                <a:ext uri="{FF2B5EF4-FFF2-40B4-BE49-F238E27FC236}">
                  <a16:creationId xmlns:a16="http://schemas.microsoft.com/office/drawing/2014/main" id="{C4303F72-D66D-8FD0-1E51-918A40B05BFA}"/>
                </a:ext>
              </a:extLst>
            </p:cNvPr>
            <p:cNvSpPr txBox="1"/>
            <p:nvPr/>
          </p:nvSpPr>
          <p:spPr>
            <a:xfrm>
              <a:off x="5457314" y="2755905"/>
              <a:ext cx="3776806" cy="745708"/>
            </a:xfrm>
            <a:prstGeom prst="rect">
              <a:avLst/>
            </a:prstGeom>
            <a:noFill/>
          </p:spPr>
          <p:txBody>
            <a:bodyPr wrap="square" rIns="54000" anchor="ctr">
              <a:noAutofit/>
            </a:bodyPr>
            <a:lstStyle/>
            <a:p>
              <a:pPr marL="92075" marR="0" lvl="0" indent="-92075" algn="l" defTabSz="914400" rtl="0" eaLnBrk="1" fontAlgn="auto" latinLnBrk="0" hangingPunct="0">
                <a:lnSpc>
                  <a:spcPct val="100000"/>
                </a:lnSpc>
                <a:spcBef>
                  <a:spcPts val="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신세계그룹은 핵심 수익 사업 영역 중심으로 투자를 집중하기 위해 자체 페이 시스템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SSG</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페이와 스마일페이 지분 매각을 결정</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신세계는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SSG</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페이와 스마일페이 운영을 맡기는 영업양수도 우선협상대상자로 토스페이먼트를 선정한 가운데</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향후 토스페이로 점진적으로 통합되어 리브랜딩될 전망</a:t>
              </a:r>
              <a:endPar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grpSp>
        <p:nvGrpSpPr>
          <p:cNvPr id="58" name="그룹 57">
            <a:extLst>
              <a:ext uri="{FF2B5EF4-FFF2-40B4-BE49-F238E27FC236}">
                <a16:creationId xmlns:a16="http://schemas.microsoft.com/office/drawing/2014/main" id="{D21EA57D-3F65-6946-147C-2DB1373395B4}"/>
              </a:ext>
            </a:extLst>
          </p:cNvPr>
          <p:cNvGrpSpPr/>
          <p:nvPr/>
        </p:nvGrpSpPr>
        <p:grpSpPr>
          <a:xfrm>
            <a:off x="3223229" y="3464766"/>
            <a:ext cx="5285454" cy="2081627"/>
            <a:chOff x="3116549" y="3412801"/>
            <a:chExt cx="5285454" cy="2204520"/>
          </a:xfrm>
        </p:grpSpPr>
        <p:grpSp>
          <p:nvGrpSpPr>
            <p:cNvPr id="57" name="그룹 56">
              <a:extLst>
                <a:ext uri="{FF2B5EF4-FFF2-40B4-BE49-F238E27FC236}">
                  <a16:creationId xmlns:a16="http://schemas.microsoft.com/office/drawing/2014/main" id="{7D5D3651-6A6F-2382-46A8-98D1F602C09D}"/>
                </a:ext>
              </a:extLst>
            </p:cNvPr>
            <p:cNvGrpSpPr/>
            <p:nvPr/>
          </p:nvGrpSpPr>
          <p:grpSpPr>
            <a:xfrm>
              <a:off x="4522079" y="4358547"/>
              <a:ext cx="144320" cy="1258774"/>
              <a:chOff x="4522079" y="4347572"/>
              <a:chExt cx="144320" cy="1211179"/>
            </a:xfrm>
          </p:grpSpPr>
          <p:cxnSp>
            <p:nvCxnSpPr>
              <p:cNvPr id="30" name="직선 연결선 29">
                <a:extLst>
                  <a:ext uri="{FF2B5EF4-FFF2-40B4-BE49-F238E27FC236}">
                    <a16:creationId xmlns:a16="http://schemas.microsoft.com/office/drawing/2014/main" id="{0CA4B25E-D54A-23D4-A108-E2F1D04154B7}"/>
                  </a:ext>
                </a:extLst>
              </p:cNvPr>
              <p:cNvCxnSpPr>
                <a:cxnSpLocks/>
              </p:cNvCxnSpPr>
              <p:nvPr/>
            </p:nvCxnSpPr>
            <p:spPr>
              <a:xfrm flipV="1">
                <a:off x="4522085" y="4951741"/>
                <a:ext cx="144314" cy="2"/>
              </a:xfrm>
              <a:prstGeom prst="line">
                <a:avLst/>
              </a:prstGeom>
              <a:solidFill>
                <a:schemeClr val="bg1"/>
              </a:solidFill>
              <a:ln w="952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44C784FF-C23E-46D2-EA70-F840896BA793}"/>
                  </a:ext>
                </a:extLst>
              </p:cNvPr>
              <p:cNvCxnSpPr>
                <a:cxnSpLocks/>
              </p:cNvCxnSpPr>
              <p:nvPr/>
            </p:nvCxnSpPr>
            <p:spPr>
              <a:xfrm>
                <a:off x="4522079" y="4347572"/>
                <a:ext cx="144315" cy="0"/>
              </a:xfrm>
              <a:prstGeom prst="line">
                <a:avLst/>
              </a:prstGeom>
              <a:solidFill>
                <a:schemeClr val="bg1"/>
              </a:solidFill>
              <a:ln w="952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25F55DCE-B37E-A3D6-8C66-0E2EF64CBE43}"/>
                  </a:ext>
                </a:extLst>
              </p:cNvPr>
              <p:cNvCxnSpPr>
                <a:cxnSpLocks/>
              </p:cNvCxnSpPr>
              <p:nvPr/>
            </p:nvCxnSpPr>
            <p:spPr>
              <a:xfrm>
                <a:off x="4522079" y="5558749"/>
                <a:ext cx="144315" cy="2"/>
              </a:xfrm>
              <a:prstGeom prst="line">
                <a:avLst/>
              </a:prstGeom>
              <a:solidFill>
                <a:schemeClr val="bg1"/>
              </a:solidFill>
              <a:ln w="9525">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 name="그룹 39">
              <a:extLst>
                <a:ext uri="{FF2B5EF4-FFF2-40B4-BE49-F238E27FC236}">
                  <a16:creationId xmlns:a16="http://schemas.microsoft.com/office/drawing/2014/main" id="{1850554A-6B00-4E65-8497-D8C6E73F076F}"/>
                </a:ext>
              </a:extLst>
            </p:cNvPr>
            <p:cNvGrpSpPr/>
            <p:nvPr/>
          </p:nvGrpSpPr>
          <p:grpSpPr>
            <a:xfrm>
              <a:off x="3116549" y="3412801"/>
              <a:ext cx="5285454" cy="468037"/>
              <a:chOff x="3116549" y="3454238"/>
              <a:chExt cx="5285454" cy="519963"/>
            </a:xfrm>
          </p:grpSpPr>
          <p:sp>
            <p:nvSpPr>
              <p:cNvPr id="80" name="TextBox 79">
                <a:extLst>
                  <a:ext uri="{FF2B5EF4-FFF2-40B4-BE49-F238E27FC236}">
                    <a16:creationId xmlns:a16="http://schemas.microsoft.com/office/drawing/2014/main" id="{79013C7D-8519-5F4B-9E97-A7B05EB483BE}"/>
                  </a:ext>
                </a:extLst>
              </p:cNvPr>
              <p:cNvSpPr txBox="1"/>
              <p:nvPr/>
            </p:nvSpPr>
            <p:spPr>
              <a:xfrm>
                <a:off x="5353041" y="3496927"/>
                <a:ext cx="3048962" cy="434537"/>
              </a:xfrm>
              <a:prstGeom prst="rect">
                <a:avLst/>
              </a:prstGeom>
              <a:noFill/>
            </p:spPr>
            <p:txBody>
              <a:bodyPr wrap="square" rIns="54000" anchor="ctr">
                <a:spAutoFit/>
              </a:bodyPr>
              <a:lstStyle/>
              <a:p>
                <a:pPr marL="92075" marR="0" lvl="0" indent="-92075" algn="l" defTabSz="914400" rtl="0" eaLnBrk="1" fontAlgn="auto" latinLnBrk="0" hangingPunct="0">
                  <a:lnSpc>
                    <a:spcPct val="100000"/>
                  </a:lnSpc>
                  <a:spcBef>
                    <a:spcPts val="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컬리는 간편하고 안전한 핀테크 시스템을 통해 고객에게 편리한 쇼핑 경험을 제공하고자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컬리페이</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를</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도입</a:t>
                </a:r>
              </a:p>
            </p:txBody>
          </p:sp>
          <p:grpSp>
            <p:nvGrpSpPr>
              <p:cNvPr id="99" name="그룹 98">
                <a:extLst>
                  <a:ext uri="{FF2B5EF4-FFF2-40B4-BE49-F238E27FC236}">
                    <a16:creationId xmlns:a16="http://schemas.microsoft.com/office/drawing/2014/main" id="{40744BC2-FD4B-DCBE-102B-CF05DA7A67BD}"/>
                  </a:ext>
                </a:extLst>
              </p:cNvPr>
              <p:cNvGrpSpPr/>
              <p:nvPr/>
            </p:nvGrpSpPr>
            <p:grpSpPr>
              <a:xfrm>
                <a:off x="3910081" y="3454238"/>
                <a:ext cx="1368320" cy="519918"/>
                <a:chOff x="4440836" y="2627517"/>
                <a:chExt cx="1562716" cy="266624"/>
              </a:xfrm>
              <a:solidFill>
                <a:schemeClr val="bg1"/>
              </a:solidFill>
            </p:grpSpPr>
            <p:sp>
              <p:nvSpPr>
                <p:cNvPr id="100" name="직사각형 99">
                  <a:extLst>
                    <a:ext uri="{FF2B5EF4-FFF2-40B4-BE49-F238E27FC236}">
                      <a16:creationId xmlns:a16="http://schemas.microsoft.com/office/drawing/2014/main" id="{07DB864B-98C1-63E0-D420-BD3358227B6A}"/>
                    </a:ext>
                  </a:extLst>
                </p:cNvPr>
                <p:cNvSpPr/>
                <p:nvPr/>
              </p:nvSpPr>
              <p:spPr>
                <a:xfrm>
                  <a:off x="4440836" y="2627517"/>
                  <a:ext cx="698949" cy="266620"/>
                </a:xfrm>
                <a:prstGeom prst="rect">
                  <a:avLst/>
                </a:prstGeom>
                <a:solidFill>
                  <a:srgbClr val="E1E7FB"/>
                </a:solidFill>
                <a:ln w="9525">
                  <a:solidFill>
                    <a:srgbClr val="1E49E2">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컬리</a:t>
                  </a:r>
                </a:p>
              </p:txBody>
            </p:sp>
            <p:sp>
              <p:nvSpPr>
                <p:cNvPr id="101" name="직사각형 100">
                  <a:extLst>
                    <a:ext uri="{FF2B5EF4-FFF2-40B4-BE49-F238E27FC236}">
                      <a16:creationId xmlns:a16="http://schemas.microsoft.com/office/drawing/2014/main" id="{4F609612-FF45-27F4-F623-49B67CFA9944}"/>
                    </a:ext>
                  </a:extLst>
                </p:cNvPr>
                <p:cNvSpPr/>
                <p:nvPr/>
              </p:nvSpPr>
              <p:spPr>
                <a:xfrm>
                  <a:off x="5304601" y="2627521"/>
                  <a:ext cx="698951" cy="266620"/>
                </a:xfrm>
                <a:prstGeom prst="rect">
                  <a:avLst/>
                </a:prstGeom>
                <a:solidFill>
                  <a:srgbClr val="E1E7FB"/>
                </a:solidFill>
                <a:ln w="9525">
                  <a:solidFill>
                    <a:srgbClr val="1E49E2">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컬리페이</a:t>
                  </a:r>
                </a:p>
              </p:txBody>
            </p:sp>
            <p:cxnSp>
              <p:nvCxnSpPr>
                <p:cNvPr id="102" name="직선 연결선 101">
                  <a:extLst>
                    <a:ext uri="{FF2B5EF4-FFF2-40B4-BE49-F238E27FC236}">
                      <a16:creationId xmlns:a16="http://schemas.microsoft.com/office/drawing/2014/main" id="{5D0BD06C-4E4C-A303-FA8C-84CD8594D0C7}"/>
                    </a:ext>
                  </a:extLst>
                </p:cNvPr>
                <p:cNvCxnSpPr>
                  <a:cxnSpLocks/>
                  <a:stCxn id="100" idx="3"/>
                  <a:endCxn id="101" idx="1"/>
                </p:cNvCxnSpPr>
                <p:nvPr/>
              </p:nvCxnSpPr>
              <p:spPr>
                <a:xfrm>
                  <a:off x="5139785" y="2760827"/>
                  <a:ext cx="164817" cy="4"/>
                </a:xfrm>
                <a:prstGeom prst="line">
                  <a:avLst/>
                </a:prstGeom>
                <a:grpFill/>
                <a:ln w="9525">
                  <a:solidFill>
                    <a:srgbClr val="1E49E2">
                      <a:alpha val="69804"/>
                    </a:srgbClr>
                  </a:solidFill>
                  <a:prstDash val="sysDash"/>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8E6F63E6-BF14-CDBA-95F4-B3DC80BBE67A}"/>
                  </a:ext>
                </a:extLst>
              </p:cNvPr>
              <p:cNvSpPr txBox="1"/>
              <p:nvPr/>
            </p:nvSpPr>
            <p:spPr>
              <a:xfrm>
                <a:off x="3116549" y="3454284"/>
                <a:ext cx="690668" cy="519917"/>
              </a:xfrm>
              <a:prstGeom prst="rect">
                <a:avLst/>
              </a:prstGeom>
              <a:solidFill>
                <a:schemeClr val="accent1"/>
              </a:solidFill>
              <a:ln w="9525">
                <a:solidFill>
                  <a:schemeClr val="accent1"/>
                </a:solidFill>
              </a:ln>
            </p:spPr>
            <p:txBody>
              <a:bodyPr wrap="square" lIns="0" tIns="108000" rIns="0" bIns="108000" anchor="ctr">
                <a:noAutofit/>
              </a:bodyPr>
              <a:lstStyle/>
              <a:p>
                <a:pPr marL="0" marR="0" lvl="0" indent="0" algn="ctr" defTabSz="914400" rtl="0" eaLnBrk="1" fontAlgn="auto" latinLnBrk="0" hangingPunct="1">
                  <a:lnSpc>
                    <a:spcPct val="110000"/>
                  </a:lnSpc>
                  <a:spcBef>
                    <a:spcPts val="0"/>
                  </a:spcBef>
                  <a:spcAft>
                    <a:spcPts val="1500"/>
                  </a:spcAft>
                  <a:buClrTx/>
                  <a:buSzPct val="88000"/>
                  <a:buFontTx/>
                  <a:buNone/>
                  <a:tabLst/>
                  <a:defRPr/>
                </a:pPr>
                <a:r>
                  <a:rPr kumimoji="0" lang="ko-KR" altLang="en-US"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rPr>
                  <a:t>페이</a:t>
                </a:r>
                <a:br>
                  <a:rPr kumimoji="0" lang="en-US" altLang="ko-KR"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rPr>
                </a:br>
                <a:r>
                  <a:rPr kumimoji="0" lang="ko-KR" altLang="en-US"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rPr>
                  <a:t>사업 진출</a:t>
                </a:r>
                <a:endParaRPr kumimoji="0" lang="en-US" altLang="ko-KR"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endParaRPr>
              </a:p>
            </p:txBody>
          </p:sp>
        </p:grpSp>
      </p:grpSp>
      <p:grpSp>
        <p:nvGrpSpPr>
          <p:cNvPr id="31" name="그룹 30">
            <a:extLst>
              <a:ext uri="{FF2B5EF4-FFF2-40B4-BE49-F238E27FC236}">
                <a16:creationId xmlns:a16="http://schemas.microsoft.com/office/drawing/2014/main" id="{5FEF3609-A254-9D15-05C4-CCBBACBA5800}"/>
              </a:ext>
            </a:extLst>
          </p:cNvPr>
          <p:cNvGrpSpPr/>
          <p:nvPr/>
        </p:nvGrpSpPr>
        <p:grpSpPr>
          <a:xfrm>
            <a:off x="582837" y="2669027"/>
            <a:ext cx="2002355" cy="611239"/>
            <a:chOff x="7102531" y="2697101"/>
            <a:chExt cx="2002355" cy="611239"/>
          </a:xfrm>
        </p:grpSpPr>
        <p:sp>
          <p:nvSpPr>
            <p:cNvPr id="55" name="TextBox 54">
              <a:extLst>
                <a:ext uri="{FF2B5EF4-FFF2-40B4-BE49-F238E27FC236}">
                  <a16:creationId xmlns:a16="http://schemas.microsoft.com/office/drawing/2014/main" id="{6CA8A128-D6E2-D3B4-F94F-9201A7F1C628}"/>
                </a:ext>
              </a:extLst>
            </p:cNvPr>
            <p:cNvSpPr txBox="1"/>
            <p:nvPr/>
          </p:nvSpPr>
          <p:spPr>
            <a:xfrm>
              <a:off x="7362992" y="2700481"/>
              <a:ext cx="1741894" cy="607859"/>
            </a:xfrm>
            <a:prstGeom prst="rect">
              <a:avLst/>
            </a:prstGeom>
            <a:noFill/>
          </p:spPr>
          <p:txBody>
            <a:bodyPr wrap="square" lIns="0" tIns="0" rIns="0" bIns="0" rtlCol="0" anchor="t">
              <a:spAutoFit/>
            </a:bodyPr>
            <a:lstStyle/>
            <a:p>
              <a:pPr marL="0" marR="0" lvl="0" indent="0" algn="l" defTabSz="914400" rtl="0" eaLnBrk="1" fontAlgn="auto" latinLnBrk="1" hangingPunct="1">
                <a:spcBef>
                  <a:spcPts val="0"/>
                </a:spcBef>
                <a:spcAft>
                  <a:spcPts val="200"/>
                </a:spcAft>
                <a:buClr>
                  <a:srgbClr val="BC204B"/>
                </a:buClr>
                <a:buSzTx/>
                <a:buFontTx/>
                <a:buNone/>
                <a:tabLst/>
                <a:defRPr/>
              </a:pPr>
              <a:r>
                <a:rPr kumimoji="0" lang="ko-KR" altLang="en-US" sz="1000" b="1"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고객 쇼핑 편의성 제고 및 이탈 방지</a:t>
              </a:r>
            </a:p>
            <a:p>
              <a:pPr marL="108000" marR="0" lvl="0" indent="-108000" algn="l" defTabSz="914400" rtl="0" eaLnBrk="1" fontAlgn="auto" latinLnBrk="0" hangingPunct="1">
                <a:spcBef>
                  <a:spcPts val="100"/>
                </a:spcBef>
                <a:spcAft>
                  <a:spcPts val="100"/>
                </a:spcAft>
                <a:buClr>
                  <a:srgbClr val="000000">
                    <a:lumMod val="85000"/>
                    <a:lumOff val="15000"/>
                  </a:srgbClr>
                </a:buClr>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결제 프로세스 단축 통해 결제 편의성을 높여 결제 단계에서의 고객 이탈 최소화 </a:t>
              </a:r>
              <a:endPar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4" name="그룹 3">
              <a:extLst>
                <a:ext uri="{FF2B5EF4-FFF2-40B4-BE49-F238E27FC236}">
                  <a16:creationId xmlns:a16="http://schemas.microsoft.com/office/drawing/2014/main" id="{2F20D9B3-0687-5F53-AE50-0E210D12C117}"/>
                </a:ext>
              </a:extLst>
            </p:cNvPr>
            <p:cNvGrpSpPr/>
            <p:nvPr/>
          </p:nvGrpSpPr>
          <p:grpSpPr>
            <a:xfrm>
              <a:off x="7102531" y="2697101"/>
              <a:ext cx="180000" cy="190572"/>
              <a:chOff x="632608" y="2705122"/>
              <a:chExt cx="180000" cy="190572"/>
            </a:xfrm>
          </p:grpSpPr>
          <p:sp>
            <p:nvSpPr>
              <p:cNvPr id="66" name="사각형: 둥근 모서리 65">
                <a:extLst>
                  <a:ext uri="{FF2B5EF4-FFF2-40B4-BE49-F238E27FC236}">
                    <a16:creationId xmlns:a16="http://schemas.microsoft.com/office/drawing/2014/main" id="{27358EC6-6427-EE7B-DAB5-45FF4F62DA9A}"/>
                  </a:ext>
                </a:extLst>
              </p:cNvPr>
              <p:cNvSpPr/>
              <p:nvPr/>
            </p:nvSpPr>
            <p:spPr>
              <a:xfrm>
                <a:off x="632608" y="2705122"/>
                <a:ext cx="180000" cy="190572"/>
              </a:xfrm>
              <a:prstGeom prst="roundRect">
                <a:avLst>
                  <a:gd name="adj" fmla="val 208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67" name="Freeform 389">
                <a:extLst>
                  <a:ext uri="{FF2B5EF4-FFF2-40B4-BE49-F238E27FC236}">
                    <a16:creationId xmlns:a16="http://schemas.microsoft.com/office/drawing/2014/main" id="{63851868-02C6-1066-3892-196C80FBAC95}"/>
                  </a:ext>
                </a:extLst>
              </p:cNvPr>
              <p:cNvSpPr>
                <a:spLocks/>
              </p:cNvSpPr>
              <p:nvPr/>
            </p:nvSpPr>
            <p:spPr bwMode="auto">
              <a:xfrm>
                <a:off x="655926" y="2747133"/>
                <a:ext cx="133364" cy="106552"/>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grpSp>
      <p:grpSp>
        <p:nvGrpSpPr>
          <p:cNvPr id="14" name="그룹 13">
            <a:extLst>
              <a:ext uri="{FF2B5EF4-FFF2-40B4-BE49-F238E27FC236}">
                <a16:creationId xmlns:a16="http://schemas.microsoft.com/office/drawing/2014/main" id="{A4893104-B815-6F43-FAA5-17EC25D8B8A5}"/>
              </a:ext>
            </a:extLst>
          </p:cNvPr>
          <p:cNvGrpSpPr/>
          <p:nvPr/>
        </p:nvGrpSpPr>
        <p:grpSpPr>
          <a:xfrm>
            <a:off x="582837" y="3455921"/>
            <a:ext cx="2002355" cy="758898"/>
            <a:chOff x="7102531" y="3612846"/>
            <a:chExt cx="2002355" cy="758898"/>
          </a:xfrm>
        </p:grpSpPr>
        <p:sp>
          <p:nvSpPr>
            <p:cNvPr id="52" name="TextBox 51">
              <a:extLst>
                <a:ext uri="{FF2B5EF4-FFF2-40B4-BE49-F238E27FC236}">
                  <a16:creationId xmlns:a16="http://schemas.microsoft.com/office/drawing/2014/main" id="{4BB669A0-F174-E582-C31E-E487A6B4C541}"/>
                </a:ext>
              </a:extLst>
            </p:cNvPr>
            <p:cNvSpPr txBox="1"/>
            <p:nvPr/>
          </p:nvSpPr>
          <p:spPr>
            <a:xfrm>
              <a:off x="7362992" y="3625386"/>
              <a:ext cx="1741894" cy="746358"/>
            </a:xfrm>
            <a:prstGeom prst="rect">
              <a:avLst/>
            </a:prstGeom>
            <a:noFill/>
          </p:spPr>
          <p:txBody>
            <a:bodyPr wrap="square" lIns="0" tIns="0" rIns="0" bIns="0" rtlCol="0" anchor="t">
              <a:spAutoFit/>
            </a:bodyPr>
            <a:lstStyle/>
            <a:p>
              <a:pPr marL="0" marR="0" lvl="0" indent="0" algn="l" defTabSz="914400" rtl="0" eaLnBrk="1" fontAlgn="auto" latinLnBrk="1" hangingPunct="1">
                <a:spcBef>
                  <a:spcPts val="0"/>
                </a:spcBef>
                <a:spcAft>
                  <a:spcPts val="200"/>
                </a:spcAft>
                <a:buClr>
                  <a:srgbClr val="BC204B"/>
                </a:buClr>
                <a:buSzTx/>
                <a:buFontTx/>
                <a:buNone/>
                <a:tabLst/>
                <a:defRPr/>
              </a:pPr>
              <a:r>
                <a:rPr kumimoji="0" lang="ko-KR" altLang="en-US" sz="1000" b="1"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고객 락인</a:t>
              </a:r>
              <a:r>
                <a:rPr kumimoji="0" lang="en-US" altLang="ko-KR" sz="1000" b="1"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(Lock-in) </a:t>
              </a:r>
              <a:r>
                <a:rPr kumimoji="0" lang="ko-KR" altLang="en-US" sz="1000" b="1"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효과 제고</a:t>
              </a:r>
            </a:p>
            <a:p>
              <a:pPr marL="108000" marR="0" lvl="0" indent="-108000" algn="l" defTabSz="914400" rtl="0" eaLnBrk="1" fontAlgn="auto" latinLnBrk="0" hangingPunct="1">
                <a:spcBef>
                  <a:spcPts val="100"/>
                </a:spcBef>
                <a:spcAft>
                  <a:spcPts val="100"/>
                </a:spcAft>
                <a:buClr>
                  <a:srgbClr val="000000">
                    <a:lumMod val="85000"/>
                    <a:lumOff val="15000"/>
                  </a:srgbClr>
                </a:buClr>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플랫폼에 한 번 결제 정보를 기입한 소비자는 해당 플랫폼을 지속 사용할 가능성이 높으며</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충성고객 확보에 대한 기대감이 상승</a:t>
              </a:r>
              <a:endPar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5" name="그룹 4">
              <a:extLst>
                <a:ext uri="{FF2B5EF4-FFF2-40B4-BE49-F238E27FC236}">
                  <a16:creationId xmlns:a16="http://schemas.microsoft.com/office/drawing/2014/main" id="{3E2A3A33-6C03-F89C-48B8-E66F69B4E383}"/>
                </a:ext>
              </a:extLst>
            </p:cNvPr>
            <p:cNvGrpSpPr/>
            <p:nvPr/>
          </p:nvGrpSpPr>
          <p:grpSpPr>
            <a:xfrm>
              <a:off x="7102531" y="3612846"/>
              <a:ext cx="180000" cy="190572"/>
              <a:chOff x="632608" y="3677014"/>
              <a:chExt cx="180000" cy="190572"/>
            </a:xfrm>
          </p:grpSpPr>
          <p:sp>
            <p:nvSpPr>
              <p:cNvPr id="64" name="사각형: 둥근 모서리 63">
                <a:extLst>
                  <a:ext uri="{FF2B5EF4-FFF2-40B4-BE49-F238E27FC236}">
                    <a16:creationId xmlns:a16="http://schemas.microsoft.com/office/drawing/2014/main" id="{CB250D4E-46DF-4F15-67E6-545D42976D19}"/>
                  </a:ext>
                </a:extLst>
              </p:cNvPr>
              <p:cNvSpPr/>
              <p:nvPr/>
            </p:nvSpPr>
            <p:spPr>
              <a:xfrm>
                <a:off x="632608" y="3677014"/>
                <a:ext cx="180000" cy="190572"/>
              </a:xfrm>
              <a:prstGeom prst="roundRect">
                <a:avLst>
                  <a:gd name="adj" fmla="val 208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65" name="Freeform 389">
                <a:extLst>
                  <a:ext uri="{FF2B5EF4-FFF2-40B4-BE49-F238E27FC236}">
                    <a16:creationId xmlns:a16="http://schemas.microsoft.com/office/drawing/2014/main" id="{F57DFD2A-4D82-128D-7C9C-A9E55D20C6EC}"/>
                  </a:ext>
                </a:extLst>
              </p:cNvPr>
              <p:cNvSpPr>
                <a:spLocks/>
              </p:cNvSpPr>
              <p:nvPr/>
            </p:nvSpPr>
            <p:spPr bwMode="auto">
              <a:xfrm>
                <a:off x="655926" y="3719025"/>
                <a:ext cx="133364" cy="106552"/>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grpSp>
      <p:grpSp>
        <p:nvGrpSpPr>
          <p:cNvPr id="13" name="그룹 12">
            <a:extLst>
              <a:ext uri="{FF2B5EF4-FFF2-40B4-BE49-F238E27FC236}">
                <a16:creationId xmlns:a16="http://schemas.microsoft.com/office/drawing/2014/main" id="{F799CDD4-9162-869B-053A-6F8870A71959}"/>
              </a:ext>
            </a:extLst>
          </p:cNvPr>
          <p:cNvGrpSpPr/>
          <p:nvPr/>
        </p:nvGrpSpPr>
        <p:grpSpPr>
          <a:xfrm>
            <a:off x="582837" y="4390474"/>
            <a:ext cx="2002355" cy="627529"/>
            <a:chOff x="7102531" y="4495448"/>
            <a:chExt cx="2002355" cy="627529"/>
          </a:xfrm>
        </p:grpSpPr>
        <p:sp>
          <p:nvSpPr>
            <p:cNvPr id="53" name="TextBox 52">
              <a:extLst>
                <a:ext uri="{FF2B5EF4-FFF2-40B4-BE49-F238E27FC236}">
                  <a16:creationId xmlns:a16="http://schemas.microsoft.com/office/drawing/2014/main" id="{A01D5017-C33F-81D6-A969-C7BCCB80B000}"/>
                </a:ext>
              </a:extLst>
            </p:cNvPr>
            <p:cNvSpPr txBox="1"/>
            <p:nvPr/>
          </p:nvSpPr>
          <p:spPr>
            <a:xfrm>
              <a:off x="7362992" y="4515118"/>
              <a:ext cx="1741894" cy="607859"/>
            </a:xfrm>
            <a:prstGeom prst="rect">
              <a:avLst/>
            </a:prstGeom>
            <a:noFill/>
          </p:spPr>
          <p:txBody>
            <a:bodyPr wrap="square" lIns="0" tIns="0" rIns="0" bIns="0" rtlCol="0" anchor="t">
              <a:spAutoFit/>
            </a:bodyPr>
            <a:lstStyle/>
            <a:p>
              <a:pPr marL="0" marR="0" lvl="0" indent="0" algn="l" defTabSz="914400" rtl="0" eaLnBrk="1" fontAlgn="auto" latinLnBrk="1" hangingPunct="1">
                <a:spcBef>
                  <a:spcPts val="0"/>
                </a:spcBef>
                <a:spcAft>
                  <a:spcPts val="200"/>
                </a:spcAft>
                <a:buClr>
                  <a:srgbClr val="BC204B"/>
                </a:buClr>
                <a:buSzTx/>
                <a:buFontTx/>
                <a:buNone/>
                <a:tabLst/>
                <a:defRPr/>
              </a:pPr>
              <a:r>
                <a:rPr kumimoji="0" lang="ko-KR" altLang="en-US" sz="1000" b="1"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빅데이터 확보 및 사업 확장 기회</a:t>
              </a:r>
            </a:p>
            <a:p>
              <a:pPr marL="108000" marR="0" lvl="0" indent="-108000" algn="l" defTabSz="914400" rtl="0" eaLnBrk="1" fontAlgn="auto" latinLnBrk="0" hangingPunct="1">
                <a:spcBef>
                  <a:spcPts val="100"/>
                </a:spcBef>
                <a:spcAft>
                  <a:spcPts val="100"/>
                </a:spcAft>
                <a:buClr>
                  <a:srgbClr val="000000">
                    <a:lumMod val="85000"/>
                    <a:lumOff val="15000"/>
                  </a:srgbClr>
                </a:buClr>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페이 고객을 통해 축적한 구매패턴 등의 데이터를 분석하여 신상품 개발 및 마케팅에 접목 가능</a:t>
              </a:r>
              <a:endPar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6" name="그룹 5">
              <a:extLst>
                <a:ext uri="{FF2B5EF4-FFF2-40B4-BE49-F238E27FC236}">
                  <a16:creationId xmlns:a16="http://schemas.microsoft.com/office/drawing/2014/main" id="{B212D7CD-F6F6-15E3-50CC-3C2BE94DAD97}"/>
                </a:ext>
              </a:extLst>
            </p:cNvPr>
            <p:cNvGrpSpPr/>
            <p:nvPr/>
          </p:nvGrpSpPr>
          <p:grpSpPr>
            <a:xfrm>
              <a:off x="7102531" y="4495448"/>
              <a:ext cx="180000" cy="190572"/>
              <a:chOff x="632608" y="4591700"/>
              <a:chExt cx="180000" cy="190572"/>
            </a:xfrm>
          </p:grpSpPr>
          <p:sp>
            <p:nvSpPr>
              <p:cNvPr id="62" name="사각형: 둥근 모서리 61">
                <a:extLst>
                  <a:ext uri="{FF2B5EF4-FFF2-40B4-BE49-F238E27FC236}">
                    <a16:creationId xmlns:a16="http://schemas.microsoft.com/office/drawing/2014/main" id="{4448B8CA-9BA5-7174-7516-628F1284B7C1}"/>
                  </a:ext>
                </a:extLst>
              </p:cNvPr>
              <p:cNvSpPr/>
              <p:nvPr/>
            </p:nvSpPr>
            <p:spPr>
              <a:xfrm>
                <a:off x="632608" y="4591700"/>
                <a:ext cx="180000" cy="190572"/>
              </a:xfrm>
              <a:prstGeom prst="roundRect">
                <a:avLst>
                  <a:gd name="adj" fmla="val 208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63" name="Freeform 389">
                <a:extLst>
                  <a:ext uri="{FF2B5EF4-FFF2-40B4-BE49-F238E27FC236}">
                    <a16:creationId xmlns:a16="http://schemas.microsoft.com/office/drawing/2014/main" id="{015FE083-9E7C-FCC3-68B5-82D4F67CCFE3}"/>
                  </a:ext>
                </a:extLst>
              </p:cNvPr>
              <p:cNvSpPr>
                <a:spLocks/>
              </p:cNvSpPr>
              <p:nvPr/>
            </p:nvSpPr>
            <p:spPr bwMode="auto">
              <a:xfrm>
                <a:off x="655926" y="4633710"/>
                <a:ext cx="133364" cy="106552"/>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grpSp>
      <p:grpSp>
        <p:nvGrpSpPr>
          <p:cNvPr id="12" name="그룹 11">
            <a:extLst>
              <a:ext uri="{FF2B5EF4-FFF2-40B4-BE49-F238E27FC236}">
                <a16:creationId xmlns:a16="http://schemas.microsoft.com/office/drawing/2014/main" id="{6760C43D-3C54-B641-285A-6019CB1C35E0}"/>
              </a:ext>
            </a:extLst>
          </p:cNvPr>
          <p:cNvGrpSpPr/>
          <p:nvPr/>
        </p:nvGrpSpPr>
        <p:grpSpPr>
          <a:xfrm>
            <a:off x="582837" y="5193658"/>
            <a:ext cx="2141313" cy="479613"/>
            <a:chOff x="7102531" y="5122214"/>
            <a:chExt cx="2141313" cy="479613"/>
          </a:xfrm>
        </p:grpSpPr>
        <p:sp>
          <p:nvSpPr>
            <p:cNvPr id="54" name="TextBox 53">
              <a:extLst>
                <a:ext uri="{FF2B5EF4-FFF2-40B4-BE49-F238E27FC236}">
                  <a16:creationId xmlns:a16="http://schemas.microsoft.com/office/drawing/2014/main" id="{78CFED12-81FA-18EE-B3A6-4C4168D1ADBB}"/>
                </a:ext>
              </a:extLst>
            </p:cNvPr>
            <p:cNvSpPr txBox="1"/>
            <p:nvPr/>
          </p:nvSpPr>
          <p:spPr>
            <a:xfrm>
              <a:off x="7362991" y="5132468"/>
              <a:ext cx="1880853" cy="469359"/>
            </a:xfrm>
            <a:prstGeom prst="rect">
              <a:avLst/>
            </a:prstGeom>
            <a:noFill/>
          </p:spPr>
          <p:txBody>
            <a:bodyPr wrap="square" lIns="0" tIns="0" rIns="0" bIns="0" rtlCol="0" anchor="t">
              <a:spAutoFit/>
            </a:bodyPr>
            <a:lstStyle/>
            <a:p>
              <a:pPr marL="0" marR="0" lvl="0" indent="0" algn="l" defTabSz="914400" rtl="0" eaLnBrk="1" fontAlgn="auto" latinLnBrk="1" hangingPunct="1">
                <a:spcBef>
                  <a:spcPts val="0"/>
                </a:spcBef>
                <a:spcAft>
                  <a:spcPts val="200"/>
                </a:spcAft>
                <a:buClr>
                  <a:srgbClr val="BC204B"/>
                </a:buClr>
                <a:buSzTx/>
                <a:buFontTx/>
                <a:buNone/>
                <a:tabLst/>
                <a:defRPr/>
              </a:pPr>
              <a:r>
                <a:rPr kumimoji="0" lang="ko-KR" altLang="en-US" sz="1000" b="1"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수익성 개선 및 수수료 절감</a:t>
              </a:r>
            </a:p>
            <a:p>
              <a:pPr marL="108000" marR="0" lvl="0" indent="-108000" algn="l" defTabSz="914400" rtl="0" eaLnBrk="1" fontAlgn="auto" latinLnBrk="0" hangingPunct="1">
                <a:spcBef>
                  <a:spcPts val="100"/>
                </a:spcBef>
                <a:spcAft>
                  <a:spcPts val="100"/>
                </a:spcAft>
                <a:buClr>
                  <a:srgbClr val="000000">
                    <a:lumMod val="85000"/>
                    <a:lumOff val="15000"/>
                  </a:srgbClr>
                </a:buClr>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자체 페이 시스템 구축 시</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페이업체와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PG</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사에 내야하는 수수료 절감이 가능</a:t>
              </a:r>
              <a:endPar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7" name="그룹 6">
              <a:extLst>
                <a:ext uri="{FF2B5EF4-FFF2-40B4-BE49-F238E27FC236}">
                  <a16:creationId xmlns:a16="http://schemas.microsoft.com/office/drawing/2014/main" id="{66B61F31-F73F-35C8-4BE3-02038752F784}"/>
                </a:ext>
              </a:extLst>
            </p:cNvPr>
            <p:cNvGrpSpPr/>
            <p:nvPr/>
          </p:nvGrpSpPr>
          <p:grpSpPr>
            <a:xfrm>
              <a:off x="7102531" y="5122214"/>
              <a:ext cx="180000" cy="190572"/>
              <a:chOff x="632608" y="5250550"/>
              <a:chExt cx="180000" cy="190572"/>
            </a:xfrm>
          </p:grpSpPr>
          <p:sp>
            <p:nvSpPr>
              <p:cNvPr id="60" name="사각형: 둥근 모서리 59">
                <a:extLst>
                  <a:ext uri="{FF2B5EF4-FFF2-40B4-BE49-F238E27FC236}">
                    <a16:creationId xmlns:a16="http://schemas.microsoft.com/office/drawing/2014/main" id="{6A9816E7-F5F9-818A-4BE3-B0E4BDBACB12}"/>
                  </a:ext>
                </a:extLst>
              </p:cNvPr>
              <p:cNvSpPr/>
              <p:nvPr/>
            </p:nvSpPr>
            <p:spPr>
              <a:xfrm>
                <a:off x="632608" y="5250550"/>
                <a:ext cx="180000" cy="190572"/>
              </a:xfrm>
              <a:prstGeom prst="roundRect">
                <a:avLst>
                  <a:gd name="adj" fmla="val 208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ko-KR" altLang="en-US" sz="105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61" name="Freeform 389">
                <a:extLst>
                  <a:ext uri="{FF2B5EF4-FFF2-40B4-BE49-F238E27FC236}">
                    <a16:creationId xmlns:a16="http://schemas.microsoft.com/office/drawing/2014/main" id="{C4453902-CA59-C85F-D5DC-5DA5E59F97BD}"/>
                  </a:ext>
                </a:extLst>
              </p:cNvPr>
              <p:cNvSpPr>
                <a:spLocks/>
              </p:cNvSpPr>
              <p:nvPr/>
            </p:nvSpPr>
            <p:spPr bwMode="auto">
              <a:xfrm>
                <a:off x="655926" y="5292560"/>
                <a:ext cx="133364" cy="106552"/>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grpSp>
      <p:sp>
        <p:nvSpPr>
          <p:cNvPr id="68" name="텍스트 개체 틀 19">
            <a:extLst>
              <a:ext uri="{FF2B5EF4-FFF2-40B4-BE49-F238E27FC236}">
                <a16:creationId xmlns:a16="http://schemas.microsoft.com/office/drawing/2014/main" id="{66F7F6F9-4C81-2B62-FDCD-B2814B5DDE88}"/>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⑦ 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페이 경쟁 본격화</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9" name="텍스트 개체 틀 21">
            <a:extLst>
              <a:ext uri="{FF2B5EF4-FFF2-40B4-BE49-F238E27FC236}">
                <a16:creationId xmlns:a16="http://schemas.microsoft.com/office/drawing/2014/main" id="{95ADD0F7-5845-1717-DFBB-0E502DF48F2A}"/>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이커머스업계 내 자체 간편결제 서비스를 통한 경쟁이 심화</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간편결제 시스템 구축으로 이커머스 기업은 소비자의 쇼핑 편의성 제고</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락인 효과 도모</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수익성 개선</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빅데이터 확보 등의 효과를 기대할 수 있는 가운데</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주요 이커머스 기업이 모두 간편결제 서비스를 제공하며 경쟁이 치열</a:t>
            </a:r>
            <a:endParaRPr kumimoji="0" lang="ko-KR" altLang="en-US" sz="1500" b="0" i="0" u="none" strike="noStrike" kern="0" cap="none" spc="0" normalizeH="0" baseline="0" noProof="0" dirty="0">
              <a:ln>
                <a:solidFill>
                  <a:prstClr val="white">
                    <a:lumMod val="75000"/>
                    <a:alpha val="0"/>
                  </a:prstClr>
                </a:solidFill>
              </a:ln>
              <a:solidFill>
                <a:srgbClr val="FF0000"/>
              </a:solidFill>
              <a:effectLst/>
              <a:uLnTx/>
              <a:uFillTx/>
              <a:latin typeface="KoPub돋움체 Medium"/>
              <a:ea typeface="KoPub돋움체 Medium"/>
            </a:endParaRPr>
          </a:p>
        </p:txBody>
      </p:sp>
      <p:grpSp>
        <p:nvGrpSpPr>
          <p:cNvPr id="38" name="그룹 37">
            <a:extLst>
              <a:ext uri="{FF2B5EF4-FFF2-40B4-BE49-F238E27FC236}">
                <a16:creationId xmlns:a16="http://schemas.microsoft.com/office/drawing/2014/main" id="{F5A39F6A-D3F0-00E5-62BA-275D0F3D8ED8}"/>
              </a:ext>
            </a:extLst>
          </p:cNvPr>
          <p:cNvGrpSpPr/>
          <p:nvPr/>
        </p:nvGrpSpPr>
        <p:grpSpPr>
          <a:xfrm>
            <a:off x="3117676" y="2198609"/>
            <a:ext cx="6299324" cy="276837"/>
            <a:chOff x="3221949" y="2364003"/>
            <a:chExt cx="6195051" cy="276837"/>
          </a:xfrm>
        </p:grpSpPr>
        <p:sp>
          <p:nvSpPr>
            <p:cNvPr id="46" name="TextBox 45">
              <a:extLst>
                <a:ext uri="{FF2B5EF4-FFF2-40B4-BE49-F238E27FC236}">
                  <a16:creationId xmlns:a16="http://schemas.microsoft.com/office/drawing/2014/main" id="{43D2A3A0-7E07-A80D-B90F-E7C88B967818}"/>
                </a:ext>
              </a:extLst>
            </p:cNvPr>
            <p:cNvSpPr txBox="1"/>
            <p:nvPr/>
          </p:nvSpPr>
          <p:spPr>
            <a:xfrm>
              <a:off x="3221949" y="2405179"/>
              <a:ext cx="5860382"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주요 유통업체의 간편결제 사업 전개 동향</a:t>
              </a:r>
            </a:p>
          </p:txBody>
        </p:sp>
        <p:cxnSp>
          <p:nvCxnSpPr>
            <p:cNvPr id="47" name="직선 연결선 46">
              <a:extLst>
                <a:ext uri="{FF2B5EF4-FFF2-40B4-BE49-F238E27FC236}">
                  <a16:creationId xmlns:a16="http://schemas.microsoft.com/office/drawing/2014/main" id="{A5843748-83E3-2FC8-E054-7925285DD7F0}"/>
                </a:ext>
              </a:extLst>
            </p:cNvPr>
            <p:cNvCxnSpPr/>
            <p:nvPr/>
          </p:nvCxnSpPr>
          <p:spPr>
            <a:xfrm>
              <a:off x="3221949" y="2364003"/>
              <a:ext cx="61950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417A398E-1C1C-5C20-CF62-B4BF5CA3505D}"/>
                </a:ext>
              </a:extLst>
            </p:cNvPr>
            <p:cNvCxnSpPr/>
            <p:nvPr/>
          </p:nvCxnSpPr>
          <p:spPr>
            <a:xfrm>
              <a:off x="3221949" y="2640840"/>
              <a:ext cx="61950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1D2BF111-10D3-1FA5-94F6-B85C8E56EA6B}"/>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111" name="텍스트 개체 틀 16">
            <a:extLst>
              <a:ext uri="{FF2B5EF4-FFF2-40B4-BE49-F238E27FC236}">
                <a16:creationId xmlns:a16="http://schemas.microsoft.com/office/drawing/2014/main" id="{57B5C918-EE8B-B7D6-71FB-A4B0FE44B0A7}"/>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grpSp>
        <p:nvGrpSpPr>
          <p:cNvPr id="106" name="그룹 105">
            <a:extLst>
              <a:ext uri="{FF2B5EF4-FFF2-40B4-BE49-F238E27FC236}">
                <a16:creationId xmlns:a16="http://schemas.microsoft.com/office/drawing/2014/main" id="{2E3B0037-2729-AA3E-1167-3E1A2D1B2943}"/>
              </a:ext>
            </a:extLst>
          </p:cNvPr>
          <p:cNvGrpSpPr/>
          <p:nvPr/>
        </p:nvGrpSpPr>
        <p:grpSpPr>
          <a:xfrm>
            <a:off x="8626957" y="4084706"/>
            <a:ext cx="757963" cy="1728001"/>
            <a:chOff x="8626957" y="4100767"/>
            <a:chExt cx="757963" cy="1728001"/>
          </a:xfrm>
        </p:grpSpPr>
        <p:sp>
          <p:nvSpPr>
            <p:cNvPr id="76" name="TextBox 75">
              <a:extLst>
                <a:ext uri="{FF2B5EF4-FFF2-40B4-BE49-F238E27FC236}">
                  <a16:creationId xmlns:a16="http://schemas.microsoft.com/office/drawing/2014/main" id="{D2C556DB-549F-5695-20A7-58C4C5316C52}"/>
                </a:ext>
              </a:extLst>
            </p:cNvPr>
            <p:cNvSpPr txBox="1"/>
            <p:nvPr/>
          </p:nvSpPr>
          <p:spPr>
            <a:xfrm>
              <a:off x="8758778" y="4815720"/>
              <a:ext cx="626142" cy="298095"/>
            </a:xfrm>
            <a:prstGeom prst="rect">
              <a:avLst/>
            </a:prstGeom>
            <a:noFill/>
          </p:spPr>
          <p:txBody>
            <a:bodyPr wrap="square" lIns="0" tIns="0" rIns="0" bIns="0" rtlCol="0" anchor="t">
              <a:spAutoFit/>
            </a:bodyPr>
            <a:lstStyle/>
            <a:p>
              <a:pPr marL="0" marR="0" lvl="0" indent="0" algn="ctr" defTabSz="914400" rtl="0" eaLnBrk="1" fontAlgn="auto" latinLnBrk="1" hangingPunct="1">
                <a:lnSpc>
                  <a:spcPct val="110000"/>
                </a:lnSpc>
                <a:spcBef>
                  <a:spcPts val="0"/>
                </a:spcBef>
                <a:spcAft>
                  <a:spcPts val="200"/>
                </a:spcAft>
                <a:buClr>
                  <a:srgbClr val="BC204B"/>
                </a:buClr>
                <a:buSzTx/>
                <a:buFontTx/>
                <a:buNone/>
                <a:tabLst/>
                <a:defRPr/>
              </a:pPr>
              <a:r>
                <a:rPr kumimoji="0" lang="ko-KR" altLang="en-US" sz="900" b="1" i="0" u="none" strike="noStrike" kern="1200" cap="none" spc="0" normalizeH="0" baseline="0" noProof="0" dirty="0">
                  <a:ln>
                    <a:solidFill>
                      <a:prstClr val="white">
                        <a:lumMod val="50000"/>
                        <a:alpha val="0"/>
                      </a:prstClr>
                    </a:solidFill>
                  </a:ln>
                  <a:solidFill>
                    <a:srgbClr val="00338D">
                      <a:lumMod val="50000"/>
                    </a:srgbClr>
                  </a:solidFill>
                  <a:effectLst/>
                  <a:uLnTx/>
                  <a:uFillTx/>
                  <a:latin typeface="KoPub돋움체 Medium" panose="00000600000000000000" pitchFamily="2" charset="-127"/>
                  <a:ea typeface="KoPub돋움체 Medium" panose="00000600000000000000" pitchFamily="2" charset="-127"/>
                  <a:cs typeface="+mn-cs"/>
                </a:rPr>
                <a:t>오프라인</a:t>
              </a:r>
              <a:br>
                <a:rPr kumimoji="0" lang="en-US" altLang="ko-KR" sz="900" b="1" i="0" u="none" strike="noStrike" kern="1200" cap="none" spc="0" normalizeH="0" baseline="0" noProof="0" dirty="0">
                  <a:ln>
                    <a:solidFill>
                      <a:prstClr val="white">
                        <a:lumMod val="50000"/>
                        <a:alpha val="0"/>
                      </a:prstClr>
                    </a:solidFill>
                  </a:ln>
                  <a:solidFill>
                    <a:srgbClr val="00338D">
                      <a:lumMod val="50000"/>
                    </a:srgbClr>
                  </a:solidFill>
                  <a:effectLst/>
                  <a:uLnTx/>
                  <a:uFillTx/>
                  <a:latin typeface="KoPub돋움체 Medium" panose="00000600000000000000" pitchFamily="2" charset="-127"/>
                  <a:ea typeface="KoPub돋움체 Medium" panose="00000600000000000000" pitchFamily="2" charset="-127"/>
                  <a:cs typeface="+mn-cs"/>
                </a:rPr>
              </a:br>
              <a:r>
                <a:rPr kumimoji="0" lang="ko-KR" altLang="en-US" sz="900" b="1" i="0" u="none" strike="noStrike" kern="1200" cap="none" spc="0" normalizeH="0" baseline="0" noProof="0" dirty="0">
                  <a:ln>
                    <a:solidFill>
                      <a:prstClr val="white">
                        <a:lumMod val="50000"/>
                        <a:alpha val="0"/>
                      </a:prstClr>
                    </a:solidFill>
                  </a:ln>
                  <a:solidFill>
                    <a:srgbClr val="00338D">
                      <a:lumMod val="50000"/>
                    </a:srgbClr>
                  </a:solidFill>
                  <a:effectLst/>
                  <a:uLnTx/>
                  <a:uFillTx/>
                  <a:latin typeface="KoPub돋움체 Medium" panose="00000600000000000000" pitchFamily="2" charset="-127"/>
                  <a:ea typeface="KoPub돋움체 Medium" panose="00000600000000000000" pitchFamily="2" charset="-127"/>
                  <a:cs typeface="+mn-cs"/>
                </a:rPr>
                <a:t>영역 확대</a:t>
              </a:r>
              <a:endParaRPr kumimoji="0" lang="en-US" altLang="ko-KR" sz="900" b="1" i="0" u="none" strike="noStrike" kern="1200" cap="none" spc="0" normalizeH="0" baseline="0" noProof="0" dirty="0">
                <a:ln>
                  <a:solidFill>
                    <a:prstClr val="white">
                      <a:lumMod val="50000"/>
                      <a:alpha val="0"/>
                    </a:prstClr>
                  </a:solidFill>
                </a:ln>
                <a:solidFill>
                  <a:srgbClr val="00338D">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105" name="그룹 104">
              <a:extLst>
                <a:ext uri="{FF2B5EF4-FFF2-40B4-BE49-F238E27FC236}">
                  <a16:creationId xmlns:a16="http://schemas.microsoft.com/office/drawing/2014/main" id="{984D80DC-E658-C1AE-73D5-7C16128BFDF4}"/>
                </a:ext>
              </a:extLst>
            </p:cNvPr>
            <p:cNvGrpSpPr/>
            <p:nvPr/>
          </p:nvGrpSpPr>
          <p:grpSpPr>
            <a:xfrm>
              <a:off x="8626957" y="4100767"/>
              <a:ext cx="72000" cy="1728001"/>
              <a:chOff x="8626957" y="4100767"/>
              <a:chExt cx="72000" cy="1728001"/>
            </a:xfrm>
          </p:grpSpPr>
          <p:grpSp>
            <p:nvGrpSpPr>
              <p:cNvPr id="104" name="그룹 103">
                <a:extLst>
                  <a:ext uri="{FF2B5EF4-FFF2-40B4-BE49-F238E27FC236}">
                    <a16:creationId xmlns:a16="http://schemas.microsoft.com/office/drawing/2014/main" id="{7E0C9996-53A0-E1E6-385E-DE8E282B1172}"/>
                  </a:ext>
                </a:extLst>
              </p:cNvPr>
              <p:cNvGrpSpPr/>
              <p:nvPr/>
            </p:nvGrpSpPr>
            <p:grpSpPr>
              <a:xfrm>
                <a:off x="8626957" y="4100767"/>
                <a:ext cx="72000" cy="1728001"/>
                <a:chOff x="8626957" y="4100767"/>
                <a:chExt cx="72000" cy="1728001"/>
              </a:xfrm>
            </p:grpSpPr>
            <p:cxnSp>
              <p:nvCxnSpPr>
                <p:cNvPr id="95" name="직선 연결선 94">
                  <a:extLst>
                    <a:ext uri="{FF2B5EF4-FFF2-40B4-BE49-F238E27FC236}">
                      <a16:creationId xmlns:a16="http://schemas.microsoft.com/office/drawing/2014/main" id="{D3417CB5-A91E-5DB9-CBB6-383F45C6476E}"/>
                    </a:ext>
                  </a:extLst>
                </p:cNvPr>
                <p:cNvCxnSpPr>
                  <a:cxnSpLocks/>
                </p:cNvCxnSpPr>
                <p:nvPr/>
              </p:nvCxnSpPr>
              <p:spPr>
                <a:xfrm rot="5400000">
                  <a:off x="7834956" y="4964768"/>
                  <a:ext cx="1728001" cy="0"/>
                </a:xfrm>
                <a:prstGeom prst="line">
                  <a:avLst/>
                </a:prstGeom>
                <a:noFill/>
                <a:ln w="6350">
                  <a:solidFill>
                    <a:schemeClr val="tx2">
                      <a:lumMod val="75000"/>
                    </a:schemeClr>
                  </a:solidFill>
                </a:ln>
              </p:spPr>
            </p:cxnSp>
            <p:cxnSp>
              <p:nvCxnSpPr>
                <p:cNvPr id="96" name="직선 연결선 95">
                  <a:extLst>
                    <a:ext uri="{FF2B5EF4-FFF2-40B4-BE49-F238E27FC236}">
                      <a16:creationId xmlns:a16="http://schemas.microsoft.com/office/drawing/2014/main" id="{2465A389-D7E8-04D0-B4F8-063A5466538E}"/>
                    </a:ext>
                  </a:extLst>
                </p:cNvPr>
                <p:cNvCxnSpPr>
                  <a:cxnSpLocks/>
                </p:cNvCxnSpPr>
                <p:nvPr/>
              </p:nvCxnSpPr>
              <p:spPr>
                <a:xfrm>
                  <a:off x="8626957" y="4100767"/>
                  <a:ext cx="72000" cy="0"/>
                </a:xfrm>
                <a:prstGeom prst="line">
                  <a:avLst/>
                </a:prstGeom>
                <a:ln w="63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98" name="직선 연결선 97">
                <a:extLst>
                  <a:ext uri="{FF2B5EF4-FFF2-40B4-BE49-F238E27FC236}">
                    <a16:creationId xmlns:a16="http://schemas.microsoft.com/office/drawing/2014/main" id="{78881898-3A62-561A-2E8A-481B17DCDCBA}"/>
                  </a:ext>
                </a:extLst>
              </p:cNvPr>
              <p:cNvCxnSpPr>
                <a:cxnSpLocks/>
              </p:cNvCxnSpPr>
              <p:nvPr/>
            </p:nvCxnSpPr>
            <p:spPr>
              <a:xfrm>
                <a:off x="8626957" y="5828768"/>
                <a:ext cx="72000" cy="0"/>
              </a:xfrm>
              <a:prstGeom prst="line">
                <a:avLst/>
              </a:prstGeom>
              <a:ln w="63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22" name="그룹 121">
            <a:extLst>
              <a:ext uri="{FF2B5EF4-FFF2-40B4-BE49-F238E27FC236}">
                <a16:creationId xmlns:a16="http://schemas.microsoft.com/office/drawing/2014/main" id="{60F91F3E-57E9-0740-5D17-EE460D82B560}"/>
              </a:ext>
            </a:extLst>
          </p:cNvPr>
          <p:cNvGrpSpPr/>
          <p:nvPr/>
        </p:nvGrpSpPr>
        <p:grpSpPr>
          <a:xfrm>
            <a:off x="3223229" y="4094005"/>
            <a:ext cx="5285454" cy="1772902"/>
            <a:chOff x="3223229" y="4102670"/>
            <a:chExt cx="5285454" cy="1772902"/>
          </a:xfrm>
        </p:grpSpPr>
        <p:sp>
          <p:nvSpPr>
            <p:cNvPr id="112" name="직사각형 111">
              <a:extLst>
                <a:ext uri="{FF2B5EF4-FFF2-40B4-BE49-F238E27FC236}">
                  <a16:creationId xmlns:a16="http://schemas.microsoft.com/office/drawing/2014/main" id="{21D763EB-0989-14BD-9C0E-31F977DB16E6}"/>
                </a:ext>
              </a:extLst>
            </p:cNvPr>
            <p:cNvSpPr/>
            <p:nvPr/>
          </p:nvSpPr>
          <p:spPr>
            <a:xfrm>
              <a:off x="4016761" y="4695589"/>
              <a:ext cx="612002" cy="510230"/>
            </a:xfrm>
            <a:prstGeom prst="rect">
              <a:avLst/>
            </a:prstGeom>
            <a:solidFill>
              <a:srgbClr val="D6DEED"/>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티몬</a:t>
              </a:r>
            </a:p>
          </p:txBody>
        </p:sp>
        <p:sp>
          <p:nvSpPr>
            <p:cNvPr id="113" name="직사각형 112">
              <a:extLst>
                <a:ext uri="{FF2B5EF4-FFF2-40B4-BE49-F238E27FC236}">
                  <a16:creationId xmlns:a16="http://schemas.microsoft.com/office/drawing/2014/main" id="{9C5CE62F-73EF-375A-72BE-12FFC6B99F4A}"/>
                </a:ext>
              </a:extLst>
            </p:cNvPr>
            <p:cNvSpPr/>
            <p:nvPr/>
          </p:nvSpPr>
          <p:spPr>
            <a:xfrm>
              <a:off x="4773077" y="4695587"/>
              <a:ext cx="612004" cy="510230"/>
            </a:xfrm>
            <a:prstGeom prst="rect">
              <a:avLst/>
            </a:prstGeom>
            <a:solidFill>
              <a:srgbClr val="D6DEED"/>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티몬페이</a:t>
              </a:r>
            </a:p>
          </p:txBody>
        </p:sp>
        <p:sp>
          <p:nvSpPr>
            <p:cNvPr id="114" name="TextBox 113">
              <a:extLst>
                <a:ext uri="{FF2B5EF4-FFF2-40B4-BE49-F238E27FC236}">
                  <a16:creationId xmlns:a16="http://schemas.microsoft.com/office/drawing/2014/main" id="{3323E345-A20C-33CF-560F-CD714A97C9D5}"/>
                </a:ext>
              </a:extLst>
            </p:cNvPr>
            <p:cNvSpPr txBox="1"/>
            <p:nvPr/>
          </p:nvSpPr>
          <p:spPr>
            <a:xfrm>
              <a:off x="5459720" y="4633552"/>
              <a:ext cx="3048963" cy="646331"/>
            </a:xfrm>
            <a:prstGeom prst="rect">
              <a:avLst/>
            </a:prstGeom>
            <a:noFill/>
          </p:spPr>
          <p:txBody>
            <a:bodyPr wrap="square" rIns="54000">
              <a:spAutoFit/>
            </a:bodyPr>
            <a:lstStyle/>
            <a:p>
              <a:pPr marL="92075" marR="0" lvl="0" indent="-92075" algn="l" defTabSz="914400" rtl="0" eaLnBrk="1" fontAlgn="auto" latinLnBrk="0" hangingPunct="0">
                <a:lnSpc>
                  <a:spcPct val="100000"/>
                </a:lnSpc>
                <a:spcBef>
                  <a:spcPts val="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자체 페이 서비스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티몬페이</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를 보유하고 있으나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’23</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8</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월 추가 결제 수단으로 애플페이를 도입</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아이폰 핵심 이용층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10·20</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 고객층 수요를 공략하는 한편 중장기적 활성 고객 확보를 목표</a:t>
              </a:r>
            </a:p>
          </p:txBody>
        </p:sp>
        <p:sp>
          <p:nvSpPr>
            <p:cNvPr id="115" name="직사각형 114">
              <a:extLst>
                <a:ext uri="{FF2B5EF4-FFF2-40B4-BE49-F238E27FC236}">
                  <a16:creationId xmlns:a16="http://schemas.microsoft.com/office/drawing/2014/main" id="{BE5166EC-8C77-2721-AB95-879A987ECEE6}"/>
                </a:ext>
              </a:extLst>
            </p:cNvPr>
            <p:cNvSpPr/>
            <p:nvPr/>
          </p:nvSpPr>
          <p:spPr>
            <a:xfrm>
              <a:off x="4016761" y="4102677"/>
              <a:ext cx="612001" cy="510230"/>
            </a:xfrm>
            <a:prstGeom prst="rect">
              <a:avLst/>
            </a:prstGeom>
            <a:solidFill>
              <a:srgbClr val="D6DEED"/>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11</a:t>
              </a: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번가</a:t>
              </a:r>
            </a:p>
          </p:txBody>
        </p:sp>
        <p:sp>
          <p:nvSpPr>
            <p:cNvPr id="116" name="직사각형 115">
              <a:extLst>
                <a:ext uri="{FF2B5EF4-FFF2-40B4-BE49-F238E27FC236}">
                  <a16:creationId xmlns:a16="http://schemas.microsoft.com/office/drawing/2014/main" id="{E9BF025B-3892-9900-6CCD-86FEACA075E7}"/>
                </a:ext>
              </a:extLst>
            </p:cNvPr>
            <p:cNvSpPr/>
            <p:nvPr/>
          </p:nvSpPr>
          <p:spPr>
            <a:xfrm>
              <a:off x="4773077" y="4102677"/>
              <a:ext cx="612004" cy="510230"/>
            </a:xfrm>
            <a:prstGeom prst="rect">
              <a:avLst/>
            </a:prstGeom>
            <a:solidFill>
              <a:srgbClr val="D6DEED"/>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SK</a:t>
              </a: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페이</a:t>
              </a:r>
            </a:p>
          </p:txBody>
        </p:sp>
        <p:sp>
          <p:nvSpPr>
            <p:cNvPr id="117" name="TextBox 116">
              <a:extLst>
                <a:ext uri="{FF2B5EF4-FFF2-40B4-BE49-F238E27FC236}">
                  <a16:creationId xmlns:a16="http://schemas.microsoft.com/office/drawing/2014/main" id="{A6CD9995-AE7A-4E51-9C77-D6A4370C2236}"/>
                </a:ext>
              </a:extLst>
            </p:cNvPr>
            <p:cNvSpPr txBox="1"/>
            <p:nvPr/>
          </p:nvSpPr>
          <p:spPr>
            <a:xfrm>
              <a:off x="5459720" y="4103871"/>
              <a:ext cx="3048961" cy="507831"/>
            </a:xfrm>
            <a:prstGeom prst="rect">
              <a:avLst/>
            </a:prstGeom>
            <a:noFill/>
          </p:spPr>
          <p:txBody>
            <a:bodyPr wrap="square" rIns="54000" anchor="ctr">
              <a:spAutoFit/>
            </a:bodyPr>
            <a:lstStyle/>
            <a:p>
              <a:pPr marL="92075" marR="0" lvl="0" indent="-92075" algn="l" defTabSz="914400" rtl="0" eaLnBrk="1" fontAlgn="auto" latinLnBrk="0" hangingPunct="0">
                <a:lnSpc>
                  <a:spcPct val="100000"/>
                </a:lnSpc>
                <a:spcBef>
                  <a:spcPts val="0"/>
                </a:spcBef>
                <a:spcAft>
                  <a:spcPts val="200"/>
                </a:spcAft>
                <a:buClrTx/>
                <a:buSzTx/>
                <a:buFont typeface="Arial" panose="020B0604020202020204" pitchFamily="34" charset="0"/>
                <a:buChar char="•"/>
                <a:tabLst/>
                <a:defRPr/>
              </a:pP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11</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번가는 자체 페이 서비스 </a:t>
              </a:r>
              <a:r>
                <a:rPr lang="en-US" altLang="ko-KR" sz="900" dirty="0">
                  <a:ln>
                    <a:solidFill>
                      <a:prstClr val="white">
                        <a:lumMod val="50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SK</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페이</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의 오프라인 결제 방식을 기존 바코드로 제공해왔으나</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’23</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4</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월 애플페이와 동일한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NFC(</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근거리무선통신</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기반 서비스로 전환</a:t>
              </a:r>
            </a:p>
          </p:txBody>
        </p:sp>
        <p:sp>
          <p:nvSpPr>
            <p:cNvPr id="118" name="직사각형 117">
              <a:extLst>
                <a:ext uri="{FF2B5EF4-FFF2-40B4-BE49-F238E27FC236}">
                  <a16:creationId xmlns:a16="http://schemas.microsoft.com/office/drawing/2014/main" id="{0E600977-6C79-B656-C2A9-6AA53ABEC731}"/>
                </a:ext>
              </a:extLst>
            </p:cNvPr>
            <p:cNvSpPr/>
            <p:nvPr/>
          </p:nvSpPr>
          <p:spPr>
            <a:xfrm>
              <a:off x="4016761" y="5291279"/>
              <a:ext cx="612001" cy="510230"/>
            </a:xfrm>
            <a:prstGeom prst="rect">
              <a:avLst/>
            </a:prstGeom>
            <a:solidFill>
              <a:srgbClr val="D6DEED"/>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네이버</a:t>
              </a:r>
              <a:endParaRPr kumimoji="0" lang="en-US" altLang="ko-KR"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파이낸셜</a:t>
              </a:r>
            </a:p>
          </p:txBody>
        </p:sp>
        <p:sp>
          <p:nvSpPr>
            <p:cNvPr id="119" name="직사각형 118">
              <a:extLst>
                <a:ext uri="{FF2B5EF4-FFF2-40B4-BE49-F238E27FC236}">
                  <a16:creationId xmlns:a16="http://schemas.microsoft.com/office/drawing/2014/main" id="{EF719E1F-30DD-A21E-0175-5C4C108E5FA1}"/>
                </a:ext>
              </a:extLst>
            </p:cNvPr>
            <p:cNvSpPr/>
            <p:nvPr/>
          </p:nvSpPr>
          <p:spPr>
            <a:xfrm>
              <a:off x="4773077" y="5291281"/>
              <a:ext cx="612004" cy="510230"/>
            </a:xfrm>
            <a:prstGeom prst="rect">
              <a:avLst/>
            </a:prstGeom>
            <a:solidFill>
              <a:srgbClr val="D6DEED"/>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95000"/>
                      <a:lumOff val="5000"/>
                    </a:srgbClr>
                  </a:solidFill>
                  <a:effectLst/>
                  <a:uLnTx/>
                  <a:uFillTx/>
                  <a:latin typeface="KoPub돋움체 Medium" panose="02020603020101020101" pitchFamily="18" charset="-127"/>
                  <a:ea typeface="KoPub돋움체 Medium" panose="02020603020101020101" pitchFamily="18" charset="-127"/>
                  <a:cs typeface="+mn-cs"/>
                </a:rPr>
                <a:t>네이버페이</a:t>
              </a:r>
            </a:p>
          </p:txBody>
        </p:sp>
        <p:sp>
          <p:nvSpPr>
            <p:cNvPr id="120" name="TextBox 119">
              <a:extLst>
                <a:ext uri="{FF2B5EF4-FFF2-40B4-BE49-F238E27FC236}">
                  <a16:creationId xmlns:a16="http://schemas.microsoft.com/office/drawing/2014/main" id="{92643112-BD6B-5A0F-BC99-6DE30067F136}"/>
                </a:ext>
              </a:extLst>
            </p:cNvPr>
            <p:cNvSpPr txBox="1"/>
            <p:nvPr/>
          </p:nvSpPr>
          <p:spPr>
            <a:xfrm>
              <a:off x="5459720" y="5229241"/>
              <a:ext cx="3048963" cy="646331"/>
            </a:xfrm>
            <a:prstGeom prst="rect">
              <a:avLst/>
            </a:prstGeom>
            <a:noFill/>
          </p:spPr>
          <p:txBody>
            <a:bodyPr wrap="square" rIns="54000">
              <a:spAutoFit/>
            </a:bodyPr>
            <a:lstStyle/>
            <a:p>
              <a:pPr marL="92075" marR="0" lvl="0" indent="-92075"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’23</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3</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월 삼성페이와의 협업을 통해 오프라인 간편결제 시장에 진출</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삼성페이가 가능한 오프라인 가맹점에서 네이버페이 현장 결제가 가능하도록 함</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삼성페이와의 연동 후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6</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개월 만에 </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MAU(</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월간활성이용자</a:t>
              </a:r>
              <a:r>
                <a:rPr kumimoji="0" lang="en-US" altLang="ko-KR"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150</a:t>
              </a:r>
              <a:r>
                <a:rPr kumimoji="0" lang="ko-KR" altLang="en-US" sz="900" b="0" i="0" u="none" strike="noStrike" kern="1200" cap="none" spc="0" normalizeH="0" baseline="0" noProof="0" dirty="0">
                  <a:ln>
                    <a:solidFill>
                      <a:prstClr val="white">
                        <a:lumMod val="50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만 명 돌파</a:t>
              </a:r>
            </a:p>
          </p:txBody>
        </p:sp>
        <p:sp>
          <p:nvSpPr>
            <p:cNvPr id="121" name="TextBox 120">
              <a:extLst>
                <a:ext uri="{FF2B5EF4-FFF2-40B4-BE49-F238E27FC236}">
                  <a16:creationId xmlns:a16="http://schemas.microsoft.com/office/drawing/2014/main" id="{577E601D-697A-ADD0-AC3C-02B36A0A607C}"/>
                </a:ext>
              </a:extLst>
            </p:cNvPr>
            <p:cNvSpPr txBox="1"/>
            <p:nvPr/>
          </p:nvSpPr>
          <p:spPr>
            <a:xfrm>
              <a:off x="3223229" y="4102670"/>
              <a:ext cx="690668" cy="1703237"/>
            </a:xfrm>
            <a:prstGeom prst="rect">
              <a:avLst/>
            </a:prstGeom>
            <a:solidFill>
              <a:schemeClr val="tx2">
                <a:lumMod val="75000"/>
              </a:schemeClr>
            </a:solidFill>
            <a:ln w="9525">
              <a:solidFill>
                <a:srgbClr val="00266A"/>
              </a:solidFill>
            </a:ln>
          </p:spPr>
          <p:txBody>
            <a:bodyPr wrap="square" lIns="0" tIns="108000" rIns="0" bIns="108000" anchor="ctr">
              <a:noAutofit/>
            </a:bodyPr>
            <a:lstStyle/>
            <a:p>
              <a:pPr marL="0" marR="0" lvl="0" indent="0" algn="ctr" defTabSz="914400" rtl="0" eaLnBrk="1" fontAlgn="auto" latinLnBrk="0" hangingPunct="1">
                <a:lnSpc>
                  <a:spcPct val="110000"/>
                </a:lnSpc>
                <a:spcBef>
                  <a:spcPts val="0"/>
                </a:spcBef>
                <a:spcAft>
                  <a:spcPts val="1500"/>
                </a:spcAft>
                <a:buClrTx/>
                <a:buSzPct val="88000"/>
                <a:buFontTx/>
                <a:buNone/>
                <a:tabLst/>
                <a:defRPr/>
              </a:pPr>
              <a:r>
                <a:rPr kumimoji="0" lang="ko-KR" altLang="en-US"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rPr>
                <a:t>페이</a:t>
              </a:r>
              <a:br>
                <a:rPr kumimoji="0" lang="en-US" altLang="ko-KR"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rPr>
              </a:br>
              <a:r>
                <a:rPr kumimoji="0" lang="ko-KR" altLang="en-US"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rPr>
                <a:t>사업 확대</a:t>
              </a:r>
              <a:endParaRPr kumimoji="0" lang="en-US" altLang="ko-KR" sz="1000" b="1" i="0" u="none" strike="noStrike" kern="1200" cap="none" spc="0" normalizeH="0" baseline="0" noProof="0" dirty="0">
                <a:ln>
                  <a:solidFill>
                    <a:srgbClr val="00B8F5">
                      <a:alpha val="0"/>
                    </a:srgbClr>
                  </a:solidFill>
                </a:ln>
                <a:solidFill>
                  <a:srgbClr val="FFFFFF"/>
                </a:solidFill>
                <a:effectLst/>
                <a:uLnTx/>
                <a:uFillTx/>
                <a:latin typeface="KoPub돋움체 Medium"/>
                <a:ea typeface="KoPub돋움체 Medium"/>
                <a:cs typeface="Arial" panose="020B0604020202020204" pitchFamily="34" charset="0"/>
              </a:endParaRPr>
            </a:p>
          </p:txBody>
        </p:sp>
      </p:grpSp>
    </p:spTree>
    <p:extLst>
      <p:ext uri="{BB962C8B-B14F-4D97-AF65-F5344CB8AC3E}">
        <p14:creationId xmlns:p14="http://schemas.microsoft.com/office/powerpoint/2010/main" val="252934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4D9DB-4CF7-466C-047B-E49F62D5023B}"/>
              </a:ext>
            </a:extLst>
          </p:cNvPr>
          <p:cNvSpPr/>
          <p:nvPr/>
        </p:nvSpPr>
        <p:spPr>
          <a:xfrm>
            <a:off x="488950" y="2178050"/>
            <a:ext cx="8928100" cy="277200"/>
          </a:xfrm>
          <a:prstGeom prst="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3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이커머스</a:t>
            </a:r>
            <a:r>
              <a:rPr lang="en-US" altLang="ko-KR" sz="13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a:t>
            </a:r>
            <a:r>
              <a:rPr lang="ko-KR" altLang="en-US" sz="13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 </a:t>
            </a:r>
            <a:r>
              <a:rPr kumimoji="0" lang="en-US" altLang="ko-KR" sz="13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D2C(Direct-to-Customer) </a:t>
            </a:r>
            <a:r>
              <a:rPr kumimoji="0" lang="ko-KR" altLang="en-US" sz="13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솔루션 확장하며 판매자</a:t>
            </a:r>
            <a:r>
              <a:rPr kumimoji="0" lang="en-US" altLang="ko-KR" sz="13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(Seller)</a:t>
            </a:r>
            <a:r>
              <a:rPr kumimoji="0" lang="ko-KR" altLang="en-US" sz="13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a:t>
            </a:r>
            <a:r>
              <a:rPr lang="ko-KR" altLang="en-US" sz="13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확보</a:t>
            </a:r>
            <a:r>
              <a:rPr kumimoji="0" lang="ko-KR" altLang="en-US" sz="13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본격화</a:t>
            </a:r>
          </a:p>
        </p:txBody>
      </p:sp>
      <p:sp>
        <p:nvSpPr>
          <p:cNvPr id="5" name="텍스트 개체 틀 19">
            <a:extLst>
              <a:ext uri="{FF2B5EF4-FFF2-40B4-BE49-F238E27FC236}">
                <a16:creationId xmlns:a16="http://schemas.microsoft.com/office/drawing/2014/main" id="{3B1B2C44-ABD5-A517-54CA-AC8CAE2444BD}"/>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⑧ 고객 넘어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판매자</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(Seller)’</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확보에 돌입한 이유는</a:t>
            </a:r>
          </a:p>
        </p:txBody>
      </p:sp>
      <p:sp>
        <p:nvSpPr>
          <p:cNvPr id="6" name="텍스트 개체 틀 16">
            <a:extLst>
              <a:ext uri="{FF2B5EF4-FFF2-40B4-BE49-F238E27FC236}">
                <a16:creationId xmlns:a16="http://schemas.microsoft.com/office/drawing/2014/main" id="{348B1C5A-5DA1-16F2-ECA4-FE6600A024B8}"/>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38" name="텍스트 개체 틀 21">
            <a:extLst>
              <a:ext uri="{FF2B5EF4-FFF2-40B4-BE49-F238E27FC236}">
                <a16:creationId xmlns:a16="http://schemas.microsoft.com/office/drawing/2014/main" id="{1516700A-1D22-1704-596F-EC0A1AEE4EDC}"/>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오픈마켓은 구매자와 판매자 사이에서 판매를 중개하는 통신판매중개업 형태로</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오픈마켓이 시장 내 영향력을 높이기 위해서는 경쟁력 있는 판매자를 최대한 확보하는 것이 관건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주요 이커머스 사업자는 판매자의</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D2C(Direct-to-Customer)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비즈니스를 지원하는 솔루션으로 셀러 확보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및 수수료 매출 증대를 꾀하며 지배력 강화에 박차</a:t>
            </a:r>
            <a:endPar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endParaRPr>
          </a:p>
        </p:txBody>
      </p:sp>
      <p:graphicFrame>
        <p:nvGraphicFramePr>
          <p:cNvPr id="3" name="표 2">
            <a:extLst>
              <a:ext uri="{FF2B5EF4-FFF2-40B4-BE49-F238E27FC236}">
                <a16:creationId xmlns:a16="http://schemas.microsoft.com/office/drawing/2014/main" id="{541F50F7-A61A-35C2-9105-5FE523414148}"/>
              </a:ext>
            </a:extLst>
          </p:cNvPr>
          <p:cNvGraphicFramePr>
            <a:graphicFrameLocks noGrp="1"/>
          </p:cNvGraphicFramePr>
          <p:nvPr>
            <p:extLst>
              <p:ext uri="{D42A27DB-BD31-4B8C-83A1-F6EECF244321}">
                <p14:modId xmlns:p14="http://schemas.microsoft.com/office/powerpoint/2010/main" val="6693977"/>
              </p:ext>
            </p:extLst>
          </p:nvPr>
        </p:nvGraphicFramePr>
        <p:xfrm>
          <a:off x="488950" y="2560299"/>
          <a:ext cx="8928100" cy="2369182"/>
        </p:xfrm>
        <a:graphic>
          <a:graphicData uri="http://schemas.openxmlformats.org/drawingml/2006/table">
            <a:tbl>
              <a:tblPr firstRow="1" bandRow="1">
                <a:tableStyleId>{5C22544A-7EE6-4342-B048-85BDC9FD1C3A}</a:tableStyleId>
              </a:tblPr>
              <a:tblGrid>
                <a:gridCol w="867508">
                  <a:extLst>
                    <a:ext uri="{9D8B030D-6E8A-4147-A177-3AD203B41FA5}">
                      <a16:colId xmlns:a16="http://schemas.microsoft.com/office/drawing/2014/main" val="3909980479"/>
                    </a:ext>
                  </a:extLst>
                </a:gridCol>
                <a:gridCol w="939800">
                  <a:extLst>
                    <a:ext uri="{9D8B030D-6E8A-4147-A177-3AD203B41FA5}">
                      <a16:colId xmlns:a16="http://schemas.microsoft.com/office/drawing/2014/main" val="1776062293"/>
                    </a:ext>
                  </a:extLst>
                </a:gridCol>
                <a:gridCol w="7120792">
                  <a:extLst>
                    <a:ext uri="{9D8B030D-6E8A-4147-A177-3AD203B41FA5}">
                      <a16:colId xmlns:a16="http://schemas.microsoft.com/office/drawing/2014/main" val="1041724598"/>
                    </a:ext>
                  </a:extLst>
                </a:gridCol>
              </a:tblGrid>
              <a:tr h="216000">
                <a:tc>
                  <a:txBody>
                    <a:bodyPr/>
                    <a:lstStyle/>
                    <a:p>
                      <a:pPr algn="ctr" latinLnBrk="1"/>
                      <a:r>
                        <a:rPr kumimoji="0" lang="en-US" altLang="ko-KR"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기업명 </a:t>
                      </a:r>
                      <a:r>
                        <a:rPr kumimoji="0" lang="en-US" altLang="ko-KR"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 </a:t>
                      </a:r>
                      <a:endParaRPr kumimoji="0" lang="ko-KR" altLang="en-US"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endParaRPr>
                    </a:p>
                  </a:txBody>
                  <a:tcPr marL="36000" marR="36000" marT="36000" marB="3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338D"/>
                      </a:solidFill>
                      <a:prstDash val="solid"/>
                      <a:round/>
                      <a:headEnd type="none" w="med" len="med"/>
                      <a:tailEnd type="none" w="med" len="med"/>
                    </a:lnB>
                    <a:noFill/>
                  </a:tcPr>
                </a:tc>
                <a:tc>
                  <a:txBody>
                    <a:bodyPr/>
                    <a:lstStyle/>
                    <a:p>
                      <a:pPr algn="ctr" latinLnBrk="1"/>
                      <a:r>
                        <a:rPr kumimoji="0" lang="en-US" altLang="ko-KR"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서비스명</a:t>
                      </a:r>
                      <a:r>
                        <a:rPr kumimoji="0" lang="en-US" altLang="ko-KR"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338D"/>
                      </a:solidFill>
                      <a:prstDash val="solid"/>
                      <a:round/>
                      <a:headEnd type="none" w="med" len="med"/>
                      <a:tailEnd type="none" w="med" len="med"/>
                    </a:lnB>
                    <a:noFill/>
                  </a:tcPr>
                </a:tc>
                <a:tc>
                  <a:txBody>
                    <a:bodyPr/>
                    <a:lstStyle/>
                    <a:p>
                      <a:pPr algn="ctr" latinLnBrk="1"/>
                      <a:r>
                        <a:rPr kumimoji="0" lang="en-US" altLang="ko-KR"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내용 </a:t>
                      </a:r>
                      <a:r>
                        <a:rPr kumimoji="0" lang="en-US" altLang="ko-KR"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1000" b="1" i="0" u="none" strike="noStrike" kern="1200" cap="none" spc="0" normalizeH="0" baseline="0" dirty="0">
                        <a:ln>
                          <a:solidFill>
                            <a:srgbClr val="FFFFFF">
                              <a:lumMod val="75000"/>
                              <a:alpha val="0"/>
                            </a:srgbClr>
                          </a:solidFill>
                        </a:ln>
                        <a:solidFill>
                          <a:schemeClr val="tx1"/>
                        </a:solidFill>
                        <a:effectLst/>
                        <a:uLnTx/>
                        <a:uFillTx/>
                        <a:latin typeface="KoPub돋움체 Medium" panose="02020603020101020101" pitchFamily="18" charset="-127"/>
                        <a:ea typeface="KoPub돋움체 Medium" panose="02020603020101020101" pitchFamily="18" charset="-127"/>
                        <a:cs typeface="+mn-cs"/>
                      </a:endParaRPr>
                    </a:p>
                  </a:txBody>
                  <a:tcPr marL="72000" marR="72000" marT="36000" marB="3600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219815279"/>
                  </a:ext>
                </a:extLst>
              </a:tr>
              <a:tr h="702000">
                <a:tc>
                  <a:txBody>
                    <a:bodyPr/>
                    <a:lstStyle/>
                    <a:p>
                      <a:pPr algn="ctr" latinLnBrk="1"/>
                      <a:r>
                        <a:rPr kumimoji="0" lang="ko-KR" altLang="en-US" sz="900" b="0" i="0" u="none" strike="noStrike" kern="1200" cap="none" spc="-4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쿠팡</a:t>
                      </a:r>
                    </a:p>
                  </a:txBody>
                  <a:tcPr marL="36000" marR="36000" marT="36000" marB="54000" anchor="b">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chemeClr val="bg1"/>
                    </a:solidFill>
                  </a:tcPr>
                </a:tc>
                <a:tc>
                  <a:txBody>
                    <a:bodyPr/>
                    <a:lstStyle/>
                    <a:p>
                      <a:pPr marL="0" indent="0" algn="ctr">
                        <a:lnSpc>
                          <a:spcPct val="110000"/>
                        </a:lnSpc>
                        <a:spcAft>
                          <a:spcPts val="100"/>
                        </a:spcAft>
                        <a:buFontTx/>
                        <a:buNone/>
                        <a:defRPr/>
                      </a:pPr>
                      <a:r>
                        <a:rPr lang="ko-KR" altLang="en-US" sz="900" kern="0" spc="0" dirty="0">
                          <a:ln>
                            <a:solidFill>
                              <a:sysClr val="window" lastClr="FFFFFF">
                                <a:lumMod val="75000"/>
                                <a:alpha val="0"/>
                              </a:sysClr>
                            </a:solidFill>
                          </a:ln>
                          <a:solidFill>
                            <a:schemeClr val="tx1">
                              <a:lumMod val="85000"/>
                              <a:lumOff val="15000"/>
                            </a:schemeClr>
                          </a:solidFill>
                          <a:latin typeface="+mn-ea"/>
                          <a:ea typeface="+mn-ea"/>
                          <a:cs typeface="+mn-cs"/>
                        </a:rPr>
                        <a:t>로켓그로스</a:t>
                      </a:r>
                      <a:endParaRPr lang="en-US" altLang="ko-KR" sz="900" kern="0" spc="0" dirty="0">
                        <a:ln>
                          <a:solidFill>
                            <a:sysClr val="window" lastClr="FFFFFF">
                              <a:lumMod val="75000"/>
                              <a:alpha val="0"/>
                            </a:sysClr>
                          </a:solidFill>
                        </a:ln>
                        <a:solidFill>
                          <a:schemeClr val="tx1">
                            <a:lumMod val="85000"/>
                            <a:lumOff val="15000"/>
                          </a:schemeClr>
                        </a:solidFill>
                        <a:latin typeface="+mn-ea"/>
                        <a:ea typeface="+mn-ea"/>
                        <a:cs typeface="+mn-cs"/>
                      </a:endParaRPr>
                    </a:p>
                  </a:txBody>
                  <a:tcPr marL="54000" marR="540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rgbClr val="EAECEE"/>
                    </a:solidFill>
                  </a:tcPr>
                </a:tc>
                <a:tc>
                  <a:txBody>
                    <a:bodyPr/>
                    <a:lstStyle/>
                    <a:p>
                      <a:pPr marL="0" marR="0" lvl="0" indent="0" algn="l" defTabSz="914400" rtl="0" eaLnBrk="1" fontAlgn="ctr" latinLnBrk="0" hangingPunct="1">
                        <a:lnSpc>
                          <a:spcPct val="108000"/>
                        </a:lnSpc>
                        <a:spcBef>
                          <a:spcPts val="100"/>
                        </a:spcBef>
                        <a:spcAft>
                          <a:spcPts val="100"/>
                        </a:spcAft>
                        <a:buClrTx/>
                        <a:buSzTx/>
                        <a:buFontTx/>
                        <a:buNone/>
                        <a:tabLst/>
                        <a:defRPr/>
                      </a:pP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쿠팡은 물류 전문 자회사 쿠팡풀필먼트서비스</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(CFS)</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와 ‘로켓그로스’ 사업을 개시한 가운데</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관련 사업을 확대하며 신규 수익원 확보에 나섬</a:t>
                      </a:r>
                      <a:endPar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endParaRPr>
                    </a:p>
                    <a:p>
                      <a:pPr marL="85725" marR="0" lvl="0" indent="-85725" algn="l" defTabSz="914400" rtl="0" eaLnBrk="1" fontAlgn="ctr" latinLnBrk="0" hangingPunct="1">
                        <a:lnSpc>
                          <a:spcPct val="108000"/>
                        </a:lnSpc>
                        <a:spcBef>
                          <a:spcPts val="100"/>
                        </a:spcBef>
                        <a:spcAft>
                          <a:spcPts val="100"/>
                        </a:spcAft>
                        <a:buClrTx/>
                        <a:buSzTx/>
                        <a:buFont typeface="Arial" panose="020B0604020202020204" pitchFamily="34" charset="0"/>
                        <a:buChar char="•"/>
                        <a:tabLst/>
                        <a:defRPr/>
                      </a:pP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로켓그로스는 오픈마켓에 입점한 셀러가 쿠팡 물류센터에 상품을 입고하면 보관</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포장</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배송</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반품 등 일련의 물류 프로세스를 쿠팡이 전담</a:t>
                      </a:r>
                      <a:endPar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endParaRPr>
                    </a:p>
                    <a:p>
                      <a:pPr marL="0" marR="0" lvl="0" indent="0" algn="l" defTabSz="914400" rtl="0" eaLnBrk="1" fontAlgn="ctr" latinLnBrk="0" hangingPunct="1">
                        <a:lnSpc>
                          <a:spcPct val="108000"/>
                        </a:lnSpc>
                        <a:spcBef>
                          <a:spcPts val="100"/>
                        </a:spcBef>
                        <a:spcAft>
                          <a:spcPts val="100"/>
                        </a:spcAft>
                        <a:buClrTx/>
                        <a:buSzTx/>
                        <a:buFontTx/>
                        <a:buNone/>
                        <a:tabLst/>
                        <a:defRPr/>
                      </a:pP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쿠팡은 로켓그로스 사업으로 경쟁력 있는 판매자</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셀러</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확보뿐만 아니라 수수료 매출 증대 등의 효과를 기대</a:t>
                      </a:r>
                      <a:endPar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endParaRPr>
                    </a:p>
                    <a:p>
                      <a:pPr marL="85725" marR="0" lvl="0" indent="-85725" algn="l" defTabSz="914400" rtl="0" eaLnBrk="1" fontAlgn="ctr" latinLnBrk="0" hangingPunct="1">
                        <a:lnSpc>
                          <a:spcPct val="108000"/>
                        </a:lnSpc>
                        <a:spcBef>
                          <a:spcPts val="100"/>
                        </a:spcBef>
                        <a:spcAft>
                          <a:spcPts val="100"/>
                        </a:spcAft>
                        <a:buClrTx/>
                        <a:buSzTx/>
                        <a:buFont typeface="Arial" panose="020B0604020202020204" pitchFamily="34" charset="0"/>
                        <a:buChar char="•"/>
                        <a:tabLst/>
                        <a:defRPr/>
                      </a:pP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쿠팡은 쿠팡을 통한 판매수수료 외</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주문 상품별 입</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출고</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배송</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보관 수수료 등을 수취  </a:t>
                      </a:r>
                      <a:endPar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endParaRPr>
                    </a:p>
                  </a:txBody>
                  <a:tcPr marL="144000" marR="144000" marT="36000" marB="36000" anchor="ctr">
                    <a:lnL w="3175"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920513719"/>
                  </a:ext>
                </a:extLst>
              </a:tr>
              <a:tr h="702000">
                <a:tc>
                  <a:txBody>
                    <a:bodyPr/>
                    <a:lstStyle/>
                    <a:p>
                      <a:pPr algn="ctr" latinLnBrk="1"/>
                      <a:r>
                        <a:rPr kumimoji="0" lang="ko-KR" altLang="en-US" sz="900" b="0" i="0" u="none" strike="noStrike" kern="1200" cap="none" spc="-4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네이버</a:t>
                      </a:r>
                    </a:p>
                  </a:txBody>
                  <a:tcPr marL="36000" marR="36000" marT="36000" marB="54000" anchor="b">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chemeClr val="bg1"/>
                    </a:solidFill>
                  </a:tcPr>
                </a:tc>
                <a:tc>
                  <a:txBody>
                    <a:bodyPr/>
                    <a:lstStyle/>
                    <a:p>
                      <a:pPr marL="0" indent="0" algn="ctr">
                        <a:lnSpc>
                          <a:spcPct val="110000"/>
                        </a:lnSpc>
                        <a:spcAft>
                          <a:spcPts val="100"/>
                        </a:spcAft>
                        <a:buFontTx/>
                        <a:buNone/>
                        <a:defRPr/>
                      </a:pPr>
                      <a:r>
                        <a:rPr lang="ko-KR" altLang="en-US" sz="900" kern="0" spc="0" dirty="0">
                          <a:ln>
                            <a:solidFill>
                              <a:sysClr val="window" lastClr="FFFFFF">
                                <a:lumMod val="75000"/>
                                <a:alpha val="0"/>
                              </a:sysClr>
                            </a:solidFill>
                          </a:ln>
                          <a:solidFill>
                            <a:schemeClr val="tx1">
                              <a:lumMod val="85000"/>
                              <a:lumOff val="15000"/>
                            </a:schemeClr>
                          </a:solidFill>
                          <a:latin typeface="+mn-ea"/>
                          <a:ea typeface="+mn-ea"/>
                          <a:cs typeface="+mn-cs"/>
                        </a:rPr>
                        <a:t>커머스솔루션마켓</a:t>
                      </a:r>
                      <a:endParaRPr lang="en-US" altLang="ko-KR" sz="900" kern="0" spc="0" dirty="0">
                        <a:ln>
                          <a:solidFill>
                            <a:sysClr val="window" lastClr="FFFFFF">
                              <a:lumMod val="75000"/>
                              <a:alpha val="0"/>
                            </a:sysClr>
                          </a:solidFill>
                        </a:ln>
                        <a:solidFill>
                          <a:schemeClr val="tx1">
                            <a:lumMod val="85000"/>
                            <a:lumOff val="15000"/>
                          </a:schemeClr>
                        </a:solidFill>
                        <a:latin typeface="+mn-ea"/>
                        <a:ea typeface="+mn-ea"/>
                        <a:cs typeface="+mn-cs"/>
                      </a:endParaRPr>
                    </a:p>
                    <a:p>
                      <a:pPr marL="0" indent="0" algn="ctr">
                        <a:lnSpc>
                          <a:spcPct val="110000"/>
                        </a:lnSpc>
                        <a:spcAft>
                          <a:spcPts val="100"/>
                        </a:spcAft>
                        <a:buFontTx/>
                        <a:buNone/>
                        <a:defRPr/>
                      </a:pPr>
                      <a:r>
                        <a:rPr lang="ko-KR" altLang="en-US" sz="900" kern="0" spc="0" dirty="0">
                          <a:ln>
                            <a:solidFill>
                              <a:sysClr val="window" lastClr="FFFFFF">
                                <a:lumMod val="75000"/>
                                <a:alpha val="0"/>
                              </a:sysClr>
                            </a:solidFill>
                          </a:ln>
                          <a:solidFill>
                            <a:schemeClr val="tx1">
                              <a:lumMod val="85000"/>
                              <a:lumOff val="15000"/>
                            </a:schemeClr>
                          </a:solidFill>
                          <a:latin typeface="+mn-ea"/>
                          <a:ea typeface="+mn-ea"/>
                          <a:cs typeface="+mn-cs"/>
                        </a:rPr>
                        <a:t>도착배송솔루션</a:t>
                      </a:r>
                      <a:endParaRPr lang="en-US" altLang="ko-KR" sz="900" kern="0" spc="0" dirty="0">
                        <a:ln>
                          <a:solidFill>
                            <a:sysClr val="window" lastClr="FFFFFF">
                              <a:lumMod val="75000"/>
                              <a:alpha val="0"/>
                            </a:sysClr>
                          </a:solidFill>
                        </a:ln>
                        <a:solidFill>
                          <a:schemeClr val="tx1">
                            <a:lumMod val="85000"/>
                            <a:lumOff val="15000"/>
                          </a:schemeClr>
                        </a:solidFill>
                        <a:latin typeface="+mn-ea"/>
                        <a:ea typeface="+mn-ea"/>
                        <a:cs typeface="+mn-cs"/>
                      </a:endParaRPr>
                    </a:p>
                  </a:txBody>
                  <a:tcPr marL="54000" marR="540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rgbClr val="EAECEE"/>
                    </a:solidFill>
                  </a:tcPr>
                </a:tc>
                <a:tc>
                  <a:txBody>
                    <a:bodyPr/>
                    <a:lstStyle/>
                    <a:p>
                      <a:pPr marL="0" marR="0" lvl="0" indent="0" algn="l" defTabSz="914400" rtl="0" eaLnBrk="1" fontAlgn="ctr" latinLnBrk="0" hangingPunct="1">
                        <a:lnSpc>
                          <a:spcPct val="110000"/>
                        </a:lnSpc>
                        <a:spcBef>
                          <a:spcPts val="100"/>
                        </a:spcBef>
                        <a:spcAft>
                          <a:spcPts val="100"/>
                        </a:spcAft>
                        <a:buClrTx/>
                        <a:buSzTx/>
                        <a:buFontTx/>
                        <a:buNone/>
                        <a:tabLst/>
                        <a:defRPr/>
                      </a:pP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판매자가 </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D2C </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전략을 추진하는 데 전문성을 더하고 사업 효율을 높일 수 있도록 하는 ‘커머스솔루션마켓’</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도착보장솔루션’ 등 </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D2C</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솔루션을 내재화한 뒤</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구독 기반 과금 체계로 수익화 및 셀러 락인 </a:t>
                      </a:r>
                      <a:endPar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endParaRPr>
                    </a:p>
                    <a:p>
                      <a:pPr marL="85725" marR="0" lvl="0" indent="-85725" algn="l" defTabSz="914400" rtl="0" eaLnBrk="1" fontAlgn="ctr" latinLnBrk="0" hangingPunct="1">
                        <a:lnSpc>
                          <a:spcPct val="110000"/>
                        </a:lnSpc>
                        <a:spcBef>
                          <a:spcPts val="100"/>
                        </a:spcBef>
                        <a:spcAft>
                          <a:spcPts val="100"/>
                        </a:spcAft>
                        <a:buClrTx/>
                        <a:buSzTx/>
                        <a:buFont typeface="Arial" panose="020B0604020202020204" pitchFamily="34" charset="0"/>
                        <a:buChar char="•"/>
                        <a:tabLst/>
                        <a:defRPr/>
                      </a:pP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‘커머스솔루션마켓’은 스마트스토어</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브랜드스토어 판매자 대상의 구독 서비스로</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소싱</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관리</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마케팅</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판매</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고객관리 등 사업 운영 전반을 지원하는 솔루션임</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커머스솔루션마켓과 함께 론칭 시점</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(’22</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년</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부터 무료로 제공해온 ‘도착배송솔루션’을 ’</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23</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년 </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10</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월부터 유료 전환하여 부가 수익 창출</a:t>
                      </a:r>
                    </a:p>
                  </a:txBody>
                  <a:tcPr marL="144000" marR="144000" marT="36000" marB="36000" anchor="ctr">
                    <a:lnL w="3175"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832826173"/>
                  </a:ext>
                </a:extLst>
              </a:tr>
              <a:tr h="702000">
                <a:tc>
                  <a:txBody>
                    <a:bodyPr/>
                    <a:lstStyle/>
                    <a:p>
                      <a:pPr algn="ctr" latinLnBrk="1"/>
                      <a:r>
                        <a:rPr kumimoji="0" lang="ko-KR" altLang="en-US" sz="900" b="0" i="0" u="none" strike="noStrike" kern="1200" cap="none" spc="-40" normalizeH="0" baseline="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큐텐</a:t>
                      </a:r>
                    </a:p>
                  </a:txBody>
                  <a:tcPr marL="36000" marR="36000" marT="36000" marB="54000" anchor="b">
                    <a:lnL w="6350" cap="flat" cmpd="sng" algn="ctr">
                      <a:no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chemeClr val="bg1"/>
                    </a:solidFill>
                  </a:tcPr>
                </a:tc>
                <a:tc>
                  <a:txBody>
                    <a:bodyPr/>
                    <a:lstStyle/>
                    <a:p>
                      <a:pPr marL="0" indent="0" algn="ctr">
                        <a:lnSpc>
                          <a:spcPct val="110000"/>
                        </a:lnSpc>
                        <a:spcAft>
                          <a:spcPts val="100"/>
                        </a:spcAft>
                        <a:buFontTx/>
                        <a:buNone/>
                        <a:defRPr/>
                      </a:pPr>
                      <a:r>
                        <a:rPr lang="en-US" altLang="ko-KR" sz="900" kern="0" spc="0" dirty="0">
                          <a:ln>
                            <a:solidFill>
                              <a:sysClr val="window" lastClr="FFFFFF">
                                <a:lumMod val="75000"/>
                                <a:alpha val="0"/>
                              </a:sysClr>
                            </a:solidFill>
                          </a:ln>
                          <a:solidFill>
                            <a:schemeClr val="tx1">
                              <a:lumMod val="85000"/>
                              <a:lumOff val="15000"/>
                            </a:schemeClr>
                          </a:solidFill>
                          <a:latin typeface="+mn-ea"/>
                          <a:ea typeface="+mn-ea"/>
                          <a:cs typeface="+mn-cs"/>
                        </a:rPr>
                        <a:t>Qx</a:t>
                      </a:r>
                      <a:r>
                        <a:rPr lang="ko-KR" altLang="en-US" sz="900" kern="0" spc="0" dirty="0">
                          <a:ln>
                            <a:solidFill>
                              <a:sysClr val="window" lastClr="FFFFFF">
                                <a:lumMod val="75000"/>
                                <a:alpha val="0"/>
                              </a:sysClr>
                            </a:solidFill>
                          </a:ln>
                          <a:solidFill>
                            <a:schemeClr val="tx1">
                              <a:lumMod val="85000"/>
                              <a:lumOff val="15000"/>
                            </a:schemeClr>
                          </a:solidFill>
                          <a:latin typeface="+mn-ea"/>
                          <a:ea typeface="+mn-ea"/>
                          <a:cs typeface="+mn-cs"/>
                        </a:rPr>
                        <a:t>프라임</a:t>
                      </a:r>
                      <a:endParaRPr lang="en-US" altLang="ko-KR" sz="900" kern="0" spc="0" dirty="0">
                        <a:ln>
                          <a:solidFill>
                            <a:sysClr val="window" lastClr="FFFFFF">
                              <a:lumMod val="75000"/>
                              <a:alpha val="0"/>
                            </a:sysClr>
                          </a:solidFill>
                        </a:ln>
                        <a:solidFill>
                          <a:schemeClr val="tx1">
                            <a:lumMod val="85000"/>
                            <a:lumOff val="15000"/>
                          </a:schemeClr>
                        </a:solidFill>
                        <a:latin typeface="+mn-ea"/>
                        <a:ea typeface="+mn-ea"/>
                        <a:cs typeface="+mn-cs"/>
                      </a:endParaRPr>
                    </a:p>
                  </a:txBody>
                  <a:tcPr marL="54000" marR="54000" anchor="ctr">
                    <a:lnL w="3175" cap="flat" cmpd="sng" algn="ctr">
                      <a:solidFill>
                        <a:srgbClr val="00338D"/>
                      </a:solidFill>
                      <a:prstDash val="solid"/>
                      <a:round/>
                      <a:headEnd type="none" w="med" len="med"/>
                      <a:tailEnd type="none" w="med" len="med"/>
                    </a:lnL>
                    <a:lnR w="3175" cap="flat" cmpd="sng" algn="ctr">
                      <a:solidFill>
                        <a:srgbClr val="00338D"/>
                      </a:solid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rgbClr val="EAECEE"/>
                    </a:solidFill>
                  </a:tcPr>
                </a:tc>
                <a:tc>
                  <a:txBody>
                    <a:bodyPr/>
                    <a:lstStyle/>
                    <a:p>
                      <a:pPr marL="0" marR="0" lvl="0" indent="0" algn="l" defTabSz="914400" rtl="0" eaLnBrk="1" fontAlgn="ctr" latinLnBrk="0" hangingPunct="1">
                        <a:lnSpc>
                          <a:spcPct val="110000"/>
                        </a:lnSpc>
                        <a:spcBef>
                          <a:spcPts val="100"/>
                        </a:spcBef>
                        <a:spcAft>
                          <a:spcPts val="100"/>
                        </a:spcAft>
                        <a:buClrTx/>
                        <a:buSzTx/>
                        <a:buFontTx/>
                        <a:buNone/>
                        <a:tabLst/>
                        <a:defRPr/>
                      </a:pP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큐텐은 경쟁력 있는 셀러 확보를 목표로 물류 계열사 큐익스프레스</a:t>
                      </a:r>
                      <a:r>
                        <a:rPr kumimoji="0" lang="en-US" altLang="ko-KR"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(Qxpress)</a:t>
                      </a:r>
                      <a:r>
                        <a:rPr kumimoji="0" lang="ko-KR" altLang="en-US" sz="900" b="1"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와 함께 판매자 대상의 통합 풀필먼트 서비스를 론칭</a:t>
                      </a:r>
                    </a:p>
                    <a:p>
                      <a:pPr marL="85725" marR="0" lvl="0" indent="-85725" algn="l" defTabSz="914400" rtl="0" eaLnBrk="1" fontAlgn="ctr" latinLnBrk="0" hangingPunct="1">
                        <a:lnSpc>
                          <a:spcPct val="110000"/>
                        </a:lnSpc>
                        <a:spcBef>
                          <a:spcPts val="100"/>
                        </a:spcBef>
                        <a:spcAft>
                          <a:spcPts val="100"/>
                        </a:spcAft>
                        <a:buClrTx/>
                        <a:buSzTx/>
                        <a:buFont typeface="Arial" panose="020B0604020202020204" pitchFamily="34" charset="0"/>
                        <a:buChar char="•"/>
                        <a:tabLst/>
                        <a:defRPr/>
                      </a:pP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해당 서비스는 풀필먼트 서비스 외 큐익스프레스의 해외 물류 거점을 기반으로 한 셀러의 해외 판로 확대 지원</a:t>
                      </a:r>
                    </a:p>
                    <a:p>
                      <a:pPr marL="85725" marR="0" lvl="0" indent="-85725" algn="l" defTabSz="914400" rtl="0" eaLnBrk="1" fontAlgn="ctr" latinLnBrk="0" hangingPunct="1">
                        <a:lnSpc>
                          <a:spcPct val="110000"/>
                        </a:lnSpc>
                        <a:spcBef>
                          <a:spcPts val="100"/>
                        </a:spcBef>
                        <a:spcAft>
                          <a:spcPts val="100"/>
                        </a:spcAft>
                        <a:buClrTx/>
                        <a:buSzTx/>
                        <a:buFont typeface="Arial" panose="020B0604020202020204" pitchFamily="34" charset="0"/>
                        <a:buChar char="•"/>
                        <a:tabLst/>
                        <a:defRPr/>
                      </a:pP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큐텐은 그룹사</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티몬</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인터파크커머스</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위메프</a:t>
                      </a:r>
                      <a:r>
                        <a:rPr kumimoji="0" lang="en-US" altLang="ko-KR"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 </a:t>
                      </a:r>
                      <a:r>
                        <a:rPr kumimoji="0" lang="ko-KR" altLang="en-US" sz="900" b="0" i="0" u="none" strike="noStrike" kern="0" cap="none" spc="-50" normalizeH="0" baseline="0" noProof="0" dirty="0">
                          <a:ln>
                            <a:solidFill>
                              <a:srgbClr val="00B8F5">
                                <a:alpha val="0"/>
                              </a:srgbClr>
                            </a:solidFill>
                          </a:ln>
                          <a:solidFill>
                            <a:schemeClr val="tx1">
                              <a:lumMod val="85000"/>
                              <a:lumOff val="15000"/>
                            </a:schemeClr>
                          </a:solidFill>
                          <a:effectLst/>
                          <a:uLnTx/>
                          <a:uFillTx/>
                          <a:latin typeface="+mn-lt"/>
                          <a:ea typeface="+mn-ea"/>
                          <a:cs typeface="Arial" panose="020B0604020202020204" pitchFamily="34" charset="0"/>
                          <a:sym typeface="Wingdings" panose="05000000000000000000" pitchFamily="2" charset="2"/>
                        </a:rPr>
                        <a:t>그룹사 플랫폼과 상품 연동 기능을 제공하여 운영 효율화를 도모</a:t>
                      </a:r>
                    </a:p>
                  </a:txBody>
                  <a:tcPr marL="144000" marR="144000" marT="36000" marB="36000" anchor="ctr">
                    <a:lnL w="3175"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00338D"/>
                      </a:solidFill>
                      <a:prstDash val="solid"/>
                      <a:round/>
                      <a:headEnd type="none" w="med" len="med"/>
                      <a:tailEnd type="none" w="med" len="med"/>
                    </a:lnT>
                    <a:lnB w="3175"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2259038071"/>
                  </a:ext>
                </a:extLst>
              </a:tr>
            </a:tbl>
          </a:graphicData>
        </a:graphic>
      </p:graphicFrame>
      <p:sp>
        <p:nvSpPr>
          <p:cNvPr id="26" name="TextBox 25">
            <a:extLst>
              <a:ext uri="{FF2B5EF4-FFF2-40B4-BE49-F238E27FC236}">
                <a16:creationId xmlns:a16="http://schemas.microsoft.com/office/drawing/2014/main" id="{F45CD5FE-F62C-600A-3506-B13F826C1223}"/>
              </a:ext>
            </a:extLst>
          </p:cNvPr>
          <p:cNvSpPr txBox="1"/>
          <p:nvPr/>
        </p:nvSpPr>
        <p:spPr>
          <a:xfrm>
            <a:off x="488950" y="5002098"/>
            <a:ext cx="4284660" cy="881176"/>
          </a:xfrm>
          <a:prstGeom prst="rect">
            <a:avLst/>
          </a:prstGeom>
          <a:solidFill>
            <a:schemeClr val="tx2">
              <a:lumMod val="75000"/>
            </a:schemeClr>
          </a:solidFill>
          <a:ln>
            <a:noFill/>
          </a:ln>
        </p:spPr>
        <p:txBody>
          <a:bodyPr wrap="square" lIns="108000" tIns="108000" rIns="108000" bIns="108000" rtlCol="0" anchor="ctr">
            <a:noAutofit/>
          </a:bodyPr>
          <a:lstStyle>
            <a:defPPr>
              <a:defRPr lang="en-US"/>
            </a:defPPr>
            <a:lvl1pPr marL="171450" marR="0" lvl="0" indent="-171450" fontAlgn="auto">
              <a:lnSpc>
                <a:spcPct val="115000"/>
              </a:lnSpc>
              <a:spcBef>
                <a:spcPts val="200"/>
              </a:spcBef>
              <a:spcAft>
                <a:spcPts val="200"/>
              </a:spcAft>
              <a:buClrTx/>
              <a:buSzTx/>
              <a:buFont typeface="Wingdings" panose="05000000000000000000" pitchFamily="2" charset="2"/>
              <a:buChar char="ü"/>
              <a:tabLst/>
              <a:defRPr kumimoji="0" sz="1000" b="1" i="0" u="none" strike="noStrike" cap="none" spc="0" normalizeH="0" baseline="0">
                <a:ln>
                  <a:solidFill>
                    <a:srgbClr val="00338D">
                      <a:alpha val="0"/>
                    </a:srgbClr>
                  </a:solidFill>
                </a:ln>
                <a:solidFill>
                  <a:srgbClr val="FFFFFF"/>
                </a:solidFill>
                <a:effectLst/>
                <a:uLnTx/>
                <a:uFillTx/>
                <a:latin typeface="KoPub돋움체 Medium"/>
                <a:ea typeface="KoPub돋움체 Medium"/>
              </a:defRPr>
            </a:lvl1pPr>
          </a:lstStyle>
          <a:p>
            <a:r>
              <a:rPr lang="en-US" altLang="ko-KR" sz="950" dirty="0"/>
              <a:t>D2C(Direct-to-Customer) </a:t>
            </a:r>
            <a:r>
              <a:rPr lang="ko-KR" altLang="en-US" sz="950" dirty="0"/>
              <a:t>비즈니스를 확대하려는 브랜드 사업자 및 중소상공인이 늘고 있음</a:t>
            </a:r>
            <a:r>
              <a:rPr lang="en-US" altLang="ko-KR" sz="950" dirty="0"/>
              <a:t>. </a:t>
            </a:r>
            <a:r>
              <a:rPr lang="ko-KR" altLang="en-US" sz="950" dirty="0"/>
              <a:t>이에 이커머스 기업은 </a:t>
            </a:r>
            <a:r>
              <a:rPr lang="en-US" altLang="ko-KR" sz="950" dirty="0"/>
              <a:t>D2C </a:t>
            </a:r>
            <a:r>
              <a:rPr lang="ko-KR" altLang="en-US" sz="950" dirty="0"/>
              <a:t>지원 솔루션으로 </a:t>
            </a:r>
            <a:r>
              <a:rPr lang="en-US" altLang="ko-KR" sz="950" dirty="0"/>
              <a:t>B2B </a:t>
            </a:r>
            <a:r>
              <a:rPr lang="ko-KR" altLang="en-US" sz="950" dirty="0"/>
              <a:t>사업을 확대하며 신규 수익원 확보에 나서는 추세</a:t>
            </a:r>
            <a:r>
              <a:rPr lang="en-US" altLang="ko-KR" sz="950" dirty="0"/>
              <a:t>. </a:t>
            </a:r>
            <a:r>
              <a:rPr lang="ko-KR" altLang="en-US" sz="950" dirty="0"/>
              <a:t>기업들은 </a:t>
            </a:r>
            <a:r>
              <a:rPr lang="en-US" altLang="ko-KR" sz="950" dirty="0"/>
              <a:t>D2C </a:t>
            </a:r>
            <a:r>
              <a:rPr lang="ko-KR" altLang="en-US" sz="950" dirty="0"/>
              <a:t>솔루션으로 경쟁력 있는 판매자</a:t>
            </a:r>
            <a:r>
              <a:rPr lang="en-US" altLang="ko-KR" sz="950" dirty="0"/>
              <a:t>·</a:t>
            </a:r>
            <a:r>
              <a:rPr lang="ko-KR" altLang="en-US" sz="950" dirty="0"/>
              <a:t>셀러 확보에 나서며 이커머스 시장 내 지배력을 강화하고자 함</a:t>
            </a:r>
            <a:endParaRPr lang="en-US" altLang="ko-KR" sz="950" dirty="0"/>
          </a:p>
        </p:txBody>
      </p:sp>
      <p:sp>
        <p:nvSpPr>
          <p:cNvPr id="27" name="TextBox 26">
            <a:extLst>
              <a:ext uri="{FF2B5EF4-FFF2-40B4-BE49-F238E27FC236}">
                <a16:creationId xmlns:a16="http://schemas.microsoft.com/office/drawing/2014/main" id="{C246645B-3F37-1D81-0317-4738D284A1AB}"/>
              </a:ext>
            </a:extLst>
          </p:cNvPr>
          <p:cNvSpPr txBox="1"/>
          <p:nvPr/>
        </p:nvSpPr>
        <p:spPr>
          <a:xfrm>
            <a:off x="5132387" y="5002098"/>
            <a:ext cx="4284663" cy="881176"/>
          </a:xfrm>
          <a:prstGeom prst="rect">
            <a:avLst/>
          </a:prstGeom>
          <a:solidFill>
            <a:schemeClr val="tx2">
              <a:lumMod val="75000"/>
            </a:schemeClr>
          </a:solidFill>
          <a:ln>
            <a:noFill/>
          </a:ln>
        </p:spPr>
        <p:txBody>
          <a:bodyPr wrap="square" lIns="108000" tIns="108000" rIns="108000" bIns="108000" rtlCol="0" anchor="ctr">
            <a:noAutofit/>
          </a:bodyPr>
          <a:lstStyle>
            <a:defPPr>
              <a:defRPr lang="en-US"/>
            </a:defPPr>
            <a:lvl1pPr marL="171450" marR="0" lvl="0" indent="-171450" fontAlgn="auto">
              <a:lnSpc>
                <a:spcPct val="115000"/>
              </a:lnSpc>
              <a:spcBef>
                <a:spcPts val="200"/>
              </a:spcBef>
              <a:spcAft>
                <a:spcPts val="200"/>
              </a:spcAft>
              <a:buClrTx/>
              <a:buSzTx/>
              <a:buFont typeface="Wingdings" panose="05000000000000000000" pitchFamily="2" charset="2"/>
              <a:buChar char="ü"/>
              <a:tabLst/>
              <a:defRPr kumimoji="0" sz="1000" b="1" i="0" u="none" strike="noStrike" cap="none" spc="0" normalizeH="0" baseline="0">
                <a:ln>
                  <a:solidFill>
                    <a:srgbClr val="00338D">
                      <a:alpha val="0"/>
                    </a:srgbClr>
                  </a:solidFill>
                </a:ln>
                <a:solidFill>
                  <a:srgbClr val="FFFFFF"/>
                </a:solidFill>
                <a:effectLst/>
                <a:uLnTx/>
                <a:uFillTx/>
                <a:latin typeface="KoPub돋움체 Medium"/>
                <a:ea typeface="KoPub돋움체 Medium"/>
              </a:defRPr>
            </a:lvl1pPr>
          </a:lstStyle>
          <a:p>
            <a:r>
              <a:rPr lang="ko-KR" altLang="en-US" sz="950" dirty="0"/>
              <a:t>판매자가 </a:t>
            </a:r>
            <a:r>
              <a:rPr lang="en-US" altLang="ko-KR" sz="950" dirty="0"/>
              <a:t>D2C </a:t>
            </a:r>
            <a:r>
              <a:rPr lang="ko-KR" altLang="en-US" sz="950" dirty="0"/>
              <a:t>자사몰을 자체적으로 구축</a:t>
            </a:r>
            <a:r>
              <a:rPr lang="ko-KR" altLang="en-US" sz="950" dirty="0">
                <a:latin typeface="KoPub돋움체 Medium" panose="00000600000000000000" pitchFamily="2" charset="-127"/>
                <a:ea typeface="KoPub돋움체 Medium" panose="00000600000000000000" pitchFamily="2" charset="-127"/>
              </a:rPr>
              <a:t>할 경우 </a:t>
            </a:r>
            <a:r>
              <a:rPr lang="ko-KR" altLang="en-US" sz="950" dirty="0"/>
              <a:t>서버 구축 및 운영 비용뿐만 아니라 제품 소싱</a:t>
            </a:r>
            <a:r>
              <a:rPr lang="en-US" altLang="ko-KR" sz="950" dirty="0"/>
              <a:t>·</a:t>
            </a:r>
            <a:r>
              <a:rPr lang="ko-KR" altLang="en-US" sz="950" dirty="0"/>
              <a:t>관리</a:t>
            </a:r>
            <a:r>
              <a:rPr lang="en-US" altLang="ko-KR" sz="950" dirty="0"/>
              <a:t>, </a:t>
            </a:r>
            <a:r>
              <a:rPr lang="ko-KR" altLang="en-US" sz="950" dirty="0"/>
              <a:t>마케팅</a:t>
            </a:r>
            <a:r>
              <a:rPr lang="en-US" altLang="ko-KR" sz="950" dirty="0"/>
              <a:t>, </a:t>
            </a:r>
            <a:r>
              <a:rPr lang="ko-KR" altLang="en-US" sz="950" dirty="0"/>
              <a:t>물류</a:t>
            </a:r>
            <a:r>
              <a:rPr lang="en-US" altLang="ko-KR" sz="950" dirty="0"/>
              <a:t>·</a:t>
            </a:r>
            <a:r>
              <a:rPr lang="ko-KR" altLang="en-US" sz="950" dirty="0"/>
              <a:t>배송 등 사업 운영 전반에 대해 부담해야 하는 비용이 적지 않음</a:t>
            </a:r>
            <a:r>
              <a:rPr lang="en-US" altLang="ko-KR" sz="950" dirty="0"/>
              <a:t>. </a:t>
            </a:r>
            <a:r>
              <a:rPr lang="ko-KR" altLang="en-US" sz="950" dirty="0"/>
              <a:t>반면 이커머스 </a:t>
            </a:r>
            <a:r>
              <a:rPr lang="en-US" altLang="ko-KR" sz="950" dirty="0"/>
              <a:t>D2C </a:t>
            </a:r>
            <a:r>
              <a:rPr lang="ko-KR" altLang="en-US" sz="950" dirty="0"/>
              <a:t>솔루션 활용 시</a:t>
            </a:r>
            <a:r>
              <a:rPr lang="en-US" altLang="ko-KR" sz="950" dirty="0"/>
              <a:t>, </a:t>
            </a:r>
            <a:r>
              <a:rPr lang="ko-KR" altLang="en-US" sz="950" dirty="0"/>
              <a:t>프로모션 및 라이브 방송</a:t>
            </a:r>
            <a:r>
              <a:rPr lang="en-US" altLang="ko-KR" sz="950" dirty="0"/>
              <a:t>, </a:t>
            </a:r>
            <a:r>
              <a:rPr lang="ko-KR" altLang="en-US" sz="950" dirty="0"/>
              <a:t>데이터 분석 등을 지원 받을 수 있다는 이점이 존재</a:t>
            </a:r>
          </a:p>
        </p:txBody>
      </p:sp>
      <p:sp>
        <p:nvSpPr>
          <p:cNvPr id="28" name="TextBox 27">
            <a:extLst>
              <a:ext uri="{FF2B5EF4-FFF2-40B4-BE49-F238E27FC236}">
                <a16:creationId xmlns:a16="http://schemas.microsoft.com/office/drawing/2014/main" id="{D2468EE9-01B3-0E51-B8D9-BDF996CF7270}"/>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pic>
        <p:nvPicPr>
          <p:cNvPr id="1026" name="Picture 2">
            <a:extLst>
              <a:ext uri="{FF2B5EF4-FFF2-40B4-BE49-F238E27FC236}">
                <a16:creationId xmlns:a16="http://schemas.microsoft.com/office/drawing/2014/main" id="{8B407CA5-5B1C-D8FB-97A2-7C3DA8FD5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727396"/>
            <a:ext cx="570145" cy="1093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8B28D3A-926B-1D22-3049-E2DD55148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3014718"/>
            <a:ext cx="570145" cy="1301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293B67-FF05-47E4-908E-4CD5B096C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772" y="4358397"/>
            <a:ext cx="540000" cy="206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29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35233B98-7331-658A-6BB4-9A102557DF9F}"/>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lang="ko-KR" altLang="en-US" dirty="0"/>
              <a:t>⑨</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생성형 </a:t>
            </a:r>
            <a:r>
              <a:rPr kumimoji="0" lang="en-US" altLang="ko-KR" sz="24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AI</a:t>
            </a:r>
            <a:r>
              <a:rPr kumimoji="0" lang="ko-KR" altLang="en-US" sz="24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로 서비스 혁신</a:t>
            </a:r>
            <a:r>
              <a:rPr kumimoji="0" lang="en-US" altLang="ko-KR" sz="24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a:t>
            </a:r>
            <a:r>
              <a:rPr kumimoji="0" lang="ko-KR" altLang="en-US" sz="24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차별화에 속도 내는 이커머스 </a:t>
            </a:r>
          </a:p>
        </p:txBody>
      </p:sp>
      <p:sp>
        <p:nvSpPr>
          <p:cNvPr id="6" name="텍스트 개체 틀 16">
            <a:extLst>
              <a:ext uri="{FF2B5EF4-FFF2-40B4-BE49-F238E27FC236}">
                <a16:creationId xmlns:a16="http://schemas.microsoft.com/office/drawing/2014/main" id="{B3390278-5C22-DFDA-809B-9CC68FB74A51}"/>
              </a:ext>
            </a:extLst>
          </p:cNvPr>
          <p:cNvSpPr>
            <a:spLocks noGrp="1"/>
          </p:cNvSpPr>
          <p:nvPr>
            <p:ph type="body" sz="quarter" idx="10"/>
          </p:nvPr>
        </p:nvSpPr>
        <p:spPr>
          <a:xfrm>
            <a:off x="488949" y="333149"/>
            <a:ext cx="8928101" cy="184666"/>
          </a:xfrm>
        </p:spPr>
        <p:txBody>
          <a:bodyPr/>
          <a:lstStyle/>
          <a:p>
            <a:pPr marL="0" marR="0" indent="0" algn="l" rtl="0" eaLnBrk="1" fontAlgn="auto" latinLnBrk="0" hangingPunct="1">
              <a:spcBef>
                <a:spcPts val="0"/>
              </a:spcBef>
              <a:spcAft>
                <a:spcPts val="0"/>
              </a:spcAft>
            </a:pPr>
            <a:r>
              <a:rPr lang="en-US" altLang="ko-KR" noProof="0" dirty="0"/>
              <a:t>II. </a:t>
            </a:r>
            <a:r>
              <a:rPr lang="ko-KR" altLang="en-US" kern="1200" noProof="0" dirty="0">
                <a:ln w="9525" cap="flat" cmpd="sng" algn="ctr">
                  <a:solidFill>
                    <a:srgbClr val="1E49E2">
                      <a:alpha val="0"/>
                    </a:srgbClr>
                  </a:solidFill>
                  <a:prstDash val="solid"/>
                  <a:round/>
                </a:ln>
              </a:rPr>
              <a:t>이커머스 시장 현주소와 비즈니스 동향</a:t>
            </a:r>
            <a:endParaRPr lang="ko-KR" altLang="ko-KR" sz="1400" b="0" i="0" u="none" strike="noStrike" dirty="0">
              <a:effectLst/>
              <a:latin typeface="Arial" panose="020B0604020202020204" pitchFamily="34" charset="0"/>
            </a:endParaRPr>
          </a:p>
        </p:txBody>
      </p:sp>
      <p:sp>
        <p:nvSpPr>
          <p:cNvPr id="7" name="텍스트 개체 틀 21">
            <a:extLst>
              <a:ext uri="{FF2B5EF4-FFF2-40B4-BE49-F238E27FC236}">
                <a16:creationId xmlns:a16="http://schemas.microsoft.com/office/drawing/2014/main" id="{D94BB6A3-8A91-0719-2FB1-6B047E43A3BD}"/>
              </a:ext>
            </a:extLst>
          </p:cNvPr>
          <p:cNvSpPr txBox="1">
            <a:spLocks/>
          </p:cNvSpPr>
          <p:nvPr/>
        </p:nvSpPr>
        <p:spPr>
          <a:xfrm>
            <a:off x="488950" y="1162471"/>
            <a:ext cx="8928100" cy="864737"/>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ko-KR" altLang="en-US" kern="0" dirty="0">
                <a:solidFill>
                  <a:srgbClr val="000000">
                    <a:lumMod val="65000"/>
                    <a:lumOff val="35000"/>
                  </a:srgbClr>
                </a:solidFill>
                <a:latin typeface="KoPub돋움체 Medium"/>
                <a:ea typeface="KoPub돋움체 Medium"/>
              </a:rPr>
              <a:t>이커머스업계는 고객 응대</a:t>
            </a:r>
            <a:r>
              <a:rPr lang="en-US" altLang="ko-KR" kern="0" dirty="0">
                <a:solidFill>
                  <a:srgbClr val="000000">
                    <a:lumMod val="65000"/>
                    <a:lumOff val="35000"/>
                  </a:srgbClr>
                </a:solidFill>
                <a:latin typeface="KoPub돋움체 Medium"/>
                <a:ea typeface="KoPub돋움체 Medium"/>
              </a:rPr>
              <a:t>, </a:t>
            </a:r>
            <a:r>
              <a:rPr lang="ko-KR" altLang="en-US" kern="0" dirty="0">
                <a:solidFill>
                  <a:srgbClr val="000000">
                    <a:lumMod val="65000"/>
                    <a:lumOff val="35000"/>
                  </a:srgbClr>
                </a:solidFill>
                <a:latin typeface="KoPub돋움체 Medium"/>
                <a:ea typeface="KoPub돋움체 Medium"/>
              </a:rPr>
              <a:t>상품 추천 등의 업무에서 단순 알고리즘 기반의 </a:t>
            </a:r>
            <a:r>
              <a:rPr lang="en-US" altLang="ko-KR" kern="0" dirty="0">
                <a:solidFill>
                  <a:srgbClr val="000000">
                    <a:lumMod val="65000"/>
                    <a:lumOff val="35000"/>
                  </a:srgbClr>
                </a:solidFill>
                <a:latin typeface="KoPub돋움체 Medium"/>
                <a:ea typeface="KoPub돋움체 Medium"/>
              </a:rPr>
              <a:t>AI </a:t>
            </a:r>
            <a:r>
              <a:rPr lang="ko-KR" altLang="en-US" kern="0" dirty="0">
                <a:solidFill>
                  <a:srgbClr val="000000">
                    <a:lumMod val="65000"/>
                    <a:lumOff val="35000"/>
                  </a:srgbClr>
                </a:solidFill>
                <a:latin typeface="KoPub돋움체 Medium"/>
                <a:ea typeface="KoPub돋움체 Medium"/>
              </a:rPr>
              <a:t>서비스를 제공해왔으나 디지털 기술이 고도화되면서 </a:t>
            </a:r>
            <a:r>
              <a:rPr lang="en-US" altLang="ko-KR" kern="0" dirty="0">
                <a:solidFill>
                  <a:srgbClr val="000000">
                    <a:lumMod val="65000"/>
                    <a:lumOff val="35000"/>
                  </a:srgbClr>
                </a:solidFill>
                <a:latin typeface="KoPub돋움체 Medium"/>
                <a:ea typeface="KoPub돋움체 Medium"/>
              </a:rPr>
              <a:t>AI</a:t>
            </a:r>
            <a:r>
              <a:rPr lang="ko-KR" altLang="en-US" kern="0" dirty="0">
                <a:solidFill>
                  <a:srgbClr val="000000">
                    <a:lumMod val="65000"/>
                    <a:lumOff val="35000"/>
                  </a:srgbClr>
                </a:solidFill>
                <a:latin typeface="KoPub돋움체 Medium"/>
                <a:ea typeface="KoPub돋움체 Medium"/>
              </a:rPr>
              <a:t> 기반 서비스 범위가 확대</a:t>
            </a:r>
            <a:r>
              <a:rPr lang="en-US" altLang="ko-KR" kern="0" dirty="0">
                <a:solidFill>
                  <a:srgbClr val="000000">
                    <a:lumMod val="65000"/>
                    <a:lumOff val="35000"/>
                  </a:srgbClr>
                </a:solidFill>
                <a:latin typeface="KoPub돋움체 Medium"/>
                <a:ea typeface="KoPub돋움체 Medium"/>
              </a:rPr>
              <a:t>. </a:t>
            </a:r>
            <a:r>
              <a:rPr lang="ko-KR" altLang="en-US" kern="0" dirty="0">
                <a:solidFill>
                  <a:srgbClr val="000000">
                    <a:lumMod val="65000"/>
                    <a:lumOff val="35000"/>
                  </a:srgbClr>
                </a:solidFill>
                <a:latin typeface="KoPub돋움체 Medium"/>
                <a:ea typeface="KoPub돋움체 Medium"/>
              </a:rPr>
              <a:t>향후 상품 기획 및 품질 관리</a:t>
            </a:r>
            <a:r>
              <a:rPr lang="en-US" altLang="ko-KR" kern="0" dirty="0">
                <a:solidFill>
                  <a:srgbClr val="000000">
                    <a:lumMod val="65000"/>
                    <a:lumOff val="35000"/>
                  </a:srgbClr>
                </a:solidFill>
                <a:latin typeface="KoPub돋움체 Medium"/>
                <a:ea typeface="KoPub돋움체 Medium"/>
              </a:rPr>
              <a:t>, </a:t>
            </a:r>
            <a:r>
              <a:rPr lang="ko-KR" altLang="en-US" kern="0" dirty="0">
                <a:solidFill>
                  <a:srgbClr val="000000">
                    <a:lumMod val="65000"/>
                    <a:lumOff val="35000"/>
                  </a:srgbClr>
                </a:solidFill>
                <a:latin typeface="KoPub돋움체 Medium"/>
                <a:ea typeface="KoPub돋움체 Medium"/>
              </a:rPr>
              <a:t>광고</a:t>
            </a:r>
            <a:r>
              <a:rPr lang="en-US" altLang="ko-KR" kern="0" dirty="0">
                <a:solidFill>
                  <a:srgbClr val="000000">
                    <a:lumMod val="65000"/>
                    <a:lumOff val="35000"/>
                  </a:srgbClr>
                </a:solidFill>
                <a:latin typeface="KoPub돋움체 Medium"/>
                <a:ea typeface="KoPub돋움체 Medium"/>
              </a:rPr>
              <a:t>, </a:t>
            </a:r>
            <a:r>
              <a:rPr lang="ko-KR" altLang="en-US" kern="0" dirty="0">
                <a:solidFill>
                  <a:srgbClr val="000000">
                    <a:lumMod val="65000"/>
                    <a:lumOff val="35000"/>
                  </a:srgbClr>
                </a:solidFill>
                <a:latin typeface="KoPub돋움체 Medium"/>
                <a:ea typeface="KoPub돋움체 Medium"/>
              </a:rPr>
              <a:t>맞춤형 제품 추천</a:t>
            </a:r>
            <a:r>
              <a:rPr lang="en-US" altLang="ko-KR" kern="0" dirty="0">
                <a:solidFill>
                  <a:srgbClr val="000000">
                    <a:lumMod val="65000"/>
                    <a:lumOff val="35000"/>
                  </a:srgbClr>
                </a:solidFill>
                <a:latin typeface="KoPub돋움체 Medium"/>
                <a:ea typeface="KoPub돋움체 Medium"/>
              </a:rPr>
              <a:t> </a:t>
            </a:r>
            <a:r>
              <a:rPr lang="ko-KR" altLang="en-US" kern="0" dirty="0">
                <a:solidFill>
                  <a:srgbClr val="000000">
                    <a:lumMod val="65000"/>
                    <a:lumOff val="35000"/>
                  </a:srgbClr>
                </a:solidFill>
                <a:latin typeface="KoPub돋움체 Medium"/>
                <a:ea typeface="KoPub돋움체 Medium"/>
              </a:rPr>
              <a:t>등 이커머스</a:t>
            </a:r>
            <a:r>
              <a:rPr lang="en-US" altLang="ko-KR" kern="0" dirty="0">
                <a:solidFill>
                  <a:srgbClr val="000000">
                    <a:lumMod val="65000"/>
                    <a:lumOff val="35000"/>
                  </a:srgbClr>
                </a:solidFill>
                <a:latin typeface="KoPub돋움체 Medium"/>
                <a:ea typeface="KoPub돋움체 Medium"/>
              </a:rPr>
              <a:t> </a:t>
            </a:r>
            <a:r>
              <a:rPr lang="ko-KR" altLang="en-US" kern="0" dirty="0">
                <a:solidFill>
                  <a:srgbClr val="000000">
                    <a:lumMod val="65000"/>
                    <a:lumOff val="35000"/>
                  </a:srgbClr>
                </a:solidFill>
                <a:latin typeface="KoPub돋움체 Medium"/>
                <a:ea typeface="KoPub돋움체 Medium"/>
              </a:rPr>
              <a:t>핵심 업무 전반에 </a:t>
            </a:r>
            <a:r>
              <a:rPr lang="en-US" altLang="ko-KR" kern="0" dirty="0">
                <a:solidFill>
                  <a:srgbClr val="000000">
                    <a:lumMod val="65000"/>
                    <a:lumOff val="35000"/>
                  </a:srgbClr>
                </a:solidFill>
                <a:latin typeface="KoPub돋움체 Medium"/>
                <a:ea typeface="KoPub돋움체 Medium"/>
              </a:rPr>
              <a:t>AI</a:t>
            </a:r>
            <a:r>
              <a:rPr lang="ko-KR" altLang="en-US" kern="0" dirty="0">
                <a:solidFill>
                  <a:srgbClr val="000000">
                    <a:lumMod val="65000"/>
                    <a:lumOff val="35000"/>
                  </a:srgbClr>
                </a:solidFill>
                <a:latin typeface="KoPub돋움체 Medium"/>
                <a:ea typeface="KoPub돋움체 Medium"/>
              </a:rPr>
              <a:t>를 비롯한 혁신 기술의 역할 비중이 확대됨과 동시에 기업들의 서비스 혁신</a:t>
            </a:r>
            <a:r>
              <a:rPr lang="en-US" altLang="ko-KR" kern="0" dirty="0">
                <a:solidFill>
                  <a:srgbClr val="000000">
                    <a:lumMod val="65000"/>
                    <a:lumOff val="35000"/>
                  </a:srgbClr>
                </a:solidFill>
                <a:latin typeface="KoPub돋움체 Medium"/>
                <a:ea typeface="KoPub돋움체 Medium"/>
              </a:rPr>
              <a:t>·</a:t>
            </a:r>
            <a:r>
              <a:rPr lang="ko-KR" altLang="en-US" kern="0" dirty="0">
                <a:solidFill>
                  <a:srgbClr val="000000">
                    <a:lumMod val="65000"/>
                    <a:lumOff val="35000"/>
                  </a:srgbClr>
                </a:solidFill>
                <a:latin typeface="KoPub돋움체 Medium"/>
                <a:ea typeface="KoPub돋움체 Medium"/>
              </a:rPr>
              <a:t>차별화 노력이 가속화될 전망</a:t>
            </a:r>
            <a:endPar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endParaRPr>
          </a:p>
        </p:txBody>
      </p:sp>
      <p:grpSp>
        <p:nvGrpSpPr>
          <p:cNvPr id="8" name="그룹 7">
            <a:extLst>
              <a:ext uri="{FF2B5EF4-FFF2-40B4-BE49-F238E27FC236}">
                <a16:creationId xmlns:a16="http://schemas.microsoft.com/office/drawing/2014/main" id="{8066AEF4-2034-0584-4658-3BF8C377D967}"/>
              </a:ext>
            </a:extLst>
          </p:cNvPr>
          <p:cNvGrpSpPr/>
          <p:nvPr/>
        </p:nvGrpSpPr>
        <p:grpSpPr>
          <a:xfrm>
            <a:off x="488950" y="2198609"/>
            <a:ext cx="7045275" cy="276837"/>
            <a:chOff x="3221949" y="2364003"/>
            <a:chExt cx="6195051" cy="276837"/>
          </a:xfrm>
        </p:grpSpPr>
        <p:sp>
          <p:nvSpPr>
            <p:cNvPr id="9" name="TextBox 8">
              <a:extLst>
                <a:ext uri="{FF2B5EF4-FFF2-40B4-BE49-F238E27FC236}">
                  <a16:creationId xmlns:a16="http://schemas.microsoft.com/office/drawing/2014/main" id="{0BA98421-02B1-1EA8-E71C-316990D8EDEC}"/>
                </a:ext>
              </a:extLst>
            </p:cNvPr>
            <p:cNvSpPr txBox="1"/>
            <p:nvPr/>
          </p:nvSpPr>
          <p:spPr>
            <a:xfrm>
              <a:off x="3221949" y="2405179"/>
              <a:ext cx="5860382"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주요 기업의 </a:t>
              </a:r>
              <a:r>
                <a:rPr kumimoji="0" lang="en-US" altLang="ko-KR" sz="13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AI </a:t>
              </a:r>
              <a:r>
                <a:rPr kumimoji="0" lang="ko-KR" altLang="en-US" sz="1300" b="0" i="0" u="none" kern="1200" cap="none" spc="0" normalizeH="0" baseline="0" noProof="0" dirty="0">
                  <a:ln>
                    <a:solidFill>
                      <a:prstClr val="white">
                        <a:lumMod val="75000"/>
                        <a:alpha val="0"/>
                      </a:prstClr>
                    </a:solidFill>
                  </a:ln>
                  <a:solidFill>
                    <a:schemeClr val="tx2"/>
                  </a:solidFill>
                  <a:effectLst/>
                  <a:uLnTx/>
                  <a:uFillTx/>
                  <a:latin typeface="KoPub돋움체 Bold" panose="00000800000000000000" pitchFamily="2" charset="-127"/>
                  <a:ea typeface="KoPub돋움체 Bold" panose="00000800000000000000" pitchFamily="2" charset="-127"/>
                </a:rPr>
                <a:t>활용 현황</a:t>
              </a:r>
            </a:p>
          </p:txBody>
        </p:sp>
        <p:cxnSp>
          <p:nvCxnSpPr>
            <p:cNvPr id="10" name="직선 연결선 9">
              <a:extLst>
                <a:ext uri="{FF2B5EF4-FFF2-40B4-BE49-F238E27FC236}">
                  <a16:creationId xmlns:a16="http://schemas.microsoft.com/office/drawing/2014/main" id="{07087F78-2D29-8B94-977E-338537A2E8FB}"/>
                </a:ext>
              </a:extLst>
            </p:cNvPr>
            <p:cNvCxnSpPr/>
            <p:nvPr/>
          </p:nvCxnSpPr>
          <p:spPr>
            <a:xfrm>
              <a:off x="3221949" y="2364003"/>
              <a:ext cx="61950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E15BE6B8-41B0-7102-E49B-DC23854F491F}"/>
                </a:ext>
              </a:extLst>
            </p:cNvPr>
            <p:cNvCxnSpPr/>
            <p:nvPr/>
          </p:nvCxnSpPr>
          <p:spPr>
            <a:xfrm>
              <a:off x="3221949" y="2640840"/>
              <a:ext cx="61950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8" name="직사각형 17">
            <a:extLst>
              <a:ext uri="{FF2B5EF4-FFF2-40B4-BE49-F238E27FC236}">
                <a16:creationId xmlns:a16="http://schemas.microsoft.com/office/drawing/2014/main" id="{D136A8D8-452D-B639-2D20-7F0F5FF7CB8C}"/>
              </a:ext>
            </a:extLst>
          </p:cNvPr>
          <p:cNvSpPr/>
          <p:nvPr/>
        </p:nvSpPr>
        <p:spPr>
          <a:xfrm>
            <a:off x="488949" y="5624612"/>
            <a:ext cx="1814192" cy="252000"/>
          </a:xfrm>
          <a:prstGeom prst="rect">
            <a:avLst/>
          </a:prstGeom>
          <a:solidFill>
            <a:schemeClr val="bg1"/>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050" b="1" dirty="0">
                <a:ln w="9525">
                  <a:solidFill>
                    <a:schemeClr val="accent1">
                      <a:alpha val="0"/>
                    </a:scheme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업무 효율성</a:t>
            </a:r>
            <a:r>
              <a:rPr lang="en-US" altLang="ko-KR" sz="1050" b="1" dirty="0">
                <a:ln w="9525">
                  <a:solidFill>
                    <a:schemeClr val="accent1">
                      <a:alpha val="0"/>
                    </a:scheme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1050" b="1" dirty="0">
                <a:ln w="9525">
                  <a:solidFill>
                    <a:schemeClr val="accent1">
                      <a:alpha val="0"/>
                    </a:scheme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생산성 제고</a:t>
            </a:r>
          </a:p>
        </p:txBody>
      </p:sp>
      <p:sp>
        <p:nvSpPr>
          <p:cNvPr id="21" name="직사각형 20">
            <a:extLst>
              <a:ext uri="{FF2B5EF4-FFF2-40B4-BE49-F238E27FC236}">
                <a16:creationId xmlns:a16="http://schemas.microsoft.com/office/drawing/2014/main" id="{C20BBC99-8111-55A1-3AE5-959DE02E8E92}"/>
              </a:ext>
            </a:extLst>
          </p:cNvPr>
          <p:cNvSpPr/>
          <p:nvPr/>
        </p:nvSpPr>
        <p:spPr>
          <a:xfrm>
            <a:off x="488949" y="2910581"/>
            <a:ext cx="1814192" cy="2629431"/>
          </a:xfrm>
          <a:prstGeom prst="rect">
            <a:avLst/>
          </a:prstGeom>
          <a:no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72000" rtlCol="0" anchor="t"/>
          <a:lstStyle/>
          <a:p>
            <a:pPr marL="0" lvl="1" fontAlgn="base">
              <a:lnSpc>
                <a:spcPct val="110000"/>
              </a:lnSpc>
              <a:spcBef>
                <a:spcPts val="100"/>
              </a:spcBef>
              <a:spcAft>
                <a:spcPts val="200"/>
              </a:spcAft>
              <a:buClr>
                <a:prstClr val="white">
                  <a:lumMod val="65000"/>
                </a:prstClr>
              </a:buClr>
              <a:buSzPct val="80000"/>
              <a:tabLst>
                <a:tab pos="4981921" algn="l"/>
              </a:tabLst>
            </a:pPr>
            <a:r>
              <a:rPr lang="ko-KR" altLang="en-US"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롯데온</a:t>
            </a:r>
            <a:endPar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lvl="1" indent="-92075" fontAlgn="base">
              <a:lnSpc>
                <a:spcPct val="110000"/>
              </a:lnSpc>
              <a:spcBef>
                <a:spcPts val="100"/>
              </a:spcBef>
              <a:spcAft>
                <a:spcPts val="200"/>
              </a:spcAft>
              <a:buClr>
                <a:schemeClr val="tx1">
                  <a:lumMod val="85000"/>
                  <a:lumOff val="15000"/>
                </a:schemeClr>
              </a:buClr>
              <a:buSzPct val="80000"/>
              <a:buFont typeface="Arial" panose="020B0604020202020204" pitchFamily="34" charset="0"/>
              <a:buChar char="•"/>
              <a:tabLst>
                <a:tab pos="4981921" algn="l"/>
              </a:tabLst>
            </a:pP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롯데온은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’23</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년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5</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월부터 일부 기획전 이미지 제작에 생성형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미드저니</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를</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활용 중</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lvl="1" indent="-79375" fontAlgn="base">
              <a:lnSpc>
                <a:spcPct val="110000"/>
              </a:lnSpc>
              <a:spcBef>
                <a:spcPts val="100"/>
              </a:spcBef>
              <a:spcAft>
                <a:spcPts val="200"/>
              </a:spcAft>
              <a:buClr>
                <a:srgbClr val="000000">
                  <a:lumMod val="85000"/>
                  <a:lumOff val="15000"/>
                </a:srgbClr>
              </a:buClr>
              <a:buSzPct val="80000"/>
              <a:buFont typeface="KoPub돋움체 Medium" panose="00000600000000000000" pitchFamily="2" charset="-127"/>
              <a:buChar char="­"/>
              <a:tabLst>
                <a:tab pos="4981921" algn="l"/>
              </a:tabLst>
              <a:defRPr/>
            </a:pP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기존에는 디자이너가 약 </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4</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시간을 투입해 이미지 제작업무를 직접 수행했으나</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미드저니를 통해 </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30</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분 수준으로 업무 시간을 대폭 단축</a:t>
            </a:r>
            <a:endPar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0" lvl="1" fontAlgn="base">
              <a:lnSpc>
                <a:spcPct val="110000"/>
              </a:lnSpc>
              <a:spcBef>
                <a:spcPts val="100"/>
              </a:spcBef>
              <a:spcAft>
                <a:spcPts val="200"/>
              </a:spcAft>
              <a:buClr>
                <a:prstClr val="white">
                  <a:lumMod val="65000"/>
                </a:prstClr>
              </a:buClr>
              <a:buSzPct val="80000"/>
              <a:tabLst>
                <a:tab pos="4981921" algn="l"/>
              </a:tabLst>
            </a:pPr>
            <a:r>
              <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SSG</a:t>
            </a:r>
            <a:r>
              <a:rPr lang="ko-KR" altLang="en-US"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닷컴</a:t>
            </a:r>
            <a:endPar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lvl="1" indent="-92075" fontAlgn="base">
              <a:lnSpc>
                <a:spcPct val="110000"/>
              </a:lnSpc>
              <a:spcBef>
                <a:spcPts val="100"/>
              </a:spcBef>
              <a:spcAft>
                <a:spcPts val="200"/>
              </a:spcAft>
              <a:buClr>
                <a:schemeClr val="tx1">
                  <a:lumMod val="85000"/>
                  <a:lumOff val="15000"/>
                </a:schemeClr>
              </a:buClr>
              <a:buSzPct val="80000"/>
              <a:buFont typeface="Arial" panose="020B0604020202020204" pitchFamily="34" charset="0"/>
              <a:buChar char="•"/>
              <a:tabLst>
                <a:tab pos="4981921" algn="l"/>
              </a:tabLst>
            </a:pP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SSG</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닷컴은 자체 개발한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기반 솔루션을 활용하여 판매 상품의 법규 위반 여부 혹은 허위 정보 등을 효율적으로 점검하여 소비자 신뢰도를 제고하기 위해 힘쓰고 있음</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marR="0" lvl="1" indent="-79375" algn="l" defTabSz="914400" rtl="0" eaLnBrk="1" fontAlgn="base" latinLnBrk="0" hangingPunct="1">
              <a:lnSpc>
                <a:spcPct val="110000"/>
              </a:lnSpc>
              <a:spcBef>
                <a:spcPts val="100"/>
              </a:spcBef>
              <a:spcAft>
                <a:spcPts val="200"/>
              </a:spcAft>
              <a:buClr>
                <a:srgbClr val="000000">
                  <a:lumMod val="85000"/>
                  <a:lumOff val="15000"/>
                </a:srgbClr>
              </a:buClr>
              <a:buSzPct val="80000"/>
              <a:buFont typeface="KoPub돋움체 Medium" panose="00000600000000000000" pitchFamily="2" charset="-127"/>
              <a:buChar char="­"/>
              <a:tabLst>
                <a:tab pos="4981921" algn="l"/>
              </a:tabLst>
              <a:defRPr/>
            </a:pP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판매제품에 포함된 금지단어 추출</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인증 정보</a:t>
            </a:r>
            <a:r>
              <a:rPr lang="en-US" altLang="ko-KR" sz="800" spc="-50" dirty="0">
                <a:ln w="9525">
                  <a:solidFill>
                    <a:srgbClr val="1E49E2">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cs typeface="Poppins" panose="00000500000000000000" pitchFamily="2" charset="0"/>
              </a:rPr>
              <a:t>·</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원산지 오류 프로세스 등을 자동화</a:t>
            </a:r>
            <a:endPar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20" name="직사각형 19">
            <a:extLst>
              <a:ext uri="{FF2B5EF4-FFF2-40B4-BE49-F238E27FC236}">
                <a16:creationId xmlns:a16="http://schemas.microsoft.com/office/drawing/2014/main" id="{987F2007-E513-FB34-B9A0-C91C09CA4E60}"/>
              </a:ext>
            </a:extLst>
          </p:cNvPr>
          <p:cNvSpPr/>
          <p:nvPr/>
        </p:nvSpPr>
        <p:spPr>
          <a:xfrm>
            <a:off x="4103926" y="5624613"/>
            <a:ext cx="3213128" cy="252000"/>
          </a:xfrm>
          <a:prstGeom prst="rect">
            <a:avLst/>
          </a:prstGeom>
          <a:solidFill>
            <a:schemeClr val="bg1"/>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050" b="1" dirty="0">
                <a:ln w="9525">
                  <a:solidFill>
                    <a:schemeClr val="accent1">
                      <a:alpha val="0"/>
                    </a:scheme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고객 경험 제고</a:t>
            </a:r>
          </a:p>
        </p:txBody>
      </p:sp>
      <p:sp>
        <p:nvSpPr>
          <p:cNvPr id="22" name="직사각형 21">
            <a:extLst>
              <a:ext uri="{FF2B5EF4-FFF2-40B4-BE49-F238E27FC236}">
                <a16:creationId xmlns:a16="http://schemas.microsoft.com/office/drawing/2014/main" id="{6F6577F1-12B3-0742-92F7-7E98604358D4}"/>
              </a:ext>
            </a:extLst>
          </p:cNvPr>
          <p:cNvSpPr/>
          <p:nvPr/>
        </p:nvSpPr>
        <p:spPr>
          <a:xfrm>
            <a:off x="4103927" y="2910581"/>
            <a:ext cx="3204923" cy="2629431"/>
          </a:xfrm>
          <a:prstGeom prst="rect">
            <a:avLst/>
          </a:prstGeom>
          <a:no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72000" rtlCol="0" anchor="t"/>
          <a:lstStyle/>
          <a:p>
            <a:pPr marL="0" lvl="1" fontAlgn="base">
              <a:lnSpc>
                <a:spcPct val="110000"/>
              </a:lnSpc>
              <a:spcBef>
                <a:spcPts val="100"/>
              </a:spcBef>
              <a:spcAft>
                <a:spcPts val="200"/>
              </a:spcAft>
              <a:buClr>
                <a:prstClr val="white">
                  <a:lumMod val="65000"/>
                </a:prstClr>
              </a:buClr>
              <a:buSzPct val="80000"/>
              <a:tabLst>
                <a:tab pos="4981921" algn="l"/>
              </a:tabLst>
            </a:pPr>
            <a:r>
              <a:rPr lang="ko-KR" altLang="en-US"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네이버</a:t>
            </a:r>
            <a:endPar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lvl="1" indent="-92075" fontAlgn="base">
              <a:lnSpc>
                <a:spcPct val="110000"/>
              </a:lnSpc>
              <a:spcBef>
                <a:spcPts val="100"/>
              </a:spcBef>
              <a:spcAft>
                <a:spcPts val="100"/>
              </a:spcAft>
              <a:buClr>
                <a:schemeClr val="tx1">
                  <a:lumMod val="85000"/>
                  <a:lumOff val="15000"/>
                </a:schemeClr>
              </a:buClr>
              <a:buSzPct val="80000"/>
              <a:buFont typeface="Arial" panose="020B0604020202020204" pitchFamily="34" charset="0"/>
              <a:buChar char="•"/>
              <a:tabLst>
                <a:tab pos="4981921" algn="l"/>
              </a:tabLst>
            </a:pP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네이버는 자체 개발한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상품 추천 기술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‘AiTEMS’</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와</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초대규모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하이퍼클로바를 결합해 초개인화 상품 추천 서비스를 쇼핑 검색에 적용</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고도화</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marR="0" lvl="1" indent="-79375" algn="l" defTabSz="914400" rtl="0" eaLnBrk="1" fontAlgn="base" latinLnBrk="0" hangingPunct="1">
              <a:lnSpc>
                <a:spcPct val="110000"/>
              </a:lnSpc>
              <a:spcBef>
                <a:spcPts val="100"/>
              </a:spcBef>
              <a:spcAft>
                <a:spcPts val="100"/>
              </a:spcAft>
              <a:buClr>
                <a:srgbClr val="000000">
                  <a:lumMod val="85000"/>
                  <a:lumOff val="15000"/>
                </a:srgbClr>
              </a:buClr>
              <a:buSzPct val="80000"/>
              <a:buFont typeface="KoPub돋움체 Medium" panose="00000600000000000000" pitchFamily="2" charset="-127"/>
              <a:buChar char="­"/>
              <a:tabLst>
                <a:tab pos="4981921" algn="l"/>
              </a:tabLst>
              <a:defRPr/>
            </a:pP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쇼핑 이력 분석 및 쇼핑 활동 이력 분석 기능을 강화하여 개인화 추천 효과가 향상될 전망</a:t>
            </a:r>
            <a:endPar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0" lvl="1" fontAlgn="base">
              <a:lnSpc>
                <a:spcPct val="110000"/>
              </a:lnSpc>
              <a:spcBef>
                <a:spcPts val="100"/>
              </a:spcBef>
              <a:spcAft>
                <a:spcPts val="200"/>
              </a:spcAft>
              <a:buClr>
                <a:prstClr val="white">
                  <a:lumMod val="65000"/>
                </a:prstClr>
              </a:buClr>
              <a:buSzPct val="80000"/>
              <a:tabLst>
                <a:tab pos="4981921" algn="l"/>
              </a:tabLst>
            </a:pPr>
            <a:r>
              <a:rPr lang="ko-KR" altLang="en-US"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커넥트웨이브 </a:t>
            </a:r>
            <a:r>
              <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다나와·에누리</a:t>
            </a:r>
            <a:endPar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marR="0" lvl="1" indent="-92075" fontAlgn="base">
              <a:lnSpc>
                <a:spcPct val="110000"/>
              </a:lnSpc>
              <a:spcBef>
                <a:spcPts val="100"/>
              </a:spcBef>
              <a:spcAft>
                <a:spcPts val="100"/>
              </a:spcAft>
              <a:buClr>
                <a:schemeClr val="tx1">
                  <a:lumMod val="85000"/>
                  <a:lumOff val="15000"/>
                </a:schemeClr>
              </a:buClr>
              <a:buSzPct val="80000"/>
              <a:buFont typeface="Arial" panose="020B0604020202020204" pitchFamily="34" charset="0"/>
              <a:buChar char="•"/>
              <a:tabLst>
                <a:tab pos="4981921" algn="l"/>
              </a:tabLst>
              <a:defRPr/>
            </a:pP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커넥트웨이브는 </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AI </a:t>
            </a: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전문 기업 업스테이지와 함께</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자사 데이터 커머스 플랫폼인 다나와와 에누리가 보유한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14</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억 쇼핑상품 데이터를 활용해 프라이빗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LLM(Private</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Large</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Language Model)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다나와</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GPT(</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가칭</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을 공동</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개발한</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뒤 내재화 할 계획</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marR="0" lvl="1" indent="-79375" fontAlgn="base">
              <a:lnSpc>
                <a:spcPct val="110000"/>
              </a:lnSpc>
              <a:spcBef>
                <a:spcPts val="100"/>
              </a:spcBef>
              <a:spcAft>
                <a:spcPts val="100"/>
              </a:spcAft>
              <a:buClr>
                <a:schemeClr val="tx1">
                  <a:lumMod val="85000"/>
                  <a:lumOff val="15000"/>
                </a:schemeClr>
              </a:buClr>
              <a:buSzPct val="80000"/>
              <a:buFont typeface="KoPub돋움체 Medium" panose="00000600000000000000" pitchFamily="2" charset="-127"/>
              <a:buChar char="­"/>
              <a:tabLst>
                <a:tab pos="4981921" algn="l"/>
              </a:tabLst>
              <a:defRPr/>
            </a:pP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두 플랫폼을 방문하는 소비자가 프라이빗</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LLM</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을 통해 주관적</a:t>
            </a:r>
            <a:r>
              <a:rPr lang="en-US" altLang="ko-KR" sz="800" spc="-50" dirty="0">
                <a:ln w="9525">
                  <a:solidFill>
                    <a:schemeClr val="accent1">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Poppins" panose="00000500000000000000" pitchFamily="2" charset="0"/>
              </a:rPr>
              <a:t>·</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추상적 속성을 입력해도 원하는 상품을 쉽게 찾고 추천 받을 수 있도록 하여 쇼핑 만족도를 극대화 하는 것을 목표</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0" marR="0" lvl="1" indent="0" algn="l" defTabSz="914400" rtl="0" eaLnBrk="1" fontAlgn="base" latinLnBrk="0" hangingPunct="1">
              <a:lnSpc>
                <a:spcPct val="110000"/>
              </a:lnSpc>
              <a:spcBef>
                <a:spcPts val="100"/>
              </a:spcBef>
              <a:spcAft>
                <a:spcPts val="200"/>
              </a:spcAft>
              <a:buClr>
                <a:prstClr val="white">
                  <a:lumMod val="65000"/>
                </a:prstClr>
              </a:buClr>
              <a:buSzPct val="80000"/>
              <a:buFontTx/>
              <a:buNone/>
              <a:tabLst>
                <a:tab pos="4981921" algn="l"/>
              </a:tabLst>
              <a:defRPr/>
            </a:pPr>
            <a:r>
              <a:rPr kumimoji="0" lang="ko-KR" altLang="en-US" sz="800" b="1"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롯데온</a:t>
            </a:r>
            <a:endParaRPr kumimoji="0" lang="en-US" altLang="ko-KR" sz="800" b="1"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endParaRPr>
          </a:p>
          <a:p>
            <a:pPr marL="92075" marR="0" lvl="1" indent="-92075" algn="l" defTabSz="914400" rtl="0" eaLnBrk="1" fontAlgn="base" latinLnBrk="0" hangingPunct="1">
              <a:lnSpc>
                <a:spcPct val="110000"/>
              </a:lnSpc>
              <a:spcBef>
                <a:spcPts val="100"/>
              </a:spcBef>
              <a:spcAft>
                <a:spcPts val="200"/>
              </a:spcAft>
              <a:buClr>
                <a:srgbClr val="000000">
                  <a:lumMod val="85000"/>
                  <a:lumOff val="15000"/>
                </a:srgbClr>
              </a:buClr>
              <a:buSzPct val="80000"/>
              <a:buFont typeface="Arial" panose="020B0604020202020204" pitchFamily="34" charset="0"/>
              <a:buChar char="•"/>
              <a:tabLst>
                <a:tab pos="4981921" algn="l"/>
              </a:tabLst>
              <a:defRPr/>
            </a:pP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롯데온은 </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’23</a:t>
            </a: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년 </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1</a:t>
            </a: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월 업스테이지의 </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AI </a:t>
            </a: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기반 검색 추천 서비스 </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a:t>
            </a: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서제스트</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Seargest)’</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 도입을 결정</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a:t>
            </a:r>
            <a:r>
              <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 </a:t>
            </a:r>
            <a:r>
              <a:rPr kumimoji="0" lang="ko-KR" altLang="en-US"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고객 쇼핑 데이터와 취향을 기반으로 보다 고도화된 개인화 추천 서비스를 제공할 것으로 기대</a:t>
            </a:r>
            <a:endParaRPr kumimoji="0" lang="en-US" altLang="ko-KR" sz="800" b="0" i="0" u="none" strike="noStrike" kern="1200" cap="none" spc="-50" normalizeH="0" baseline="0" noProof="0" dirty="0">
              <a:ln w="9525">
                <a:solidFill>
                  <a:srgbClr val="1E49E2">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23" name="직사각형 22">
            <a:extLst>
              <a:ext uri="{FF2B5EF4-FFF2-40B4-BE49-F238E27FC236}">
                <a16:creationId xmlns:a16="http://schemas.microsoft.com/office/drawing/2014/main" id="{E1AA8F15-DB54-35FD-4061-F4C8F64E269A}"/>
              </a:ext>
            </a:extLst>
          </p:cNvPr>
          <p:cNvSpPr/>
          <p:nvPr/>
        </p:nvSpPr>
        <p:spPr>
          <a:xfrm>
            <a:off x="2520313" y="2910581"/>
            <a:ext cx="1360727" cy="2629431"/>
          </a:xfrm>
          <a:prstGeom prst="rect">
            <a:avLst/>
          </a:prstGeom>
          <a:no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72000" rtlCol="0" anchor="t"/>
          <a:lstStyle/>
          <a:p>
            <a:pPr marL="0" lvl="1" fontAlgn="base">
              <a:lnSpc>
                <a:spcPct val="110000"/>
              </a:lnSpc>
              <a:spcBef>
                <a:spcPts val="100"/>
              </a:spcBef>
              <a:spcAft>
                <a:spcPts val="200"/>
              </a:spcAft>
              <a:buClr>
                <a:prstClr val="white">
                  <a:lumMod val="65000"/>
                </a:prstClr>
              </a:buClr>
              <a:buSzPct val="80000"/>
              <a:tabLst>
                <a:tab pos="4981921" algn="l"/>
              </a:tabLst>
            </a:pPr>
            <a:r>
              <a:rPr lang="ko-KR" altLang="en-US"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티몬</a:t>
            </a:r>
            <a:endParaRPr lang="en-US" altLang="ko-KR" sz="800" b="1"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marR="0" lvl="1" indent="-92075" fontAlgn="base">
              <a:lnSpc>
                <a:spcPct val="110000"/>
              </a:lnSpc>
              <a:spcBef>
                <a:spcPts val="100"/>
              </a:spcBef>
              <a:spcAft>
                <a:spcPts val="200"/>
              </a:spcAft>
              <a:buClr>
                <a:schemeClr val="tx1">
                  <a:lumMod val="85000"/>
                  <a:lumOff val="15000"/>
                </a:schemeClr>
              </a:buClr>
              <a:buSzPct val="80000"/>
              <a:buFont typeface="Arial" panose="020B0604020202020204" pitchFamily="34" charset="0"/>
              <a:buChar char="•"/>
              <a:tabLst>
                <a:tab pos="4981921" algn="l"/>
              </a:tabLst>
              <a:defRPr/>
            </a:pP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티몬은 자사 광고 플랫폼 스마트애드에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기술을 더하여 </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스마트</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AI’</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를 신규</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론칭</a:t>
            </a:r>
            <a:r>
              <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AI</a:t>
            </a:r>
            <a:r>
              <a:rPr lang="ko-KR" altLang="en-US"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rPr>
              <a:t> 기반 맞춤형 광고로 입점 셀러들의 매출 증대 도모</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lvl="1" indent="-79375" fontAlgn="base">
              <a:lnSpc>
                <a:spcPct val="110000"/>
              </a:lnSpc>
              <a:spcBef>
                <a:spcPts val="100"/>
              </a:spcBef>
              <a:spcAft>
                <a:spcPts val="200"/>
              </a:spcAft>
              <a:buClr>
                <a:srgbClr val="000000">
                  <a:lumMod val="85000"/>
                  <a:lumOff val="15000"/>
                </a:srgbClr>
              </a:buClr>
              <a:buSzPct val="80000"/>
              <a:buFont typeface="KoPub돋움체 Medium" panose="00000600000000000000" pitchFamily="2" charset="-127"/>
              <a:buChar char="­"/>
              <a:tabLst>
                <a:tab pos="4981921" algn="l"/>
              </a:tabLst>
              <a:defRPr/>
            </a:pP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이용자들의 행동 패턴과 키워드 분석 결과 등을 바탕으로 최적화된 광고를 제공하며</a:t>
            </a:r>
            <a:r>
              <a:rPr lang="en-US" altLang="ko-KR"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800" spc="-50" dirty="0">
                <a:ln w="9525">
                  <a:solidFill>
                    <a:srgbClr val="1E49E2">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Poppins" panose="00000500000000000000" pitchFamily="2" charset="0"/>
              </a:rPr>
              <a:t>기존 광고 대비 높은 부가 효과가 뒤따를 것으로 예상</a:t>
            </a:r>
            <a:endParaRPr lang="en-US" altLang="ko-KR" sz="800" spc="-50" dirty="0">
              <a:ln w="9525">
                <a:solidFill>
                  <a:schemeClr val="accent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24" name="사각형: 둥근 모서리 16">
            <a:extLst>
              <a:ext uri="{FF2B5EF4-FFF2-40B4-BE49-F238E27FC236}">
                <a16:creationId xmlns:a16="http://schemas.microsoft.com/office/drawing/2014/main" id="{5EA204B9-5CAD-50F5-F3D5-D9FEE06036E1}"/>
              </a:ext>
            </a:extLst>
          </p:cNvPr>
          <p:cNvSpPr/>
          <p:nvPr/>
        </p:nvSpPr>
        <p:spPr bwMode="auto">
          <a:xfrm>
            <a:off x="7829550" y="2198609"/>
            <a:ext cx="1587500" cy="3675063"/>
          </a:xfrm>
          <a:prstGeom prst="rect">
            <a:avLst/>
          </a:prstGeom>
          <a:solidFill>
            <a:srgbClr val="D7DCDF">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lIns="108000" tIns="72000" rIns="86400" bIns="36000" rtlCol="0" anchor="ctr"/>
          <a:lstStyle/>
          <a:p>
            <a:pPr>
              <a:spcBef>
                <a:spcPts val="200"/>
              </a:spcBef>
              <a:spcAft>
                <a:spcPts val="700"/>
              </a:spcAft>
            </a:pPr>
            <a:r>
              <a:rPr lang="en-US" altLang="ko-KR" sz="1050" b="1" dirty="0">
                <a:ln>
                  <a:solidFill>
                    <a:schemeClr val="accent1">
                      <a:alpha val="0"/>
                    </a:schemeClr>
                  </a:solidFill>
                </a:ln>
                <a:solidFill>
                  <a:schemeClr val="tx1">
                    <a:lumMod val="85000"/>
                    <a:lumOff val="15000"/>
                  </a:schemeClr>
                </a:solidFill>
                <a:latin typeface="+mn-ea"/>
              </a:rPr>
              <a:t>[Glossary]</a:t>
            </a:r>
          </a:p>
          <a:p>
            <a:pPr>
              <a:lnSpc>
                <a:spcPct val="111000"/>
              </a:lnSpc>
              <a:spcBef>
                <a:spcPts val="300"/>
              </a:spcBef>
              <a:spcAft>
                <a:spcPts val="300"/>
              </a:spcAft>
              <a:defRPr/>
            </a:pPr>
            <a:r>
              <a:rPr lang="ko-KR" altLang="en-US" sz="950" b="1" dirty="0">
                <a:ln>
                  <a:solidFill>
                    <a:schemeClr val="accent1">
                      <a:alpha val="0"/>
                    </a:schemeClr>
                  </a:solidFill>
                </a:ln>
                <a:solidFill>
                  <a:schemeClr val="tx1">
                    <a:lumMod val="85000"/>
                    <a:lumOff val="15000"/>
                  </a:schemeClr>
                </a:solidFill>
                <a:latin typeface="+mn-ea"/>
              </a:rPr>
              <a:t>생성형 </a:t>
            </a:r>
            <a:r>
              <a:rPr lang="en-US" altLang="ko-KR" sz="950" b="1" dirty="0">
                <a:ln>
                  <a:solidFill>
                    <a:schemeClr val="accent1">
                      <a:alpha val="0"/>
                    </a:schemeClr>
                  </a:solidFill>
                </a:ln>
                <a:solidFill>
                  <a:schemeClr val="tx1">
                    <a:lumMod val="85000"/>
                    <a:lumOff val="15000"/>
                  </a:schemeClr>
                </a:solidFill>
                <a:latin typeface="+mn-ea"/>
              </a:rPr>
              <a:t>AI(Generative AI)</a:t>
            </a:r>
          </a:p>
          <a:p>
            <a:pPr marL="87313" indent="-87313">
              <a:lnSpc>
                <a:spcPct val="111000"/>
              </a:lnSpc>
              <a:spcBef>
                <a:spcPts val="200"/>
              </a:spcBef>
              <a:spcAft>
                <a:spcPts val="200"/>
              </a:spcAft>
              <a:buFont typeface="KoPub돋움체 Medium" panose="00000600000000000000" pitchFamily="2" charset="-127"/>
              <a:buChar char="­"/>
            </a:pP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생성형 </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는 이용자 요구 사항에 맞춰 대규모 데이터를 딥러닝 기반으로 학습하여 데이터나 콘텐츠 등을 생성하는 인공지능 기반 기술</a:t>
            </a:r>
            <a:endPar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a:lnSpc>
                <a:spcPct val="111000"/>
              </a:lnSpc>
              <a:spcBef>
                <a:spcPts val="500"/>
              </a:spcBef>
              <a:spcAft>
                <a:spcPts val="300"/>
              </a:spcAft>
              <a:defRPr/>
            </a:pPr>
            <a:r>
              <a:rPr lang="ko-KR" altLang="en-US" sz="950" b="1" dirty="0">
                <a:ln>
                  <a:solidFill>
                    <a:schemeClr val="accent1">
                      <a:alpha val="0"/>
                    </a:schemeClr>
                  </a:solidFill>
                </a:ln>
                <a:solidFill>
                  <a:schemeClr val="tx1">
                    <a:lumMod val="85000"/>
                    <a:lumOff val="15000"/>
                  </a:schemeClr>
                </a:solidFill>
                <a:latin typeface="+mn-ea"/>
              </a:rPr>
              <a:t>챗</a:t>
            </a:r>
            <a:r>
              <a:rPr lang="en-US" altLang="ko-KR" sz="950" b="1" dirty="0">
                <a:ln>
                  <a:solidFill>
                    <a:schemeClr val="accent1">
                      <a:alpha val="0"/>
                    </a:schemeClr>
                  </a:solidFill>
                </a:ln>
                <a:solidFill>
                  <a:schemeClr val="tx1">
                    <a:lumMod val="85000"/>
                    <a:lumOff val="15000"/>
                  </a:schemeClr>
                </a:solidFill>
                <a:latin typeface="+mn-ea"/>
              </a:rPr>
              <a:t>GPT(ChatGPT)</a:t>
            </a:r>
          </a:p>
          <a:p>
            <a:pPr marL="87313" indent="-87313">
              <a:lnSpc>
                <a:spcPct val="111000"/>
              </a:lnSpc>
              <a:spcBef>
                <a:spcPts val="200"/>
              </a:spcBef>
              <a:spcAft>
                <a:spcPts val="200"/>
              </a:spcAft>
              <a:buFont typeface="KoPub돋움체 Medium" panose="00000600000000000000" pitchFamily="2" charset="-127"/>
              <a:buChar char="­"/>
            </a:pP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Open AI</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의해 </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11</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공개된 대규모 언어 모델</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(LLM, Large Language Model)</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을</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기반으로 만들어진</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생성형 </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 </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모델</a:t>
            </a:r>
            <a:endPar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a:lnSpc>
                <a:spcPct val="111000"/>
              </a:lnSpc>
              <a:spcBef>
                <a:spcPts val="500"/>
              </a:spcBef>
              <a:spcAft>
                <a:spcPts val="300"/>
              </a:spcAft>
              <a:defRPr/>
            </a:pPr>
            <a:r>
              <a:rPr lang="ko-KR" altLang="en-US" sz="950" b="1" dirty="0">
                <a:ln>
                  <a:solidFill>
                    <a:schemeClr val="accent1">
                      <a:alpha val="0"/>
                    </a:schemeClr>
                  </a:solidFill>
                </a:ln>
                <a:solidFill>
                  <a:schemeClr val="tx1">
                    <a:lumMod val="85000"/>
                    <a:lumOff val="15000"/>
                  </a:schemeClr>
                </a:solidFill>
                <a:latin typeface="+mn-ea"/>
              </a:rPr>
              <a:t>프라이빗 </a:t>
            </a:r>
            <a:r>
              <a:rPr lang="en-US" altLang="ko-KR" sz="950" b="1" dirty="0">
                <a:ln>
                  <a:solidFill>
                    <a:schemeClr val="accent1">
                      <a:alpha val="0"/>
                    </a:schemeClr>
                  </a:solidFill>
                </a:ln>
                <a:solidFill>
                  <a:schemeClr val="tx1">
                    <a:lumMod val="85000"/>
                    <a:lumOff val="15000"/>
                  </a:schemeClr>
                </a:solidFill>
                <a:latin typeface="+mn-ea"/>
              </a:rPr>
              <a:t>LLM(</a:t>
            </a:r>
            <a:r>
              <a:rPr lang="ko-KR" altLang="en-US" sz="950" b="1" dirty="0">
                <a:ln>
                  <a:solidFill>
                    <a:schemeClr val="accent1">
                      <a:alpha val="0"/>
                    </a:schemeClr>
                  </a:solidFill>
                </a:ln>
                <a:solidFill>
                  <a:schemeClr val="tx1">
                    <a:lumMod val="85000"/>
                    <a:lumOff val="15000"/>
                  </a:schemeClr>
                </a:solidFill>
                <a:latin typeface="+mn-ea"/>
              </a:rPr>
              <a:t>폐쇄형</a:t>
            </a:r>
            <a:r>
              <a:rPr lang="en-US" altLang="ko-KR" sz="950" b="1" dirty="0">
                <a:ln>
                  <a:solidFill>
                    <a:schemeClr val="accent1">
                      <a:alpha val="0"/>
                    </a:schemeClr>
                  </a:solidFill>
                </a:ln>
                <a:solidFill>
                  <a:schemeClr val="tx1">
                    <a:lumMod val="85000"/>
                    <a:lumOff val="15000"/>
                  </a:schemeClr>
                </a:solidFill>
                <a:latin typeface="+mn-ea"/>
              </a:rPr>
              <a:t>LLM)</a:t>
            </a:r>
          </a:p>
          <a:p>
            <a:pPr marL="87313" indent="-87313">
              <a:lnSpc>
                <a:spcPct val="111000"/>
              </a:lnSpc>
              <a:spcBef>
                <a:spcPts val="200"/>
              </a:spcBef>
              <a:spcAft>
                <a:spcPts val="200"/>
              </a:spcAft>
              <a:buFont typeface="KoPub돋움체 Medium" panose="00000600000000000000" pitchFamily="2" charset="-127"/>
              <a:buChar char="­"/>
              <a:defRPr/>
            </a:pP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내부 데이터만 활용해 보안성을 높이고 거짓 정보를 생성하는 환각 현상 방지에 최적화된 모델로서</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B2B</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생성형 </a:t>
            </a:r>
            <a:r>
              <a:rPr lang="en-US" altLang="ko-KR"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 </a:t>
            </a:r>
            <a:r>
              <a:rPr lang="ko-KR" altLang="en-US" sz="850" dirty="0">
                <a:ln>
                  <a:solidFill>
                    <a:schemeClr val="accent6">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시장을 타깃으로 함</a:t>
            </a:r>
          </a:p>
        </p:txBody>
      </p:sp>
      <p:sp>
        <p:nvSpPr>
          <p:cNvPr id="25" name="TextBox 24">
            <a:extLst>
              <a:ext uri="{FF2B5EF4-FFF2-40B4-BE49-F238E27FC236}">
                <a16:creationId xmlns:a16="http://schemas.microsoft.com/office/drawing/2014/main" id="{C5F82423-BD83-F17C-1A2C-8FC4A7ADED37}"/>
              </a:ext>
            </a:extLst>
          </p:cNvPr>
          <p:cNvSpPr txBox="1"/>
          <p:nvPr/>
        </p:nvSpPr>
        <p:spPr>
          <a:xfrm>
            <a:off x="489000" y="5968610"/>
            <a:ext cx="8928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37" name="직사각형 36">
            <a:extLst>
              <a:ext uri="{FF2B5EF4-FFF2-40B4-BE49-F238E27FC236}">
                <a16:creationId xmlns:a16="http://schemas.microsoft.com/office/drawing/2014/main" id="{5A8E1EB7-53A8-21DE-C5DA-BB710EE39FF2}"/>
              </a:ext>
            </a:extLst>
          </p:cNvPr>
          <p:cNvSpPr/>
          <p:nvPr/>
        </p:nvSpPr>
        <p:spPr>
          <a:xfrm>
            <a:off x="2526028" y="5624612"/>
            <a:ext cx="1355011" cy="252000"/>
          </a:xfrm>
          <a:prstGeom prst="rect">
            <a:avLst/>
          </a:prstGeom>
          <a:solidFill>
            <a:schemeClr val="bg1"/>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050" b="1" dirty="0">
                <a:ln w="9525">
                  <a:solidFill>
                    <a:schemeClr val="accent1">
                      <a:alpha val="0"/>
                    </a:scheme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판매자 매출 증대</a:t>
            </a:r>
          </a:p>
        </p:txBody>
      </p:sp>
      <p:grpSp>
        <p:nvGrpSpPr>
          <p:cNvPr id="19" name="그룹 18">
            <a:extLst>
              <a:ext uri="{FF2B5EF4-FFF2-40B4-BE49-F238E27FC236}">
                <a16:creationId xmlns:a16="http://schemas.microsoft.com/office/drawing/2014/main" id="{8ED0C7A1-887C-BA8E-72AC-00C269E0287F}"/>
              </a:ext>
            </a:extLst>
          </p:cNvPr>
          <p:cNvGrpSpPr/>
          <p:nvPr/>
        </p:nvGrpSpPr>
        <p:grpSpPr>
          <a:xfrm>
            <a:off x="488950" y="2537462"/>
            <a:ext cx="7045275" cy="457197"/>
            <a:chOff x="488950" y="2537462"/>
            <a:chExt cx="7045275" cy="457197"/>
          </a:xfrm>
        </p:grpSpPr>
        <p:grpSp>
          <p:nvGrpSpPr>
            <p:cNvPr id="2" name="그룹 1">
              <a:extLst>
                <a:ext uri="{FF2B5EF4-FFF2-40B4-BE49-F238E27FC236}">
                  <a16:creationId xmlns:a16="http://schemas.microsoft.com/office/drawing/2014/main" id="{9F9DBF4D-841D-D93D-D721-2AB6BA88B936}"/>
                </a:ext>
              </a:extLst>
            </p:cNvPr>
            <p:cNvGrpSpPr/>
            <p:nvPr/>
          </p:nvGrpSpPr>
          <p:grpSpPr>
            <a:xfrm>
              <a:off x="488950" y="2537462"/>
              <a:ext cx="7045275" cy="457197"/>
              <a:chOff x="488950" y="2537462"/>
              <a:chExt cx="7045275" cy="457197"/>
            </a:xfrm>
          </p:grpSpPr>
          <p:sp>
            <p:nvSpPr>
              <p:cNvPr id="12" name="직사각형 11">
                <a:extLst>
                  <a:ext uri="{FF2B5EF4-FFF2-40B4-BE49-F238E27FC236}">
                    <a16:creationId xmlns:a16="http://schemas.microsoft.com/office/drawing/2014/main" id="{44DF223E-4443-E581-22D7-980073190F8A}"/>
                  </a:ext>
                </a:extLst>
              </p:cNvPr>
              <p:cNvSpPr/>
              <p:nvPr/>
            </p:nvSpPr>
            <p:spPr>
              <a:xfrm>
                <a:off x="488950" y="2622060"/>
                <a:ext cx="1866900" cy="288000"/>
              </a:xfrm>
              <a:prstGeom prst="rect">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100" b="1"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상품 기획</a:t>
                </a:r>
                <a:r>
                  <a:rPr lang="en-US" altLang="ko-KR" sz="1100" b="1" dirty="0">
                    <a:ln w="9525">
                      <a:solidFill>
                        <a:schemeClr val="accent1">
                          <a:alpha val="0"/>
                        </a:schemeClr>
                      </a:solidFill>
                    </a:ln>
                    <a:solidFill>
                      <a:schemeClr val="bg1"/>
                    </a:solidFill>
                    <a:latin typeface="KoPub돋움체 Medium" panose="00000600000000000000" pitchFamily="2" charset="-127"/>
                    <a:ea typeface="KoPub돋움체 Medium" panose="00000600000000000000" pitchFamily="2" charset="-127"/>
                    <a:cs typeface="Poppins" panose="00000500000000000000" pitchFamily="2" charset="0"/>
                  </a:rPr>
                  <a:t>·</a:t>
                </a:r>
                <a:r>
                  <a:rPr lang="ko-KR" altLang="en-US" sz="1100" b="1"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품질 관리</a:t>
                </a:r>
              </a:p>
            </p:txBody>
          </p:sp>
          <p:sp>
            <p:nvSpPr>
              <p:cNvPr id="15" name="이등변 삼각형 14">
                <a:extLst>
                  <a:ext uri="{FF2B5EF4-FFF2-40B4-BE49-F238E27FC236}">
                    <a16:creationId xmlns:a16="http://schemas.microsoft.com/office/drawing/2014/main" id="{6C9E212A-4D06-59A9-BCBF-E211DE8F3436}"/>
                  </a:ext>
                </a:extLst>
              </p:cNvPr>
              <p:cNvSpPr/>
              <p:nvPr/>
            </p:nvSpPr>
            <p:spPr>
              <a:xfrm rot="5400000">
                <a:off x="2188844" y="2657475"/>
                <a:ext cx="457197" cy="217171"/>
              </a:xfrm>
              <a:prstGeom prst="triangle">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3" name="직사각형 12">
                <a:extLst>
                  <a:ext uri="{FF2B5EF4-FFF2-40B4-BE49-F238E27FC236}">
                    <a16:creationId xmlns:a16="http://schemas.microsoft.com/office/drawing/2014/main" id="{898F68A2-3A26-24CE-8444-C3571823412E}"/>
                  </a:ext>
                </a:extLst>
              </p:cNvPr>
              <p:cNvSpPr/>
              <p:nvPr/>
            </p:nvSpPr>
            <p:spPr>
              <a:xfrm>
                <a:off x="4103928" y="2622060"/>
                <a:ext cx="3283610" cy="288000"/>
              </a:xfrm>
              <a:prstGeom prst="rect">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100" b="1"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맞춤형 제품 추천</a:t>
                </a:r>
                <a:r>
                  <a:rPr lang="en-US" altLang="ko-KR" sz="1100" b="1" dirty="0">
                    <a:ln w="9525">
                      <a:solidFill>
                        <a:schemeClr val="accent1">
                          <a:alpha val="0"/>
                        </a:schemeClr>
                      </a:solidFill>
                    </a:ln>
                    <a:solidFill>
                      <a:schemeClr val="bg1"/>
                    </a:solidFill>
                    <a:latin typeface="KoPub돋움체 Medium" panose="00000600000000000000" pitchFamily="2" charset="-127"/>
                    <a:ea typeface="KoPub돋움체 Medium" panose="00000600000000000000" pitchFamily="2" charset="-127"/>
                    <a:cs typeface="Poppins" panose="00000500000000000000" pitchFamily="2" charset="0"/>
                  </a:rPr>
                  <a:t>·</a:t>
                </a:r>
                <a:r>
                  <a:rPr lang="ko-KR" altLang="en-US" sz="1100" b="1"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큐레이션</a:t>
                </a:r>
              </a:p>
            </p:txBody>
          </p:sp>
          <p:sp>
            <p:nvSpPr>
              <p:cNvPr id="16" name="이등변 삼각형 15">
                <a:extLst>
                  <a:ext uri="{FF2B5EF4-FFF2-40B4-BE49-F238E27FC236}">
                    <a16:creationId xmlns:a16="http://schemas.microsoft.com/office/drawing/2014/main" id="{95CDDB16-30F6-6C63-78E3-8BDD136B1028}"/>
                  </a:ext>
                </a:extLst>
              </p:cNvPr>
              <p:cNvSpPr/>
              <p:nvPr/>
            </p:nvSpPr>
            <p:spPr>
              <a:xfrm rot="5400000">
                <a:off x="7197041" y="2657475"/>
                <a:ext cx="457197" cy="217171"/>
              </a:xfrm>
              <a:prstGeom prst="triangle">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7" name="이등변 삼각형 16">
                <a:extLst>
                  <a:ext uri="{FF2B5EF4-FFF2-40B4-BE49-F238E27FC236}">
                    <a16:creationId xmlns:a16="http://schemas.microsoft.com/office/drawing/2014/main" id="{79B4200C-2F19-FCEC-2EC6-9C7F4BC98FD6}"/>
                  </a:ext>
                </a:extLst>
              </p:cNvPr>
              <p:cNvSpPr/>
              <p:nvPr/>
            </p:nvSpPr>
            <p:spPr>
              <a:xfrm rot="5400000">
                <a:off x="3766742" y="2657475"/>
                <a:ext cx="457197" cy="217171"/>
              </a:xfrm>
              <a:prstGeom prst="triangle">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4" name="직사각형 3">
              <a:extLst>
                <a:ext uri="{FF2B5EF4-FFF2-40B4-BE49-F238E27FC236}">
                  <a16:creationId xmlns:a16="http://schemas.microsoft.com/office/drawing/2014/main" id="{2A238A5F-6E5B-32AA-C85C-D139FA88CC30}"/>
                </a:ext>
              </a:extLst>
            </p:cNvPr>
            <p:cNvSpPr/>
            <p:nvPr/>
          </p:nvSpPr>
          <p:spPr>
            <a:xfrm>
              <a:off x="2520313" y="2622060"/>
              <a:ext cx="1388770" cy="288000"/>
            </a:xfrm>
            <a:prstGeom prst="rect">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100" b="1"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개인 맞춤형 광고</a:t>
              </a:r>
            </a:p>
          </p:txBody>
        </p:sp>
      </p:grpSp>
    </p:spTree>
    <p:extLst>
      <p:ext uri="{BB962C8B-B14F-4D97-AF65-F5344CB8AC3E}">
        <p14:creationId xmlns:p14="http://schemas.microsoft.com/office/powerpoint/2010/main" val="277646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4">
            <a:extLst>
              <a:ext uri="{FF2B5EF4-FFF2-40B4-BE49-F238E27FC236}">
                <a16:creationId xmlns:a16="http://schemas.microsoft.com/office/drawing/2014/main" id="{185536AE-33CE-40F3-8602-5E8C01CA1A00}"/>
              </a:ext>
            </a:extLst>
          </p:cNvPr>
          <p:cNvGraphicFramePr>
            <a:graphicFrameLocks/>
          </p:cNvGraphicFramePr>
          <p:nvPr>
            <p:extLst>
              <p:ext uri="{D42A27DB-BD31-4B8C-83A1-F6EECF244321}">
                <p14:modId xmlns:p14="http://schemas.microsoft.com/office/powerpoint/2010/main" val="4255137481"/>
              </p:ext>
            </p:extLst>
          </p:nvPr>
        </p:nvGraphicFramePr>
        <p:xfrm>
          <a:off x="1050977" y="2414652"/>
          <a:ext cx="5849657" cy="2390400"/>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이커머스</a:t>
                      </a: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 </a:t>
                      </a: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시장 </a:t>
                      </a: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Overview</a:t>
                      </a: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이커머스 시장 현주소와 비즈니스 동향</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10</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chemeClr val="bg1"/>
                          </a:solidFill>
                          <a:effectLst/>
                          <a:uLnTx/>
                          <a:uFillTx/>
                          <a:latin typeface="+mj-ea"/>
                          <a:ea typeface="+mj-ea"/>
                          <a:cs typeface="+mn-cs"/>
                        </a:rPr>
                        <a:t>이커머스 섹터별 주요 이슈</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23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51883591"/>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a:t>
                      </a: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V</a:t>
                      </a:r>
                      <a:r>
                        <a:rPr kumimoji="0" lang="en-GB" altLang="ko-KR"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a:t>
                      </a:r>
                      <a:endPar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endParaRP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이커머스 기업의 전략적 방향성</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38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208978"/>
                  </a:ext>
                </a:extLst>
              </a:tr>
            </a:tbl>
          </a:graphicData>
        </a:graphic>
      </p:graphicFrame>
    </p:spTree>
    <p:extLst>
      <p:ext uri="{BB962C8B-B14F-4D97-AF65-F5344CB8AC3E}">
        <p14:creationId xmlns:p14="http://schemas.microsoft.com/office/powerpoint/2010/main" val="1573056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82D27A7F-23A7-9639-2F28-BEF5B43CE7C2}"/>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① 식품</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CD3737E4-64EE-0B1B-F6EF-D2411405DC6C}"/>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grpSp>
        <p:nvGrpSpPr>
          <p:cNvPr id="3" name="그룹 2">
            <a:extLst>
              <a:ext uri="{FF2B5EF4-FFF2-40B4-BE49-F238E27FC236}">
                <a16:creationId xmlns:a16="http://schemas.microsoft.com/office/drawing/2014/main" id="{FCD3D1F7-0433-710A-69F2-E6224CBFCE04}"/>
              </a:ext>
            </a:extLst>
          </p:cNvPr>
          <p:cNvGrpSpPr/>
          <p:nvPr/>
        </p:nvGrpSpPr>
        <p:grpSpPr>
          <a:xfrm>
            <a:off x="631323" y="2101189"/>
            <a:ext cx="3069362" cy="3640024"/>
            <a:chOff x="705259" y="2101189"/>
            <a:chExt cx="2958364" cy="3640024"/>
          </a:xfrm>
        </p:grpSpPr>
        <p:grpSp>
          <p:nvGrpSpPr>
            <p:cNvPr id="14" name="그룹 13">
              <a:extLst>
                <a:ext uri="{FF2B5EF4-FFF2-40B4-BE49-F238E27FC236}">
                  <a16:creationId xmlns:a16="http://schemas.microsoft.com/office/drawing/2014/main" id="{FA16174F-E2B3-C8C9-0D42-040CF88CCB4B}"/>
                </a:ext>
              </a:extLst>
            </p:cNvPr>
            <p:cNvGrpSpPr/>
            <p:nvPr/>
          </p:nvGrpSpPr>
          <p:grpSpPr>
            <a:xfrm>
              <a:off x="705516" y="2101189"/>
              <a:ext cx="2956724" cy="276837"/>
              <a:chOff x="704850" y="2013298"/>
              <a:chExt cx="4140200" cy="276837"/>
            </a:xfrm>
          </p:grpSpPr>
          <p:sp>
            <p:nvSpPr>
              <p:cNvPr id="15" name="TextBox 14">
                <a:extLst>
                  <a:ext uri="{FF2B5EF4-FFF2-40B4-BE49-F238E27FC236}">
                    <a16:creationId xmlns:a16="http://schemas.microsoft.com/office/drawing/2014/main" id="{CF29E92A-0FF5-7C6D-5F59-309161EB900D}"/>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온라인 식품 거래액 추이</a:t>
                </a:r>
              </a:p>
            </p:txBody>
          </p:sp>
          <p:cxnSp>
            <p:nvCxnSpPr>
              <p:cNvPr id="16" name="직선 연결선 15">
                <a:extLst>
                  <a:ext uri="{FF2B5EF4-FFF2-40B4-BE49-F238E27FC236}">
                    <a16:creationId xmlns:a16="http://schemas.microsoft.com/office/drawing/2014/main" id="{28346CEB-28EA-8D7F-54C4-D33E986E9E78}"/>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144AE703-5F2D-AD19-6D90-3DBC6A479B22}"/>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 name="그룹 17">
              <a:extLst>
                <a:ext uri="{FF2B5EF4-FFF2-40B4-BE49-F238E27FC236}">
                  <a16:creationId xmlns:a16="http://schemas.microsoft.com/office/drawing/2014/main" id="{818C6C65-700A-EC37-F1D3-C66F7851F0F8}"/>
                </a:ext>
              </a:extLst>
            </p:cNvPr>
            <p:cNvGrpSpPr/>
            <p:nvPr/>
          </p:nvGrpSpPr>
          <p:grpSpPr>
            <a:xfrm>
              <a:off x="705259" y="2469711"/>
              <a:ext cx="2958364" cy="3271502"/>
              <a:chOff x="591650" y="2662865"/>
              <a:chExt cx="4361349" cy="3032660"/>
            </a:xfrm>
            <a:noFill/>
          </p:grpSpPr>
          <p:graphicFrame>
            <p:nvGraphicFramePr>
              <p:cNvPr id="19" name="차트 18">
                <a:extLst>
                  <a:ext uri="{FF2B5EF4-FFF2-40B4-BE49-F238E27FC236}">
                    <a16:creationId xmlns:a16="http://schemas.microsoft.com/office/drawing/2014/main" id="{D89526AB-E02A-B18F-D5C2-D5B1A5A12E7E}"/>
                  </a:ext>
                </a:extLst>
              </p:cNvPr>
              <p:cNvGraphicFramePr/>
              <p:nvPr>
                <p:extLst>
                  <p:ext uri="{D42A27DB-BD31-4B8C-83A1-F6EECF244321}">
                    <p14:modId xmlns:p14="http://schemas.microsoft.com/office/powerpoint/2010/main" val="1612355335"/>
                  </p:ext>
                </p:extLst>
              </p:nvPr>
            </p:nvGraphicFramePr>
            <p:xfrm>
              <a:off x="591650" y="2662865"/>
              <a:ext cx="4361349" cy="3032660"/>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805F09DF-2CF5-6DB6-7C49-5DEF8DA24262}"/>
                  </a:ext>
                </a:extLst>
              </p:cNvPr>
              <p:cNvSpPr txBox="1"/>
              <p:nvPr/>
            </p:nvSpPr>
            <p:spPr>
              <a:xfrm>
                <a:off x="4651761" y="2749428"/>
                <a:ext cx="252865" cy="128388"/>
              </a:xfrm>
              <a:prstGeom prst="rect">
                <a:avLst/>
              </a:prstGeom>
              <a:grp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sp>
            <p:nvSpPr>
              <p:cNvPr id="21" name="TextBox 20">
                <a:extLst>
                  <a:ext uri="{FF2B5EF4-FFF2-40B4-BE49-F238E27FC236}">
                    <a16:creationId xmlns:a16="http://schemas.microsoft.com/office/drawing/2014/main" id="{6C435C14-1EE8-0B6F-61A9-6E2E85432D8F}"/>
                  </a:ext>
                </a:extLst>
              </p:cNvPr>
              <p:cNvSpPr txBox="1"/>
              <p:nvPr/>
            </p:nvSpPr>
            <p:spPr>
              <a:xfrm>
                <a:off x="591650" y="2749428"/>
                <a:ext cx="451375" cy="128388"/>
              </a:xfrm>
              <a:prstGeom prst="rect">
                <a:avLst/>
              </a:prstGeom>
              <a:grp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조 원</a:t>
                </a: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grpSp>
      </p:grpSp>
      <p:sp>
        <p:nvSpPr>
          <p:cNvPr id="22" name="TextBox 21">
            <a:extLst>
              <a:ext uri="{FF2B5EF4-FFF2-40B4-BE49-F238E27FC236}">
                <a16:creationId xmlns:a16="http://schemas.microsoft.com/office/drawing/2014/main" id="{86085390-7F41-F227-D314-92015895F296}"/>
              </a:ext>
            </a:extLst>
          </p:cNvPr>
          <p:cNvSpPr txBox="1"/>
          <p:nvPr/>
        </p:nvSpPr>
        <p:spPr>
          <a:xfrm>
            <a:off x="488949" y="5968610"/>
            <a:ext cx="431642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통계청</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p>
        </p:txBody>
      </p:sp>
      <p:grpSp>
        <p:nvGrpSpPr>
          <p:cNvPr id="24" name="그룹 23">
            <a:extLst>
              <a:ext uri="{FF2B5EF4-FFF2-40B4-BE49-F238E27FC236}">
                <a16:creationId xmlns:a16="http://schemas.microsoft.com/office/drawing/2014/main" id="{0C1768FC-52F1-DFEC-5870-31F6332B953D}"/>
              </a:ext>
            </a:extLst>
          </p:cNvPr>
          <p:cNvGrpSpPr/>
          <p:nvPr/>
        </p:nvGrpSpPr>
        <p:grpSpPr>
          <a:xfrm>
            <a:off x="4046220" y="2069105"/>
            <a:ext cx="5227955" cy="3628432"/>
            <a:chOff x="3970052" y="2285672"/>
            <a:chExt cx="5459698" cy="3591253"/>
          </a:xfrm>
        </p:grpSpPr>
        <p:sp>
          <p:nvSpPr>
            <p:cNvPr id="25" name="TextBox 24">
              <a:extLst>
                <a:ext uri="{FF2B5EF4-FFF2-40B4-BE49-F238E27FC236}">
                  <a16:creationId xmlns:a16="http://schemas.microsoft.com/office/drawing/2014/main" id="{E81E6638-F310-EA86-7E02-BEA6D6F12CBE}"/>
                </a:ext>
              </a:extLst>
            </p:cNvPr>
            <p:cNvSpPr txBox="1"/>
            <p:nvPr/>
          </p:nvSpPr>
          <p:spPr>
            <a:xfrm>
              <a:off x="3970052" y="2285672"/>
              <a:ext cx="5459698" cy="3591253"/>
            </a:xfrm>
            <a:prstGeom prst="foldedCorner">
              <a:avLst>
                <a:gd name="adj" fmla="val 0"/>
              </a:avLst>
            </a:prstGeom>
            <a:solidFill>
              <a:srgbClr val="F4F5F6"/>
            </a:solidFill>
            <a:ln w="6350">
              <a:solidFill>
                <a:srgbClr val="B3E4FF"/>
              </a:solidFill>
            </a:ln>
          </p:spPr>
          <p:txBody>
            <a:bodyPr wrap="square" lIns="144000" tIns="144000" rIns="126000" bIns="50400" anchor="t">
              <a:noAutofit/>
            </a:bodyPr>
            <a:lstStyle/>
            <a:p>
              <a:pPr marL="0" marR="0" lvl="0" indent="0" algn="l" defTabSz="914400" rtl="0" eaLnBrk="1" fontAlgn="auto" latinLnBrk="0" hangingPunct="1">
                <a:lnSpc>
                  <a:spcPct val="110000"/>
                </a:lnSpc>
                <a:spcBef>
                  <a:spcPts val="100"/>
                </a:spcBef>
                <a:spcAft>
                  <a:spcPts val="500"/>
                </a:spcAft>
                <a:buClrTx/>
                <a:buSzPct val="100000"/>
                <a:buFontTx/>
                <a:buNone/>
                <a:tabLst/>
                <a:defRPr/>
              </a:pPr>
              <a:endPar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0" marR="0" lvl="0" indent="0" algn="l" defTabSz="914400" rtl="0" eaLnBrk="1" fontAlgn="auto" latinLnBrk="0" hangingPunct="1">
                <a:lnSpc>
                  <a:spcPct val="110000"/>
                </a:lnSpc>
                <a:spcBef>
                  <a:spcPts val="100"/>
                </a:spcBef>
                <a:spcAft>
                  <a:spcPts val="500"/>
                </a:spcAft>
                <a:buClrTx/>
                <a:buSzPct val="100000"/>
                <a:buFontTx/>
                <a:buNone/>
                <a:tabLst/>
                <a:defRPr/>
              </a:pPr>
              <a: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(1) </a:t>
              </a: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온라인</a:t>
              </a:r>
              <a: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식품 시장 성장세 지속</a:t>
              </a:r>
              <a:endPar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108000" marR="0" lvl="0" indent="-108000" algn="l" defTabSz="914400" rtl="0" eaLnBrk="1" fontAlgn="auto" latinLnBrk="0" hangingPunct="1">
                <a:lnSpc>
                  <a:spcPct val="113000"/>
                </a:lnSpc>
                <a:spcBef>
                  <a:spcPts val="100"/>
                </a:spcBef>
                <a:spcAft>
                  <a:spcPts val="100"/>
                </a:spcAft>
                <a:buClrTx/>
                <a:buSzPct val="100000"/>
                <a:buFont typeface="Arial" panose="020B0604020202020204" pitchFamily="34" charset="0"/>
                <a:buChar char="•"/>
                <a:tabLst/>
                <a:defRPr/>
              </a:pP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온라인 식품 시장은 견조한</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성장세를 지속 중</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’22</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년 온라인 식품 거래액은 전년대비 </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15.7%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확대된 </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36.1</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조 원 기록</a:t>
              </a:r>
              <a:endPar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266700" marR="0" lvl="0" indent="-174625" algn="l" defTabSz="914400" rtl="0" eaLnBrk="1" fontAlgn="auto" latinLnBrk="0" hangingPunct="1">
                <a:lnSpc>
                  <a:spcPct val="113000"/>
                </a:lnSpc>
                <a:spcBef>
                  <a:spcPts val="100"/>
                </a:spcBef>
                <a:spcAft>
                  <a:spcPts val="100"/>
                </a:spcAft>
                <a:buClrTx/>
                <a:buSzPct val="100000"/>
                <a:buFontTx/>
                <a:buChar char="­"/>
                <a:tabLst/>
                <a:defRPr/>
              </a:pP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식품의 온라인 침투율은 </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’22</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21% </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수준으로 조사되었으며</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’23</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3</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분기 기준 </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23.1%</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로 추산</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식품의 온라인 침투율은 가구</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화장품</a:t>
              </a:r>
              <a:r>
                <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패션 등 타 품목 대비 저조한 수준으로 여전히 성장 여력이 존재하는 것으로 분석됨</a:t>
              </a:r>
              <a:endPar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13000"/>
                </a:lnSpc>
                <a:spcBef>
                  <a:spcPts val="100"/>
                </a:spcBef>
                <a:spcAft>
                  <a:spcPts val="100"/>
                </a:spcAft>
                <a:buClrTx/>
                <a:buSzPct val="100000"/>
                <a:buFontTx/>
                <a:buNone/>
                <a:tabLst/>
                <a:defRPr/>
              </a:pPr>
              <a:endParaRPr kumimoji="0" lang="en-US" altLang="ko-KR" sz="4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a:lnSpc>
                  <a:spcPct val="110000"/>
                </a:lnSpc>
                <a:spcBef>
                  <a:spcPts val="100"/>
                </a:spcBef>
                <a:spcAft>
                  <a:spcPts val="500"/>
                </a:spcAft>
                <a:buSzPct val="100000"/>
                <a:defRPr/>
              </a:pPr>
              <a:r>
                <a:rPr lang="en-US" altLang="ko-KR" sz="1000" b="1" kern="0" dirty="0">
                  <a:ln>
                    <a:solidFill>
                      <a:srgbClr val="1E49E2">
                        <a:alpha val="0"/>
                      </a:srgbClr>
                    </a:solidFill>
                  </a:ln>
                  <a:solidFill>
                    <a:srgbClr val="000000">
                      <a:lumMod val="85000"/>
                      <a:lumOff val="15000"/>
                    </a:srgbClr>
                  </a:solidFill>
                  <a:latin typeface="KoPub돋움체 Medium"/>
                  <a:ea typeface="KoPub돋움체 Medium"/>
                </a:rPr>
                <a:t>(2) </a:t>
              </a:r>
              <a:r>
                <a:rPr lang="ko-KR" altLang="en-US" sz="1000" b="1" kern="0" dirty="0">
                  <a:ln>
                    <a:solidFill>
                      <a:srgbClr val="1E49E2">
                        <a:alpha val="0"/>
                      </a:srgbClr>
                    </a:solidFill>
                  </a:ln>
                  <a:solidFill>
                    <a:srgbClr val="000000">
                      <a:lumMod val="85000"/>
                      <a:lumOff val="15000"/>
                    </a:srgbClr>
                  </a:solidFill>
                  <a:latin typeface="KoPub돋움체 Medium"/>
                  <a:ea typeface="KoPub돋움체 Medium"/>
                </a:rPr>
                <a:t>온라인 식품 시장을 둘러싼 경쟁 구도 변화</a:t>
              </a:r>
              <a:endParaRPr lang="en-US" altLang="ko-KR" sz="1000" b="1" kern="0" dirty="0">
                <a:ln>
                  <a:solidFill>
                    <a:srgbClr val="1E49E2">
                      <a:alpha val="0"/>
                    </a:srgbClr>
                  </a:solidFill>
                </a:ln>
                <a:solidFill>
                  <a:srgbClr val="000000">
                    <a:lumMod val="85000"/>
                    <a:lumOff val="15000"/>
                  </a:srgbClr>
                </a:solidFill>
                <a:latin typeface="KoPub돋움체 Medium"/>
                <a:ea typeface="KoPub돋움체 Medium"/>
              </a:endParaRPr>
            </a:p>
            <a:p>
              <a:pPr marL="108000" marR="0" lvl="0" indent="-108000" algn="l" defTabSz="914400" rtl="0" eaLnBrk="1" fontAlgn="auto" latinLnBrk="0" hangingPunct="1">
                <a:lnSpc>
                  <a:spcPct val="113000"/>
                </a:lnSpc>
                <a:spcBef>
                  <a:spcPts val="100"/>
                </a:spcBef>
                <a:spcAft>
                  <a:spcPts val="100"/>
                </a:spcAft>
                <a:buClrTx/>
                <a:buSzPct val="100000"/>
                <a:buFont typeface="Arial" panose="020B0604020202020204" pitchFamily="34" charset="0"/>
                <a:buChar char="•"/>
                <a:tabLst/>
                <a:defRPr/>
              </a:pP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식품 제조사의 판매 채널 다각화가 지속되며 ①</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D2C(Direct-to-Customer)</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자사몰 구축</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확대</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②버티컬 커머스 플랫폼과의 제휴를 통해 시장 영향력을 강화하려는 양상이 관찰</a:t>
              </a:r>
              <a:endPar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266700" marR="0" lvl="0" indent="-174625" algn="l" defTabSz="914400" rtl="0" eaLnBrk="1" fontAlgn="auto" latinLnBrk="0" hangingPunct="1">
                <a:lnSpc>
                  <a:spcPct val="113000"/>
                </a:lnSpc>
                <a:spcBef>
                  <a:spcPts val="100"/>
                </a:spcBef>
                <a:spcAft>
                  <a:spcPts val="100"/>
                </a:spcAft>
                <a:buClrTx/>
                <a:buSzPct val="100000"/>
                <a:buFontTx/>
                <a:buChar char="­"/>
                <a:tabLst/>
                <a:defRPr/>
              </a:pPr>
              <a:r>
                <a:rPr kumimoji="0" lang="ko-KR" altLang="en-US"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일부 기업은 온라인 식품 시장의 핵심 경쟁력으로 꼽히는 콜드체인 인프라를 강화하거나 물류 기업과의 협업을 통해 새벽배송 시장에도 진출</a:t>
              </a:r>
              <a:endParaRPr kumimoji="0" lang="en-US" altLang="ko-KR" sz="95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92075" marR="0" lvl="0" algn="l" defTabSz="914400" rtl="0" eaLnBrk="1" fontAlgn="auto" latinLnBrk="0" hangingPunct="1">
                <a:lnSpc>
                  <a:spcPct val="113000"/>
                </a:lnSpc>
                <a:spcBef>
                  <a:spcPts val="100"/>
                </a:spcBef>
                <a:spcAft>
                  <a:spcPts val="100"/>
                </a:spcAft>
                <a:buClrTx/>
                <a:buSzPct val="100000"/>
                <a:tabLst/>
                <a:defRPr/>
              </a:pPr>
              <a:endParaRPr kumimoji="0" lang="en-US" altLang="ko-KR" sz="4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R="0" lvl="0" indent="0" fontAlgn="auto">
                <a:lnSpc>
                  <a:spcPct val="110000"/>
                </a:lnSpc>
                <a:spcBef>
                  <a:spcPts val="100"/>
                </a:spcBef>
                <a:spcAft>
                  <a:spcPts val="500"/>
                </a:spcAft>
                <a:buClrTx/>
                <a:buSzPct val="100000"/>
                <a:buFontTx/>
                <a:buNone/>
                <a:tabLst/>
                <a:defRPr/>
              </a:pPr>
              <a:r>
                <a:rPr lang="en-US" altLang="ko-KR" sz="1000" b="1" kern="0" dirty="0">
                  <a:ln>
                    <a:solidFill>
                      <a:srgbClr val="1E49E2">
                        <a:alpha val="0"/>
                      </a:srgbClr>
                    </a:solidFill>
                  </a:ln>
                  <a:solidFill>
                    <a:srgbClr val="000000">
                      <a:lumMod val="85000"/>
                      <a:lumOff val="15000"/>
                    </a:srgbClr>
                  </a:solidFill>
                  <a:latin typeface="KoPub돋움체 Medium"/>
                  <a:ea typeface="KoPub돋움체 Medium"/>
                </a:rPr>
                <a:t>(3) </a:t>
              </a:r>
              <a:r>
                <a:rPr lang="ko-KR" altLang="en-US" sz="1000" b="1" kern="0" dirty="0">
                  <a:ln>
                    <a:solidFill>
                      <a:srgbClr val="1E49E2">
                        <a:alpha val="0"/>
                      </a:srgbClr>
                    </a:solidFill>
                  </a:ln>
                  <a:solidFill>
                    <a:srgbClr val="000000">
                      <a:lumMod val="85000"/>
                      <a:lumOff val="15000"/>
                    </a:srgbClr>
                  </a:solidFill>
                  <a:latin typeface="KoPub돋움체 Medium"/>
                  <a:ea typeface="KoPub돋움체 Medium"/>
                </a:rPr>
                <a:t>버티컬 커머스 중심의 온라인 식품 시장</a:t>
              </a:r>
              <a:r>
                <a:rPr lang="en-US" altLang="ko-KR" sz="1000" b="1" kern="0" dirty="0">
                  <a:ln>
                    <a:solidFill>
                      <a:srgbClr val="1E49E2">
                        <a:alpha val="0"/>
                      </a:srgbClr>
                    </a:solidFill>
                  </a:ln>
                  <a:solidFill>
                    <a:srgbClr val="000000">
                      <a:lumMod val="85000"/>
                      <a:lumOff val="15000"/>
                    </a:srgbClr>
                  </a:solidFill>
                  <a:latin typeface="KoPub돋움체 Medium"/>
                  <a:ea typeface="KoPub돋움체 Medium"/>
                </a:rPr>
                <a:t>, </a:t>
              </a:r>
              <a:r>
                <a:rPr lang="ko-KR" altLang="en-US" sz="1000" b="1" kern="0" dirty="0">
                  <a:ln>
                    <a:solidFill>
                      <a:srgbClr val="1E49E2">
                        <a:alpha val="0"/>
                      </a:srgbClr>
                    </a:solidFill>
                  </a:ln>
                  <a:solidFill>
                    <a:srgbClr val="000000">
                      <a:lumMod val="85000"/>
                      <a:lumOff val="15000"/>
                    </a:srgbClr>
                  </a:solidFill>
                  <a:latin typeface="KoPub돋움체 Medium"/>
                  <a:ea typeface="KoPub돋움체 Medium"/>
                </a:rPr>
                <a:t>성장성</a:t>
              </a:r>
              <a:r>
                <a:rPr lang="en-US" altLang="ko-KR" sz="1000" b="1" kern="0" dirty="0">
                  <a:ln>
                    <a:solidFill>
                      <a:srgbClr val="1E49E2">
                        <a:alpha val="0"/>
                      </a:srgbClr>
                    </a:solidFill>
                  </a:ln>
                  <a:solidFill>
                    <a:srgbClr val="000000">
                      <a:lumMod val="85000"/>
                      <a:lumOff val="15000"/>
                    </a:srgbClr>
                  </a:solidFill>
                  <a:latin typeface="KoPub돋움체 Medium"/>
                  <a:ea typeface="KoPub돋움체 Medium"/>
                </a:rPr>
                <a:t>·</a:t>
              </a:r>
              <a:r>
                <a:rPr lang="ko-KR" altLang="en-US" sz="1000" b="1" kern="0" dirty="0">
                  <a:ln>
                    <a:solidFill>
                      <a:srgbClr val="1E49E2">
                        <a:alpha val="0"/>
                      </a:srgbClr>
                    </a:solidFill>
                  </a:ln>
                  <a:solidFill>
                    <a:srgbClr val="000000">
                      <a:lumMod val="85000"/>
                      <a:lumOff val="15000"/>
                    </a:srgbClr>
                  </a:solidFill>
                  <a:latin typeface="KoPub돋움체 Medium"/>
                  <a:ea typeface="KoPub돋움체 Medium"/>
                </a:rPr>
                <a:t>수익성 확보 위한 전략 다변화</a:t>
              </a:r>
              <a:endParaRPr lang="en-US" altLang="ko-KR" sz="1000" b="1" kern="0" dirty="0">
                <a:ln>
                  <a:solidFill>
                    <a:srgbClr val="1E49E2">
                      <a:alpha val="0"/>
                    </a:srgbClr>
                  </a:solidFill>
                </a:ln>
                <a:solidFill>
                  <a:srgbClr val="000000">
                    <a:lumMod val="85000"/>
                    <a:lumOff val="15000"/>
                  </a:srgbClr>
                </a:solidFill>
                <a:latin typeface="KoPub돋움체 Medium"/>
                <a:ea typeface="KoPub돋움체 Medium"/>
              </a:endParaRPr>
            </a:p>
            <a:p>
              <a:pPr marL="108000" marR="0" lvl="0" indent="-108000" algn="l" defTabSz="914400" rtl="0" eaLnBrk="1" fontAlgn="auto" latinLnBrk="0" hangingPunct="1">
                <a:lnSpc>
                  <a:spcPct val="113000"/>
                </a:lnSpc>
                <a:spcBef>
                  <a:spcPts val="100"/>
                </a:spcBef>
                <a:spcAft>
                  <a:spcPts val="100"/>
                </a:spcAft>
                <a:buClrTx/>
                <a:buSzPct val="100000"/>
                <a:buFont typeface="Arial" panose="020B0604020202020204" pitchFamily="34" charset="0"/>
                <a:buChar char="•"/>
                <a:tabLst/>
                <a:defRPr/>
              </a:pP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식품 버티컬 커머스 기반 비즈니스 모델을 보유한 컬리</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및 오아시스가 온라인 식품 시장 주도권을 쥐고 있는 가운데</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이들 기업은 </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’23</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 초 예정되어 있던 </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IPO</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를 철회하면서 수익성 및 성장성에 사업 방향성을 두고 물류</a:t>
              </a:r>
              <a:r>
                <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판로 확대 등의 전략을 추진 중</a:t>
              </a:r>
              <a:endParaRPr kumimoji="0" lang="en-US" altLang="ko-KR" sz="95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26" name="TextBox 25">
              <a:extLst>
                <a:ext uri="{FF2B5EF4-FFF2-40B4-BE49-F238E27FC236}">
                  <a16:creationId xmlns:a16="http://schemas.microsoft.com/office/drawing/2014/main" id="{70CCE04A-7137-DE6B-43F7-24765C345A5A}"/>
                </a:ext>
              </a:extLst>
            </p:cNvPr>
            <p:cNvSpPr txBox="1"/>
            <p:nvPr/>
          </p:nvSpPr>
          <p:spPr>
            <a:xfrm>
              <a:off x="3970052" y="2285672"/>
              <a:ext cx="5459698" cy="252000"/>
            </a:xfrm>
            <a:prstGeom prst="foldedCorner">
              <a:avLst>
                <a:gd name="adj" fmla="val 0"/>
              </a:avLst>
            </a:prstGeom>
            <a:solidFill>
              <a:srgbClr val="B3E4FF"/>
            </a:solidFill>
            <a:ln w="6350">
              <a:noFill/>
            </a:ln>
          </p:spPr>
          <p:txBody>
            <a:bodyPr wrap="square" lIns="93600" tIns="50400" rIns="79200" bIns="50400" anchor="ctr">
              <a:noAutofit/>
            </a:bodyPr>
            <a:lstStyle/>
            <a:p>
              <a:pPr marL="0" marR="0" lvl="0" indent="0" algn="l" defTabSz="914400" rtl="0" eaLnBrk="1" fontAlgn="auto" latinLnBrk="0" hangingPunct="1">
                <a:spcBef>
                  <a:spcPts val="100"/>
                </a:spcBef>
                <a:spcAft>
                  <a:spcPts val="200"/>
                </a:spcAft>
                <a:buClrTx/>
                <a:buSzPct val="100000"/>
                <a:buFontTx/>
                <a:buNone/>
                <a:tabLst/>
                <a:defRPr/>
              </a:pPr>
              <a:r>
                <a:rPr kumimoji="0" lang="ko-KR" altLang="en-US" sz="1150" b="1" i="0" u="none" strike="noStrike" kern="0" cap="none" spc="0" normalizeH="0" baseline="0" noProof="0" dirty="0">
                  <a:ln>
                    <a:solidFill>
                      <a:srgbClr val="1E49E2">
                        <a:alpha val="0"/>
                      </a:srgbClr>
                    </a:solidFill>
                  </a:ln>
                  <a:solidFill>
                    <a:srgbClr val="1E49E2"/>
                  </a:solidFill>
                  <a:effectLst/>
                  <a:uLnTx/>
                  <a:uFillTx/>
                  <a:latin typeface="KoPub돋움체 Medium"/>
                  <a:ea typeface="KoPub돋움체 Medium"/>
                  <a:cs typeface="+mn-cs"/>
                </a:rPr>
                <a:t>온라인 식품 시장의 주요 이슈</a:t>
              </a:r>
              <a:endParaRPr kumimoji="0" lang="en-US" altLang="ko-KR" sz="1150" b="1" i="0" u="none" strike="noStrike" kern="0" cap="none" spc="0" normalizeH="0" baseline="0" noProof="0" dirty="0">
                <a:ln>
                  <a:solidFill>
                    <a:srgbClr val="1E49E2">
                      <a:alpha val="0"/>
                    </a:srgbClr>
                  </a:solidFill>
                </a:ln>
                <a:solidFill>
                  <a:srgbClr val="1E49E2"/>
                </a:solidFill>
                <a:effectLst/>
                <a:uLnTx/>
                <a:uFillTx/>
                <a:latin typeface="KoPub돋움체 Medium"/>
                <a:ea typeface="KoPub돋움체 Medium"/>
                <a:cs typeface="+mn-cs"/>
              </a:endParaRPr>
            </a:p>
          </p:txBody>
        </p:sp>
      </p:grpSp>
      <p:sp>
        <p:nvSpPr>
          <p:cNvPr id="2" name="TextBox 1">
            <a:extLst>
              <a:ext uri="{FF2B5EF4-FFF2-40B4-BE49-F238E27FC236}">
                <a16:creationId xmlns:a16="http://schemas.microsoft.com/office/drawing/2014/main" id="{E97B4A1C-6F8D-F49C-24BA-1D37D17369C8}"/>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온라인 그로서리 시장 주도권 경쟁 심화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4" name="사각형: 둥근 모서리 3">
            <a:extLst>
              <a:ext uri="{FF2B5EF4-FFF2-40B4-BE49-F238E27FC236}">
                <a16:creationId xmlns:a16="http://schemas.microsoft.com/office/drawing/2014/main" id="{77D27EDF-DCC3-9F35-FDB2-8E00AC6D1546}"/>
              </a:ext>
            </a:extLst>
          </p:cNvPr>
          <p:cNvSpPr/>
          <p:nvPr/>
        </p:nvSpPr>
        <p:spPr>
          <a:xfrm>
            <a:off x="1033989" y="3048645"/>
            <a:ext cx="2252136" cy="674658"/>
          </a:xfrm>
          <a:prstGeom prst="roundRect">
            <a:avLst>
              <a:gd name="adj" fmla="val 0"/>
            </a:avLst>
          </a:prstGeom>
          <a:solidFill>
            <a:srgbClr val="EAECEE"/>
          </a:solidFill>
          <a:ln w="63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800" b="1" i="0" u="none" strike="noStrike" kern="0" cap="none" spc="0" normalizeH="0" baseline="0" noProof="0" dirty="0">
                <a:ln>
                  <a:solidFill>
                    <a:srgbClr val="1E49E2">
                      <a:alpha val="0"/>
                    </a:srgbClr>
                  </a:solidFill>
                </a:ln>
                <a:solidFill>
                  <a:srgbClr val="1E49E2"/>
                </a:solidFill>
                <a:effectLst/>
                <a:uLnTx/>
                <a:uFillTx/>
                <a:latin typeface="KoPub돋움체 Medium"/>
                <a:ea typeface="KoPub돋움체 Medium"/>
                <a:cs typeface="+mn-cs"/>
              </a:rPr>
              <a:t>온라인 식품 시장</a:t>
            </a:r>
            <a:endParaRPr kumimoji="0" lang="en-US" altLang="ko-KR" sz="800" b="1" i="0" u="none" strike="noStrike" kern="0" cap="none" spc="0" normalizeH="0" baseline="0" noProof="0" dirty="0">
              <a:ln>
                <a:solidFill>
                  <a:srgbClr val="1E49E2">
                    <a:alpha val="0"/>
                  </a:srgbClr>
                </a:solidFill>
              </a:ln>
              <a:solidFill>
                <a:srgbClr val="1E49E2"/>
              </a:solidFill>
              <a:effectLst/>
              <a:uLnTx/>
              <a:uFillTx/>
              <a:latin typeface="KoPub돋움체 Medium"/>
              <a:ea typeface="KoPub돋움체 Medium"/>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US" altLang="ko-KR"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31.2</a:t>
            </a:r>
            <a:r>
              <a:rPr kumimoji="0" lang="ko-KR" altLang="en-US"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조 원 </a:t>
            </a:r>
            <a:r>
              <a:rPr kumimoji="0" lang="en-US" altLang="ko-KR"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(’21) </a:t>
            </a:r>
            <a:r>
              <a:rPr kumimoji="0" lang="ko-KR" altLang="en-US"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36.1</a:t>
            </a:r>
            <a:r>
              <a:rPr kumimoji="0" lang="ko-KR" altLang="en-US"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조 원</a:t>
            </a:r>
            <a:r>
              <a:rPr kumimoji="0" lang="en-US" altLang="ko-KR"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(’22)</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ko-KR" altLang="en-US" sz="800" b="1" i="0" u="none" strike="noStrike" kern="0" cap="none" spc="0" normalizeH="0" baseline="0" noProof="0" dirty="0">
                <a:ln>
                  <a:solidFill>
                    <a:srgbClr val="1E49E2">
                      <a:alpha val="0"/>
                    </a:srgbClr>
                  </a:solidFill>
                </a:ln>
                <a:solidFill>
                  <a:srgbClr val="1E49E2"/>
                </a:solidFill>
                <a:effectLst/>
                <a:uLnTx/>
                <a:uFillTx/>
                <a:latin typeface="KoPub돋움체 Medium"/>
                <a:ea typeface="KoPub돋움체 Medium"/>
                <a:cs typeface="+mn-cs"/>
              </a:rPr>
              <a:t>식품 온라인 침투율 </a:t>
            </a:r>
            <a:r>
              <a:rPr kumimoji="0" lang="en-US" altLang="ko-KR" sz="800" b="1" i="0" u="none" strike="noStrike" kern="0" cap="none" spc="0" normalizeH="0" baseline="0" noProof="0" dirty="0">
                <a:ln>
                  <a:solidFill>
                    <a:srgbClr val="1E49E2">
                      <a:alpha val="0"/>
                    </a:srgbClr>
                  </a:solidFill>
                </a:ln>
                <a:solidFill>
                  <a:srgbClr val="1E49E2"/>
                </a:solidFill>
                <a:effectLst/>
                <a:uLnTx/>
                <a:uFillTx/>
                <a:latin typeface="KoPub돋움체 Medium"/>
                <a:ea typeface="KoPub돋움체 Medium"/>
                <a:cs typeface="+mn-cs"/>
              </a:rPr>
              <a:t>(’22)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altLang="ko-KR"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rPr>
              <a:t>21.4%</a:t>
            </a:r>
            <a:endParaRPr kumimoji="0" lang="ko-KR" altLang="en-US" sz="8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36" name="그룹 35">
            <a:extLst>
              <a:ext uri="{FF2B5EF4-FFF2-40B4-BE49-F238E27FC236}">
                <a16:creationId xmlns:a16="http://schemas.microsoft.com/office/drawing/2014/main" id="{14D55141-12A7-EAA2-015D-3CA39EB37489}"/>
              </a:ext>
            </a:extLst>
          </p:cNvPr>
          <p:cNvGrpSpPr/>
          <p:nvPr/>
        </p:nvGrpSpPr>
        <p:grpSpPr>
          <a:xfrm>
            <a:off x="485825" y="1217074"/>
            <a:ext cx="8928100" cy="311839"/>
            <a:chOff x="485825" y="1217074"/>
            <a:chExt cx="8928100" cy="311839"/>
          </a:xfrm>
        </p:grpSpPr>
        <p:sp>
          <p:nvSpPr>
            <p:cNvPr id="37" name="사각형: 둥근 위쪽 모서리 36">
              <a:extLst>
                <a:ext uri="{FF2B5EF4-FFF2-40B4-BE49-F238E27FC236}">
                  <a16:creationId xmlns:a16="http://schemas.microsoft.com/office/drawing/2014/main" id="{BB6395FE-BE79-9BCF-F405-8EBE329A20CB}"/>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38" name="사각형: 둥근 위쪽 모서리 37">
              <a:extLst>
                <a:ext uri="{FF2B5EF4-FFF2-40B4-BE49-F238E27FC236}">
                  <a16:creationId xmlns:a16="http://schemas.microsoft.com/office/drawing/2014/main" id="{9417E61C-19BA-91C8-0443-86A09A3865B6}"/>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39" name="사각형: 둥근 위쪽 모서리 38">
              <a:extLst>
                <a:ext uri="{FF2B5EF4-FFF2-40B4-BE49-F238E27FC236}">
                  <a16:creationId xmlns:a16="http://schemas.microsoft.com/office/drawing/2014/main" id="{F9B8D815-048D-AD1F-9516-CE6B31D195F7}"/>
                </a:ext>
              </a:extLst>
            </p:cNvPr>
            <p:cNvSpPr/>
            <p:nvPr/>
          </p:nvSpPr>
          <p:spPr>
            <a:xfrm>
              <a:off x="1623964"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cxnSp>
          <p:nvCxnSpPr>
            <p:cNvPr id="40" name="직선 연결선 39">
              <a:extLst>
                <a:ext uri="{FF2B5EF4-FFF2-40B4-BE49-F238E27FC236}">
                  <a16:creationId xmlns:a16="http://schemas.microsoft.com/office/drawing/2014/main" id="{E19041D0-7B20-7071-1ADC-D5D92728D499}"/>
                </a:ext>
              </a:extLst>
            </p:cNvPr>
            <p:cNvCxnSpPr/>
            <p:nvPr/>
          </p:nvCxnSpPr>
          <p:spPr>
            <a:xfrm>
              <a:off x="485825" y="1525472"/>
              <a:ext cx="8928100" cy="0"/>
            </a:xfrm>
            <a:prstGeom prst="line">
              <a:avLst/>
            </a:prstGeom>
            <a:ln w="38100">
              <a:solidFill>
                <a:srgbClr val="00338D"/>
              </a:solidFill>
            </a:ln>
          </p:spPr>
          <p:style>
            <a:lnRef idx="1">
              <a:schemeClr val="accent1"/>
            </a:lnRef>
            <a:fillRef idx="0">
              <a:schemeClr val="accent1"/>
            </a:fillRef>
            <a:effectRef idx="0">
              <a:schemeClr val="accent1"/>
            </a:effectRef>
            <a:fontRef idx="minor">
              <a:schemeClr val="tx1"/>
            </a:fontRef>
          </p:style>
        </p:cxnSp>
        <p:sp>
          <p:nvSpPr>
            <p:cNvPr id="41" name="사각형: 둥근 위쪽 모서리 40">
              <a:extLst>
                <a:ext uri="{FF2B5EF4-FFF2-40B4-BE49-F238E27FC236}">
                  <a16:creationId xmlns:a16="http://schemas.microsoft.com/office/drawing/2014/main" id="{FB33EE14-F80E-5F6E-CEA5-8DC22CAE7961}"/>
                </a:ext>
              </a:extLst>
            </p:cNvPr>
            <p:cNvSpPr/>
            <p:nvPr/>
          </p:nvSpPr>
          <p:spPr>
            <a:xfrm>
              <a:off x="523428" y="1217074"/>
              <a:ext cx="1075857" cy="293662"/>
            </a:xfrm>
            <a:prstGeom prst="round2Same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식품</a:t>
              </a:r>
            </a:p>
          </p:txBody>
        </p:sp>
      </p:grpSp>
    </p:spTree>
    <p:extLst>
      <p:ext uri="{BB962C8B-B14F-4D97-AF65-F5344CB8AC3E}">
        <p14:creationId xmlns:p14="http://schemas.microsoft.com/office/powerpoint/2010/main" val="361641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순서도: 수동 연산 126">
            <a:extLst>
              <a:ext uri="{FF2B5EF4-FFF2-40B4-BE49-F238E27FC236}">
                <a16:creationId xmlns:a16="http://schemas.microsoft.com/office/drawing/2014/main" id="{87E05E50-A6C4-5CE0-8C6E-C3C1E9A88800}"/>
              </a:ext>
            </a:extLst>
          </p:cNvPr>
          <p:cNvSpPr/>
          <p:nvPr/>
        </p:nvSpPr>
        <p:spPr>
          <a:xfrm rot="5400000">
            <a:off x="-288402" y="3587513"/>
            <a:ext cx="3521872" cy="673309"/>
          </a:xfrm>
          <a:prstGeom prst="flowChartManualOperation">
            <a:avLst/>
          </a:prstGeom>
          <a:noFill/>
          <a:ln w="6350">
            <a:gradFill>
              <a:gsLst>
                <a:gs pos="100000">
                  <a:schemeClr val="accent1">
                    <a:lumMod val="0"/>
                    <a:lumOff val="100000"/>
                  </a:schemeClr>
                </a:gs>
                <a:gs pos="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 name="텍스트 개체 틀 19">
            <a:extLst>
              <a:ext uri="{FF2B5EF4-FFF2-40B4-BE49-F238E27FC236}">
                <a16:creationId xmlns:a16="http://schemas.microsoft.com/office/drawing/2014/main" id="{E238D0EF-5645-AB7E-A969-39657317BB82}"/>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① 식품</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D499F440-5C0E-A0D5-D8A3-A764DD03B2AB}"/>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grpSp>
        <p:nvGrpSpPr>
          <p:cNvPr id="82" name="그룹 81">
            <a:extLst>
              <a:ext uri="{FF2B5EF4-FFF2-40B4-BE49-F238E27FC236}">
                <a16:creationId xmlns:a16="http://schemas.microsoft.com/office/drawing/2014/main" id="{780ABBF0-03C0-E885-FEF4-1401AA7E536F}"/>
              </a:ext>
            </a:extLst>
          </p:cNvPr>
          <p:cNvGrpSpPr/>
          <p:nvPr/>
        </p:nvGrpSpPr>
        <p:grpSpPr>
          <a:xfrm>
            <a:off x="1809191" y="2163231"/>
            <a:ext cx="7471162" cy="3534310"/>
            <a:chOff x="594103" y="2163231"/>
            <a:chExt cx="8045491" cy="3534310"/>
          </a:xfrm>
        </p:grpSpPr>
        <p:grpSp>
          <p:nvGrpSpPr>
            <p:cNvPr id="22" name="그룹 21">
              <a:extLst>
                <a:ext uri="{FF2B5EF4-FFF2-40B4-BE49-F238E27FC236}">
                  <a16:creationId xmlns:a16="http://schemas.microsoft.com/office/drawing/2014/main" id="{1F6FFA4F-A108-6F1C-9A6F-87EC238C78E7}"/>
                </a:ext>
              </a:extLst>
            </p:cNvPr>
            <p:cNvGrpSpPr/>
            <p:nvPr/>
          </p:nvGrpSpPr>
          <p:grpSpPr>
            <a:xfrm>
              <a:off x="594103" y="2163231"/>
              <a:ext cx="5978635" cy="3534310"/>
              <a:chOff x="488950" y="3516407"/>
              <a:chExt cx="8928200" cy="2192583"/>
            </a:xfrm>
          </p:grpSpPr>
          <p:sp>
            <p:nvSpPr>
              <p:cNvPr id="24" name="직사각형 23">
                <a:extLst>
                  <a:ext uri="{FF2B5EF4-FFF2-40B4-BE49-F238E27FC236}">
                    <a16:creationId xmlns:a16="http://schemas.microsoft.com/office/drawing/2014/main" id="{491C88C0-533D-B45F-CBA7-16050BA8B0E5}"/>
                  </a:ext>
                </a:extLst>
              </p:cNvPr>
              <p:cNvSpPr/>
              <p:nvPr/>
            </p:nvSpPr>
            <p:spPr>
              <a:xfrm>
                <a:off x="6569449" y="3516411"/>
                <a:ext cx="2847599" cy="2192579"/>
              </a:xfrm>
              <a:prstGeom prst="rect">
                <a:avLst/>
              </a:prstGeom>
              <a:solidFill>
                <a:srgbClr val="F4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endParaRPr lang="ko-KR" altLang="en-US" sz="1000" spc="-50" dirty="0">
                  <a:ln w="9525">
                    <a:solidFill>
                      <a:schemeClr val="accent1">
                        <a:alpha val="0"/>
                      </a:schemeClr>
                    </a:solidFill>
                  </a:ln>
                  <a:solidFill>
                    <a:srgbClr val="011F62"/>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25" name="직사각형 24">
                <a:extLst>
                  <a:ext uri="{FF2B5EF4-FFF2-40B4-BE49-F238E27FC236}">
                    <a16:creationId xmlns:a16="http://schemas.microsoft.com/office/drawing/2014/main" id="{69620394-073B-2E2C-38C1-0E7459ED4F4C}"/>
                  </a:ext>
                </a:extLst>
              </p:cNvPr>
              <p:cNvSpPr/>
              <p:nvPr/>
            </p:nvSpPr>
            <p:spPr>
              <a:xfrm>
                <a:off x="488950" y="3516409"/>
                <a:ext cx="2847604" cy="2192579"/>
              </a:xfrm>
              <a:prstGeom prst="rect">
                <a:avLst/>
              </a:prstGeom>
              <a:solidFill>
                <a:srgbClr val="F4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endParaRPr lang="ko-KR" altLang="en-US" sz="1000" spc="-50" dirty="0">
                  <a:ln w="9525">
                    <a:solidFill>
                      <a:schemeClr val="accent1">
                        <a:alpha val="0"/>
                      </a:schemeClr>
                    </a:solidFill>
                  </a:ln>
                  <a:solidFill>
                    <a:srgbClr val="011F62"/>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26" name="직사각형 25">
                <a:extLst>
                  <a:ext uri="{FF2B5EF4-FFF2-40B4-BE49-F238E27FC236}">
                    <a16:creationId xmlns:a16="http://schemas.microsoft.com/office/drawing/2014/main" id="{7FAEA41C-E527-2CFD-D1B6-06421D4014D7}"/>
                  </a:ext>
                </a:extLst>
              </p:cNvPr>
              <p:cNvSpPr/>
              <p:nvPr/>
            </p:nvSpPr>
            <p:spPr>
              <a:xfrm>
                <a:off x="3529200" y="3516409"/>
                <a:ext cx="2847599" cy="2192579"/>
              </a:xfrm>
              <a:prstGeom prst="rect">
                <a:avLst/>
              </a:prstGeom>
              <a:solidFill>
                <a:srgbClr val="F4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endParaRPr lang="ko-KR" altLang="en-US" sz="1000" spc="-50" dirty="0">
                  <a:ln w="9525">
                    <a:solidFill>
                      <a:schemeClr val="accent1">
                        <a:alpha val="0"/>
                      </a:schemeClr>
                    </a:solidFill>
                  </a:ln>
                  <a:solidFill>
                    <a:srgbClr val="011F62"/>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27" name="직사각형 26">
                <a:extLst>
                  <a:ext uri="{FF2B5EF4-FFF2-40B4-BE49-F238E27FC236}">
                    <a16:creationId xmlns:a16="http://schemas.microsoft.com/office/drawing/2014/main" id="{459363E5-ED7E-4E49-8084-A1AA86502041}"/>
                  </a:ext>
                </a:extLst>
              </p:cNvPr>
              <p:cNvSpPr/>
              <p:nvPr/>
            </p:nvSpPr>
            <p:spPr>
              <a:xfrm>
                <a:off x="488952" y="3516407"/>
                <a:ext cx="2847598" cy="201000"/>
              </a:xfrm>
              <a:prstGeom prst="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200" b="1" spc="-50"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콜드체인 물류</a:t>
                </a:r>
              </a:p>
            </p:txBody>
          </p:sp>
          <p:sp>
            <p:nvSpPr>
              <p:cNvPr id="28" name="직사각형 27">
                <a:extLst>
                  <a:ext uri="{FF2B5EF4-FFF2-40B4-BE49-F238E27FC236}">
                    <a16:creationId xmlns:a16="http://schemas.microsoft.com/office/drawing/2014/main" id="{180AFC6E-4ED7-D129-DE48-BE83152CBCB4}"/>
                  </a:ext>
                </a:extLst>
              </p:cNvPr>
              <p:cNvSpPr/>
              <p:nvPr/>
            </p:nvSpPr>
            <p:spPr>
              <a:xfrm>
                <a:off x="3529198" y="3516407"/>
                <a:ext cx="2847600" cy="201000"/>
              </a:xfrm>
              <a:prstGeom prst="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200" b="1" spc="-50"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고객 확보</a:t>
                </a:r>
              </a:p>
            </p:txBody>
          </p:sp>
          <p:sp>
            <p:nvSpPr>
              <p:cNvPr id="29" name="직사각형 28">
                <a:extLst>
                  <a:ext uri="{FF2B5EF4-FFF2-40B4-BE49-F238E27FC236}">
                    <a16:creationId xmlns:a16="http://schemas.microsoft.com/office/drawing/2014/main" id="{2E90A6D6-8302-A81D-65C0-71E3BFB16308}"/>
                  </a:ext>
                </a:extLst>
              </p:cNvPr>
              <p:cNvSpPr/>
              <p:nvPr/>
            </p:nvSpPr>
            <p:spPr>
              <a:xfrm>
                <a:off x="6569446" y="3516407"/>
                <a:ext cx="2847704" cy="201000"/>
              </a:xfrm>
              <a:prstGeom prst="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200" b="1" spc="-50"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rPr>
                  <a:t>상품 경쟁력 제고</a:t>
                </a:r>
              </a:p>
            </p:txBody>
          </p:sp>
          <p:sp>
            <p:nvSpPr>
              <p:cNvPr id="30" name="직사각형 29">
                <a:extLst>
                  <a:ext uri="{FF2B5EF4-FFF2-40B4-BE49-F238E27FC236}">
                    <a16:creationId xmlns:a16="http://schemas.microsoft.com/office/drawing/2014/main" id="{6C9EB44C-B967-BA6C-1B8E-0909AF49A619}"/>
                  </a:ext>
                </a:extLst>
              </p:cNvPr>
              <p:cNvSpPr/>
              <p:nvPr/>
            </p:nvSpPr>
            <p:spPr>
              <a:xfrm>
                <a:off x="6569248" y="3689069"/>
                <a:ext cx="2847600" cy="48301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5255" tIns="95255" rIns="72000" bIns="95255" rtlCol="0" anchor="t" anchorCtr="0">
                <a:noAutofit/>
              </a:bodyPr>
              <a:lstStyle/>
              <a:p>
                <a:pPr hangingPunct="0">
                  <a:lnSpc>
                    <a:spcPct val="110000"/>
                  </a:lnSpc>
                  <a:spcBef>
                    <a:spcPts val="200"/>
                  </a:spcBef>
                  <a:spcAft>
                    <a:spcPts val="150"/>
                  </a:spcAft>
                  <a:buClr>
                    <a:schemeClr val="tx1">
                      <a:lumMod val="85000"/>
                      <a:lumOff val="15000"/>
                    </a:schemeClr>
                  </a:buClr>
                  <a:buSzPct val="80000"/>
                </a:pPr>
                <a:r>
                  <a:rPr lang="ko-KR" altLang="en-US"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고객 발길을 유인하기 위한 새로운 상품 발굴 및 소싱 역량 제고 </a:t>
                </a:r>
                <a:endParaRPr lang="en-US" altLang="ko-KR"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indent="-92075" hangingPunct="0">
                  <a:lnSpc>
                    <a:spcPct val="110000"/>
                  </a:lnSpc>
                  <a:spcBef>
                    <a:spcPts val="200"/>
                  </a:spcBef>
                  <a:spcAft>
                    <a:spcPts val="150"/>
                  </a:spcAft>
                  <a:buClr>
                    <a:schemeClr val="tx1">
                      <a:lumMod val="85000"/>
                      <a:lumOff val="15000"/>
                    </a:schemeClr>
                  </a:buClr>
                  <a:buSzPct val="80000"/>
                  <a:buFont typeface="Arial" panose="020B0604020202020204" pitchFamily="34" charset="0"/>
                  <a:buChar cha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온라인 식품 플랫폼은 기존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PB(Private</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Brands)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제품을</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넘어 중대형 식품 브랜드와 공동 기획을 통한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NPB(National Private Brands,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공동기획제품</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제조를 적극 추진</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indent="-80963" hangingPunct="0">
                  <a:lnSpc>
                    <a:spcPct val="110000"/>
                  </a:lnSpc>
                  <a:spcBef>
                    <a:spcPts val="200"/>
                  </a:spcBef>
                  <a:spcAft>
                    <a:spcPts val="150"/>
                  </a:spcAft>
                  <a:buClr>
                    <a:schemeClr val="tx1">
                      <a:lumMod val="85000"/>
                      <a:lumOff val="15000"/>
                    </a:schemeClr>
                  </a:buClr>
                  <a:buSzPct val="80000"/>
                  <a:buFont typeface="KoPub돋움체 Medium" panose="00000600000000000000" pitchFamily="2" charset="-127"/>
                  <a:buChar cha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브랜드 인지도 보유한 제조사와 공동 개발을 통해 제조된 단독상품은 품질 경쟁력이 높은 특성</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식품 플랫폼 입장에서는 충성 고객 확보 및 신규 고객 유인 효과를 기대 가능하며 식품업계는 안정적 판매망 확보가 가능하다는 점에서 윈윈</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(Win-win)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효과</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31" name="직사각형 30">
                <a:extLst>
                  <a:ext uri="{FF2B5EF4-FFF2-40B4-BE49-F238E27FC236}">
                    <a16:creationId xmlns:a16="http://schemas.microsoft.com/office/drawing/2014/main" id="{1D58E5C6-134E-99B2-FD8C-086BDCD8F0F9}"/>
                  </a:ext>
                </a:extLst>
              </p:cNvPr>
              <p:cNvSpPr/>
              <p:nvPr/>
            </p:nvSpPr>
            <p:spPr>
              <a:xfrm>
                <a:off x="488952" y="3689069"/>
                <a:ext cx="2847598" cy="9118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5255" tIns="95255" rIns="72000" bIns="95255" rtlCol="0" anchor="t" anchorCtr="0">
                <a:noAutofit/>
              </a:bodyPr>
              <a:lstStyle/>
              <a:p>
                <a:pPr hangingPunct="0">
                  <a:lnSpc>
                    <a:spcPct val="110000"/>
                  </a:lnSpc>
                  <a:spcBef>
                    <a:spcPts val="200"/>
                  </a:spcBef>
                  <a:spcAft>
                    <a:spcPts val="600"/>
                  </a:spcAft>
                  <a:buClr>
                    <a:schemeClr val="tx1">
                      <a:lumMod val="85000"/>
                      <a:lumOff val="15000"/>
                    </a:schemeClr>
                  </a:buClr>
                  <a:buSzPct val="80000"/>
                </a:pPr>
                <a:r>
                  <a:rPr lang="ko-KR" altLang="en-US"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식료품 신선도를 유지시키기 위한 콜드체인 물류 및 빠른 배송 역량 제고</a:t>
                </a:r>
              </a:p>
              <a:p>
                <a:pPr marL="92075" indent="-92075" hangingPunct="0">
                  <a:lnSpc>
                    <a:spcPct val="110000"/>
                  </a:lnSpc>
                  <a:spcBef>
                    <a:spcPts val="200"/>
                  </a:spcBef>
                  <a:spcAft>
                    <a:spcPts val="150"/>
                  </a:spcAft>
                  <a:buClr>
                    <a:schemeClr val="tx1">
                      <a:lumMod val="85000"/>
                      <a:lumOff val="15000"/>
                    </a:schemeClr>
                  </a:buClr>
                  <a:buSzPct val="80000"/>
                  <a:buFont typeface="Arial" panose="020B0604020202020204" pitchFamily="34" charset="0"/>
                  <a:buChar char="•"/>
                  <a:defRP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컬리는 대규모 투자를 통해 평택</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창원 물류센터 신규 가동에 나서는 등 전국권 새벽배송망을 구축하며 시장 지배력 강화</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hangingPunct="0">
                  <a:lnSpc>
                    <a:spcPct val="110000"/>
                  </a:lnSpc>
                  <a:spcBef>
                    <a:spcPts val="200"/>
                  </a:spcBef>
                  <a:spcAft>
                    <a:spcPts val="600"/>
                  </a:spcAft>
                  <a:buClr>
                    <a:schemeClr val="tx1">
                      <a:lumMod val="85000"/>
                      <a:lumOff val="15000"/>
                    </a:schemeClr>
                  </a:buClr>
                  <a:buSzPct val="80000"/>
                  <a:defRPr/>
                </a:pPr>
                <a:r>
                  <a:rPr lang="ko-KR" altLang="en-US"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물류 효율화 위한 투자 지속</a:t>
                </a:r>
                <a:endParaRPr lang="en-US" altLang="ko-KR"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indent="-92075" hangingPunct="0">
                  <a:lnSpc>
                    <a:spcPct val="110000"/>
                  </a:lnSpc>
                  <a:spcBef>
                    <a:spcPts val="200"/>
                  </a:spcBef>
                  <a:spcAft>
                    <a:spcPts val="150"/>
                  </a:spcAft>
                  <a:buClr>
                    <a:schemeClr val="tx1">
                      <a:lumMod val="85000"/>
                      <a:lumOff val="15000"/>
                    </a:schemeClr>
                  </a:buClr>
                  <a:buSzPct val="80000"/>
                  <a:buFont typeface="Arial" panose="020B0604020202020204" pitchFamily="34" charset="0"/>
                  <a:buChar char="•"/>
                  <a:defRP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오아시스는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’25</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년까지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40</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억 원을 투자해 물류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IT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시스템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오아시스루트</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기능 개선</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최적화를 목표하는 한편 자사 물류 솔루션의 수출 및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B2B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판매를 검토 중</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32" name="직사각형 31">
                <a:extLst>
                  <a:ext uri="{FF2B5EF4-FFF2-40B4-BE49-F238E27FC236}">
                    <a16:creationId xmlns:a16="http://schemas.microsoft.com/office/drawing/2014/main" id="{DAE82A98-4ABD-1513-3496-C3DC111174D9}"/>
                  </a:ext>
                </a:extLst>
              </p:cNvPr>
              <p:cNvSpPr/>
              <p:nvPr/>
            </p:nvSpPr>
            <p:spPr>
              <a:xfrm>
                <a:off x="3529100" y="3689069"/>
                <a:ext cx="2847600" cy="109590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5255" tIns="95255" rIns="72000" bIns="95255" rtlCol="0" anchor="t" anchorCtr="0">
                <a:noAutofit/>
              </a:bodyPr>
              <a:lstStyle/>
              <a:p>
                <a:pPr hangingPunct="0">
                  <a:lnSpc>
                    <a:spcPct val="110000"/>
                  </a:lnSpc>
                  <a:spcAft>
                    <a:spcPts val="600"/>
                  </a:spcAft>
                  <a:buClr>
                    <a:schemeClr val="tx1">
                      <a:lumMod val="85000"/>
                      <a:lumOff val="15000"/>
                    </a:schemeClr>
                  </a:buClr>
                  <a:buSzPct val="80000"/>
                </a:pPr>
                <a:r>
                  <a:rPr lang="ko-KR" altLang="en-US"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보상형 미니 게임으로 고객 트래픽 증대 및 락인효과 제고</a:t>
                </a:r>
                <a:endParaRPr lang="en-US" altLang="ko-KR"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marR="0" lvl="0" indent="-92075" fontAlgn="auto" hangingPunct="0">
                  <a:lnSpc>
                    <a:spcPct val="110000"/>
                  </a:lnSpc>
                  <a:spcBef>
                    <a:spcPts val="200"/>
                  </a:spcBef>
                  <a:spcAft>
                    <a:spcPts val="150"/>
                  </a:spcAft>
                  <a:buClr>
                    <a:schemeClr val="tx1">
                      <a:lumMod val="85000"/>
                      <a:lumOff val="15000"/>
                    </a:schemeClr>
                  </a:buClr>
                  <a:buSzPct val="80000"/>
                  <a:buFont typeface="Arial" panose="020B0604020202020204" pitchFamily="34" charset="0"/>
                  <a:buChar char="•"/>
                  <a:tabLst/>
                  <a:defRP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온라인 식품 기업은 애플리케이션 내 보상형 미니게임을 도입하여 앱 방문 유도 및 체류시간 증대 도모</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marR="0" lvl="0" indent="-92075" fontAlgn="auto" hangingPunct="0">
                  <a:lnSpc>
                    <a:spcPct val="110000"/>
                  </a:lnSpc>
                  <a:spcBef>
                    <a:spcPts val="200"/>
                  </a:spcBef>
                  <a:spcAft>
                    <a:spcPts val="150"/>
                  </a:spcAft>
                  <a:buClr>
                    <a:schemeClr val="tx1">
                      <a:lumMod val="85000"/>
                      <a:lumOff val="15000"/>
                    </a:schemeClr>
                  </a:buClr>
                  <a:buSzPct val="80000"/>
                  <a:buFont typeface="Arial" panose="020B0604020202020204" pitchFamily="34" charset="0"/>
                  <a:buChar char="•"/>
                  <a:tabLst/>
                  <a:defRP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게임 포인트 제공 및 주력 판매 제품과의 연계 혜택 제공으로 소비를 촉진하는 한편 지속적 재방문 유도로 락인효과 강화에 이르기까지 선순환 효과 제고를 목표</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marR="0" lvl="0" indent="-80963" fontAlgn="auto" hangingPunct="0">
                  <a:lnSpc>
                    <a:spcPct val="110000"/>
                  </a:lnSpc>
                  <a:spcBef>
                    <a:spcPts val="200"/>
                  </a:spcBef>
                  <a:spcAft>
                    <a:spcPts val="150"/>
                  </a:spcAft>
                  <a:buClr>
                    <a:schemeClr val="tx1">
                      <a:lumMod val="85000"/>
                      <a:lumOff val="15000"/>
                    </a:schemeClr>
                  </a:buClr>
                  <a:buSzPct val="80000"/>
                  <a:buFont typeface="KoPub돋움체 Medium" panose="00000600000000000000" pitchFamily="2" charset="-127"/>
                  <a:buChar char="­"/>
                  <a:tabLst/>
                  <a:defRP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스타트업 레브잇이 운영하는 공동구매 플랫폼 올웨이즈는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’21</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년 농장형 작물수확게임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올팜</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을 도입하여 단기간 내 고성장 달성 및 디스커버리 앱으로 성공적 포지셔닝</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grpSp>
        <p:grpSp>
          <p:nvGrpSpPr>
            <p:cNvPr id="81" name="그룹 80">
              <a:extLst>
                <a:ext uri="{FF2B5EF4-FFF2-40B4-BE49-F238E27FC236}">
                  <a16:creationId xmlns:a16="http://schemas.microsoft.com/office/drawing/2014/main" id="{F580C83E-7F43-3993-DE51-44092B703122}"/>
                </a:ext>
              </a:extLst>
            </p:cNvPr>
            <p:cNvGrpSpPr/>
            <p:nvPr/>
          </p:nvGrpSpPr>
          <p:grpSpPr>
            <a:xfrm>
              <a:off x="6732539" y="2163231"/>
              <a:ext cx="1907055" cy="3534310"/>
              <a:chOff x="4818083" y="2964303"/>
              <a:chExt cx="1907055" cy="3534310"/>
            </a:xfrm>
          </p:grpSpPr>
          <p:sp>
            <p:nvSpPr>
              <p:cNvPr id="78" name="직사각형 77">
                <a:extLst>
                  <a:ext uri="{FF2B5EF4-FFF2-40B4-BE49-F238E27FC236}">
                    <a16:creationId xmlns:a16="http://schemas.microsoft.com/office/drawing/2014/main" id="{509C63B2-8FCD-CF21-8F86-AB4221028325}"/>
                  </a:ext>
                </a:extLst>
              </p:cNvPr>
              <p:cNvSpPr/>
              <p:nvPr/>
            </p:nvSpPr>
            <p:spPr>
              <a:xfrm>
                <a:off x="4818218" y="2964309"/>
                <a:ext cx="1906852" cy="3534304"/>
              </a:xfrm>
              <a:prstGeom prst="rect">
                <a:avLst/>
              </a:prstGeom>
              <a:solidFill>
                <a:srgbClr val="F4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endParaRPr lang="ko-KR" altLang="en-US" sz="1000" spc="-50" dirty="0">
                  <a:ln w="9525">
                    <a:solidFill>
                      <a:schemeClr val="accent1">
                        <a:alpha val="0"/>
                      </a:schemeClr>
                    </a:solidFill>
                  </a:ln>
                  <a:solidFill>
                    <a:srgbClr val="011F62"/>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79" name="직사각형 78">
                <a:extLst>
                  <a:ext uri="{FF2B5EF4-FFF2-40B4-BE49-F238E27FC236}">
                    <a16:creationId xmlns:a16="http://schemas.microsoft.com/office/drawing/2014/main" id="{C908B5D1-64C8-1792-6887-7ACA07DBED2F}"/>
                  </a:ext>
                </a:extLst>
              </p:cNvPr>
              <p:cNvSpPr/>
              <p:nvPr/>
            </p:nvSpPr>
            <p:spPr>
              <a:xfrm>
                <a:off x="4818216" y="2964303"/>
                <a:ext cx="1906922" cy="324000"/>
              </a:xfrm>
              <a:prstGeom prst="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200" b="1" spc="-50"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rPr>
                  <a:t>판로 및 고객 접점 다변화</a:t>
                </a:r>
              </a:p>
            </p:txBody>
          </p:sp>
          <p:sp>
            <p:nvSpPr>
              <p:cNvPr id="80" name="직사각형 79">
                <a:extLst>
                  <a:ext uri="{FF2B5EF4-FFF2-40B4-BE49-F238E27FC236}">
                    <a16:creationId xmlns:a16="http://schemas.microsoft.com/office/drawing/2014/main" id="{77FBE41D-DE4C-8314-5DF8-A23FC9A9A5E5}"/>
                  </a:ext>
                </a:extLst>
              </p:cNvPr>
              <p:cNvSpPr/>
              <p:nvPr/>
            </p:nvSpPr>
            <p:spPr>
              <a:xfrm>
                <a:off x="4818083" y="3242624"/>
                <a:ext cx="1906853" cy="77859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95255" rIns="72000" bIns="95255" rtlCol="0" anchor="t" anchorCtr="0">
                <a:noAutofit/>
              </a:bodyPr>
              <a:lstStyle/>
              <a:p>
                <a:pPr hangingPunct="0">
                  <a:lnSpc>
                    <a:spcPct val="110000"/>
                  </a:lnSpc>
                  <a:spcBef>
                    <a:spcPts val="200"/>
                  </a:spcBef>
                  <a:spcAft>
                    <a:spcPts val="150"/>
                  </a:spcAft>
                  <a:buClr>
                    <a:schemeClr val="tx1">
                      <a:lumMod val="85000"/>
                      <a:lumOff val="15000"/>
                    </a:schemeClr>
                  </a:buClr>
                  <a:buSzPct val="80000"/>
                </a:pPr>
                <a:r>
                  <a:rPr lang="ko-KR" altLang="en-US"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다양한 분야</a:t>
                </a:r>
                <a:r>
                  <a:rPr lang="en-US" altLang="ko-KR"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기업과 파트너십 구축으로 고객층 확보에 주력</a:t>
                </a:r>
                <a:endParaRPr lang="en-US" altLang="ko-KR" sz="950" b="1"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2075" indent="-92075" hangingPunct="0">
                  <a:lnSpc>
                    <a:spcPct val="110000"/>
                  </a:lnSpc>
                  <a:spcBef>
                    <a:spcPts val="200"/>
                  </a:spcBef>
                  <a:spcAft>
                    <a:spcPts val="150"/>
                  </a:spcAft>
                  <a:buClr>
                    <a:schemeClr val="tx1">
                      <a:lumMod val="85000"/>
                      <a:lumOff val="15000"/>
                    </a:schemeClr>
                  </a:buClr>
                  <a:buSzPct val="80000"/>
                  <a:buFont typeface="Arial" panose="020B0604020202020204" pitchFamily="34" charset="0"/>
                  <a:buChar cha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온라인 식품 플랫폼은 다양한 분야 기업과의 협력 기회 모색 통해 계열사 지원 한계점을 극복 및 판촉 활동 범위 확장이 가능</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171450" marR="0" lvl="0" indent="-80963" fontAlgn="auto" hangingPunct="0">
                  <a:lnSpc>
                    <a:spcPct val="110000"/>
                  </a:lnSpc>
                  <a:spcBef>
                    <a:spcPts val="200"/>
                  </a:spcBef>
                  <a:spcAft>
                    <a:spcPts val="150"/>
                  </a:spcAft>
                  <a:buClr>
                    <a:schemeClr val="tx1">
                      <a:lumMod val="85000"/>
                      <a:lumOff val="15000"/>
                    </a:schemeClr>
                  </a:buClr>
                  <a:buSzPct val="80000"/>
                  <a:buFont typeface="KoPub돋움체 Medium" panose="00000600000000000000" pitchFamily="2" charset="-127"/>
                  <a:buChar char="­"/>
                  <a:tabLst/>
                  <a:defRPr/>
                </a:pP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오아시스는 </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KT</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알파쇼핑 및 이랜드리테일 등과의 사업 협력 통해 홈쇼핑</a:t>
                </a:r>
                <a:r>
                  <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오프라인으로 고객 기반 확장</a:t>
                </a:r>
                <a:endParaRPr lang="en-US" altLang="ko-KR"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0" marR="0" lvl="0" indent="0" algn="l" defTabSz="914400" rtl="0" eaLnBrk="1" fontAlgn="auto" latinLnBrk="0" hangingPunct="0">
                  <a:lnSpc>
                    <a:spcPct val="110000"/>
                  </a:lnSpc>
                  <a:spcBef>
                    <a:spcPts val="200"/>
                  </a:spcBef>
                  <a:spcAft>
                    <a:spcPts val="100"/>
                  </a:spcAft>
                  <a:buClr>
                    <a:srgbClr val="000000">
                      <a:lumMod val="85000"/>
                      <a:lumOff val="15000"/>
                    </a:srgbClr>
                  </a:buClr>
                  <a:buSzPct val="80000"/>
                  <a:buFontTx/>
                  <a:buNone/>
                  <a:tabLst/>
                  <a:defRPr/>
                </a:pPr>
                <a:r>
                  <a:rPr kumimoji="0" lang="ko-KR" altLang="en-US" sz="950" b="1"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해외 판로 확대</a:t>
                </a:r>
                <a:endParaRPr kumimoji="0" lang="en-US" altLang="ko-KR" sz="950" b="1"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endParaRPr>
              </a:p>
              <a:p>
                <a:pPr marL="92075" marR="0" lvl="0" indent="-92075" algn="l" defTabSz="914400" rtl="0" eaLnBrk="1" fontAlgn="auto" latinLnBrk="0" hangingPunct="0">
                  <a:lnSpc>
                    <a:spcPct val="110000"/>
                  </a:lnSpc>
                  <a:spcBef>
                    <a:spcPts val="200"/>
                  </a:spcBef>
                  <a:spcAft>
                    <a:spcPts val="100"/>
                  </a:spcAft>
                  <a:buClr>
                    <a:srgbClr val="000000">
                      <a:lumMod val="85000"/>
                      <a:lumOff val="15000"/>
                    </a:srgbClr>
                  </a:buClr>
                  <a:buSzPct val="80000"/>
                  <a:buFont typeface="Arial" panose="020B0604020202020204" pitchFamily="34" charset="0"/>
                  <a:buChar char="•"/>
                  <a:tabLst/>
                  <a:defRPr/>
                </a:pP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식품 이커머스는 자사 </a:t>
                </a:r>
                <a:r>
                  <a:rPr kumimoji="0" lang="en-US" altLang="ko-KR"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PB</a:t>
                </a: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제품을 중심으로 해외 수출을 가속화하며 판로 다각화</a:t>
                </a:r>
                <a:endParaRPr kumimoji="0" lang="en-US" altLang="ko-KR"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endParaRPr>
              </a:p>
              <a:p>
                <a:pPr marL="171450" marR="0" lvl="0" indent="-80963" algn="l" defTabSz="914400" rtl="0" eaLnBrk="1" fontAlgn="auto" latinLnBrk="0" hangingPunct="0">
                  <a:lnSpc>
                    <a:spcPct val="110000"/>
                  </a:lnSpc>
                  <a:spcBef>
                    <a:spcPts val="200"/>
                  </a:spcBef>
                  <a:spcAft>
                    <a:spcPts val="100"/>
                  </a:spcAft>
                  <a:buClr>
                    <a:srgbClr val="000000">
                      <a:lumMod val="85000"/>
                      <a:lumOff val="15000"/>
                    </a:srgbClr>
                  </a:buClr>
                  <a:buSzPct val="80000"/>
                  <a:buFont typeface="KoPub돋움체 Medium" panose="00000600000000000000" pitchFamily="2" charset="-127"/>
                  <a:buChar char="­"/>
                  <a:tabLst/>
                  <a:defRPr/>
                </a:pP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컬리는 </a:t>
                </a:r>
                <a:r>
                  <a:rPr kumimoji="0" lang="en-US" altLang="ko-KR"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’22</a:t>
                </a: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년 싱가포르 레드마트</a:t>
                </a:r>
                <a:r>
                  <a:rPr kumimoji="0" lang="en-US" altLang="ko-KR"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 </a:t>
                </a: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홍콩 대형</a:t>
                </a:r>
                <a:r>
                  <a:rPr kumimoji="0" lang="en-US" altLang="ko-KR"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 </a:t>
                </a: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이커머스 </a:t>
                </a:r>
                <a:r>
                  <a:rPr kumimoji="0" lang="en-US" altLang="ko-KR"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HKTVmall</a:t>
                </a:r>
                <a:r>
                  <a:rPr kumimoji="0" lang="ko-KR" altLang="en-US" sz="900" b="0" i="0" u="none" strike="noStrike" kern="1200" cap="none" spc="0" normalizeH="0" baseline="0" noProof="0" dirty="0">
                    <a:ln w="9525">
                      <a:solidFill>
                        <a:srgbClr val="1E49E2">
                          <a:alpha val="0"/>
                        </a:srgbClr>
                      </a:solidFill>
                    </a:ln>
                    <a:solidFill>
                      <a:srgbClr val="262626"/>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rPr>
                  <a:t>에 </a:t>
                </a:r>
                <a:r>
                  <a:rPr lang="ko-KR" altLang="en-US" sz="900" dirty="0">
                    <a:ln w="9525">
                      <a:solidFill>
                        <a:srgbClr val="1E49E2">
                          <a:alpha val="0"/>
                        </a:srgb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마켓컬리 브랜드관을 오픈하고 중국</a:t>
                </a:r>
                <a:r>
                  <a:rPr lang="en-US" altLang="ko-KR" sz="900" dirty="0">
                    <a:ln w="9525">
                      <a:solidFill>
                        <a:srgbClr val="1E49E2">
                          <a:alpha val="0"/>
                        </a:srgb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a:t>
                </a:r>
                <a:r>
                  <a:rPr lang="ko-KR" altLang="en-US" sz="900" dirty="0">
                    <a:ln w="9525">
                      <a:solidFill>
                        <a:srgbClr val="1E49E2">
                          <a:alpha val="0"/>
                        </a:srgb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rPr>
                  <a:t>중화권 시장 공략에 속도 </a:t>
                </a:r>
                <a:endParaRPr lang="en-US" altLang="ko-KR" sz="900" dirty="0">
                  <a:ln w="9525">
                    <a:solidFill>
                      <a:srgbClr val="1E49E2">
                        <a:alpha val="0"/>
                      </a:srgb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a:p>
                <a:pPr marL="90487" marR="0" lvl="0" fontAlgn="auto" hangingPunct="0">
                  <a:lnSpc>
                    <a:spcPct val="110000"/>
                  </a:lnSpc>
                  <a:spcBef>
                    <a:spcPts val="200"/>
                  </a:spcBef>
                  <a:spcAft>
                    <a:spcPts val="150"/>
                  </a:spcAft>
                  <a:buClr>
                    <a:schemeClr val="tx1">
                      <a:lumMod val="85000"/>
                      <a:lumOff val="15000"/>
                    </a:schemeClr>
                  </a:buClr>
                  <a:buSzPct val="80000"/>
                  <a:tabLst/>
                  <a:defRPr/>
                </a:pPr>
                <a:endParaRPr lang="ko-KR" altLang="en-US" sz="900" dirty="0">
                  <a:ln w="9525">
                    <a:solidFill>
                      <a:schemeClr val="accent1">
                        <a:alpha val="0"/>
                      </a:schemeClr>
                    </a:solidFill>
                  </a:ln>
                  <a:solidFill>
                    <a:srgbClr val="262626"/>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grpSp>
      </p:grpSp>
      <p:sp>
        <p:nvSpPr>
          <p:cNvPr id="83" name="TextBox 82">
            <a:extLst>
              <a:ext uri="{FF2B5EF4-FFF2-40B4-BE49-F238E27FC236}">
                <a16:creationId xmlns:a16="http://schemas.microsoft.com/office/drawing/2014/main" id="{0A28F112-2D34-2A32-3E83-520364B816A4}"/>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온라인 그로서리 시장 지배력 강화 위한 핵심 요소는</a:t>
            </a:r>
            <a:r>
              <a:rPr lang="en-US" altLang="ko-KR"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endPar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126" name="그룹 125">
            <a:extLst>
              <a:ext uri="{FF2B5EF4-FFF2-40B4-BE49-F238E27FC236}">
                <a16:creationId xmlns:a16="http://schemas.microsoft.com/office/drawing/2014/main" id="{7FEFFB01-A234-DD89-715C-1CDB6789B44D}"/>
              </a:ext>
            </a:extLst>
          </p:cNvPr>
          <p:cNvGrpSpPr/>
          <p:nvPr/>
        </p:nvGrpSpPr>
        <p:grpSpPr>
          <a:xfrm>
            <a:off x="647973" y="2163231"/>
            <a:ext cx="792000" cy="792000"/>
            <a:chOff x="647973" y="2163231"/>
            <a:chExt cx="792000" cy="792000"/>
          </a:xfrm>
        </p:grpSpPr>
        <p:sp>
          <p:nvSpPr>
            <p:cNvPr id="49" name="타원 48">
              <a:extLst>
                <a:ext uri="{FF2B5EF4-FFF2-40B4-BE49-F238E27FC236}">
                  <a16:creationId xmlns:a16="http://schemas.microsoft.com/office/drawing/2014/main" id="{AC951AB1-A578-EA49-8C90-30D54025B1C3}"/>
                </a:ext>
              </a:extLst>
            </p:cNvPr>
            <p:cNvSpPr/>
            <p:nvPr/>
          </p:nvSpPr>
          <p:spPr>
            <a:xfrm>
              <a:off x="647973" y="2163231"/>
              <a:ext cx="792000" cy="792000"/>
            </a:xfrm>
            <a:prstGeom prst="ellipse">
              <a:avLst/>
            </a:prstGeom>
            <a:solidFill>
              <a:srgbClr val="CCF1FD"/>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tIns="396000" bIns="36000" rtlCol="0" anchor="ctr"/>
            <a:lstStyle/>
            <a:p>
              <a:pPr algn="ctr">
                <a:lnSpc>
                  <a:spcPct val="110000"/>
                </a:lnSpc>
              </a:pPr>
              <a:r>
                <a:rPr lang="ko-KR" altLang="en-US" sz="1000" b="1" dirty="0">
                  <a:ln>
                    <a:solidFill>
                      <a:schemeClr val="bg1">
                        <a:lumMod val="75000"/>
                        <a:alpha val="0"/>
                      </a:schemeClr>
                    </a:solidFill>
                  </a:ln>
                  <a:solidFill>
                    <a:schemeClr val="accent4"/>
                  </a:solidFill>
                  <a:latin typeface="KoPub돋움체 Medium" panose="02020603020101020101" pitchFamily="18" charset="-127"/>
                  <a:ea typeface="KoPub돋움체 Medium" panose="02020603020101020101" pitchFamily="18" charset="-127"/>
                </a:rPr>
                <a:t>콜드체인</a:t>
              </a:r>
              <a:br>
                <a:rPr lang="en-US" altLang="ko-KR" sz="1000" b="1" dirty="0">
                  <a:ln>
                    <a:solidFill>
                      <a:schemeClr val="bg1">
                        <a:lumMod val="75000"/>
                        <a:alpha val="0"/>
                      </a:schemeClr>
                    </a:solidFill>
                  </a:ln>
                  <a:solidFill>
                    <a:schemeClr val="accent4"/>
                  </a:solidFill>
                  <a:latin typeface="KoPub돋움체 Medium" panose="02020603020101020101" pitchFamily="18" charset="-127"/>
                  <a:ea typeface="KoPub돋움체 Medium" panose="02020603020101020101" pitchFamily="18" charset="-127"/>
                </a:rPr>
              </a:br>
              <a:r>
                <a:rPr lang="ko-KR" altLang="en-US" sz="1000" b="1" dirty="0">
                  <a:ln>
                    <a:solidFill>
                      <a:schemeClr val="bg1">
                        <a:lumMod val="75000"/>
                        <a:alpha val="0"/>
                      </a:schemeClr>
                    </a:solidFill>
                  </a:ln>
                  <a:solidFill>
                    <a:schemeClr val="accent4"/>
                  </a:solidFill>
                  <a:latin typeface="KoPub돋움체 Medium" panose="02020603020101020101" pitchFamily="18" charset="-127"/>
                  <a:ea typeface="KoPub돋움체 Medium" panose="02020603020101020101" pitchFamily="18" charset="-127"/>
                </a:rPr>
                <a:t>물류</a:t>
              </a:r>
            </a:p>
          </p:txBody>
        </p:sp>
        <p:grpSp>
          <p:nvGrpSpPr>
            <p:cNvPr id="95" name="Group 485">
              <a:extLst>
                <a:ext uri="{FF2B5EF4-FFF2-40B4-BE49-F238E27FC236}">
                  <a16:creationId xmlns:a16="http://schemas.microsoft.com/office/drawing/2014/main" id="{638C7199-0280-547A-1EF0-542E957996F0}"/>
                </a:ext>
              </a:extLst>
            </p:cNvPr>
            <p:cNvGrpSpPr/>
            <p:nvPr/>
          </p:nvGrpSpPr>
          <p:grpSpPr>
            <a:xfrm>
              <a:off x="894106" y="2264196"/>
              <a:ext cx="299734" cy="251339"/>
              <a:chOff x="7221538" y="3935570"/>
              <a:chExt cx="481013" cy="404813"/>
            </a:xfrm>
            <a:solidFill>
              <a:schemeClr val="accent4"/>
            </a:solidFill>
          </p:grpSpPr>
          <p:sp>
            <p:nvSpPr>
              <p:cNvPr id="96" name="Freeform 676">
                <a:extLst>
                  <a:ext uri="{FF2B5EF4-FFF2-40B4-BE49-F238E27FC236}">
                    <a16:creationId xmlns:a16="http://schemas.microsoft.com/office/drawing/2014/main" id="{CEDB958B-6DF2-42D6-CDF8-2AB2B70A8A6F}"/>
                  </a:ext>
                </a:extLst>
              </p:cNvPr>
              <p:cNvSpPr>
                <a:spLocks/>
              </p:cNvSpPr>
              <p:nvPr/>
            </p:nvSpPr>
            <p:spPr bwMode="auto">
              <a:xfrm>
                <a:off x="7642225" y="4026058"/>
                <a:ext cx="0" cy="14288"/>
              </a:xfrm>
              <a:custGeom>
                <a:avLst/>
                <a:gdLst>
                  <a:gd name="T0" fmla="*/ 0 h 9"/>
                  <a:gd name="T1" fmla="*/ 9 h 9"/>
                  <a:gd name="T2" fmla="*/ 0 h 9"/>
                </a:gdLst>
                <a:ahLst/>
                <a:cxnLst>
                  <a:cxn ang="0">
                    <a:pos x="0" y="T0"/>
                  </a:cxn>
                  <a:cxn ang="0">
                    <a:pos x="0" y="T1"/>
                  </a:cxn>
                  <a:cxn ang="0">
                    <a:pos x="0" y="T2"/>
                  </a:cxn>
                </a:cxnLst>
                <a:rect l="0" t="0" r="r" b="b"/>
                <a:pathLst>
                  <a:path h="9">
                    <a:moveTo>
                      <a:pt x="0" y="0"/>
                    </a:moveTo>
                    <a:lnTo>
                      <a:pt x="0" y="9"/>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AU" dirty="0"/>
              </a:p>
            </p:txBody>
          </p:sp>
          <p:sp>
            <p:nvSpPr>
              <p:cNvPr id="97" name="Line 677">
                <a:extLst>
                  <a:ext uri="{FF2B5EF4-FFF2-40B4-BE49-F238E27FC236}">
                    <a16:creationId xmlns:a16="http://schemas.microsoft.com/office/drawing/2014/main" id="{1CC13FAF-71F3-8157-11EB-C4A226C57189}"/>
                  </a:ext>
                </a:extLst>
              </p:cNvPr>
              <p:cNvSpPr>
                <a:spLocks noChangeShapeType="1"/>
              </p:cNvSpPr>
              <p:nvPr/>
            </p:nvSpPr>
            <p:spPr bwMode="auto">
              <a:xfrm>
                <a:off x="7642225" y="4026058"/>
                <a:ext cx="0" cy="14288"/>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8" name="Freeform 678">
                <a:extLst>
                  <a:ext uri="{FF2B5EF4-FFF2-40B4-BE49-F238E27FC236}">
                    <a16:creationId xmlns:a16="http://schemas.microsoft.com/office/drawing/2014/main" id="{C6066DC8-BFDB-BBD5-A4CF-4C48A564E571}"/>
                  </a:ext>
                </a:extLst>
              </p:cNvPr>
              <p:cNvSpPr>
                <a:spLocks/>
              </p:cNvSpPr>
              <p:nvPr/>
            </p:nvSpPr>
            <p:spPr bwMode="auto">
              <a:xfrm>
                <a:off x="7642225" y="4040345"/>
                <a:ext cx="0" cy="150813"/>
              </a:xfrm>
              <a:custGeom>
                <a:avLst/>
                <a:gdLst>
                  <a:gd name="T0" fmla="*/ 0 h 95"/>
                  <a:gd name="T1" fmla="*/ 85 h 95"/>
                  <a:gd name="T2" fmla="*/ 95 h 95"/>
                  <a:gd name="T3" fmla="*/ 0 h 95"/>
                </a:gdLst>
                <a:ahLst/>
                <a:cxnLst>
                  <a:cxn ang="0">
                    <a:pos x="0" y="T0"/>
                  </a:cxn>
                  <a:cxn ang="0">
                    <a:pos x="0" y="T1"/>
                  </a:cxn>
                  <a:cxn ang="0">
                    <a:pos x="0" y="T2"/>
                  </a:cxn>
                  <a:cxn ang="0">
                    <a:pos x="0" y="T3"/>
                  </a:cxn>
                </a:cxnLst>
                <a:rect l="0" t="0" r="r" b="b"/>
                <a:pathLst>
                  <a:path h="95">
                    <a:moveTo>
                      <a:pt x="0" y="0"/>
                    </a:moveTo>
                    <a:lnTo>
                      <a:pt x="0" y="85"/>
                    </a:lnTo>
                    <a:lnTo>
                      <a:pt x="0" y="95"/>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AU" dirty="0"/>
              </a:p>
            </p:txBody>
          </p:sp>
          <p:sp>
            <p:nvSpPr>
              <p:cNvPr id="99" name="Freeform 679">
                <a:extLst>
                  <a:ext uri="{FF2B5EF4-FFF2-40B4-BE49-F238E27FC236}">
                    <a16:creationId xmlns:a16="http://schemas.microsoft.com/office/drawing/2014/main" id="{C2593B1B-9CA5-5E93-DB5E-66F5FBB02CA7}"/>
                  </a:ext>
                </a:extLst>
              </p:cNvPr>
              <p:cNvSpPr>
                <a:spLocks/>
              </p:cNvSpPr>
              <p:nvPr/>
            </p:nvSpPr>
            <p:spPr bwMode="auto">
              <a:xfrm>
                <a:off x="7642225" y="4040345"/>
                <a:ext cx="0" cy="150813"/>
              </a:xfrm>
              <a:custGeom>
                <a:avLst/>
                <a:gdLst>
                  <a:gd name="T0" fmla="*/ 0 h 95"/>
                  <a:gd name="T1" fmla="*/ 85 h 95"/>
                  <a:gd name="T2" fmla="*/ 95 h 95"/>
                </a:gdLst>
                <a:ahLst/>
                <a:cxnLst>
                  <a:cxn ang="0">
                    <a:pos x="0" y="T0"/>
                  </a:cxn>
                  <a:cxn ang="0">
                    <a:pos x="0" y="T1"/>
                  </a:cxn>
                  <a:cxn ang="0">
                    <a:pos x="0" y="T2"/>
                  </a:cxn>
                </a:cxnLst>
                <a:rect l="0" t="0" r="r" b="b"/>
                <a:pathLst>
                  <a:path h="95">
                    <a:moveTo>
                      <a:pt x="0" y="0"/>
                    </a:moveTo>
                    <a:lnTo>
                      <a:pt x="0" y="85"/>
                    </a:lnTo>
                    <a:lnTo>
                      <a:pt x="0" y="95"/>
                    </a:lnTo>
                  </a:path>
                </a:pathLst>
              </a:custGeom>
              <a:grpFill/>
              <a:ln>
                <a:noFill/>
              </a:ln>
            </p:spPr>
            <p:txBody>
              <a:bodyPr vert="horz" wrap="square" lIns="91440" tIns="45720" rIns="91440" bIns="45720" numCol="1" anchor="t" anchorCtr="0" compatLnSpc="1">
                <a:prstTxWarp prst="textNoShape">
                  <a:avLst/>
                </a:prstTxWarp>
              </a:bodyPr>
              <a:lstStyle/>
              <a:p>
                <a:endParaRPr lang="en-AU" dirty="0"/>
              </a:p>
            </p:txBody>
          </p:sp>
          <p:sp>
            <p:nvSpPr>
              <p:cNvPr id="100" name="Freeform 681">
                <a:extLst>
                  <a:ext uri="{FF2B5EF4-FFF2-40B4-BE49-F238E27FC236}">
                    <a16:creationId xmlns:a16="http://schemas.microsoft.com/office/drawing/2014/main" id="{B5DCEEE3-7E45-A3F1-36D2-E05EF46DD046}"/>
                  </a:ext>
                </a:extLst>
              </p:cNvPr>
              <p:cNvSpPr>
                <a:spLocks noEditPoints="1"/>
              </p:cNvSpPr>
              <p:nvPr/>
            </p:nvSpPr>
            <p:spPr bwMode="auto">
              <a:xfrm>
                <a:off x="7221538" y="3935570"/>
                <a:ext cx="481013" cy="404813"/>
              </a:xfrm>
              <a:custGeom>
                <a:avLst/>
                <a:gdLst>
                  <a:gd name="T0" fmla="*/ 124 w 128"/>
                  <a:gd name="T1" fmla="*/ 26 h 108"/>
                  <a:gd name="T2" fmla="*/ 112 w 128"/>
                  <a:gd name="T3" fmla="*/ 24 h 108"/>
                  <a:gd name="T4" fmla="*/ 108 w 128"/>
                  <a:gd name="T5" fmla="*/ 16 h 108"/>
                  <a:gd name="T6" fmla="*/ 20 w 128"/>
                  <a:gd name="T7" fmla="*/ 0 h 108"/>
                  <a:gd name="T8" fmla="*/ 16 w 128"/>
                  <a:gd name="T9" fmla="*/ 21 h 108"/>
                  <a:gd name="T10" fmla="*/ 6 w 128"/>
                  <a:gd name="T11" fmla="*/ 24 h 108"/>
                  <a:gd name="T12" fmla="*/ 4 w 128"/>
                  <a:gd name="T13" fmla="*/ 28 h 108"/>
                  <a:gd name="T14" fmla="*/ 0 w 128"/>
                  <a:gd name="T15" fmla="*/ 52 h 108"/>
                  <a:gd name="T16" fmla="*/ 4 w 128"/>
                  <a:gd name="T17" fmla="*/ 58 h 108"/>
                  <a:gd name="T18" fmla="*/ 16 w 128"/>
                  <a:gd name="T19" fmla="*/ 60 h 108"/>
                  <a:gd name="T20" fmla="*/ 18 w 128"/>
                  <a:gd name="T21" fmla="*/ 108 h 108"/>
                  <a:gd name="T22" fmla="*/ 28 w 128"/>
                  <a:gd name="T23" fmla="*/ 106 h 108"/>
                  <a:gd name="T24" fmla="*/ 100 w 128"/>
                  <a:gd name="T25" fmla="*/ 100 h 108"/>
                  <a:gd name="T26" fmla="*/ 102 w 128"/>
                  <a:gd name="T27" fmla="*/ 108 h 108"/>
                  <a:gd name="T28" fmla="*/ 112 w 128"/>
                  <a:gd name="T29" fmla="*/ 106 h 108"/>
                  <a:gd name="T30" fmla="*/ 122 w 128"/>
                  <a:gd name="T31" fmla="*/ 60 h 108"/>
                  <a:gd name="T32" fmla="*/ 124 w 128"/>
                  <a:gd name="T33" fmla="*/ 56 h 108"/>
                  <a:gd name="T34" fmla="*/ 128 w 128"/>
                  <a:gd name="T35" fmla="*/ 32 h 108"/>
                  <a:gd name="T36" fmla="*/ 108 w 128"/>
                  <a:gd name="T37" fmla="*/ 76 h 108"/>
                  <a:gd name="T38" fmla="*/ 88 w 128"/>
                  <a:gd name="T39" fmla="*/ 80 h 108"/>
                  <a:gd name="T40" fmla="*/ 108 w 128"/>
                  <a:gd name="T41" fmla="*/ 68 h 108"/>
                  <a:gd name="T42" fmla="*/ 24 w 128"/>
                  <a:gd name="T43" fmla="*/ 30 h 108"/>
                  <a:gd name="T44" fmla="*/ 102 w 128"/>
                  <a:gd name="T45" fmla="*/ 28 h 108"/>
                  <a:gd name="T46" fmla="*/ 104 w 128"/>
                  <a:gd name="T47" fmla="*/ 48 h 108"/>
                  <a:gd name="T48" fmla="*/ 64 w 128"/>
                  <a:gd name="T49" fmla="*/ 56 h 108"/>
                  <a:gd name="T50" fmla="*/ 24 w 128"/>
                  <a:gd name="T51" fmla="*/ 48 h 108"/>
                  <a:gd name="T52" fmla="*/ 8 w 128"/>
                  <a:gd name="T53" fmla="*/ 56 h 108"/>
                  <a:gd name="T54" fmla="*/ 12 w 128"/>
                  <a:gd name="T55" fmla="*/ 32 h 108"/>
                  <a:gd name="T56" fmla="*/ 16 w 128"/>
                  <a:gd name="T57" fmla="*/ 28 h 108"/>
                  <a:gd name="T58" fmla="*/ 16 w 128"/>
                  <a:gd name="T59" fmla="*/ 56 h 108"/>
                  <a:gd name="T60" fmla="*/ 40 w 128"/>
                  <a:gd name="T61" fmla="*/ 88 h 108"/>
                  <a:gd name="T62" fmla="*/ 28 w 128"/>
                  <a:gd name="T63" fmla="*/ 84 h 108"/>
                  <a:gd name="T64" fmla="*/ 40 w 128"/>
                  <a:gd name="T65" fmla="*/ 88 h 108"/>
                  <a:gd name="T66" fmla="*/ 24 w 128"/>
                  <a:gd name="T67" fmla="*/ 80 h 108"/>
                  <a:gd name="T68" fmla="*/ 20 w 128"/>
                  <a:gd name="T69" fmla="*/ 68 h 108"/>
                  <a:gd name="T70" fmla="*/ 40 w 128"/>
                  <a:gd name="T71" fmla="*/ 80 h 108"/>
                  <a:gd name="T72" fmla="*/ 52 w 128"/>
                  <a:gd name="T73" fmla="*/ 96 h 108"/>
                  <a:gd name="T74" fmla="*/ 76 w 128"/>
                  <a:gd name="T75" fmla="*/ 88 h 108"/>
                  <a:gd name="T76" fmla="*/ 84 w 128"/>
                  <a:gd name="T77" fmla="*/ 76 h 108"/>
                  <a:gd name="T78" fmla="*/ 44 w 128"/>
                  <a:gd name="T79" fmla="*/ 72 h 108"/>
                  <a:gd name="T80" fmla="*/ 84 w 128"/>
                  <a:gd name="T81" fmla="*/ 76 h 108"/>
                  <a:gd name="T82" fmla="*/ 44 w 128"/>
                  <a:gd name="T83" fmla="*/ 68 h 108"/>
                  <a:gd name="T84" fmla="*/ 84 w 128"/>
                  <a:gd name="T85" fmla="*/ 64 h 108"/>
                  <a:gd name="T86" fmla="*/ 88 w 128"/>
                  <a:gd name="T87" fmla="*/ 88 h 108"/>
                  <a:gd name="T88" fmla="*/ 100 w 128"/>
                  <a:gd name="T89" fmla="*/ 84 h 108"/>
                  <a:gd name="T90" fmla="*/ 88 w 128"/>
                  <a:gd name="T91" fmla="*/ 88 h 108"/>
                  <a:gd name="T92" fmla="*/ 112 w 128"/>
                  <a:gd name="T93" fmla="*/ 56 h 108"/>
                  <a:gd name="T94" fmla="*/ 120 w 128"/>
                  <a:gd name="T95" fmla="*/ 28 h 108"/>
                  <a:gd name="T96" fmla="*/ 116 w 128"/>
                  <a:gd name="T97" fmla="*/ 5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08">
                    <a:moveTo>
                      <a:pt x="124" y="28"/>
                    </a:moveTo>
                    <a:cubicBezTo>
                      <a:pt x="124" y="26"/>
                      <a:pt x="124" y="26"/>
                      <a:pt x="124" y="26"/>
                    </a:cubicBezTo>
                    <a:cubicBezTo>
                      <a:pt x="124" y="24"/>
                      <a:pt x="123" y="24"/>
                      <a:pt x="122" y="24"/>
                    </a:cubicBezTo>
                    <a:cubicBezTo>
                      <a:pt x="121" y="24"/>
                      <a:pt x="112" y="24"/>
                      <a:pt x="112" y="24"/>
                    </a:cubicBezTo>
                    <a:cubicBezTo>
                      <a:pt x="112" y="21"/>
                      <a:pt x="112" y="21"/>
                      <a:pt x="112" y="21"/>
                    </a:cubicBezTo>
                    <a:cubicBezTo>
                      <a:pt x="112" y="19"/>
                      <a:pt x="110" y="17"/>
                      <a:pt x="108" y="16"/>
                    </a:cubicBezTo>
                    <a:cubicBezTo>
                      <a:pt x="108" y="0"/>
                      <a:pt x="108" y="0"/>
                      <a:pt x="108" y="0"/>
                    </a:cubicBezTo>
                    <a:cubicBezTo>
                      <a:pt x="20" y="0"/>
                      <a:pt x="20" y="0"/>
                      <a:pt x="20" y="0"/>
                    </a:cubicBezTo>
                    <a:cubicBezTo>
                      <a:pt x="20" y="16"/>
                      <a:pt x="20" y="16"/>
                      <a:pt x="20" y="16"/>
                    </a:cubicBezTo>
                    <a:cubicBezTo>
                      <a:pt x="17" y="17"/>
                      <a:pt x="16" y="19"/>
                      <a:pt x="16" y="21"/>
                    </a:cubicBezTo>
                    <a:cubicBezTo>
                      <a:pt x="16" y="24"/>
                      <a:pt x="16" y="24"/>
                      <a:pt x="16" y="24"/>
                    </a:cubicBezTo>
                    <a:cubicBezTo>
                      <a:pt x="16" y="24"/>
                      <a:pt x="7" y="24"/>
                      <a:pt x="6" y="24"/>
                    </a:cubicBezTo>
                    <a:cubicBezTo>
                      <a:pt x="5" y="24"/>
                      <a:pt x="4" y="24"/>
                      <a:pt x="4" y="26"/>
                    </a:cubicBezTo>
                    <a:cubicBezTo>
                      <a:pt x="4" y="28"/>
                      <a:pt x="4" y="28"/>
                      <a:pt x="4" y="28"/>
                    </a:cubicBezTo>
                    <a:cubicBezTo>
                      <a:pt x="2" y="28"/>
                      <a:pt x="0" y="29"/>
                      <a:pt x="0" y="32"/>
                    </a:cubicBezTo>
                    <a:cubicBezTo>
                      <a:pt x="0" y="52"/>
                      <a:pt x="0" y="52"/>
                      <a:pt x="0" y="52"/>
                    </a:cubicBezTo>
                    <a:cubicBezTo>
                      <a:pt x="0" y="54"/>
                      <a:pt x="2" y="56"/>
                      <a:pt x="4" y="56"/>
                    </a:cubicBezTo>
                    <a:cubicBezTo>
                      <a:pt x="4" y="58"/>
                      <a:pt x="4" y="58"/>
                      <a:pt x="4" y="58"/>
                    </a:cubicBezTo>
                    <a:cubicBezTo>
                      <a:pt x="4" y="59"/>
                      <a:pt x="5" y="60"/>
                      <a:pt x="6" y="60"/>
                    </a:cubicBezTo>
                    <a:cubicBezTo>
                      <a:pt x="7" y="60"/>
                      <a:pt x="16" y="60"/>
                      <a:pt x="16" y="60"/>
                    </a:cubicBezTo>
                    <a:cubicBezTo>
                      <a:pt x="16" y="106"/>
                      <a:pt x="16" y="106"/>
                      <a:pt x="16" y="106"/>
                    </a:cubicBezTo>
                    <a:cubicBezTo>
                      <a:pt x="16" y="107"/>
                      <a:pt x="17" y="108"/>
                      <a:pt x="18" y="108"/>
                    </a:cubicBezTo>
                    <a:cubicBezTo>
                      <a:pt x="26" y="108"/>
                      <a:pt x="26" y="108"/>
                      <a:pt x="26" y="108"/>
                    </a:cubicBezTo>
                    <a:cubicBezTo>
                      <a:pt x="27" y="108"/>
                      <a:pt x="28" y="107"/>
                      <a:pt x="28" y="106"/>
                    </a:cubicBezTo>
                    <a:cubicBezTo>
                      <a:pt x="28" y="100"/>
                      <a:pt x="28" y="100"/>
                      <a:pt x="28" y="100"/>
                    </a:cubicBezTo>
                    <a:cubicBezTo>
                      <a:pt x="100" y="100"/>
                      <a:pt x="100" y="100"/>
                      <a:pt x="100" y="100"/>
                    </a:cubicBezTo>
                    <a:cubicBezTo>
                      <a:pt x="100" y="106"/>
                      <a:pt x="100" y="106"/>
                      <a:pt x="100" y="106"/>
                    </a:cubicBezTo>
                    <a:cubicBezTo>
                      <a:pt x="100" y="107"/>
                      <a:pt x="101" y="108"/>
                      <a:pt x="102" y="108"/>
                    </a:cubicBezTo>
                    <a:cubicBezTo>
                      <a:pt x="110" y="108"/>
                      <a:pt x="110" y="108"/>
                      <a:pt x="110" y="108"/>
                    </a:cubicBezTo>
                    <a:cubicBezTo>
                      <a:pt x="111" y="108"/>
                      <a:pt x="112" y="107"/>
                      <a:pt x="112" y="106"/>
                    </a:cubicBezTo>
                    <a:cubicBezTo>
                      <a:pt x="112" y="60"/>
                      <a:pt x="112" y="60"/>
                      <a:pt x="112" y="60"/>
                    </a:cubicBezTo>
                    <a:cubicBezTo>
                      <a:pt x="112" y="60"/>
                      <a:pt x="121" y="60"/>
                      <a:pt x="122" y="60"/>
                    </a:cubicBezTo>
                    <a:cubicBezTo>
                      <a:pt x="123" y="60"/>
                      <a:pt x="124" y="59"/>
                      <a:pt x="124" y="58"/>
                    </a:cubicBezTo>
                    <a:cubicBezTo>
                      <a:pt x="124" y="56"/>
                      <a:pt x="124" y="56"/>
                      <a:pt x="124" y="56"/>
                    </a:cubicBezTo>
                    <a:cubicBezTo>
                      <a:pt x="126" y="56"/>
                      <a:pt x="128" y="54"/>
                      <a:pt x="128" y="52"/>
                    </a:cubicBezTo>
                    <a:cubicBezTo>
                      <a:pt x="128" y="32"/>
                      <a:pt x="128" y="32"/>
                      <a:pt x="128" y="32"/>
                    </a:cubicBezTo>
                    <a:cubicBezTo>
                      <a:pt x="128" y="29"/>
                      <a:pt x="126" y="28"/>
                      <a:pt x="124" y="28"/>
                    </a:cubicBezTo>
                    <a:close/>
                    <a:moveTo>
                      <a:pt x="108" y="76"/>
                    </a:moveTo>
                    <a:cubicBezTo>
                      <a:pt x="104" y="80"/>
                      <a:pt x="104" y="80"/>
                      <a:pt x="104" y="80"/>
                    </a:cubicBezTo>
                    <a:cubicBezTo>
                      <a:pt x="88" y="80"/>
                      <a:pt x="88" y="80"/>
                      <a:pt x="88" y="80"/>
                    </a:cubicBezTo>
                    <a:cubicBezTo>
                      <a:pt x="88" y="72"/>
                      <a:pt x="88" y="72"/>
                      <a:pt x="88" y="72"/>
                    </a:cubicBezTo>
                    <a:cubicBezTo>
                      <a:pt x="108" y="68"/>
                      <a:pt x="108" y="68"/>
                      <a:pt x="108" y="68"/>
                    </a:cubicBezTo>
                    <a:lnTo>
                      <a:pt x="108" y="76"/>
                    </a:lnTo>
                    <a:close/>
                    <a:moveTo>
                      <a:pt x="24" y="30"/>
                    </a:moveTo>
                    <a:cubicBezTo>
                      <a:pt x="24" y="28"/>
                      <a:pt x="25" y="28"/>
                      <a:pt x="26" y="28"/>
                    </a:cubicBezTo>
                    <a:cubicBezTo>
                      <a:pt x="102" y="28"/>
                      <a:pt x="102" y="28"/>
                      <a:pt x="102" y="28"/>
                    </a:cubicBezTo>
                    <a:cubicBezTo>
                      <a:pt x="103" y="28"/>
                      <a:pt x="104" y="28"/>
                      <a:pt x="104" y="30"/>
                    </a:cubicBezTo>
                    <a:cubicBezTo>
                      <a:pt x="104" y="48"/>
                      <a:pt x="104" y="48"/>
                      <a:pt x="104" y="48"/>
                    </a:cubicBezTo>
                    <a:cubicBezTo>
                      <a:pt x="104" y="50"/>
                      <a:pt x="103" y="51"/>
                      <a:pt x="102" y="51"/>
                    </a:cubicBezTo>
                    <a:cubicBezTo>
                      <a:pt x="102" y="51"/>
                      <a:pt x="89" y="56"/>
                      <a:pt x="64" y="56"/>
                    </a:cubicBezTo>
                    <a:cubicBezTo>
                      <a:pt x="38" y="56"/>
                      <a:pt x="26" y="51"/>
                      <a:pt x="26" y="51"/>
                    </a:cubicBezTo>
                    <a:cubicBezTo>
                      <a:pt x="25" y="51"/>
                      <a:pt x="24" y="50"/>
                      <a:pt x="24" y="48"/>
                    </a:cubicBezTo>
                    <a:lnTo>
                      <a:pt x="24" y="30"/>
                    </a:lnTo>
                    <a:close/>
                    <a:moveTo>
                      <a:pt x="8" y="56"/>
                    </a:moveTo>
                    <a:cubicBezTo>
                      <a:pt x="10" y="56"/>
                      <a:pt x="12" y="54"/>
                      <a:pt x="12" y="52"/>
                    </a:cubicBezTo>
                    <a:cubicBezTo>
                      <a:pt x="12" y="32"/>
                      <a:pt x="12" y="32"/>
                      <a:pt x="12" y="32"/>
                    </a:cubicBezTo>
                    <a:cubicBezTo>
                      <a:pt x="12" y="29"/>
                      <a:pt x="10" y="28"/>
                      <a:pt x="8" y="28"/>
                    </a:cubicBezTo>
                    <a:cubicBezTo>
                      <a:pt x="9" y="28"/>
                      <a:pt x="15" y="28"/>
                      <a:pt x="16" y="28"/>
                    </a:cubicBezTo>
                    <a:cubicBezTo>
                      <a:pt x="16" y="28"/>
                      <a:pt x="16" y="28"/>
                      <a:pt x="16" y="28"/>
                    </a:cubicBezTo>
                    <a:cubicBezTo>
                      <a:pt x="16" y="56"/>
                      <a:pt x="16" y="56"/>
                      <a:pt x="16" y="56"/>
                    </a:cubicBezTo>
                    <a:cubicBezTo>
                      <a:pt x="15" y="56"/>
                      <a:pt x="9" y="56"/>
                      <a:pt x="8" y="56"/>
                    </a:cubicBezTo>
                    <a:close/>
                    <a:moveTo>
                      <a:pt x="40" y="88"/>
                    </a:moveTo>
                    <a:cubicBezTo>
                      <a:pt x="28" y="88"/>
                      <a:pt x="28" y="88"/>
                      <a:pt x="28" y="88"/>
                    </a:cubicBezTo>
                    <a:cubicBezTo>
                      <a:pt x="28" y="84"/>
                      <a:pt x="28" y="84"/>
                      <a:pt x="28" y="84"/>
                    </a:cubicBezTo>
                    <a:cubicBezTo>
                      <a:pt x="40" y="84"/>
                      <a:pt x="40" y="84"/>
                      <a:pt x="40" y="84"/>
                    </a:cubicBezTo>
                    <a:lnTo>
                      <a:pt x="40" y="88"/>
                    </a:lnTo>
                    <a:close/>
                    <a:moveTo>
                      <a:pt x="40" y="80"/>
                    </a:moveTo>
                    <a:cubicBezTo>
                      <a:pt x="24" y="80"/>
                      <a:pt x="24" y="80"/>
                      <a:pt x="24" y="80"/>
                    </a:cubicBezTo>
                    <a:cubicBezTo>
                      <a:pt x="20" y="76"/>
                      <a:pt x="20" y="76"/>
                      <a:pt x="20" y="76"/>
                    </a:cubicBezTo>
                    <a:cubicBezTo>
                      <a:pt x="20" y="68"/>
                      <a:pt x="20" y="68"/>
                      <a:pt x="20" y="68"/>
                    </a:cubicBezTo>
                    <a:cubicBezTo>
                      <a:pt x="40" y="72"/>
                      <a:pt x="40" y="72"/>
                      <a:pt x="40" y="72"/>
                    </a:cubicBezTo>
                    <a:lnTo>
                      <a:pt x="40" y="80"/>
                    </a:lnTo>
                    <a:close/>
                    <a:moveTo>
                      <a:pt x="76" y="96"/>
                    </a:moveTo>
                    <a:cubicBezTo>
                      <a:pt x="52" y="96"/>
                      <a:pt x="52" y="96"/>
                      <a:pt x="52" y="96"/>
                    </a:cubicBezTo>
                    <a:cubicBezTo>
                      <a:pt x="52" y="88"/>
                      <a:pt x="52" y="88"/>
                      <a:pt x="52" y="88"/>
                    </a:cubicBezTo>
                    <a:cubicBezTo>
                      <a:pt x="76" y="88"/>
                      <a:pt x="76" y="88"/>
                      <a:pt x="76" y="88"/>
                    </a:cubicBezTo>
                    <a:lnTo>
                      <a:pt x="76" y="96"/>
                    </a:lnTo>
                    <a:close/>
                    <a:moveTo>
                      <a:pt x="84" y="76"/>
                    </a:moveTo>
                    <a:cubicBezTo>
                      <a:pt x="44" y="76"/>
                      <a:pt x="44" y="76"/>
                      <a:pt x="44" y="76"/>
                    </a:cubicBezTo>
                    <a:cubicBezTo>
                      <a:pt x="44" y="72"/>
                      <a:pt x="44" y="72"/>
                      <a:pt x="44" y="72"/>
                    </a:cubicBezTo>
                    <a:cubicBezTo>
                      <a:pt x="84" y="72"/>
                      <a:pt x="84" y="72"/>
                      <a:pt x="84" y="72"/>
                    </a:cubicBezTo>
                    <a:lnTo>
                      <a:pt x="84" y="76"/>
                    </a:lnTo>
                    <a:close/>
                    <a:moveTo>
                      <a:pt x="84" y="68"/>
                    </a:moveTo>
                    <a:cubicBezTo>
                      <a:pt x="44" y="68"/>
                      <a:pt x="44" y="68"/>
                      <a:pt x="44" y="68"/>
                    </a:cubicBezTo>
                    <a:cubicBezTo>
                      <a:pt x="44" y="64"/>
                      <a:pt x="44" y="64"/>
                      <a:pt x="44" y="64"/>
                    </a:cubicBezTo>
                    <a:cubicBezTo>
                      <a:pt x="84" y="64"/>
                      <a:pt x="84" y="64"/>
                      <a:pt x="84" y="64"/>
                    </a:cubicBezTo>
                    <a:lnTo>
                      <a:pt x="84" y="68"/>
                    </a:lnTo>
                    <a:close/>
                    <a:moveTo>
                      <a:pt x="88" y="88"/>
                    </a:moveTo>
                    <a:cubicBezTo>
                      <a:pt x="88" y="84"/>
                      <a:pt x="88" y="84"/>
                      <a:pt x="88" y="84"/>
                    </a:cubicBezTo>
                    <a:cubicBezTo>
                      <a:pt x="100" y="84"/>
                      <a:pt x="100" y="84"/>
                      <a:pt x="100" y="84"/>
                    </a:cubicBezTo>
                    <a:cubicBezTo>
                      <a:pt x="100" y="88"/>
                      <a:pt x="100" y="88"/>
                      <a:pt x="100" y="88"/>
                    </a:cubicBezTo>
                    <a:lnTo>
                      <a:pt x="88" y="88"/>
                    </a:lnTo>
                    <a:close/>
                    <a:moveTo>
                      <a:pt x="120" y="56"/>
                    </a:moveTo>
                    <a:cubicBezTo>
                      <a:pt x="119" y="56"/>
                      <a:pt x="113" y="56"/>
                      <a:pt x="112" y="56"/>
                    </a:cubicBezTo>
                    <a:cubicBezTo>
                      <a:pt x="112" y="28"/>
                      <a:pt x="112" y="28"/>
                      <a:pt x="112" y="28"/>
                    </a:cubicBezTo>
                    <a:cubicBezTo>
                      <a:pt x="113" y="28"/>
                      <a:pt x="119" y="28"/>
                      <a:pt x="120" y="28"/>
                    </a:cubicBezTo>
                    <a:cubicBezTo>
                      <a:pt x="118" y="28"/>
                      <a:pt x="116" y="29"/>
                      <a:pt x="116" y="32"/>
                    </a:cubicBezTo>
                    <a:cubicBezTo>
                      <a:pt x="116" y="52"/>
                      <a:pt x="116" y="52"/>
                      <a:pt x="116" y="52"/>
                    </a:cubicBezTo>
                    <a:cubicBezTo>
                      <a:pt x="116" y="54"/>
                      <a:pt x="118" y="56"/>
                      <a:pt x="120"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dirty="0"/>
              </a:p>
            </p:txBody>
          </p:sp>
        </p:grpSp>
      </p:grpSp>
      <p:grpSp>
        <p:nvGrpSpPr>
          <p:cNvPr id="125" name="그룹 124">
            <a:extLst>
              <a:ext uri="{FF2B5EF4-FFF2-40B4-BE49-F238E27FC236}">
                <a16:creationId xmlns:a16="http://schemas.microsoft.com/office/drawing/2014/main" id="{3EFC7CB7-1791-CCD3-F6F9-4F50FB445939}"/>
              </a:ext>
            </a:extLst>
          </p:cNvPr>
          <p:cNvGrpSpPr/>
          <p:nvPr/>
        </p:nvGrpSpPr>
        <p:grpSpPr>
          <a:xfrm>
            <a:off x="647973" y="3077334"/>
            <a:ext cx="792000" cy="792000"/>
            <a:chOff x="647973" y="3053334"/>
            <a:chExt cx="792000" cy="792000"/>
          </a:xfrm>
        </p:grpSpPr>
        <p:sp>
          <p:nvSpPr>
            <p:cNvPr id="50" name="타원 49">
              <a:extLst>
                <a:ext uri="{FF2B5EF4-FFF2-40B4-BE49-F238E27FC236}">
                  <a16:creationId xmlns:a16="http://schemas.microsoft.com/office/drawing/2014/main" id="{656D8381-6BC9-15D4-D389-E0D4BA287B42}"/>
                </a:ext>
              </a:extLst>
            </p:cNvPr>
            <p:cNvSpPr/>
            <p:nvPr/>
          </p:nvSpPr>
          <p:spPr>
            <a:xfrm>
              <a:off x="647973" y="3053334"/>
              <a:ext cx="792000" cy="792000"/>
            </a:xfrm>
            <a:prstGeom prst="ellipse">
              <a:avLst/>
            </a:prstGeom>
            <a:solidFill>
              <a:srgbClr val="D2DBF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tIns="396000" bIns="36000" rtlCol="0" anchor="ctr"/>
            <a:lstStyle/>
            <a:p>
              <a:pPr algn="ctr">
                <a:lnSpc>
                  <a:spcPct val="110000"/>
                </a:lnSpc>
              </a:pPr>
              <a:r>
                <a:rPr lang="ko-KR" altLang="en-US" sz="1000" b="1" dirty="0">
                  <a:ln>
                    <a:solidFill>
                      <a:schemeClr val="bg1">
                        <a:lumMod val="75000"/>
                        <a:alpha val="0"/>
                      </a:schemeClr>
                    </a:solidFill>
                  </a:ln>
                  <a:solidFill>
                    <a:schemeClr val="accent1"/>
                  </a:solidFill>
                  <a:latin typeface="KoPub돋움체 Medium" panose="02020603020101020101" pitchFamily="18" charset="-127"/>
                  <a:ea typeface="KoPub돋움체 Medium" panose="02020603020101020101" pitchFamily="18" charset="-127"/>
                </a:rPr>
                <a:t>상품</a:t>
              </a:r>
              <a:br>
                <a:rPr lang="en-US" altLang="ko-KR" sz="1000" b="1" dirty="0">
                  <a:ln>
                    <a:solidFill>
                      <a:schemeClr val="bg1">
                        <a:lumMod val="75000"/>
                        <a:alpha val="0"/>
                      </a:schemeClr>
                    </a:solidFill>
                  </a:ln>
                  <a:solidFill>
                    <a:schemeClr val="accent1"/>
                  </a:solidFill>
                  <a:latin typeface="KoPub돋움체 Medium" panose="02020603020101020101" pitchFamily="18" charset="-127"/>
                  <a:ea typeface="KoPub돋움체 Medium" panose="02020603020101020101" pitchFamily="18" charset="-127"/>
                </a:rPr>
              </a:br>
              <a:r>
                <a:rPr lang="ko-KR" altLang="en-US" sz="1000" b="1" dirty="0">
                  <a:ln>
                    <a:solidFill>
                      <a:schemeClr val="bg1">
                        <a:lumMod val="75000"/>
                        <a:alpha val="0"/>
                      </a:schemeClr>
                    </a:solidFill>
                  </a:ln>
                  <a:solidFill>
                    <a:schemeClr val="accent1"/>
                  </a:solidFill>
                  <a:latin typeface="KoPub돋움체 Medium" panose="02020603020101020101" pitchFamily="18" charset="-127"/>
                  <a:ea typeface="KoPub돋움체 Medium" panose="02020603020101020101" pitchFamily="18" charset="-127"/>
                </a:rPr>
                <a:t>경쟁력</a:t>
              </a:r>
            </a:p>
          </p:txBody>
        </p:sp>
        <p:sp>
          <p:nvSpPr>
            <p:cNvPr id="101" name="Freeform 11">
              <a:extLst>
                <a:ext uri="{FF2B5EF4-FFF2-40B4-BE49-F238E27FC236}">
                  <a16:creationId xmlns:a16="http://schemas.microsoft.com/office/drawing/2014/main" id="{76FE109F-3509-5E9B-5AEF-2AB7445B7D7E}"/>
                </a:ext>
              </a:extLst>
            </p:cNvPr>
            <p:cNvSpPr>
              <a:spLocks noEditPoints="1"/>
            </p:cNvSpPr>
            <p:nvPr/>
          </p:nvSpPr>
          <p:spPr bwMode="auto">
            <a:xfrm>
              <a:off x="903225" y="3141763"/>
              <a:ext cx="281496" cy="296232"/>
            </a:xfrm>
            <a:custGeom>
              <a:avLst/>
              <a:gdLst>
                <a:gd name="T0" fmla="*/ 519 w 1465"/>
                <a:gd name="T1" fmla="*/ 634 h 1502"/>
                <a:gd name="T2" fmla="*/ 339 w 1465"/>
                <a:gd name="T3" fmla="*/ 566 h 1502"/>
                <a:gd name="T4" fmla="*/ 298 w 1465"/>
                <a:gd name="T5" fmla="*/ 588 h 1502"/>
                <a:gd name="T6" fmla="*/ 232 w 1465"/>
                <a:gd name="T7" fmla="*/ 588 h 1502"/>
                <a:gd name="T8" fmla="*/ 192 w 1465"/>
                <a:gd name="T9" fmla="*/ 566 h 1502"/>
                <a:gd name="T10" fmla="*/ 4 w 1465"/>
                <a:gd name="T11" fmla="*/ 996 h 1502"/>
                <a:gd name="T12" fmla="*/ 133 w 1465"/>
                <a:gd name="T13" fmla="*/ 791 h 1502"/>
                <a:gd name="T14" fmla="*/ 161 w 1465"/>
                <a:gd name="T15" fmla="*/ 1499 h 1502"/>
                <a:gd name="T16" fmla="*/ 308 w 1465"/>
                <a:gd name="T17" fmla="*/ 1448 h 1502"/>
                <a:gd name="T18" fmla="*/ 392 w 1465"/>
                <a:gd name="T19" fmla="*/ 892 h 1502"/>
                <a:gd name="T20" fmla="*/ 508 w 1465"/>
                <a:gd name="T21" fmla="*/ 749 h 1502"/>
                <a:gd name="T22" fmla="*/ 709 w 1465"/>
                <a:gd name="T23" fmla="*/ 560 h 1502"/>
                <a:gd name="T24" fmla="*/ 265 w 1465"/>
                <a:gd name="T25" fmla="*/ 537 h 1502"/>
                <a:gd name="T26" fmla="*/ 162 w 1465"/>
                <a:gd name="T27" fmla="*/ 433 h 1502"/>
                <a:gd name="T28" fmla="*/ 1269 w 1465"/>
                <a:gd name="T29" fmla="*/ 880 h 1502"/>
                <a:gd name="T30" fmla="*/ 1269 w 1465"/>
                <a:gd name="T31" fmla="*/ 880 h 1502"/>
                <a:gd name="T32" fmla="*/ 1442 w 1465"/>
                <a:gd name="T33" fmla="*/ 726 h 1502"/>
                <a:gd name="T34" fmla="*/ 1276 w 1465"/>
                <a:gd name="T35" fmla="*/ 580 h 1502"/>
                <a:gd name="T36" fmla="*/ 1155 w 1465"/>
                <a:gd name="T37" fmla="*/ 611 h 1502"/>
                <a:gd name="T38" fmla="*/ 1129 w 1465"/>
                <a:gd name="T39" fmla="*/ 566 h 1502"/>
                <a:gd name="T40" fmla="*/ 1111 w 1465"/>
                <a:gd name="T41" fmla="*/ 710 h 1502"/>
                <a:gd name="T42" fmla="*/ 896 w 1465"/>
                <a:gd name="T43" fmla="*/ 615 h 1502"/>
                <a:gd name="T44" fmla="*/ 821 w 1465"/>
                <a:gd name="T45" fmla="*/ 461 h 1502"/>
                <a:gd name="T46" fmla="*/ 800 w 1465"/>
                <a:gd name="T47" fmla="*/ 694 h 1502"/>
                <a:gd name="T48" fmla="*/ 869 w 1465"/>
                <a:gd name="T49" fmla="*/ 738 h 1502"/>
                <a:gd name="T50" fmla="*/ 987 w 1465"/>
                <a:gd name="T51" fmla="*/ 1440 h 1502"/>
                <a:gd name="T52" fmla="*/ 1142 w 1465"/>
                <a:gd name="T53" fmla="*/ 1017 h 1502"/>
                <a:gd name="T54" fmla="*/ 1297 w 1465"/>
                <a:gd name="T55" fmla="*/ 1440 h 1502"/>
                <a:gd name="T56" fmla="*/ 1341 w 1465"/>
                <a:gd name="T57" fmla="*/ 946 h 1502"/>
                <a:gd name="T58" fmla="*/ 745 w 1465"/>
                <a:gd name="T59" fmla="*/ 430 h 1502"/>
                <a:gd name="T60" fmla="*/ 688 w 1465"/>
                <a:gd name="T61" fmla="*/ 445 h 1502"/>
                <a:gd name="T62" fmla="*/ 642 w 1465"/>
                <a:gd name="T63" fmla="*/ 247 h 1502"/>
                <a:gd name="T64" fmla="*/ 835 w 1465"/>
                <a:gd name="T65" fmla="*/ 40 h 1502"/>
                <a:gd name="T66" fmla="*/ 961 w 1465"/>
                <a:gd name="T67" fmla="*/ 364 h 1502"/>
                <a:gd name="T68" fmla="*/ 745 w 1465"/>
                <a:gd name="T69" fmla="*/ 430 h 1502"/>
                <a:gd name="T70" fmla="*/ 878 w 1465"/>
                <a:gd name="T71" fmla="*/ 433 h 1502"/>
                <a:gd name="T72" fmla="*/ 1012 w 1465"/>
                <a:gd name="T73" fmla="*/ 87 h 1502"/>
                <a:gd name="T74" fmla="*/ 835 w 1465"/>
                <a:gd name="T75" fmla="*/ 0 h 1502"/>
                <a:gd name="T76" fmla="*/ 623 w 1465"/>
                <a:gd name="T77" fmla="*/ 200 h 1502"/>
                <a:gd name="T78" fmla="*/ 588 w 1465"/>
                <a:gd name="T79" fmla="*/ 248 h 1502"/>
                <a:gd name="T80" fmla="*/ 561 w 1465"/>
                <a:gd name="T81" fmla="*/ 351 h 1502"/>
                <a:gd name="T82" fmla="*/ 677 w 1465"/>
                <a:gd name="T83" fmla="*/ 484 h 1502"/>
                <a:gd name="T84" fmla="*/ 765 w 1465"/>
                <a:gd name="T85" fmla="*/ 464 h 1502"/>
                <a:gd name="T86" fmla="*/ 863 w 1465"/>
                <a:gd name="T87" fmla="*/ 435 h 1502"/>
                <a:gd name="T88" fmla="*/ 1245 w 1465"/>
                <a:gd name="T89" fmla="*/ 433 h 1502"/>
                <a:gd name="T90" fmla="*/ 1142 w 1465"/>
                <a:gd name="T91" fmla="*/ 537 h 1502"/>
                <a:gd name="T92" fmla="*/ 504 w 1465"/>
                <a:gd name="T93" fmla="*/ 555 h 1502"/>
                <a:gd name="T94" fmla="*/ 474 w 1465"/>
                <a:gd name="T95" fmla="*/ 554 h 1502"/>
                <a:gd name="T96" fmla="*/ 637 w 1465"/>
                <a:gd name="T97" fmla="*/ 522 h 1502"/>
                <a:gd name="T98" fmla="*/ 549 w 1465"/>
                <a:gd name="T99" fmla="*/ 368 h 1502"/>
                <a:gd name="T100" fmla="*/ 505 w 1465"/>
                <a:gd name="T101" fmla="*/ 403 h 1502"/>
                <a:gd name="T102" fmla="*/ 534 w 1465"/>
                <a:gd name="T103" fmla="*/ 558 h 1502"/>
                <a:gd name="T104" fmla="*/ 491 w 1465"/>
                <a:gd name="T105" fmla="*/ 418 h 1502"/>
                <a:gd name="T106" fmla="*/ 534 w 1465"/>
                <a:gd name="T107" fmla="*/ 558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5" h="1502">
                  <a:moveTo>
                    <a:pt x="641" y="548"/>
                  </a:moveTo>
                  <a:lnTo>
                    <a:pt x="641" y="548"/>
                  </a:lnTo>
                  <a:lnTo>
                    <a:pt x="519" y="634"/>
                  </a:lnTo>
                  <a:cubicBezTo>
                    <a:pt x="489" y="620"/>
                    <a:pt x="459" y="607"/>
                    <a:pt x="429" y="593"/>
                  </a:cubicBezTo>
                  <a:cubicBezTo>
                    <a:pt x="420" y="588"/>
                    <a:pt x="410" y="582"/>
                    <a:pt x="399" y="580"/>
                  </a:cubicBezTo>
                  <a:lnTo>
                    <a:pt x="339" y="566"/>
                  </a:lnTo>
                  <a:lnTo>
                    <a:pt x="296" y="710"/>
                  </a:lnTo>
                  <a:lnTo>
                    <a:pt x="279" y="610"/>
                  </a:lnTo>
                  <a:lnTo>
                    <a:pt x="298" y="588"/>
                  </a:lnTo>
                  <a:lnTo>
                    <a:pt x="278" y="566"/>
                  </a:lnTo>
                  <a:lnTo>
                    <a:pt x="252" y="566"/>
                  </a:lnTo>
                  <a:lnTo>
                    <a:pt x="232" y="588"/>
                  </a:lnTo>
                  <a:lnTo>
                    <a:pt x="252" y="611"/>
                  </a:lnTo>
                  <a:lnTo>
                    <a:pt x="234" y="710"/>
                  </a:lnTo>
                  <a:lnTo>
                    <a:pt x="192" y="566"/>
                  </a:lnTo>
                  <a:cubicBezTo>
                    <a:pt x="192" y="566"/>
                    <a:pt x="165" y="572"/>
                    <a:pt x="131" y="580"/>
                  </a:cubicBezTo>
                  <a:cubicBezTo>
                    <a:pt x="98" y="587"/>
                    <a:pt x="64" y="631"/>
                    <a:pt x="57" y="677"/>
                  </a:cubicBezTo>
                  <a:lnTo>
                    <a:pt x="4" y="996"/>
                  </a:lnTo>
                  <a:cubicBezTo>
                    <a:pt x="0" y="1020"/>
                    <a:pt x="15" y="1042"/>
                    <a:pt x="38" y="1048"/>
                  </a:cubicBezTo>
                  <a:cubicBezTo>
                    <a:pt x="63" y="1053"/>
                    <a:pt x="87" y="1038"/>
                    <a:pt x="93" y="1014"/>
                  </a:cubicBezTo>
                  <a:lnTo>
                    <a:pt x="133" y="791"/>
                  </a:lnTo>
                  <a:lnTo>
                    <a:pt x="139" y="892"/>
                  </a:lnTo>
                  <a:lnTo>
                    <a:pt x="110" y="1440"/>
                  </a:lnTo>
                  <a:cubicBezTo>
                    <a:pt x="109" y="1470"/>
                    <a:pt x="131" y="1496"/>
                    <a:pt x="161" y="1499"/>
                  </a:cubicBezTo>
                  <a:cubicBezTo>
                    <a:pt x="192" y="1502"/>
                    <a:pt x="220" y="1479"/>
                    <a:pt x="223" y="1448"/>
                  </a:cubicBezTo>
                  <a:lnTo>
                    <a:pt x="265" y="1017"/>
                  </a:lnTo>
                  <a:lnTo>
                    <a:pt x="308" y="1448"/>
                  </a:lnTo>
                  <a:cubicBezTo>
                    <a:pt x="311" y="1478"/>
                    <a:pt x="337" y="1501"/>
                    <a:pt x="367" y="1499"/>
                  </a:cubicBezTo>
                  <a:cubicBezTo>
                    <a:pt x="398" y="1498"/>
                    <a:pt x="422" y="1471"/>
                    <a:pt x="420" y="1440"/>
                  </a:cubicBezTo>
                  <a:lnTo>
                    <a:pt x="392" y="892"/>
                  </a:lnTo>
                  <a:lnTo>
                    <a:pt x="401" y="710"/>
                  </a:lnTo>
                  <a:lnTo>
                    <a:pt x="504" y="747"/>
                  </a:lnTo>
                  <a:lnTo>
                    <a:pt x="508" y="749"/>
                  </a:lnTo>
                  <a:cubicBezTo>
                    <a:pt x="525" y="754"/>
                    <a:pt x="543" y="752"/>
                    <a:pt x="558" y="740"/>
                  </a:cubicBezTo>
                  <a:lnTo>
                    <a:pt x="700" y="626"/>
                  </a:lnTo>
                  <a:cubicBezTo>
                    <a:pt x="719" y="610"/>
                    <a:pt x="724" y="581"/>
                    <a:pt x="709" y="560"/>
                  </a:cubicBezTo>
                  <a:cubicBezTo>
                    <a:pt x="694" y="538"/>
                    <a:pt x="663" y="533"/>
                    <a:pt x="641" y="548"/>
                  </a:cubicBezTo>
                  <a:close/>
                  <a:moveTo>
                    <a:pt x="265" y="537"/>
                  </a:moveTo>
                  <a:lnTo>
                    <a:pt x="265" y="537"/>
                  </a:lnTo>
                  <a:cubicBezTo>
                    <a:pt x="323" y="537"/>
                    <a:pt x="369" y="490"/>
                    <a:pt x="369" y="433"/>
                  </a:cubicBezTo>
                  <a:cubicBezTo>
                    <a:pt x="369" y="376"/>
                    <a:pt x="323" y="329"/>
                    <a:pt x="265" y="329"/>
                  </a:cubicBezTo>
                  <a:cubicBezTo>
                    <a:pt x="208" y="329"/>
                    <a:pt x="162" y="376"/>
                    <a:pt x="162" y="433"/>
                  </a:cubicBezTo>
                  <a:cubicBezTo>
                    <a:pt x="162" y="490"/>
                    <a:pt x="208" y="537"/>
                    <a:pt x="265" y="537"/>
                  </a:cubicBezTo>
                  <a:close/>
                  <a:moveTo>
                    <a:pt x="1269" y="880"/>
                  </a:moveTo>
                  <a:lnTo>
                    <a:pt x="1269" y="880"/>
                  </a:lnTo>
                  <a:lnTo>
                    <a:pt x="1284" y="733"/>
                  </a:lnTo>
                  <a:lnTo>
                    <a:pt x="1336" y="776"/>
                  </a:lnTo>
                  <a:lnTo>
                    <a:pt x="1269" y="880"/>
                  </a:lnTo>
                  <a:close/>
                  <a:moveTo>
                    <a:pt x="1444" y="728"/>
                  </a:moveTo>
                  <a:lnTo>
                    <a:pt x="1444" y="728"/>
                  </a:lnTo>
                  <a:lnTo>
                    <a:pt x="1442" y="726"/>
                  </a:lnTo>
                  <a:lnTo>
                    <a:pt x="1310" y="599"/>
                  </a:lnTo>
                  <a:cubicBezTo>
                    <a:pt x="1309" y="598"/>
                    <a:pt x="1308" y="597"/>
                    <a:pt x="1307" y="596"/>
                  </a:cubicBezTo>
                  <a:cubicBezTo>
                    <a:pt x="1298" y="589"/>
                    <a:pt x="1287" y="582"/>
                    <a:pt x="1276" y="580"/>
                  </a:cubicBezTo>
                  <a:cubicBezTo>
                    <a:pt x="1242" y="572"/>
                    <a:pt x="1215" y="566"/>
                    <a:pt x="1215" y="566"/>
                  </a:cubicBezTo>
                  <a:lnTo>
                    <a:pt x="1173" y="710"/>
                  </a:lnTo>
                  <a:lnTo>
                    <a:pt x="1155" y="611"/>
                  </a:lnTo>
                  <a:lnTo>
                    <a:pt x="1175" y="588"/>
                  </a:lnTo>
                  <a:lnTo>
                    <a:pt x="1155" y="566"/>
                  </a:lnTo>
                  <a:lnTo>
                    <a:pt x="1129" y="566"/>
                  </a:lnTo>
                  <a:lnTo>
                    <a:pt x="1109" y="588"/>
                  </a:lnTo>
                  <a:lnTo>
                    <a:pt x="1128" y="610"/>
                  </a:lnTo>
                  <a:lnTo>
                    <a:pt x="1111" y="710"/>
                  </a:lnTo>
                  <a:lnTo>
                    <a:pt x="1068" y="566"/>
                  </a:lnTo>
                  <a:lnTo>
                    <a:pt x="1008" y="580"/>
                  </a:lnTo>
                  <a:lnTo>
                    <a:pt x="896" y="615"/>
                  </a:lnTo>
                  <a:lnTo>
                    <a:pt x="874" y="500"/>
                  </a:lnTo>
                  <a:cubicBezTo>
                    <a:pt x="871" y="481"/>
                    <a:pt x="856" y="466"/>
                    <a:pt x="838" y="462"/>
                  </a:cubicBezTo>
                  <a:cubicBezTo>
                    <a:pt x="832" y="461"/>
                    <a:pt x="827" y="460"/>
                    <a:pt x="821" y="461"/>
                  </a:cubicBezTo>
                  <a:cubicBezTo>
                    <a:pt x="809" y="463"/>
                    <a:pt x="799" y="468"/>
                    <a:pt x="791" y="477"/>
                  </a:cubicBezTo>
                  <a:cubicBezTo>
                    <a:pt x="782" y="487"/>
                    <a:pt x="777" y="500"/>
                    <a:pt x="779" y="515"/>
                  </a:cubicBezTo>
                  <a:lnTo>
                    <a:pt x="800" y="694"/>
                  </a:lnTo>
                  <a:cubicBezTo>
                    <a:pt x="801" y="696"/>
                    <a:pt x="801" y="698"/>
                    <a:pt x="801" y="700"/>
                  </a:cubicBezTo>
                  <a:cubicBezTo>
                    <a:pt x="808" y="728"/>
                    <a:pt x="837" y="746"/>
                    <a:pt x="865" y="739"/>
                  </a:cubicBezTo>
                  <a:lnTo>
                    <a:pt x="869" y="738"/>
                  </a:lnTo>
                  <a:lnTo>
                    <a:pt x="1006" y="705"/>
                  </a:lnTo>
                  <a:lnTo>
                    <a:pt x="1015" y="892"/>
                  </a:lnTo>
                  <a:lnTo>
                    <a:pt x="987" y="1440"/>
                  </a:lnTo>
                  <a:cubicBezTo>
                    <a:pt x="985" y="1471"/>
                    <a:pt x="1009" y="1498"/>
                    <a:pt x="1040" y="1499"/>
                  </a:cubicBezTo>
                  <a:cubicBezTo>
                    <a:pt x="1070" y="1501"/>
                    <a:pt x="1096" y="1478"/>
                    <a:pt x="1099" y="1448"/>
                  </a:cubicBezTo>
                  <a:lnTo>
                    <a:pt x="1142" y="1017"/>
                  </a:lnTo>
                  <a:lnTo>
                    <a:pt x="1184" y="1448"/>
                  </a:lnTo>
                  <a:cubicBezTo>
                    <a:pt x="1187" y="1479"/>
                    <a:pt x="1215" y="1502"/>
                    <a:pt x="1246" y="1499"/>
                  </a:cubicBezTo>
                  <a:cubicBezTo>
                    <a:pt x="1276" y="1496"/>
                    <a:pt x="1298" y="1470"/>
                    <a:pt x="1297" y="1440"/>
                  </a:cubicBezTo>
                  <a:lnTo>
                    <a:pt x="1271" y="954"/>
                  </a:lnTo>
                  <a:cubicBezTo>
                    <a:pt x="1272" y="955"/>
                    <a:pt x="1273" y="956"/>
                    <a:pt x="1274" y="956"/>
                  </a:cubicBezTo>
                  <a:cubicBezTo>
                    <a:pt x="1295" y="972"/>
                    <a:pt x="1326" y="967"/>
                    <a:pt x="1341" y="946"/>
                  </a:cubicBezTo>
                  <a:lnTo>
                    <a:pt x="1450" y="796"/>
                  </a:lnTo>
                  <a:cubicBezTo>
                    <a:pt x="1465" y="775"/>
                    <a:pt x="1463" y="747"/>
                    <a:pt x="1444" y="728"/>
                  </a:cubicBezTo>
                  <a:close/>
                  <a:moveTo>
                    <a:pt x="745" y="430"/>
                  </a:moveTo>
                  <a:lnTo>
                    <a:pt x="745" y="430"/>
                  </a:lnTo>
                  <a:cubicBezTo>
                    <a:pt x="730" y="439"/>
                    <a:pt x="717" y="447"/>
                    <a:pt x="701" y="447"/>
                  </a:cubicBezTo>
                  <a:cubicBezTo>
                    <a:pt x="697" y="447"/>
                    <a:pt x="693" y="447"/>
                    <a:pt x="688" y="445"/>
                  </a:cubicBezTo>
                  <a:lnTo>
                    <a:pt x="592" y="326"/>
                  </a:lnTo>
                  <a:cubicBezTo>
                    <a:pt x="590" y="303"/>
                    <a:pt x="604" y="289"/>
                    <a:pt x="619" y="274"/>
                  </a:cubicBezTo>
                  <a:cubicBezTo>
                    <a:pt x="626" y="266"/>
                    <a:pt x="634" y="258"/>
                    <a:pt x="642" y="247"/>
                  </a:cubicBezTo>
                  <a:cubicBezTo>
                    <a:pt x="647" y="239"/>
                    <a:pt x="653" y="229"/>
                    <a:pt x="659" y="216"/>
                  </a:cubicBezTo>
                  <a:cubicBezTo>
                    <a:pt x="682" y="168"/>
                    <a:pt x="686" y="111"/>
                    <a:pt x="729" y="77"/>
                  </a:cubicBezTo>
                  <a:cubicBezTo>
                    <a:pt x="760" y="52"/>
                    <a:pt x="797" y="40"/>
                    <a:pt x="835" y="40"/>
                  </a:cubicBezTo>
                  <a:cubicBezTo>
                    <a:pt x="889" y="40"/>
                    <a:pt x="943" y="64"/>
                    <a:pt x="980" y="110"/>
                  </a:cubicBezTo>
                  <a:cubicBezTo>
                    <a:pt x="981" y="111"/>
                    <a:pt x="980" y="111"/>
                    <a:pt x="981" y="112"/>
                  </a:cubicBezTo>
                  <a:cubicBezTo>
                    <a:pt x="1045" y="191"/>
                    <a:pt x="1036" y="304"/>
                    <a:pt x="961" y="364"/>
                  </a:cubicBezTo>
                  <a:cubicBezTo>
                    <a:pt x="935" y="385"/>
                    <a:pt x="905" y="390"/>
                    <a:pt x="874" y="394"/>
                  </a:cubicBezTo>
                  <a:cubicBezTo>
                    <a:pt x="852" y="396"/>
                    <a:pt x="830" y="398"/>
                    <a:pt x="809" y="403"/>
                  </a:cubicBezTo>
                  <a:cubicBezTo>
                    <a:pt x="778" y="410"/>
                    <a:pt x="761" y="420"/>
                    <a:pt x="745" y="430"/>
                  </a:cubicBezTo>
                  <a:close/>
                  <a:moveTo>
                    <a:pt x="863" y="435"/>
                  </a:moveTo>
                  <a:lnTo>
                    <a:pt x="863" y="435"/>
                  </a:lnTo>
                  <a:cubicBezTo>
                    <a:pt x="868" y="435"/>
                    <a:pt x="873" y="434"/>
                    <a:pt x="878" y="433"/>
                  </a:cubicBezTo>
                  <a:cubicBezTo>
                    <a:pt x="912" y="430"/>
                    <a:pt x="951" y="423"/>
                    <a:pt x="986" y="396"/>
                  </a:cubicBezTo>
                  <a:cubicBezTo>
                    <a:pt x="1078" y="321"/>
                    <a:pt x="1090" y="183"/>
                    <a:pt x="1012" y="87"/>
                  </a:cubicBezTo>
                  <a:lnTo>
                    <a:pt x="1012" y="87"/>
                  </a:lnTo>
                  <a:lnTo>
                    <a:pt x="1012" y="86"/>
                  </a:lnTo>
                  <a:lnTo>
                    <a:pt x="1011" y="85"/>
                  </a:lnTo>
                  <a:cubicBezTo>
                    <a:pt x="967" y="31"/>
                    <a:pt x="903" y="0"/>
                    <a:pt x="835" y="0"/>
                  </a:cubicBezTo>
                  <a:cubicBezTo>
                    <a:pt x="786" y="0"/>
                    <a:pt x="741" y="16"/>
                    <a:pt x="704" y="46"/>
                  </a:cubicBezTo>
                  <a:cubicBezTo>
                    <a:pt x="665" y="77"/>
                    <a:pt x="651" y="119"/>
                    <a:pt x="639" y="156"/>
                  </a:cubicBezTo>
                  <a:cubicBezTo>
                    <a:pt x="634" y="172"/>
                    <a:pt x="629" y="186"/>
                    <a:pt x="623" y="200"/>
                  </a:cubicBezTo>
                  <a:cubicBezTo>
                    <a:pt x="619" y="209"/>
                    <a:pt x="614" y="217"/>
                    <a:pt x="609" y="224"/>
                  </a:cubicBezTo>
                  <a:cubicBezTo>
                    <a:pt x="603" y="232"/>
                    <a:pt x="597" y="239"/>
                    <a:pt x="590" y="246"/>
                  </a:cubicBezTo>
                  <a:lnTo>
                    <a:pt x="588" y="248"/>
                  </a:lnTo>
                  <a:cubicBezTo>
                    <a:pt x="572" y="265"/>
                    <a:pt x="549" y="289"/>
                    <a:pt x="552" y="328"/>
                  </a:cubicBezTo>
                  <a:lnTo>
                    <a:pt x="553" y="341"/>
                  </a:lnTo>
                  <a:lnTo>
                    <a:pt x="561" y="351"/>
                  </a:lnTo>
                  <a:lnTo>
                    <a:pt x="657" y="470"/>
                  </a:lnTo>
                  <a:lnTo>
                    <a:pt x="665" y="480"/>
                  </a:lnTo>
                  <a:lnTo>
                    <a:pt x="677" y="484"/>
                  </a:lnTo>
                  <a:cubicBezTo>
                    <a:pt x="685" y="486"/>
                    <a:pt x="693" y="487"/>
                    <a:pt x="701" y="487"/>
                  </a:cubicBezTo>
                  <a:cubicBezTo>
                    <a:pt x="728" y="487"/>
                    <a:pt x="748" y="475"/>
                    <a:pt x="764" y="465"/>
                  </a:cubicBezTo>
                  <a:lnTo>
                    <a:pt x="765" y="464"/>
                  </a:lnTo>
                  <a:lnTo>
                    <a:pt x="767" y="464"/>
                  </a:lnTo>
                  <a:cubicBezTo>
                    <a:pt x="782" y="454"/>
                    <a:pt x="794" y="447"/>
                    <a:pt x="818" y="441"/>
                  </a:cubicBezTo>
                  <a:cubicBezTo>
                    <a:pt x="832" y="438"/>
                    <a:pt x="847" y="437"/>
                    <a:pt x="863" y="435"/>
                  </a:cubicBezTo>
                  <a:close/>
                  <a:moveTo>
                    <a:pt x="1142" y="537"/>
                  </a:moveTo>
                  <a:lnTo>
                    <a:pt x="1142" y="537"/>
                  </a:lnTo>
                  <a:cubicBezTo>
                    <a:pt x="1199" y="537"/>
                    <a:pt x="1245" y="490"/>
                    <a:pt x="1245" y="433"/>
                  </a:cubicBezTo>
                  <a:cubicBezTo>
                    <a:pt x="1245" y="376"/>
                    <a:pt x="1199" y="329"/>
                    <a:pt x="1142" y="329"/>
                  </a:cubicBezTo>
                  <a:cubicBezTo>
                    <a:pt x="1084" y="329"/>
                    <a:pt x="1038" y="376"/>
                    <a:pt x="1038" y="433"/>
                  </a:cubicBezTo>
                  <a:cubicBezTo>
                    <a:pt x="1038" y="490"/>
                    <a:pt x="1084" y="537"/>
                    <a:pt x="1142" y="537"/>
                  </a:cubicBezTo>
                  <a:close/>
                  <a:moveTo>
                    <a:pt x="474" y="554"/>
                  </a:moveTo>
                  <a:lnTo>
                    <a:pt x="474" y="554"/>
                  </a:lnTo>
                  <a:cubicBezTo>
                    <a:pt x="484" y="567"/>
                    <a:pt x="493" y="562"/>
                    <a:pt x="504" y="555"/>
                  </a:cubicBezTo>
                  <a:lnTo>
                    <a:pt x="446" y="483"/>
                  </a:lnTo>
                  <a:cubicBezTo>
                    <a:pt x="437" y="491"/>
                    <a:pt x="437" y="508"/>
                    <a:pt x="446" y="520"/>
                  </a:cubicBezTo>
                  <a:lnTo>
                    <a:pt x="474" y="554"/>
                  </a:lnTo>
                  <a:close/>
                  <a:moveTo>
                    <a:pt x="595" y="513"/>
                  </a:moveTo>
                  <a:lnTo>
                    <a:pt x="595" y="513"/>
                  </a:lnTo>
                  <a:cubicBezTo>
                    <a:pt x="606" y="528"/>
                    <a:pt x="625" y="532"/>
                    <a:pt x="637" y="522"/>
                  </a:cubicBezTo>
                  <a:cubicBezTo>
                    <a:pt x="645" y="515"/>
                    <a:pt x="648" y="505"/>
                    <a:pt x="646" y="494"/>
                  </a:cubicBezTo>
                  <a:cubicBezTo>
                    <a:pt x="645" y="488"/>
                    <a:pt x="642" y="483"/>
                    <a:pt x="638" y="478"/>
                  </a:cubicBezTo>
                  <a:lnTo>
                    <a:pt x="549" y="368"/>
                  </a:lnTo>
                  <a:cubicBezTo>
                    <a:pt x="545" y="363"/>
                    <a:pt x="540" y="359"/>
                    <a:pt x="535" y="357"/>
                  </a:cubicBezTo>
                  <a:cubicBezTo>
                    <a:pt x="525" y="352"/>
                    <a:pt x="514" y="353"/>
                    <a:pt x="506" y="359"/>
                  </a:cubicBezTo>
                  <a:cubicBezTo>
                    <a:pt x="494" y="369"/>
                    <a:pt x="494" y="388"/>
                    <a:pt x="505" y="403"/>
                  </a:cubicBezTo>
                  <a:lnTo>
                    <a:pt x="595" y="513"/>
                  </a:lnTo>
                  <a:close/>
                  <a:moveTo>
                    <a:pt x="534" y="558"/>
                  </a:moveTo>
                  <a:lnTo>
                    <a:pt x="534" y="558"/>
                  </a:lnTo>
                  <a:cubicBezTo>
                    <a:pt x="546" y="572"/>
                    <a:pt x="564" y="575"/>
                    <a:pt x="575" y="566"/>
                  </a:cubicBezTo>
                  <a:cubicBezTo>
                    <a:pt x="587" y="557"/>
                    <a:pt x="587" y="538"/>
                    <a:pt x="576" y="524"/>
                  </a:cubicBezTo>
                  <a:lnTo>
                    <a:pt x="491" y="418"/>
                  </a:lnTo>
                  <a:cubicBezTo>
                    <a:pt x="480" y="404"/>
                    <a:pt x="462" y="401"/>
                    <a:pt x="450" y="410"/>
                  </a:cubicBezTo>
                  <a:cubicBezTo>
                    <a:pt x="439" y="420"/>
                    <a:pt x="438" y="438"/>
                    <a:pt x="449" y="452"/>
                  </a:cubicBezTo>
                  <a:lnTo>
                    <a:pt x="534" y="55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 name="그룹 15">
            <a:extLst>
              <a:ext uri="{FF2B5EF4-FFF2-40B4-BE49-F238E27FC236}">
                <a16:creationId xmlns:a16="http://schemas.microsoft.com/office/drawing/2014/main" id="{EED44AEA-4EDF-F5F0-F4E7-97CBB46E6D1B}"/>
              </a:ext>
            </a:extLst>
          </p:cNvPr>
          <p:cNvGrpSpPr/>
          <p:nvPr/>
        </p:nvGrpSpPr>
        <p:grpSpPr>
          <a:xfrm>
            <a:off x="638099" y="4905541"/>
            <a:ext cx="792000" cy="792000"/>
            <a:chOff x="638099" y="4905541"/>
            <a:chExt cx="792000" cy="792000"/>
          </a:xfrm>
        </p:grpSpPr>
        <p:sp>
          <p:nvSpPr>
            <p:cNvPr id="88" name="타원 87">
              <a:extLst>
                <a:ext uri="{FF2B5EF4-FFF2-40B4-BE49-F238E27FC236}">
                  <a16:creationId xmlns:a16="http://schemas.microsoft.com/office/drawing/2014/main" id="{2181298A-4C76-66A0-6C5A-5AB9DF31CBE7}"/>
                </a:ext>
              </a:extLst>
            </p:cNvPr>
            <p:cNvSpPr/>
            <p:nvPr/>
          </p:nvSpPr>
          <p:spPr>
            <a:xfrm>
              <a:off x="638099" y="4905541"/>
              <a:ext cx="792000" cy="792000"/>
            </a:xfrm>
            <a:prstGeom prst="ellipse">
              <a:avLst/>
            </a:prstGeom>
            <a:solidFill>
              <a:srgbClr val="CCF2E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tIns="396000" bIns="36000" rtlCol="0" anchor="ctr"/>
            <a:lstStyle/>
            <a:p>
              <a:pPr algn="ctr">
                <a:lnSpc>
                  <a:spcPct val="110000"/>
                </a:lnSpc>
              </a:pPr>
              <a:r>
                <a:rPr lang="ko-KR" altLang="en-US" sz="1000" b="1" dirty="0">
                  <a:ln>
                    <a:solidFill>
                      <a:schemeClr val="bg1">
                        <a:lumMod val="75000"/>
                        <a:alpha val="0"/>
                      </a:schemeClr>
                    </a:solidFill>
                  </a:ln>
                  <a:solidFill>
                    <a:srgbClr val="00C0AE"/>
                  </a:solidFill>
                  <a:latin typeface="KoPub돋움체 Medium" panose="02020603020101020101" pitchFamily="18" charset="-127"/>
                  <a:ea typeface="KoPub돋움체 Medium" panose="02020603020101020101" pitchFamily="18" charset="-127"/>
                </a:rPr>
                <a:t>고객 접점</a:t>
              </a:r>
            </a:p>
          </p:txBody>
        </p:sp>
        <p:grpSp>
          <p:nvGrpSpPr>
            <p:cNvPr id="102" name="그룹 101">
              <a:extLst>
                <a:ext uri="{FF2B5EF4-FFF2-40B4-BE49-F238E27FC236}">
                  <a16:creationId xmlns:a16="http://schemas.microsoft.com/office/drawing/2014/main" id="{82C8D10A-F8D6-964B-F3F7-4059938098E6}"/>
                </a:ext>
              </a:extLst>
            </p:cNvPr>
            <p:cNvGrpSpPr/>
            <p:nvPr/>
          </p:nvGrpSpPr>
          <p:grpSpPr>
            <a:xfrm>
              <a:off x="888025" y="5024256"/>
              <a:ext cx="292846" cy="314510"/>
              <a:chOff x="1294624" y="5042607"/>
              <a:chExt cx="481149" cy="516747"/>
            </a:xfrm>
            <a:solidFill>
              <a:srgbClr val="33CDBE"/>
            </a:solidFill>
          </p:grpSpPr>
          <p:sp>
            <p:nvSpPr>
              <p:cNvPr id="103" name="Freeform 269">
                <a:extLst>
                  <a:ext uri="{FF2B5EF4-FFF2-40B4-BE49-F238E27FC236}">
                    <a16:creationId xmlns:a16="http://schemas.microsoft.com/office/drawing/2014/main" id="{2A0EB913-12EA-D7C1-97CC-E814A89609BA}"/>
                  </a:ext>
                </a:extLst>
              </p:cNvPr>
              <p:cNvSpPr>
                <a:spLocks/>
              </p:cNvSpPr>
              <p:nvPr/>
            </p:nvSpPr>
            <p:spPr bwMode="auto">
              <a:xfrm>
                <a:off x="1672424" y="5322799"/>
                <a:ext cx="82679" cy="121723"/>
              </a:xfrm>
              <a:custGeom>
                <a:avLst/>
                <a:gdLst>
                  <a:gd name="T0" fmla="*/ 6 w 36"/>
                  <a:gd name="T1" fmla="*/ 53 h 53"/>
                  <a:gd name="T2" fmla="*/ 2 w 36"/>
                  <a:gd name="T3" fmla="*/ 52 h 53"/>
                  <a:gd name="T4" fmla="*/ 2 w 36"/>
                  <a:gd name="T5" fmla="*/ 45 h 53"/>
                  <a:gd name="T6" fmla="*/ 25 w 36"/>
                  <a:gd name="T7" fmla="*/ 5 h 53"/>
                  <a:gd name="T8" fmla="*/ 31 w 36"/>
                  <a:gd name="T9" fmla="*/ 1 h 53"/>
                  <a:gd name="T10" fmla="*/ 35 w 36"/>
                  <a:gd name="T11" fmla="*/ 7 h 53"/>
                  <a:gd name="T12" fmla="*/ 9 w 36"/>
                  <a:gd name="T13" fmla="*/ 52 h 53"/>
                  <a:gd name="T14" fmla="*/ 6 w 36"/>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53">
                    <a:moveTo>
                      <a:pt x="6" y="53"/>
                    </a:moveTo>
                    <a:cubicBezTo>
                      <a:pt x="4" y="53"/>
                      <a:pt x="3" y="53"/>
                      <a:pt x="2" y="52"/>
                    </a:cubicBezTo>
                    <a:cubicBezTo>
                      <a:pt x="0" y="50"/>
                      <a:pt x="0" y="47"/>
                      <a:pt x="2" y="45"/>
                    </a:cubicBezTo>
                    <a:cubicBezTo>
                      <a:pt x="13" y="33"/>
                      <a:pt x="21" y="20"/>
                      <a:pt x="25" y="5"/>
                    </a:cubicBezTo>
                    <a:cubicBezTo>
                      <a:pt x="26" y="2"/>
                      <a:pt x="29" y="0"/>
                      <a:pt x="31" y="1"/>
                    </a:cubicBezTo>
                    <a:cubicBezTo>
                      <a:pt x="34" y="2"/>
                      <a:pt x="36" y="5"/>
                      <a:pt x="35" y="7"/>
                    </a:cubicBezTo>
                    <a:cubicBezTo>
                      <a:pt x="30" y="24"/>
                      <a:pt x="21" y="39"/>
                      <a:pt x="9" y="52"/>
                    </a:cubicBezTo>
                    <a:cubicBezTo>
                      <a:pt x="8" y="53"/>
                      <a:pt x="7" y="53"/>
                      <a:pt x="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04" name="Freeform 270">
                <a:extLst>
                  <a:ext uri="{FF2B5EF4-FFF2-40B4-BE49-F238E27FC236}">
                    <a16:creationId xmlns:a16="http://schemas.microsoft.com/office/drawing/2014/main" id="{F9ED5ED2-1DE4-E6E2-B50A-7233A983C3DF}"/>
                  </a:ext>
                </a:extLst>
              </p:cNvPr>
              <p:cNvSpPr>
                <a:spLocks/>
              </p:cNvSpPr>
              <p:nvPr/>
            </p:nvSpPr>
            <p:spPr bwMode="auto">
              <a:xfrm>
                <a:off x="1385342" y="5042607"/>
                <a:ext cx="367464" cy="181436"/>
              </a:xfrm>
              <a:custGeom>
                <a:avLst/>
                <a:gdLst>
                  <a:gd name="T0" fmla="*/ 154 w 160"/>
                  <a:gd name="T1" fmla="*/ 79 h 79"/>
                  <a:gd name="T2" fmla="*/ 150 w 160"/>
                  <a:gd name="T3" fmla="*/ 76 h 79"/>
                  <a:gd name="T4" fmla="*/ 62 w 160"/>
                  <a:gd name="T5" fmla="*/ 10 h 79"/>
                  <a:gd name="T6" fmla="*/ 9 w 160"/>
                  <a:gd name="T7" fmla="*/ 27 h 79"/>
                  <a:gd name="T8" fmla="*/ 2 w 160"/>
                  <a:gd name="T9" fmla="*/ 26 h 79"/>
                  <a:gd name="T10" fmla="*/ 3 w 160"/>
                  <a:gd name="T11" fmla="*/ 19 h 79"/>
                  <a:gd name="T12" fmla="*/ 62 w 160"/>
                  <a:gd name="T13" fmla="*/ 0 h 79"/>
                  <a:gd name="T14" fmla="*/ 159 w 160"/>
                  <a:gd name="T15" fmla="*/ 73 h 79"/>
                  <a:gd name="T16" fmla="*/ 156 w 160"/>
                  <a:gd name="T17" fmla="*/ 79 h 79"/>
                  <a:gd name="T18" fmla="*/ 154 w 160"/>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79">
                    <a:moveTo>
                      <a:pt x="154" y="79"/>
                    </a:moveTo>
                    <a:cubicBezTo>
                      <a:pt x="152" y="79"/>
                      <a:pt x="150" y="78"/>
                      <a:pt x="150" y="76"/>
                    </a:cubicBezTo>
                    <a:cubicBezTo>
                      <a:pt x="138" y="37"/>
                      <a:pt x="102" y="10"/>
                      <a:pt x="62" y="10"/>
                    </a:cubicBezTo>
                    <a:cubicBezTo>
                      <a:pt x="42" y="10"/>
                      <a:pt x="24" y="16"/>
                      <a:pt x="9" y="27"/>
                    </a:cubicBezTo>
                    <a:cubicBezTo>
                      <a:pt x="6" y="29"/>
                      <a:pt x="3" y="28"/>
                      <a:pt x="2" y="26"/>
                    </a:cubicBezTo>
                    <a:cubicBezTo>
                      <a:pt x="0" y="24"/>
                      <a:pt x="0" y="20"/>
                      <a:pt x="3" y="19"/>
                    </a:cubicBezTo>
                    <a:cubicBezTo>
                      <a:pt x="20" y="7"/>
                      <a:pt x="40" y="0"/>
                      <a:pt x="62" y="0"/>
                    </a:cubicBezTo>
                    <a:cubicBezTo>
                      <a:pt x="106" y="0"/>
                      <a:pt x="146" y="30"/>
                      <a:pt x="159" y="73"/>
                    </a:cubicBezTo>
                    <a:cubicBezTo>
                      <a:pt x="160" y="75"/>
                      <a:pt x="159" y="78"/>
                      <a:pt x="156" y="79"/>
                    </a:cubicBezTo>
                    <a:cubicBezTo>
                      <a:pt x="155" y="79"/>
                      <a:pt x="155" y="79"/>
                      <a:pt x="15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05" name="Freeform 271">
                <a:extLst>
                  <a:ext uri="{FF2B5EF4-FFF2-40B4-BE49-F238E27FC236}">
                    <a16:creationId xmlns:a16="http://schemas.microsoft.com/office/drawing/2014/main" id="{DBE5175C-77A5-D384-6797-263C6DC5CC24}"/>
                  </a:ext>
                </a:extLst>
              </p:cNvPr>
              <p:cNvSpPr>
                <a:spLocks/>
              </p:cNvSpPr>
              <p:nvPr/>
            </p:nvSpPr>
            <p:spPr bwMode="auto">
              <a:xfrm>
                <a:off x="1294624" y="5173516"/>
                <a:ext cx="81532" cy="266412"/>
              </a:xfrm>
              <a:custGeom>
                <a:avLst/>
                <a:gdLst>
                  <a:gd name="T0" fmla="*/ 30 w 36"/>
                  <a:gd name="T1" fmla="*/ 116 h 116"/>
                  <a:gd name="T2" fmla="*/ 27 w 36"/>
                  <a:gd name="T3" fmla="*/ 114 h 116"/>
                  <a:gd name="T4" fmla="*/ 0 w 36"/>
                  <a:gd name="T5" fmla="*/ 45 h 116"/>
                  <a:gd name="T6" fmla="*/ 8 w 36"/>
                  <a:gd name="T7" fmla="*/ 4 h 116"/>
                  <a:gd name="T8" fmla="*/ 15 w 36"/>
                  <a:gd name="T9" fmla="*/ 1 h 116"/>
                  <a:gd name="T10" fmla="*/ 18 w 36"/>
                  <a:gd name="T11" fmla="*/ 8 h 116"/>
                  <a:gd name="T12" fmla="*/ 10 w 36"/>
                  <a:gd name="T13" fmla="*/ 45 h 116"/>
                  <a:gd name="T14" fmla="*/ 34 w 36"/>
                  <a:gd name="T15" fmla="*/ 107 h 116"/>
                  <a:gd name="T16" fmla="*/ 34 w 36"/>
                  <a:gd name="T17" fmla="*/ 115 h 116"/>
                  <a:gd name="T18" fmla="*/ 30 w 36"/>
                  <a:gd name="T1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16">
                    <a:moveTo>
                      <a:pt x="30" y="116"/>
                    </a:moveTo>
                    <a:cubicBezTo>
                      <a:pt x="29" y="116"/>
                      <a:pt x="28" y="115"/>
                      <a:pt x="27" y="114"/>
                    </a:cubicBezTo>
                    <a:cubicBezTo>
                      <a:pt x="9" y="95"/>
                      <a:pt x="0" y="71"/>
                      <a:pt x="0" y="45"/>
                    </a:cubicBezTo>
                    <a:cubicBezTo>
                      <a:pt x="0" y="31"/>
                      <a:pt x="3" y="17"/>
                      <a:pt x="8" y="4"/>
                    </a:cubicBezTo>
                    <a:cubicBezTo>
                      <a:pt x="9" y="1"/>
                      <a:pt x="12" y="0"/>
                      <a:pt x="15" y="1"/>
                    </a:cubicBezTo>
                    <a:cubicBezTo>
                      <a:pt x="17" y="2"/>
                      <a:pt x="19" y="5"/>
                      <a:pt x="18" y="8"/>
                    </a:cubicBezTo>
                    <a:cubicBezTo>
                      <a:pt x="12" y="20"/>
                      <a:pt x="10" y="32"/>
                      <a:pt x="10" y="45"/>
                    </a:cubicBezTo>
                    <a:cubicBezTo>
                      <a:pt x="10" y="68"/>
                      <a:pt x="18" y="90"/>
                      <a:pt x="34" y="107"/>
                    </a:cubicBezTo>
                    <a:cubicBezTo>
                      <a:pt x="36" y="109"/>
                      <a:pt x="36" y="113"/>
                      <a:pt x="34" y="115"/>
                    </a:cubicBezTo>
                    <a:cubicBezTo>
                      <a:pt x="33" y="115"/>
                      <a:pt x="32" y="116"/>
                      <a:pt x="30"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06" name="Freeform 272">
                <a:extLst>
                  <a:ext uri="{FF2B5EF4-FFF2-40B4-BE49-F238E27FC236}">
                    <a16:creationId xmlns:a16="http://schemas.microsoft.com/office/drawing/2014/main" id="{26AC93A4-3F78-94DE-79D4-9325E463E50B}"/>
                  </a:ext>
                </a:extLst>
              </p:cNvPr>
              <p:cNvSpPr>
                <a:spLocks/>
              </p:cNvSpPr>
              <p:nvPr/>
            </p:nvSpPr>
            <p:spPr bwMode="auto">
              <a:xfrm>
                <a:off x="1401419" y="5155143"/>
                <a:ext cx="181436" cy="34450"/>
              </a:xfrm>
              <a:custGeom>
                <a:avLst/>
                <a:gdLst>
                  <a:gd name="T0" fmla="*/ 55 w 79"/>
                  <a:gd name="T1" fmla="*/ 15 h 15"/>
                  <a:gd name="T2" fmla="*/ 2 w 79"/>
                  <a:gd name="T3" fmla="*/ 6 h 15"/>
                  <a:gd name="T4" fmla="*/ 0 w 79"/>
                  <a:gd name="T5" fmla="*/ 2 h 15"/>
                  <a:gd name="T6" fmla="*/ 4 w 79"/>
                  <a:gd name="T7" fmla="*/ 0 h 15"/>
                  <a:gd name="T8" fmla="*/ 55 w 79"/>
                  <a:gd name="T9" fmla="*/ 9 h 15"/>
                  <a:gd name="T10" fmla="*/ 75 w 79"/>
                  <a:gd name="T11" fmla="*/ 8 h 15"/>
                  <a:gd name="T12" fmla="*/ 78 w 79"/>
                  <a:gd name="T13" fmla="*/ 10 h 15"/>
                  <a:gd name="T14" fmla="*/ 76 w 79"/>
                  <a:gd name="T15" fmla="*/ 13 h 15"/>
                  <a:gd name="T16" fmla="*/ 55 w 7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5">
                    <a:moveTo>
                      <a:pt x="55" y="15"/>
                    </a:moveTo>
                    <a:cubicBezTo>
                      <a:pt x="36" y="15"/>
                      <a:pt x="18" y="12"/>
                      <a:pt x="2" y="6"/>
                    </a:cubicBezTo>
                    <a:cubicBezTo>
                      <a:pt x="1" y="5"/>
                      <a:pt x="0" y="3"/>
                      <a:pt x="0" y="2"/>
                    </a:cubicBezTo>
                    <a:cubicBezTo>
                      <a:pt x="1" y="0"/>
                      <a:pt x="3" y="0"/>
                      <a:pt x="4" y="0"/>
                    </a:cubicBezTo>
                    <a:cubicBezTo>
                      <a:pt x="19" y="6"/>
                      <a:pt x="37" y="9"/>
                      <a:pt x="55" y="9"/>
                    </a:cubicBezTo>
                    <a:cubicBezTo>
                      <a:pt x="61" y="9"/>
                      <a:pt x="68" y="8"/>
                      <a:pt x="75" y="8"/>
                    </a:cubicBezTo>
                    <a:cubicBezTo>
                      <a:pt x="77" y="7"/>
                      <a:pt x="78" y="8"/>
                      <a:pt x="78" y="10"/>
                    </a:cubicBezTo>
                    <a:cubicBezTo>
                      <a:pt x="79" y="12"/>
                      <a:pt x="77" y="13"/>
                      <a:pt x="76" y="13"/>
                    </a:cubicBezTo>
                    <a:cubicBezTo>
                      <a:pt x="69" y="14"/>
                      <a:pt x="62" y="15"/>
                      <a:pt x="5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07" name="Freeform 273">
                <a:extLst>
                  <a:ext uri="{FF2B5EF4-FFF2-40B4-BE49-F238E27FC236}">
                    <a16:creationId xmlns:a16="http://schemas.microsoft.com/office/drawing/2014/main" id="{A269203F-CE27-DC53-DF70-B646F507FB65}"/>
                  </a:ext>
                </a:extLst>
              </p:cNvPr>
              <p:cNvSpPr>
                <a:spLocks/>
              </p:cNvSpPr>
              <p:nvPr/>
            </p:nvSpPr>
            <p:spPr bwMode="auto">
              <a:xfrm>
                <a:off x="1674720" y="5125287"/>
                <a:ext cx="29856" cy="25263"/>
              </a:xfrm>
              <a:custGeom>
                <a:avLst/>
                <a:gdLst>
                  <a:gd name="T0" fmla="*/ 3 w 13"/>
                  <a:gd name="T1" fmla="*/ 11 h 11"/>
                  <a:gd name="T2" fmla="*/ 1 w 13"/>
                  <a:gd name="T3" fmla="*/ 10 h 11"/>
                  <a:gd name="T4" fmla="*/ 2 w 13"/>
                  <a:gd name="T5" fmla="*/ 6 h 11"/>
                  <a:gd name="T6" fmla="*/ 8 w 13"/>
                  <a:gd name="T7" fmla="*/ 1 h 11"/>
                  <a:gd name="T8" fmla="*/ 12 w 13"/>
                  <a:gd name="T9" fmla="*/ 2 h 11"/>
                  <a:gd name="T10" fmla="*/ 12 w 13"/>
                  <a:gd name="T11" fmla="*/ 6 h 11"/>
                  <a:gd name="T12" fmla="*/ 5 w 13"/>
                  <a:gd name="T13" fmla="*/ 11 h 11"/>
                  <a:gd name="T14" fmla="*/ 3 w 1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3" y="11"/>
                    </a:moveTo>
                    <a:cubicBezTo>
                      <a:pt x="2" y="11"/>
                      <a:pt x="1" y="11"/>
                      <a:pt x="1" y="10"/>
                    </a:cubicBezTo>
                    <a:cubicBezTo>
                      <a:pt x="0" y="8"/>
                      <a:pt x="0" y="6"/>
                      <a:pt x="2" y="6"/>
                    </a:cubicBezTo>
                    <a:cubicBezTo>
                      <a:pt x="4" y="4"/>
                      <a:pt x="6" y="3"/>
                      <a:pt x="8" y="1"/>
                    </a:cubicBezTo>
                    <a:cubicBezTo>
                      <a:pt x="9" y="0"/>
                      <a:pt x="11" y="1"/>
                      <a:pt x="12" y="2"/>
                    </a:cubicBezTo>
                    <a:cubicBezTo>
                      <a:pt x="13" y="3"/>
                      <a:pt x="13" y="5"/>
                      <a:pt x="12" y="6"/>
                    </a:cubicBezTo>
                    <a:cubicBezTo>
                      <a:pt x="9" y="8"/>
                      <a:pt x="7" y="9"/>
                      <a:pt x="5" y="11"/>
                    </a:cubicBezTo>
                    <a:cubicBezTo>
                      <a:pt x="4" y="11"/>
                      <a:pt x="4" y="11"/>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08" name="Freeform 274">
                <a:extLst>
                  <a:ext uri="{FF2B5EF4-FFF2-40B4-BE49-F238E27FC236}">
                    <a16:creationId xmlns:a16="http://schemas.microsoft.com/office/drawing/2014/main" id="{CAE41533-3BA1-0530-7143-0B99FEE872AE}"/>
                  </a:ext>
                </a:extLst>
              </p:cNvPr>
              <p:cNvSpPr>
                <a:spLocks/>
              </p:cNvSpPr>
              <p:nvPr/>
            </p:nvSpPr>
            <p:spPr bwMode="auto">
              <a:xfrm>
                <a:off x="1598931" y="5373325"/>
                <a:ext cx="105646" cy="55120"/>
              </a:xfrm>
              <a:custGeom>
                <a:avLst/>
                <a:gdLst>
                  <a:gd name="T0" fmla="*/ 43 w 46"/>
                  <a:gd name="T1" fmla="*/ 24 h 24"/>
                  <a:gd name="T2" fmla="*/ 41 w 46"/>
                  <a:gd name="T3" fmla="*/ 23 h 24"/>
                  <a:gd name="T4" fmla="*/ 3 w 46"/>
                  <a:gd name="T5" fmla="*/ 6 h 24"/>
                  <a:gd name="T6" fmla="*/ 1 w 46"/>
                  <a:gd name="T7" fmla="*/ 3 h 24"/>
                  <a:gd name="T8" fmla="*/ 4 w 46"/>
                  <a:gd name="T9" fmla="*/ 0 h 24"/>
                  <a:gd name="T10" fmla="*/ 45 w 46"/>
                  <a:gd name="T11" fmla="*/ 18 h 24"/>
                  <a:gd name="T12" fmla="*/ 45 w 46"/>
                  <a:gd name="T13" fmla="*/ 22 h 24"/>
                  <a:gd name="T14" fmla="*/ 43 w 46"/>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4">
                    <a:moveTo>
                      <a:pt x="43" y="24"/>
                    </a:moveTo>
                    <a:cubicBezTo>
                      <a:pt x="42" y="24"/>
                      <a:pt x="42" y="23"/>
                      <a:pt x="41" y="23"/>
                    </a:cubicBezTo>
                    <a:cubicBezTo>
                      <a:pt x="31" y="16"/>
                      <a:pt x="18" y="10"/>
                      <a:pt x="3" y="6"/>
                    </a:cubicBezTo>
                    <a:cubicBezTo>
                      <a:pt x="1" y="6"/>
                      <a:pt x="0" y="4"/>
                      <a:pt x="1" y="3"/>
                    </a:cubicBezTo>
                    <a:cubicBezTo>
                      <a:pt x="1" y="1"/>
                      <a:pt x="3" y="0"/>
                      <a:pt x="4" y="0"/>
                    </a:cubicBezTo>
                    <a:cubicBezTo>
                      <a:pt x="20" y="4"/>
                      <a:pt x="34" y="10"/>
                      <a:pt x="45" y="18"/>
                    </a:cubicBezTo>
                    <a:cubicBezTo>
                      <a:pt x="46" y="19"/>
                      <a:pt x="46" y="21"/>
                      <a:pt x="45" y="22"/>
                    </a:cubicBezTo>
                    <a:cubicBezTo>
                      <a:pt x="45" y="23"/>
                      <a:pt x="44" y="24"/>
                      <a:pt x="4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09" name="Freeform 275">
                <a:extLst>
                  <a:ext uri="{FF2B5EF4-FFF2-40B4-BE49-F238E27FC236}">
                    <a16:creationId xmlns:a16="http://schemas.microsoft.com/office/drawing/2014/main" id="{2FF905B8-FA2E-D884-E98F-3B459CEA02A1}"/>
                  </a:ext>
                </a:extLst>
              </p:cNvPr>
              <p:cNvSpPr>
                <a:spLocks/>
              </p:cNvSpPr>
              <p:nvPr/>
            </p:nvSpPr>
            <p:spPr bwMode="auto">
              <a:xfrm>
                <a:off x="1349744" y="5373325"/>
                <a:ext cx="109091" cy="55120"/>
              </a:xfrm>
              <a:custGeom>
                <a:avLst/>
                <a:gdLst>
                  <a:gd name="T0" fmla="*/ 3 w 48"/>
                  <a:gd name="T1" fmla="*/ 24 h 24"/>
                  <a:gd name="T2" fmla="*/ 1 w 48"/>
                  <a:gd name="T3" fmla="*/ 22 h 24"/>
                  <a:gd name="T4" fmla="*/ 2 w 48"/>
                  <a:gd name="T5" fmla="*/ 18 h 24"/>
                  <a:gd name="T6" fmla="*/ 44 w 48"/>
                  <a:gd name="T7" fmla="*/ 0 h 24"/>
                  <a:gd name="T8" fmla="*/ 47 w 48"/>
                  <a:gd name="T9" fmla="*/ 2 h 24"/>
                  <a:gd name="T10" fmla="*/ 45 w 48"/>
                  <a:gd name="T11" fmla="*/ 6 h 24"/>
                  <a:gd name="T12" fmla="*/ 5 w 48"/>
                  <a:gd name="T13" fmla="*/ 23 h 24"/>
                  <a:gd name="T14" fmla="*/ 3 w 48"/>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3" y="24"/>
                    </a:moveTo>
                    <a:cubicBezTo>
                      <a:pt x="2" y="24"/>
                      <a:pt x="2" y="23"/>
                      <a:pt x="1" y="22"/>
                    </a:cubicBezTo>
                    <a:cubicBezTo>
                      <a:pt x="0" y="21"/>
                      <a:pt x="0" y="19"/>
                      <a:pt x="2" y="18"/>
                    </a:cubicBezTo>
                    <a:cubicBezTo>
                      <a:pt x="13" y="10"/>
                      <a:pt x="27" y="4"/>
                      <a:pt x="44" y="0"/>
                    </a:cubicBezTo>
                    <a:cubicBezTo>
                      <a:pt x="45" y="0"/>
                      <a:pt x="47" y="1"/>
                      <a:pt x="47" y="2"/>
                    </a:cubicBezTo>
                    <a:cubicBezTo>
                      <a:pt x="48" y="4"/>
                      <a:pt x="47" y="5"/>
                      <a:pt x="45" y="6"/>
                    </a:cubicBezTo>
                    <a:cubicBezTo>
                      <a:pt x="30" y="9"/>
                      <a:pt x="16" y="15"/>
                      <a:pt x="5" y="23"/>
                    </a:cubicBezTo>
                    <a:cubicBezTo>
                      <a:pt x="5" y="23"/>
                      <a:pt x="4" y="24"/>
                      <a:pt x="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0" name="Freeform 276">
                <a:extLst>
                  <a:ext uri="{FF2B5EF4-FFF2-40B4-BE49-F238E27FC236}">
                    <a16:creationId xmlns:a16="http://schemas.microsoft.com/office/drawing/2014/main" id="{C6499BEF-9729-3DCA-A41F-0DB9ECD21F5F}"/>
                  </a:ext>
                </a:extLst>
              </p:cNvPr>
              <p:cNvSpPr>
                <a:spLocks/>
              </p:cNvSpPr>
              <p:nvPr/>
            </p:nvSpPr>
            <p:spPr bwMode="auto">
              <a:xfrm>
                <a:off x="1399122" y="5047200"/>
                <a:ext cx="220479" cy="186029"/>
              </a:xfrm>
              <a:custGeom>
                <a:avLst/>
                <a:gdLst>
                  <a:gd name="T0" fmla="*/ 3 w 96"/>
                  <a:gd name="T1" fmla="*/ 81 h 81"/>
                  <a:gd name="T2" fmla="*/ 3 w 96"/>
                  <a:gd name="T3" fmla="*/ 81 h 81"/>
                  <a:gd name="T4" fmla="*/ 0 w 96"/>
                  <a:gd name="T5" fmla="*/ 77 h 81"/>
                  <a:gd name="T6" fmla="*/ 56 w 96"/>
                  <a:gd name="T7" fmla="*/ 0 h 81"/>
                  <a:gd name="T8" fmla="*/ 95 w 96"/>
                  <a:gd name="T9" fmla="*/ 28 h 81"/>
                  <a:gd name="T10" fmla="*/ 94 w 96"/>
                  <a:gd name="T11" fmla="*/ 32 h 81"/>
                  <a:gd name="T12" fmla="*/ 90 w 96"/>
                  <a:gd name="T13" fmla="*/ 31 h 81"/>
                  <a:gd name="T14" fmla="*/ 56 w 96"/>
                  <a:gd name="T15" fmla="*/ 6 h 81"/>
                  <a:gd name="T16" fmla="*/ 6 w 96"/>
                  <a:gd name="T17" fmla="*/ 78 h 81"/>
                  <a:gd name="T18" fmla="*/ 3 w 96"/>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81">
                    <a:moveTo>
                      <a:pt x="3" y="81"/>
                    </a:moveTo>
                    <a:cubicBezTo>
                      <a:pt x="3" y="81"/>
                      <a:pt x="3" y="81"/>
                      <a:pt x="3" y="81"/>
                    </a:cubicBezTo>
                    <a:cubicBezTo>
                      <a:pt x="1" y="80"/>
                      <a:pt x="0" y="79"/>
                      <a:pt x="0" y="77"/>
                    </a:cubicBezTo>
                    <a:cubicBezTo>
                      <a:pt x="6" y="32"/>
                      <a:pt x="29" y="0"/>
                      <a:pt x="56" y="0"/>
                    </a:cubicBezTo>
                    <a:cubicBezTo>
                      <a:pt x="70" y="0"/>
                      <a:pt x="84" y="10"/>
                      <a:pt x="95" y="28"/>
                    </a:cubicBezTo>
                    <a:cubicBezTo>
                      <a:pt x="96" y="29"/>
                      <a:pt x="95" y="31"/>
                      <a:pt x="94" y="32"/>
                    </a:cubicBezTo>
                    <a:cubicBezTo>
                      <a:pt x="92" y="33"/>
                      <a:pt x="91" y="32"/>
                      <a:pt x="90" y="31"/>
                    </a:cubicBezTo>
                    <a:cubicBezTo>
                      <a:pt x="80" y="15"/>
                      <a:pt x="68" y="6"/>
                      <a:pt x="56" y="6"/>
                    </a:cubicBezTo>
                    <a:cubicBezTo>
                      <a:pt x="32" y="6"/>
                      <a:pt x="12" y="36"/>
                      <a:pt x="6" y="78"/>
                    </a:cubicBezTo>
                    <a:cubicBezTo>
                      <a:pt x="6" y="79"/>
                      <a:pt x="5" y="81"/>
                      <a:pt x="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1" name="Freeform 277">
                <a:extLst>
                  <a:ext uri="{FF2B5EF4-FFF2-40B4-BE49-F238E27FC236}">
                    <a16:creationId xmlns:a16="http://schemas.microsoft.com/office/drawing/2014/main" id="{C6C7E652-486F-07FF-BB2D-E98E9301C108}"/>
                  </a:ext>
                </a:extLst>
              </p:cNvPr>
              <p:cNvSpPr>
                <a:spLocks/>
              </p:cNvSpPr>
              <p:nvPr/>
            </p:nvSpPr>
            <p:spPr bwMode="auto">
              <a:xfrm>
                <a:off x="1399122" y="5325095"/>
                <a:ext cx="27560" cy="71196"/>
              </a:xfrm>
              <a:custGeom>
                <a:avLst/>
                <a:gdLst>
                  <a:gd name="T0" fmla="*/ 9 w 12"/>
                  <a:gd name="T1" fmla="*/ 31 h 31"/>
                  <a:gd name="T2" fmla="*/ 6 w 12"/>
                  <a:gd name="T3" fmla="*/ 29 h 31"/>
                  <a:gd name="T4" fmla="*/ 1 w 12"/>
                  <a:gd name="T5" fmla="*/ 4 h 31"/>
                  <a:gd name="T6" fmla="*/ 3 w 12"/>
                  <a:gd name="T7" fmla="*/ 1 h 31"/>
                  <a:gd name="T8" fmla="*/ 7 w 12"/>
                  <a:gd name="T9" fmla="*/ 3 h 31"/>
                  <a:gd name="T10" fmla="*/ 12 w 12"/>
                  <a:gd name="T11" fmla="*/ 27 h 31"/>
                  <a:gd name="T12" fmla="*/ 10 w 12"/>
                  <a:gd name="T13" fmla="*/ 31 h 31"/>
                  <a:gd name="T14" fmla="*/ 9 w 1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1">
                    <a:moveTo>
                      <a:pt x="9" y="31"/>
                    </a:moveTo>
                    <a:cubicBezTo>
                      <a:pt x="8" y="31"/>
                      <a:pt x="7" y="30"/>
                      <a:pt x="6" y="29"/>
                    </a:cubicBezTo>
                    <a:cubicBezTo>
                      <a:pt x="4" y="21"/>
                      <a:pt x="2" y="13"/>
                      <a:pt x="1" y="4"/>
                    </a:cubicBezTo>
                    <a:cubicBezTo>
                      <a:pt x="0" y="2"/>
                      <a:pt x="1" y="1"/>
                      <a:pt x="3" y="1"/>
                    </a:cubicBezTo>
                    <a:cubicBezTo>
                      <a:pt x="5" y="0"/>
                      <a:pt x="6" y="2"/>
                      <a:pt x="7" y="3"/>
                    </a:cubicBezTo>
                    <a:cubicBezTo>
                      <a:pt x="8" y="11"/>
                      <a:pt x="9" y="19"/>
                      <a:pt x="12" y="27"/>
                    </a:cubicBezTo>
                    <a:cubicBezTo>
                      <a:pt x="12" y="28"/>
                      <a:pt x="11" y="30"/>
                      <a:pt x="10" y="31"/>
                    </a:cubicBezTo>
                    <a:cubicBezTo>
                      <a:pt x="10" y="31"/>
                      <a:pt x="9" y="31"/>
                      <a:pt x="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2" name="Freeform 278">
                <a:extLst>
                  <a:ext uri="{FF2B5EF4-FFF2-40B4-BE49-F238E27FC236}">
                    <a16:creationId xmlns:a16="http://schemas.microsoft.com/office/drawing/2014/main" id="{5C902319-0213-A752-68B4-EBDBED76D13F}"/>
                  </a:ext>
                </a:extLst>
              </p:cNvPr>
              <p:cNvSpPr>
                <a:spLocks/>
              </p:cNvSpPr>
              <p:nvPr/>
            </p:nvSpPr>
            <p:spPr bwMode="auto">
              <a:xfrm>
                <a:off x="1626491" y="5212559"/>
                <a:ext cx="29856" cy="181436"/>
              </a:xfrm>
              <a:custGeom>
                <a:avLst/>
                <a:gdLst>
                  <a:gd name="T0" fmla="*/ 3 w 13"/>
                  <a:gd name="T1" fmla="*/ 79 h 79"/>
                  <a:gd name="T2" fmla="*/ 2 w 13"/>
                  <a:gd name="T3" fmla="*/ 79 h 79"/>
                  <a:gd name="T4" fmla="*/ 0 w 13"/>
                  <a:gd name="T5" fmla="*/ 75 h 79"/>
                  <a:gd name="T6" fmla="*/ 7 w 13"/>
                  <a:gd name="T7" fmla="*/ 28 h 79"/>
                  <a:gd name="T8" fmla="*/ 6 w 13"/>
                  <a:gd name="T9" fmla="*/ 4 h 79"/>
                  <a:gd name="T10" fmla="*/ 8 w 13"/>
                  <a:gd name="T11" fmla="*/ 1 h 79"/>
                  <a:gd name="T12" fmla="*/ 12 w 13"/>
                  <a:gd name="T13" fmla="*/ 3 h 79"/>
                  <a:gd name="T14" fmla="*/ 13 w 13"/>
                  <a:gd name="T15" fmla="*/ 28 h 79"/>
                  <a:gd name="T16" fmla="*/ 6 w 13"/>
                  <a:gd name="T17" fmla="*/ 77 h 79"/>
                  <a:gd name="T18" fmla="*/ 3 w 13"/>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9">
                    <a:moveTo>
                      <a:pt x="3" y="79"/>
                    </a:moveTo>
                    <a:cubicBezTo>
                      <a:pt x="3" y="79"/>
                      <a:pt x="3" y="79"/>
                      <a:pt x="2" y="79"/>
                    </a:cubicBezTo>
                    <a:cubicBezTo>
                      <a:pt x="1" y="79"/>
                      <a:pt x="0" y="77"/>
                      <a:pt x="0" y="75"/>
                    </a:cubicBezTo>
                    <a:cubicBezTo>
                      <a:pt x="5" y="61"/>
                      <a:pt x="7" y="45"/>
                      <a:pt x="7" y="28"/>
                    </a:cubicBezTo>
                    <a:cubicBezTo>
                      <a:pt x="7" y="20"/>
                      <a:pt x="7" y="12"/>
                      <a:pt x="6" y="4"/>
                    </a:cubicBezTo>
                    <a:cubicBezTo>
                      <a:pt x="5" y="3"/>
                      <a:pt x="7" y="1"/>
                      <a:pt x="8" y="1"/>
                    </a:cubicBezTo>
                    <a:cubicBezTo>
                      <a:pt x="10" y="0"/>
                      <a:pt x="11" y="2"/>
                      <a:pt x="12" y="3"/>
                    </a:cubicBezTo>
                    <a:cubicBezTo>
                      <a:pt x="13" y="11"/>
                      <a:pt x="13" y="20"/>
                      <a:pt x="13" y="28"/>
                    </a:cubicBezTo>
                    <a:cubicBezTo>
                      <a:pt x="13" y="45"/>
                      <a:pt x="11" y="62"/>
                      <a:pt x="6" y="77"/>
                    </a:cubicBezTo>
                    <a:cubicBezTo>
                      <a:pt x="6" y="79"/>
                      <a:pt x="4" y="79"/>
                      <a:pt x="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3" name="Freeform 279">
                <a:extLst>
                  <a:ext uri="{FF2B5EF4-FFF2-40B4-BE49-F238E27FC236}">
                    <a16:creationId xmlns:a16="http://schemas.microsoft.com/office/drawing/2014/main" id="{48FEFFC1-A6B3-15DE-F071-506AD9BE769B}"/>
                  </a:ext>
                </a:extLst>
              </p:cNvPr>
              <p:cNvSpPr>
                <a:spLocks/>
              </p:cNvSpPr>
              <p:nvPr/>
            </p:nvSpPr>
            <p:spPr bwMode="auto">
              <a:xfrm>
                <a:off x="1615007" y="5269976"/>
                <a:ext cx="78086" cy="13780"/>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2" y="6"/>
                      <a:pt x="0" y="5"/>
                      <a:pt x="0" y="3"/>
                    </a:cubicBezTo>
                    <a:cubicBezTo>
                      <a:pt x="0" y="1"/>
                      <a:pt x="2" y="0"/>
                      <a:pt x="3" y="0"/>
                    </a:cubicBezTo>
                    <a:cubicBezTo>
                      <a:pt x="31" y="0"/>
                      <a:pt x="31" y="0"/>
                      <a:pt x="31" y="0"/>
                    </a:cubicBezTo>
                    <a:cubicBezTo>
                      <a:pt x="32" y="0"/>
                      <a:pt x="34" y="1"/>
                      <a:pt x="34" y="3"/>
                    </a:cubicBezTo>
                    <a:cubicBezTo>
                      <a:pt x="34" y="5"/>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4" name="Freeform 280">
                <a:extLst>
                  <a:ext uri="{FF2B5EF4-FFF2-40B4-BE49-F238E27FC236}">
                    <a16:creationId xmlns:a16="http://schemas.microsoft.com/office/drawing/2014/main" id="{1670BDD5-6996-C6DE-D75B-FE5BC31FF147}"/>
                  </a:ext>
                </a:extLst>
              </p:cNvPr>
              <p:cNvSpPr>
                <a:spLocks/>
              </p:cNvSpPr>
              <p:nvPr/>
            </p:nvSpPr>
            <p:spPr bwMode="auto">
              <a:xfrm>
                <a:off x="1299217" y="5269976"/>
                <a:ext cx="55120" cy="13780"/>
              </a:xfrm>
              <a:custGeom>
                <a:avLst/>
                <a:gdLst>
                  <a:gd name="T0" fmla="*/ 21 w 24"/>
                  <a:gd name="T1" fmla="*/ 6 h 6"/>
                  <a:gd name="T2" fmla="*/ 3 w 24"/>
                  <a:gd name="T3" fmla="*/ 6 h 6"/>
                  <a:gd name="T4" fmla="*/ 0 w 24"/>
                  <a:gd name="T5" fmla="*/ 3 h 6"/>
                  <a:gd name="T6" fmla="*/ 3 w 24"/>
                  <a:gd name="T7" fmla="*/ 0 h 6"/>
                  <a:gd name="T8" fmla="*/ 21 w 24"/>
                  <a:gd name="T9" fmla="*/ 0 h 6"/>
                  <a:gd name="T10" fmla="*/ 24 w 24"/>
                  <a:gd name="T11" fmla="*/ 3 h 6"/>
                  <a:gd name="T12" fmla="*/ 21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1" y="6"/>
                    </a:moveTo>
                    <a:cubicBezTo>
                      <a:pt x="3" y="6"/>
                      <a:pt x="3" y="6"/>
                      <a:pt x="3" y="6"/>
                    </a:cubicBezTo>
                    <a:cubicBezTo>
                      <a:pt x="1" y="6"/>
                      <a:pt x="0" y="5"/>
                      <a:pt x="0" y="3"/>
                    </a:cubicBezTo>
                    <a:cubicBezTo>
                      <a:pt x="0" y="1"/>
                      <a:pt x="1" y="0"/>
                      <a:pt x="3" y="0"/>
                    </a:cubicBezTo>
                    <a:cubicBezTo>
                      <a:pt x="21" y="0"/>
                      <a:pt x="21" y="0"/>
                      <a:pt x="21" y="0"/>
                    </a:cubicBezTo>
                    <a:cubicBezTo>
                      <a:pt x="23" y="0"/>
                      <a:pt x="24" y="1"/>
                      <a:pt x="24" y="3"/>
                    </a:cubicBezTo>
                    <a:cubicBezTo>
                      <a:pt x="24" y="5"/>
                      <a:pt x="23" y="6"/>
                      <a:pt x="2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5" name="Freeform 281">
                <a:extLst>
                  <a:ext uri="{FF2B5EF4-FFF2-40B4-BE49-F238E27FC236}">
                    <a16:creationId xmlns:a16="http://schemas.microsoft.com/office/drawing/2014/main" id="{99A9E459-67E4-3EAA-7030-B6A43CBDEF1B}"/>
                  </a:ext>
                </a:extLst>
              </p:cNvPr>
              <p:cNvSpPr>
                <a:spLocks/>
              </p:cNvSpPr>
              <p:nvPr/>
            </p:nvSpPr>
            <p:spPr bwMode="auto">
              <a:xfrm>
                <a:off x="1520845" y="5047200"/>
                <a:ext cx="13780" cy="151579"/>
              </a:xfrm>
              <a:custGeom>
                <a:avLst/>
                <a:gdLst>
                  <a:gd name="T0" fmla="*/ 3 w 6"/>
                  <a:gd name="T1" fmla="*/ 66 h 66"/>
                  <a:gd name="T2" fmla="*/ 0 w 6"/>
                  <a:gd name="T3" fmla="*/ 63 h 66"/>
                  <a:gd name="T4" fmla="*/ 0 w 6"/>
                  <a:gd name="T5" fmla="*/ 3 h 66"/>
                  <a:gd name="T6" fmla="*/ 3 w 6"/>
                  <a:gd name="T7" fmla="*/ 0 h 66"/>
                  <a:gd name="T8" fmla="*/ 6 w 6"/>
                  <a:gd name="T9" fmla="*/ 3 h 66"/>
                  <a:gd name="T10" fmla="*/ 6 w 6"/>
                  <a:gd name="T11" fmla="*/ 63 h 66"/>
                  <a:gd name="T12" fmla="*/ 3 w 6"/>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6" h="66">
                    <a:moveTo>
                      <a:pt x="3" y="66"/>
                    </a:moveTo>
                    <a:cubicBezTo>
                      <a:pt x="1" y="66"/>
                      <a:pt x="0" y="65"/>
                      <a:pt x="0" y="63"/>
                    </a:cubicBezTo>
                    <a:cubicBezTo>
                      <a:pt x="0" y="3"/>
                      <a:pt x="0" y="3"/>
                      <a:pt x="0" y="3"/>
                    </a:cubicBezTo>
                    <a:cubicBezTo>
                      <a:pt x="0" y="2"/>
                      <a:pt x="1" y="0"/>
                      <a:pt x="3" y="0"/>
                    </a:cubicBezTo>
                    <a:cubicBezTo>
                      <a:pt x="4" y="0"/>
                      <a:pt x="6" y="2"/>
                      <a:pt x="6" y="3"/>
                    </a:cubicBezTo>
                    <a:cubicBezTo>
                      <a:pt x="6" y="63"/>
                      <a:pt x="6" y="63"/>
                      <a:pt x="6" y="63"/>
                    </a:cubicBezTo>
                    <a:cubicBezTo>
                      <a:pt x="6" y="65"/>
                      <a:pt x="4" y="6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6" name="Oval 282">
                <a:extLst>
                  <a:ext uri="{FF2B5EF4-FFF2-40B4-BE49-F238E27FC236}">
                    <a16:creationId xmlns:a16="http://schemas.microsoft.com/office/drawing/2014/main" id="{8D1C8ED5-FBF2-CE09-7002-594A9D3D207D}"/>
                  </a:ext>
                </a:extLst>
              </p:cNvPr>
              <p:cNvSpPr>
                <a:spLocks noChangeArrowheads="1"/>
              </p:cNvSpPr>
              <p:nvPr/>
            </p:nvSpPr>
            <p:spPr bwMode="auto">
              <a:xfrm>
                <a:off x="1331370" y="5109210"/>
                <a:ext cx="51675" cy="528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7" name="Oval 283">
                <a:extLst>
                  <a:ext uri="{FF2B5EF4-FFF2-40B4-BE49-F238E27FC236}">
                    <a16:creationId xmlns:a16="http://schemas.microsoft.com/office/drawing/2014/main" id="{A25A7C0D-69D1-06C0-300E-5483A6321524}"/>
                  </a:ext>
                </a:extLst>
              </p:cNvPr>
              <p:cNvSpPr>
                <a:spLocks noChangeArrowheads="1"/>
              </p:cNvSpPr>
              <p:nvPr/>
            </p:nvSpPr>
            <p:spPr bwMode="auto">
              <a:xfrm>
                <a:off x="1608117" y="5139066"/>
                <a:ext cx="52823" cy="528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8" name="Oval 284">
                <a:extLst>
                  <a:ext uri="{FF2B5EF4-FFF2-40B4-BE49-F238E27FC236}">
                    <a16:creationId xmlns:a16="http://schemas.microsoft.com/office/drawing/2014/main" id="{B946AA1F-1320-2343-D91B-CA30C1C15556}"/>
                  </a:ext>
                </a:extLst>
              </p:cNvPr>
              <p:cNvSpPr>
                <a:spLocks noChangeArrowheads="1"/>
              </p:cNvSpPr>
              <p:nvPr/>
            </p:nvSpPr>
            <p:spPr bwMode="auto">
              <a:xfrm>
                <a:off x="1722950" y="5251602"/>
                <a:ext cx="52823" cy="528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19" name="Oval 285">
                <a:extLst>
                  <a:ext uri="{FF2B5EF4-FFF2-40B4-BE49-F238E27FC236}">
                    <a16:creationId xmlns:a16="http://schemas.microsoft.com/office/drawing/2014/main" id="{9DCE3314-C7B8-4B70-E9BC-D571C82EFECF}"/>
                  </a:ext>
                </a:extLst>
              </p:cNvPr>
              <p:cNvSpPr>
                <a:spLocks noChangeArrowheads="1"/>
              </p:cNvSpPr>
              <p:nvPr/>
            </p:nvSpPr>
            <p:spPr bwMode="auto">
              <a:xfrm>
                <a:off x="1376156" y="5251602"/>
                <a:ext cx="52823" cy="528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sp>
            <p:nvSpPr>
              <p:cNvPr id="120" name="Freeform 286">
                <a:extLst>
                  <a:ext uri="{FF2B5EF4-FFF2-40B4-BE49-F238E27FC236}">
                    <a16:creationId xmlns:a16="http://schemas.microsoft.com/office/drawing/2014/main" id="{6AF58A13-394D-8231-0313-11CEC07C69CE}"/>
                  </a:ext>
                </a:extLst>
              </p:cNvPr>
              <p:cNvSpPr>
                <a:spLocks noEditPoints="1"/>
              </p:cNvSpPr>
              <p:nvPr/>
            </p:nvSpPr>
            <p:spPr bwMode="auto">
              <a:xfrm>
                <a:off x="1366969" y="5210263"/>
                <a:ext cx="319235" cy="349091"/>
              </a:xfrm>
              <a:custGeom>
                <a:avLst/>
                <a:gdLst>
                  <a:gd name="T0" fmla="*/ 70 w 139"/>
                  <a:gd name="T1" fmla="*/ 152 h 152"/>
                  <a:gd name="T2" fmla="*/ 25 w 139"/>
                  <a:gd name="T3" fmla="*/ 152 h 152"/>
                  <a:gd name="T4" fmla="*/ 23 w 139"/>
                  <a:gd name="T5" fmla="*/ 150 h 152"/>
                  <a:gd name="T6" fmla="*/ 23 w 139"/>
                  <a:gd name="T7" fmla="*/ 148 h 152"/>
                  <a:gd name="T8" fmla="*/ 5 w 139"/>
                  <a:gd name="T9" fmla="*/ 148 h 152"/>
                  <a:gd name="T10" fmla="*/ 0 w 139"/>
                  <a:gd name="T11" fmla="*/ 145 h 152"/>
                  <a:gd name="T12" fmla="*/ 7 w 139"/>
                  <a:gd name="T13" fmla="*/ 111 h 152"/>
                  <a:gd name="T14" fmla="*/ 45 w 139"/>
                  <a:gd name="T15" fmla="*/ 81 h 152"/>
                  <a:gd name="T16" fmla="*/ 51 w 139"/>
                  <a:gd name="T17" fmla="*/ 74 h 152"/>
                  <a:gd name="T18" fmla="*/ 45 w 139"/>
                  <a:gd name="T19" fmla="*/ 62 h 152"/>
                  <a:gd name="T20" fmla="*/ 39 w 139"/>
                  <a:gd name="T21" fmla="*/ 52 h 152"/>
                  <a:gd name="T22" fmla="*/ 39 w 139"/>
                  <a:gd name="T23" fmla="*/ 43 h 152"/>
                  <a:gd name="T24" fmla="*/ 70 w 139"/>
                  <a:gd name="T25" fmla="*/ 3 h 152"/>
                  <a:gd name="T26" fmla="*/ 70 w 139"/>
                  <a:gd name="T27" fmla="*/ 3 h 152"/>
                  <a:gd name="T28" fmla="*/ 100 w 139"/>
                  <a:gd name="T29" fmla="*/ 43 h 152"/>
                  <a:gd name="T30" fmla="*/ 100 w 139"/>
                  <a:gd name="T31" fmla="*/ 52 h 152"/>
                  <a:gd name="T32" fmla="*/ 94 w 139"/>
                  <a:gd name="T33" fmla="*/ 62 h 152"/>
                  <a:gd name="T34" fmla="*/ 88 w 139"/>
                  <a:gd name="T35" fmla="*/ 74 h 152"/>
                  <a:gd name="T36" fmla="*/ 94 w 139"/>
                  <a:gd name="T37" fmla="*/ 81 h 152"/>
                  <a:gd name="T38" fmla="*/ 133 w 139"/>
                  <a:gd name="T39" fmla="*/ 111 h 152"/>
                  <a:gd name="T40" fmla="*/ 139 w 139"/>
                  <a:gd name="T41" fmla="*/ 145 h 152"/>
                  <a:gd name="T42" fmla="*/ 134 w 139"/>
                  <a:gd name="T43" fmla="*/ 148 h 152"/>
                  <a:gd name="T44" fmla="*/ 116 w 139"/>
                  <a:gd name="T45" fmla="*/ 148 h 152"/>
                  <a:gd name="T46" fmla="*/ 116 w 139"/>
                  <a:gd name="T47" fmla="*/ 150 h 152"/>
                  <a:gd name="T48" fmla="*/ 114 w 139"/>
                  <a:gd name="T49" fmla="*/ 152 h 152"/>
                  <a:gd name="T50" fmla="*/ 69 w 139"/>
                  <a:gd name="T51" fmla="*/ 152 h 152"/>
                  <a:gd name="T52" fmla="*/ 70 w 139"/>
                  <a:gd name="T53" fmla="*/ 152 h 152"/>
                  <a:gd name="T54" fmla="*/ 79 w 139"/>
                  <a:gd name="T55" fmla="*/ 29 h 152"/>
                  <a:gd name="T56" fmla="*/ 48 w 139"/>
                  <a:gd name="T57" fmla="*/ 43 h 152"/>
                  <a:gd name="T58" fmla="*/ 69 w 139"/>
                  <a:gd name="T59" fmla="*/ 78 h 152"/>
                  <a:gd name="T60" fmla="*/ 92 w 139"/>
                  <a:gd name="T61" fmla="*/ 39 h 152"/>
                  <a:gd name="T62" fmla="*/ 79 w 139"/>
                  <a:gd name="T63" fmla="*/ 29 h 152"/>
                  <a:gd name="T64" fmla="*/ 55 w 139"/>
                  <a:gd name="T65" fmla="*/ 79 h 152"/>
                  <a:gd name="T66" fmla="*/ 51 w 139"/>
                  <a:gd name="T67" fmla="*/ 85 h 152"/>
                  <a:gd name="T68" fmla="*/ 46 w 139"/>
                  <a:gd name="T69" fmla="*/ 88 h 152"/>
                  <a:gd name="T70" fmla="*/ 42 w 139"/>
                  <a:gd name="T71" fmla="*/ 89 h 152"/>
                  <a:gd name="T72" fmla="*/ 63 w 139"/>
                  <a:gd name="T73" fmla="*/ 144 h 152"/>
                  <a:gd name="T74" fmla="*/ 66 w 139"/>
                  <a:gd name="T75" fmla="*/ 104 h 152"/>
                  <a:gd name="T76" fmla="*/ 74 w 139"/>
                  <a:gd name="T77" fmla="*/ 104 h 152"/>
                  <a:gd name="T78" fmla="*/ 76 w 139"/>
                  <a:gd name="T79" fmla="*/ 145 h 152"/>
                  <a:gd name="T80" fmla="*/ 97 w 139"/>
                  <a:gd name="T81" fmla="*/ 89 h 152"/>
                  <a:gd name="T82" fmla="*/ 93 w 139"/>
                  <a:gd name="T83" fmla="*/ 88 h 152"/>
                  <a:gd name="T84" fmla="*/ 88 w 139"/>
                  <a:gd name="T85" fmla="*/ 85 h 152"/>
                  <a:gd name="T86" fmla="*/ 84 w 139"/>
                  <a:gd name="T87" fmla="*/ 79 h 152"/>
                  <a:gd name="T88" fmla="*/ 55 w 139"/>
                  <a:gd name="T89" fmla="*/ 79 h 152"/>
                  <a:gd name="T90" fmla="*/ 75 w 139"/>
                  <a:gd name="T91" fmla="*/ 90 h 152"/>
                  <a:gd name="T92" fmla="*/ 77 w 139"/>
                  <a:gd name="T93" fmla="*/ 96 h 152"/>
                  <a:gd name="T94" fmla="*/ 74 w 139"/>
                  <a:gd name="T95" fmla="*/ 101 h 152"/>
                  <a:gd name="T96" fmla="*/ 66 w 139"/>
                  <a:gd name="T97" fmla="*/ 101 h 152"/>
                  <a:gd name="T98" fmla="*/ 62 w 139"/>
                  <a:gd name="T99" fmla="*/ 96 h 152"/>
                  <a:gd name="T100" fmla="*/ 64 w 139"/>
                  <a:gd name="T101" fmla="*/ 90 h 152"/>
                  <a:gd name="T102" fmla="*/ 64 w 139"/>
                  <a:gd name="T103" fmla="*/ 90 h 152"/>
                  <a:gd name="T104" fmla="*/ 75 w 139"/>
                  <a:gd name="T105" fmla="*/ 9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152">
                    <a:moveTo>
                      <a:pt x="70" y="152"/>
                    </a:moveTo>
                    <a:cubicBezTo>
                      <a:pt x="25" y="152"/>
                      <a:pt x="25" y="152"/>
                      <a:pt x="25" y="152"/>
                    </a:cubicBezTo>
                    <a:cubicBezTo>
                      <a:pt x="24" y="152"/>
                      <a:pt x="23" y="151"/>
                      <a:pt x="23" y="150"/>
                    </a:cubicBezTo>
                    <a:cubicBezTo>
                      <a:pt x="23" y="148"/>
                      <a:pt x="23" y="148"/>
                      <a:pt x="23" y="148"/>
                    </a:cubicBezTo>
                    <a:cubicBezTo>
                      <a:pt x="23" y="148"/>
                      <a:pt x="7" y="148"/>
                      <a:pt x="5" y="148"/>
                    </a:cubicBezTo>
                    <a:cubicBezTo>
                      <a:pt x="2" y="148"/>
                      <a:pt x="0" y="148"/>
                      <a:pt x="0" y="145"/>
                    </a:cubicBezTo>
                    <a:cubicBezTo>
                      <a:pt x="0" y="140"/>
                      <a:pt x="1" y="128"/>
                      <a:pt x="7" y="111"/>
                    </a:cubicBezTo>
                    <a:cubicBezTo>
                      <a:pt x="15" y="87"/>
                      <a:pt x="45" y="81"/>
                      <a:pt x="45" y="81"/>
                    </a:cubicBezTo>
                    <a:cubicBezTo>
                      <a:pt x="51" y="74"/>
                      <a:pt x="51" y="74"/>
                      <a:pt x="51" y="74"/>
                    </a:cubicBezTo>
                    <a:cubicBezTo>
                      <a:pt x="48" y="70"/>
                      <a:pt x="46" y="64"/>
                      <a:pt x="45" y="62"/>
                    </a:cubicBezTo>
                    <a:cubicBezTo>
                      <a:pt x="44" y="60"/>
                      <a:pt x="40" y="57"/>
                      <a:pt x="39" y="52"/>
                    </a:cubicBezTo>
                    <a:cubicBezTo>
                      <a:pt x="37" y="47"/>
                      <a:pt x="38" y="46"/>
                      <a:pt x="39" y="43"/>
                    </a:cubicBezTo>
                    <a:cubicBezTo>
                      <a:pt x="35" y="0"/>
                      <a:pt x="70" y="3"/>
                      <a:pt x="70" y="3"/>
                    </a:cubicBezTo>
                    <a:cubicBezTo>
                      <a:pt x="70" y="3"/>
                      <a:pt x="70" y="3"/>
                      <a:pt x="70" y="3"/>
                    </a:cubicBezTo>
                    <a:cubicBezTo>
                      <a:pt x="70" y="3"/>
                      <a:pt x="104" y="0"/>
                      <a:pt x="100" y="43"/>
                    </a:cubicBezTo>
                    <a:cubicBezTo>
                      <a:pt x="101" y="46"/>
                      <a:pt x="102" y="47"/>
                      <a:pt x="100" y="52"/>
                    </a:cubicBezTo>
                    <a:cubicBezTo>
                      <a:pt x="99" y="57"/>
                      <a:pt x="95" y="60"/>
                      <a:pt x="94" y="62"/>
                    </a:cubicBezTo>
                    <a:cubicBezTo>
                      <a:pt x="93" y="64"/>
                      <a:pt x="91" y="70"/>
                      <a:pt x="88" y="74"/>
                    </a:cubicBezTo>
                    <a:cubicBezTo>
                      <a:pt x="94" y="81"/>
                      <a:pt x="94" y="81"/>
                      <a:pt x="94" y="81"/>
                    </a:cubicBezTo>
                    <a:cubicBezTo>
                      <a:pt x="94" y="81"/>
                      <a:pt x="124" y="87"/>
                      <a:pt x="133" y="111"/>
                    </a:cubicBezTo>
                    <a:cubicBezTo>
                      <a:pt x="139" y="128"/>
                      <a:pt x="139" y="140"/>
                      <a:pt x="139" y="145"/>
                    </a:cubicBezTo>
                    <a:cubicBezTo>
                      <a:pt x="139" y="148"/>
                      <a:pt x="137" y="148"/>
                      <a:pt x="134" y="148"/>
                    </a:cubicBezTo>
                    <a:cubicBezTo>
                      <a:pt x="132" y="148"/>
                      <a:pt x="116" y="148"/>
                      <a:pt x="116" y="148"/>
                    </a:cubicBezTo>
                    <a:cubicBezTo>
                      <a:pt x="116" y="150"/>
                      <a:pt x="116" y="150"/>
                      <a:pt x="116" y="150"/>
                    </a:cubicBezTo>
                    <a:cubicBezTo>
                      <a:pt x="116" y="151"/>
                      <a:pt x="115" y="152"/>
                      <a:pt x="114" y="152"/>
                    </a:cubicBezTo>
                    <a:cubicBezTo>
                      <a:pt x="69" y="152"/>
                      <a:pt x="69" y="152"/>
                      <a:pt x="69" y="152"/>
                    </a:cubicBezTo>
                    <a:lnTo>
                      <a:pt x="70" y="152"/>
                    </a:lnTo>
                    <a:close/>
                    <a:moveTo>
                      <a:pt x="79" y="29"/>
                    </a:moveTo>
                    <a:cubicBezTo>
                      <a:pt x="79" y="29"/>
                      <a:pt x="67" y="43"/>
                      <a:pt x="48" y="43"/>
                    </a:cubicBezTo>
                    <a:cubicBezTo>
                      <a:pt x="48" y="49"/>
                      <a:pt x="54" y="78"/>
                      <a:pt x="69" y="78"/>
                    </a:cubicBezTo>
                    <a:cubicBezTo>
                      <a:pt x="82" y="78"/>
                      <a:pt x="89" y="66"/>
                      <a:pt x="92" y="39"/>
                    </a:cubicBezTo>
                    <a:cubicBezTo>
                      <a:pt x="85" y="35"/>
                      <a:pt x="83" y="34"/>
                      <a:pt x="79" y="29"/>
                    </a:cubicBezTo>
                    <a:close/>
                    <a:moveTo>
                      <a:pt x="55" y="79"/>
                    </a:moveTo>
                    <a:cubicBezTo>
                      <a:pt x="51" y="85"/>
                      <a:pt x="51" y="85"/>
                      <a:pt x="51" y="85"/>
                    </a:cubicBezTo>
                    <a:cubicBezTo>
                      <a:pt x="49" y="86"/>
                      <a:pt x="48" y="88"/>
                      <a:pt x="46" y="88"/>
                    </a:cubicBezTo>
                    <a:cubicBezTo>
                      <a:pt x="42" y="89"/>
                      <a:pt x="42" y="89"/>
                      <a:pt x="42" y="89"/>
                    </a:cubicBezTo>
                    <a:cubicBezTo>
                      <a:pt x="63" y="144"/>
                      <a:pt x="63" y="144"/>
                      <a:pt x="63" y="144"/>
                    </a:cubicBezTo>
                    <a:cubicBezTo>
                      <a:pt x="66" y="104"/>
                      <a:pt x="66" y="104"/>
                      <a:pt x="66" y="104"/>
                    </a:cubicBezTo>
                    <a:cubicBezTo>
                      <a:pt x="74" y="104"/>
                      <a:pt x="74" y="104"/>
                      <a:pt x="74" y="104"/>
                    </a:cubicBezTo>
                    <a:cubicBezTo>
                      <a:pt x="76" y="145"/>
                      <a:pt x="76" y="145"/>
                      <a:pt x="76" y="145"/>
                    </a:cubicBezTo>
                    <a:cubicBezTo>
                      <a:pt x="97" y="89"/>
                      <a:pt x="97" y="89"/>
                      <a:pt x="97" y="89"/>
                    </a:cubicBezTo>
                    <a:cubicBezTo>
                      <a:pt x="93" y="88"/>
                      <a:pt x="93" y="88"/>
                      <a:pt x="93" y="88"/>
                    </a:cubicBezTo>
                    <a:cubicBezTo>
                      <a:pt x="91" y="88"/>
                      <a:pt x="89" y="86"/>
                      <a:pt x="88" y="85"/>
                    </a:cubicBezTo>
                    <a:cubicBezTo>
                      <a:pt x="84" y="79"/>
                      <a:pt x="84" y="79"/>
                      <a:pt x="84" y="79"/>
                    </a:cubicBezTo>
                    <a:cubicBezTo>
                      <a:pt x="75" y="87"/>
                      <a:pt x="65" y="88"/>
                      <a:pt x="55" y="79"/>
                    </a:cubicBezTo>
                    <a:close/>
                    <a:moveTo>
                      <a:pt x="75" y="90"/>
                    </a:moveTo>
                    <a:cubicBezTo>
                      <a:pt x="77" y="96"/>
                      <a:pt x="77" y="96"/>
                      <a:pt x="77" y="96"/>
                    </a:cubicBezTo>
                    <a:cubicBezTo>
                      <a:pt x="74" y="101"/>
                      <a:pt x="74" y="101"/>
                      <a:pt x="74" y="101"/>
                    </a:cubicBezTo>
                    <a:cubicBezTo>
                      <a:pt x="66" y="101"/>
                      <a:pt x="66" y="101"/>
                      <a:pt x="66" y="101"/>
                    </a:cubicBezTo>
                    <a:cubicBezTo>
                      <a:pt x="62" y="96"/>
                      <a:pt x="62" y="96"/>
                      <a:pt x="62" y="96"/>
                    </a:cubicBezTo>
                    <a:cubicBezTo>
                      <a:pt x="64" y="90"/>
                      <a:pt x="64" y="90"/>
                      <a:pt x="64" y="90"/>
                    </a:cubicBezTo>
                    <a:cubicBezTo>
                      <a:pt x="64" y="90"/>
                      <a:pt x="64" y="90"/>
                      <a:pt x="64" y="90"/>
                    </a:cubicBezTo>
                    <a:lnTo>
                      <a:pt x="7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lstStyle/>
              <a:p>
                <a:pPr marL="0" marR="0" lvl="0" indent="0" defTabSz="914400" eaLnBrk="1" fontAlgn="auto" latinLnBrk="0" hangingPunct="1">
                  <a:spcBef>
                    <a:spcPts val="0"/>
                  </a:spcBef>
                  <a:spcAft>
                    <a:spcPts val="0"/>
                  </a:spcAft>
                  <a:buClrTx/>
                  <a:buSzTx/>
                  <a:buFontTx/>
                  <a:buNone/>
                  <a:tabLst/>
                  <a:defRPr/>
                </a:pPr>
                <a:endParaRPr kumimoji="0" lang="en-US" sz="1800" i="0" u="none" strike="noStrike" kern="0" normalizeH="0" baseline="0" noProof="0" dirty="0">
                  <a:ln>
                    <a:solidFill>
                      <a:srgbClr val="00338D">
                        <a:alpha val="0"/>
                      </a:srgbClr>
                    </a:solidFill>
                  </a:ln>
                  <a:solidFill>
                    <a:schemeClr val="tx1">
                      <a:lumMod val="85000"/>
                      <a:lumOff val="15000"/>
                    </a:schemeClr>
                  </a:solidFill>
                  <a:uLnTx/>
                  <a:uFillTx/>
                  <a:latin typeface="+mn-ea"/>
                </a:endParaRPr>
              </a:p>
            </p:txBody>
          </p:sp>
        </p:grpSp>
      </p:grpSp>
      <p:grpSp>
        <p:nvGrpSpPr>
          <p:cNvPr id="124" name="그룹 123">
            <a:extLst>
              <a:ext uri="{FF2B5EF4-FFF2-40B4-BE49-F238E27FC236}">
                <a16:creationId xmlns:a16="http://schemas.microsoft.com/office/drawing/2014/main" id="{22B72DB6-89C3-E452-F181-7909FAB92920}"/>
              </a:ext>
            </a:extLst>
          </p:cNvPr>
          <p:cNvGrpSpPr/>
          <p:nvPr/>
        </p:nvGrpSpPr>
        <p:grpSpPr>
          <a:xfrm>
            <a:off x="647973" y="3991437"/>
            <a:ext cx="792000" cy="792000"/>
            <a:chOff x="647973" y="3943437"/>
            <a:chExt cx="792000" cy="792000"/>
          </a:xfrm>
        </p:grpSpPr>
        <p:sp>
          <p:nvSpPr>
            <p:cNvPr id="51" name="타원 50">
              <a:extLst>
                <a:ext uri="{FF2B5EF4-FFF2-40B4-BE49-F238E27FC236}">
                  <a16:creationId xmlns:a16="http://schemas.microsoft.com/office/drawing/2014/main" id="{A7798E47-A6C1-B0BB-DC97-B90481AD2D39}"/>
                </a:ext>
              </a:extLst>
            </p:cNvPr>
            <p:cNvSpPr/>
            <p:nvPr/>
          </p:nvSpPr>
          <p:spPr>
            <a:xfrm>
              <a:off x="647973" y="3943437"/>
              <a:ext cx="792000" cy="792000"/>
            </a:xfrm>
            <a:prstGeom prst="ellipse">
              <a:avLst/>
            </a:prstGeom>
            <a:solidFill>
              <a:srgbClr val="CCD6E8"/>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tIns="396000" bIns="36000" rtlCol="0" anchor="ctr"/>
            <a:lstStyle/>
            <a:p>
              <a:pPr algn="ctr">
                <a:lnSpc>
                  <a:spcPct val="110000"/>
                </a:lnSpc>
              </a:pPr>
              <a:r>
                <a:rPr lang="ko-KR" altLang="en-US" sz="1000" b="1"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고객</a:t>
              </a:r>
              <a:br>
                <a:rPr lang="en-US" altLang="ko-KR" sz="1000" b="1"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br>
              <a:r>
                <a:rPr lang="ko-KR" altLang="en-US" sz="1000" b="1"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리텐션</a:t>
              </a:r>
            </a:p>
          </p:txBody>
        </p:sp>
        <p:sp>
          <p:nvSpPr>
            <p:cNvPr id="122" name="Freeform 7">
              <a:extLst>
                <a:ext uri="{FF2B5EF4-FFF2-40B4-BE49-F238E27FC236}">
                  <a16:creationId xmlns:a16="http://schemas.microsoft.com/office/drawing/2014/main" id="{51073BAD-4DF6-9A69-472F-10EC828CA69C}"/>
                </a:ext>
              </a:extLst>
            </p:cNvPr>
            <p:cNvSpPr>
              <a:spLocks noEditPoints="1"/>
            </p:cNvSpPr>
            <p:nvPr/>
          </p:nvSpPr>
          <p:spPr bwMode="auto">
            <a:xfrm>
              <a:off x="890477" y="4029984"/>
              <a:ext cx="306992" cy="295494"/>
            </a:xfrm>
            <a:custGeom>
              <a:avLst/>
              <a:gdLst>
                <a:gd name="T0" fmla="*/ 871 w 1253"/>
                <a:gd name="T1" fmla="*/ 726 h 1191"/>
                <a:gd name="T2" fmla="*/ 868 w 1253"/>
                <a:gd name="T3" fmla="*/ 532 h 1191"/>
                <a:gd name="T4" fmla="*/ 828 w 1253"/>
                <a:gd name="T5" fmla="*/ 319 h 1191"/>
                <a:gd name="T6" fmla="*/ 701 w 1253"/>
                <a:gd name="T7" fmla="*/ 240 h 1191"/>
                <a:gd name="T8" fmla="*/ 659 w 1253"/>
                <a:gd name="T9" fmla="*/ 264 h 1191"/>
                <a:gd name="T10" fmla="*/ 592 w 1253"/>
                <a:gd name="T11" fmla="*/ 264 h 1191"/>
                <a:gd name="T12" fmla="*/ 552 w 1253"/>
                <a:gd name="T13" fmla="*/ 240 h 1191"/>
                <a:gd name="T14" fmla="*/ 424 w 1253"/>
                <a:gd name="T15" fmla="*/ 319 h 1191"/>
                <a:gd name="T16" fmla="*/ 384 w 1253"/>
                <a:gd name="T17" fmla="*/ 532 h 1191"/>
                <a:gd name="T18" fmla="*/ 381 w 1253"/>
                <a:gd name="T19" fmla="*/ 725 h 1191"/>
                <a:gd name="T20" fmla="*/ 405 w 1253"/>
                <a:gd name="T21" fmla="*/ 733 h 1191"/>
                <a:gd name="T22" fmla="*/ 450 w 1253"/>
                <a:gd name="T23" fmla="*/ 697 h 1191"/>
                <a:gd name="T24" fmla="*/ 492 w 1253"/>
                <a:gd name="T25" fmla="*/ 470 h 1191"/>
                <a:gd name="T26" fmla="*/ 494 w 1253"/>
                <a:gd name="T27" fmla="*/ 645 h 1191"/>
                <a:gd name="T28" fmla="*/ 487 w 1253"/>
                <a:gd name="T29" fmla="*/ 782 h 1191"/>
                <a:gd name="T30" fmla="*/ 526 w 1253"/>
                <a:gd name="T31" fmla="*/ 1191 h 1191"/>
                <a:gd name="T32" fmla="*/ 670 w 1253"/>
                <a:gd name="T33" fmla="*/ 1139 h 1191"/>
                <a:gd name="T34" fmla="*/ 784 w 1253"/>
                <a:gd name="T35" fmla="*/ 1131 h 1191"/>
                <a:gd name="T36" fmla="*/ 764 w 1253"/>
                <a:gd name="T37" fmla="*/ 750 h 1191"/>
                <a:gd name="T38" fmla="*/ 755 w 1253"/>
                <a:gd name="T39" fmla="*/ 572 h 1191"/>
                <a:gd name="T40" fmla="*/ 775 w 1253"/>
                <a:gd name="T41" fmla="*/ 547 h 1191"/>
                <a:gd name="T42" fmla="*/ 845 w 1253"/>
                <a:gd name="T43" fmla="*/ 732 h 1191"/>
                <a:gd name="T44" fmla="*/ 857 w 1253"/>
                <a:gd name="T45" fmla="*/ 731 h 1191"/>
                <a:gd name="T46" fmla="*/ 1198 w 1253"/>
                <a:gd name="T47" fmla="*/ 403 h 1191"/>
                <a:gd name="T48" fmla="*/ 1028 w 1253"/>
                <a:gd name="T49" fmla="*/ 434 h 1191"/>
                <a:gd name="T50" fmla="*/ 1010 w 1253"/>
                <a:gd name="T51" fmla="*/ 296 h 1191"/>
                <a:gd name="T52" fmla="*/ 985 w 1253"/>
                <a:gd name="T53" fmla="*/ 339 h 1191"/>
                <a:gd name="T54" fmla="*/ 870 w 1253"/>
                <a:gd name="T55" fmla="*/ 310 h 1191"/>
                <a:gd name="T56" fmla="*/ 920 w 1253"/>
                <a:gd name="T57" fmla="*/ 674 h 1191"/>
                <a:gd name="T58" fmla="*/ 850 w 1253"/>
                <a:gd name="T59" fmla="*/ 1134 h 1191"/>
                <a:gd name="T60" fmla="*/ 958 w 1253"/>
                <a:gd name="T61" fmla="*/ 1142 h 1191"/>
                <a:gd name="T62" fmla="*/ 1093 w 1253"/>
                <a:gd name="T63" fmla="*/ 1191 h 1191"/>
                <a:gd name="T64" fmla="*/ 1120 w 1253"/>
                <a:gd name="T65" fmla="*/ 609 h 1191"/>
                <a:gd name="T66" fmla="*/ 1206 w 1253"/>
                <a:gd name="T67" fmla="*/ 759 h 1191"/>
                <a:gd name="T68" fmla="*/ 332 w 1253"/>
                <a:gd name="T69" fmla="*/ 674 h 1191"/>
                <a:gd name="T70" fmla="*/ 395 w 1253"/>
                <a:gd name="T71" fmla="*/ 314 h 1191"/>
                <a:gd name="T72" fmla="*/ 284 w 1253"/>
                <a:gd name="T73" fmla="*/ 434 h 1191"/>
                <a:gd name="T74" fmla="*/ 266 w 1253"/>
                <a:gd name="T75" fmla="*/ 296 h 1191"/>
                <a:gd name="T76" fmla="*/ 241 w 1253"/>
                <a:gd name="T77" fmla="*/ 339 h 1191"/>
                <a:gd name="T78" fmla="*/ 125 w 1253"/>
                <a:gd name="T79" fmla="*/ 310 h 1191"/>
                <a:gd name="T80" fmla="*/ 36 w 1253"/>
                <a:gd name="T81" fmla="*/ 758 h 1191"/>
                <a:gd name="T82" fmla="*/ 127 w 1253"/>
                <a:gd name="T83" fmla="*/ 512 h 1191"/>
                <a:gd name="T84" fmla="*/ 154 w 1253"/>
                <a:gd name="T85" fmla="*/ 1191 h 1191"/>
                <a:gd name="T86" fmla="*/ 254 w 1253"/>
                <a:gd name="T87" fmla="*/ 729 h 1191"/>
                <a:gd name="T88" fmla="*/ 351 w 1253"/>
                <a:gd name="T89" fmla="*/ 1191 h 1191"/>
                <a:gd name="T90" fmla="*/ 332 w 1253"/>
                <a:gd name="T91" fmla="*/ 674 h 1191"/>
                <a:gd name="T92" fmla="*/ 1098 w 1253"/>
                <a:gd name="T93" fmla="*/ 169 h 1191"/>
                <a:gd name="T94" fmla="*/ 998 w 1253"/>
                <a:gd name="T95" fmla="*/ 268 h 1191"/>
                <a:gd name="T96" fmla="*/ 732 w 1253"/>
                <a:gd name="T97" fmla="*/ 105 h 1191"/>
                <a:gd name="T98" fmla="*/ 626 w 1253"/>
                <a:gd name="T99" fmla="*/ 211 h 1191"/>
                <a:gd name="T100" fmla="*/ 353 w 1253"/>
                <a:gd name="T101" fmla="*/ 169 h 1191"/>
                <a:gd name="T102" fmla="*/ 254 w 1253"/>
                <a:gd name="T103" fmla="*/ 268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3" h="1191">
                  <a:moveTo>
                    <a:pt x="857" y="731"/>
                  </a:moveTo>
                  <a:lnTo>
                    <a:pt x="857" y="731"/>
                  </a:lnTo>
                  <a:cubicBezTo>
                    <a:pt x="862" y="730"/>
                    <a:pt x="867" y="728"/>
                    <a:pt x="871" y="726"/>
                  </a:cubicBezTo>
                  <a:cubicBezTo>
                    <a:pt x="887" y="716"/>
                    <a:pt x="895" y="698"/>
                    <a:pt x="892" y="679"/>
                  </a:cubicBezTo>
                  <a:lnTo>
                    <a:pt x="876" y="578"/>
                  </a:lnTo>
                  <a:lnTo>
                    <a:pt x="868" y="532"/>
                  </a:lnTo>
                  <a:lnTo>
                    <a:pt x="839" y="354"/>
                  </a:lnTo>
                  <a:cubicBezTo>
                    <a:pt x="837" y="347"/>
                    <a:pt x="836" y="340"/>
                    <a:pt x="833" y="333"/>
                  </a:cubicBezTo>
                  <a:cubicBezTo>
                    <a:pt x="832" y="328"/>
                    <a:pt x="830" y="324"/>
                    <a:pt x="828" y="319"/>
                  </a:cubicBezTo>
                  <a:cubicBezTo>
                    <a:pt x="826" y="315"/>
                    <a:pt x="824" y="311"/>
                    <a:pt x="822" y="307"/>
                  </a:cubicBezTo>
                  <a:cubicBezTo>
                    <a:pt x="807" y="280"/>
                    <a:pt x="785" y="260"/>
                    <a:pt x="763" y="255"/>
                  </a:cubicBezTo>
                  <a:lnTo>
                    <a:pt x="701" y="240"/>
                  </a:lnTo>
                  <a:lnTo>
                    <a:pt x="658" y="387"/>
                  </a:lnTo>
                  <a:lnTo>
                    <a:pt x="640" y="286"/>
                  </a:lnTo>
                  <a:lnTo>
                    <a:pt x="659" y="264"/>
                  </a:lnTo>
                  <a:lnTo>
                    <a:pt x="639" y="241"/>
                  </a:lnTo>
                  <a:lnTo>
                    <a:pt x="613" y="241"/>
                  </a:lnTo>
                  <a:lnTo>
                    <a:pt x="592" y="264"/>
                  </a:lnTo>
                  <a:lnTo>
                    <a:pt x="612" y="286"/>
                  </a:lnTo>
                  <a:lnTo>
                    <a:pt x="595" y="387"/>
                  </a:lnTo>
                  <a:lnTo>
                    <a:pt x="552" y="240"/>
                  </a:lnTo>
                  <a:cubicBezTo>
                    <a:pt x="552" y="240"/>
                    <a:pt x="524" y="247"/>
                    <a:pt x="490" y="255"/>
                  </a:cubicBezTo>
                  <a:cubicBezTo>
                    <a:pt x="468" y="260"/>
                    <a:pt x="446" y="280"/>
                    <a:pt x="431" y="306"/>
                  </a:cubicBezTo>
                  <a:cubicBezTo>
                    <a:pt x="429" y="311"/>
                    <a:pt x="426" y="315"/>
                    <a:pt x="424" y="319"/>
                  </a:cubicBezTo>
                  <a:cubicBezTo>
                    <a:pt x="422" y="324"/>
                    <a:pt x="421" y="328"/>
                    <a:pt x="419" y="333"/>
                  </a:cubicBezTo>
                  <a:cubicBezTo>
                    <a:pt x="417" y="340"/>
                    <a:pt x="415" y="347"/>
                    <a:pt x="414" y="354"/>
                  </a:cubicBezTo>
                  <a:lnTo>
                    <a:pt x="384" y="532"/>
                  </a:lnTo>
                  <a:lnTo>
                    <a:pt x="377" y="578"/>
                  </a:lnTo>
                  <a:lnTo>
                    <a:pt x="360" y="679"/>
                  </a:lnTo>
                  <a:cubicBezTo>
                    <a:pt x="357" y="698"/>
                    <a:pt x="366" y="716"/>
                    <a:pt x="381" y="725"/>
                  </a:cubicBezTo>
                  <a:cubicBezTo>
                    <a:pt x="385" y="728"/>
                    <a:pt x="390" y="730"/>
                    <a:pt x="395" y="731"/>
                  </a:cubicBezTo>
                  <a:cubicBezTo>
                    <a:pt x="395" y="731"/>
                    <a:pt x="395" y="731"/>
                    <a:pt x="395" y="731"/>
                  </a:cubicBezTo>
                  <a:cubicBezTo>
                    <a:pt x="399" y="732"/>
                    <a:pt x="402" y="733"/>
                    <a:pt x="405" y="733"/>
                  </a:cubicBezTo>
                  <a:cubicBezTo>
                    <a:pt x="406" y="733"/>
                    <a:pt x="407" y="732"/>
                    <a:pt x="407" y="732"/>
                  </a:cubicBezTo>
                  <a:cubicBezTo>
                    <a:pt x="412" y="732"/>
                    <a:pt x="417" y="731"/>
                    <a:pt x="421" y="730"/>
                  </a:cubicBezTo>
                  <a:cubicBezTo>
                    <a:pt x="435" y="725"/>
                    <a:pt x="447" y="713"/>
                    <a:pt x="450" y="697"/>
                  </a:cubicBezTo>
                  <a:lnTo>
                    <a:pt x="478" y="547"/>
                  </a:lnTo>
                  <a:lnTo>
                    <a:pt x="485" y="507"/>
                  </a:lnTo>
                  <a:lnTo>
                    <a:pt x="492" y="470"/>
                  </a:lnTo>
                  <a:lnTo>
                    <a:pt x="498" y="572"/>
                  </a:lnTo>
                  <a:lnTo>
                    <a:pt x="497" y="582"/>
                  </a:lnTo>
                  <a:lnTo>
                    <a:pt x="494" y="645"/>
                  </a:lnTo>
                  <a:lnTo>
                    <a:pt x="488" y="750"/>
                  </a:lnTo>
                  <a:lnTo>
                    <a:pt x="487" y="767"/>
                  </a:lnTo>
                  <a:lnTo>
                    <a:pt x="487" y="782"/>
                  </a:lnTo>
                  <a:lnTo>
                    <a:pt x="468" y="1131"/>
                  </a:lnTo>
                  <a:cubicBezTo>
                    <a:pt x="467" y="1161"/>
                    <a:pt x="489" y="1188"/>
                    <a:pt x="520" y="1191"/>
                  </a:cubicBezTo>
                  <a:cubicBezTo>
                    <a:pt x="522" y="1191"/>
                    <a:pt x="524" y="1191"/>
                    <a:pt x="526" y="1191"/>
                  </a:cubicBezTo>
                  <a:cubicBezTo>
                    <a:pt x="555" y="1191"/>
                    <a:pt x="580" y="1169"/>
                    <a:pt x="583" y="1139"/>
                  </a:cubicBezTo>
                  <a:lnTo>
                    <a:pt x="626" y="700"/>
                  </a:lnTo>
                  <a:lnTo>
                    <a:pt x="670" y="1139"/>
                  </a:lnTo>
                  <a:cubicBezTo>
                    <a:pt x="673" y="1169"/>
                    <a:pt x="697" y="1191"/>
                    <a:pt x="727" y="1191"/>
                  </a:cubicBezTo>
                  <a:cubicBezTo>
                    <a:pt x="728" y="1191"/>
                    <a:pt x="729" y="1191"/>
                    <a:pt x="730" y="1191"/>
                  </a:cubicBezTo>
                  <a:cubicBezTo>
                    <a:pt x="761" y="1190"/>
                    <a:pt x="786" y="1162"/>
                    <a:pt x="784" y="1131"/>
                  </a:cubicBezTo>
                  <a:lnTo>
                    <a:pt x="766" y="782"/>
                  </a:lnTo>
                  <a:lnTo>
                    <a:pt x="765" y="767"/>
                  </a:lnTo>
                  <a:lnTo>
                    <a:pt x="764" y="750"/>
                  </a:lnTo>
                  <a:lnTo>
                    <a:pt x="759" y="645"/>
                  </a:lnTo>
                  <a:lnTo>
                    <a:pt x="755" y="582"/>
                  </a:lnTo>
                  <a:lnTo>
                    <a:pt x="755" y="572"/>
                  </a:lnTo>
                  <a:lnTo>
                    <a:pt x="761" y="470"/>
                  </a:lnTo>
                  <a:lnTo>
                    <a:pt x="768" y="507"/>
                  </a:lnTo>
                  <a:lnTo>
                    <a:pt x="775" y="547"/>
                  </a:lnTo>
                  <a:lnTo>
                    <a:pt x="802" y="697"/>
                  </a:lnTo>
                  <a:cubicBezTo>
                    <a:pt x="806" y="713"/>
                    <a:pt x="817" y="725"/>
                    <a:pt x="832" y="730"/>
                  </a:cubicBezTo>
                  <a:cubicBezTo>
                    <a:pt x="836" y="731"/>
                    <a:pt x="840" y="732"/>
                    <a:pt x="845" y="732"/>
                  </a:cubicBezTo>
                  <a:cubicBezTo>
                    <a:pt x="845" y="732"/>
                    <a:pt x="846" y="733"/>
                    <a:pt x="847" y="733"/>
                  </a:cubicBezTo>
                  <a:cubicBezTo>
                    <a:pt x="849" y="733"/>
                    <a:pt x="852" y="732"/>
                    <a:pt x="855" y="732"/>
                  </a:cubicBezTo>
                  <a:cubicBezTo>
                    <a:pt x="856" y="732"/>
                    <a:pt x="856" y="731"/>
                    <a:pt x="857" y="731"/>
                  </a:cubicBezTo>
                  <a:close/>
                  <a:moveTo>
                    <a:pt x="1249" y="709"/>
                  </a:moveTo>
                  <a:lnTo>
                    <a:pt x="1249" y="709"/>
                  </a:lnTo>
                  <a:lnTo>
                    <a:pt x="1198" y="403"/>
                  </a:lnTo>
                  <a:cubicBezTo>
                    <a:pt x="1191" y="359"/>
                    <a:pt x="1159" y="317"/>
                    <a:pt x="1127" y="310"/>
                  </a:cubicBezTo>
                  <a:lnTo>
                    <a:pt x="1069" y="296"/>
                  </a:lnTo>
                  <a:lnTo>
                    <a:pt x="1028" y="434"/>
                  </a:lnTo>
                  <a:lnTo>
                    <a:pt x="1011" y="339"/>
                  </a:lnTo>
                  <a:lnTo>
                    <a:pt x="1030" y="318"/>
                  </a:lnTo>
                  <a:lnTo>
                    <a:pt x="1010" y="296"/>
                  </a:lnTo>
                  <a:lnTo>
                    <a:pt x="986" y="296"/>
                  </a:lnTo>
                  <a:lnTo>
                    <a:pt x="966" y="318"/>
                  </a:lnTo>
                  <a:lnTo>
                    <a:pt x="985" y="339"/>
                  </a:lnTo>
                  <a:lnTo>
                    <a:pt x="969" y="434"/>
                  </a:lnTo>
                  <a:lnTo>
                    <a:pt x="928" y="296"/>
                  </a:lnTo>
                  <a:cubicBezTo>
                    <a:pt x="928" y="296"/>
                    <a:pt x="902" y="302"/>
                    <a:pt x="870" y="310"/>
                  </a:cubicBezTo>
                  <a:cubicBezTo>
                    <a:pt x="866" y="311"/>
                    <a:pt x="861" y="312"/>
                    <a:pt x="857" y="314"/>
                  </a:cubicBezTo>
                  <a:cubicBezTo>
                    <a:pt x="862" y="326"/>
                    <a:pt x="865" y="337"/>
                    <a:pt x="867" y="349"/>
                  </a:cubicBezTo>
                  <a:lnTo>
                    <a:pt x="920" y="674"/>
                  </a:lnTo>
                  <a:cubicBezTo>
                    <a:pt x="924" y="694"/>
                    <a:pt x="919" y="714"/>
                    <a:pt x="908" y="730"/>
                  </a:cubicBezTo>
                  <a:cubicBezTo>
                    <a:pt x="898" y="743"/>
                    <a:pt x="885" y="753"/>
                    <a:pt x="870" y="757"/>
                  </a:cubicBezTo>
                  <a:lnTo>
                    <a:pt x="850" y="1134"/>
                  </a:lnTo>
                  <a:cubicBezTo>
                    <a:pt x="848" y="1163"/>
                    <a:pt x="870" y="1188"/>
                    <a:pt x="898" y="1191"/>
                  </a:cubicBezTo>
                  <a:cubicBezTo>
                    <a:pt x="900" y="1191"/>
                    <a:pt x="902" y="1191"/>
                    <a:pt x="904" y="1191"/>
                  </a:cubicBezTo>
                  <a:cubicBezTo>
                    <a:pt x="931" y="1191"/>
                    <a:pt x="955" y="1170"/>
                    <a:pt x="958" y="1142"/>
                  </a:cubicBezTo>
                  <a:lnTo>
                    <a:pt x="998" y="729"/>
                  </a:lnTo>
                  <a:lnTo>
                    <a:pt x="1039" y="1142"/>
                  </a:lnTo>
                  <a:cubicBezTo>
                    <a:pt x="1042" y="1170"/>
                    <a:pt x="1065" y="1191"/>
                    <a:pt x="1093" y="1191"/>
                  </a:cubicBezTo>
                  <a:cubicBezTo>
                    <a:pt x="1094" y="1191"/>
                    <a:pt x="1095" y="1191"/>
                    <a:pt x="1096" y="1191"/>
                  </a:cubicBezTo>
                  <a:cubicBezTo>
                    <a:pt x="1126" y="1190"/>
                    <a:pt x="1149" y="1164"/>
                    <a:pt x="1147" y="1134"/>
                  </a:cubicBezTo>
                  <a:lnTo>
                    <a:pt x="1120" y="609"/>
                  </a:lnTo>
                  <a:lnTo>
                    <a:pt x="1125" y="512"/>
                  </a:lnTo>
                  <a:lnTo>
                    <a:pt x="1164" y="726"/>
                  </a:lnTo>
                  <a:cubicBezTo>
                    <a:pt x="1169" y="746"/>
                    <a:pt x="1186" y="759"/>
                    <a:pt x="1206" y="759"/>
                  </a:cubicBezTo>
                  <a:cubicBezTo>
                    <a:pt x="1209" y="759"/>
                    <a:pt x="1211" y="759"/>
                    <a:pt x="1213" y="759"/>
                  </a:cubicBezTo>
                  <a:cubicBezTo>
                    <a:pt x="1237" y="755"/>
                    <a:pt x="1253" y="733"/>
                    <a:pt x="1249" y="709"/>
                  </a:cubicBezTo>
                  <a:close/>
                  <a:moveTo>
                    <a:pt x="332" y="674"/>
                  </a:moveTo>
                  <a:lnTo>
                    <a:pt x="332" y="674"/>
                  </a:lnTo>
                  <a:lnTo>
                    <a:pt x="385" y="349"/>
                  </a:lnTo>
                  <a:cubicBezTo>
                    <a:pt x="387" y="337"/>
                    <a:pt x="391" y="326"/>
                    <a:pt x="395" y="314"/>
                  </a:cubicBezTo>
                  <a:cubicBezTo>
                    <a:pt x="391" y="312"/>
                    <a:pt x="387" y="311"/>
                    <a:pt x="382" y="310"/>
                  </a:cubicBezTo>
                  <a:lnTo>
                    <a:pt x="324" y="296"/>
                  </a:lnTo>
                  <a:lnTo>
                    <a:pt x="284" y="434"/>
                  </a:lnTo>
                  <a:lnTo>
                    <a:pt x="267" y="339"/>
                  </a:lnTo>
                  <a:lnTo>
                    <a:pt x="285" y="318"/>
                  </a:lnTo>
                  <a:lnTo>
                    <a:pt x="266" y="296"/>
                  </a:lnTo>
                  <a:lnTo>
                    <a:pt x="241" y="296"/>
                  </a:lnTo>
                  <a:lnTo>
                    <a:pt x="222" y="318"/>
                  </a:lnTo>
                  <a:lnTo>
                    <a:pt x="241" y="339"/>
                  </a:lnTo>
                  <a:lnTo>
                    <a:pt x="224" y="434"/>
                  </a:lnTo>
                  <a:lnTo>
                    <a:pt x="184" y="296"/>
                  </a:lnTo>
                  <a:cubicBezTo>
                    <a:pt x="184" y="296"/>
                    <a:pt x="158" y="302"/>
                    <a:pt x="125" y="310"/>
                  </a:cubicBezTo>
                  <a:cubicBezTo>
                    <a:pt x="93" y="317"/>
                    <a:pt x="61" y="359"/>
                    <a:pt x="54" y="403"/>
                  </a:cubicBezTo>
                  <a:lnTo>
                    <a:pt x="3" y="709"/>
                  </a:lnTo>
                  <a:cubicBezTo>
                    <a:pt x="0" y="731"/>
                    <a:pt x="14" y="753"/>
                    <a:pt x="36" y="758"/>
                  </a:cubicBezTo>
                  <a:cubicBezTo>
                    <a:pt x="40" y="759"/>
                    <a:pt x="43" y="759"/>
                    <a:pt x="46" y="759"/>
                  </a:cubicBezTo>
                  <a:cubicBezTo>
                    <a:pt x="66" y="759"/>
                    <a:pt x="84" y="746"/>
                    <a:pt x="88" y="726"/>
                  </a:cubicBezTo>
                  <a:lnTo>
                    <a:pt x="127" y="512"/>
                  </a:lnTo>
                  <a:lnTo>
                    <a:pt x="133" y="609"/>
                  </a:lnTo>
                  <a:lnTo>
                    <a:pt x="105" y="1134"/>
                  </a:lnTo>
                  <a:cubicBezTo>
                    <a:pt x="104" y="1163"/>
                    <a:pt x="125" y="1188"/>
                    <a:pt x="154" y="1191"/>
                  </a:cubicBezTo>
                  <a:cubicBezTo>
                    <a:pt x="156" y="1191"/>
                    <a:pt x="157" y="1191"/>
                    <a:pt x="159" y="1191"/>
                  </a:cubicBezTo>
                  <a:cubicBezTo>
                    <a:pt x="187" y="1191"/>
                    <a:pt x="210" y="1170"/>
                    <a:pt x="213" y="1142"/>
                  </a:cubicBezTo>
                  <a:lnTo>
                    <a:pt x="254" y="729"/>
                  </a:lnTo>
                  <a:lnTo>
                    <a:pt x="295" y="1142"/>
                  </a:lnTo>
                  <a:cubicBezTo>
                    <a:pt x="298" y="1170"/>
                    <a:pt x="321" y="1191"/>
                    <a:pt x="349" y="1191"/>
                  </a:cubicBezTo>
                  <a:cubicBezTo>
                    <a:pt x="349" y="1191"/>
                    <a:pt x="350" y="1191"/>
                    <a:pt x="351" y="1191"/>
                  </a:cubicBezTo>
                  <a:cubicBezTo>
                    <a:pt x="381" y="1190"/>
                    <a:pt x="404" y="1164"/>
                    <a:pt x="403" y="1134"/>
                  </a:cubicBezTo>
                  <a:lnTo>
                    <a:pt x="383" y="757"/>
                  </a:lnTo>
                  <a:cubicBezTo>
                    <a:pt x="348" y="746"/>
                    <a:pt x="326" y="711"/>
                    <a:pt x="332" y="674"/>
                  </a:cubicBezTo>
                  <a:close/>
                  <a:moveTo>
                    <a:pt x="998" y="268"/>
                  </a:moveTo>
                  <a:lnTo>
                    <a:pt x="998" y="268"/>
                  </a:lnTo>
                  <a:cubicBezTo>
                    <a:pt x="1053" y="268"/>
                    <a:pt x="1098" y="224"/>
                    <a:pt x="1098" y="169"/>
                  </a:cubicBezTo>
                  <a:cubicBezTo>
                    <a:pt x="1098" y="114"/>
                    <a:pt x="1053" y="70"/>
                    <a:pt x="998" y="70"/>
                  </a:cubicBezTo>
                  <a:cubicBezTo>
                    <a:pt x="944" y="70"/>
                    <a:pt x="899" y="114"/>
                    <a:pt x="899" y="169"/>
                  </a:cubicBezTo>
                  <a:cubicBezTo>
                    <a:pt x="899" y="224"/>
                    <a:pt x="944" y="268"/>
                    <a:pt x="998" y="268"/>
                  </a:cubicBezTo>
                  <a:close/>
                  <a:moveTo>
                    <a:pt x="626" y="211"/>
                  </a:moveTo>
                  <a:lnTo>
                    <a:pt x="626" y="211"/>
                  </a:lnTo>
                  <a:cubicBezTo>
                    <a:pt x="684" y="211"/>
                    <a:pt x="732" y="164"/>
                    <a:pt x="732" y="105"/>
                  </a:cubicBezTo>
                  <a:cubicBezTo>
                    <a:pt x="732" y="47"/>
                    <a:pt x="684" y="0"/>
                    <a:pt x="626" y="0"/>
                  </a:cubicBezTo>
                  <a:cubicBezTo>
                    <a:pt x="568" y="0"/>
                    <a:pt x="521" y="47"/>
                    <a:pt x="521" y="105"/>
                  </a:cubicBezTo>
                  <a:cubicBezTo>
                    <a:pt x="521" y="164"/>
                    <a:pt x="568" y="211"/>
                    <a:pt x="626" y="211"/>
                  </a:cubicBezTo>
                  <a:close/>
                  <a:moveTo>
                    <a:pt x="254" y="268"/>
                  </a:moveTo>
                  <a:lnTo>
                    <a:pt x="254" y="268"/>
                  </a:lnTo>
                  <a:cubicBezTo>
                    <a:pt x="309" y="268"/>
                    <a:pt x="353" y="224"/>
                    <a:pt x="353" y="169"/>
                  </a:cubicBezTo>
                  <a:cubicBezTo>
                    <a:pt x="353" y="114"/>
                    <a:pt x="309" y="70"/>
                    <a:pt x="254" y="70"/>
                  </a:cubicBezTo>
                  <a:cubicBezTo>
                    <a:pt x="199" y="70"/>
                    <a:pt x="154" y="114"/>
                    <a:pt x="154" y="169"/>
                  </a:cubicBezTo>
                  <a:cubicBezTo>
                    <a:pt x="154" y="224"/>
                    <a:pt x="199" y="268"/>
                    <a:pt x="254" y="268"/>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8" name="TextBox 127">
            <a:extLst>
              <a:ext uri="{FF2B5EF4-FFF2-40B4-BE49-F238E27FC236}">
                <a16:creationId xmlns:a16="http://schemas.microsoft.com/office/drawing/2014/main" id="{91A64AFF-D5F2-AD04-B5B3-A177FA70E228}"/>
              </a:ext>
            </a:extLst>
          </p:cNvPr>
          <p:cNvSpPr txBox="1"/>
          <p:nvPr/>
        </p:nvSpPr>
        <p:spPr>
          <a:xfrm>
            <a:off x="488949" y="5968610"/>
            <a:ext cx="431642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lang="ko-KR" altLang="en-US" dirty="0">
                <a:solidFill>
                  <a:srgbClr val="FFFFFF">
                    <a:lumMod val="50000"/>
                  </a:srgbClr>
                </a:solidFill>
              </a:rPr>
              <a:t>언론보도 종합</a:t>
            </a:r>
            <a:r>
              <a:rPr lang="en-US" altLang="ko-KR" dirty="0">
                <a:solidFill>
                  <a:srgbClr val="FFFFFF">
                    <a:lumMod val="50000"/>
                  </a:srgbClr>
                </a:solidFill>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p>
        </p:txBody>
      </p:sp>
      <p:grpSp>
        <p:nvGrpSpPr>
          <p:cNvPr id="18" name="그룹 17">
            <a:extLst>
              <a:ext uri="{FF2B5EF4-FFF2-40B4-BE49-F238E27FC236}">
                <a16:creationId xmlns:a16="http://schemas.microsoft.com/office/drawing/2014/main" id="{30299F06-DB6D-F22E-571E-128638811250}"/>
              </a:ext>
            </a:extLst>
          </p:cNvPr>
          <p:cNvGrpSpPr/>
          <p:nvPr/>
        </p:nvGrpSpPr>
        <p:grpSpPr>
          <a:xfrm>
            <a:off x="485825" y="1217074"/>
            <a:ext cx="8928100" cy="311839"/>
            <a:chOff x="485825" y="1217074"/>
            <a:chExt cx="8928100" cy="311839"/>
          </a:xfrm>
        </p:grpSpPr>
        <p:sp>
          <p:nvSpPr>
            <p:cNvPr id="19" name="사각형: 둥근 위쪽 모서리 18">
              <a:extLst>
                <a:ext uri="{FF2B5EF4-FFF2-40B4-BE49-F238E27FC236}">
                  <a16:creationId xmlns:a16="http://schemas.microsoft.com/office/drawing/2014/main" id="{B5E91C16-E4A9-6CCD-EEC5-239E79DBEFD5}"/>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20" name="사각형: 둥근 위쪽 모서리 19">
              <a:extLst>
                <a:ext uri="{FF2B5EF4-FFF2-40B4-BE49-F238E27FC236}">
                  <a16:creationId xmlns:a16="http://schemas.microsoft.com/office/drawing/2014/main" id="{E59B5F1D-2E9C-FFFF-F182-AB4B11E55C36}"/>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21" name="사각형: 둥근 위쪽 모서리 20">
              <a:extLst>
                <a:ext uri="{FF2B5EF4-FFF2-40B4-BE49-F238E27FC236}">
                  <a16:creationId xmlns:a16="http://schemas.microsoft.com/office/drawing/2014/main" id="{C59AF06D-5F0C-4573-3082-454912194AB7}"/>
                </a:ext>
              </a:extLst>
            </p:cNvPr>
            <p:cNvSpPr/>
            <p:nvPr/>
          </p:nvSpPr>
          <p:spPr>
            <a:xfrm>
              <a:off x="1623964"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cxnSp>
          <p:nvCxnSpPr>
            <p:cNvPr id="23" name="직선 연결선 22">
              <a:extLst>
                <a:ext uri="{FF2B5EF4-FFF2-40B4-BE49-F238E27FC236}">
                  <a16:creationId xmlns:a16="http://schemas.microsoft.com/office/drawing/2014/main" id="{0D41EAE8-79CB-6FA0-83FD-2AD1048B1C5C}"/>
                </a:ext>
              </a:extLst>
            </p:cNvPr>
            <p:cNvCxnSpPr/>
            <p:nvPr/>
          </p:nvCxnSpPr>
          <p:spPr>
            <a:xfrm>
              <a:off x="485825" y="1525472"/>
              <a:ext cx="8928100" cy="0"/>
            </a:xfrm>
            <a:prstGeom prst="line">
              <a:avLst/>
            </a:prstGeom>
            <a:ln w="38100">
              <a:solidFill>
                <a:srgbClr val="00338D"/>
              </a:solidFill>
            </a:ln>
          </p:spPr>
          <p:style>
            <a:lnRef idx="1">
              <a:schemeClr val="accent1"/>
            </a:lnRef>
            <a:fillRef idx="0">
              <a:schemeClr val="accent1"/>
            </a:fillRef>
            <a:effectRef idx="0">
              <a:schemeClr val="accent1"/>
            </a:effectRef>
            <a:fontRef idx="minor">
              <a:schemeClr val="tx1"/>
            </a:fontRef>
          </p:style>
        </p:cxnSp>
        <p:sp>
          <p:nvSpPr>
            <p:cNvPr id="33" name="사각형: 둥근 위쪽 모서리 32">
              <a:extLst>
                <a:ext uri="{FF2B5EF4-FFF2-40B4-BE49-F238E27FC236}">
                  <a16:creationId xmlns:a16="http://schemas.microsoft.com/office/drawing/2014/main" id="{9A6B4585-F6A5-A2C8-8A28-255C4A7CE697}"/>
                </a:ext>
              </a:extLst>
            </p:cNvPr>
            <p:cNvSpPr/>
            <p:nvPr/>
          </p:nvSpPr>
          <p:spPr>
            <a:xfrm>
              <a:off x="523428" y="1217074"/>
              <a:ext cx="1075857" cy="293662"/>
            </a:xfrm>
            <a:prstGeom prst="round2Same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식품</a:t>
              </a:r>
            </a:p>
          </p:txBody>
        </p:sp>
      </p:grpSp>
    </p:spTree>
    <p:extLst>
      <p:ext uri="{BB962C8B-B14F-4D97-AF65-F5344CB8AC3E}">
        <p14:creationId xmlns:p14="http://schemas.microsoft.com/office/powerpoint/2010/main" val="3025192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a:extLst>
              <a:ext uri="{FF2B5EF4-FFF2-40B4-BE49-F238E27FC236}">
                <a16:creationId xmlns:a16="http://schemas.microsoft.com/office/drawing/2014/main" id="{B798CB34-6500-3070-759B-35A0F2F3881D}"/>
              </a:ext>
            </a:extLst>
          </p:cNvPr>
          <p:cNvSpPr/>
          <p:nvPr/>
        </p:nvSpPr>
        <p:spPr>
          <a:xfrm>
            <a:off x="630395" y="4090735"/>
            <a:ext cx="2295295" cy="1613146"/>
          </a:xfrm>
          <a:prstGeom prst="rect">
            <a:avLst/>
          </a:prstGeom>
          <a:solidFill>
            <a:srgbClr val="CDEDFF"/>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126000" tIns="396000" rIns="90000" bIns="0" rtlCol="0" anchor="t"/>
          <a:lstStyle/>
          <a:p>
            <a:pPr marL="0" marR="0" lvl="0" indent="0" algn="l" defTabSz="914400" rtl="0" eaLnBrk="1" fontAlgn="auto" latinLnBrk="0" hangingPunct="0">
              <a:lnSpc>
                <a:spcPct val="114000"/>
              </a:lnSpc>
              <a:spcBef>
                <a:spcPts val="0"/>
              </a:spcBef>
              <a:spcAft>
                <a:spcPts val="600"/>
              </a:spcAft>
              <a:buClrTx/>
              <a:buSzTx/>
              <a:buFontTx/>
              <a:buNone/>
              <a:tabLst/>
              <a:defRPr/>
            </a:pPr>
            <a:endParaRPr lang="en-US" altLang="ko-KR" sz="95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p:txBody>
      </p:sp>
      <p:grpSp>
        <p:nvGrpSpPr>
          <p:cNvPr id="17" name="그룹 16">
            <a:extLst>
              <a:ext uri="{FF2B5EF4-FFF2-40B4-BE49-F238E27FC236}">
                <a16:creationId xmlns:a16="http://schemas.microsoft.com/office/drawing/2014/main" id="{5C22DB8F-9387-AD44-9C5B-A9CC79A5E9E6}"/>
              </a:ext>
            </a:extLst>
          </p:cNvPr>
          <p:cNvGrpSpPr/>
          <p:nvPr/>
        </p:nvGrpSpPr>
        <p:grpSpPr>
          <a:xfrm>
            <a:off x="743246" y="4383065"/>
            <a:ext cx="2069595" cy="252000"/>
            <a:chOff x="743246" y="4402831"/>
            <a:chExt cx="2069595" cy="252000"/>
          </a:xfrm>
        </p:grpSpPr>
        <p:sp>
          <p:nvSpPr>
            <p:cNvPr id="2" name="사각형: 둥근 모서리 1">
              <a:extLst>
                <a:ext uri="{FF2B5EF4-FFF2-40B4-BE49-F238E27FC236}">
                  <a16:creationId xmlns:a16="http://schemas.microsoft.com/office/drawing/2014/main" id="{AE362778-7452-42E7-7AAD-34AAC2E61403}"/>
                </a:ext>
              </a:extLst>
            </p:cNvPr>
            <p:cNvSpPr/>
            <p:nvPr/>
          </p:nvSpPr>
          <p:spPr>
            <a:xfrm>
              <a:off x="743246" y="4402831"/>
              <a:ext cx="2069595" cy="252000"/>
            </a:xfrm>
            <a:prstGeom prst="roundRect">
              <a:avLst>
                <a:gd name="adj" fmla="val 50000"/>
              </a:avLst>
            </a:prstGeom>
            <a:solidFill>
              <a:schemeClr val="bg1"/>
            </a:solidFill>
            <a:ln w="158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algn="l"/>
              <a:r>
                <a:rPr lang="ko-KR" altLang="en-US"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사업 확장성</a:t>
              </a:r>
            </a:p>
          </p:txBody>
        </p:sp>
        <p:sp>
          <p:nvSpPr>
            <p:cNvPr id="37" name="타원 36">
              <a:extLst>
                <a:ext uri="{FF2B5EF4-FFF2-40B4-BE49-F238E27FC236}">
                  <a16:creationId xmlns:a16="http://schemas.microsoft.com/office/drawing/2014/main" id="{BD9C56BD-320D-0847-2F36-251C36A5BC35}"/>
                </a:ext>
              </a:extLst>
            </p:cNvPr>
            <p:cNvSpPr/>
            <p:nvPr/>
          </p:nvSpPr>
          <p:spPr>
            <a:xfrm>
              <a:off x="789233" y="4447831"/>
              <a:ext cx="162000" cy="162000"/>
            </a:xfrm>
            <a:prstGeom prst="ellipse">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grpSp>
        <p:nvGrpSpPr>
          <p:cNvPr id="19" name="그룹 18">
            <a:extLst>
              <a:ext uri="{FF2B5EF4-FFF2-40B4-BE49-F238E27FC236}">
                <a16:creationId xmlns:a16="http://schemas.microsoft.com/office/drawing/2014/main" id="{C7E4C3DC-A245-7300-0118-DEEB67658C71}"/>
              </a:ext>
            </a:extLst>
          </p:cNvPr>
          <p:cNvGrpSpPr/>
          <p:nvPr/>
        </p:nvGrpSpPr>
        <p:grpSpPr>
          <a:xfrm>
            <a:off x="743245" y="4706356"/>
            <a:ext cx="2069595" cy="252000"/>
            <a:chOff x="743245" y="4719533"/>
            <a:chExt cx="2069595" cy="252000"/>
          </a:xfrm>
        </p:grpSpPr>
        <p:sp>
          <p:nvSpPr>
            <p:cNvPr id="3" name="사각형: 둥근 모서리 2">
              <a:extLst>
                <a:ext uri="{FF2B5EF4-FFF2-40B4-BE49-F238E27FC236}">
                  <a16:creationId xmlns:a16="http://schemas.microsoft.com/office/drawing/2014/main" id="{E8467C60-362F-8C73-7068-4E28A1911BDF}"/>
                </a:ext>
              </a:extLst>
            </p:cNvPr>
            <p:cNvSpPr/>
            <p:nvPr/>
          </p:nvSpPr>
          <p:spPr>
            <a:xfrm>
              <a:off x="743245" y="4719533"/>
              <a:ext cx="2069595" cy="252000"/>
            </a:xfrm>
            <a:prstGeom prst="roundRect">
              <a:avLst>
                <a:gd name="adj" fmla="val 50000"/>
              </a:avLst>
            </a:prstGeom>
            <a:solidFill>
              <a:schemeClr val="bg1"/>
            </a:solidFill>
            <a:ln w="158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a:r>
                <a:rPr lang="ko-KR" altLang="en-US"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독보적 기술 역량 및 데이터 경쟁력</a:t>
              </a:r>
            </a:p>
          </p:txBody>
        </p:sp>
        <p:sp>
          <p:nvSpPr>
            <p:cNvPr id="38" name="타원 37">
              <a:extLst>
                <a:ext uri="{FF2B5EF4-FFF2-40B4-BE49-F238E27FC236}">
                  <a16:creationId xmlns:a16="http://schemas.microsoft.com/office/drawing/2014/main" id="{2391ADDA-4FB0-7743-5513-377FE66611F0}"/>
                </a:ext>
              </a:extLst>
            </p:cNvPr>
            <p:cNvSpPr/>
            <p:nvPr/>
          </p:nvSpPr>
          <p:spPr>
            <a:xfrm>
              <a:off x="789233" y="4764533"/>
              <a:ext cx="162000" cy="162000"/>
            </a:xfrm>
            <a:prstGeom prst="ellipse">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grpSp>
        <p:nvGrpSpPr>
          <p:cNvPr id="22" name="그룹 21">
            <a:extLst>
              <a:ext uri="{FF2B5EF4-FFF2-40B4-BE49-F238E27FC236}">
                <a16:creationId xmlns:a16="http://schemas.microsoft.com/office/drawing/2014/main" id="{A1446103-2F8D-1A93-F96B-D5116DFDDDB4}"/>
              </a:ext>
            </a:extLst>
          </p:cNvPr>
          <p:cNvGrpSpPr/>
          <p:nvPr/>
        </p:nvGrpSpPr>
        <p:grpSpPr>
          <a:xfrm>
            <a:off x="743244" y="5029647"/>
            <a:ext cx="2069595" cy="252000"/>
            <a:chOff x="743244" y="5036235"/>
            <a:chExt cx="2069595" cy="252000"/>
          </a:xfrm>
        </p:grpSpPr>
        <p:sp>
          <p:nvSpPr>
            <p:cNvPr id="4" name="사각형: 둥근 모서리 3">
              <a:extLst>
                <a:ext uri="{FF2B5EF4-FFF2-40B4-BE49-F238E27FC236}">
                  <a16:creationId xmlns:a16="http://schemas.microsoft.com/office/drawing/2014/main" id="{D2F36B8E-DBE9-CED1-2D5F-F853E6D6F772}"/>
                </a:ext>
              </a:extLst>
            </p:cNvPr>
            <p:cNvSpPr/>
            <p:nvPr/>
          </p:nvSpPr>
          <p:spPr>
            <a:xfrm>
              <a:off x="743244" y="5036235"/>
              <a:ext cx="2069595" cy="252000"/>
            </a:xfrm>
            <a:prstGeom prst="roundRect">
              <a:avLst>
                <a:gd name="adj" fmla="val 50000"/>
              </a:avLst>
            </a:prstGeom>
            <a:solidFill>
              <a:schemeClr val="bg1"/>
            </a:solidFill>
            <a:ln w="158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a:r>
                <a:rPr lang="ko-KR" altLang="en-US"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특정 품목</a:t>
              </a:r>
              <a:r>
                <a:rPr lang="en-US" altLang="ko-KR"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a:t>
              </a:r>
              <a:r>
                <a:rPr lang="ko-KR" altLang="en-US"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타깃</a:t>
              </a:r>
              <a:r>
                <a:rPr lang="en-US" altLang="ko-KR"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a:t>
              </a:r>
              <a:r>
                <a:rPr lang="ko-KR" altLang="en-US"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시장에 관한 전문성</a:t>
              </a:r>
            </a:p>
          </p:txBody>
        </p:sp>
        <p:sp>
          <p:nvSpPr>
            <p:cNvPr id="39" name="타원 38">
              <a:extLst>
                <a:ext uri="{FF2B5EF4-FFF2-40B4-BE49-F238E27FC236}">
                  <a16:creationId xmlns:a16="http://schemas.microsoft.com/office/drawing/2014/main" id="{858D89E2-781E-F543-B6D9-61A5BDED3F25}"/>
                </a:ext>
              </a:extLst>
            </p:cNvPr>
            <p:cNvSpPr/>
            <p:nvPr/>
          </p:nvSpPr>
          <p:spPr>
            <a:xfrm>
              <a:off x="789233" y="5081235"/>
              <a:ext cx="162000" cy="162000"/>
            </a:xfrm>
            <a:prstGeom prst="ellipse">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grpSp>
        <p:nvGrpSpPr>
          <p:cNvPr id="25" name="그룹 24">
            <a:extLst>
              <a:ext uri="{FF2B5EF4-FFF2-40B4-BE49-F238E27FC236}">
                <a16:creationId xmlns:a16="http://schemas.microsoft.com/office/drawing/2014/main" id="{8112CCA5-5DD5-B7BC-17B2-D944E34395B6}"/>
              </a:ext>
            </a:extLst>
          </p:cNvPr>
          <p:cNvGrpSpPr/>
          <p:nvPr/>
        </p:nvGrpSpPr>
        <p:grpSpPr>
          <a:xfrm>
            <a:off x="743243" y="5352937"/>
            <a:ext cx="2069595" cy="252000"/>
            <a:chOff x="743243" y="5352937"/>
            <a:chExt cx="2069595" cy="252000"/>
          </a:xfrm>
        </p:grpSpPr>
        <p:sp>
          <p:nvSpPr>
            <p:cNvPr id="23" name="사각형: 둥근 모서리 22">
              <a:extLst>
                <a:ext uri="{FF2B5EF4-FFF2-40B4-BE49-F238E27FC236}">
                  <a16:creationId xmlns:a16="http://schemas.microsoft.com/office/drawing/2014/main" id="{260DA452-2A71-E3E0-BEDC-B78396164DBF}"/>
                </a:ext>
              </a:extLst>
            </p:cNvPr>
            <p:cNvSpPr/>
            <p:nvPr/>
          </p:nvSpPr>
          <p:spPr>
            <a:xfrm>
              <a:off x="743243" y="5352937"/>
              <a:ext cx="2069595" cy="252000"/>
            </a:xfrm>
            <a:prstGeom prst="roundRect">
              <a:avLst>
                <a:gd name="adj" fmla="val 50000"/>
              </a:avLst>
            </a:prstGeom>
            <a:solidFill>
              <a:schemeClr val="bg1"/>
            </a:solidFill>
            <a:ln w="158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a:r>
                <a:rPr lang="ko-KR" altLang="en-US" sz="950" b="1" kern="0" dirty="0">
                  <a:ln>
                    <a:solidFill>
                      <a:srgbClr val="FFFFFF">
                        <a:lumMod val="75000"/>
                        <a:alpha val="0"/>
                      </a:srgbClr>
                    </a:solidFill>
                  </a:ln>
                  <a:solidFill>
                    <a:schemeClr val="tx2"/>
                  </a:solidFill>
                  <a:latin typeface="KoPub돋움체 Medium" panose="02020603020101020101" pitchFamily="18" charset="-127"/>
                  <a:ea typeface="KoPub돋움체 Medium" panose="02020603020101020101" pitchFamily="18" charset="-127"/>
                </a:rPr>
                <a:t>락인효과 극대화 위한 차별화 요소</a:t>
              </a:r>
            </a:p>
          </p:txBody>
        </p:sp>
        <p:sp>
          <p:nvSpPr>
            <p:cNvPr id="40" name="타원 39">
              <a:extLst>
                <a:ext uri="{FF2B5EF4-FFF2-40B4-BE49-F238E27FC236}">
                  <a16:creationId xmlns:a16="http://schemas.microsoft.com/office/drawing/2014/main" id="{E912FBCB-1DB0-76CC-84F5-19E3F468FE07}"/>
                </a:ext>
              </a:extLst>
            </p:cNvPr>
            <p:cNvSpPr/>
            <p:nvPr/>
          </p:nvSpPr>
          <p:spPr>
            <a:xfrm>
              <a:off x="789233" y="5397937"/>
              <a:ext cx="162000" cy="162000"/>
            </a:xfrm>
            <a:prstGeom prst="ellipse">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4</a:t>
              </a:r>
              <a:endParaRPr lang="ko-KR" altLang="en-US" sz="8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sp>
        <p:nvSpPr>
          <p:cNvPr id="13" name="TextBox 12">
            <a:extLst>
              <a:ext uri="{FF2B5EF4-FFF2-40B4-BE49-F238E27FC236}">
                <a16:creationId xmlns:a16="http://schemas.microsoft.com/office/drawing/2014/main" id="{3973B349-04C3-9E50-7802-FC3CA7D38C05}"/>
              </a:ext>
            </a:extLst>
          </p:cNvPr>
          <p:cNvSpPr txBox="1"/>
          <p:nvPr/>
        </p:nvSpPr>
        <p:spPr>
          <a:xfrm>
            <a:off x="523428" y="1611654"/>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식품 플랫폼에 집중되는 투자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p>
        </p:txBody>
      </p:sp>
      <p:grpSp>
        <p:nvGrpSpPr>
          <p:cNvPr id="14" name="그룹 13">
            <a:extLst>
              <a:ext uri="{FF2B5EF4-FFF2-40B4-BE49-F238E27FC236}">
                <a16:creationId xmlns:a16="http://schemas.microsoft.com/office/drawing/2014/main" id="{4273E7BD-2DBC-82E3-4FB6-0CDD3E57AF90}"/>
              </a:ext>
            </a:extLst>
          </p:cNvPr>
          <p:cNvGrpSpPr/>
          <p:nvPr/>
        </p:nvGrpSpPr>
        <p:grpSpPr>
          <a:xfrm>
            <a:off x="630395" y="2078814"/>
            <a:ext cx="2295295" cy="3625066"/>
            <a:chOff x="1171577" y="4231200"/>
            <a:chExt cx="3960811" cy="3625066"/>
          </a:xfrm>
        </p:grpSpPr>
        <p:sp>
          <p:nvSpPr>
            <p:cNvPr id="15" name="직사각형 14">
              <a:extLst>
                <a:ext uri="{FF2B5EF4-FFF2-40B4-BE49-F238E27FC236}">
                  <a16:creationId xmlns:a16="http://schemas.microsoft.com/office/drawing/2014/main" id="{34051019-84AF-5D05-A1DE-271D22E4EC36}"/>
                </a:ext>
              </a:extLst>
            </p:cNvPr>
            <p:cNvSpPr/>
            <p:nvPr/>
          </p:nvSpPr>
          <p:spPr>
            <a:xfrm>
              <a:off x="1171577" y="4231200"/>
              <a:ext cx="3960811" cy="3625066"/>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6000" tIns="396000" rIns="90000" bIns="0" rtlCol="0" anchor="t"/>
            <a:lstStyle/>
            <a:p>
              <a:pPr marL="0" marR="0" lvl="0" indent="0" algn="l" defTabSz="914400" rtl="0" eaLnBrk="1" fontAlgn="auto" latinLnBrk="0" hangingPunct="0">
                <a:lnSpc>
                  <a:spcPct val="114000"/>
                </a:lnSpc>
                <a:spcBef>
                  <a:spcPts val="0"/>
                </a:spcBef>
                <a:spcAft>
                  <a:spcPts val="400"/>
                </a:spcAft>
                <a:buClrTx/>
                <a:buSzTx/>
                <a:buFontTx/>
                <a:buNone/>
                <a:tabLst/>
                <a:defRPr/>
              </a:pPr>
              <a: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Univers for KPMG"/>
                </a:rPr>
                <a:t>2022</a:t>
              </a: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Univers for KPMG"/>
                </a:rPr>
                <a:t>년에 이어 </a:t>
              </a:r>
              <a: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Univers for KPMG"/>
                </a:rPr>
                <a:t>2023</a:t>
              </a: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Univers for KPMG"/>
                </a:rPr>
                <a:t>년 스타트업 등 비상장 기업에 대한 투자가 급격히 위축되고 있으나</a:t>
              </a:r>
              <a: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Univers for KPMG"/>
                </a:rPr>
                <a:t>, </a:t>
              </a: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Univers for KPMG"/>
                </a:rPr>
                <a:t>식품 분야 </a:t>
              </a:r>
              <a:r>
                <a:rPr lang="en-US" altLang="ko-KR" sz="95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B2C·B2B </a:t>
              </a:r>
              <a:r>
                <a:rPr lang="ko-KR" altLang="en-US" sz="95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플랫폼을 운영하는 일부 기업이 </a:t>
              </a:r>
              <a:r>
                <a:rPr lang="en-US" altLang="ko-KR" sz="95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100</a:t>
              </a:r>
              <a:r>
                <a:rPr lang="ko-KR" altLang="en-US" sz="95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억 원 이상의 대규모 투자금 유치에 성공하며 업계 관심이 집중</a:t>
              </a:r>
              <a:endParaRPr lang="en-US" altLang="ko-KR" sz="95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a:p>
              <a:pPr marL="171450" marR="0" lvl="0" indent="-171450" algn="l" defTabSz="914400" rtl="0" eaLnBrk="1" fontAlgn="auto" latinLnBrk="0" hangingPunct="0">
                <a:lnSpc>
                  <a:spcPct val="114000"/>
                </a:lnSpc>
                <a:spcBef>
                  <a:spcPts val="0"/>
                </a:spcBef>
                <a:spcAft>
                  <a:spcPts val="600"/>
                </a:spcAft>
                <a:buClrTx/>
                <a:buSzTx/>
                <a:buFont typeface="Arial" panose="020B0604020202020204" pitchFamily="34" charset="0"/>
                <a:buChar char="•"/>
                <a:tabLst/>
                <a:defRPr/>
              </a:pP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이들 플랫폼이 가진 신기술 및 빅데이터 등 디지털 역량</a:t>
              </a:r>
              <a:r>
                <a:rPr lang="en-US" altLang="ko-KR"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특화 시장에 관한 전문성</a:t>
              </a:r>
              <a:r>
                <a:rPr lang="en-US" altLang="ko-KR"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비즈니스 모델 확장성</a:t>
              </a:r>
              <a:r>
                <a:rPr lang="en-US" altLang="ko-KR"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등이 긍정적으로 작용한 것으로 분석됨</a:t>
              </a:r>
              <a:endParaRPr lang="en-US" altLang="ko-KR"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p:txBody>
        </p:sp>
        <p:sp>
          <p:nvSpPr>
            <p:cNvPr id="16" name="직사각형 15">
              <a:extLst>
                <a:ext uri="{FF2B5EF4-FFF2-40B4-BE49-F238E27FC236}">
                  <a16:creationId xmlns:a16="http://schemas.microsoft.com/office/drawing/2014/main" id="{FDE69004-F8FF-E5CC-1EF4-169C467C0052}"/>
                </a:ext>
              </a:extLst>
            </p:cNvPr>
            <p:cNvSpPr/>
            <p:nvPr/>
          </p:nvSpPr>
          <p:spPr>
            <a:xfrm>
              <a:off x="1171577" y="4233849"/>
              <a:ext cx="3960811" cy="305397"/>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pPr marL="0" marR="0" lvl="0" indent="0" algn="ctr" defTabSz="914400" rtl="0" eaLnBrk="1" fontAlgn="auto" latinLnBrk="0" hangingPunct="1">
                <a:lnSpc>
                  <a:spcPct val="100000"/>
                </a:lnSpc>
                <a:spcBef>
                  <a:spcPts val="0"/>
                </a:spcBef>
                <a:spcAft>
                  <a:spcPts val="0"/>
                </a:spcAft>
                <a:buClr>
                  <a:srgbClr val="1E49E2"/>
                </a:buClr>
                <a:buSzTx/>
                <a:buFontTx/>
                <a:buNone/>
                <a:tabLst/>
                <a:defRPr/>
              </a:pPr>
              <a:r>
                <a:rPr kumimoji="0" lang="ko-KR" altLang="en-US" sz="1150" b="1" i="0" u="none" strike="noStrike" kern="1200" cap="none" spc="0" normalizeH="0" baseline="0" noProof="0" dirty="0">
                  <a:ln>
                    <a:solidFill>
                      <a:srgbClr val="1E49E2">
                        <a:shade val="95000"/>
                        <a:satMod val="105000"/>
                        <a:alpha val="0"/>
                      </a:srgbClr>
                    </a:solidFill>
                  </a:ln>
                  <a:solidFill>
                    <a:srgbClr val="FFFFFF"/>
                  </a:solidFill>
                  <a:effectLst/>
                  <a:uLnTx/>
                  <a:uFillTx/>
                  <a:latin typeface="KoPub돋움체 Medium"/>
                  <a:ea typeface="KoPub돋움체 Medium"/>
                  <a:cs typeface="+mn-cs"/>
                </a:rPr>
                <a:t>식품 플랫폼 투자 확대 배경</a:t>
              </a:r>
            </a:p>
          </p:txBody>
        </p:sp>
      </p:grpSp>
      <p:graphicFrame>
        <p:nvGraphicFramePr>
          <p:cNvPr id="18" name="표 17">
            <a:extLst>
              <a:ext uri="{FF2B5EF4-FFF2-40B4-BE49-F238E27FC236}">
                <a16:creationId xmlns:a16="http://schemas.microsoft.com/office/drawing/2014/main" id="{0B6F6394-CF6F-A709-4B53-320D2D9734F8}"/>
              </a:ext>
            </a:extLst>
          </p:cNvPr>
          <p:cNvGraphicFramePr>
            <a:graphicFrameLocks noGrp="1"/>
          </p:cNvGraphicFramePr>
          <p:nvPr>
            <p:extLst>
              <p:ext uri="{D42A27DB-BD31-4B8C-83A1-F6EECF244321}">
                <p14:modId xmlns:p14="http://schemas.microsoft.com/office/powerpoint/2010/main" val="2431908527"/>
              </p:ext>
            </p:extLst>
          </p:nvPr>
        </p:nvGraphicFramePr>
        <p:xfrm>
          <a:off x="3302538" y="2078813"/>
          <a:ext cx="5981208" cy="3625065"/>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838761808"/>
                    </a:ext>
                  </a:extLst>
                </a:gridCol>
                <a:gridCol w="684000">
                  <a:extLst>
                    <a:ext uri="{9D8B030D-6E8A-4147-A177-3AD203B41FA5}">
                      <a16:colId xmlns:a16="http://schemas.microsoft.com/office/drawing/2014/main" val="3873567922"/>
                    </a:ext>
                  </a:extLst>
                </a:gridCol>
                <a:gridCol w="612000">
                  <a:extLst>
                    <a:ext uri="{9D8B030D-6E8A-4147-A177-3AD203B41FA5}">
                      <a16:colId xmlns:a16="http://schemas.microsoft.com/office/drawing/2014/main" val="3058692999"/>
                    </a:ext>
                  </a:extLst>
                </a:gridCol>
                <a:gridCol w="3929208">
                  <a:extLst>
                    <a:ext uri="{9D8B030D-6E8A-4147-A177-3AD203B41FA5}">
                      <a16:colId xmlns:a16="http://schemas.microsoft.com/office/drawing/2014/main" val="736231438"/>
                    </a:ext>
                  </a:extLst>
                </a:gridCol>
              </a:tblGrid>
              <a:tr h="725013">
                <a:tc>
                  <a:txBody>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마켓보로</a:t>
                      </a:r>
                      <a:br>
                        <a:rPr kumimoji="0" lang="en-US" altLang="ko-KR"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식봄</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 </a:t>
                      </a:r>
                      <a:endPar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50400" marR="504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CDEDFF"/>
                    </a:solidFill>
                  </a:tcPr>
                </a:tc>
                <a:tc>
                  <a:txBody>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a:t>
                      </a:r>
                      <a:b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식자재</a:t>
                      </a:r>
                      <a:b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유통 플랫폼</a:t>
                      </a:r>
                      <a:endPar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36000" marR="36000" anchor="ctr">
                    <a:lnL w="12700" cmpd="sng">
                      <a:noFill/>
                    </a:lnL>
                    <a:lnR w="3175"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pPr marL="0" marR="0" lvl="0" indent="0" algn="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403</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a:t>
                      </a:r>
                      <a:endPar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(’22.06)</a:t>
                      </a:r>
                    </a:p>
                  </a:txBody>
                  <a:tcPr marL="50400" marR="72000" anchor="ctr">
                    <a:lnL w="12700" cmpd="sng">
                      <a:noFill/>
                    </a:lnL>
                    <a:lnR w="3175"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F1F3F4"/>
                    </a:solidFill>
                  </a:tcPr>
                </a:tc>
                <a:tc>
                  <a:txBody>
                    <a:bodyPr/>
                    <a:lstStyle/>
                    <a:p>
                      <a:pPr marL="171450" marR="0" lvl="0" indent="-171450" defTabSz="914400" eaLnBrk="1" fontAlgn="auto" latinLnBrk="0" hangingPunct="1">
                        <a:lnSpc>
                          <a:spcPct val="100000"/>
                        </a:lnSpc>
                        <a:spcBef>
                          <a:spcPts val="0"/>
                        </a:spcBef>
                        <a:spcAft>
                          <a:spcPts val="200"/>
                        </a:spcAft>
                        <a:buClrTx/>
                        <a:buSzTx/>
                        <a:buFontTx/>
                        <a:buChar char="-"/>
                        <a:tabLst/>
                        <a:defRPr/>
                      </a:pP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마켓보로는 외식 사업자 대상의 식자재 직거래 오픈마켓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식봄</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을 운영 중</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6</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월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CJ</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프레시웨이로부터 투자를 유치한 뒤</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업무협약을 체결</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마켓보로는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유통 빅데이터 센터 설립</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AI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식자재 매입 최적화 서비스 도입 등을 추진하며 오프라인 기반 식자재 유통체계의 디지털 전환에 기여하고자 함</a:t>
                      </a:r>
                      <a:endPar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R="50400" anchor="ctr">
                    <a:lnL w="12700" cmpd="sng">
                      <a:noFill/>
                    </a:lnL>
                    <a:lnR w="635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053204849"/>
                  </a:ext>
                </a:extLst>
              </a:tr>
              <a:tr h="725013">
                <a:tc>
                  <a:txBody>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푸드팡</a:t>
                      </a:r>
                      <a:endParaRPr kumimoji="0" lang="en-US" altLang="ko-KR"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푸드팡</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50400" marR="504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CDEDFF"/>
                    </a:solidFill>
                  </a:tcPr>
                </a:tc>
                <a:tc>
                  <a:txBody>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a:t>
                      </a:r>
                      <a:b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식자재</a:t>
                      </a:r>
                      <a:b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유통 플랫폼</a:t>
                      </a:r>
                      <a:endPar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36000" marR="36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pPr marL="0" marR="0" lvl="0" indent="0" algn="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110</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a:t>
                      </a:r>
                      <a:endPar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r" defTabSz="91440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(’22.01)</a:t>
                      </a:r>
                    </a:p>
                  </a:txBody>
                  <a:tcPr marL="50400" marR="72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F1F3F4"/>
                    </a:solidFill>
                  </a:tcPr>
                </a:tc>
                <a:tc>
                  <a:txBody>
                    <a:bodyPr/>
                    <a:lstStyle/>
                    <a:p>
                      <a:pPr marL="171450" marR="0" lvl="0" indent="-171450" defTabSz="914400" eaLnBrk="1" fontAlgn="auto" latinLnBrk="0" hangingPunct="1">
                        <a:lnSpc>
                          <a:spcPct val="100000"/>
                        </a:lnSpc>
                        <a:spcBef>
                          <a:spcPts val="0"/>
                        </a:spcBef>
                        <a:spcAft>
                          <a:spcPts val="200"/>
                        </a:spcAft>
                        <a:buClrTx/>
                        <a:buSzTx/>
                        <a:buFontTx/>
                        <a:buChar char="-"/>
                        <a:tabLst/>
                        <a:defRPr/>
                      </a:pP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푸드팡은 식자재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플랫폼으로서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월</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시리즈</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펀딩으로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110</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 자금을 유치</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자체 물류시스템을 활용해 서울</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부산 등지 도매시장을 기반으로 주문한 상품을 무료 새벽배송 하는 서비스를 제공 중이며</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향후 도매시장 기반 신선</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FMFC(Fresh Micro Fulfillment Center)</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를 확충할 계획</a:t>
                      </a:r>
                    </a:p>
                  </a:txBody>
                  <a:tcPr marR="50400" anchor="ctr">
                    <a:lnL w="12700" cmpd="sng">
                      <a:noFill/>
                    </a:lnL>
                    <a:lnR w="635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24175252"/>
                  </a:ext>
                </a:extLst>
              </a:tr>
              <a:tr h="725013">
                <a:tc>
                  <a: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레브잇</a:t>
                      </a:r>
                      <a:endParaRPr kumimoji="0" lang="en-US" altLang="ko-KR"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올웨이즈</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p>
                  </a:txBody>
                  <a:tcPr marL="50400" marR="504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CDEDFF"/>
                    </a:solidFill>
                  </a:tcPr>
                </a:tc>
                <a:tc>
                  <a: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공동구매 커머스</a:t>
                      </a:r>
                    </a:p>
                  </a:txBody>
                  <a:tcPr marL="36000" marR="36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600</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a:t>
                      </a:r>
                      <a:endPar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(’23.06)</a:t>
                      </a:r>
                      <a:endPar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50400" marR="72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F1F3F4"/>
                    </a:solidFill>
                  </a:tcPr>
                </a:tc>
                <a:tc>
                  <a:txBody>
                    <a:bodyPr/>
                    <a:lstStyle/>
                    <a:p>
                      <a:pPr marL="171450" marR="0" lvl="0" indent="-171450" defTabSz="914400" eaLnBrk="1" fontAlgn="auto" latinLnBrk="0" hangingPunct="1">
                        <a:lnSpc>
                          <a:spcPct val="100000"/>
                        </a:lnSpc>
                        <a:spcBef>
                          <a:spcPts val="0"/>
                        </a:spcBef>
                        <a:spcAft>
                          <a:spcPts val="200"/>
                        </a:spcAft>
                        <a:buClrTx/>
                        <a:buSzTx/>
                        <a:buFontTx/>
                        <a:buChar char="-"/>
                        <a:tabLst/>
                        <a:defRPr/>
                      </a:pP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레브잇은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올웨이즈</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를 통해 생필품</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식료품 등을 팀 단위 공동구매를 통해 저렴하게 구매 가능한 신규 비즈니스 모델을 제시</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레브잇은 공동구매 비즈니스 모델에 미니게임같은 엔터테인먼트 요소와 가격 경쟁력으로 트래픽을 확보하고</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고객 리텐션을 높임으로써 전통 이커머스가 가지는 비효율 보완하려는 시도</a:t>
                      </a:r>
                      <a:endPar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R="50400" anchor="ctr">
                    <a:lnL w="12700" cmpd="sng">
                      <a:noFill/>
                    </a:lnL>
                    <a:lnR w="635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55373544"/>
                  </a:ext>
                </a:extLst>
              </a:tr>
              <a:tr h="725013">
                <a:tc>
                  <a: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설로인</a:t>
                      </a:r>
                      <a:endParaRPr kumimoji="0" lang="en-US" altLang="ko-KR"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설로인</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50400" marR="504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CDEDFF"/>
                    </a:solidFill>
                  </a:tcPr>
                </a:tc>
                <a:tc>
                  <a: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축산 분야 버티컬 커머스</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(B2C</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a:t>
                      </a:r>
                      <a:endPar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36000" marR="36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400</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a:t>
                      </a:r>
                      <a:endPar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(’22.02)</a:t>
                      </a:r>
                      <a:endPar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50400" marR="72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F1F3F4"/>
                    </a:solidFill>
                  </a:tcPr>
                </a:tc>
                <a:tc>
                  <a:txBody>
                    <a:bodyPr/>
                    <a:lstStyle/>
                    <a:p>
                      <a:pPr marL="171450" marR="0" lvl="0" indent="-171450" defTabSz="914400" eaLnBrk="1" fontAlgn="auto" latinLnBrk="0" hangingPunct="1">
                        <a:lnSpc>
                          <a:spcPct val="100000"/>
                        </a:lnSpc>
                        <a:spcBef>
                          <a:spcPts val="0"/>
                        </a:spcBef>
                        <a:spcAft>
                          <a:spcPts val="200"/>
                        </a:spcAft>
                        <a:buClrTx/>
                        <a:buSzTx/>
                        <a:buFontTx/>
                        <a:buChar char="-"/>
                        <a:tabLst/>
                        <a:defRPr/>
                      </a:pP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설로인은 한우 유통</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판매 업체로서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B2C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대상 한우 커머스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설로인</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과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대상 온라인 플랫폼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본대로</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를 운영 중</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설로인은 대규모 생산</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숙성시설과 숙성 관련 특허 및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기반 원육 평가 기술 등 기술력과 데이터베이스를 보유</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’22</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월에 이어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5</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월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50</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원의 투자금을 유치했으며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’25</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코스닥 상장을 목표</a:t>
                      </a:r>
                      <a:endPar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R="50400" anchor="ctr">
                    <a:lnL w="12700" cmpd="sng">
                      <a:noFill/>
                    </a:lnL>
                    <a:lnR w="635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634564"/>
                  </a:ext>
                </a:extLst>
              </a:tr>
              <a:tr h="725013">
                <a:tc>
                  <a: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와드</a:t>
                      </a:r>
                      <a:endPar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캐치테이블</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a:txBody>
                  <a:tcPr marL="50400" marR="504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CDEDFF"/>
                    </a:solidFill>
                  </a:tcPr>
                </a:tc>
                <a:tc>
                  <a: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외식 플랫폼</a:t>
                      </a:r>
                    </a:p>
                  </a:txBody>
                  <a:tcPr marL="36000" marR="36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200"/>
                        </a:spcAft>
                        <a:buClrTx/>
                        <a:buSzTx/>
                        <a:buFontTx/>
                        <a:buNone/>
                        <a:tabLst/>
                        <a:defRPr/>
                      </a:pP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300</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a:t>
                      </a:r>
                      <a:b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(’23.07)</a:t>
                      </a:r>
                      <a:endPar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L="50400" marR="72000" anchor="ctr">
                    <a:lnL w="12700" cmpd="sng">
                      <a:noFill/>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rgbClr val="F1F3F4"/>
                    </a:solidFill>
                  </a:tcPr>
                </a:tc>
                <a:tc>
                  <a:txBody>
                    <a:bodyPr/>
                    <a:lstStyle/>
                    <a:p>
                      <a:pPr marL="171450" marR="0" lvl="0" indent="-171450" defTabSz="914400" eaLnBrk="1" fontAlgn="auto" latinLnBrk="0" hangingPunct="1">
                        <a:lnSpc>
                          <a:spcPct val="100000"/>
                        </a:lnSpc>
                        <a:spcBef>
                          <a:spcPts val="0"/>
                        </a:spcBef>
                        <a:spcAft>
                          <a:spcPts val="200"/>
                        </a:spcAft>
                        <a:buClrTx/>
                        <a:buSzTx/>
                        <a:buFontTx/>
                        <a:buChar char="-"/>
                        <a:tabLst/>
                        <a:defRPr/>
                      </a:pP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외식 플랫폼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캐치테이블</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을 운영하는 와드는 시리즈</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D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라운드에서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300</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억 원을 유치</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와드는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B2B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예약 → 실시간 레스토랑 → 실시간 대기 → 외식 사업체 대상 포스</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(POS)</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등으로 서비스를 고도화하고 있으며</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예약</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대기</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포스에</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이르는 외식 시장 </a:t>
                      </a:r>
                      <a:r>
                        <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3</a:t>
                      </a:r>
                      <a:r>
                        <a:rPr kumimoji="0" lang="ko-KR" altLang="en-US"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대 핵심 서비스를 아우르는 통합 솔루션으로 시장 선점 가속화</a:t>
                      </a:r>
                      <a:endParaRPr kumimoji="0" lang="en-US" altLang="ko-KR" sz="85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txBody>
                  <a:tcPr marR="50400" anchor="ctr">
                    <a:lnL w="12700" cmpd="sng">
                      <a:noFill/>
                    </a:lnL>
                    <a:lnR w="635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43248338"/>
                  </a:ext>
                </a:extLst>
              </a:tr>
            </a:tbl>
          </a:graphicData>
        </a:graphic>
      </p:graphicFrame>
      <p:sp>
        <p:nvSpPr>
          <p:cNvPr id="20" name="텍스트 개체 틀 19">
            <a:extLst>
              <a:ext uri="{FF2B5EF4-FFF2-40B4-BE49-F238E27FC236}">
                <a16:creationId xmlns:a16="http://schemas.microsoft.com/office/drawing/2014/main" id="{9CD2F427-EDEC-3A9B-FD52-A709E77EB7B2}"/>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① 식품</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21" name="텍스트 개체 틀 16">
            <a:extLst>
              <a:ext uri="{FF2B5EF4-FFF2-40B4-BE49-F238E27FC236}">
                <a16:creationId xmlns:a16="http://schemas.microsoft.com/office/drawing/2014/main" id="{4184D323-3A78-0573-E505-7F8A2A4F5C18}"/>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24" name="TextBox 23">
            <a:extLst>
              <a:ext uri="{FF2B5EF4-FFF2-40B4-BE49-F238E27FC236}">
                <a16:creationId xmlns:a16="http://schemas.microsoft.com/office/drawing/2014/main" id="{1EE70806-818C-1A70-3DD0-A4500353FBF8}"/>
              </a:ext>
            </a:extLst>
          </p:cNvPr>
          <p:cNvSpPr txBox="1"/>
          <p:nvPr/>
        </p:nvSpPr>
        <p:spPr>
          <a:xfrm>
            <a:off x="488949" y="5845499"/>
            <a:ext cx="431642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PitchBook(2023.11), </a:t>
            </a:r>
            <a:r>
              <a:rPr lang="ko-KR" altLang="en-US" dirty="0">
                <a:solidFill>
                  <a:srgbClr val="FFFFFF">
                    <a:lumMod val="50000"/>
                  </a:srgbClr>
                </a:solidFill>
              </a:rPr>
              <a:t>언론보도 종합</a:t>
            </a:r>
            <a:r>
              <a:rPr lang="en-US" altLang="ko-KR" dirty="0">
                <a:solidFill>
                  <a:srgbClr val="FFFFFF">
                    <a:lumMod val="50000"/>
                  </a:srgbClr>
                </a:solidFill>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기업명 아래 괄호는 스타트업이 운영하는 대표 플랫폼이며</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투자금 아래 괄호는 투자 유치 시점임</a:t>
            </a:r>
          </a:p>
        </p:txBody>
      </p:sp>
      <p:sp>
        <p:nvSpPr>
          <p:cNvPr id="11" name="이등변 삼각형 10">
            <a:extLst>
              <a:ext uri="{FF2B5EF4-FFF2-40B4-BE49-F238E27FC236}">
                <a16:creationId xmlns:a16="http://schemas.microsoft.com/office/drawing/2014/main" id="{D680E680-5A68-AD2C-118C-D181C0DF7DC9}"/>
              </a:ext>
            </a:extLst>
          </p:cNvPr>
          <p:cNvSpPr/>
          <p:nvPr/>
        </p:nvSpPr>
        <p:spPr>
          <a:xfrm flipV="1">
            <a:off x="1640743" y="4090735"/>
            <a:ext cx="274598" cy="197791"/>
          </a:xfrm>
          <a:prstGeom prst="triangl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id="{6A29C9CD-C436-5955-0496-498DCD0EE481}"/>
              </a:ext>
            </a:extLst>
          </p:cNvPr>
          <p:cNvGrpSpPr/>
          <p:nvPr/>
        </p:nvGrpSpPr>
        <p:grpSpPr>
          <a:xfrm>
            <a:off x="485825" y="1217074"/>
            <a:ext cx="8928100" cy="311839"/>
            <a:chOff x="485825" y="1217074"/>
            <a:chExt cx="8928100" cy="311839"/>
          </a:xfrm>
        </p:grpSpPr>
        <p:sp>
          <p:nvSpPr>
            <p:cNvPr id="5" name="사각형: 둥근 위쪽 모서리 4">
              <a:extLst>
                <a:ext uri="{FF2B5EF4-FFF2-40B4-BE49-F238E27FC236}">
                  <a16:creationId xmlns:a16="http://schemas.microsoft.com/office/drawing/2014/main" id="{35381711-BAED-BCC2-E05E-61F44EF43AC8}"/>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6" name="사각형: 둥근 위쪽 모서리 5">
              <a:extLst>
                <a:ext uri="{FF2B5EF4-FFF2-40B4-BE49-F238E27FC236}">
                  <a16:creationId xmlns:a16="http://schemas.microsoft.com/office/drawing/2014/main" id="{9FF8AF6C-FCDA-28E1-27D5-FF1B393FD90A}"/>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7" name="사각형: 둥근 위쪽 모서리 6">
              <a:extLst>
                <a:ext uri="{FF2B5EF4-FFF2-40B4-BE49-F238E27FC236}">
                  <a16:creationId xmlns:a16="http://schemas.microsoft.com/office/drawing/2014/main" id="{A92B6461-A376-0F98-68F4-F3044AC32424}"/>
                </a:ext>
              </a:extLst>
            </p:cNvPr>
            <p:cNvSpPr/>
            <p:nvPr/>
          </p:nvSpPr>
          <p:spPr>
            <a:xfrm>
              <a:off x="1623964"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cxnSp>
          <p:nvCxnSpPr>
            <p:cNvPr id="9" name="직선 연결선 8">
              <a:extLst>
                <a:ext uri="{FF2B5EF4-FFF2-40B4-BE49-F238E27FC236}">
                  <a16:creationId xmlns:a16="http://schemas.microsoft.com/office/drawing/2014/main" id="{1E7B9A77-89A6-17FB-0707-B3D174069471}"/>
                </a:ext>
              </a:extLst>
            </p:cNvPr>
            <p:cNvCxnSpPr/>
            <p:nvPr/>
          </p:nvCxnSpPr>
          <p:spPr>
            <a:xfrm>
              <a:off x="485825" y="1525472"/>
              <a:ext cx="8928100" cy="0"/>
            </a:xfrm>
            <a:prstGeom prst="line">
              <a:avLst/>
            </a:prstGeom>
            <a:ln w="38100">
              <a:solidFill>
                <a:srgbClr val="00338D"/>
              </a:solidFill>
            </a:ln>
          </p:spPr>
          <p:style>
            <a:lnRef idx="1">
              <a:schemeClr val="accent1"/>
            </a:lnRef>
            <a:fillRef idx="0">
              <a:schemeClr val="accent1"/>
            </a:fillRef>
            <a:effectRef idx="0">
              <a:schemeClr val="accent1"/>
            </a:effectRef>
            <a:fontRef idx="minor">
              <a:schemeClr val="tx1"/>
            </a:fontRef>
          </p:style>
        </p:cxnSp>
        <p:sp>
          <p:nvSpPr>
            <p:cNvPr id="26" name="사각형: 둥근 위쪽 모서리 25">
              <a:extLst>
                <a:ext uri="{FF2B5EF4-FFF2-40B4-BE49-F238E27FC236}">
                  <a16:creationId xmlns:a16="http://schemas.microsoft.com/office/drawing/2014/main" id="{150E4AAA-E887-3926-6AE7-5D59A4128DF8}"/>
                </a:ext>
              </a:extLst>
            </p:cNvPr>
            <p:cNvSpPr/>
            <p:nvPr/>
          </p:nvSpPr>
          <p:spPr>
            <a:xfrm>
              <a:off x="523428" y="1217074"/>
              <a:ext cx="1075857" cy="293662"/>
            </a:xfrm>
            <a:prstGeom prst="round2Same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식품</a:t>
              </a:r>
            </a:p>
          </p:txBody>
        </p:sp>
      </p:grpSp>
    </p:spTree>
    <p:extLst>
      <p:ext uri="{BB962C8B-B14F-4D97-AF65-F5344CB8AC3E}">
        <p14:creationId xmlns:p14="http://schemas.microsoft.com/office/powerpoint/2010/main" val="2344793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D5C457B3-1169-57D1-BFB9-0C186D253F28}"/>
              </a:ext>
            </a:extLst>
          </p:cNvPr>
          <p:cNvSpPr txBox="1"/>
          <p:nvPr/>
        </p:nvSpPr>
        <p:spPr>
          <a:xfrm>
            <a:off x="523428" y="1611656"/>
            <a:ext cx="8689153" cy="325538"/>
          </a:xfrm>
          <a:prstGeom prst="rect">
            <a:avLst/>
          </a:prstGeom>
          <a:noFill/>
        </p:spPr>
        <p:txBody>
          <a:bodyPr wrap="square">
            <a:spAutoFit/>
          </a:bodyPr>
          <a:lstStyle/>
          <a:p>
            <a:pPr>
              <a:lnSpc>
                <a:spcPct val="114000"/>
              </a:lnSpc>
              <a:spcBef>
                <a:spcPts val="200"/>
              </a:spcBef>
              <a:spcAft>
                <a:spcPts val="200"/>
              </a:spcAf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D2C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강화하는 식품업계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aphicFrame>
        <p:nvGraphicFramePr>
          <p:cNvPr id="98" name="표 98">
            <a:extLst>
              <a:ext uri="{FF2B5EF4-FFF2-40B4-BE49-F238E27FC236}">
                <a16:creationId xmlns:a16="http://schemas.microsoft.com/office/drawing/2014/main" id="{85B50252-A681-3AA4-1618-7DBB91852925}"/>
              </a:ext>
            </a:extLst>
          </p:cNvPr>
          <p:cNvGraphicFramePr>
            <a:graphicFrameLocks noGrp="1"/>
          </p:cNvGraphicFramePr>
          <p:nvPr>
            <p:extLst>
              <p:ext uri="{D42A27DB-BD31-4B8C-83A1-F6EECF244321}">
                <p14:modId xmlns:p14="http://schemas.microsoft.com/office/powerpoint/2010/main" val="1040209618"/>
              </p:ext>
            </p:extLst>
          </p:nvPr>
        </p:nvGraphicFramePr>
        <p:xfrm>
          <a:off x="3451860" y="3145019"/>
          <a:ext cx="5822315" cy="2611027"/>
        </p:xfrm>
        <a:graphic>
          <a:graphicData uri="http://schemas.openxmlformats.org/drawingml/2006/table">
            <a:tbl>
              <a:tblPr firstRow="1" bandRow="1">
                <a:tableStyleId>{5C22544A-7EE6-4342-B048-85BDC9FD1C3A}</a:tableStyleId>
              </a:tblPr>
              <a:tblGrid>
                <a:gridCol w="662997">
                  <a:extLst>
                    <a:ext uri="{9D8B030D-6E8A-4147-A177-3AD203B41FA5}">
                      <a16:colId xmlns:a16="http://schemas.microsoft.com/office/drawing/2014/main" val="2044825175"/>
                    </a:ext>
                  </a:extLst>
                </a:gridCol>
                <a:gridCol w="5159318">
                  <a:extLst>
                    <a:ext uri="{9D8B030D-6E8A-4147-A177-3AD203B41FA5}">
                      <a16:colId xmlns:a16="http://schemas.microsoft.com/office/drawing/2014/main" val="1673424580"/>
                    </a:ext>
                  </a:extLst>
                </a:gridCol>
              </a:tblGrid>
              <a:tr h="705071">
                <a:tc>
                  <a:txBody>
                    <a:bodyPr/>
                    <a:lstStyle/>
                    <a:p>
                      <a:pPr latinLnBrk="1"/>
                      <a:endParaRPr lang="ko-KR" altLang="en-US" sz="900" kern="12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mn-cs"/>
                      </a:endParaRPr>
                    </a:p>
                  </a:txBody>
                  <a:tcPr anchor="ctr">
                    <a:lnL w="3175" cap="flat" cmpd="sng" algn="ctr">
                      <a:noFill/>
                      <a:prstDash val="solid"/>
                      <a:round/>
                      <a:headEnd type="none" w="med" len="med"/>
                      <a:tailEnd type="none" w="med" len="med"/>
                    </a:lnL>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lvl="0" indent="0" defTabSz="914400" eaLnBrk="1" fontAlgn="auto" latinLnBrk="0" hangingPunct="1">
                        <a:lnSpc>
                          <a:spcPct val="110000"/>
                        </a:lnSpc>
                        <a:spcBef>
                          <a:spcPts val="0"/>
                        </a:spcBef>
                        <a:spcAft>
                          <a:spcPts val="200"/>
                        </a:spcAft>
                        <a:buClrTx/>
                        <a:buSzTx/>
                        <a:buFontTx/>
                        <a:buNone/>
                        <a:tabLst/>
                        <a:defRPr/>
                      </a:pPr>
                      <a:r>
                        <a:rPr kumimoji="0" lang="en-US" altLang="ko-KR"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CJ</a:t>
                      </a:r>
                      <a:r>
                        <a:rPr kumimoji="0" lang="ko-KR" altLang="en-US"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제일제당 </a:t>
                      </a:r>
                      <a:r>
                        <a:rPr kumimoji="0" lang="en-US" altLang="ko-KR"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멤버십</a:t>
                      </a:r>
                      <a:r>
                        <a:rPr kumimoji="0" lang="en-US" altLang="ko-KR"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배송</a:t>
                      </a:r>
                      <a:r>
                        <a:rPr kumimoji="0" lang="en-US" altLang="ko-KR"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할인 혜택</a:t>
                      </a:r>
                      <a:r>
                        <a:rPr kumimoji="0" lang="ko-KR" altLang="en-US"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강화</a:t>
                      </a:r>
                      <a:endParaRPr kumimoji="0" lang="en-US" altLang="ko-KR"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defTabSz="914400" rtl="0" eaLnBrk="1" fontAlgn="auto" latinLnBrk="0" hangingPunct="1">
                        <a:lnSpc>
                          <a:spcPct val="110000"/>
                        </a:lnSpc>
                        <a:spcBef>
                          <a:spcPts val="0"/>
                        </a:spcBef>
                        <a:spcAft>
                          <a:spcPts val="100"/>
                        </a:spcAft>
                        <a:buClrTx/>
                        <a:buSzTx/>
                        <a:buFontTx/>
                        <a:buNone/>
                        <a:tabLst/>
                        <a:defRPr/>
                      </a:pP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자사몰 </a:t>
                      </a: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‘CJ</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더마켓</a:t>
                      </a: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경쟁력 강화를 위해 기존 유료 멤버십에 더해 </a:t>
                      </a:r>
                      <a:r>
                        <a:rPr kumimoji="0" lang="en-US" altLang="ko-KR"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900" b="0"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익일배송 서비스 및 자사몰 전용상품 등 혜택 추가</a:t>
                      </a:r>
                      <a:endPar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txBody>
                  <a:tcPr marT="36000" marB="36000"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rgbClr val="9EA7B1"/>
                      </a:solidFill>
                      <a:prstDash val="solid"/>
                      <a:round/>
                      <a:headEnd type="none" w="med" len="med"/>
                      <a:tailEnd type="none" w="med" len="med"/>
                    </a:lnB>
                    <a:noFill/>
                  </a:tcPr>
                </a:tc>
                <a:extLst>
                  <a:ext uri="{0D108BD9-81ED-4DB2-BD59-A6C34878D82A}">
                    <a16:rowId xmlns:a16="http://schemas.microsoft.com/office/drawing/2014/main" val="1217917165"/>
                  </a:ext>
                </a:extLst>
              </a:tr>
              <a:tr h="633671">
                <a:tc>
                  <a:txBody>
                    <a:bodyPr/>
                    <a:lstStyle/>
                    <a:p>
                      <a:pPr latinLnBrk="1"/>
                      <a:endParaRPr lang="ko-KR" altLang="en-US" sz="900" kern="12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mn-cs"/>
                      </a:endParaRPr>
                    </a:p>
                  </a:txBody>
                  <a:tcPr anchor="ctr">
                    <a:lnL w="3175" cap="flat" cmpd="sng" algn="ctr">
                      <a:noFill/>
                      <a:prstDash val="solid"/>
                      <a:round/>
                      <a:headEnd type="none" w="med" len="med"/>
                      <a:tailEnd type="none" w="med" len="med"/>
                    </a:lnL>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농심 </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충성고객 확보 위한 온라인몰 특화 혜택 확대</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10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’22</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8</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월 자사몰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농심몰</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을 론칭하고</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개인 맞춤형 스낵 패키지 구매</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신제품 조기 구매 등 다양한 고객 혜택을 제공</a:t>
                      </a:r>
                    </a:p>
                  </a:txBody>
                  <a:tcPr marT="36000" marB="36000" anchor="ctr">
                    <a:lnR w="3175" cap="flat" cmpd="sng" algn="ctr">
                      <a:noFill/>
                      <a:prstDash val="solid"/>
                      <a:round/>
                      <a:headEnd type="none" w="med" len="med"/>
                      <a:tailEnd type="none" w="med" len="med"/>
                    </a:lnR>
                    <a:lnT w="6350" cap="flat" cmpd="sng" algn="ctr">
                      <a:solidFill>
                        <a:srgbClr val="9EA7B1"/>
                      </a:solidFill>
                      <a:prstDash val="solid"/>
                      <a:round/>
                      <a:headEnd type="none" w="med" len="med"/>
                      <a:tailEnd type="none" w="med" len="med"/>
                    </a:lnT>
                    <a:lnB w="6350" cap="flat" cmpd="sng" algn="ctr">
                      <a:solidFill>
                        <a:srgbClr val="9EA7B1"/>
                      </a:solidFill>
                      <a:prstDash val="solid"/>
                      <a:round/>
                      <a:headEnd type="none" w="med" len="med"/>
                      <a:tailEnd type="none" w="med" len="med"/>
                    </a:lnB>
                    <a:noFill/>
                  </a:tcPr>
                </a:tc>
                <a:extLst>
                  <a:ext uri="{0D108BD9-81ED-4DB2-BD59-A6C34878D82A}">
                    <a16:rowId xmlns:a16="http://schemas.microsoft.com/office/drawing/2014/main" val="1929908964"/>
                  </a:ext>
                </a:extLst>
              </a:tr>
              <a:tr h="703003">
                <a:tc>
                  <a:txBody>
                    <a:bodyPr/>
                    <a:lstStyle/>
                    <a:p>
                      <a:pPr latinLnBrk="1"/>
                      <a:endParaRPr lang="ko-KR" altLang="en-US" sz="900" kern="12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mn-cs"/>
                      </a:endParaRPr>
                    </a:p>
                  </a:txBody>
                  <a:tcPr anchor="ctr">
                    <a:lnL w="3175" cap="flat" cmpd="sng" algn="ctr">
                      <a:noFill/>
                      <a:prstDash val="solid"/>
                      <a:round/>
                      <a:headEnd type="none" w="med" len="med"/>
                      <a:tailEnd type="none" w="med" len="med"/>
                    </a:lnL>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동원</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F&amp;B</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식품 브랜드 카테고리별 전문관으로 개별 운영하며 전문성 강화</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동원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F&amp;B</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는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’21</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설립한 자회사 동원디어푸드를 통해 온라인 사업을 확대하고 있음 동원디어푸드는 대표 온라인몰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동원몰</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츄츄닷컴</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펫푸드 전문몰</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더반찬</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신선식품</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전문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에 이어</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’22</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년 중간 유통단계를 줄인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D2C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신선육 브랜드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육백점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과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건기식 전문몰 ‘웰프</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등을 추가하며 사업 확대</a:t>
                      </a:r>
                    </a:p>
                  </a:txBody>
                  <a:tcPr marT="36000" marB="36000" anchor="ctr">
                    <a:lnR w="3175" cap="flat" cmpd="sng" algn="ctr">
                      <a:noFill/>
                      <a:prstDash val="solid"/>
                      <a:round/>
                      <a:headEnd type="none" w="med" len="med"/>
                      <a:tailEnd type="none" w="med" len="med"/>
                    </a:lnR>
                    <a:lnT w="6350" cap="flat" cmpd="sng" algn="ctr">
                      <a:solidFill>
                        <a:srgbClr val="9EA7B1"/>
                      </a:solidFill>
                      <a:prstDash val="solid"/>
                      <a:round/>
                      <a:headEnd type="none" w="med" len="med"/>
                      <a:tailEnd type="none" w="med" len="med"/>
                    </a:lnT>
                    <a:lnB w="6350" cap="flat" cmpd="sng" algn="ctr">
                      <a:solidFill>
                        <a:srgbClr val="9EA7B1"/>
                      </a:solidFill>
                      <a:prstDash val="solid"/>
                      <a:round/>
                      <a:headEnd type="none" w="med" len="med"/>
                      <a:tailEnd type="none" w="med" len="med"/>
                    </a:lnB>
                    <a:noFill/>
                  </a:tcPr>
                </a:tc>
                <a:extLst>
                  <a:ext uri="{0D108BD9-81ED-4DB2-BD59-A6C34878D82A}">
                    <a16:rowId xmlns:a16="http://schemas.microsoft.com/office/drawing/2014/main" val="3370936619"/>
                  </a:ext>
                </a:extLst>
              </a:tr>
              <a:tr h="569282">
                <a:tc>
                  <a:txBody>
                    <a:bodyPr/>
                    <a:lstStyle/>
                    <a:p>
                      <a:pPr latinLnBrk="1"/>
                      <a:endParaRPr lang="ko-KR" altLang="en-US" sz="900" kern="12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cs typeface="+mn-cs"/>
                      </a:endParaRPr>
                    </a:p>
                  </a:txBody>
                  <a:tcPr anchor="ctr">
                    <a:lnL w="3175" cap="flat" cmpd="sng" algn="ctr">
                      <a:noFill/>
                      <a:prstDash val="solid"/>
                      <a:round/>
                      <a:headEnd type="none" w="med" len="med"/>
                      <a:tailEnd type="none" w="med" len="med"/>
                    </a:lnL>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기존 온라인몰 통합 및 건강 분야 특화몰로 공략</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0"/>
                        </a:spcBef>
                        <a:spcAft>
                          <a:spcPts val="100"/>
                        </a:spcAft>
                        <a:buClrTx/>
                        <a:buSzTx/>
                        <a:buFontTx/>
                        <a:buNone/>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기존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닥터유 제주용암수 앱</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을 통합하여 건강 분야에 특화한 자사몰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닥터유몰</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을 론칭</a:t>
                      </a:r>
                    </a:p>
                  </a:txBody>
                  <a:tcPr marT="36000" marB="36000" anchor="ctr">
                    <a:lnR w="3175" cap="flat" cmpd="sng" algn="ctr">
                      <a:noFill/>
                      <a:prstDash val="solid"/>
                      <a:round/>
                      <a:headEnd type="none" w="med" len="med"/>
                      <a:tailEnd type="none" w="med" len="med"/>
                    </a:lnR>
                    <a:lnT w="6350" cap="flat" cmpd="sng" algn="ctr">
                      <a:solidFill>
                        <a:srgbClr val="9EA7B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46881602"/>
                  </a:ext>
                </a:extLst>
              </a:tr>
            </a:tbl>
          </a:graphicData>
        </a:graphic>
      </p:graphicFrame>
      <p:sp>
        <p:nvSpPr>
          <p:cNvPr id="14" name="직사각형 13">
            <a:extLst>
              <a:ext uri="{FF2B5EF4-FFF2-40B4-BE49-F238E27FC236}">
                <a16:creationId xmlns:a16="http://schemas.microsoft.com/office/drawing/2014/main" id="{E4E20027-FA60-A662-227C-1E09D1A66D76}"/>
              </a:ext>
            </a:extLst>
          </p:cNvPr>
          <p:cNvSpPr/>
          <p:nvPr/>
        </p:nvSpPr>
        <p:spPr>
          <a:xfrm>
            <a:off x="3451860" y="2175603"/>
            <a:ext cx="5819853" cy="972000"/>
          </a:xfrm>
          <a:prstGeom prst="rect">
            <a:avLst/>
          </a:prstGeom>
          <a:solidFill>
            <a:schemeClr val="tx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rIns="90000" rtlCol="0" anchor="ctr"/>
          <a:lstStyle/>
          <a:p>
            <a:pPr marL="0" marR="0" lvl="0" indent="0" algn="l" defTabSz="914400" rtl="0" eaLnBrk="1" fontAlgn="base" latinLnBrk="0" hangingPunct="1">
              <a:lnSpc>
                <a:spcPct val="113000"/>
              </a:lnSpc>
              <a:spcBef>
                <a:spcPts val="200"/>
              </a:spcBef>
              <a:spcAft>
                <a:spcPts val="2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식품업계는 이커머스 의존도를 낮추기 위해 자사몰 경쟁력을 높이는 데 역량 집중</a:t>
            </a:r>
            <a:endPar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base" latinLnBrk="0" hangingPunct="1">
              <a:lnSpc>
                <a:spcPct val="113000"/>
              </a:lnSpc>
              <a:spcBef>
                <a:spcPts val="100"/>
              </a:spcBef>
              <a:spcAft>
                <a:spcPts val="1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0"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기업들은 자사몰 내 단독 상품 비중을 늘리고 이원화하여 운영해오던 자사몰을 통합하거나 배송 서비스를 개편하며 사용자 편의성을 강화</a:t>
            </a:r>
          </a:p>
          <a:p>
            <a:pPr marL="171450" marR="0" lvl="0" indent="-171450" algn="l" defTabSz="914400" rtl="0" eaLnBrk="1" fontAlgn="base" latinLnBrk="0" hangingPunct="1">
              <a:lnSpc>
                <a:spcPct val="113000"/>
              </a:lnSpc>
              <a:spcBef>
                <a:spcPts val="100"/>
              </a:spcBef>
              <a:spcAft>
                <a:spcPts val="1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0"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자사몰은 이커머스와 달리 판매 수수료가 없어 이윤이 높고</a:t>
            </a:r>
            <a:r>
              <a:rPr kumimoji="0" lang="en-US" altLang="ko-KR" sz="900" b="0"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판매 관리가 자유로움</a:t>
            </a:r>
            <a:r>
              <a:rPr kumimoji="0" lang="en-US" altLang="ko-KR" sz="900" b="0"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또한 고객 데이터를 확보하여 마케팅에 활용 가능하다는 이점</a:t>
            </a:r>
            <a:endParaRPr kumimoji="0" lang="ko-KR" altLang="en-US" sz="900" b="1" i="0" u="none" strike="noStrike" kern="1200" cap="none" spc="0" normalizeH="0" baseline="0" noProof="0" dirty="0">
              <a:ln>
                <a:solidFill>
                  <a:srgbClr val="FFFFFF">
                    <a:lumMod val="75000"/>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endParaRPr>
          </a:p>
        </p:txBody>
      </p:sp>
      <p:sp>
        <p:nvSpPr>
          <p:cNvPr id="68" name="TextBox 67">
            <a:extLst>
              <a:ext uri="{FF2B5EF4-FFF2-40B4-BE49-F238E27FC236}">
                <a16:creationId xmlns:a16="http://schemas.microsoft.com/office/drawing/2014/main" id="{B6441716-16CC-8232-66BB-D6D505996D7D}"/>
              </a:ext>
            </a:extLst>
          </p:cNvPr>
          <p:cNvSpPr txBox="1"/>
          <p:nvPr/>
        </p:nvSpPr>
        <p:spPr>
          <a:xfrm>
            <a:off x="488949" y="5968610"/>
            <a:ext cx="431642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각 사</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p>
        </p:txBody>
      </p:sp>
      <p:pic>
        <p:nvPicPr>
          <p:cNvPr id="1026" name="Picture 2" descr="App Store에서 제공하는 농심몰">
            <a:extLst>
              <a:ext uri="{FF2B5EF4-FFF2-40B4-BE49-F238E27FC236}">
                <a16:creationId xmlns:a16="http://schemas.microsoft.com/office/drawing/2014/main" id="{39B82BA1-4D68-CF66-571C-2CED9E38DA1E}"/>
              </a:ext>
            </a:extLst>
          </p:cNvPr>
          <p:cNvPicPr>
            <a:picLocks noChangeAspect="1" noChangeArrowheads="1"/>
          </p:cNvPicPr>
          <p:nvPr/>
        </p:nvPicPr>
        <p:blipFill rotWithShape="1">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l="32065" t="14454" r="32479" b="14777"/>
          <a:stretch/>
        </p:blipFill>
        <p:spPr bwMode="auto">
          <a:xfrm>
            <a:off x="3451860" y="3953035"/>
            <a:ext cx="432877" cy="432000"/>
          </a:xfrm>
          <a:prstGeom prst="roundRect">
            <a:avLst/>
          </a:prstGeom>
          <a:noFill/>
          <a:effectLst>
            <a:outerShdw blurRad="50800" dist="38100" dir="2700000" algn="tl" rotWithShape="0">
              <a:schemeClr val="bg1">
                <a:lumMod val="75000"/>
                <a:alpha val="40000"/>
              </a:schemeClr>
            </a:outerShdw>
          </a:effectLst>
          <a:extLst>
            <a:ext uri="{909E8E84-426E-40DD-AFC4-6F175D3DCCD1}">
              <a14:hiddenFill xmlns:a14="http://schemas.microsoft.com/office/drawing/2010/main">
                <a:solidFill>
                  <a:srgbClr val="FFFFFF"/>
                </a:solidFill>
              </a14:hiddenFill>
            </a:ext>
          </a:extLst>
        </p:spPr>
      </p:pic>
      <p:pic>
        <p:nvPicPr>
          <p:cNvPr id="1028" name="Picture 4" descr="닥터유몰 - Google Play 앱">
            <a:extLst>
              <a:ext uri="{FF2B5EF4-FFF2-40B4-BE49-F238E27FC236}">
                <a16:creationId xmlns:a16="http://schemas.microsoft.com/office/drawing/2014/main" id="{E3E25B37-434E-7403-F4B8-FF9466D6F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860" y="5260632"/>
            <a:ext cx="432000" cy="432000"/>
          </a:xfrm>
          <a:prstGeom prst="roundRect">
            <a:avLst/>
          </a:prstGeom>
          <a:noFill/>
          <a:effectLst>
            <a:outerShdw blurRad="50800" dist="38100" dir="2700000" algn="tl" rotWithShape="0">
              <a:schemeClr val="bg1">
                <a:lumMod val="75000"/>
                <a:alpha val="40000"/>
              </a:schemeClr>
            </a:outerShdw>
          </a:effectLst>
          <a:extLst>
            <a:ext uri="{909E8E84-426E-40DD-AFC4-6F175D3DCCD1}">
              <a14:hiddenFill xmlns:a14="http://schemas.microsoft.com/office/drawing/2010/main">
                <a:solidFill>
                  <a:srgbClr val="FFFFFF"/>
                </a:solidFill>
              </a14:hiddenFill>
            </a:ext>
          </a:extLst>
        </p:spPr>
      </p:pic>
      <p:pic>
        <p:nvPicPr>
          <p:cNvPr id="1030" name="Picture 6" descr="CJ더마켓 - Apps on Google Play">
            <a:extLst>
              <a:ext uri="{FF2B5EF4-FFF2-40B4-BE49-F238E27FC236}">
                <a16:creationId xmlns:a16="http://schemas.microsoft.com/office/drawing/2014/main" id="{CDBFCCC8-81C8-9953-C6B4-218B9911A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860" y="3299236"/>
            <a:ext cx="432000" cy="432000"/>
          </a:xfrm>
          <a:prstGeom prst="roundRect">
            <a:avLst/>
          </a:prstGeom>
          <a:noFill/>
          <a:effectLst>
            <a:outerShdw blurRad="50800" dist="38100" dir="2700000" algn="tl" rotWithShape="0">
              <a:schemeClr val="bg1">
                <a:lumMod val="75000"/>
                <a:alpha val="40000"/>
              </a:schemeClr>
            </a:outerShdw>
          </a:effectLst>
          <a:extLst>
            <a:ext uri="{909E8E84-426E-40DD-AFC4-6F175D3DCCD1}">
              <a14:hiddenFill xmlns:a14="http://schemas.microsoft.com/office/drawing/2010/main">
                <a:solidFill>
                  <a:srgbClr val="FFFFFF"/>
                </a:solidFill>
              </a14:hiddenFill>
            </a:ext>
          </a:extLst>
        </p:spPr>
      </p:pic>
      <p:sp>
        <p:nvSpPr>
          <p:cNvPr id="99" name="텍스트 개체 틀 19">
            <a:extLst>
              <a:ext uri="{FF2B5EF4-FFF2-40B4-BE49-F238E27FC236}">
                <a16:creationId xmlns:a16="http://schemas.microsoft.com/office/drawing/2014/main" id="{9CA6A51F-A420-C170-9F31-DB7F55343284}"/>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① 식품</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100" name="텍스트 개체 틀 16">
            <a:extLst>
              <a:ext uri="{FF2B5EF4-FFF2-40B4-BE49-F238E27FC236}">
                <a16:creationId xmlns:a16="http://schemas.microsoft.com/office/drawing/2014/main" id="{A63166AD-31DD-43FA-B281-D66DDA3C8EB8}"/>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63" name="직사각형 62">
            <a:extLst>
              <a:ext uri="{FF2B5EF4-FFF2-40B4-BE49-F238E27FC236}">
                <a16:creationId xmlns:a16="http://schemas.microsoft.com/office/drawing/2014/main" id="{942D9D74-2758-2257-DFBB-62D123319D78}"/>
              </a:ext>
            </a:extLst>
          </p:cNvPr>
          <p:cNvSpPr/>
          <p:nvPr/>
        </p:nvSpPr>
        <p:spPr>
          <a:xfrm>
            <a:off x="646026" y="2175602"/>
            <a:ext cx="2039606" cy="252000"/>
          </a:xfrm>
          <a:prstGeom prst="rect">
            <a:avLst/>
          </a:prstGeom>
          <a:no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pPr marL="0" marR="0" lvl="0" indent="0" algn="ctr" defTabSz="914400" rtl="0" eaLnBrk="1" fontAlgn="auto" latinLnBrk="0" hangingPunct="1">
              <a:lnSpc>
                <a:spcPct val="100000"/>
              </a:lnSpc>
              <a:spcBef>
                <a:spcPts val="0"/>
              </a:spcBef>
              <a:spcAft>
                <a:spcPts val="0"/>
              </a:spcAft>
              <a:buClr>
                <a:srgbClr val="1E49E2"/>
              </a:buClr>
              <a:buSzTx/>
              <a:buFontTx/>
              <a:buNone/>
              <a:tabLst/>
              <a:defRPr/>
            </a:pPr>
            <a:r>
              <a:rPr kumimoji="0" lang="ko-KR" altLang="en-US" sz="1150" b="1" i="0" u="none" strike="noStrike" kern="1200" cap="none" spc="0" normalizeH="0" baseline="0" noProof="0" dirty="0">
                <a:ln>
                  <a:solidFill>
                    <a:srgbClr val="1E49E2">
                      <a:shade val="95000"/>
                      <a:satMod val="105000"/>
                      <a:alpha val="0"/>
                    </a:srgbClr>
                  </a:solidFill>
                </a:ln>
                <a:solidFill>
                  <a:schemeClr val="bg1">
                    <a:lumMod val="95000"/>
                  </a:schemeClr>
                </a:solidFill>
                <a:effectLst/>
                <a:uLnTx/>
                <a:uFillTx/>
                <a:latin typeface="KoPub돋움체 Medium"/>
                <a:ea typeface="KoPub돋움체 Medium"/>
                <a:cs typeface="+mn-cs"/>
              </a:rPr>
              <a:t>가나다</a:t>
            </a:r>
          </a:p>
        </p:txBody>
      </p:sp>
      <p:grpSp>
        <p:nvGrpSpPr>
          <p:cNvPr id="65" name="그룹 64">
            <a:extLst>
              <a:ext uri="{FF2B5EF4-FFF2-40B4-BE49-F238E27FC236}">
                <a16:creationId xmlns:a16="http://schemas.microsoft.com/office/drawing/2014/main" id="{91356AA2-B67D-3298-42E3-128877A2D15A}"/>
              </a:ext>
            </a:extLst>
          </p:cNvPr>
          <p:cNvGrpSpPr/>
          <p:nvPr/>
        </p:nvGrpSpPr>
        <p:grpSpPr>
          <a:xfrm>
            <a:off x="634287" y="2175602"/>
            <a:ext cx="2390853" cy="3524043"/>
            <a:chOff x="634287" y="2626098"/>
            <a:chExt cx="2498578" cy="3073547"/>
          </a:xfrm>
        </p:grpSpPr>
        <p:grpSp>
          <p:nvGrpSpPr>
            <p:cNvPr id="62" name="그룹 61">
              <a:extLst>
                <a:ext uri="{FF2B5EF4-FFF2-40B4-BE49-F238E27FC236}">
                  <a16:creationId xmlns:a16="http://schemas.microsoft.com/office/drawing/2014/main" id="{52AA727C-E7D1-A9B3-3B74-1910A7CBA7F9}"/>
                </a:ext>
              </a:extLst>
            </p:cNvPr>
            <p:cNvGrpSpPr/>
            <p:nvPr/>
          </p:nvGrpSpPr>
          <p:grpSpPr>
            <a:xfrm>
              <a:off x="634287" y="2626098"/>
              <a:ext cx="2498578" cy="3073547"/>
              <a:chOff x="634287" y="2175601"/>
              <a:chExt cx="2798074" cy="3073547"/>
            </a:xfrm>
          </p:grpSpPr>
          <p:sp>
            <p:nvSpPr>
              <p:cNvPr id="39" name="직사각형 38">
                <a:extLst>
                  <a:ext uri="{FF2B5EF4-FFF2-40B4-BE49-F238E27FC236}">
                    <a16:creationId xmlns:a16="http://schemas.microsoft.com/office/drawing/2014/main" id="{9B049CF0-624D-CBED-E730-8CE72FDC2443}"/>
                  </a:ext>
                </a:extLst>
              </p:cNvPr>
              <p:cNvSpPr/>
              <p:nvPr/>
            </p:nvSpPr>
            <p:spPr>
              <a:xfrm>
                <a:off x="634287" y="2175601"/>
                <a:ext cx="2297233" cy="1764406"/>
              </a:xfrm>
              <a:prstGeom prst="rect">
                <a:avLst/>
              </a:prstGeom>
              <a:solidFill>
                <a:srgbClr val="EBEDEF"/>
              </a:solidFill>
              <a:ln w="9525">
                <a:solidFill>
                  <a:srgbClr val="D7DBD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0" rtlCol="0" anchor="t"/>
              <a:lstStyle/>
              <a:p>
                <a:pPr hangingPunct="0">
                  <a:lnSpc>
                    <a:spcPct val="113000"/>
                  </a:lnSpc>
                  <a:spcAft>
                    <a:spcPts val="800"/>
                  </a:spcAft>
                  <a:defRPr/>
                </a:pPr>
                <a:r>
                  <a:rPr lang="ko-KR" altLang="en-US" sz="110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이커머스 ↔ 제조사 간</a:t>
                </a:r>
                <a:br>
                  <a:rPr lang="en-US" altLang="ko-KR" sz="110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br>
                <a:r>
                  <a:rPr lang="ko-KR" altLang="en-US" sz="110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갈등 심화</a:t>
                </a:r>
                <a:endParaRPr lang="en-US" altLang="ko-KR" sz="110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a:p>
                <a:pPr marL="182563" indent="-182563">
                  <a:lnSpc>
                    <a:spcPct val="110000"/>
                  </a:lnSpc>
                  <a:spcAft>
                    <a:spcPts val="200"/>
                  </a:spcAft>
                  <a:buFontTx/>
                  <a:buChar char="-"/>
                  <a:defRPr/>
                </a:pPr>
                <a:r>
                  <a:rPr lang="ko-KR" altLang="en-US" sz="1000" dirty="0">
                    <a:ln>
                      <a:solidFill>
                        <a:prstClr val="white">
                          <a:lumMod val="75000"/>
                          <a:alpha val="0"/>
                        </a:prstClr>
                      </a:solidFill>
                    </a:ln>
                    <a:solidFill>
                      <a:srgbClr val="000000">
                        <a:lumMod val="85000"/>
                        <a:lumOff val="15000"/>
                      </a:srgbClr>
                    </a:solidFill>
                    <a:latin typeface="KoPub돋움체 Medium"/>
                    <a:ea typeface="KoPub돋움체 Medium"/>
                  </a:rPr>
                  <a:t>코로나</a:t>
                </a:r>
                <a:r>
                  <a:rPr lang="en-US" altLang="ko-KR" sz="1000" dirty="0">
                    <a:ln>
                      <a:solidFill>
                        <a:prstClr val="white">
                          <a:lumMod val="75000"/>
                          <a:alpha val="0"/>
                        </a:prstClr>
                      </a:solidFill>
                    </a:ln>
                    <a:solidFill>
                      <a:srgbClr val="000000">
                        <a:lumMod val="85000"/>
                        <a:lumOff val="15000"/>
                      </a:srgbClr>
                    </a:solidFill>
                    <a:latin typeface="KoPub돋움체 Medium"/>
                    <a:ea typeface="KoPub돋움체 Medium"/>
                  </a:rPr>
                  <a:t>19 </a:t>
                </a:r>
                <a:r>
                  <a:rPr lang="ko-KR" altLang="en-US" sz="1000" dirty="0">
                    <a:ln>
                      <a:solidFill>
                        <a:prstClr val="white">
                          <a:lumMod val="75000"/>
                          <a:alpha val="0"/>
                        </a:prstClr>
                      </a:solidFill>
                    </a:ln>
                    <a:solidFill>
                      <a:srgbClr val="000000">
                        <a:lumMod val="85000"/>
                        <a:lumOff val="15000"/>
                      </a:srgbClr>
                    </a:solidFill>
                    <a:latin typeface="KoPub돋움체 Medium"/>
                    <a:ea typeface="KoPub돋움체 Medium"/>
                  </a:rPr>
                  <a:t>팬데믹 이후 대형 이커머스업체 영향력이 확대되면서 납품가를 둘러싸고 대형 이커머스업체와 대형 식품 제조사 간 주도권 경쟁이 지속</a:t>
                </a:r>
                <a:endParaRPr lang="en-US" altLang="ko-KR" sz="1000" dirty="0">
                  <a:ln>
                    <a:solidFill>
                      <a:prstClr val="white">
                        <a:lumMod val="75000"/>
                        <a:alpha val="0"/>
                      </a:prstClr>
                    </a:solidFill>
                  </a:ln>
                  <a:solidFill>
                    <a:srgbClr val="000000">
                      <a:lumMod val="85000"/>
                      <a:lumOff val="15000"/>
                    </a:srgbClr>
                  </a:solidFill>
                  <a:latin typeface="KoPub돋움체 Medium"/>
                  <a:ea typeface="KoPub돋움체 Medium"/>
                </a:endParaRPr>
              </a:p>
              <a:p>
                <a:pPr marL="0" marR="0" lvl="0" indent="0" algn="l" defTabSz="914400" rtl="0" eaLnBrk="1" fontAlgn="auto" latinLnBrk="0" hangingPunct="0">
                  <a:lnSpc>
                    <a:spcPct val="120000"/>
                  </a:lnSpc>
                  <a:spcBef>
                    <a:spcPts val="0"/>
                  </a:spcBef>
                  <a:spcAft>
                    <a:spcPts val="0"/>
                  </a:spcAft>
                  <a:buClrTx/>
                  <a:buSzTx/>
                  <a:buFontTx/>
                  <a:buNone/>
                  <a:tabLst/>
                  <a:defRPr/>
                </a:pPr>
                <a:endParaRPr lang="en-US" altLang="ko-KR" sz="950" dirty="0">
                  <a:ln>
                    <a:solidFill>
                      <a:prstClr val="white">
                        <a:lumMod val="75000"/>
                        <a:alpha val="0"/>
                      </a:prstClr>
                    </a:solidFill>
                  </a:ln>
                  <a:solidFill>
                    <a:srgbClr val="000000">
                      <a:lumMod val="85000"/>
                      <a:lumOff val="15000"/>
                    </a:srgbClr>
                  </a:solidFill>
                  <a:latin typeface="KoPub돋움체 Medium"/>
                  <a:ea typeface="KoPub돋움체 Medium"/>
                </a:endParaRPr>
              </a:p>
              <a:p>
                <a:pPr marL="0" marR="0" lvl="0" indent="0" algn="l" defTabSz="914400" rtl="0" eaLnBrk="1" fontAlgn="auto" latinLnBrk="0" hangingPunct="0">
                  <a:lnSpc>
                    <a:spcPct val="120000"/>
                  </a:lnSpc>
                  <a:spcBef>
                    <a:spcPts val="0"/>
                  </a:spcBef>
                  <a:spcAft>
                    <a:spcPts val="0"/>
                  </a:spcAft>
                  <a:buClrTx/>
                  <a:buSzTx/>
                  <a:buFontTx/>
                  <a:buNone/>
                  <a:tabLst/>
                  <a:defRPr/>
                </a:pPr>
                <a:endParaRPr lang="en-US" altLang="ko-KR" sz="1000" dirty="0">
                  <a:ln>
                    <a:solidFill>
                      <a:prstClr val="white">
                        <a:lumMod val="75000"/>
                        <a:alpha val="0"/>
                      </a:prstClr>
                    </a:solidFill>
                  </a:ln>
                  <a:solidFill>
                    <a:srgbClr val="000000">
                      <a:lumMod val="85000"/>
                      <a:lumOff val="15000"/>
                    </a:srgbClr>
                  </a:solidFill>
                  <a:latin typeface="KoPub돋움체 Medium"/>
                  <a:ea typeface="KoPub돋움체 Medium"/>
                </a:endParaRPr>
              </a:p>
            </p:txBody>
          </p:sp>
          <p:sp>
            <p:nvSpPr>
              <p:cNvPr id="61" name="사각형: 모서리가 접힌 도형 60">
                <a:extLst>
                  <a:ext uri="{FF2B5EF4-FFF2-40B4-BE49-F238E27FC236}">
                    <a16:creationId xmlns:a16="http://schemas.microsoft.com/office/drawing/2014/main" id="{1C931347-1FCF-C18B-F184-3DDC282D925A}"/>
                  </a:ext>
                </a:extLst>
              </p:cNvPr>
              <p:cNvSpPr/>
              <p:nvPr/>
            </p:nvSpPr>
            <p:spPr>
              <a:xfrm>
                <a:off x="1327743" y="3684169"/>
                <a:ext cx="2104618" cy="1564979"/>
              </a:xfrm>
              <a:prstGeom prst="foldedCorner">
                <a:avLst>
                  <a:gd name="adj" fmla="val 17756"/>
                </a:avLst>
              </a:prstGeom>
              <a:solidFill>
                <a:schemeClr val="bg1"/>
              </a:solidFill>
              <a:ln w="9525">
                <a:solidFill>
                  <a:srgbClr val="D7DBDF"/>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rtlCol="0" anchor="t"/>
              <a:lstStyle/>
              <a:p>
                <a:pPr marL="0" marR="0" lvl="0" indent="0" algn="l" defTabSz="914400" rtl="0" eaLnBrk="1" fontAlgn="auto" latinLnBrk="0" hangingPunct="0">
                  <a:lnSpc>
                    <a:spcPct val="113000"/>
                  </a:lnSpc>
                  <a:spcBef>
                    <a:spcPts val="0"/>
                  </a:spcBef>
                  <a:spcAft>
                    <a:spcPts val="800"/>
                  </a:spcAft>
                  <a:buClrTx/>
                  <a:buSzTx/>
                  <a:buFontTx/>
                  <a:buNone/>
                  <a:tabLst/>
                  <a:defRPr/>
                </a:pPr>
                <a:r>
                  <a:rPr lang="ko-KR" altLang="en-US" sz="110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cs typeface="Univers for KPMG"/>
                  </a:rPr>
                  <a:t>식품 제조업체는 이커머스와의 지속되는 대립에 자사몰을 통해 홀로서기 시도</a:t>
                </a:r>
                <a:endParaRPr lang="en-US" altLang="ko-KR" sz="1100" b="1"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cs typeface="Univers for KPMG"/>
                </a:endParaRPr>
              </a:p>
              <a:p>
                <a:pPr marL="182563" marR="0" lvl="0" indent="-182563" algn="l" defTabSz="914400" rtl="0" eaLnBrk="1" fontAlgn="auto" latinLnBrk="0" hangingPunct="1">
                  <a:lnSpc>
                    <a:spcPct val="110000"/>
                  </a:lnSpc>
                  <a:spcBef>
                    <a:spcPts val="0"/>
                  </a:spcBef>
                  <a:spcAft>
                    <a:spcPts val="200"/>
                  </a:spcAft>
                  <a:buClrTx/>
                  <a:buSzTx/>
                  <a:buFontTx/>
                  <a:buChar char="-"/>
                  <a:tabLst/>
                  <a:defRPr/>
                </a:pPr>
                <a:r>
                  <a:rPr kumimoji="0" lang="ko-KR" altLang="en-US" sz="10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식품업계는 </a:t>
                </a:r>
                <a:r>
                  <a:rPr kumimoji="0" lang="en-US" altLang="ko-KR" sz="10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D2C</a:t>
                </a:r>
                <a:r>
                  <a:rPr kumimoji="0" lang="ko-KR" altLang="en-US" sz="10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를 비롯 다양한 유통망으로 판촉을 강화하며 이커머스 의존도를 줄이고자 함</a:t>
                </a:r>
                <a:endParaRPr kumimoji="0" lang="en-US" altLang="ko-KR" sz="10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a:spcAft>
                    <a:spcPts val="200"/>
                  </a:spcAft>
                </a:pPr>
                <a:endParaRPr lang="ko-KR" altLang="en-US" sz="1000" dirty="0">
                  <a:ln>
                    <a:solidFill>
                      <a:schemeClr val="bg1">
                        <a:lumMod val="75000"/>
                        <a:alpha val="0"/>
                      </a:schemeClr>
                    </a:solidFill>
                  </a:ln>
                  <a:solidFill>
                    <a:schemeClr val="tx1">
                      <a:lumMod val="85000"/>
                      <a:lumOff val="15000"/>
                    </a:schemeClr>
                  </a:solidFill>
                  <a:latin typeface="+mn-ea"/>
                </a:endParaRPr>
              </a:p>
            </p:txBody>
          </p:sp>
        </p:grpSp>
        <p:sp>
          <p:nvSpPr>
            <p:cNvPr id="64" name="Freeform 5">
              <a:extLst>
                <a:ext uri="{FF2B5EF4-FFF2-40B4-BE49-F238E27FC236}">
                  <a16:creationId xmlns:a16="http://schemas.microsoft.com/office/drawing/2014/main" id="{8EAC6CE5-B24E-1CE2-8603-1288DE912036}"/>
                </a:ext>
              </a:extLst>
            </p:cNvPr>
            <p:cNvSpPr>
              <a:spLocks/>
            </p:cNvSpPr>
            <p:nvPr/>
          </p:nvSpPr>
          <p:spPr bwMode="auto">
            <a:xfrm rot="274867">
              <a:off x="2603090" y="3828609"/>
              <a:ext cx="487348" cy="498706"/>
            </a:xfrm>
            <a:custGeom>
              <a:avLst/>
              <a:gdLst>
                <a:gd name="T0" fmla="*/ 843 w 946"/>
                <a:gd name="T1" fmla="*/ 1417 h 1640"/>
                <a:gd name="T2" fmla="*/ 919 w 946"/>
                <a:gd name="T3" fmla="*/ 1027 h 1640"/>
                <a:gd name="T4" fmla="*/ 0 w 946"/>
                <a:gd name="T5" fmla="*/ 0 h 1640"/>
                <a:gd name="T6" fmla="*/ 1 w 946"/>
                <a:gd name="T7" fmla="*/ 0 h 1640"/>
                <a:gd name="T8" fmla="*/ 596 w 946"/>
                <a:gd name="T9" fmla="*/ 839 h 1640"/>
                <a:gd name="T10" fmla="*/ 516 w 946"/>
                <a:gd name="T11" fmla="*/ 1209 h 1640"/>
                <a:gd name="T12" fmla="*/ 511 w 946"/>
                <a:gd name="T13" fmla="*/ 1224 h 1640"/>
                <a:gd name="T14" fmla="*/ 418 w 946"/>
                <a:gd name="T15" fmla="*/ 1170 h 1640"/>
                <a:gd name="T16" fmla="*/ 498 w 946"/>
                <a:gd name="T17" fmla="*/ 1640 h 1640"/>
                <a:gd name="T18" fmla="*/ 946 w 946"/>
                <a:gd name="T19" fmla="*/ 1477 h 1640"/>
                <a:gd name="T20" fmla="*/ 843 w 946"/>
                <a:gd name="T21" fmla="*/ 1417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6" h="1640">
                  <a:moveTo>
                    <a:pt x="843" y="1417"/>
                  </a:moveTo>
                  <a:cubicBezTo>
                    <a:pt x="892" y="1297"/>
                    <a:pt x="919" y="1165"/>
                    <a:pt x="919" y="1027"/>
                  </a:cubicBezTo>
                  <a:cubicBezTo>
                    <a:pt x="919" y="495"/>
                    <a:pt x="517" y="57"/>
                    <a:pt x="0" y="0"/>
                  </a:cubicBezTo>
                  <a:cubicBezTo>
                    <a:pt x="1" y="0"/>
                    <a:pt x="1" y="0"/>
                    <a:pt x="1" y="0"/>
                  </a:cubicBezTo>
                  <a:cubicBezTo>
                    <a:pt x="347" y="121"/>
                    <a:pt x="596" y="451"/>
                    <a:pt x="596" y="839"/>
                  </a:cubicBezTo>
                  <a:cubicBezTo>
                    <a:pt x="596" y="971"/>
                    <a:pt x="567" y="1096"/>
                    <a:pt x="516" y="1209"/>
                  </a:cubicBezTo>
                  <a:cubicBezTo>
                    <a:pt x="514" y="1214"/>
                    <a:pt x="513" y="1219"/>
                    <a:pt x="511" y="1224"/>
                  </a:cubicBezTo>
                  <a:cubicBezTo>
                    <a:pt x="418" y="1170"/>
                    <a:pt x="418" y="1170"/>
                    <a:pt x="418" y="1170"/>
                  </a:cubicBezTo>
                  <a:cubicBezTo>
                    <a:pt x="498" y="1640"/>
                    <a:pt x="498" y="1640"/>
                    <a:pt x="498" y="1640"/>
                  </a:cubicBezTo>
                  <a:cubicBezTo>
                    <a:pt x="946" y="1477"/>
                    <a:pt x="946" y="1477"/>
                    <a:pt x="946" y="1477"/>
                  </a:cubicBezTo>
                  <a:lnTo>
                    <a:pt x="843" y="1417"/>
                  </a:lnTo>
                  <a:close/>
                </a:path>
              </a:pathLst>
            </a:custGeom>
            <a:solidFill>
              <a:srgbClr val="B3E6FF"/>
            </a:solidFill>
            <a:ln>
              <a:noFill/>
            </a:ln>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5" name="그룹 14">
            <a:extLst>
              <a:ext uri="{FF2B5EF4-FFF2-40B4-BE49-F238E27FC236}">
                <a16:creationId xmlns:a16="http://schemas.microsoft.com/office/drawing/2014/main" id="{D446860E-9EDE-9B57-4C0B-FA7EE03EA91B}"/>
              </a:ext>
            </a:extLst>
          </p:cNvPr>
          <p:cNvGrpSpPr/>
          <p:nvPr/>
        </p:nvGrpSpPr>
        <p:grpSpPr>
          <a:xfrm>
            <a:off x="485825" y="1217074"/>
            <a:ext cx="8928100" cy="311839"/>
            <a:chOff x="485825" y="1217074"/>
            <a:chExt cx="8928100" cy="311839"/>
          </a:xfrm>
        </p:grpSpPr>
        <p:sp>
          <p:nvSpPr>
            <p:cNvPr id="16" name="사각형: 둥근 위쪽 모서리 15">
              <a:extLst>
                <a:ext uri="{FF2B5EF4-FFF2-40B4-BE49-F238E27FC236}">
                  <a16:creationId xmlns:a16="http://schemas.microsoft.com/office/drawing/2014/main" id="{1000B6BF-4174-179A-9D3D-E7445AAD4606}"/>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17" name="사각형: 둥근 위쪽 모서리 16">
              <a:extLst>
                <a:ext uri="{FF2B5EF4-FFF2-40B4-BE49-F238E27FC236}">
                  <a16:creationId xmlns:a16="http://schemas.microsoft.com/office/drawing/2014/main" id="{340BE305-36B2-AF17-6872-BED2542096CD}"/>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18" name="사각형: 둥근 위쪽 모서리 17">
              <a:extLst>
                <a:ext uri="{FF2B5EF4-FFF2-40B4-BE49-F238E27FC236}">
                  <a16:creationId xmlns:a16="http://schemas.microsoft.com/office/drawing/2014/main" id="{5CF80A5D-393F-029E-9E0F-524C8E0DD89B}"/>
                </a:ext>
              </a:extLst>
            </p:cNvPr>
            <p:cNvSpPr/>
            <p:nvPr/>
          </p:nvSpPr>
          <p:spPr>
            <a:xfrm>
              <a:off x="1623964"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cxnSp>
          <p:nvCxnSpPr>
            <p:cNvPr id="19" name="직선 연결선 18">
              <a:extLst>
                <a:ext uri="{FF2B5EF4-FFF2-40B4-BE49-F238E27FC236}">
                  <a16:creationId xmlns:a16="http://schemas.microsoft.com/office/drawing/2014/main" id="{AB241E60-4D1E-497A-DAB4-7DD5FCAAFE67}"/>
                </a:ext>
              </a:extLst>
            </p:cNvPr>
            <p:cNvCxnSpPr/>
            <p:nvPr/>
          </p:nvCxnSpPr>
          <p:spPr>
            <a:xfrm>
              <a:off x="485825" y="1525472"/>
              <a:ext cx="8928100" cy="0"/>
            </a:xfrm>
            <a:prstGeom prst="line">
              <a:avLst/>
            </a:prstGeom>
            <a:ln w="38100">
              <a:solidFill>
                <a:srgbClr val="00338D"/>
              </a:solidFill>
            </a:ln>
          </p:spPr>
          <p:style>
            <a:lnRef idx="1">
              <a:schemeClr val="accent1"/>
            </a:lnRef>
            <a:fillRef idx="0">
              <a:schemeClr val="accent1"/>
            </a:fillRef>
            <a:effectRef idx="0">
              <a:schemeClr val="accent1"/>
            </a:effectRef>
            <a:fontRef idx="minor">
              <a:schemeClr val="tx1"/>
            </a:fontRef>
          </p:style>
        </p:cxnSp>
        <p:sp>
          <p:nvSpPr>
            <p:cNvPr id="20" name="사각형: 둥근 위쪽 모서리 19">
              <a:extLst>
                <a:ext uri="{FF2B5EF4-FFF2-40B4-BE49-F238E27FC236}">
                  <a16:creationId xmlns:a16="http://schemas.microsoft.com/office/drawing/2014/main" id="{32D03F8A-A56E-2D53-0A9C-07BF702AC39B}"/>
                </a:ext>
              </a:extLst>
            </p:cNvPr>
            <p:cNvSpPr/>
            <p:nvPr/>
          </p:nvSpPr>
          <p:spPr>
            <a:xfrm>
              <a:off x="523428" y="1217074"/>
              <a:ext cx="1075857" cy="293662"/>
            </a:xfrm>
            <a:prstGeom prst="round2Same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식품</a:t>
              </a:r>
            </a:p>
          </p:txBody>
        </p:sp>
      </p:grpSp>
      <p:pic>
        <p:nvPicPr>
          <p:cNvPr id="3" name="Picture 2" descr="동원몰">
            <a:extLst>
              <a:ext uri="{FF2B5EF4-FFF2-40B4-BE49-F238E27FC236}">
                <a16:creationId xmlns:a16="http://schemas.microsoft.com/office/drawing/2014/main" id="{F85DE978-D79A-2205-325B-69F4E465D7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860" y="4606834"/>
            <a:ext cx="432000" cy="432000"/>
          </a:xfrm>
          <a:prstGeom prst="roundRect">
            <a:avLst/>
          </a:prstGeom>
          <a:noFill/>
          <a:ln>
            <a:noFill/>
          </a:ln>
          <a:effectLst>
            <a:outerShdw blurRad="50800" dist="38100" dir="2700000" algn="tl" rotWithShape="0">
              <a:schemeClr val="bg1">
                <a:lumMod val="75000"/>
                <a:alpha val="4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65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a:extLst>
              <a:ext uri="{FF2B5EF4-FFF2-40B4-BE49-F238E27FC236}">
                <a16:creationId xmlns:a16="http://schemas.microsoft.com/office/drawing/2014/main" id="{B6441716-16CC-8232-66BB-D6D505996D7D}"/>
              </a:ext>
            </a:extLst>
          </p:cNvPr>
          <p:cNvSpPr txBox="1"/>
          <p:nvPr/>
        </p:nvSpPr>
        <p:spPr>
          <a:xfrm>
            <a:off x="488949" y="5968610"/>
            <a:ext cx="431642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각 사</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p>
        </p:txBody>
      </p:sp>
      <p:sp>
        <p:nvSpPr>
          <p:cNvPr id="85" name="TextBox 84">
            <a:extLst>
              <a:ext uri="{FF2B5EF4-FFF2-40B4-BE49-F238E27FC236}">
                <a16:creationId xmlns:a16="http://schemas.microsoft.com/office/drawing/2014/main" id="{778704C9-5484-8270-56C1-7B1AB7C857CB}"/>
              </a:ext>
            </a:extLst>
          </p:cNvPr>
          <p:cNvSpPr txBox="1"/>
          <p:nvPr/>
        </p:nvSpPr>
        <p:spPr>
          <a:xfrm>
            <a:off x="527050" y="1611656"/>
            <a:ext cx="7702550"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lang="en-US" altLang="ko-KR"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잇따른 진입과 퇴거에 이어지는 새벽배송 시장 재편 </a:t>
            </a:r>
            <a:r>
              <a:rPr lang="en-US" altLang="ko-KR"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88" name="직사각형 87">
            <a:extLst>
              <a:ext uri="{FF2B5EF4-FFF2-40B4-BE49-F238E27FC236}">
                <a16:creationId xmlns:a16="http://schemas.microsoft.com/office/drawing/2014/main" id="{B4FEC34B-F3D7-B0BB-F497-CDBEBE7761A8}"/>
              </a:ext>
            </a:extLst>
          </p:cNvPr>
          <p:cNvSpPr/>
          <p:nvPr/>
        </p:nvSpPr>
        <p:spPr>
          <a:xfrm>
            <a:off x="633690" y="2505588"/>
            <a:ext cx="3259533" cy="3194923"/>
          </a:xfrm>
          <a:prstGeom prst="rect">
            <a:avLst/>
          </a:prstGeom>
          <a:solidFill>
            <a:srgbClr val="F4F5F6"/>
          </a:solidFill>
          <a:ln w="6350">
            <a:solidFill>
              <a:srgbClr val="E2E2E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6000" tIns="144000" rIns="126000" rtlCol="0" anchor="t"/>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0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치킨게임 양상에 새벽배송 철수 기업 확대</a:t>
            </a:r>
            <a:endParaRPr kumimoji="0" lang="en-US" altLang="ko-KR" sz="10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일부 기업은 인건비</a:t>
            </a:r>
            <a:r>
              <a:rPr kumimoji="0" lang="en-US" altLang="ko-KR"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물류비 등 막대한 비용 부담에 적자가 크게 늘면서 새벽배송에서 철수</a:t>
            </a:r>
            <a:endParaRPr kumimoji="0" lang="en-US" altLang="ko-KR"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269875" marR="0" lvl="0" indent="-177800" algn="l" defTabSz="914400" rtl="0" eaLnBrk="1" fontAlgn="auto" latinLnBrk="0" hangingPunct="1">
              <a:lnSpc>
                <a:spcPct val="110000"/>
              </a:lnSpc>
              <a:spcBef>
                <a:spcPts val="200"/>
              </a:spcBef>
              <a:spcAft>
                <a:spcPts val="300"/>
              </a:spcAft>
              <a:buClrTx/>
              <a:buSzTx/>
              <a:buFont typeface="KoPub돋움체 Medium" panose="00000600000000000000" pitchFamily="2" charset="-127"/>
              <a:buChar char="­"/>
              <a:tabLst/>
              <a:defRPr/>
            </a:pPr>
            <a:r>
              <a:rPr kumimoji="0" lang="ko-KR" altLang="en-US"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새벽배송은 야간 배송이라는 점에서 인건비가 추가로 소요되며</a:t>
            </a:r>
            <a:r>
              <a:rPr kumimoji="0" lang="en-US" altLang="ko-KR"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신선식품 위주인 탓에 물류</a:t>
            </a:r>
            <a:r>
              <a:rPr kumimoji="0" lang="en-US" altLang="ko-KR"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배송 간 콜드체인 인프라 구축이 필수적</a:t>
            </a:r>
            <a:endParaRPr kumimoji="0" lang="en-US" altLang="ko-KR" sz="10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99" name="텍스트 개체 틀 19">
            <a:extLst>
              <a:ext uri="{FF2B5EF4-FFF2-40B4-BE49-F238E27FC236}">
                <a16:creationId xmlns:a16="http://schemas.microsoft.com/office/drawing/2014/main" id="{9CA6A51F-A420-C170-9F31-DB7F55343284}"/>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참고</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① 식품</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100" name="텍스트 개체 틀 16">
            <a:extLst>
              <a:ext uri="{FF2B5EF4-FFF2-40B4-BE49-F238E27FC236}">
                <a16:creationId xmlns:a16="http://schemas.microsoft.com/office/drawing/2014/main" id="{A63166AD-31DD-43FA-B281-D66DDA3C8EB8}"/>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27" name="직사각형 26">
            <a:extLst>
              <a:ext uri="{FF2B5EF4-FFF2-40B4-BE49-F238E27FC236}">
                <a16:creationId xmlns:a16="http://schemas.microsoft.com/office/drawing/2014/main" id="{765FDEAF-F13D-7944-62C5-3F4C7A9DE0B8}"/>
              </a:ext>
            </a:extLst>
          </p:cNvPr>
          <p:cNvSpPr/>
          <p:nvPr/>
        </p:nvSpPr>
        <p:spPr>
          <a:xfrm>
            <a:off x="4226505" y="2505588"/>
            <a:ext cx="5045804" cy="3194923"/>
          </a:xfrm>
          <a:prstGeom prst="rect">
            <a:avLst/>
          </a:prstGeom>
          <a:solidFill>
            <a:srgbClr val="E1F4FF"/>
          </a:solidFill>
          <a:ln w="6350">
            <a:solidFill>
              <a:srgbClr val="C9EC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6000" tIns="144000" rIns="2160000" rtlCol="0" anchor="t"/>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0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코로나</a:t>
            </a:r>
            <a:r>
              <a:rPr kumimoji="0" lang="en-US" altLang="ko-KR" sz="10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19 </a:t>
            </a:r>
            <a:r>
              <a:rPr kumimoji="0" lang="ko-KR" altLang="en-US" sz="10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기간 동안 치솟았던 새벽배송 수요가 정상화되면서 라스트마일 경쟁력을 갖춘 업체 위주로 시장에 안착</a:t>
            </a:r>
          </a:p>
        </p:txBody>
      </p:sp>
      <p:grpSp>
        <p:nvGrpSpPr>
          <p:cNvPr id="42" name="그룹 41">
            <a:extLst>
              <a:ext uri="{FF2B5EF4-FFF2-40B4-BE49-F238E27FC236}">
                <a16:creationId xmlns:a16="http://schemas.microsoft.com/office/drawing/2014/main" id="{172757AB-ABC5-264B-EF78-0B9D84D0C2FA}"/>
              </a:ext>
            </a:extLst>
          </p:cNvPr>
          <p:cNvGrpSpPr/>
          <p:nvPr/>
        </p:nvGrpSpPr>
        <p:grpSpPr>
          <a:xfrm>
            <a:off x="7454004" y="2654209"/>
            <a:ext cx="1699135" cy="1441865"/>
            <a:chOff x="7428080" y="2334681"/>
            <a:chExt cx="1844230" cy="1441865"/>
          </a:xfrm>
        </p:grpSpPr>
        <p:sp>
          <p:nvSpPr>
            <p:cNvPr id="40" name="직사각형 39">
              <a:extLst>
                <a:ext uri="{FF2B5EF4-FFF2-40B4-BE49-F238E27FC236}">
                  <a16:creationId xmlns:a16="http://schemas.microsoft.com/office/drawing/2014/main" id="{B71BDB0B-8DD5-1D6D-4162-316729E6CA44}"/>
                </a:ext>
              </a:extLst>
            </p:cNvPr>
            <p:cNvSpPr/>
            <p:nvPr/>
          </p:nvSpPr>
          <p:spPr>
            <a:xfrm>
              <a:off x="7428080" y="2336546"/>
              <a:ext cx="1844230" cy="1440000"/>
            </a:xfrm>
            <a:prstGeom prst="rect">
              <a:avLst/>
            </a:prstGeom>
            <a:solidFill>
              <a:schemeClr val="bg1"/>
            </a:solidFill>
            <a:ln w="63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9200" tIns="504000" rIns="79200" rtlCol="0" anchor="ctr"/>
            <a:lstStyle/>
            <a:p>
              <a:pPr marL="0" marR="0" lvl="0" indent="0" algn="l" defTabSz="914400" rtl="0" eaLnBrk="1" fontAlgn="auto" latinLnBrk="0" hangingPunct="0">
                <a:spcBef>
                  <a:spcPts val="0"/>
                </a:spcBef>
                <a:spcAft>
                  <a:spcPts val="600"/>
                </a:spcAft>
                <a:buClr>
                  <a:srgbClr val="000000">
                    <a:lumMod val="85000"/>
                    <a:lumOff val="15000"/>
                  </a:srgbClr>
                </a:buClr>
                <a:buSzPct val="80000"/>
                <a:buFontTx/>
                <a:buNone/>
                <a:tabLst/>
                <a:defRPr/>
              </a:pPr>
              <a:r>
                <a:rPr lang="ko-KR" altLang="en-US"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컬리</a:t>
              </a:r>
              <a:r>
                <a:rPr lang="en-US" altLang="ko-KR"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쿠팡</a:t>
              </a:r>
              <a:r>
                <a:rPr lang="en-US" altLang="ko-KR"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오아시스 등 새벽배송 시장 영향력을 보유한 온라인 식품 기업은 물류 시스템 고도화에 적극 투자하는 한편 배송 서비스 다각화</a:t>
              </a:r>
              <a:r>
                <a:rPr lang="en-US" altLang="ko-KR"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 </a:t>
              </a:r>
              <a:r>
                <a:rPr lang="ko-KR" altLang="en-US"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서비스 범위 확대를 적극 꾀하며 경쟁우위 강화에 주력</a:t>
              </a:r>
              <a:endParaRPr kumimoji="0" lang="ko-KR" altLang="en-US" sz="950" i="0" u="none" strike="noStrike" kern="1200" cap="none" spc="0" normalizeH="0" baseline="0" noProof="0" dirty="0">
                <a:ln w="9525">
                  <a:solidFill>
                    <a:srgbClr val="1E49E2">
                      <a:alpha val="0"/>
                    </a:srgbClr>
                  </a:solidFill>
                </a:ln>
                <a:solidFill>
                  <a:schemeClr val="tx2">
                    <a:lumMod val="75000"/>
                  </a:schemeClr>
                </a:solidFill>
                <a:effectLst/>
                <a:uLnTx/>
                <a:uFillTx/>
                <a:latin typeface="KoPub돋움체 Medium" panose="02020603020101020101" pitchFamily="18" charset="-127"/>
                <a:ea typeface="KoPub돋움체 Medium" panose="02020603020101020101" pitchFamily="18" charset="-127"/>
                <a:cs typeface="Poppins" panose="00000500000000000000" pitchFamily="2" charset="0"/>
              </a:endParaRPr>
            </a:p>
            <a:p>
              <a:pPr marL="0" lvl="1" indent="-79812" algn="ctr" fontAlgn="base">
                <a:lnSpc>
                  <a:spcPct val="105000"/>
                </a:lnSpc>
                <a:spcBef>
                  <a:spcPct val="0"/>
                </a:spcBef>
                <a:spcAft>
                  <a:spcPct val="0"/>
                </a:spcAft>
                <a:buClr>
                  <a:prstClr val="white">
                    <a:lumMod val="65000"/>
                  </a:prstClr>
                </a:buClr>
                <a:buSzPct val="80000"/>
                <a:tabLst>
                  <a:tab pos="4981921" algn="l"/>
                </a:tabLst>
              </a:pPr>
              <a:endParaRPr lang="ko-KR" altLang="en-US" sz="1000" spc="-50" dirty="0">
                <a:ln w="9525">
                  <a:solidFill>
                    <a:schemeClr val="accent1">
                      <a:alpha val="0"/>
                    </a:schemeClr>
                  </a:solidFill>
                </a:ln>
                <a:solidFill>
                  <a:srgbClr val="011F62"/>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41" name="직사각형 40">
              <a:extLst>
                <a:ext uri="{FF2B5EF4-FFF2-40B4-BE49-F238E27FC236}">
                  <a16:creationId xmlns:a16="http://schemas.microsoft.com/office/drawing/2014/main" id="{590BD542-C04E-7449-D662-0D55912EBCD4}"/>
                </a:ext>
              </a:extLst>
            </p:cNvPr>
            <p:cNvSpPr/>
            <p:nvPr/>
          </p:nvSpPr>
          <p:spPr>
            <a:xfrm>
              <a:off x="7428082" y="2334681"/>
              <a:ext cx="1844227" cy="216000"/>
            </a:xfrm>
            <a:prstGeom prst="rect">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100" b="1" spc="-50"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기존 기업</a:t>
              </a:r>
            </a:p>
          </p:txBody>
        </p:sp>
      </p:grpSp>
      <p:grpSp>
        <p:nvGrpSpPr>
          <p:cNvPr id="54" name="그룹 53">
            <a:extLst>
              <a:ext uri="{FF2B5EF4-FFF2-40B4-BE49-F238E27FC236}">
                <a16:creationId xmlns:a16="http://schemas.microsoft.com/office/drawing/2014/main" id="{6D436AB5-11A3-E0F3-9761-7848A4111E47}"/>
              </a:ext>
            </a:extLst>
          </p:cNvPr>
          <p:cNvGrpSpPr/>
          <p:nvPr/>
        </p:nvGrpSpPr>
        <p:grpSpPr>
          <a:xfrm>
            <a:off x="7454004" y="4256190"/>
            <a:ext cx="1699135" cy="1297864"/>
            <a:chOff x="7454004" y="4214790"/>
            <a:chExt cx="1699135" cy="1297864"/>
          </a:xfrm>
        </p:grpSpPr>
        <p:sp>
          <p:nvSpPr>
            <p:cNvPr id="52" name="직사각형 51">
              <a:extLst>
                <a:ext uri="{FF2B5EF4-FFF2-40B4-BE49-F238E27FC236}">
                  <a16:creationId xmlns:a16="http://schemas.microsoft.com/office/drawing/2014/main" id="{280B8BA9-36B9-F4DC-53AB-ED903F425C67}"/>
                </a:ext>
              </a:extLst>
            </p:cNvPr>
            <p:cNvSpPr/>
            <p:nvPr/>
          </p:nvSpPr>
          <p:spPr>
            <a:xfrm>
              <a:off x="7454004" y="4216654"/>
              <a:ext cx="1699135" cy="1296000"/>
            </a:xfrm>
            <a:prstGeom prst="rect">
              <a:avLst/>
            </a:prstGeom>
            <a:solidFill>
              <a:schemeClr val="bg1"/>
            </a:solidFill>
            <a:ln w="63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9200" tIns="504000" rIns="79200" rtlCol="0" anchor="ctr"/>
            <a:lstStyle/>
            <a:p>
              <a:pPr hangingPunct="0">
                <a:spcAft>
                  <a:spcPts val="600"/>
                </a:spcAft>
                <a:buClr>
                  <a:srgbClr val="000000">
                    <a:lumMod val="85000"/>
                    <a:lumOff val="15000"/>
                  </a:srgbClr>
                </a:buClr>
                <a:buSzPct val="80000"/>
                <a:defRPr/>
              </a:pPr>
              <a:r>
                <a:rPr lang="ko-KR" altLang="en-US" sz="950" dirty="0">
                  <a:ln w="9525">
                    <a:solidFill>
                      <a:srgbClr val="1E49E2">
                        <a:alpha val="0"/>
                      </a:srgbClr>
                    </a:solidFill>
                  </a:ln>
                  <a:solidFill>
                    <a:schemeClr val="tx2">
                      <a:lumMod val="75000"/>
                    </a:schemeClr>
                  </a:solidFill>
                  <a:latin typeface="KoPub돋움체 Medium" panose="02020603020101020101" pitchFamily="18" charset="-127"/>
                  <a:ea typeface="KoPub돋움체 Medium" panose="02020603020101020101" pitchFamily="18" charset="-127"/>
                  <a:cs typeface="Poppins" panose="00000500000000000000" pitchFamily="2" charset="0"/>
                </a:rPr>
                <a:t>코스트코 등 새벽배송 시장에 신규 진출하는 후발주자는 물류센터를 내재화 하는 방안이 아닌 여러 기업과 협력하는 외주화 전략을 활용하여 온라인 식품 시장 내 경쟁력을 강화</a:t>
              </a:r>
            </a:p>
            <a:p>
              <a:pPr marL="0" lvl="1" indent="-79812" algn="ctr" fontAlgn="base">
                <a:lnSpc>
                  <a:spcPct val="105000"/>
                </a:lnSpc>
                <a:spcBef>
                  <a:spcPct val="0"/>
                </a:spcBef>
                <a:spcAft>
                  <a:spcPct val="0"/>
                </a:spcAft>
                <a:buClr>
                  <a:prstClr val="white">
                    <a:lumMod val="65000"/>
                  </a:prstClr>
                </a:buClr>
                <a:buSzPct val="80000"/>
                <a:tabLst>
                  <a:tab pos="4981921" algn="l"/>
                </a:tabLst>
              </a:pPr>
              <a:endParaRPr lang="ko-KR" altLang="en-US" sz="1000" spc="-50" dirty="0">
                <a:ln w="9525">
                  <a:solidFill>
                    <a:schemeClr val="accent1">
                      <a:alpha val="0"/>
                    </a:schemeClr>
                  </a:solidFill>
                </a:ln>
                <a:solidFill>
                  <a:srgbClr val="011F62"/>
                </a:solidFill>
                <a:latin typeface="KoPub돋움체 Medium" panose="02020603020101020101" pitchFamily="18" charset="-127"/>
                <a:ea typeface="KoPub돋움체 Medium" panose="02020603020101020101" pitchFamily="18" charset="-127"/>
                <a:cs typeface="Poppins" panose="00000500000000000000" pitchFamily="2" charset="0"/>
              </a:endParaRPr>
            </a:p>
          </p:txBody>
        </p:sp>
        <p:sp>
          <p:nvSpPr>
            <p:cNvPr id="53" name="직사각형 52">
              <a:extLst>
                <a:ext uri="{FF2B5EF4-FFF2-40B4-BE49-F238E27FC236}">
                  <a16:creationId xmlns:a16="http://schemas.microsoft.com/office/drawing/2014/main" id="{051BE47A-AB0A-D804-E108-D45AF3E87F05}"/>
                </a:ext>
              </a:extLst>
            </p:cNvPr>
            <p:cNvSpPr/>
            <p:nvPr/>
          </p:nvSpPr>
          <p:spPr>
            <a:xfrm>
              <a:off x="7454008" y="4214790"/>
              <a:ext cx="1699131" cy="216000"/>
            </a:xfrm>
            <a:prstGeom prst="rect">
              <a:avLst/>
            </a:prstGeom>
            <a:solidFill>
              <a:schemeClr val="tx2">
                <a:lumMod val="75000"/>
              </a:schemeClr>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79812" algn="ctr" fontAlgn="base">
                <a:lnSpc>
                  <a:spcPct val="105000"/>
                </a:lnSpc>
                <a:spcBef>
                  <a:spcPct val="0"/>
                </a:spcBef>
                <a:spcAft>
                  <a:spcPct val="0"/>
                </a:spcAft>
                <a:buClr>
                  <a:prstClr val="white">
                    <a:lumMod val="65000"/>
                  </a:prstClr>
                </a:buClr>
                <a:buSzPct val="80000"/>
                <a:tabLst>
                  <a:tab pos="4981921" algn="l"/>
                </a:tabLst>
              </a:pPr>
              <a:r>
                <a:rPr lang="ko-KR" altLang="en-US" sz="1100" b="1" spc="-50" dirty="0">
                  <a:ln w="9525">
                    <a:solidFill>
                      <a:schemeClr val="accent1">
                        <a:alpha val="0"/>
                      </a:schemeClr>
                    </a:solidFill>
                  </a:ln>
                  <a:solidFill>
                    <a:schemeClr val="bg1"/>
                  </a:solidFill>
                  <a:latin typeface="KoPub돋움체 Medium" panose="02020603020101020101" pitchFamily="18" charset="-127"/>
                  <a:ea typeface="KoPub돋움체 Medium" panose="02020603020101020101" pitchFamily="18" charset="-127"/>
                  <a:cs typeface="Poppins" panose="00000500000000000000" pitchFamily="2" charset="0"/>
                </a:rPr>
                <a:t>후발주자</a:t>
              </a:r>
            </a:p>
          </p:txBody>
        </p:sp>
      </p:grpSp>
      <p:graphicFrame>
        <p:nvGraphicFramePr>
          <p:cNvPr id="56" name="표 55">
            <a:extLst>
              <a:ext uri="{FF2B5EF4-FFF2-40B4-BE49-F238E27FC236}">
                <a16:creationId xmlns:a16="http://schemas.microsoft.com/office/drawing/2014/main" id="{10EC4678-33D6-5E7B-C020-5EDCE7B16D82}"/>
              </a:ext>
            </a:extLst>
          </p:cNvPr>
          <p:cNvGraphicFramePr>
            <a:graphicFrameLocks noGrp="1"/>
          </p:cNvGraphicFramePr>
          <p:nvPr>
            <p:extLst>
              <p:ext uri="{D42A27DB-BD31-4B8C-83A1-F6EECF244321}">
                <p14:modId xmlns:p14="http://schemas.microsoft.com/office/powerpoint/2010/main" val="3633759491"/>
              </p:ext>
            </p:extLst>
          </p:nvPr>
        </p:nvGraphicFramePr>
        <p:xfrm>
          <a:off x="752861" y="4096074"/>
          <a:ext cx="3024000" cy="1457980"/>
        </p:xfrm>
        <a:graphic>
          <a:graphicData uri="http://schemas.openxmlformats.org/drawingml/2006/table">
            <a:tbl>
              <a:tblPr firstRow="1" bandRow="1">
                <a:tableStyleId>{5C22544A-7EE6-4342-B048-85BDC9FD1C3A}</a:tableStyleId>
              </a:tblPr>
              <a:tblGrid>
                <a:gridCol w="648000">
                  <a:extLst>
                    <a:ext uri="{9D8B030D-6E8A-4147-A177-3AD203B41FA5}">
                      <a16:colId xmlns:a16="http://schemas.microsoft.com/office/drawing/2014/main" val="907862174"/>
                    </a:ext>
                  </a:extLst>
                </a:gridCol>
                <a:gridCol w="396000">
                  <a:extLst>
                    <a:ext uri="{9D8B030D-6E8A-4147-A177-3AD203B41FA5}">
                      <a16:colId xmlns:a16="http://schemas.microsoft.com/office/drawing/2014/main" val="3880709658"/>
                    </a:ext>
                  </a:extLst>
                </a:gridCol>
                <a:gridCol w="1980000">
                  <a:extLst>
                    <a:ext uri="{9D8B030D-6E8A-4147-A177-3AD203B41FA5}">
                      <a16:colId xmlns:a16="http://schemas.microsoft.com/office/drawing/2014/main" val="1430998135"/>
                    </a:ext>
                  </a:extLst>
                </a:gridCol>
              </a:tblGrid>
              <a:tr h="364495">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롯데쇼핑</a:t>
                      </a: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solid"/>
                      <a:round/>
                      <a:headEnd type="none" w="med" len="med"/>
                      <a:tailEnd type="none" w="med" len="med"/>
                    </a:lnT>
                    <a:lnB w="6350" cap="flat" cmpd="sng" algn="ctr">
                      <a:solidFill>
                        <a:srgbClr val="ADB6BF"/>
                      </a:solidFill>
                      <a:prstDash val="dash"/>
                      <a:round/>
                      <a:headEnd type="none" w="med" len="med"/>
                      <a:tailEnd type="none" w="med" len="med"/>
                    </a:lnB>
                    <a:solidFill>
                      <a:srgbClr val="DADEE2"/>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’22.04</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solid"/>
                      <a:round/>
                      <a:headEnd type="none" w="med" len="med"/>
                      <a:tailEnd type="none" w="med" len="med"/>
                    </a:lnT>
                    <a:lnB w="6350" cap="flat" cmpd="sng" algn="ctr">
                      <a:solidFill>
                        <a:srgbClr val="ADB6BF"/>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새벽배송 중단 결정</a:t>
                      </a:r>
                      <a:endParaRPr kumimoji="0" lang="en-US" altLang="ko-KR" sz="9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90000" marR="54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solid"/>
                      <a:round/>
                      <a:headEnd type="none" w="med" len="med"/>
                      <a:tailEnd type="none" w="med" len="med"/>
                    </a:lnT>
                    <a:lnB w="6350" cap="flat" cmpd="sng" algn="ctr">
                      <a:solidFill>
                        <a:srgbClr val="ADB6BF"/>
                      </a:solidFill>
                      <a:prstDash val="dash"/>
                      <a:round/>
                      <a:headEnd type="none" w="med" len="med"/>
                      <a:tailEnd type="none" w="med" len="med"/>
                    </a:lnB>
                    <a:solidFill>
                      <a:schemeClr val="bg1"/>
                    </a:solidFill>
                  </a:tcPr>
                </a:tc>
                <a:extLst>
                  <a:ext uri="{0D108BD9-81ED-4DB2-BD59-A6C34878D82A}">
                    <a16:rowId xmlns:a16="http://schemas.microsoft.com/office/drawing/2014/main" val="1068578502"/>
                  </a:ext>
                </a:extLst>
              </a:tr>
              <a:tr h="364495">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헬로네이처</a:t>
                      </a: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dash"/>
                      <a:round/>
                      <a:headEnd type="none" w="med" len="med"/>
                      <a:tailEnd type="none" w="med" len="med"/>
                    </a:lnB>
                    <a:solidFill>
                      <a:srgbClr val="DADEE2"/>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’22.05</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en-US" altLang="ko-KR" sz="9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B2C </a:t>
                      </a:r>
                      <a:r>
                        <a:rPr kumimoji="0" lang="ko-KR" altLang="en-US" sz="9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사업 및 새벽배송 중단</a:t>
                      </a:r>
                    </a:p>
                  </a:txBody>
                  <a:tcPr marL="90000" marR="54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dash"/>
                      <a:round/>
                      <a:headEnd type="none" w="med" len="med"/>
                      <a:tailEnd type="none" w="med" len="med"/>
                    </a:lnB>
                    <a:solidFill>
                      <a:schemeClr val="bg1"/>
                    </a:solidFill>
                  </a:tcPr>
                </a:tc>
                <a:extLst>
                  <a:ext uri="{0D108BD9-81ED-4DB2-BD59-A6C34878D82A}">
                    <a16:rowId xmlns:a16="http://schemas.microsoft.com/office/drawing/2014/main" val="4146696923"/>
                  </a:ext>
                </a:extLst>
              </a:tr>
              <a:tr h="364495">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프레시지</a:t>
                      </a: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dash"/>
                      <a:round/>
                      <a:headEnd type="none" w="med" len="med"/>
                      <a:tailEnd type="none" w="med" len="med"/>
                    </a:lnB>
                    <a:solidFill>
                      <a:srgbClr val="DADEE2"/>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’22.07</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새벽배송 서비스 중단</a:t>
                      </a:r>
                    </a:p>
                  </a:txBody>
                  <a:tcPr marL="90000" marR="54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dash"/>
                      <a:round/>
                      <a:headEnd type="none" w="med" len="med"/>
                      <a:tailEnd type="none" w="med" len="med"/>
                    </a:lnB>
                    <a:solidFill>
                      <a:schemeClr val="bg1"/>
                    </a:solidFill>
                  </a:tcPr>
                </a:tc>
                <a:extLst>
                  <a:ext uri="{0D108BD9-81ED-4DB2-BD59-A6C34878D82A}">
                    <a16:rowId xmlns:a16="http://schemas.microsoft.com/office/drawing/2014/main" val="1975007323"/>
                  </a:ext>
                </a:extLst>
              </a:tr>
              <a:tr h="364495">
                <a:tc>
                  <a:txBody>
                    <a:bodyPr/>
                    <a:lstStyle/>
                    <a:p>
                      <a:pPr algn="l" latinLnBrk="0" hangingPunct="0"/>
                      <a:r>
                        <a:rPr kumimoji="0" lang="en-US" altLang="ko-KR"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GS</a:t>
                      </a:r>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리테일</a:t>
                      </a:r>
                      <a:endParaRPr kumimoji="0" lang="en-US" altLang="ko-KR"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p>
                      <a:pPr algn="l" latinLnBrk="0" hangingPunct="0"/>
                      <a:r>
                        <a:rPr kumimoji="0" lang="en-US" altLang="ko-KR"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(GS</a:t>
                      </a:r>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프레시</a:t>
                      </a:r>
                      <a:r>
                        <a:rPr kumimoji="0" lang="en-US" altLang="ko-KR"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endPar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solid"/>
                      <a:round/>
                      <a:headEnd type="none" w="med" len="med"/>
                      <a:tailEnd type="none" w="med" len="med"/>
                    </a:lnB>
                    <a:solidFill>
                      <a:srgbClr val="DADEE2"/>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’22.07</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36000" marR="36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solid"/>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새벽배송 중단 후 당일배송에 역량 집중</a:t>
                      </a:r>
                    </a:p>
                  </a:txBody>
                  <a:tcPr marL="90000" marR="54000" marT="28800" marB="28800" anchor="ctr">
                    <a:lnL w="6350" cap="flat" cmpd="sng" algn="ctr">
                      <a:solidFill>
                        <a:srgbClr val="ADB6BF"/>
                      </a:solidFill>
                      <a:prstDash val="solid"/>
                      <a:round/>
                      <a:headEnd type="none" w="med" len="med"/>
                      <a:tailEnd type="none" w="med" len="med"/>
                    </a:lnL>
                    <a:lnR w="6350" cap="flat" cmpd="sng" algn="ctr">
                      <a:solidFill>
                        <a:srgbClr val="ADB6BF"/>
                      </a:solidFill>
                      <a:prstDash val="solid"/>
                      <a:round/>
                      <a:headEnd type="none" w="med" len="med"/>
                      <a:tailEnd type="none" w="med" len="med"/>
                    </a:lnR>
                    <a:lnT w="6350" cap="flat" cmpd="sng" algn="ctr">
                      <a:solidFill>
                        <a:srgbClr val="ADB6BF"/>
                      </a:solidFill>
                      <a:prstDash val="dash"/>
                      <a:round/>
                      <a:headEnd type="none" w="med" len="med"/>
                      <a:tailEnd type="none" w="med" len="med"/>
                    </a:lnT>
                    <a:lnB w="6350" cap="flat" cmpd="sng" algn="ctr">
                      <a:solidFill>
                        <a:srgbClr val="ADB6BF"/>
                      </a:solidFill>
                      <a:prstDash val="solid"/>
                      <a:round/>
                      <a:headEnd type="none" w="med" len="med"/>
                      <a:tailEnd type="none" w="med" len="med"/>
                    </a:lnB>
                    <a:solidFill>
                      <a:schemeClr val="bg1"/>
                    </a:solidFill>
                  </a:tcPr>
                </a:tc>
                <a:extLst>
                  <a:ext uri="{0D108BD9-81ED-4DB2-BD59-A6C34878D82A}">
                    <a16:rowId xmlns:a16="http://schemas.microsoft.com/office/drawing/2014/main" val="2371290997"/>
                  </a:ext>
                </a:extLst>
              </a:tr>
            </a:tbl>
          </a:graphicData>
        </a:graphic>
      </p:graphicFrame>
      <p:graphicFrame>
        <p:nvGraphicFramePr>
          <p:cNvPr id="59" name="표 58">
            <a:extLst>
              <a:ext uri="{FF2B5EF4-FFF2-40B4-BE49-F238E27FC236}">
                <a16:creationId xmlns:a16="http://schemas.microsoft.com/office/drawing/2014/main" id="{94477827-2B3D-2CD7-4675-F2BE640C95FB}"/>
              </a:ext>
            </a:extLst>
          </p:cNvPr>
          <p:cNvGraphicFramePr>
            <a:graphicFrameLocks noGrp="1"/>
          </p:cNvGraphicFramePr>
          <p:nvPr>
            <p:extLst>
              <p:ext uri="{D42A27DB-BD31-4B8C-83A1-F6EECF244321}">
                <p14:modId xmlns:p14="http://schemas.microsoft.com/office/powerpoint/2010/main" val="3898896641"/>
              </p:ext>
            </p:extLst>
          </p:nvPr>
        </p:nvGraphicFramePr>
        <p:xfrm>
          <a:off x="4340072" y="3322054"/>
          <a:ext cx="2952000" cy="2232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907862174"/>
                    </a:ext>
                  </a:extLst>
                </a:gridCol>
                <a:gridCol w="377728">
                  <a:extLst>
                    <a:ext uri="{9D8B030D-6E8A-4147-A177-3AD203B41FA5}">
                      <a16:colId xmlns:a16="http://schemas.microsoft.com/office/drawing/2014/main" val="1430998135"/>
                    </a:ext>
                  </a:extLst>
                </a:gridCol>
                <a:gridCol w="2034272">
                  <a:extLst>
                    <a:ext uri="{9D8B030D-6E8A-4147-A177-3AD203B41FA5}">
                      <a16:colId xmlns:a16="http://schemas.microsoft.com/office/drawing/2014/main" val="2506463569"/>
                    </a:ext>
                  </a:extLst>
                </a:gridCol>
              </a:tblGrid>
              <a:tr h="288000">
                <a:tc>
                  <a:txBody>
                    <a:bodyPr/>
                    <a:lstStyle/>
                    <a:p>
                      <a:pPr algn="l" latinLnBrk="0" hangingPunct="0"/>
                      <a:r>
                        <a:rPr kumimoji="0" lang="en-US" altLang="ko-KR"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SSG</a:t>
                      </a:r>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닷컴</a:t>
                      </a:r>
                    </a:p>
                  </a:txBody>
                  <a:tcPr marL="36000" marR="36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solid"/>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rgbClr val="B9D4F1"/>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’22.04</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18000" marR="18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solid"/>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이마트</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-SSG</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닷컴 연계 강화</a:t>
                      </a:r>
                      <a:endPar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72000" marR="21600" marT="18000" marB="180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solid"/>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chemeClr val="bg1"/>
                    </a:solidFill>
                  </a:tcPr>
                </a:tc>
                <a:extLst>
                  <a:ext uri="{0D108BD9-81ED-4DB2-BD59-A6C34878D82A}">
                    <a16:rowId xmlns:a16="http://schemas.microsoft.com/office/drawing/2014/main" val="1068578502"/>
                  </a:ext>
                </a:extLst>
              </a:tr>
              <a:tr h="288000">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코스트코</a:t>
                      </a:r>
                    </a:p>
                  </a:txBody>
                  <a:tcPr marL="36000" marR="36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rgbClr val="B9D4F1"/>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’22.05</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18000" marR="18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CJ</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대한통운과 새벽배송 제공</a:t>
                      </a:r>
                    </a:p>
                  </a:txBody>
                  <a:tcPr marL="72000" marR="21600" marT="18000" marB="180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chemeClr val="bg1"/>
                    </a:solidFill>
                  </a:tcPr>
                </a:tc>
                <a:extLst>
                  <a:ext uri="{0D108BD9-81ED-4DB2-BD59-A6C34878D82A}">
                    <a16:rowId xmlns:a16="http://schemas.microsoft.com/office/drawing/2014/main" val="2572865289"/>
                  </a:ext>
                </a:extLst>
              </a:tr>
              <a:tr h="288000">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네이버</a:t>
                      </a:r>
                    </a:p>
                  </a:txBody>
                  <a:tcPr marL="36000" marR="36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rgbClr val="B9D4F1"/>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’22.05</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18000" marR="18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CJ</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대한통운과 함께 당일</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새벽배송 제공</a:t>
                      </a:r>
                    </a:p>
                  </a:txBody>
                  <a:tcPr marL="72000" marR="21600" marT="18000" marB="180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chemeClr val="bg1"/>
                    </a:solidFill>
                  </a:tcPr>
                </a:tc>
                <a:extLst>
                  <a:ext uri="{0D108BD9-81ED-4DB2-BD59-A6C34878D82A}">
                    <a16:rowId xmlns:a16="http://schemas.microsoft.com/office/drawing/2014/main" val="4146696923"/>
                  </a:ext>
                </a:extLst>
              </a:tr>
              <a:tr h="648000">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오아시스</a:t>
                      </a:r>
                    </a:p>
                  </a:txBody>
                  <a:tcPr marL="36000" marR="36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rgbClr val="B9D4F1"/>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’22.08</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18000" marR="18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이랜드리테일과 협업 기반으로 구축한 </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킴스오아시스</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에서도 새벽배송을 제공하며 폭넓은 고객 공략하고 양 사 연합 시스템을 통해 물류 비용 효율화</a:t>
                      </a:r>
                      <a:endPar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72000" marR="21600" marT="18000" marB="180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chemeClr val="bg1"/>
                    </a:solidFill>
                  </a:tcPr>
                </a:tc>
                <a:extLst>
                  <a:ext uri="{0D108BD9-81ED-4DB2-BD59-A6C34878D82A}">
                    <a16:rowId xmlns:a16="http://schemas.microsoft.com/office/drawing/2014/main" val="3022240514"/>
                  </a:ext>
                </a:extLst>
              </a:tr>
              <a:tr h="360000">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정육각</a:t>
                      </a:r>
                    </a:p>
                  </a:txBody>
                  <a:tcPr marL="36000" marR="36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rgbClr val="B9D4F1"/>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’23.01</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18000" marR="18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스마트팩토리 가동일 주 </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5</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일→</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7</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일로 늘리고 주말에도 당일</a:t>
                      </a:r>
                      <a:r>
                        <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새벽배송 제공</a:t>
                      </a:r>
                      <a:endPar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72000" marR="21600" marT="18000" marB="180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dash"/>
                      <a:round/>
                      <a:headEnd type="none" w="med" len="med"/>
                      <a:tailEnd type="none" w="med" len="med"/>
                    </a:lnB>
                    <a:solidFill>
                      <a:schemeClr val="bg1"/>
                    </a:solidFill>
                  </a:tcPr>
                </a:tc>
                <a:extLst>
                  <a:ext uri="{0D108BD9-81ED-4DB2-BD59-A6C34878D82A}">
                    <a16:rowId xmlns:a16="http://schemas.microsoft.com/office/drawing/2014/main" val="1975007323"/>
                  </a:ext>
                </a:extLst>
              </a:tr>
              <a:tr h="360000">
                <a:tc>
                  <a:txBody>
                    <a:bodyPr/>
                    <a:lstStyle/>
                    <a:p>
                      <a:pPr algn="l" latinLnBrk="0" hangingPunct="0"/>
                      <a:r>
                        <a:rPr kumimoji="0" lang="ko-KR" altLang="en-US" sz="900" b="1"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컬리</a:t>
                      </a:r>
                    </a:p>
                  </a:txBody>
                  <a:tcPr marL="36000" marR="36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solid"/>
                      <a:round/>
                      <a:headEnd type="none" w="med" len="med"/>
                      <a:tailEnd type="none" w="med" len="med"/>
                    </a:lnB>
                    <a:solidFill>
                      <a:srgbClr val="B9D4F1"/>
                    </a:solidFill>
                  </a:tcPr>
                </a:tc>
                <a:tc>
                  <a:txBody>
                    <a:bodyPr/>
                    <a:lstStyle/>
                    <a:p>
                      <a:pPr algn="ctr" latinLnBrk="0" hangingPunct="0"/>
                      <a:r>
                        <a:rPr kumimoji="0" lang="en-US" altLang="ko-KR"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rPr>
                        <a:t>’23.05</a:t>
                      </a:r>
                      <a:endParaRPr kumimoji="0" lang="ko-KR" altLang="en-US" sz="900" b="0" i="0" u="none" strike="noStrike" kern="1200" cap="none" spc="-2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18000" marR="18000" marT="28800" marB="288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solid"/>
                      <a:round/>
                      <a:headEnd type="none" w="med" len="med"/>
                      <a:tailEnd type="none" w="med" len="med"/>
                    </a:lnB>
                    <a:noFill/>
                  </a:tcPr>
                </a:tc>
                <a:tc>
                  <a:txBody>
                    <a:bodyPr/>
                    <a:lstStyle/>
                    <a:p>
                      <a:pPr marL="0" marR="0" lvl="0" indent="0" algn="l" defTabSz="914400" eaLnBrk="1" fontAlgn="auto" latinLnBrk="0" hangingPunct="0">
                        <a:lnSpc>
                          <a:spcPct val="100000"/>
                        </a:lnSpc>
                        <a:spcBef>
                          <a:spcPts val="0"/>
                        </a:spcBef>
                        <a:spcAft>
                          <a:spcPts val="0"/>
                        </a:spcAft>
                        <a:buClrTx/>
                        <a:buSzTx/>
                        <a:buFontTx/>
                        <a:buNone/>
                        <a:tabLst/>
                        <a:defRPr/>
                      </a:pPr>
                      <a:r>
                        <a:rPr kumimoji="0" lang="ko-KR" altLang="en-US"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rPr>
                        <a:t>물류센터 추가 건립으로 광역시를 넘어 지역 등으로 전국권 새벽배송망 구축</a:t>
                      </a:r>
                      <a:endParaRPr kumimoji="0" lang="en-US" altLang="ko-KR" sz="9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72000" marR="21600" marT="18000" marB="18000" anchor="ctr">
                    <a:lnL w="6350" cap="flat" cmpd="sng" algn="ctr">
                      <a:solidFill>
                        <a:schemeClr val="accent3">
                          <a:lumMod val="50000"/>
                          <a:lumOff val="50000"/>
                        </a:schemeClr>
                      </a:solidFill>
                      <a:prstDash val="solid"/>
                      <a:round/>
                      <a:headEnd type="none" w="med" len="med"/>
                      <a:tailEnd type="none" w="med" len="med"/>
                    </a:lnL>
                    <a:lnR w="6350" cap="flat" cmpd="sng" algn="ctr">
                      <a:solidFill>
                        <a:schemeClr val="accent3">
                          <a:lumMod val="50000"/>
                          <a:lumOff val="50000"/>
                        </a:schemeClr>
                      </a:solidFill>
                      <a:prstDash val="solid"/>
                      <a:round/>
                      <a:headEnd type="none" w="med" len="med"/>
                      <a:tailEnd type="none" w="med" len="med"/>
                    </a:lnR>
                    <a:lnT w="6350" cap="flat" cmpd="sng" algn="ctr">
                      <a:solidFill>
                        <a:schemeClr val="accent3">
                          <a:lumMod val="50000"/>
                          <a:lumOff val="50000"/>
                        </a:schemeClr>
                      </a:solidFill>
                      <a:prstDash val="dash"/>
                      <a:round/>
                      <a:headEnd type="none" w="med" len="med"/>
                      <a:tailEnd type="none" w="med" len="med"/>
                    </a:lnT>
                    <a:lnB w="6350" cap="flat" cmpd="sng" algn="ctr">
                      <a:solidFill>
                        <a:schemeClr val="accent3">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71290997"/>
                  </a:ext>
                </a:extLst>
              </a:tr>
            </a:tbl>
          </a:graphicData>
        </a:graphic>
      </p:graphicFrame>
      <p:sp>
        <p:nvSpPr>
          <p:cNvPr id="60" name="자유형: 도형 59">
            <a:extLst>
              <a:ext uri="{FF2B5EF4-FFF2-40B4-BE49-F238E27FC236}">
                <a16:creationId xmlns:a16="http://schemas.microsoft.com/office/drawing/2014/main" id="{D1E49D7A-DBDA-0BA7-25D6-DCAEEF416130}"/>
              </a:ext>
            </a:extLst>
          </p:cNvPr>
          <p:cNvSpPr/>
          <p:nvPr/>
        </p:nvSpPr>
        <p:spPr>
          <a:xfrm>
            <a:off x="633690" y="2186906"/>
            <a:ext cx="1035051" cy="325538"/>
          </a:xfrm>
          <a:custGeom>
            <a:avLst/>
            <a:gdLst>
              <a:gd name="connsiteX0" fmla="*/ 0 w 1096328"/>
              <a:gd name="connsiteY0" fmla="*/ 0 h 358945"/>
              <a:gd name="connsiteX1" fmla="*/ 974244 w 1096328"/>
              <a:gd name="connsiteY1" fmla="*/ 0 h 358945"/>
              <a:gd name="connsiteX2" fmla="*/ 974244 w 1096328"/>
              <a:gd name="connsiteY2" fmla="*/ 1 h 358945"/>
              <a:gd name="connsiteX3" fmla="*/ 1096328 w 1096328"/>
              <a:gd name="connsiteY3" fmla="*/ 358945 h 358945"/>
              <a:gd name="connsiteX4" fmla="*/ 974244 w 1096328"/>
              <a:gd name="connsiteY4" fmla="*/ 358945 h 358945"/>
              <a:gd name="connsiteX5" fmla="*/ 974244 w 1096328"/>
              <a:gd name="connsiteY5" fmla="*/ 358944 h 358945"/>
              <a:gd name="connsiteX6" fmla="*/ 0 w 1096328"/>
              <a:gd name="connsiteY6" fmla="*/ 358944 h 35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28" h="358945">
                <a:moveTo>
                  <a:pt x="0" y="0"/>
                </a:moveTo>
                <a:lnTo>
                  <a:pt x="974244" y="0"/>
                </a:lnTo>
                <a:lnTo>
                  <a:pt x="974244" y="1"/>
                </a:lnTo>
                <a:lnTo>
                  <a:pt x="1096328" y="358945"/>
                </a:lnTo>
                <a:lnTo>
                  <a:pt x="974244" y="358945"/>
                </a:lnTo>
                <a:lnTo>
                  <a:pt x="974244" y="358944"/>
                </a:lnTo>
                <a:lnTo>
                  <a:pt x="0" y="358944"/>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Bold" panose="02020603020101020101" pitchFamily="18" charset="-127"/>
                <a:ea typeface="KoPub돋움체 Bold" panose="02020603020101020101" pitchFamily="18" charset="-127"/>
                <a:cs typeface="+mn-cs"/>
              </a:rPr>
              <a:t>철수</a:t>
            </a:r>
            <a:r>
              <a:rPr kumimoji="0" lang="en-US" altLang="ko-KR" sz="13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Bold" panose="02020603020101020101" pitchFamily="18" charset="-127"/>
                <a:ea typeface="KoPub돋움체 Bold" panose="02020603020101020101" pitchFamily="18" charset="-127"/>
                <a:cs typeface="+mn-cs"/>
              </a:rPr>
              <a:t>·</a:t>
            </a:r>
            <a:r>
              <a:rPr kumimoji="0" lang="ko-KR" altLang="en-US" sz="13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Bold" panose="02020603020101020101" pitchFamily="18" charset="-127"/>
                <a:ea typeface="KoPub돋움체 Bold" panose="02020603020101020101" pitchFamily="18" charset="-127"/>
                <a:cs typeface="+mn-cs"/>
              </a:rPr>
              <a:t>축소</a:t>
            </a:r>
          </a:p>
        </p:txBody>
      </p:sp>
      <p:sp>
        <p:nvSpPr>
          <p:cNvPr id="61" name="자유형: 도형 60">
            <a:extLst>
              <a:ext uri="{FF2B5EF4-FFF2-40B4-BE49-F238E27FC236}">
                <a16:creationId xmlns:a16="http://schemas.microsoft.com/office/drawing/2014/main" id="{6DB22D7B-0693-8238-1301-2964F15D71C3}"/>
              </a:ext>
            </a:extLst>
          </p:cNvPr>
          <p:cNvSpPr/>
          <p:nvPr/>
        </p:nvSpPr>
        <p:spPr>
          <a:xfrm>
            <a:off x="4226505" y="2186906"/>
            <a:ext cx="1035051" cy="325538"/>
          </a:xfrm>
          <a:custGeom>
            <a:avLst/>
            <a:gdLst>
              <a:gd name="connsiteX0" fmla="*/ 0 w 1096328"/>
              <a:gd name="connsiteY0" fmla="*/ 0 h 358945"/>
              <a:gd name="connsiteX1" fmla="*/ 974244 w 1096328"/>
              <a:gd name="connsiteY1" fmla="*/ 0 h 358945"/>
              <a:gd name="connsiteX2" fmla="*/ 974244 w 1096328"/>
              <a:gd name="connsiteY2" fmla="*/ 1 h 358945"/>
              <a:gd name="connsiteX3" fmla="*/ 1096328 w 1096328"/>
              <a:gd name="connsiteY3" fmla="*/ 358945 h 358945"/>
              <a:gd name="connsiteX4" fmla="*/ 974244 w 1096328"/>
              <a:gd name="connsiteY4" fmla="*/ 358945 h 358945"/>
              <a:gd name="connsiteX5" fmla="*/ 974244 w 1096328"/>
              <a:gd name="connsiteY5" fmla="*/ 358944 h 358945"/>
              <a:gd name="connsiteX6" fmla="*/ 0 w 1096328"/>
              <a:gd name="connsiteY6" fmla="*/ 358944 h 35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28" h="358945">
                <a:moveTo>
                  <a:pt x="0" y="0"/>
                </a:moveTo>
                <a:lnTo>
                  <a:pt x="974244" y="0"/>
                </a:lnTo>
                <a:lnTo>
                  <a:pt x="974244" y="1"/>
                </a:lnTo>
                <a:lnTo>
                  <a:pt x="1096328" y="358945"/>
                </a:lnTo>
                <a:lnTo>
                  <a:pt x="974244" y="358945"/>
                </a:lnTo>
                <a:lnTo>
                  <a:pt x="974244" y="358944"/>
                </a:lnTo>
                <a:lnTo>
                  <a:pt x="0" y="358944"/>
                </a:lnTo>
                <a:close/>
              </a:path>
            </a:pathLst>
          </a:custGeom>
          <a:solidFill>
            <a:srgbClr val="B9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Bold" panose="02020603020101020101" pitchFamily="18" charset="-127"/>
                <a:ea typeface="KoPub돋움체 Bold" panose="02020603020101020101" pitchFamily="18" charset="-127"/>
                <a:cs typeface="+mn-cs"/>
              </a:rPr>
              <a:t>진출</a:t>
            </a:r>
            <a:r>
              <a:rPr kumimoji="0" lang="en-US" altLang="ko-KR" sz="13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Bold" panose="02020603020101020101" pitchFamily="18" charset="-127"/>
                <a:ea typeface="KoPub돋움체 Bold" panose="02020603020101020101" pitchFamily="18" charset="-127"/>
                <a:cs typeface="+mn-cs"/>
              </a:rPr>
              <a:t>·</a:t>
            </a:r>
            <a:r>
              <a:rPr kumimoji="0" lang="ko-KR" altLang="en-US" sz="13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Bold" panose="02020603020101020101" pitchFamily="18" charset="-127"/>
                <a:ea typeface="KoPub돋움체 Bold" panose="02020603020101020101" pitchFamily="18" charset="-127"/>
                <a:cs typeface="+mn-cs"/>
              </a:rPr>
              <a:t>강화</a:t>
            </a:r>
          </a:p>
        </p:txBody>
      </p:sp>
      <p:grpSp>
        <p:nvGrpSpPr>
          <p:cNvPr id="14" name="그룹 13">
            <a:extLst>
              <a:ext uri="{FF2B5EF4-FFF2-40B4-BE49-F238E27FC236}">
                <a16:creationId xmlns:a16="http://schemas.microsoft.com/office/drawing/2014/main" id="{C1498CA1-93C2-8AC1-925A-05C8017197AF}"/>
              </a:ext>
            </a:extLst>
          </p:cNvPr>
          <p:cNvGrpSpPr/>
          <p:nvPr/>
        </p:nvGrpSpPr>
        <p:grpSpPr>
          <a:xfrm>
            <a:off x="485825" y="1217074"/>
            <a:ext cx="8928100" cy="311839"/>
            <a:chOff x="485825" y="1217074"/>
            <a:chExt cx="8928100" cy="311839"/>
          </a:xfrm>
        </p:grpSpPr>
        <p:sp>
          <p:nvSpPr>
            <p:cNvPr id="15" name="사각형: 둥근 위쪽 모서리 14">
              <a:extLst>
                <a:ext uri="{FF2B5EF4-FFF2-40B4-BE49-F238E27FC236}">
                  <a16:creationId xmlns:a16="http://schemas.microsoft.com/office/drawing/2014/main" id="{9832C84D-49AF-80D0-A3CF-E722624FDC3E}"/>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16" name="사각형: 둥근 위쪽 모서리 15">
              <a:extLst>
                <a:ext uri="{FF2B5EF4-FFF2-40B4-BE49-F238E27FC236}">
                  <a16:creationId xmlns:a16="http://schemas.microsoft.com/office/drawing/2014/main" id="{3FAB6472-552A-AABA-F43F-20F17A629796}"/>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17" name="사각형: 둥근 위쪽 모서리 16">
              <a:extLst>
                <a:ext uri="{FF2B5EF4-FFF2-40B4-BE49-F238E27FC236}">
                  <a16:creationId xmlns:a16="http://schemas.microsoft.com/office/drawing/2014/main" id="{3D68922B-6EC0-E973-763F-E098A649CF2E}"/>
                </a:ext>
              </a:extLst>
            </p:cNvPr>
            <p:cNvSpPr/>
            <p:nvPr/>
          </p:nvSpPr>
          <p:spPr>
            <a:xfrm>
              <a:off x="1623964"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cxnSp>
          <p:nvCxnSpPr>
            <p:cNvPr id="18" name="직선 연결선 17">
              <a:extLst>
                <a:ext uri="{FF2B5EF4-FFF2-40B4-BE49-F238E27FC236}">
                  <a16:creationId xmlns:a16="http://schemas.microsoft.com/office/drawing/2014/main" id="{35035D8F-C44D-F6DB-AC5B-9D9D56A22E1E}"/>
                </a:ext>
              </a:extLst>
            </p:cNvPr>
            <p:cNvCxnSpPr/>
            <p:nvPr/>
          </p:nvCxnSpPr>
          <p:spPr>
            <a:xfrm>
              <a:off x="485825" y="1525472"/>
              <a:ext cx="8928100" cy="0"/>
            </a:xfrm>
            <a:prstGeom prst="line">
              <a:avLst/>
            </a:prstGeom>
            <a:ln w="38100">
              <a:solidFill>
                <a:srgbClr val="00338D"/>
              </a:solidFill>
            </a:ln>
          </p:spPr>
          <p:style>
            <a:lnRef idx="1">
              <a:schemeClr val="accent1"/>
            </a:lnRef>
            <a:fillRef idx="0">
              <a:schemeClr val="accent1"/>
            </a:fillRef>
            <a:effectRef idx="0">
              <a:schemeClr val="accent1"/>
            </a:effectRef>
            <a:fontRef idx="minor">
              <a:schemeClr val="tx1"/>
            </a:fontRef>
          </p:style>
        </p:cxnSp>
        <p:sp>
          <p:nvSpPr>
            <p:cNvPr id="19" name="사각형: 둥근 위쪽 모서리 18">
              <a:extLst>
                <a:ext uri="{FF2B5EF4-FFF2-40B4-BE49-F238E27FC236}">
                  <a16:creationId xmlns:a16="http://schemas.microsoft.com/office/drawing/2014/main" id="{622569AA-0534-188E-69E0-71F355C6117E}"/>
                </a:ext>
              </a:extLst>
            </p:cNvPr>
            <p:cNvSpPr/>
            <p:nvPr/>
          </p:nvSpPr>
          <p:spPr>
            <a:xfrm>
              <a:off x="523428" y="1217074"/>
              <a:ext cx="1075857" cy="293662"/>
            </a:xfrm>
            <a:prstGeom prst="round2Same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식품</a:t>
              </a:r>
            </a:p>
          </p:txBody>
        </p:sp>
      </p:grpSp>
    </p:spTree>
    <p:extLst>
      <p:ext uri="{BB962C8B-B14F-4D97-AF65-F5344CB8AC3E}">
        <p14:creationId xmlns:p14="http://schemas.microsoft.com/office/powerpoint/2010/main" val="212510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4">
            <a:extLst>
              <a:ext uri="{FF2B5EF4-FFF2-40B4-BE49-F238E27FC236}">
                <a16:creationId xmlns:a16="http://schemas.microsoft.com/office/drawing/2014/main" id="{185536AE-33CE-40F3-8602-5E8C01CA1A00}"/>
              </a:ext>
            </a:extLst>
          </p:cNvPr>
          <p:cNvGraphicFramePr>
            <a:graphicFrameLocks/>
          </p:cNvGraphicFramePr>
          <p:nvPr>
            <p:extLst>
              <p:ext uri="{D42A27DB-BD31-4B8C-83A1-F6EECF244321}">
                <p14:modId xmlns:p14="http://schemas.microsoft.com/office/powerpoint/2010/main" val="1586032867"/>
              </p:ext>
            </p:extLst>
          </p:nvPr>
        </p:nvGraphicFramePr>
        <p:xfrm>
          <a:off x="1050977" y="2414652"/>
          <a:ext cx="5849657" cy="2390400"/>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이커머스</a:t>
                      </a: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 </a:t>
                      </a:r>
                      <a:r>
                        <a:rPr kumimoji="0" lang="ko-KR" altLang="en-US"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시장 </a:t>
                      </a: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Overview</a:t>
                      </a: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chemeClr val="bg1"/>
                          </a:solidFill>
                          <a:effectLst/>
                          <a:uLnTx/>
                          <a:uFillTx/>
                          <a:latin typeface="+mj-ea"/>
                          <a:ea typeface="+mj-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449216587"/>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이커머스 시장 현주소와 비즈니스 동향</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10</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이커머스 섹터별 주요 이슈</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23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1883591"/>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이커머스 기업의 전략적 방향성</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38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208978"/>
                  </a:ext>
                </a:extLst>
              </a:tr>
            </a:tbl>
          </a:graphicData>
        </a:graphic>
      </p:graphicFrame>
    </p:spTree>
    <p:extLst>
      <p:ext uri="{BB962C8B-B14F-4D97-AF65-F5344CB8AC3E}">
        <p14:creationId xmlns:p14="http://schemas.microsoft.com/office/powerpoint/2010/main" val="3143619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82D27A7F-23A7-9639-2F28-BEF5B43CE7C2}"/>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참고</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① 식품</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CD3737E4-64EE-0B1B-F6EF-D2411405DC6C}"/>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38" name="TextBox 37">
            <a:extLst>
              <a:ext uri="{FF2B5EF4-FFF2-40B4-BE49-F238E27FC236}">
                <a16:creationId xmlns:a16="http://schemas.microsoft.com/office/drawing/2014/main" id="{81C13E8A-1C25-67A8-BB6A-8B6AD3A15DA6}"/>
              </a:ext>
            </a:extLst>
          </p:cNvPr>
          <p:cNvSpPr txBox="1"/>
          <p:nvPr/>
        </p:nvSpPr>
        <p:spPr>
          <a:xfrm>
            <a:off x="488949" y="5722388"/>
            <a:ext cx="8928101"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각 사</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게이미피케이션</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(Gamification)</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이란</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이용자의 관심이나 행동을 유도하기 위해 게임 이외 분야에 게임의 메커니즘</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사고체계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디자인 요소 등을 접목해 재미와 보상을 제공하는 방식</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앱테크는 애플리케이션</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(Application)</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과 재테크의 합성어로</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앱에서 요구하는 간단한 미션 수행 시 리워드</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보상</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를 제공받을 수 있는 신개념 재테크</a:t>
            </a:r>
          </a:p>
        </p:txBody>
      </p:sp>
      <p:sp>
        <p:nvSpPr>
          <p:cNvPr id="40" name="TextBox 39">
            <a:extLst>
              <a:ext uri="{FF2B5EF4-FFF2-40B4-BE49-F238E27FC236}">
                <a16:creationId xmlns:a16="http://schemas.microsoft.com/office/drawing/2014/main" id="{E13F3AEA-DBD2-61BE-B116-00681DCFEAED}"/>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인앱</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(In-App)</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게임으로 트래픽 확대에 속도내는 식품 이커머스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p>
        </p:txBody>
      </p:sp>
      <p:grpSp>
        <p:nvGrpSpPr>
          <p:cNvPr id="37" name="그룹 36">
            <a:extLst>
              <a:ext uri="{FF2B5EF4-FFF2-40B4-BE49-F238E27FC236}">
                <a16:creationId xmlns:a16="http://schemas.microsoft.com/office/drawing/2014/main" id="{6E28A783-D3C2-49BF-C405-DACF626546F9}"/>
              </a:ext>
            </a:extLst>
          </p:cNvPr>
          <p:cNvGrpSpPr/>
          <p:nvPr/>
        </p:nvGrpSpPr>
        <p:grpSpPr>
          <a:xfrm>
            <a:off x="3581400" y="2101189"/>
            <a:ext cx="5689922" cy="276837"/>
            <a:chOff x="704850" y="2013298"/>
            <a:chExt cx="4140200" cy="276837"/>
          </a:xfrm>
        </p:grpSpPr>
        <p:sp>
          <p:nvSpPr>
            <p:cNvPr id="44" name="TextBox 43">
              <a:extLst>
                <a:ext uri="{FF2B5EF4-FFF2-40B4-BE49-F238E27FC236}">
                  <a16:creationId xmlns:a16="http://schemas.microsoft.com/office/drawing/2014/main" id="{E4F36CDC-C35E-32BB-A87C-CE3D11604A78}"/>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국내 주요 식품 이커머스 플랫폼의 게이미피케이션</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(Gamification)</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a:ea typeface="KoPub돋움체 Medium"/>
                </a:rPr>
                <a:t>*</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전략 활성화</a:t>
              </a:r>
            </a:p>
          </p:txBody>
        </p:sp>
        <p:cxnSp>
          <p:nvCxnSpPr>
            <p:cNvPr id="45" name="직선 연결선 44">
              <a:extLst>
                <a:ext uri="{FF2B5EF4-FFF2-40B4-BE49-F238E27FC236}">
                  <a16:creationId xmlns:a16="http://schemas.microsoft.com/office/drawing/2014/main" id="{7FBCE6C9-CA9C-7994-8108-CE5A80879976}"/>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148EEB61-EEDD-FA4C-91B4-DE2797668EF3}"/>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082" name="그룹 3081">
            <a:extLst>
              <a:ext uri="{FF2B5EF4-FFF2-40B4-BE49-F238E27FC236}">
                <a16:creationId xmlns:a16="http://schemas.microsoft.com/office/drawing/2014/main" id="{EB50D031-FA79-511D-8A4E-F5938413CDF7}"/>
              </a:ext>
            </a:extLst>
          </p:cNvPr>
          <p:cNvGrpSpPr/>
          <p:nvPr/>
        </p:nvGrpSpPr>
        <p:grpSpPr>
          <a:xfrm>
            <a:off x="3581400" y="2512912"/>
            <a:ext cx="5689922" cy="3184624"/>
            <a:chOff x="2728596" y="2512912"/>
            <a:chExt cx="4970780" cy="3184624"/>
          </a:xfrm>
        </p:grpSpPr>
        <p:grpSp>
          <p:nvGrpSpPr>
            <p:cNvPr id="3" name="그룹 2">
              <a:extLst>
                <a:ext uri="{FF2B5EF4-FFF2-40B4-BE49-F238E27FC236}">
                  <a16:creationId xmlns:a16="http://schemas.microsoft.com/office/drawing/2014/main" id="{27CB1E54-76FC-CD38-93F6-A9A084B6E46A}"/>
                </a:ext>
              </a:extLst>
            </p:cNvPr>
            <p:cNvGrpSpPr/>
            <p:nvPr/>
          </p:nvGrpSpPr>
          <p:grpSpPr>
            <a:xfrm>
              <a:off x="2728596" y="2512912"/>
              <a:ext cx="4970780" cy="3184624"/>
              <a:chOff x="2852421" y="2565396"/>
              <a:chExt cx="4970780" cy="3148099"/>
            </a:xfrm>
          </p:grpSpPr>
          <p:grpSp>
            <p:nvGrpSpPr>
              <p:cNvPr id="4" name="그룹 3">
                <a:extLst>
                  <a:ext uri="{FF2B5EF4-FFF2-40B4-BE49-F238E27FC236}">
                    <a16:creationId xmlns:a16="http://schemas.microsoft.com/office/drawing/2014/main" id="{B4EEF737-B7C2-B512-FFD4-A2BAD144E0FD}"/>
                  </a:ext>
                </a:extLst>
              </p:cNvPr>
              <p:cNvGrpSpPr/>
              <p:nvPr/>
            </p:nvGrpSpPr>
            <p:grpSpPr>
              <a:xfrm>
                <a:off x="2852421" y="2565396"/>
                <a:ext cx="4970780" cy="3148099"/>
                <a:chOff x="3227832" y="2927094"/>
                <a:chExt cx="4653007" cy="2786401"/>
              </a:xfrm>
            </p:grpSpPr>
            <p:sp>
              <p:nvSpPr>
                <p:cNvPr id="17" name="직사각형 16">
                  <a:extLst>
                    <a:ext uri="{FF2B5EF4-FFF2-40B4-BE49-F238E27FC236}">
                      <a16:creationId xmlns:a16="http://schemas.microsoft.com/office/drawing/2014/main" id="{CDDF342A-0381-C06F-444C-211566E1A039}"/>
                    </a:ext>
                  </a:extLst>
                </p:cNvPr>
                <p:cNvSpPr/>
                <p:nvPr/>
              </p:nvSpPr>
              <p:spPr>
                <a:xfrm>
                  <a:off x="3227832" y="2927094"/>
                  <a:ext cx="4653007" cy="987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18" name="그룹 17">
                  <a:extLst>
                    <a:ext uri="{FF2B5EF4-FFF2-40B4-BE49-F238E27FC236}">
                      <a16:creationId xmlns:a16="http://schemas.microsoft.com/office/drawing/2014/main" id="{270F6F69-4000-8268-58C0-F3C208B293C8}"/>
                    </a:ext>
                  </a:extLst>
                </p:cNvPr>
                <p:cNvGrpSpPr/>
                <p:nvPr/>
              </p:nvGrpSpPr>
              <p:grpSpPr>
                <a:xfrm>
                  <a:off x="3281730" y="4038548"/>
                  <a:ext cx="4599109" cy="1536632"/>
                  <a:chOff x="3281730" y="4038548"/>
                  <a:chExt cx="4599109" cy="1536632"/>
                </a:xfrm>
              </p:grpSpPr>
              <p:sp>
                <p:nvSpPr>
                  <p:cNvPr id="21" name="직사각형 20">
                    <a:extLst>
                      <a:ext uri="{FF2B5EF4-FFF2-40B4-BE49-F238E27FC236}">
                        <a16:creationId xmlns:a16="http://schemas.microsoft.com/office/drawing/2014/main" id="{AD22BD81-0DDB-CC03-A41A-804882CAB7F3}"/>
                      </a:ext>
                    </a:extLst>
                  </p:cNvPr>
                  <p:cNvSpPr/>
                  <p:nvPr/>
                </p:nvSpPr>
                <p:spPr>
                  <a:xfrm>
                    <a:off x="3281730" y="4038551"/>
                    <a:ext cx="1417523" cy="15366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108000" marR="0" lvl="0" indent="-108000" algn="l" defTabSz="914400" rtl="0" eaLnBrk="1" fontAlgn="base" latinLnBrk="0" hangingPunct="0">
                      <a:lnSpc>
                        <a:spcPct val="108000"/>
                      </a:lnSpc>
                      <a:spcBef>
                        <a:spcPts val="0"/>
                      </a:spcBef>
                      <a:spcAft>
                        <a:spcPts val="6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스타트업 레브잇이 운영하는 공동구매 플랫폼 올웨이즈는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’21</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정식 서비스 개시 시점부터 농장형 작물 수확 게임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올팜</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을 선제적 도입</a:t>
                    </a: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216000" marR="0" lvl="0" indent="-108000" algn="l" defTabSz="914400" rtl="0" eaLnBrk="1" fontAlgn="base" latinLnBrk="0" hangingPunct="0">
                      <a:lnSpc>
                        <a:spcPct val="108000"/>
                      </a:lnSpc>
                      <a:spcBef>
                        <a:spcPts val="0"/>
                      </a:spcBef>
                      <a:spcAft>
                        <a:spcPts val="500"/>
                      </a:spcAft>
                      <a:buClrTx/>
                      <a:buSzTx/>
                      <a:buFont typeface="KoPub돋움체 Bold" panose="000008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미니게임 및 쇼츠 등 모바일 콘텐츠와 커머스를 성공적으로 결합해 단기간 내 디스커버리 앱으로 성공적 포지셔닝</a:t>
                    </a:r>
                    <a:endPar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216000" marR="0" lvl="0" indent="-108000" algn="l" defTabSz="914400" rtl="0" eaLnBrk="1" fontAlgn="base" latinLnBrk="0" hangingPunct="0">
                      <a:lnSpc>
                        <a:spcPct val="108000"/>
                      </a:lnSpc>
                      <a:spcBef>
                        <a:spcPts val="0"/>
                      </a:spcBef>
                      <a:spcAft>
                        <a:spcPts val="500"/>
                      </a:spcAft>
                      <a:buClrTx/>
                      <a:buSzTx/>
                      <a:buFont typeface="KoPub돋움체 Bold" panose="000008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’23</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3</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월 기준 </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MAU 184</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만 명</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(+184% YoY) </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기록</a:t>
                    </a:r>
                    <a:endPar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22" name="직사각형 21">
                    <a:extLst>
                      <a:ext uri="{FF2B5EF4-FFF2-40B4-BE49-F238E27FC236}">
                        <a16:creationId xmlns:a16="http://schemas.microsoft.com/office/drawing/2014/main" id="{AFA4E9F1-AC4D-659E-8583-971120AD070E}"/>
                      </a:ext>
                    </a:extLst>
                  </p:cNvPr>
                  <p:cNvSpPr/>
                  <p:nvPr/>
                </p:nvSpPr>
                <p:spPr>
                  <a:xfrm>
                    <a:off x="6368457" y="4038558"/>
                    <a:ext cx="1512382" cy="153662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108000" marR="0" lvl="0" indent="-108000" algn="l" defTabSz="914400" rtl="0" eaLnBrk="1" fontAlgn="base" latinLnBrk="0" hangingPunct="0">
                      <a:lnSpc>
                        <a:spcPct val="108000"/>
                      </a:lnSpc>
                      <a:spcBef>
                        <a:spcPts val="0"/>
                      </a:spcBef>
                      <a:spcAft>
                        <a:spcPts val="6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패션업체 라포랩스 자회사 라포테이블은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X</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세대 타깃의 농수산물 산지직송 커머스 팔도감을 운영 중이며</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팔도감 역시 실물 농산물과 한우를 받아볼 수 있는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매일목장</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게임으로 고객 확보 전략을 강화</a:t>
                    </a: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216000" marR="0" lvl="0" indent="-108000" algn="l" defTabSz="914400" rtl="0" eaLnBrk="1" fontAlgn="base" latinLnBrk="0" hangingPunct="0">
                      <a:lnSpc>
                        <a:spcPct val="108000"/>
                      </a:lnSpc>
                      <a:spcBef>
                        <a:spcPts val="0"/>
                      </a:spcBef>
                      <a:spcAft>
                        <a:spcPts val="500"/>
                      </a:spcAft>
                      <a:buClrTx/>
                      <a:buSzTx/>
                      <a:buFont typeface="KoPub돋움체 Bold" panose="000008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작물 수확 게임을 거듭할수록 작물 종류가 다양해지며</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찹쌀</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감자와 같은 농산물부터 한우 등에 이르기까지 단계별 게임을 제공하며 고객 이탈 방지</a:t>
                    </a:r>
                  </a:p>
                </p:txBody>
              </p:sp>
              <p:sp>
                <p:nvSpPr>
                  <p:cNvPr id="23" name="직사각형 22">
                    <a:extLst>
                      <a:ext uri="{FF2B5EF4-FFF2-40B4-BE49-F238E27FC236}">
                        <a16:creationId xmlns:a16="http://schemas.microsoft.com/office/drawing/2014/main" id="{30002129-C303-B893-252B-9077D717337F}"/>
                      </a:ext>
                    </a:extLst>
                  </p:cNvPr>
                  <p:cNvSpPr/>
                  <p:nvPr/>
                </p:nvSpPr>
                <p:spPr>
                  <a:xfrm>
                    <a:off x="4799244" y="4038548"/>
                    <a:ext cx="1479380" cy="15366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108000" marR="0" lvl="0" indent="-108000" algn="l" defTabSz="914400" rtl="0" eaLnBrk="1" fontAlgn="base" latinLnBrk="0" hangingPunct="0">
                      <a:lnSpc>
                        <a:spcPct val="108000"/>
                      </a:lnSpc>
                      <a:spcBef>
                        <a:spcPts val="0"/>
                      </a:spcBef>
                      <a:spcAft>
                        <a:spcPts val="6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앱 방문횟수 및 체류시간 증대 위해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’23</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8</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월 앱 내 게임 형태인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마이컬리팜</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을 론칭</a:t>
                    </a: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216000" marR="0" lvl="0" indent="-108000" algn="l" defTabSz="914400" rtl="0" eaLnBrk="1" fontAlgn="base" latinLnBrk="0" hangingPunct="0">
                      <a:lnSpc>
                        <a:spcPct val="108000"/>
                      </a:lnSpc>
                      <a:spcBef>
                        <a:spcPts val="0"/>
                      </a:spcBef>
                      <a:spcAft>
                        <a:spcPts val="500"/>
                      </a:spcAft>
                      <a:buClrTx/>
                      <a:buSzTx/>
                      <a:buFont typeface="KoPub돋움체 Bold" panose="000008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마이컬리팜은 게임형 앱테크에 기반을 둔 서비스로</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게임으로 작물을 키우면 해당 채소를 실제 채소로 직접 제공받거나 다른 상품으로 교환 가능한 방식</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출시 일주일 만에 </a:t>
                    </a:r>
                    <a:r>
                      <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20</a:t>
                    </a: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만 명이 참여하는 성과</a:t>
                    </a:r>
                    <a:endPar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216000" marR="0" lvl="0" indent="-108000" algn="l" defTabSz="914400" rtl="0" eaLnBrk="1" fontAlgn="base" latinLnBrk="0" hangingPunct="0">
                      <a:lnSpc>
                        <a:spcPct val="108000"/>
                      </a:lnSpc>
                      <a:spcBef>
                        <a:spcPts val="0"/>
                      </a:spcBef>
                      <a:spcAft>
                        <a:spcPts val="500"/>
                      </a:spcAft>
                      <a:buClrTx/>
                      <a:buSzTx/>
                      <a:buFont typeface="KoPub돋움체 Bold" panose="000008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인앱게임으로 고객의 자발적 방문 및 체류시간 증대 유도</a:t>
                    </a:r>
                    <a:endParaRPr kumimoji="0" lang="en-US" altLang="ko-KR" sz="8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cxnSp>
              <p:nvCxnSpPr>
                <p:cNvPr id="19" name="직선 연결선 18">
                  <a:extLst>
                    <a:ext uri="{FF2B5EF4-FFF2-40B4-BE49-F238E27FC236}">
                      <a16:creationId xmlns:a16="http://schemas.microsoft.com/office/drawing/2014/main" id="{40F51434-0C6A-4459-23EE-FF2E8DD59BAD}"/>
                    </a:ext>
                  </a:extLst>
                </p:cNvPr>
                <p:cNvCxnSpPr>
                  <a:cxnSpLocks/>
                </p:cNvCxnSpPr>
                <p:nvPr/>
              </p:nvCxnSpPr>
              <p:spPr>
                <a:xfrm>
                  <a:off x="4746854" y="2927095"/>
                  <a:ext cx="0" cy="27864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CF20BAD1-3BB1-CD5C-3159-CEA32C54DFD2}"/>
                    </a:ext>
                  </a:extLst>
                </p:cNvPr>
                <p:cNvCxnSpPr>
                  <a:cxnSpLocks/>
                </p:cNvCxnSpPr>
                <p:nvPr/>
              </p:nvCxnSpPr>
              <p:spPr>
                <a:xfrm>
                  <a:off x="6323540" y="2927095"/>
                  <a:ext cx="0" cy="27864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텍스트 개체 틀 7">
                <a:extLst>
                  <a:ext uri="{FF2B5EF4-FFF2-40B4-BE49-F238E27FC236}">
                    <a16:creationId xmlns:a16="http://schemas.microsoft.com/office/drawing/2014/main" id="{AC09C0A5-7A95-9BA7-9D00-125324130176}"/>
                  </a:ext>
                </a:extLst>
              </p:cNvPr>
              <p:cNvSpPr txBox="1">
                <a:spLocks/>
              </p:cNvSpPr>
              <p:nvPr/>
            </p:nvSpPr>
            <p:spPr>
              <a:xfrm>
                <a:off x="2876960" y="2604771"/>
                <a:ext cx="1580413" cy="1065459"/>
              </a:xfrm>
              <a:prstGeom prst="rect">
                <a:avLst/>
              </a:prstGeom>
              <a:noFill/>
              <a:ln>
                <a:noFill/>
              </a:ln>
            </p:spPr>
            <p:txBody>
              <a:bodyPr lIns="18000" tIns="36000" rIns="18000" bIns="72000" anchor="b" anchorCtr="0">
                <a:noAutofit/>
              </a:bodyPr>
              <a:lstStyle>
                <a:lvl1pPr algn="just" eaLnBrk="1" latinLnBrk="0" hangingPunct="1">
                  <a:lnSpc>
                    <a:spcPct val="110000"/>
                  </a:lnSpc>
                  <a:spcAft>
                    <a:spcPts val="600"/>
                  </a:spcAft>
                  <a:defRPr sz="1500" b="0" i="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1pPr>
                <a:lvl2pPr marL="0" indent="0" algn="just" eaLnBrk="1" hangingPunct="1">
                  <a:lnSpc>
                    <a:spcPct val="105000"/>
                  </a:lnSpc>
                  <a:spcAft>
                    <a:spcPts val="600"/>
                  </a:spcAft>
                  <a:buFontTx/>
                  <a:buNone/>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2pPr>
                <a:lvl3pPr marL="285750" indent="-285750" algn="just" eaLnBrk="1" hangingPunct="1">
                  <a:lnSpc>
                    <a:spcPct val="105000"/>
                  </a:lnSpc>
                  <a:spcAft>
                    <a:spcPts val="600"/>
                  </a:spcAft>
                  <a:buClr>
                    <a:schemeClr val="tx2"/>
                  </a:buClr>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3pPr>
                <a:lvl4pPr marL="571500" indent="-228600" algn="just" eaLnBrk="1" hangingPunct="1">
                  <a:lnSpc>
                    <a:spcPct val="105000"/>
                  </a:lnSpc>
                  <a:spcAft>
                    <a:spcPts val="600"/>
                  </a:spcAft>
                  <a:buClr>
                    <a:schemeClr val="tx2"/>
                  </a:buClr>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4pPr>
                <a:lvl5pPr algn="just" eaLnBrk="1" hangingPunct="1">
                  <a:lnSpc>
                    <a:spcPct val="105000"/>
                  </a:lnSpc>
                  <a:spcAft>
                    <a:spcPts val="600"/>
                  </a:spcAft>
                  <a:defRPr sz="1200" b="0" i="0">
                    <a:solidFill>
                      <a:schemeClr val="accent5"/>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5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1200" b="1"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올웨이즈</a:t>
                </a:r>
                <a:endParaRPr kumimoji="0" lang="en-US" altLang="ko-KR" sz="1200" b="1"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작물 수확 게임을 선제적으로 도입해</a:t>
                </a:r>
                <a:br>
                  <a:rPr kumimoji="0" lang="en-US" altLang="ko-KR"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단기간 내 고성장 달성</a:t>
                </a:r>
                <a:endParaRPr kumimoji="0" lang="en-US" altLang="ko-KR"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5" name="텍스트 개체 틀 7">
                <a:extLst>
                  <a:ext uri="{FF2B5EF4-FFF2-40B4-BE49-F238E27FC236}">
                    <a16:creationId xmlns:a16="http://schemas.microsoft.com/office/drawing/2014/main" id="{A78248DE-AA9C-35A4-254B-6716EFD183C3}"/>
                  </a:ext>
                </a:extLst>
              </p:cNvPr>
              <p:cNvSpPr txBox="1">
                <a:spLocks/>
              </p:cNvSpPr>
              <p:nvPr/>
            </p:nvSpPr>
            <p:spPr>
              <a:xfrm>
                <a:off x="6207532" y="2604769"/>
                <a:ext cx="1580413" cy="1065458"/>
              </a:xfrm>
              <a:prstGeom prst="rect">
                <a:avLst/>
              </a:prstGeom>
              <a:noFill/>
              <a:ln>
                <a:noFill/>
              </a:ln>
            </p:spPr>
            <p:txBody>
              <a:bodyPr lIns="18000" tIns="36000" rIns="18000" bIns="72000" anchor="b" anchorCtr="0">
                <a:noAutofit/>
              </a:bodyPr>
              <a:lstStyle>
                <a:lvl1pPr algn="just" eaLnBrk="1" latinLnBrk="0" hangingPunct="1">
                  <a:lnSpc>
                    <a:spcPct val="110000"/>
                  </a:lnSpc>
                  <a:spcAft>
                    <a:spcPts val="600"/>
                  </a:spcAft>
                  <a:defRPr sz="1500" b="0" i="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1pPr>
                <a:lvl2pPr marL="0" indent="0" algn="just" eaLnBrk="1" hangingPunct="1">
                  <a:lnSpc>
                    <a:spcPct val="105000"/>
                  </a:lnSpc>
                  <a:spcAft>
                    <a:spcPts val="600"/>
                  </a:spcAft>
                  <a:buFontTx/>
                  <a:buNone/>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2pPr>
                <a:lvl3pPr marL="285750" indent="-285750" algn="just" eaLnBrk="1" hangingPunct="1">
                  <a:lnSpc>
                    <a:spcPct val="105000"/>
                  </a:lnSpc>
                  <a:spcAft>
                    <a:spcPts val="600"/>
                  </a:spcAft>
                  <a:buClr>
                    <a:schemeClr val="tx2"/>
                  </a:buClr>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3pPr>
                <a:lvl4pPr marL="571500" indent="-228600" algn="just" eaLnBrk="1" hangingPunct="1">
                  <a:lnSpc>
                    <a:spcPct val="105000"/>
                  </a:lnSpc>
                  <a:spcAft>
                    <a:spcPts val="600"/>
                  </a:spcAft>
                  <a:buClr>
                    <a:schemeClr val="tx2"/>
                  </a:buClr>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4pPr>
                <a:lvl5pPr algn="just" eaLnBrk="1" hangingPunct="1">
                  <a:lnSpc>
                    <a:spcPct val="105000"/>
                  </a:lnSpc>
                  <a:spcAft>
                    <a:spcPts val="600"/>
                  </a:spcAft>
                  <a:defRPr sz="1200" b="0" i="0">
                    <a:solidFill>
                      <a:schemeClr val="accent5"/>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5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1200" b="1"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팔도감 </a:t>
                </a:r>
                <a:endParaRPr kumimoji="0" lang="en-US" altLang="ko-KR" sz="1200" b="1"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게임 단계별 농산물 다양화로</a:t>
                </a:r>
                <a:br>
                  <a:rPr kumimoji="0" lang="en-US" altLang="ko-KR"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고객 이탈 방지</a:t>
                </a:r>
                <a:endParaRPr kumimoji="0" lang="en-US" altLang="ko-KR"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6" name="텍스트 개체 틀 7">
                <a:extLst>
                  <a:ext uri="{FF2B5EF4-FFF2-40B4-BE49-F238E27FC236}">
                    <a16:creationId xmlns:a16="http://schemas.microsoft.com/office/drawing/2014/main" id="{62B300A9-6CE4-BF63-8804-CEBEABB6A79E}"/>
                  </a:ext>
                </a:extLst>
              </p:cNvPr>
              <p:cNvSpPr txBox="1">
                <a:spLocks/>
              </p:cNvSpPr>
              <p:nvPr/>
            </p:nvSpPr>
            <p:spPr>
              <a:xfrm>
                <a:off x="4531151" y="2604769"/>
                <a:ext cx="1580413" cy="1065458"/>
              </a:xfrm>
              <a:prstGeom prst="rect">
                <a:avLst/>
              </a:prstGeom>
              <a:noFill/>
              <a:ln>
                <a:noFill/>
              </a:ln>
            </p:spPr>
            <p:txBody>
              <a:bodyPr lIns="18000" tIns="36000" rIns="18000" bIns="72000" anchor="b" anchorCtr="0">
                <a:noAutofit/>
              </a:bodyPr>
              <a:lstStyle>
                <a:lvl1pPr algn="just" eaLnBrk="1" latinLnBrk="0" hangingPunct="1">
                  <a:lnSpc>
                    <a:spcPct val="110000"/>
                  </a:lnSpc>
                  <a:spcAft>
                    <a:spcPts val="600"/>
                  </a:spcAft>
                  <a:defRPr sz="1500" b="0" i="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1pPr>
                <a:lvl2pPr marL="0" indent="0" algn="just" eaLnBrk="1" hangingPunct="1">
                  <a:lnSpc>
                    <a:spcPct val="105000"/>
                  </a:lnSpc>
                  <a:spcAft>
                    <a:spcPts val="600"/>
                  </a:spcAft>
                  <a:buFontTx/>
                  <a:buNone/>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2pPr>
                <a:lvl3pPr marL="285750" indent="-285750" algn="just" eaLnBrk="1" hangingPunct="1">
                  <a:lnSpc>
                    <a:spcPct val="105000"/>
                  </a:lnSpc>
                  <a:spcAft>
                    <a:spcPts val="600"/>
                  </a:spcAft>
                  <a:buClr>
                    <a:schemeClr val="tx2"/>
                  </a:buClr>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3pPr>
                <a:lvl4pPr marL="571500" indent="-228600" algn="just" eaLnBrk="1" hangingPunct="1">
                  <a:lnSpc>
                    <a:spcPct val="105000"/>
                  </a:lnSpc>
                  <a:spcAft>
                    <a:spcPts val="600"/>
                  </a:spcAft>
                  <a:buClr>
                    <a:schemeClr val="tx2"/>
                  </a:buClr>
                  <a:buFont typeface="Univers for KPMG Light" panose="020B0403020202020204" pitchFamily="34" charset="0"/>
                  <a:buChar char="-"/>
                  <a:defRPr sz="1200" b="0" i="0">
                    <a:solidFill>
                      <a:schemeClr val="bg1">
                        <a:lumMod val="50000"/>
                      </a:schemeClr>
                    </a:solidFill>
                    <a:latin typeface="KoPub돋움체 Medium" panose="00000600000000000000" pitchFamily="2" charset="-127"/>
                    <a:ea typeface="KoPub돋움체 Medium" panose="00000600000000000000" pitchFamily="2" charset="-127"/>
                    <a:cs typeface="KoPub돋움체 Medium" panose="02020603020101020101" pitchFamily="18" charset="-127"/>
                  </a:defRPr>
                </a:lvl4pPr>
                <a:lvl5pPr algn="just" eaLnBrk="1" hangingPunct="1">
                  <a:lnSpc>
                    <a:spcPct val="105000"/>
                  </a:lnSpc>
                  <a:spcAft>
                    <a:spcPts val="600"/>
                  </a:spcAft>
                  <a:defRPr sz="1200" b="0" i="0">
                    <a:solidFill>
                      <a:schemeClr val="accent5"/>
                    </a:solidFill>
                    <a:latin typeface="KoPub돋움체 Medium" panose="00000600000000000000" pitchFamily="2" charset="-127"/>
                    <a:ea typeface="KoPub돋움체 Medium" panose="00000600000000000000" pitchFamily="2" charset="-127"/>
                    <a:cs typeface="Univers for KPMG Light" panose="020B0403020202020204" pitchFamily="34" charset="0"/>
                  </a:defRPr>
                </a:lvl5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1200" b="1"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컬리</a:t>
                </a:r>
                <a:endParaRPr kumimoji="0" lang="en-US" altLang="ko-KR" sz="1200" b="1"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작물 수확 게임으로 고객의</a:t>
                </a:r>
                <a:b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800" b="0" i="0" u="none" strike="noStrike" kern="1200" cap="none" spc="0" normalizeH="0" baseline="0" noProof="0" dirty="0">
                    <a:ln>
                      <a:solidFill>
                        <a:srgbClr val="99E3FB">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자발적 방문 유도</a:t>
                </a:r>
              </a:p>
            </p:txBody>
          </p:sp>
        </p:grpSp>
        <p:pic>
          <p:nvPicPr>
            <p:cNvPr id="36" name="Picture 6" descr="컬리 - 마켓컬리/뷰티컬리">
              <a:extLst>
                <a:ext uri="{FF2B5EF4-FFF2-40B4-BE49-F238E27FC236}">
                  <a16:creationId xmlns:a16="http://schemas.microsoft.com/office/drawing/2014/main" id="{92DD3C1A-A036-65E8-89CA-45A12F6665C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074" y="2613924"/>
              <a:ext cx="361675" cy="414000"/>
            </a:xfrm>
            <a:prstGeom prst="roundRect">
              <a:avLst/>
            </a:prstGeom>
            <a:noFill/>
            <a:extLst>
              <a:ext uri="{909E8E84-426E-40DD-AFC4-6F175D3DCCD1}">
                <a14:hiddenFill xmlns:a14="http://schemas.microsoft.com/office/drawing/2010/main">
                  <a:solidFill>
                    <a:srgbClr val="FFFFFF"/>
                  </a:solidFill>
                </a14:hiddenFill>
              </a:ext>
            </a:extLst>
          </p:spPr>
        </p:pic>
        <p:pic>
          <p:nvPicPr>
            <p:cNvPr id="34" name="Picture 2" descr="팔도감 - 200만명이 선택한 맛있는 산지직송앱 – Apps on Google Play">
              <a:extLst>
                <a:ext uri="{FF2B5EF4-FFF2-40B4-BE49-F238E27FC236}">
                  <a16:creationId xmlns:a16="http://schemas.microsoft.com/office/drawing/2014/main" id="{588AF9CE-3F68-82ED-4B26-6523C26889A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798" y="2613924"/>
              <a:ext cx="361675" cy="414000"/>
            </a:xfrm>
            <a:prstGeom prst="roundRect">
              <a:avLst/>
            </a:prstGeom>
            <a:noFill/>
            <a:extLst>
              <a:ext uri="{909E8E84-426E-40DD-AFC4-6F175D3DCCD1}">
                <a14:hiddenFill xmlns:a14="http://schemas.microsoft.com/office/drawing/2010/main">
                  <a:solidFill>
                    <a:srgbClr val="FFFFFF"/>
                  </a:solidFill>
                </a14:hiddenFill>
              </a:ext>
            </a:extLst>
          </p:spPr>
        </p:pic>
        <p:pic>
          <p:nvPicPr>
            <p:cNvPr id="3074" name="Picture 2" descr="올웨이즈 Alwayz - 공동구매 직거래 플랫폼 프로그램">
              <a:extLst>
                <a:ext uri="{FF2B5EF4-FFF2-40B4-BE49-F238E27FC236}">
                  <a16:creationId xmlns:a16="http://schemas.microsoft.com/office/drawing/2014/main" id="{7980B6C2-9DF0-A8C2-4879-58BB096C5B98}"/>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501" y="2613924"/>
              <a:ext cx="361675" cy="414000"/>
            </a:xfrm>
            <a:prstGeom prst="roundRect">
              <a:avLst/>
            </a:prstGeom>
            <a:noFill/>
            <a:extLst>
              <a:ext uri="{909E8E84-426E-40DD-AFC4-6F175D3DCCD1}">
                <a14:hiddenFill xmlns:a14="http://schemas.microsoft.com/office/drawing/2010/main">
                  <a:solidFill>
                    <a:srgbClr val="FFFFFF"/>
                  </a:solidFill>
                </a14:hiddenFill>
              </a:ext>
            </a:extLst>
          </p:spPr>
        </p:pic>
      </p:grpSp>
      <p:grpSp>
        <p:nvGrpSpPr>
          <p:cNvPr id="3085" name="그룹 3084">
            <a:extLst>
              <a:ext uri="{FF2B5EF4-FFF2-40B4-BE49-F238E27FC236}">
                <a16:creationId xmlns:a16="http://schemas.microsoft.com/office/drawing/2014/main" id="{6BCF3DCE-53F3-7CF7-8D23-BB6C174E2305}"/>
              </a:ext>
            </a:extLst>
          </p:cNvPr>
          <p:cNvGrpSpPr/>
          <p:nvPr/>
        </p:nvGrpSpPr>
        <p:grpSpPr>
          <a:xfrm>
            <a:off x="631824" y="2101190"/>
            <a:ext cx="2655887" cy="1816632"/>
            <a:chOff x="488950" y="2176483"/>
            <a:chExt cx="2798762" cy="1754546"/>
          </a:xfrm>
        </p:grpSpPr>
        <p:sp>
          <p:nvSpPr>
            <p:cNvPr id="3086" name="TextBox 3085">
              <a:extLst>
                <a:ext uri="{FF2B5EF4-FFF2-40B4-BE49-F238E27FC236}">
                  <a16:creationId xmlns:a16="http://schemas.microsoft.com/office/drawing/2014/main" id="{903AED3F-AE6F-B5C5-E498-745CEEC8037E}"/>
                </a:ext>
              </a:extLst>
            </p:cNvPr>
            <p:cNvSpPr txBox="1"/>
            <p:nvPr/>
          </p:nvSpPr>
          <p:spPr>
            <a:xfrm>
              <a:off x="488950" y="2453319"/>
              <a:ext cx="2798762" cy="1477710"/>
            </a:xfrm>
            <a:prstGeom prst="downArrowCallout">
              <a:avLst>
                <a:gd name="adj1" fmla="val 38542"/>
                <a:gd name="adj2" fmla="val 35009"/>
                <a:gd name="adj3" fmla="val 17446"/>
                <a:gd name="adj4" fmla="val 72294"/>
              </a:avLst>
            </a:prstGeom>
            <a:solidFill>
              <a:srgbClr val="EEEEEE"/>
            </a:solidFill>
            <a:ln w="6350">
              <a:solidFill>
                <a:srgbClr val="EEEEEE"/>
              </a:solidFill>
            </a:ln>
          </p:spPr>
          <p:txBody>
            <a:bodyPr wrap="square" lIns="126000" tIns="108000" rIns="90000" bIns="126000" anchor="ctr">
              <a:noAutofit/>
            </a:bodyPr>
            <a:lstStyle/>
            <a:p>
              <a:pPr marR="0" lvl="0" algn="l" defTabSz="914400" rtl="0" eaLnBrk="1" fontAlgn="auto" latinLnBrk="0" hangingPunct="1">
                <a:lnSpc>
                  <a:spcPct val="120000"/>
                </a:lnSpc>
                <a:spcBef>
                  <a:spcPts val="100"/>
                </a:spcBef>
                <a:spcAft>
                  <a:spcPts val="300"/>
                </a:spcAft>
                <a:buClrTx/>
                <a:buSzPct val="100000"/>
                <a:tabLst/>
                <a:defRPr/>
              </a:pP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최근 생활물가 상승으로 앱에서 요구하는 간단한 미션 수행 시 리워드</a:t>
              </a:r>
              <a: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보상</a:t>
              </a:r>
              <a: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를 제공받을 수 있는 ‘앱테크’ 참여자가 늘면서 미니게임으로 각종 농산물</a:t>
              </a:r>
              <a: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생필품을 무료로 제공하는 보상형 인앱</a:t>
              </a:r>
              <a:r>
                <a:rPr kumimoji="0" lang="en-US" altLang="ko-KR"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(In-App) </a:t>
              </a:r>
              <a:r>
                <a:rPr kumimoji="0" lang="ko-KR" altLang="en-US" sz="1000" b="1"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게임을 내세운 플랫폼이 증가</a:t>
              </a:r>
            </a:p>
          </p:txBody>
        </p:sp>
        <p:sp>
          <p:nvSpPr>
            <p:cNvPr id="3087" name="TextBox 3086">
              <a:extLst>
                <a:ext uri="{FF2B5EF4-FFF2-40B4-BE49-F238E27FC236}">
                  <a16:creationId xmlns:a16="http://schemas.microsoft.com/office/drawing/2014/main" id="{0E56E786-71DF-B231-8047-9DE318EB6FCB}"/>
                </a:ext>
              </a:extLst>
            </p:cNvPr>
            <p:cNvSpPr txBox="1"/>
            <p:nvPr/>
          </p:nvSpPr>
          <p:spPr>
            <a:xfrm>
              <a:off x="488951" y="2176483"/>
              <a:ext cx="2798761" cy="276837"/>
            </a:xfrm>
            <a:prstGeom prst="rect">
              <a:avLst/>
            </a:prstGeom>
            <a:solidFill>
              <a:schemeClr val="accent1"/>
            </a:solidFill>
            <a:ln w="6350">
              <a:solidFill>
                <a:schemeClr val="accent1"/>
              </a:solidFill>
            </a:ln>
          </p:spPr>
          <p:txBody>
            <a:bodyPr wrap="square" lIns="126000" tIns="90000" rIns="108000" bIns="90000" anchor="ctr">
              <a:noAutofit/>
            </a:bodyPr>
            <a:lstStyle/>
            <a:p>
              <a:pPr marL="0" marR="0" lvl="0" indent="0" algn="ctr" defTabSz="914400" rtl="0" eaLnBrk="1" fontAlgn="auto" latinLnBrk="0" hangingPunct="1">
                <a:lnSpc>
                  <a:spcPct val="112000"/>
                </a:lnSpc>
                <a:spcBef>
                  <a:spcPts val="100"/>
                </a:spcBef>
                <a:spcAft>
                  <a:spcPts val="100"/>
                </a:spcAft>
                <a:buClrTx/>
                <a:buSzPct val="100000"/>
                <a:buFontTx/>
                <a:buNone/>
                <a:tabLst/>
                <a:defRPr/>
              </a:pPr>
              <a:r>
                <a:rPr kumimoji="0" lang="ko-KR" altLang="en-US" sz="1300" b="1" i="0" u="none" strike="noStrike" kern="0" cap="none" spc="0" normalizeH="0" baseline="0" noProof="0" dirty="0">
                  <a:ln>
                    <a:solidFill>
                      <a:srgbClr val="1E49E2">
                        <a:alpha val="0"/>
                      </a:srgbClr>
                    </a:solidFill>
                  </a:ln>
                  <a:solidFill>
                    <a:srgbClr val="FFFFFF"/>
                  </a:solidFill>
                  <a:effectLst/>
                  <a:uLnTx/>
                  <a:uFillTx/>
                  <a:latin typeface="KoPub돋움체 Medium"/>
                  <a:ea typeface="KoPub돋움체 Medium"/>
                  <a:cs typeface="+mn-cs"/>
                </a:rPr>
                <a:t>인앱</a:t>
              </a:r>
              <a:r>
                <a:rPr kumimoji="0" lang="en-US" altLang="ko-KR" sz="1300" b="1" i="0" u="none" strike="noStrike" kern="0" cap="none" spc="0" normalizeH="0" baseline="0" noProof="0" dirty="0">
                  <a:ln>
                    <a:solidFill>
                      <a:srgbClr val="1E49E2">
                        <a:alpha val="0"/>
                      </a:srgbClr>
                    </a:solidFill>
                  </a:ln>
                  <a:solidFill>
                    <a:srgbClr val="FFFFFF"/>
                  </a:solidFill>
                  <a:effectLst/>
                  <a:uLnTx/>
                  <a:uFillTx/>
                  <a:latin typeface="KoPub돋움체 Medium"/>
                  <a:ea typeface="KoPub돋움체 Medium"/>
                  <a:cs typeface="+mn-cs"/>
                </a:rPr>
                <a:t>(In-App) </a:t>
              </a:r>
              <a:r>
                <a:rPr kumimoji="0" lang="ko-KR" altLang="en-US" sz="1300" b="1" i="0" u="none" strike="noStrike" kern="0" cap="none" spc="0" normalizeH="0" baseline="0" noProof="0" dirty="0">
                  <a:ln>
                    <a:solidFill>
                      <a:srgbClr val="1E49E2">
                        <a:alpha val="0"/>
                      </a:srgbClr>
                    </a:solidFill>
                  </a:ln>
                  <a:solidFill>
                    <a:srgbClr val="FFFFFF"/>
                  </a:solidFill>
                  <a:effectLst/>
                  <a:uLnTx/>
                  <a:uFillTx/>
                  <a:latin typeface="KoPub돋움체 Medium"/>
                  <a:ea typeface="KoPub돋움체 Medium"/>
                  <a:cs typeface="+mn-cs"/>
                </a:rPr>
                <a:t>게임 도입 배경</a:t>
              </a:r>
              <a:endParaRPr kumimoji="0" lang="en-US" altLang="ko-KR" sz="1300" b="1" i="0" u="none" strike="noStrike" kern="0" cap="none" spc="0" normalizeH="0" baseline="0" noProof="0" dirty="0">
                <a:ln>
                  <a:solidFill>
                    <a:srgbClr val="1E49E2">
                      <a:alpha val="0"/>
                    </a:srgbClr>
                  </a:solidFill>
                </a:ln>
                <a:solidFill>
                  <a:srgbClr val="FFFFFF"/>
                </a:solidFill>
                <a:effectLst/>
                <a:uLnTx/>
                <a:uFillTx/>
                <a:latin typeface="KoPub돋움체 Medium"/>
                <a:ea typeface="KoPub돋움체 Medium"/>
                <a:cs typeface="+mn-cs"/>
              </a:endParaRPr>
            </a:p>
          </p:txBody>
        </p:sp>
      </p:grpSp>
      <p:sp>
        <p:nvSpPr>
          <p:cNvPr id="3084" name="직사각형 3083">
            <a:extLst>
              <a:ext uri="{FF2B5EF4-FFF2-40B4-BE49-F238E27FC236}">
                <a16:creationId xmlns:a16="http://schemas.microsoft.com/office/drawing/2014/main" id="{6116E8E1-783B-AD1F-C052-374D37687BAC}"/>
              </a:ext>
            </a:extLst>
          </p:cNvPr>
          <p:cNvSpPr/>
          <p:nvPr/>
        </p:nvSpPr>
        <p:spPr>
          <a:xfrm>
            <a:off x="631824" y="4038600"/>
            <a:ext cx="2655887" cy="1500843"/>
          </a:xfrm>
          <a:prstGeom prst="rect">
            <a:avLst/>
          </a:prstGeom>
          <a:solidFill>
            <a:schemeClr val="tx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68000" rIns="72000"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100" b="1" i="0" u="none" strike="noStrike" kern="1200" cap="none" spc="0" normalizeH="0" baseline="0" noProof="0" dirty="0">
                <a:ln>
                  <a:solidFill>
                    <a:prstClr val="white">
                      <a:lumMod val="75000"/>
                      <a:alpha val="0"/>
                    </a:prstClr>
                  </a:solidFill>
                </a:ln>
                <a:solidFill>
                  <a:srgbClr val="FFFFFF"/>
                </a:solidFill>
                <a:effectLst/>
                <a:uLnTx/>
                <a:uFillTx/>
                <a:latin typeface="KoPub돋움체 Medium"/>
                <a:ea typeface="KoPub돋움체 Medium"/>
                <a:cs typeface="+mn-cs"/>
              </a:rPr>
              <a:t>기업은 앱 내 보상형 미니게임을 통해 앱 방문 유도 및 체류 시간 증대</a:t>
            </a:r>
            <a:endParaRPr kumimoji="0" lang="en-US" altLang="ko-KR" sz="1100" b="1" i="0" u="none" strike="noStrike" kern="1200" cap="none" spc="0" normalizeH="0" baseline="0" noProof="0" dirty="0">
              <a:ln>
                <a:solidFill>
                  <a:prstClr val="white">
                    <a:lumMod val="75000"/>
                    <a:alpha val="0"/>
                  </a:prstClr>
                </a:solidFill>
              </a:ln>
              <a:solidFill>
                <a:srgbClr val="FFFFFF"/>
              </a:solidFill>
              <a:effectLst/>
              <a:uLnTx/>
              <a:uFillTx/>
              <a:latin typeface="KoPub돋움체 Medium"/>
              <a:ea typeface="KoPub돋움체 Medium"/>
              <a:cs typeface="+mn-cs"/>
            </a:endParaRPr>
          </a:p>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100" b="1" i="0" u="none" strike="noStrike" kern="1200" cap="none" spc="0" normalizeH="0" baseline="0" noProof="0" dirty="0">
                <a:ln>
                  <a:solidFill>
                    <a:prstClr val="white">
                      <a:lumMod val="75000"/>
                      <a:alpha val="0"/>
                    </a:prstClr>
                  </a:solidFill>
                </a:ln>
                <a:solidFill>
                  <a:srgbClr val="FFFFFF"/>
                </a:solidFill>
                <a:effectLst/>
                <a:uLnTx/>
                <a:uFillTx/>
                <a:latin typeface="KoPub돋움체 Medium"/>
                <a:ea typeface="KoPub돋움체 Medium"/>
                <a:cs typeface="+mn-cs"/>
              </a:rPr>
              <a:t>게임 포인트 및 주력 제품과의 연계 혜택 제공 통한 소비 촉진</a:t>
            </a:r>
          </a:p>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100" b="1" i="0" u="none" strike="noStrike" kern="1200" cap="none" spc="0" normalizeH="0" baseline="0" noProof="0" dirty="0">
                <a:ln>
                  <a:solidFill>
                    <a:prstClr val="white">
                      <a:lumMod val="75000"/>
                      <a:alpha val="0"/>
                    </a:prstClr>
                  </a:solidFill>
                </a:ln>
                <a:solidFill>
                  <a:srgbClr val="FFFFFF"/>
                </a:solidFill>
                <a:effectLst/>
                <a:uLnTx/>
                <a:uFillTx/>
                <a:latin typeface="KoPub돋움체 Medium"/>
                <a:ea typeface="KoPub돋움체 Medium"/>
                <a:cs typeface="+mn-cs"/>
              </a:rPr>
              <a:t>지속적인 재방문 통한 락인 효과 제고에 이르는 ‘선순환 구조’ 구축 목표</a:t>
            </a:r>
          </a:p>
        </p:txBody>
      </p:sp>
      <p:grpSp>
        <p:nvGrpSpPr>
          <p:cNvPr id="2" name="그룹 1">
            <a:extLst>
              <a:ext uri="{FF2B5EF4-FFF2-40B4-BE49-F238E27FC236}">
                <a16:creationId xmlns:a16="http://schemas.microsoft.com/office/drawing/2014/main" id="{1F3A05D1-B7D6-BB29-D30F-CA1841D4AF6F}"/>
              </a:ext>
            </a:extLst>
          </p:cNvPr>
          <p:cNvGrpSpPr/>
          <p:nvPr/>
        </p:nvGrpSpPr>
        <p:grpSpPr>
          <a:xfrm>
            <a:off x="799465" y="4189354"/>
            <a:ext cx="144000" cy="1031723"/>
            <a:chOff x="799465" y="4128394"/>
            <a:chExt cx="144000" cy="1031723"/>
          </a:xfrm>
        </p:grpSpPr>
        <p:grpSp>
          <p:nvGrpSpPr>
            <p:cNvPr id="3076" name="Group 14">
              <a:extLst>
                <a:ext uri="{FF2B5EF4-FFF2-40B4-BE49-F238E27FC236}">
                  <a16:creationId xmlns:a16="http://schemas.microsoft.com/office/drawing/2014/main" id="{C5AD16EC-5BAA-A50C-A906-E7055D3FFECA}"/>
                </a:ext>
              </a:extLst>
            </p:cNvPr>
            <p:cNvGrpSpPr/>
            <p:nvPr/>
          </p:nvGrpSpPr>
          <p:grpSpPr>
            <a:xfrm>
              <a:off x="799465" y="4128394"/>
              <a:ext cx="144000" cy="144000"/>
              <a:chOff x="828212" y="1895690"/>
              <a:chExt cx="455931" cy="455931"/>
            </a:xfrm>
          </p:grpSpPr>
          <p:sp>
            <p:nvSpPr>
              <p:cNvPr id="3077" name="Rectangle 134">
                <a:extLst>
                  <a:ext uri="{FF2B5EF4-FFF2-40B4-BE49-F238E27FC236}">
                    <a16:creationId xmlns:a16="http://schemas.microsoft.com/office/drawing/2014/main" id="{59E9D646-E4E1-7119-3808-4456B4270A52}"/>
                  </a:ext>
                </a:extLst>
              </p:cNvPr>
              <p:cNvSpPr/>
              <p:nvPr/>
            </p:nvSpPr>
            <p:spPr>
              <a:xfrm>
                <a:off x="828212" y="1895690"/>
                <a:ext cx="455931" cy="455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KoPub돋움체 Medium"/>
                  <a:ea typeface="KoPub돋움체 Medium"/>
                  <a:cs typeface="+mn-cs"/>
                </a:endParaRPr>
              </a:p>
            </p:txBody>
          </p:sp>
          <p:sp>
            <p:nvSpPr>
              <p:cNvPr id="3078" name="Freeform 389">
                <a:extLst>
                  <a:ext uri="{FF2B5EF4-FFF2-40B4-BE49-F238E27FC236}">
                    <a16:creationId xmlns:a16="http://schemas.microsoft.com/office/drawing/2014/main" id="{4454CF1A-63C9-79A9-84C0-463072955765}"/>
                  </a:ext>
                </a:extLst>
              </p:cNvPr>
              <p:cNvSpPr>
                <a:spLocks/>
              </p:cNvSpPr>
              <p:nvPr/>
            </p:nvSpPr>
            <p:spPr bwMode="auto">
              <a:xfrm>
                <a:off x="893464" y="1993192"/>
                <a:ext cx="325426" cy="260927"/>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KoPub돋움체 Medium"/>
                  <a:ea typeface="KoPub돋움체 Medium"/>
                  <a:cs typeface="+mn-cs"/>
                </a:endParaRPr>
              </a:p>
            </p:txBody>
          </p:sp>
        </p:grpSp>
        <p:grpSp>
          <p:nvGrpSpPr>
            <p:cNvPr id="3088" name="Group 14">
              <a:extLst>
                <a:ext uri="{FF2B5EF4-FFF2-40B4-BE49-F238E27FC236}">
                  <a16:creationId xmlns:a16="http://schemas.microsoft.com/office/drawing/2014/main" id="{1A9A3995-8025-24B4-1FA2-BCE6950B5479}"/>
                </a:ext>
              </a:extLst>
            </p:cNvPr>
            <p:cNvGrpSpPr/>
            <p:nvPr/>
          </p:nvGrpSpPr>
          <p:grpSpPr>
            <a:xfrm>
              <a:off x="799465" y="4572255"/>
              <a:ext cx="144000" cy="144000"/>
              <a:chOff x="828212" y="1895690"/>
              <a:chExt cx="455931" cy="455931"/>
            </a:xfrm>
          </p:grpSpPr>
          <p:sp>
            <p:nvSpPr>
              <p:cNvPr id="3089" name="Rectangle 134">
                <a:extLst>
                  <a:ext uri="{FF2B5EF4-FFF2-40B4-BE49-F238E27FC236}">
                    <a16:creationId xmlns:a16="http://schemas.microsoft.com/office/drawing/2014/main" id="{926B832F-7A8E-A6A1-0BF8-17BFF3E4AE1C}"/>
                  </a:ext>
                </a:extLst>
              </p:cNvPr>
              <p:cNvSpPr/>
              <p:nvPr/>
            </p:nvSpPr>
            <p:spPr>
              <a:xfrm>
                <a:off x="828212" y="1895690"/>
                <a:ext cx="455931" cy="455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KoPub돋움체 Medium"/>
                  <a:ea typeface="KoPub돋움체 Medium"/>
                  <a:cs typeface="+mn-cs"/>
                </a:endParaRPr>
              </a:p>
            </p:txBody>
          </p:sp>
          <p:sp>
            <p:nvSpPr>
              <p:cNvPr id="3090" name="Freeform 389">
                <a:extLst>
                  <a:ext uri="{FF2B5EF4-FFF2-40B4-BE49-F238E27FC236}">
                    <a16:creationId xmlns:a16="http://schemas.microsoft.com/office/drawing/2014/main" id="{6C6C8A07-220A-B716-14D7-9DDFEB52112A}"/>
                  </a:ext>
                </a:extLst>
              </p:cNvPr>
              <p:cNvSpPr>
                <a:spLocks/>
              </p:cNvSpPr>
              <p:nvPr/>
            </p:nvSpPr>
            <p:spPr bwMode="auto">
              <a:xfrm>
                <a:off x="893464" y="1993192"/>
                <a:ext cx="325426" cy="260927"/>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KoPub돋움체 Medium"/>
                  <a:ea typeface="KoPub돋움체 Medium"/>
                  <a:cs typeface="+mn-cs"/>
                </a:endParaRPr>
              </a:p>
            </p:txBody>
          </p:sp>
        </p:grpSp>
        <p:grpSp>
          <p:nvGrpSpPr>
            <p:cNvPr id="3091" name="Group 14">
              <a:extLst>
                <a:ext uri="{FF2B5EF4-FFF2-40B4-BE49-F238E27FC236}">
                  <a16:creationId xmlns:a16="http://schemas.microsoft.com/office/drawing/2014/main" id="{ED01E2E6-6D70-C9DA-3574-DB30E0884CD1}"/>
                </a:ext>
              </a:extLst>
            </p:cNvPr>
            <p:cNvGrpSpPr/>
            <p:nvPr/>
          </p:nvGrpSpPr>
          <p:grpSpPr>
            <a:xfrm>
              <a:off x="799465" y="5016117"/>
              <a:ext cx="144000" cy="144000"/>
              <a:chOff x="828212" y="1895690"/>
              <a:chExt cx="455931" cy="455931"/>
            </a:xfrm>
          </p:grpSpPr>
          <p:sp>
            <p:nvSpPr>
              <p:cNvPr id="3092" name="Rectangle 134">
                <a:extLst>
                  <a:ext uri="{FF2B5EF4-FFF2-40B4-BE49-F238E27FC236}">
                    <a16:creationId xmlns:a16="http://schemas.microsoft.com/office/drawing/2014/main" id="{F73284E8-21CF-5EA3-B581-7DD446BD7DA2}"/>
                  </a:ext>
                </a:extLst>
              </p:cNvPr>
              <p:cNvSpPr/>
              <p:nvPr/>
            </p:nvSpPr>
            <p:spPr>
              <a:xfrm>
                <a:off x="828212" y="1895690"/>
                <a:ext cx="455931" cy="455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KoPub돋움체 Medium"/>
                  <a:ea typeface="KoPub돋움체 Medium"/>
                  <a:cs typeface="+mn-cs"/>
                </a:endParaRPr>
              </a:p>
            </p:txBody>
          </p:sp>
          <p:sp>
            <p:nvSpPr>
              <p:cNvPr id="3093" name="Freeform 389">
                <a:extLst>
                  <a:ext uri="{FF2B5EF4-FFF2-40B4-BE49-F238E27FC236}">
                    <a16:creationId xmlns:a16="http://schemas.microsoft.com/office/drawing/2014/main" id="{A472A1E7-92A6-61C1-15DE-25B9C7A78893}"/>
                  </a:ext>
                </a:extLst>
              </p:cNvPr>
              <p:cNvSpPr>
                <a:spLocks/>
              </p:cNvSpPr>
              <p:nvPr/>
            </p:nvSpPr>
            <p:spPr bwMode="auto">
              <a:xfrm>
                <a:off x="893464" y="1993192"/>
                <a:ext cx="325426" cy="260927"/>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KoPub돋움체 Medium"/>
                  <a:ea typeface="KoPub돋움체 Medium"/>
                  <a:cs typeface="+mn-cs"/>
                </a:endParaRPr>
              </a:p>
            </p:txBody>
          </p:sp>
        </p:grpSp>
      </p:grpSp>
      <p:grpSp>
        <p:nvGrpSpPr>
          <p:cNvPr id="29" name="그룹 28">
            <a:extLst>
              <a:ext uri="{FF2B5EF4-FFF2-40B4-BE49-F238E27FC236}">
                <a16:creationId xmlns:a16="http://schemas.microsoft.com/office/drawing/2014/main" id="{B82E4E75-38EC-74E8-D081-4C299A316FEE}"/>
              </a:ext>
            </a:extLst>
          </p:cNvPr>
          <p:cNvGrpSpPr/>
          <p:nvPr/>
        </p:nvGrpSpPr>
        <p:grpSpPr>
          <a:xfrm>
            <a:off x="485825" y="1217074"/>
            <a:ext cx="8928100" cy="311839"/>
            <a:chOff x="485825" y="1217074"/>
            <a:chExt cx="8928100" cy="311839"/>
          </a:xfrm>
        </p:grpSpPr>
        <p:sp>
          <p:nvSpPr>
            <p:cNvPr id="30" name="사각형: 둥근 위쪽 모서리 29">
              <a:extLst>
                <a:ext uri="{FF2B5EF4-FFF2-40B4-BE49-F238E27FC236}">
                  <a16:creationId xmlns:a16="http://schemas.microsoft.com/office/drawing/2014/main" id="{B575D1B8-26ED-B15E-4F23-FB36DC74E7B6}"/>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31" name="사각형: 둥근 위쪽 모서리 30">
              <a:extLst>
                <a:ext uri="{FF2B5EF4-FFF2-40B4-BE49-F238E27FC236}">
                  <a16:creationId xmlns:a16="http://schemas.microsoft.com/office/drawing/2014/main" id="{6EC62ED2-51BD-37CC-E937-F5C1B888C1D9}"/>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32" name="사각형: 둥근 위쪽 모서리 31">
              <a:extLst>
                <a:ext uri="{FF2B5EF4-FFF2-40B4-BE49-F238E27FC236}">
                  <a16:creationId xmlns:a16="http://schemas.microsoft.com/office/drawing/2014/main" id="{E7ED95A0-9702-BD7F-C904-18F42FF910F0}"/>
                </a:ext>
              </a:extLst>
            </p:cNvPr>
            <p:cNvSpPr/>
            <p:nvPr/>
          </p:nvSpPr>
          <p:spPr>
            <a:xfrm>
              <a:off x="1623964"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cxnSp>
          <p:nvCxnSpPr>
            <p:cNvPr id="33" name="직선 연결선 32">
              <a:extLst>
                <a:ext uri="{FF2B5EF4-FFF2-40B4-BE49-F238E27FC236}">
                  <a16:creationId xmlns:a16="http://schemas.microsoft.com/office/drawing/2014/main" id="{AE2BA3B6-9F81-5694-1C6C-A818A3DE18E2}"/>
                </a:ext>
              </a:extLst>
            </p:cNvPr>
            <p:cNvCxnSpPr/>
            <p:nvPr/>
          </p:nvCxnSpPr>
          <p:spPr>
            <a:xfrm>
              <a:off x="485825" y="1525472"/>
              <a:ext cx="8928100" cy="0"/>
            </a:xfrm>
            <a:prstGeom prst="line">
              <a:avLst/>
            </a:prstGeom>
            <a:ln w="38100">
              <a:solidFill>
                <a:srgbClr val="00338D"/>
              </a:solidFill>
            </a:ln>
          </p:spPr>
          <p:style>
            <a:lnRef idx="1">
              <a:schemeClr val="accent1"/>
            </a:lnRef>
            <a:fillRef idx="0">
              <a:schemeClr val="accent1"/>
            </a:fillRef>
            <a:effectRef idx="0">
              <a:schemeClr val="accent1"/>
            </a:effectRef>
            <a:fontRef idx="minor">
              <a:schemeClr val="tx1"/>
            </a:fontRef>
          </p:style>
        </p:cxnSp>
        <p:sp>
          <p:nvSpPr>
            <p:cNvPr id="35" name="사각형: 둥근 위쪽 모서리 34">
              <a:extLst>
                <a:ext uri="{FF2B5EF4-FFF2-40B4-BE49-F238E27FC236}">
                  <a16:creationId xmlns:a16="http://schemas.microsoft.com/office/drawing/2014/main" id="{D6CA9CA3-DD36-A3E4-1CD9-F0E3D84E133B}"/>
                </a:ext>
              </a:extLst>
            </p:cNvPr>
            <p:cNvSpPr/>
            <p:nvPr/>
          </p:nvSpPr>
          <p:spPr>
            <a:xfrm>
              <a:off x="523428" y="1217074"/>
              <a:ext cx="1075857" cy="293662"/>
            </a:xfrm>
            <a:prstGeom prst="round2SameRect">
              <a:avLst/>
            </a:prstGeom>
            <a:solidFill>
              <a:srgbClr val="00338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식품</a:t>
              </a:r>
            </a:p>
          </p:txBody>
        </p:sp>
      </p:grpSp>
    </p:spTree>
    <p:extLst>
      <p:ext uri="{BB962C8B-B14F-4D97-AF65-F5344CB8AC3E}">
        <p14:creationId xmlns:p14="http://schemas.microsoft.com/office/powerpoint/2010/main" val="367090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11DA7460-C4A6-B7AD-49DB-BD3E089583A7}"/>
              </a:ext>
            </a:extLst>
          </p:cNvPr>
          <p:cNvGrpSpPr/>
          <p:nvPr/>
        </p:nvGrpSpPr>
        <p:grpSpPr>
          <a:xfrm>
            <a:off x="485825" y="1217074"/>
            <a:ext cx="8928100" cy="311839"/>
            <a:chOff x="485825" y="1217074"/>
            <a:chExt cx="8928100" cy="311839"/>
          </a:xfrm>
        </p:grpSpPr>
        <p:sp>
          <p:nvSpPr>
            <p:cNvPr id="30" name="사각형: 둥근 위쪽 모서리 29">
              <a:extLst>
                <a:ext uri="{FF2B5EF4-FFF2-40B4-BE49-F238E27FC236}">
                  <a16:creationId xmlns:a16="http://schemas.microsoft.com/office/drawing/2014/main" id="{BA8BF3CC-C624-140F-B19A-117787E74B78}"/>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31" name="사각형: 둥근 위쪽 모서리 30">
              <a:extLst>
                <a:ext uri="{FF2B5EF4-FFF2-40B4-BE49-F238E27FC236}">
                  <a16:creationId xmlns:a16="http://schemas.microsoft.com/office/drawing/2014/main" id="{F749C10C-78E7-7400-B517-EAC8F04FDE40}"/>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32" name="사각형: 둥근 위쪽 모서리 31">
              <a:extLst>
                <a:ext uri="{FF2B5EF4-FFF2-40B4-BE49-F238E27FC236}">
                  <a16:creationId xmlns:a16="http://schemas.microsoft.com/office/drawing/2014/main" id="{0617B817-E59E-D9F3-98F5-99F951B70EEB}"/>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33" name="직선 연결선 32">
              <a:extLst>
                <a:ext uri="{FF2B5EF4-FFF2-40B4-BE49-F238E27FC236}">
                  <a16:creationId xmlns:a16="http://schemas.microsoft.com/office/drawing/2014/main" id="{4E960188-6B79-776C-4A3B-EBF2347BAA66}"/>
                </a:ext>
              </a:extLst>
            </p:cNvPr>
            <p:cNvCxnSpPr/>
            <p:nvPr/>
          </p:nvCxnSpPr>
          <p:spPr>
            <a:xfrm>
              <a:off x="485825" y="1525472"/>
              <a:ext cx="8928100" cy="0"/>
            </a:xfrm>
            <a:prstGeom prst="line">
              <a:avLst/>
            </a:prstGeom>
            <a:ln w="38100">
              <a:solidFill>
                <a:srgbClr val="7213EA"/>
              </a:solidFill>
            </a:ln>
          </p:spPr>
          <p:style>
            <a:lnRef idx="1">
              <a:schemeClr val="accent1"/>
            </a:lnRef>
            <a:fillRef idx="0">
              <a:schemeClr val="accent1"/>
            </a:fillRef>
            <a:effectRef idx="0">
              <a:schemeClr val="accent1"/>
            </a:effectRef>
            <a:fontRef idx="minor">
              <a:schemeClr val="tx1"/>
            </a:fontRef>
          </p:style>
        </p:cxnSp>
        <p:sp>
          <p:nvSpPr>
            <p:cNvPr id="34" name="사각형: 둥근 위쪽 모서리 33">
              <a:extLst>
                <a:ext uri="{FF2B5EF4-FFF2-40B4-BE49-F238E27FC236}">
                  <a16:creationId xmlns:a16="http://schemas.microsoft.com/office/drawing/2014/main" id="{D10B525F-A7AF-5D7A-CF4A-5733F41F17A6}"/>
                </a:ext>
              </a:extLst>
            </p:cNvPr>
            <p:cNvSpPr/>
            <p:nvPr/>
          </p:nvSpPr>
          <p:spPr>
            <a:xfrm>
              <a:off x="1610413" y="1217074"/>
              <a:ext cx="1075857" cy="293662"/>
            </a:xfrm>
            <a:prstGeom prst="round2SameRect">
              <a:avLst/>
            </a:prstGeom>
            <a:solidFill>
              <a:srgbClr val="7213E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패션</a:t>
              </a:r>
            </a:p>
          </p:txBody>
        </p:sp>
      </p:grpSp>
      <p:sp>
        <p:nvSpPr>
          <p:cNvPr id="5" name="텍스트 개체 틀 19">
            <a:extLst>
              <a:ext uri="{FF2B5EF4-FFF2-40B4-BE49-F238E27FC236}">
                <a16:creationId xmlns:a16="http://schemas.microsoft.com/office/drawing/2014/main" id="{82D27A7F-23A7-9639-2F28-BEF5B43CE7C2}"/>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② 패션</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CD3737E4-64EE-0B1B-F6EF-D2411405DC6C}"/>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19" name="TextBox 18">
            <a:extLst>
              <a:ext uri="{FF2B5EF4-FFF2-40B4-BE49-F238E27FC236}">
                <a16:creationId xmlns:a16="http://schemas.microsoft.com/office/drawing/2014/main" id="{216688C9-AE7D-3C32-7941-26C7354EEE9F}"/>
              </a:ext>
            </a:extLst>
          </p:cNvPr>
          <p:cNvSpPr txBox="1"/>
          <p:nvPr/>
        </p:nvSpPr>
        <p:spPr>
          <a:xfrm>
            <a:off x="3028564" y="5845499"/>
            <a:ext cx="2592000"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금융감독원 전자공시시스템</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별도 기준</a:t>
            </a:r>
          </a:p>
        </p:txBody>
      </p:sp>
      <p:sp>
        <p:nvSpPr>
          <p:cNvPr id="21" name="TextBox 20">
            <a:extLst>
              <a:ext uri="{FF2B5EF4-FFF2-40B4-BE49-F238E27FC236}">
                <a16:creationId xmlns:a16="http://schemas.microsoft.com/office/drawing/2014/main" id="{8507B287-F65C-118C-0DB6-0E647C3030F8}"/>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패션 플랫폼업계 옥석 가리기 돌입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23" name="그룹 22">
            <a:extLst>
              <a:ext uri="{FF2B5EF4-FFF2-40B4-BE49-F238E27FC236}">
                <a16:creationId xmlns:a16="http://schemas.microsoft.com/office/drawing/2014/main" id="{C1C97AD3-6D0B-840D-6E1B-7291E448F79B}"/>
              </a:ext>
            </a:extLst>
          </p:cNvPr>
          <p:cNvGrpSpPr/>
          <p:nvPr/>
        </p:nvGrpSpPr>
        <p:grpSpPr>
          <a:xfrm>
            <a:off x="5817108" y="2064889"/>
            <a:ext cx="3455670" cy="3632650"/>
            <a:chOff x="4632132" y="2064888"/>
            <a:chExt cx="4642846" cy="3662341"/>
          </a:xfrm>
        </p:grpSpPr>
        <p:sp>
          <p:nvSpPr>
            <p:cNvPr id="17" name="TextBox 16">
              <a:extLst>
                <a:ext uri="{FF2B5EF4-FFF2-40B4-BE49-F238E27FC236}">
                  <a16:creationId xmlns:a16="http://schemas.microsoft.com/office/drawing/2014/main" id="{14ED9F25-7A7B-2F23-3614-0DD5D55CAC3D}"/>
                </a:ext>
              </a:extLst>
            </p:cNvPr>
            <p:cNvSpPr txBox="1"/>
            <p:nvPr/>
          </p:nvSpPr>
          <p:spPr>
            <a:xfrm>
              <a:off x="4632132" y="3346704"/>
              <a:ext cx="4642846" cy="2380525"/>
            </a:xfrm>
            <a:prstGeom prst="foldedCorner">
              <a:avLst>
                <a:gd name="adj" fmla="val 0"/>
              </a:avLst>
            </a:prstGeom>
            <a:solidFill>
              <a:schemeClr val="bg1"/>
            </a:solidFill>
            <a:ln w="3175">
              <a:solidFill>
                <a:srgbClr val="DDCDEF"/>
              </a:solidFill>
              <a:prstDash val="solid"/>
            </a:ln>
          </p:spPr>
          <p:txBody>
            <a:bodyPr wrap="square" lIns="90000" tIns="72000" rIns="72000" bIns="72000" anchor="ctr">
              <a:noAutofit/>
            </a:bodyPr>
            <a:lstStyle/>
            <a:p>
              <a:pPr marL="108000" indent="-108000">
                <a:lnSpc>
                  <a:spcPct val="112000"/>
                </a:lnSpc>
                <a:spcBef>
                  <a:spcPts val="300"/>
                </a:spcBef>
                <a:spcAft>
                  <a:spcPts val="200"/>
                </a:spcAft>
                <a:buSzPct val="100000"/>
                <a:buFont typeface="Arial" panose="020B0604020202020204" pitchFamily="34" charset="0"/>
                <a:buChar char="•"/>
                <a:defRPr/>
              </a:pP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패션 플랫폼업계는 </a:t>
              </a:r>
              <a:r>
                <a:rPr lang="en-US" altLang="ko-KR" sz="900" b="1" kern="0" dirty="0">
                  <a:ln>
                    <a:solidFill>
                      <a:srgbClr val="1E49E2">
                        <a:alpha val="0"/>
                      </a:srgbClr>
                    </a:solidFill>
                  </a:ln>
                  <a:solidFill>
                    <a:srgbClr val="000000">
                      <a:lumMod val="85000"/>
                      <a:lumOff val="15000"/>
                    </a:srgbClr>
                  </a:solidFill>
                  <a:latin typeface="KoPub돋움체 Medium"/>
                  <a:ea typeface="KoPub돋움체 Medium"/>
                </a:rPr>
                <a:t>’22</a:t>
              </a: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년 이전까지 </a:t>
              </a:r>
              <a:r>
                <a:rPr lang="en-US" altLang="ko-KR" sz="900" b="1" kern="0" dirty="0">
                  <a:ln>
                    <a:solidFill>
                      <a:srgbClr val="1E49E2">
                        <a:alpha val="0"/>
                      </a:srgbClr>
                    </a:solidFill>
                  </a:ln>
                  <a:solidFill>
                    <a:srgbClr val="000000">
                      <a:lumMod val="85000"/>
                      <a:lumOff val="15000"/>
                    </a:srgbClr>
                  </a:solidFill>
                  <a:latin typeface="KoPub돋움체 Medium"/>
                  <a:ea typeface="KoPub돋움체 Medium"/>
                </a:rPr>
                <a:t>M&amp;A, </a:t>
              </a: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투자</a:t>
              </a:r>
              <a:r>
                <a:rPr lang="en-US" altLang="ko-KR" sz="900" b="1" kern="0" dirty="0">
                  <a:ln>
                    <a:solidFill>
                      <a:srgbClr val="1E49E2">
                        <a:alpha val="0"/>
                      </a:srgbClr>
                    </a:solidFill>
                  </a:ln>
                  <a:solidFill>
                    <a:srgbClr val="000000">
                      <a:lumMod val="85000"/>
                      <a:lumOff val="15000"/>
                    </a:srgbClr>
                  </a:solidFill>
                  <a:latin typeface="KoPub돋움체 Medium"/>
                  <a:ea typeface="KoPub돋움체 Medium"/>
                </a:rPr>
                <a:t> </a:t>
              </a: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유치 등으로 몸집 키우기에 치중하며 외형 성장은 달성해왔으나 각종 마케팅 비용이 증대되며 적자 기조를 유지</a:t>
              </a:r>
              <a:endParaRPr lang="en-US" altLang="ko-KR" sz="900" b="1" kern="0" dirty="0">
                <a:ln>
                  <a:solidFill>
                    <a:srgbClr val="1E49E2">
                      <a:alpha val="0"/>
                    </a:srgbClr>
                  </a:solidFill>
                </a:ln>
                <a:solidFill>
                  <a:srgbClr val="000000">
                    <a:lumMod val="85000"/>
                    <a:lumOff val="15000"/>
                  </a:srgbClr>
                </a:solidFill>
                <a:latin typeface="KoPub돋움체 Medium"/>
                <a:ea typeface="KoPub돋움체 Medium"/>
              </a:endParaRPr>
            </a:p>
            <a:p>
              <a:pPr marL="215900" marR="0" lvl="0" indent="-123825" algn="l" defTabSz="914400" rtl="0" eaLnBrk="1" fontAlgn="ctr" latinLnBrk="0" hangingPunct="1">
                <a:lnSpc>
                  <a:spcPct val="112000"/>
                </a:lnSpc>
                <a:spcBef>
                  <a:spcPts val="300"/>
                </a:spcBef>
                <a:spcAft>
                  <a:spcPts val="200"/>
                </a:spcAft>
                <a:buClrTx/>
                <a:buSzTx/>
                <a:buFont typeface="KoPub돋움체 Bold" panose="02020603020101020101" pitchFamily="18" charset="-127"/>
                <a:buChar char="-"/>
                <a:tabLst/>
                <a:defRPr/>
              </a:pP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특히 </a:t>
              </a:r>
              <a:r>
                <a:rPr kumimoji="0" lang="ko-KR" altLang="en-US" sz="900" b="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브랜디</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에이블리코퍼레이션</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지그재그 등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3</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사의 영업적자가 눈에 띔</a:t>
              </a:r>
              <a:endPar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p>
              <a:pPr marL="108000" indent="-108000">
                <a:lnSpc>
                  <a:spcPct val="112000"/>
                </a:lnSpc>
                <a:spcBef>
                  <a:spcPts val="300"/>
                </a:spcBef>
                <a:spcAft>
                  <a:spcPts val="200"/>
                </a:spcAft>
                <a:buSzPct val="100000"/>
                <a:buFont typeface="Arial" panose="020B0604020202020204" pitchFamily="34" charset="0"/>
                <a:buChar char="•"/>
                <a:defRPr/>
              </a:pP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엔데믹 전환으로  이커머스 특수가 옅어진 상황 속에서도 무신사</a:t>
              </a:r>
              <a:r>
                <a:rPr lang="en-US" altLang="ko-KR" sz="900" b="1" kern="0" dirty="0">
                  <a:ln>
                    <a:solidFill>
                      <a:srgbClr val="1E49E2">
                        <a:alpha val="0"/>
                      </a:srgbClr>
                    </a:solidFill>
                  </a:ln>
                  <a:solidFill>
                    <a:srgbClr val="000000">
                      <a:lumMod val="85000"/>
                      <a:lumOff val="15000"/>
                    </a:srgbClr>
                  </a:solidFill>
                  <a:latin typeface="KoPub돋움체 Medium"/>
                  <a:ea typeface="KoPub돋움체 Medium"/>
                </a:rPr>
                <a:t>, </a:t>
              </a: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에이블리코퍼레이션</a:t>
              </a:r>
              <a:r>
                <a:rPr lang="en-US" altLang="ko-KR" sz="900" b="1" kern="0" dirty="0">
                  <a:ln>
                    <a:solidFill>
                      <a:srgbClr val="1E49E2">
                        <a:alpha val="0"/>
                      </a:srgbClr>
                    </a:solidFill>
                  </a:ln>
                  <a:solidFill>
                    <a:srgbClr val="000000">
                      <a:lumMod val="85000"/>
                      <a:lumOff val="15000"/>
                    </a:srgbClr>
                  </a:solidFill>
                  <a:latin typeface="KoPub돋움체 Medium"/>
                  <a:ea typeface="KoPub돋움체 Medium"/>
                </a:rPr>
                <a:t>, </a:t>
              </a:r>
              <a:r>
                <a:rPr lang="ko-KR" altLang="en-US" sz="900" b="1" kern="0" dirty="0">
                  <a:ln>
                    <a:solidFill>
                      <a:srgbClr val="1E49E2">
                        <a:alpha val="0"/>
                      </a:srgbClr>
                    </a:solidFill>
                  </a:ln>
                  <a:solidFill>
                    <a:srgbClr val="000000">
                      <a:lumMod val="85000"/>
                      <a:lumOff val="15000"/>
                    </a:srgbClr>
                  </a:solidFill>
                  <a:latin typeface="KoPub돋움체 Medium"/>
                  <a:ea typeface="KoPub돋움체 Medium"/>
                </a:rPr>
                <a:t>지그재그 등은 신사업 확대와 마케팅 비용 효율화 등 전략 추진에 따른 결과로 고무적 성과 달성</a:t>
              </a:r>
              <a:endParaRPr lang="en-US" altLang="ko-KR" sz="900" b="1" kern="0" dirty="0">
                <a:ln>
                  <a:solidFill>
                    <a:srgbClr val="1E49E2">
                      <a:alpha val="0"/>
                    </a:srgbClr>
                  </a:solidFill>
                </a:ln>
                <a:solidFill>
                  <a:srgbClr val="000000">
                    <a:lumMod val="85000"/>
                    <a:lumOff val="15000"/>
                  </a:srgbClr>
                </a:solidFill>
                <a:latin typeface="KoPub돋움체 Medium"/>
                <a:ea typeface="KoPub돋움체 Medium"/>
              </a:endParaRPr>
            </a:p>
            <a:p>
              <a:pPr marL="215900" indent="-123825" fontAlgn="ctr">
                <a:lnSpc>
                  <a:spcPct val="112000"/>
                </a:lnSpc>
                <a:spcBef>
                  <a:spcPts val="300"/>
                </a:spcBef>
                <a:spcAft>
                  <a:spcPts val="200"/>
                </a:spcAft>
                <a:buFont typeface="KoPub돋움체 Bold" panose="02020603020101020101" pitchFamily="18" charset="-127"/>
                <a:buChar char="-"/>
                <a:defRPr/>
              </a:pP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에이블리코퍼레이션은 </a:t>
              </a:r>
              <a:r>
                <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’23</a:t>
              </a: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년 상반기 역대 최고 거래액과 매출액을 경신하고 흑자전환 달성</a:t>
              </a:r>
              <a:r>
                <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지그재그는 외형 확대와 영업손실 비중 감소</a:t>
              </a:r>
              <a:endPar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a:p>
              <a:pPr marL="215900" indent="-123825" fontAlgn="ctr">
                <a:lnSpc>
                  <a:spcPct val="112000"/>
                </a:lnSpc>
                <a:spcBef>
                  <a:spcPts val="300"/>
                </a:spcBef>
                <a:spcAft>
                  <a:spcPts val="200"/>
                </a:spcAft>
                <a:buFont typeface="KoPub돋움체 Bold" panose="02020603020101020101" pitchFamily="18" charset="-127"/>
                <a:buChar char="-"/>
                <a:defRPr/>
              </a:pP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업계 </a:t>
              </a:r>
              <a:r>
                <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1</a:t>
              </a: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위 무신사는 </a:t>
              </a:r>
              <a:r>
                <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’23</a:t>
              </a: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년 </a:t>
              </a:r>
              <a:r>
                <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7</a:t>
              </a: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월 대규모 자금을 유치한 데 이어 </a:t>
              </a:r>
              <a:r>
                <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3</a:t>
              </a:r>
              <a:r>
                <a:rPr lang="ko-KR" altLang="en-US"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조 원 이상의 기업가치를 평가받음에 따라 향후 성장성에 관심이 집중</a:t>
              </a:r>
              <a:endParaRPr lang="en-US" altLang="ko-KR" sz="900" kern="0" dirty="0">
                <a:ln>
                  <a:solidFill>
                    <a:srgbClr val="FFFFFF">
                      <a:lumMod val="50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p:txBody>
        </p:sp>
        <p:sp>
          <p:nvSpPr>
            <p:cNvPr id="24" name="TextBox 23">
              <a:extLst>
                <a:ext uri="{FF2B5EF4-FFF2-40B4-BE49-F238E27FC236}">
                  <a16:creationId xmlns:a16="http://schemas.microsoft.com/office/drawing/2014/main" id="{9FD830ED-E04C-E6FD-8CA8-0FCBE40AFF81}"/>
                </a:ext>
              </a:extLst>
            </p:cNvPr>
            <p:cNvSpPr txBox="1"/>
            <p:nvPr/>
          </p:nvSpPr>
          <p:spPr>
            <a:xfrm>
              <a:off x="4632132" y="2064888"/>
              <a:ext cx="4642846" cy="1281816"/>
            </a:xfrm>
            <a:prstGeom prst="foldedCorner">
              <a:avLst>
                <a:gd name="adj" fmla="val 0"/>
              </a:avLst>
            </a:prstGeom>
            <a:solidFill>
              <a:srgbClr val="560EB0">
                <a:alpha val="10196"/>
              </a:srgbClr>
            </a:solidFill>
            <a:ln w="6350">
              <a:solidFill>
                <a:srgbClr val="EEE6F7"/>
              </a:solidFill>
            </a:ln>
          </p:spPr>
          <p:txBody>
            <a:bodyPr wrap="square" lIns="90000" tIns="50400" rIns="72000" bIns="50400" anchor="ctr">
              <a:noAutofit/>
            </a:bodyPr>
            <a:lstStyle/>
            <a:p>
              <a:pPr marL="171450" marR="0" lvl="0" indent="-171450" algn="l" defTabSz="914400" rtl="0" eaLnBrk="1" fontAlgn="auto" latinLnBrk="0" hangingPunct="1">
                <a:spcBef>
                  <a:spcPts val="200"/>
                </a:spcBef>
                <a:spcAft>
                  <a:spcPts val="200"/>
                </a:spcAft>
                <a:buClrTx/>
                <a:buSzPct val="88000"/>
                <a:buFont typeface="Wingdings" panose="05000000000000000000" pitchFamily="2" charset="2"/>
                <a:buChar char="ü"/>
                <a:tabLst/>
                <a:defRPr/>
              </a:pPr>
              <a:r>
                <a:rPr kumimoji="0" lang="ko-KR" altLang="en-US" sz="1000"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국내 주요 패션 플랫폼은 영업손실을 줄이기 위한 전략 다변화에 집중한 결과 </a:t>
              </a:r>
              <a:r>
                <a:rPr lang="ko-KR" altLang="en-US" sz="1000" kern="0" dirty="0">
                  <a:ln>
                    <a:solidFill>
                      <a:srgbClr val="1E49E2">
                        <a:alpha val="0"/>
                      </a:srgbClr>
                    </a:solidFill>
                  </a:ln>
                  <a:solidFill>
                    <a:srgbClr val="000000">
                      <a:lumMod val="85000"/>
                      <a:lumOff val="15000"/>
                    </a:srgbClr>
                  </a:solidFill>
                  <a:latin typeface="KoPub돋움체 Medium"/>
                  <a:ea typeface="KoPub돋움체 Medium"/>
                </a:rPr>
                <a:t>이커머스 시장 위축에도 불구</a:t>
              </a:r>
              <a:r>
                <a:rPr lang="en-US" altLang="ko-KR" sz="1000" kern="0" dirty="0">
                  <a:ln>
                    <a:solidFill>
                      <a:srgbClr val="1E49E2">
                        <a:alpha val="0"/>
                      </a:srgbClr>
                    </a:solidFill>
                  </a:ln>
                  <a:solidFill>
                    <a:srgbClr val="000000">
                      <a:lumMod val="85000"/>
                      <a:lumOff val="15000"/>
                    </a:srgbClr>
                  </a:solidFill>
                  <a:latin typeface="KoPub돋움체 Medium"/>
                  <a:ea typeface="KoPub돋움체 Medium"/>
                </a:rPr>
                <a:t>,</a:t>
              </a:r>
              <a:r>
                <a:rPr lang="ko-KR" altLang="en-US" sz="1000" kern="0" dirty="0">
                  <a:ln>
                    <a:solidFill>
                      <a:srgbClr val="1E49E2">
                        <a:alpha val="0"/>
                      </a:srgbClr>
                    </a:solidFill>
                  </a:ln>
                  <a:solidFill>
                    <a:srgbClr val="000000">
                      <a:lumMod val="85000"/>
                      <a:lumOff val="15000"/>
                    </a:srgbClr>
                  </a:solidFill>
                  <a:latin typeface="KoPub돋움체 Medium"/>
                  <a:ea typeface="KoPub돋움체 Medium"/>
                </a:rPr>
                <a:t> </a:t>
              </a:r>
              <a:r>
                <a:rPr lang="en-US" altLang="ko-KR" sz="1000" kern="0" dirty="0">
                  <a:ln>
                    <a:solidFill>
                      <a:srgbClr val="1E49E2">
                        <a:alpha val="0"/>
                      </a:srgbClr>
                    </a:solidFill>
                  </a:ln>
                  <a:solidFill>
                    <a:srgbClr val="000000">
                      <a:lumMod val="85000"/>
                      <a:lumOff val="15000"/>
                    </a:srgbClr>
                  </a:solidFill>
                  <a:latin typeface="KoPub돋움체 Medium"/>
                  <a:ea typeface="KoPub돋움체 Medium"/>
                </a:rPr>
                <a:t>’23</a:t>
              </a:r>
              <a:r>
                <a:rPr lang="ko-KR" altLang="en-US" sz="1000" kern="0" dirty="0">
                  <a:ln>
                    <a:solidFill>
                      <a:srgbClr val="1E49E2">
                        <a:alpha val="0"/>
                      </a:srgbClr>
                    </a:solidFill>
                  </a:ln>
                  <a:solidFill>
                    <a:srgbClr val="000000">
                      <a:lumMod val="85000"/>
                      <a:lumOff val="15000"/>
                    </a:srgbClr>
                  </a:solidFill>
                  <a:latin typeface="KoPub돋움체 Medium"/>
                  <a:ea typeface="KoPub돋움체 Medium"/>
                </a:rPr>
                <a:t>년 상반기 매출과 영업손실 축소를 동시 달성하는 데 성공</a:t>
              </a:r>
              <a:endParaRPr kumimoji="0" lang="en-US" altLang="ko-KR" sz="1000"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endParaRPr>
            </a:p>
            <a:p>
              <a:pPr marL="171450" marR="0" lvl="0" indent="-171450" algn="l" defTabSz="914400" rtl="0" eaLnBrk="1" fontAlgn="auto" latinLnBrk="0" hangingPunct="1">
                <a:spcBef>
                  <a:spcPts val="200"/>
                </a:spcBef>
                <a:spcAft>
                  <a:spcPts val="200"/>
                </a:spcAft>
                <a:buClrTx/>
                <a:buSzPct val="100000"/>
                <a:buFont typeface="Wingdings" panose="05000000000000000000" pitchFamily="2" charset="2"/>
                <a:buChar char="ü"/>
                <a:tabLst/>
                <a:defRPr/>
              </a:pPr>
              <a:r>
                <a:rPr lang="ko-KR" altLang="en-US" sz="1000" kern="0" dirty="0">
                  <a:ln>
                    <a:solidFill>
                      <a:srgbClr val="1E49E2">
                        <a:alpha val="0"/>
                      </a:srgbClr>
                    </a:solidFill>
                  </a:ln>
                  <a:solidFill>
                    <a:srgbClr val="000000">
                      <a:lumMod val="85000"/>
                      <a:lumOff val="15000"/>
                    </a:srgbClr>
                  </a:solidFill>
                  <a:latin typeface="KoPub돋움체 Medium"/>
                  <a:ea typeface="KoPub돋움체 Medium"/>
                </a:rPr>
                <a:t>기업들은</a:t>
              </a:r>
              <a:r>
                <a:rPr kumimoji="0" lang="ko-KR" altLang="en-US" sz="1000" b="1"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①고객 니즈에 맞춘 버티컬 커머스 앱 개별화 전략</a:t>
              </a:r>
              <a:r>
                <a:rPr kumimoji="0" lang="en-US" altLang="ko-KR" sz="1000" b="1"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000" b="1"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②배송 서비스 강화</a:t>
              </a:r>
              <a:r>
                <a:rPr kumimoji="0" lang="en-US" altLang="ko-KR" sz="1000" b="1"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000" b="1"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③해외 판로 다각화 </a:t>
              </a:r>
              <a:r>
                <a:rPr kumimoji="0" lang="ko-KR" altLang="en-US" sz="1000" i="0" u="none" strike="noStrike" kern="0" cap="none"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등을 추진하며</a:t>
              </a:r>
              <a:r>
                <a:rPr lang="ko-KR" altLang="en-US" sz="1000" kern="0" dirty="0">
                  <a:ln>
                    <a:solidFill>
                      <a:srgbClr val="1E49E2">
                        <a:alpha val="0"/>
                      </a:srgbClr>
                    </a:solidFill>
                  </a:ln>
                  <a:solidFill>
                    <a:srgbClr val="000000">
                      <a:lumMod val="85000"/>
                      <a:lumOff val="15000"/>
                    </a:srgbClr>
                  </a:solidFill>
                  <a:latin typeface="KoPub돋움체 Medium"/>
                  <a:ea typeface="KoPub돋움체 Medium"/>
                </a:rPr>
                <a:t> 수익 구조 정상화 및 경쟁력 강화 노력을 지속 전개할 것으로 전망</a:t>
              </a:r>
              <a:endParaRPr lang="en-US" altLang="ko-KR" sz="1000" kern="0" dirty="0">
                <a:ln>
                  <a:solidFill>
                    <a:srgbClr val="1E49E2">
                      <a:alpha val="0"/>
                    </a:srgbClr>
                  </a:solidFill>
                </a:ln>
                <a:solidFill>
                  <a:srgbClr val="000000">
                    <a:lumMod val="85000"/>
                    <a:lumOff val="15000"/>
                  </a:srgbClr>
                </a:solidFill>
                <a:latin typeface="KoPub돋움체 Medium"/>
                <a:ea typeface="KoPub돋움체 Medium"/>
              </a:endParaRPr>
            </a:p>
          </p:txBody>
        </p:sp>
      </p:grpSp>
      <p:graphicFrame>
        <p:nvGraphicFramePr>
          <p:cNvPr id="18" name="표 3">
            <a:extLst>
              <a:ext uri="{FF2B5EF4-FFF2-40B4-BE49-F238E27FC236}">
                <a16:creationId xmlns:a16="http://schemas.microsoft.com/office/drawing/2014/main" id="{0C40D106-39D3-3DBD-FC42-4538D444C4CC}"/>
              </a:ext>
            </a:extLst>
          </p:cNvPr>
          <p:cNvGraphicFramePr>
            <a:graphicFrameLocks noGrp="1"/>
          </p:cNvGraphicFramePr>
          <p:nvPr>
            <p:extLst>
              <p:ext uri="{D42A27DB-BD31-4B8C-83A1-F6EECF244321}">
                <p14:modId xmlns:p14="http://schemas.microsoft.com/office/powerpoint/2010/main" val="4066459917"/>
              </p:ext>
            </p:extLst>
          </p:nvPr>
        </p:nvGraphicFramePr>
        <p:xfrm>
          <a:off x="3028565" y="2667242"/>
          <a:ext cx="2592000" cy="3035122"/>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20002"/>
                    </a:ext>
                  </a:extLst>
                </a:gridCol>
                <a:gridCol w="396000">
                  <a:extLst>
                    <a:ext uri="{9D8B030D-6E8A-4147-A177-3AD203B41FA5}">
                      <a16:colId xmlns:a16="http://schemas.microsoft.com/office/drawing/2014/main" val="4195871503"/>
                    </a:ext>
                  </a:extLst>
                </a:gridCol>
                <a:gridCol w="396000">
                  <a:extLst>
                    <a:ext uri="{9D8B030D-6E8A-4147-A177-3AD203B41FA5}">
                      <a16:colId xmlns:a16="http://schemas.microsoft.com/office/drawing/2014/main" val="3265386454"/>
                    </a:ext>
                  </a:extLst>
                </a:gridCol>
                <a:gridCol w="396000">
                  <a:extLst>
                    <a:ext uri="{9D8B030D-6E8A-4147-A177-3AD203B41FA5}">
                      <a16:colId xmlns:a16="http://schemas.microsoft.com/office/drawing/2014/main" val="2519571710"/>
                    </a:ext>
                  </a:extLst>
                </a:gridCol>
                <a:gridCol w="396000">
                  <a:extLst>
                    <a:ext uri="{9D8B030D-6E8A-4147-A177-3AD203B41FA5}">
                      <a16:colId xmlns:a16="http://schemas.microsoft.com/office/drawing/2014/main" val="789009258"/>
                    </a:ext>
                  </a:extLst>
                </a:gridCol>
                <a:gridCol w="432000">
                  <a:extLst>
                    <a:ext uri="{9D8B030D-6E8A-4147-A177-3AD203B41FA5}">
                      <a16:colId xmlns:a16="http://schemas.microsoft.com/office/drawing/2014/main" val="1284218759"/>
                    </a:ext>
                  </a:extLst>
                </a:gridCol>
              </a:tblGrid>
              <a:tr h="320201">
                <a:tc rowSpan="2">
                  <a:txBody>
                    <a:bodyPr/>
                    <a:lstStyle/>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기업명</a:t>
                      </a:r>
                    </a:p>
                  </a:txBody>
                  <a:tcPr marL="36000" marR="36000" marT="18000" marB="18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latinLnBrk="1"/>
                      <a:r>
                        <a:rPr lang="en-US" altLang="ko-KR"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2021</a:t>
                      </a:r>
                      <a:endPar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900" kern="1200" baseline="0">
                        <a:ln>
                          <a:solidFill>
                            <a:prstClr val="white">
                              <a:lumMod val="50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latinLnBrk="1"/>
                      <a:r>
                        <a:rPr lang="en-US" altLang="ko-KR"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2022</a:t>
                      </a:r>
                      <a:endPar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900" kern="1200" baseline="0">
                        <a:ln>
                          <a:solidFill>
                            <a:prstClr val="white">
                              <a:lumMod val="50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매출액</a:t>
                      </a:r>
                      <a:endParaRPr lang="en-US" altLang="ko-KR"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algn="ctr" latinLnBrk="1"/>
                      <a:r>
                        <a:rPr lang="en-US" altLang="ko-KR"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YoY</a:t>
                      </a: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20201">
                <a:tc vMerge="1">
                  <a:txBody>
                    <a:bodyPr/>
                    <a:lstStyle/>
                    <a:p>
                      <a:pPr algn="ctr" latinLnBrk="1"/>
                      <a:endParaRPr lang="ko-KR" altLang="en-US" sz="900" kern="1200" baseline="0">
                        <a:ln>
                          <a:solidFill>
                            <a:prstClr val="white">
                              <a:lumMod val="50000"/>
                              <a:alpha val="0"/>
                            </a:prst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매출액</a:t>
                      </a: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영업</a:t>
                      </a:r>
                      <a:endParaRPr lang="en-US" altLang="ko-KR"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손익</a:t>
                      </a: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매출액</a:t>
                      </a: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영업</a:t>
                      </a:r>
                      <a:endParaRPr lang="en-US" altLang="ko-KR"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p>
                      <a:pPr algn="ctr" latinLnBrk="1"/>
                      <a:r>
                        <a:rPr lang="ko-KR" altLang="en-US" sz="900" b="1" kern="120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손익</a:t>
                      </a:r>
                    </a:p>
                  </a:txBody>
                  <a:tcPr marL="36000" marR="36000" marT="18000" marB="1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latinLnBrk="1"/>
                      <a:endParaRPr lang="ko-KR" altLang="en-US"/>
                    </a:p>
                  </a:txBody>
                  <a:tcPr/>
                </a:tc>
                <a:extLst>
                  <a:ext uri="{0D108BD9-81ED-4DB2-BD59-A6C34878D82A}">
                    <a16:rowId xmlns:a16="http://schemas.microsoft.com/office/drawing/2014/main" val="3222128790"/>
                  </a:ext>
                </a:extLst>
              </a:tr>
              <a:tr h="477810">
                <a:tc>
                  <a:txBody>
                    <a:bodyPr/>
                    <a:lstStyle/>
                    <a:p>
                      <a:pPr marL="0" indent="0" algn="ctr" fontAlgn="ct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무신사</a:t>
                      </a:r>
                    </a:p>
                  </a:txBody>
                  <a:tcPr marL="36000" marR="36000"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4,024</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670</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6,452</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539</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60.3%</a:t>
                      </a:r>
                      <a:endParaRPr lang="ko-KR" altLang="en-US"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7810">
                <a:tc>
                  <a:txBody>
                    <a:bodyPr/>
                    <a:lstStyle/>
                    <a:p>
                      <a:pPr marL="0" indent="0" algn="ctr" fontAlgn="ct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에이블리</a:t>
                      </a:r>
                      <a:br>
                        <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b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코퍼레이션</a:t>
                      </a:r>
                    </a:p>
                  </a:txBody>
                  <a:tcPr marL="36000" marR="36000"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935</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-695</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1,785</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-744</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noProof="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90.9%</a:t>
                      </a:r>
                      <a:endParaRPr lang="ko-KR" altLang="en-US" sz="900" b="0" i="0" u="none" strike="noStrike" kern="1200" spc="-30" baseline="0" noProof="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8381398"/>
                  </a:ext>
                </a:extLst>
              </a:tr>
              <a:tr h="477810">
                <a:tc>
                  <a:txBody>
                    <a:bodyPr/>
                    <a:lstStyle/>
                    <a:p>
                      <a:pPr marL="0" indent="0" algn="ctr" fontAlgn="ctr"/>
                      <a:r>
                        <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W</a:t>
                      </a: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컨셉</a:t>
                      </a:r>
                      <a:endPar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endParaRPr>
                    </a:p>
                    <a:p>
                      <a:pPr marL="0" indent="0" algn="ctr" fontAlgn="ct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코리아</a:t>
                      </a:r>
                    </a:p>
                  </a:txBody>
                  <a:tcPr marL="36000" marR="36000"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1,000</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29</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1,344</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35</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34.4%</a:t>
                      </a:r>
                      <a:endParaRPr lang="ko-KR" altLang="en-US"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7618408"/>
                  </a:ext>
                </a:extLst>
              </a:tr>
              <a:tr h="477810">
                <a:tc>
                  <a:txBody>
                    <a:bodyPr/>
                    <a:lstStyle/>
                    <a:p>
                      <a:pPr marL="0" indent="0" algn="ctr" fontAlgn="ct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브랜디</a:t>
                      </a:r>
                    </a:p>
                  </a:txBody>
                  <a:tcPr marL="36000" marR="36000"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1,262</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-481 </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1,172</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-322</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-7.1%</a:t>
                      </a:r>
                      <a:endParaRPr lang="ko-KR" altLang="en-US"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5616047"/>
                  </a:ext>
                </a:extLst>
              </a:tr>
              <a:tr h="478655">
                <a:tc>
                  <a:txBody>
                    <a:bodyPr/>
                    <a:lstStyle/>
                    <a:p>
                      <a:pPr marL="0" indent="0" algn="ctr" fontAlgn="ct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카카오</a:t>
                      </a:r>
                      <a:br>
                        <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b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스타일 </a:t>
                      </a:r>
                      <a:endPar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endParaRPr>
                    </a:p>
                    <a:p>
                      <a:pPr marL="0" indent="0" algn="ctr" fontAlgn="ctr"/>
                      <a:r>
                        <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a:t>
                      </a:r>
                      <a:r>
                        <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지그재그</a:t>
                      </a:r>
                      <a:r>
                        <a:rPr lang="en-US" altLang="ko-KR"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rPr>
                        <a:t>)</a:t>
                      </a:r>
                      <a:endParaRPr lang="ko-KR" altLang="en-US" sz="900" b="1" i="0" u="none" strike="noStrike" kern="1200" baseline="0" dirty="0">
                        <a:ln>
                          <a:solidFill>
                            <a:schemeClr val="bg1">
                              <a:lumMod val="85000"/>
                              <a:alpha val="0"/>
                            </a:schemeClr>
                          </a:solidFill>
                        </a:ln>
                        <a:solidFill>
                          <a:schemeClr val="tx1">
                            <a:lumMod val="95000"/>
                            <a:lumOff val="5000"/>
                          </a:schemeClr>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652</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-385</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1,018</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-521 </a:t>
                      </a:r>
                    </a:p>
                  </a:txBody>
                  <a:tcPr marL="18000" marR="36000"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0">
                        <a:lnSpc>
                          <a:spcPct val="114000"/>
                        </a:lnSpc>
                        <a:spcBef>
                          <a:spcPts val="0"/>
                        </a:spcBef>
                        <a:spcAft>
                          <a:spcPts val="0"/>
                        </a:spcAft>
                        <a:buClrTx/>
                        <a:buSzTx/>
                        <a:buFont typeface="Arial" panose="020B0604020202020204" pitchFamily="34" charset="0"/>
                        <a:buNone/>
                        <a:tabLst/>
                        <a:defRPr lang="ko-KR" altLang="en-US" sz="1000" b="0" i="0" u="none" strike="noStrike" kern="1200" baseline="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mn-cs"/>
                        </a:defRPr>
                      </a:pPr>
                      <a:r>
                        <a:rPr lang="en-US" altLang="ko-KR" sz="900" b="0" i="0" u="none" strike="noStrike" kern="1200" spc="-30" baseline="0" noProof="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rPr>
                        <a:t>56.1%</a:t>
                      </a:r>
                      <a:endParaRPr lang="ko-KR" altLang="en-US" sz="900" b="0" i="0" u="none" strike="noStrike" kern="1200" spc="-30" baseline="0" noProof="0" dirty="0">
                        <a:ln>
                          <a:solidFill>
                            <a:schemeClr val="bg1">
                              <a:lumMod val="8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endParaRPr>
                    </a:p>
                  </a:txBody>
                  <a:tcPr marL="18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1770572"/>
                  </a:ext>
                </a:extLst>
              </a:tr>
            </a:tbl>
          </a:graphicData>
        </a:graphic>
      </p:graphicFrame>
      <p:sp>
        <p:nvSpPr>
          <p:cNvPr id="20" name="TextBox 16">
            <a:extLst>
              <a:ext uri="{FF2B5EF4-FFF2-40B4-BE49-F238E27FC236}">
                <a16:creationId xmlns:a16="http://schemas.microsoft.com/office/drawing/2014/main" id="{C5B49E9C-38BE-4C89-4E46-79D55624CC7A}"/>
              </a:ext>
            </a:extLst>
          </p:cNvPr>
          <p:cNvSpPr txBox="1"/>
          <p:nvPr/>
        </p:nvSpPr>
        <p:spPr>
          <a:xfrm>
            <a:off x="4120974" y="2468880"/>
            <a:ext cx="1499591" cy="138499"/>
          </a:xfrm>
          <a:prstGeom prst="rect">
            <a:avLst/>
          </a:prstGeom>
          <a:noFill/>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억 원</a:t>
            </a:r>
            <a:r>
              <a:rPr kumimoji="0" lang="en-US" altLang="ko-KR"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900" b="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22" name="직사각형 21">
            <a:extLst>
              <a:ext uri="{FF2B5EF4-FFF2-40B4-BE49-F238E27FC236}">
                <a16:creationId xmlns:a16="http://schemas.microsoft.com/office/drawing/2014/main" id="{073DA9D5-D65B-C1CD-A945-CA4838885A88}"/>
              </a:ext>
            </a:extLst>
          </p:cNvPr>
          <p:cNvSpPr/>
          <p:nvPr/>
        </p:nvSpPr>
        <p:spPr>
          <a:xfrm>
            <a:off x="3028565" y="2064887"/>
            <a:ext cx="2592000" cy="276999"/>
          </a:xfrm>
          <a:prstGeom prst="rect">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주요 패션 플랫폼 실적 현황</a:t>
            </a:r>
          </a:p>
        </p:txBody>
      </p:sp>
      <p:grpSp>
        <p:nvGrpSpPr>
          <p:cNvPr id="16" name="그룹 15">
            <a:extLst>
              <a:ext uri="{FF2B5EF4-FFF2-40B4-BE49-F238E27FC236}">
                <a16:creationId xmlns:a16="http://schemas.microsoft.com/office/drawing/2014/main" id="{EC83050C-2FA4-9549-D09B-F06D9772471D}"/>
              </a:ext>
            </a:extLst>
          </p:cNvPr>
          <p:cNvGrpSpPr/>
          <p:nvPr/>
        </p:nvGrpSpPr>
        <p:grpSpPr>
          <a:xfrm>
            <a:off x="649611" y="3747117"/>
            <a:ext cx="2188303" cy="2006239"/>
            <a:chOff x="631323" y="2281017"/>
            <a:chExt cx="3073499" cy="3460196"/>
          </a:xfrm>
        </p:grpSpPr>
        <p:graphicFrame>
          <p:nvGraphicFramePr>
            <p:cNvPr id="3" name="차트 2">
              <a:extLst>
                <a:ext uri="{FF2B5EF4-FFF2-40B4-BE49-F238E27FC236}">
                  <a16:creationId xmlns:a16="http://schemas.microsoft.com/office/drawing/2014/main" id="{EF628478-0682-3D7C-03C4-99FE90C5AF61}"/>
                </a:ext>
              </a:extLst>
            </p:cNvPr>
            <p:cNvGraphicFramePr/>
            <p:nvPr>
              <p:extLst>
                <p:ext uri="{D42A27DB-BD31-4B8C-83A1-F6EECF244321}">
                  <p14:modId xmlns:p14="http://schemas.microsoft.com/office/powerpoint/2010/main" val="4012723498"/>
                </p:ext>
              </p:extLst>
            </p:nvPr>
          </p:nvGraphicFramePr>
          <p:xfrm>
            <a:off x="631323" y="2281017"/>
            <a:ext cx="3069361" cy="346019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169679C-CB97-F370-F2C1-E390642CA21C}"/>
                </a:ext>
              </a:extLst>
            </p:cNvPr>
            <p:cNvSpPr txBox="1"/>
            <p:nvPr/>
          </p:nvSpPr>
          <p:spPr>
            <a:xfrm>
              <a:off x="3488684" y="2361094"/>
              <a:ext cx="216138" cy="212332"/>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srgbClr val="00338D">
                        <a:alpha val="0"/>
                      </a:srgbClr>
                    </a:solidFill>
                  </a:ln>
                  <a:solidFill>
                    <a:schemeClr val="tx1">
                      <a:lumMod val="75000"/>
                      <a:lumOff val="25000"/>
                    </a:schemeClr>
                  </a:solidFill>
                  <a:effectLst/>
                  <a:uLnTx/>
                  <a:uFillTx/>
                  <a:latin typeface="KoPub돋움체 Medium" panose="00000600000000000000" pitchFamily="2" charset="-127"/>
                  <a:ea typeface="KoPub돋움체 Medium" panose="00000600000000000000" pitchFamily="2" charset="-127"/>
                  <a:cs typeface="Univers for KPMG"/>
                </a:rPr>
                <a:t>(%)</a:t>
              </a:r>
            </a:p>
          </p:txBody>
        </p:sp>
        <p:sp>
          <p:nvSpPr>
            <p:cNvPr id="15" name="TextBox 14">
              <a:extLst>
                <a:ext uri="{FF2B5EF4-FFF2-40B4-BE49-F238E27FC236}">
                  <a16:creationId xmlns:a16="http://schemas.microsoft.com/office/drawing/2014/main" id="{0EDD20FD-9249-5AE8-F799-9B15F38B8EC6}"/>
                </a:ext>
              </a:extLst>
            </p:cNvPr>
            <p:cNvSpPr txBox="1"/>
            <p:nvPr/>
          </p:nvSpPr>
          <p:spPr>
            <a:xfrm>
              <a:off x="631323" y="2361094"/>
              <a:ext cx="384997" cy="212332"/>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srgbClr val="00338D">
                        <a:alpha val="0"/>
                      </a:srgbClr>
                    </a:solidFill>
                  </a:ln>
                  <a:solidFill>
                    <a:schemeClr val="tx1">
                      <a:lumMod val="75000"/>
                      <a:lumOff val="25000"/>
                    </a:scheme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800" b="0" i="0" u="none" strike="noStrike" kern="1200" cap="none" spc="0" normalizeH="0" baseline="0" noProof="0" dirty="0">
                  <a:ln>
                    <a:solidFill>
                      <a:srgbClr val="00338D">
                        <a:alpha val="0"/>
                      </a:srgbClr>
                    </a:solidFill>
                  </a:ln>
                  <a:solidFill>
                    <a:schemeClr val="tx1">
                      <a:lumMod val="75000"/>
                      <a:lumOff val="25000"/>
                    </a:schemeClr>
                  </a:solidFill>
                  <a:effectLst/>
                  <a:uLnTx/>
                  <a:uFillTx/>
                  <a:latin typeface="KoPub돋움체 Medium" panose="00000600000000000000" pitchFamily="2" charset="-127"/>
                  <a:ea typeface="KoPub돋움체 Medium" panose="00000600000000000000" pitchFamily="2" charset="-127"/>
                  <a:cs typeface="Univers for KPMG"/>
                </a:rPr>
                <a:t>조 원</a:t>
              </a:r>
              <a:r>
                <a:rPr kumimoji="0" lang="en-US" altLang="ko-KR" sz="800" b="0" i="0" u="none" strike="noStrike" kern="1200" cap="none" spc="0" normalizeH="0" baseline="0" noProof="0" dirty="0">
                  <a:ln>
                    <a:solidFill>
                      <a:srgbClr val="00338D">
                        <a:alpha val="0"/>
                      </a:srgbClr>
                    </a:solidFill>
                  </a:ln>
                  <a:solidFill>
                    <a:schemeClr val="tx1">
                      <a:lumMod val="75000"/>
                      <a:lumOff val="25000"/>
                    </a:schemeClr>
                  </a:solidFill>
                  <a:effectLst/>
                  <a:uLnTx/>
                  <a:uFillTx/>
                  <a:latin typeface="KoPub돋움체 Medium" panose="00000600000000000000" pitchFamily="2" charset="-127"/>
                  <a:ea typeface="KoPub돋움체 Medium" panose="00000600000000000000" pitchFamily="2" charset="-127"/>
                  <a:cs typeface="Univers for KPMG"/>
                </a:rPr>
                <a:t>)</a:t>
              </a:r>
            </a:p>
          </p:txBody>
        </p:sp>
      </p:grpSp>
      <p:sp>
        <p:nvSpPr>
          <p:cNvPr id="25" name="TextBox 24">
            <a:extLst>
              <a:ext uri="{FF2B5EF4-FFF2-40B4-BE49-F238E27FC236}">
                <a16:creationId xmlns:a16="http://schemas.microsoft.com/office/drawing/2014/main" id="{5080662F-F649-586D-1AAC-DBC5E7076F9C}"/>
              </a:ext>
            </a:extLst>
          </p:cNvPr>
          <p:cNvSpPr txBox="1"/>
          <p:nvPr/>
        </p:nvSpPr>
        <p:spPr>
          <a:xfrm>
            <a:off x="633223" y="2463905"/>
            <a:ext cx="2201746" cy="1166644"/>
          </a:xfrm>
          <a:prstGeom prst="foldedCorner">
            <a:avLst>
              <a:gd name="adj" fmla="val 0"/>
            </a:avLst>
          </a:prstGeom>
          <a:solidFill>
            <a:srgbClr val="F2F2F2"/>
          </a:solidFill>
          <a:ln w="6350">
            <a:noFill/>
          </a:ln>
        </p:spPr>
        <p:txBody>
          <a:bodyPr wrap="square" lIns="72000" tIns="43200" rIns="72000" bIns="43200" anchor="ctr">
            <a:noAutofit/>
          </a:bodyPr>
          <a:lstStyle/>
          <a:p>
            <a:pPr marL="0" marR="0" lvl="0" indent="0" algn="l" defTabSz="914400" rtl="0" eaLnBrk="1" fontAlgn="auto" latinLnBrk="0" hangingPunct="1">
              <a:lnSpc>
                <a:spcPct val="110000"/>
              </a:lnSpc>
              <a:spcBef>
                <a:spcPts val="100"/>
              </a:spcBef>
              <a:spcAft>
                <a:spcPts val="200"/>
              </a:spcAft>
              <a:buClrTx/>
              <a:buSzPct val="88000"/>
              <a:buFontTx/>
              <a:buNone/>
              <a:tabLst/>
              <a:defRPr/>
            </a:pPr>
            <a:r>
              <a:rPr lang="ko-KR" altLang="en-US" sz="900" b="1" kern="0" dirty="0">
                <a:ln>
                  <a:solidFill>
                    <a:srgbClr val="1E49E2">
                      <a:alpha val="0"/>
                    </a:srgbClr>
                  </a:solidFill>
                </a:ln>
                <a:solidFill>
                  <a:srgbClr val="000000"/>
                </a:solidFill>
                <a:latin typeface="KoPub돋움체 Medium"/>
                <a:ea typeface="KoPub돋움체 Medium"/>
                <a:cs typeface="Arial" panose="020B0604020202020204" pitchFamily="34" charset="0"/>
              </a:rPr>
              <a:t>온라인</a:t>
            </a:r>
            <a:r>
              <a:rPr lang="en-US" altLang="ko-KR" sz="900" b="1" kern="0" dirty="0">
                <a:ln>
                  <a:solidFill>
                    <a:srgbClr val="1E49E2">
                      <a:alpha val="0"/>
                    </a:srgbClr>
                  </a:solidFill>
                </a:ln>
                <a:solidFill>
                  <a:srgbClr val="000000"/>
                </a:solidFill>
                <a:latin typeface="KoPub돋움체 Medium"/>
                <a:ea typeface="KoPub돋움체 Medium"/>
                <a:cs typeface="Arial" panose="020B0604020202020204" pitchFamily="34" charset="0"/>
              </a:rPr>
              <a:t> </a:t>
            </a:r>
            <a:r>
              <a:rPr lang="ko-KR" altLang="en-US" sz="900" b="1" kern="0" dirty="0">
                <a:ln>
                  <a:solidFill>
                    <a:srgbClr val="1E49E2">
                      <a:alpha val="0"/>
                    </a:srgbClr>
                  </a:solidFill>
                </a:ln>
                <a:solidFill>
                  <a:srgbClr val="000000"/>
                </a:solidFill>
                <a:latin typeface="KoPub돋움체 Medium"/>
                <a:ea typeface="KoPub돋움체 Medium"/>
                <a:cs typeface="Arial" panose="020B0604020202020204" pitchFamily="34" charset="0"/>
              </a:rPr>
              <a:t>패션 시장 성장세 둔화로 패션 플랫폼 옥석 가리기 본격화</a:t>
            </a:r>
            <a:endParaRPr lang="en-US" altLang="ko-KR" sz="900" b="1" kern="0" dirty="0">
              <a:ln>
                <a:solidFill>
                  <a:srgbClr val="1E49E2">
                    <a:alpha val="0"/>
                  </a:srgbClr>
                </a:solidFill>
              </a:ln>
              <a:solidFill>
                <a:srgbClr val="000000"/>
              </a:solidFill>
              <a:latin typeface="KoPub돋움체 Medium"/>
              <a:ea typeface="KoPub돋움체 Medium"/>
              <a:cs typeface="Arial" panose="020B0604020202020204" pitchFamily="34" charset="0"/>
            </a:endParaRPr>
          </a:p>
          <a:p>
            <a:pPr marL="108000" marR="0" lvl="0" indent="-108000" algn="l" defTabSz="914400" rtl="0" eaLnBrk="1" fontAlgn="auto" latinLnBrk="0" hangingPunct="1">
              <a:lnSpc>
                <a:spcPct val="110000"/>
              </a:lnSpc>
              <a:spcBef>
                <a:spcPts val="100"/>
              </a:spcBef>
              <a:spcAft>
                <a:spcPts val="200"/>
              </a:spcAft>
              <a:buClrTx/>
              <a:buSzPct val="100000"/>
              <a:buFont typeface="Arial" panose="020B0604020202020204" pitchFamily="34" charset="0"/>
              <a:buChar char="•"/>
              <a:tabLst/>
              <a:defRPr/>
            </a:pPr>
            <a:r>
              <a:rPr lang="ko-KR" altLang="en-US" sz="900" kern="0" dirty="0">
                <a:ln>
                  <a:solidFill>
                    <a:srgbClr val="1E49E2">
                      <a:alpha val="0"/>
                    </a:srgbClr>
                  </a:solidFill>
                </a:ln>
                <a:solidFill>
                  <a:srgbClr val="000000">
                    <a:lumMod val="85000"/>
                    <a:lumOff val="15000"/>
                  </a:srgbClr>
                </a:solidFill>
                <a:latin typeface="KoPub돋움체 Medium"/>
                <a:ea typeface="KoPub돋움체 Medium"/>
              </a:rPr>
              <a:t>국내 온라인 </a:t>
            </a:r>
            <a:r>
              <a:rPr kumimoji="0" lang="ko-KR" altLang="en-US" sz="90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a:ea typeface="KoPub돋움체 Medium"/>
                <a:cs typeface="+mn-cs"/>
              </a:rPr>
              <a:t>패션</a:t>
            </a:r>
            <a:r>
              <a:rPr kumimoji="0" lang="en-US" altLang="ko-KR" sz="90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a:t>
            </a:r>
            <a:r>
              <a:rPr kumimoji="0" lang="ko-KR" altLang="en-US" sz="900" i="0" u="none" strike="noStrike" kern="0" cap="none" spc="0" normalizeH="0" baseline="0" noProof="0" dirty="0">
                <a:ln>
                  <a:solidFill>
                    <a:srgbClr val="1E49E2">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의류 거래액 증감률은 </a:t>
            </a:r>
            <a:r>
              <a:rPr lang="en-US" altLang="ko-KR" sz="900" kern="0" dirty="0">
                <a:ln>
                  <a:solidFill>
                    <a:srgbClr val="1E49E2">
                      <a:alpha val="0"/>
                    </a:srgbClr>
                  </a:solidFill>
                </a:ln>
                <a:solidFill>
                  <a:srgbClr val="000000">
                    <a:lumMod val="85000"/>
                    <a:lumOff val="15000"/>
                  </a:srgbClr>
                </a:solidFill>
                <a:latin typeface="KoPub돋움체 Medium"/>
                <a:ea typeface="KoPub돋움체 Medium"/>
              </a:rPr>
              <a:t>’22</a:t>
            </a:r>
            <a:r>
              <a:rPr lang="ko-KR" altLang="en-US" sz="900" kern="0" dirty="0">
                <a:ln>
                  <a:solidFill>
                    <a:srgbClr val="1E49E2">
                      <a:alpha val="0"/>
                    </a:srgbClr>
                  </a:solidFill>
                </a:ln>
                <a:solidFill>
                  <a:srgbClr val="000000">
                    <a:lumMod val="85000"/>
                    <a:lumOff val="15000"/>
                  </a:srgbClr>
                </a:solidFill>
                <a:latin typeface="KoPub돋움체 Medium"/>
                <a:ea typeface="KoPub돋움체 Medium"/>
              </a:rPr>
              <a:t>년 들어 하락세를 보이고 있음</a:t>
            </a:r>
            <a:endParaRPr lang="en-US" altLang="ko-KR" sz="900" kern="0" dirty="0">
              <a:ln>
                <a:solidFill>
                  <a:srgbClr val="1E49E2">
                    <a:alpha val="0"/>
                  </a:srgbClr>
                </a:solidFill>
              </a:ln>
              <a:solidFill>
                <a:srgbClr val="000000">
                  <a:lumMod val="85000"/>
                  <a:lumOff val="15000"/>
                </a:srgbClr>
              </a:solidFill>
              <a:latin typeface="KoPub돋움체 Medium"/>
              <a:ea typeface="KoPub돋움체 Medium"/>
            </a:endParaRPr>
          </a:p>
          <a:p>
            <a:pPr marL="108000" marR="0" lvl="0" indent="-108000" algn="l" defTabSz="914400" rtl="0" eaLnBrk="1" fontAlgn="auto" latinLnBrk="0" hangingPunct="1">
              <a:lnSpc>
                <a:spcPct val="110000"/>
              </a:lnSpc>
              <a:spcBef>
                <a:spcPts val="100"/>
              </a:spcBef>
              <a:spcAft>
                <a:spcPts val="200"/>
              </a:spcAft>
              <a:buClrTx/>
              <a:buSzPct val="100000"/>
              <a:buFont typeface="Arial" panose="020B0604020202020204" pitchFamily="34" charset="0"/>
              <a:buChar char="•"/>
              <a:tabLst/>
              <a:defRPr/>
            </a:pPr>
            <a:r>
              <a:rPr lang="ko-KR" altLang="en-US" sz="900" kern="0" dirty="0">
                <a:ln>
                  <a:solidFill>
                    <a:srgbClr val="1E49E2">
                      <a:alpha val="0"/>
                    </a:srgbClr>
                  </a:solidFill>
                </a:ln>
                <a:solidFill>
                  <a:srgbClr val="000000">
                    <a:lumMod val="85000"/>
                    <a:lumOff val="15000"/>
                  </a:srgbClr>
                </a:solidFill>
                <a:latin typeface="KoPub돋움체 Medium"/>
                <a:ea typeface="KoPub돋움체 Medium"/>
              </a:rPr>
              <a:t>온라인 패션 거래액 증감률은 </a:t>
            </a:r>
            <a:r>
              <a:rPr lang="en-US" altLang="ko-KR" sz="900" kern="0" dirty="0">
                <a:ln>
                  <a:solidFill>
                    <a:srgbClr val="1E49E2">
                      <a:alpha val="0"/>
                    </a:srgbClr>
                  </a:solidFill>
                </a:ln>
                <a:solidFill>
                  <a:srgbClr val="000000">
                    <a:lumMod val="85000"/>
                    <a:lumOff val="15000"/>
                  </a:srgbClr>
                </a:solidFill>
                <a:latin typeface="KoPub돋움체 Medium"/>
                <a:ea typeface="KoPub돋움체 Medium"/>
              </a:rPr>
              <a:t>’23</a:t>
            </a:r>
            <a:r>
              <a:rPr lang="ko-KR" altLang="en-US" sz="900" kern="0" dirty="0">
                <a:ln>
                  <a:solidFill>
                    <a:srgbClr val="1E49E2">
                      <a:alpha val="0"/>
                    </a:srgbClr>
                  </a:solidFill>
                </a:ln>
                <a:solidFill>
                  <a:srgbClr val="000000">
                    <a:lumMod val="85000"/>
                    <a:lumOff val="15000"/>
                  </a:srgbClr>
                </a:solidFill>
                <a:latin typeface="KoPub돋움체 Medium"/>
                <a:ea typeface="KoPub돋움체 Medium"/>
              </a:rPr>
              <a:t>년 </a:t>
            </a:r>
            <a:r>
              <a:rPr lang="en-US" altLang="ko-KR" sz="900" kern="0" dirty="0">
                <a:ln>
                  <a:solidFill>
                    <a:srgbClr val="1E49E2">
                      <a:alpha val="0"/>
                    </a:srgbClr>
                  </a:solidFill>
                </a:ln>
                <a:solidFill>
                  <a:srgbClr val="000000">
                    <a:lumMod val="85000"/>
                    <a:lumOff val="15000"/>
                  </a:srgbClr>
                </a:solidFill>
                <a:latin typeface="KoPub돋움체 Medium"/>
                <a:ea typeface="KoPub돋움체 Medium"/>
              </a:rPr>
              <a:t>3</a:t>
            </a:r>
            <a:r>
              <a:rPr lang="ko-KR" altLang="en-US" sz="900" kern="0" dirty="0">
                <a:ln>
                  <a:solidFill>
                    <a:srgbClr val="1E49E2">
                      <a:alpha val="0"/>
                    </a:srgbClr>
                  </a:solidFill>
                </a:ln>
                <a:solidFill>
                  <a:srgbClr val="000000">
                    <a:lumMod val="85000"/>
                    <a:lumOff val="15000"/>
                  </a:srgbClr>
                </a:solidFill>
                <a:latin typeface="KoPub돋움체 Medium"/>
                <a:ea typeface="KoPub돋움체 Medium"/>
              </a:rPr>
              <a:t>분기 </a:t>
            </a:r>
            <a:r>
              <a:rPr lang="en-US" altLang="ko-KR" sz="900" kern="0" dirty="0">
                <a:ln>
                  <a:solidFill>
                    <a:srgbClr val="1E49E2">
                      <a:alpha val="0"/>
                    </a:srgbClr>
                  </a:solidFill>
                </a:ln>
                <a:solidFill>
                  <a:srgbClr val="000000">
                    <a:lumMod val="85000"/>
                    <a:lumOff val="15000"/>
                  </a:srgbClr>
                </a:solidFill>
                <a:latin typeface="KoPub돋움체 Medium"/>
                <a:ea typeface="KoPub돋움체 Medium"/>
              </a:rPr>
              <a:t>0.5%</a:t>
            </a:r>
            <a:r>
              <a:rPr lang="ko-KR" altLang="en-US" sz="900" kern="0" dirty="0">
                <a:ln>
                  <a:solidFill>
                    <a:srgbClr val="1E49E2">
                      <a:alpha val="0"/>
                    </a:srgbClr>
                  </a:solidFill>
                </a:ln>
                <a:solidFill>
                  <a:srgbClr val="000000">
                    <a:lumMod val="85000"/>
                    <a:lumOff val="15000"/>
                  </a:srgbClr>
                </a:solidFill>
                <a:latin typeface="KoPub돋움체 Medium"/>
                <a:ea typeface="KoPub돋움체 Medium"/>
              </a:rPr>
              <a:t>로 성장 정체인 상황</a:t>
            </a:r>
            <a:endParaRPr lang="en-US" altLang="ko-KR" sz="900" kern="0" dirty="0">
              <a:ln>
                <a:solidFill>
                  <a:srgbClr val="1E49E2">
                    <a:alpha val="0"/>
                  </a:srgbClr>
                </a:solidFill>
              </a:ln>
              <a:solidFill>
                <a:srgbClr val="000000">
                  <a:lumMod val="85000"/>
                  <a:lumOff val="15000"/>
                </a:srgbClr>
              </a:solidFill>
              <a:latin typeface="KoPub돋움체 Medium"/>
              <a:ea typeface="KoPub돋움체 Medium"/>
            </a:endParaRPr>
          </a:p>
        </p:txBody>
      </p:sp>
      <p:grpSp>
        <p:nvGrpSpPr>
          <p:cNvPr id="2" name="그룹 1">
            <a:extLst>
              <a:ext uri="{FF2B5EF4-FFF2-40B4-BE49-F238E27FC236}">
                <a16:creationId xmlns:a16="http://schemas.microsoft.com/office/drawing/2014/main" id="{C6D9C920-7F0F-7390-1403-F4B8C46D70D5}"/>
              </a:ext>
            </a:extLst>
          </p:cNvPr>
          <p:cNvGrpSpPr/>
          <p:nvPr/>
        </p:nvGrpSpPr>
        <p:grpSpPr>
          <a:xfrm>
            <a:off x="633223" y="2074063"/>
            <a:ext cx="2201745" cy="258646"/>
            <a:chOff x="704850" y="2013298"/>
            <a:chExt cx="4140200" cy="257845"/>
          </a:xfrm>
        </p:grpSpPr>
        <p:sp>
          <p:nvSpPr>
            <p:cNvPr id="14" name="TextBox 13">
              <a:extLst>
                <a:ext uri="{FF2B5EF4-FFF2-40B4-BE49-F238E27FC236}">
                  <a16:creationId xmlns:a16="http://schemas.microsoft.com/office/drawing/2014/main" id="{BF3C7A0E-5F63-2303-DC32-C6D9B3BC4623}"/>
                </a:ext>
              </a:extLst>
            </p:cNvPr>
            <p:cNvSpPr txBox="1"/>
            <p:nvPr/>
          </p:nvSpPr>
          <p:spPr>
            <a:xfrm>
              <a:off x="704850" y="2055578"/>
              <a:ext cx="3916537"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200" b="0" i="0" u="none" strike="noStrike" kern="1200" cap="none" spc="0" normalizeH="0" baseline="0" noProof="0" dirty="0">
                  <a:ln>
                    <a:solidFill>
                      <a:prstClr val="white">
                        <a:lumMod val="75000"/>
                        <a:alpha val="0"/>
                      </a:prstClr>
                    </a:solidFill>
                  </a:ln>
                  <a:solidFill>
                    <a:srgbClr val="560EB0"/>
                  </a:solidFill>
                  <a:effectLst/>
                  <a:uLnTx/>
                  <a:uFillTx/>
                  <a:latin typeface="KoPub돋움체 Bold" panose="00000800000000000000" pitchFamily="2" charset="-127"/>
                  <a:ea typeface="KoPub돋움체 Bold" panose="00000800000000000000" pitchFamily="2" charset="-127"/>
                </a:rPr>
                <a:t>국내 온라인</a:t>
              </a:r>
              <a:r>
                <a:rPr kumimoji="0" lang="en-US" altLang="ko-KR" sz="1200" b="0" i="0" u="none" strike="noStrike" kern="1200" cap="none" spc="0" normalizeH="0" baseline="0" noProof="0" dirty="0">
                  <a:ln>
                    <a:solidFill>
                      <a:prstClr val="white">
                        <a:lumMod val="75000"/>
                        <a:alpha val="0"/>
                      </a:prstClr>
                    </a:solidFill>
                  </a:ln>
                  <a:solidFill>
                    <a:srgbClr val="560EB0"/>
                  </a:solidFill>
                  <a:effectLst/>
                  <a:uLnTx/>
                  <a:uFillTx/>
                  <a:latin typeface="KoPub돋움체 Bold" panose="00000800000000000000" pitchFamily="2" charset="-127"/>
                  <a:ea typeface="KoPub돋움체 Bold" panose="00000800000000000000" pitchFamily="2" charset="-127"/>
                </a:rPr>
                <a:t> </a:t>
              </a:r>
              <a:r>
                <a:rPr kumimoji="0" lang="ko-KR" altLang="en-US" sz="1200" b="0" i="0" u="none" strike="noStrike" kern="1200" cap="none" spc="0" normalizeH="0" baseline="0" noProof="0" dirty="0">
                  <a:ln>
                    <a:solidFill>
                      <a:prstClr val="white">
                        <a:lumMod val="75000"/>
                        <a:alpha val="0"/>
                      </a:prstClr>
                    </a:solidFill>
                  </a:ln>
                  <a:solidFill>
                    <a:srgbClr val="560EB0"/>
                  </a:solidFill>
                  <a:effectLst/>
                  <a:uLnTx/>
                  <a:uFillTx/>
                  <a:latin typeface="KoPub돋움체 Bold" panose="00000800000000000000" pitchFamily="2" charset="-127"/>
                  <a:ea typeface="KoPub돋움체 Bold" panose="00000800000000000000" pitchFamily="2" charset="-127"/>
                </a:rPr>
                <a:t>패션 거래액 추이</a:t>
              </a:r>
            </a:p>
          </p:txBody>
        </p:sp>
        <p:cxnSp>
          <p:nvCxnSpPr>
            <p:cNvPr id="26" name="직선 연결선 25">
              <a:extLst>
                <a:ext uri="{FF2B5EF4-FFF2-40B4-BE49-F238E27FC236}">
                  <a16:creationId xmlns:a16="http://schemas.microsoft.com/office/drawing/2014/main" id="{E2E5A527-C13D-E0FB-789B-CD356D5804C4}"/>
                </a:ext>
              </a:extLst>
            </p:cNvPr>
            <p:cNvCxnSpPr/>
            <p:nvPr/>
          </p:nvCxnSpPr>
          <p:spPr>
            <a:xfrm>
              <a:off x="704850" y="2013298"/>
              <a:ext cx="4140200"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45F22B5-9941-09CF-7433-6343E1AD2462}"/>
                </a:ext>
              </a:extLst>
            </p:cNvPr>
            <p:cNvCxnSpPr/>
            <p:nvPr/>
          </p:nvCxnSpPr>
          <p:spPr>
            <a:xfrm>
              <a:off x="704850" y="2271143"/>
              <a:ext cx="4140200"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21C4C969-9C04-7FA6-1B0B-A73CA831BAE8}"/>
              </a:ext>
            </a:extLst>
          </p:cNvPr>
          <p:cNvSpPr txBox="1"/>
          <p:nvPr/>
        </p:nvSpPr>
        <p:spPr>
          <a:xfrm>
            <a:off x="5817108" y="5845499"/>
            <a:ext cx="2592000"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lang="en-US" altLang="ko-KR" dirty="0">
                <a:solidFill>
                  <a:srgbClr val="FFFFFF">
                    <a:lumMod val="50000"/>
                  </a:srgbClr>
                </a:solidFill>
              </a:rPr>
              <a:t>KPMG</a:t>
            </a:r>
            <a:r>
              <a:rPr lang="ko-KR" altLang="en-US" dirty="0">
                <a:solidFill>
                  <a:srgbClr val="FFFFFF">
                    <a:lumMod val="50000"/>
                  </a:srgbClr>
                </a:solidFill>
              </a:rPr>
              <a:t> 경제연구원</a:t>
            </a:r>
            <a:endPar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9" name="TextBox 8">
            <a:extLst>
              <a:ext uri="{FF2B5EF4-FFF2-40B4-BE49-F238E27FC236}">
                <a16:creationId xmlns:a16="http://schemas.microsoft.com/office/drawing/2014/main" id="{DE626379-A08B-4B17-3DB4-12100C630A9C}"/>
              </a:ext>
            </a:extLst>
          </p:cNvPr>
          <p:cNvSpPr txBox="1"/>
          <p:nvPr/>
        </p:nvSpPr>
        <p:spPr>
          <a:xfrm>
            <a:off x="633223" y="5845499"/>
            <a:ext cx="2198797"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통계청</a:t>
            </a:r>
            <a:r>
              <a:rPr lang="en-US" altLang="ko-KR" dirty="0">
                <a:solidFill>
                  <a:srgbClr val="FFFFFF">
                    <a:lumMod val="50000"/>
                  </a:srgbClr>
                </a:solidFill>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lang="en-US" altLang="ko-KR" dirty="0">
                <a:solidFill>
                  <a:srgbClr val="FFFFFF">
                    <a:lumMod val="50000"/>
                  </a:srgbClr>
                </a:solidFill>
              </a:rPr>
              <a:t>KPMG</a:t>
            </a:r>
            <a:r>
              <a:rPr lang="ko-KR" altLang="en-US" dirty="0">
                <a:solidFill>
                  <a:srgbClr val="FFFFFF">
                    <a:lumMod val="50000"/>
                  </a:srgbClr>
                </a:solidFill>
              </a:rPr>
              <a:t> 경제연구원</a:t>
            </a:r>
            <a:endPar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Tree>
    <p:extLst>
      <p:ext uri="{BB962C8B-B14F-4D97-AF65-F5344CB8AC3E}">
        <p14:creationId xmlns:p14="http://schemas.microsoft.com/office/powerpoint/2010/main" val="85885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82D27A7F-23A7-9639-2F28-BEF5B43CE7C2}"/>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② 패션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CD3737E4-64EE-0B1B-F6EF-D2411405DC6C}"/>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54" name="TextBox 53">
            <a:extLst>
              <a:ext uri="{FF2B5EF4-FFF2-40B4-BE49-F238E27FC236}">
                <a16:creationId xmlns:a16="http://schemas.microsoft.com/office/drawing/2014/main" id="{F3FD596D-298A-260D-DB7B-38BF5085F0AB}"/>
              </a:ext>
            </a:extLst>
          </p:cNvPr>
          <p:cNvSpPr txBox="1"/>
          <p:nvPr/>
        </p:nvSpPr>
        <p:spPr>
          <a:xfrm>
            <a:off x="488949" y="5968610"/>
            <a:ext cx="628496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grpSp>
        <p:nvGrpSpPr>
          <p:cNvPr id="2" name="그룹 1">
            <a:extLst>
              <a:ext uri="{FF2B5EF4-FFF2-40B4-BE49-F238E27FC236}">
                <a16:creationId xmlns:a16="http://schemas.microsoft.com/office/drawing/2014/main" id="{F37BAFC8-EDDC-0DDC-EB84-C31D5E4E5657}"/>
              </a:ext>
            </a:extLst>
          </p:cNvPr>
          <p:cNvGrpSpPr/>
          <p:nvPr/>
        </p:nvGrpSpPr>
        <p:grpSpPr>
          <a:xfrm>
            <a:off x="626109" y="2081434"/>
            <a:ext cx="2826000" cy="3616103"/>
            <a:chOff x="488950" y="2257424"/>
            <a:chExt cx="2797175" cy="3706089"/>
          </a:xfrm>
        </p:grpSpPr>
        <p:sp>
          <p:nvSpPr>
            <p:cNvPr id="3" name="직사각형 2">
              <a:extLst>
                <a:ext uri="{FF2B5EF4-FFF2-40B4-BE49-F238E27FC236}">
                  <a16:creationId xmlns:a16="http://schemas.microsoft.com/office/drawing/2014/main" id="{D6912EEB-0401-E948-0EA2-F65FBB7C6436}"/>
                </a:ext>
              </a:extLst>
            </p:cNvPr>
            <p:cNvSpPr/>
            <p:nvPr/>
          </p:nvSpPr>
          <p:spPr>
            <a:xfrm>
              <a:off x="488950" y="2257424"/>
              <a:ext cx="2797175" cy="3706089"/>
            </a:xfrm>
            <a:prstGeom prst="rect">
              <a:avLst/>
            </a:prstGeom>
            <a:solidFill>
              <a:srgbClr val="F2F3F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0" marR="0" lvl="0" indent="0" algn="l" defTabSz="914400" rtl="0" eaLnBrk="1" fontAlgn="auto" latinLnBrk="0" hangingPunct="1">
                <a:lnSpc>
                  <a:spcPct val="112000"/>
                </a:lnSpc>
                <a:spcBef>
                  <a:spcPts val="100"/>
                </a:spcBef>
                <a:spcAft>
                  <a:spcPts val="300"/>
                </a:spcAft>
                <a:buClrTx/>
                <a:buSzTx/>
                <a:buFontTx/>
                <a:buNone/>
                <a:tabLst/>
                <a:defRPr/>
              </a:pPr>
              <a:r>
                <a:rPr kumimoji="0" lang="ko-KR" altLang="en-US"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패션 플랫폼은 멀티 플랫폼 전략을 통해 기존 수익 창출 및 신규 고객 확보가 어려웠던 한계 극복에 나서고자 함</a:t>
              </a:r>
              <a:endParaRPr kumimoji="0" lang="en-US" altLang="ko-KR"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90488" marR="0" lvl="0" indent="-90488" algn="l" defTabSz="914400" rtl="0" eaLnBrk="1" fontAlgn="auto" latinLnBrk="0" hangingPunct="1">
                <a:lnSpc>
                  <a:spcPct val="112000"/>
                </a:lnSpc>
                <a:spcBef>
                  <a:spcPts val="100"/>
                </a:spcBef>
                <a:spcAft>
                  <a:spcPts val="300"/>
                </a:spcAft>
                <a:buClrTx/>
                <a:buSzTx/>
                <a:buFont typeface="KoPub돋움체 Medium" panose="00000600000000000000" pitchFamily="2" charset="-127"/>
                <a:buChar char="­"/>
                <a:tabLst/>
                <a:defRPr/>
              </a:pPr>
              <a:r>
                <a:rPr kumimoji="0" lang="ko-KR" altLang="en-US" sz="90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멀티 플랫폼은 이커머스</a:t>
              </a:r>
              <a:r>
                <a:rPr lang="ko-KR" altLang="en-US" sz="90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기업의 전문관 구축 전략과는 상반된 전략으로서</a:t>
              </a:r>
              <a:r>
                <a:rPr lang="en-US" altLang="ko-KR" sz="90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타깃 고객</a:t>
              </a:r>
              <a:r>
                <a:rPr lang="en-US" altLang="ko-KR" sz="90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및 품목 특성별로 플랫폼을 여러 개로 쪼개어 운영하는 방식</a:t>
              </a:r>
              <a:endParaRPr kumimoji="0" lang="en-US" altLang="ko-KR" sz="1050" i="0" u="none" strike="noStrike" kern="1200" cap="none" spc="0" normalizeH="0" baseline="0" noProof="0" dirty="0">
                <a:ln>
                  <a:solidFill>
                    <a:srgbClr val="FFFFFF">
                      <a:lumMod val="75000"/>
                      <a:alpha val="0"/>
                    </a:srgbClr>
                  </a:solidFill>
                </a:ln>
                <a:solidFill>
                  <a:srgbClr val="000000">
                    <a:lumMod val="95000"/>
                    <a:lumOff val="5000"/>
                  </a:srgbClr>
                </a:solidFill>
                <a:effectLst/>
                <a:uLnTx/>
                <a:uFillTx/>
                <a:latin typeface="KoPub돋움체 Light" panose="00000300000000000000" pitchFamily="2" charset="-127"/>
                <a:ea typeface="KoPub돋움체 Light" panose="00000300000000000000" pitchFamily="2" charset="-127"/>
                <a:cs typeface="+mn-cs"/>
              </a:endParaRPr>
            </a:p>
          </p:txBody>
        </p:sp>
        <p:sp>
          <p:nvSpPr>
            <p:cNvPr id="4" name="직사각형 3">
              <a:extLst>
                <a:ext uri="{FF2B5EF4-FFF2-40B4-BE49-F238E27FC236}">
                  <a16:creationId xmlns:a16="http://schemas.microsoft.com/office/drawing/2014/main" id="{CF0C58C6-35E2-3D7E-ED27-56830A6DA6BD}"/>
                </a:ext>
              </a:extLst>
            </p:cNvPr>
            <p:cNvSpPr/>
            <p:nvPr/>
          </p:nvSpPr>
          <p:spPr>
            <a:xfrm>
              <a:off x="488950" y="2257426"/>
              <a:ext cx="2797175" cy="288000"/>
            </a:xfrm>
            <a:prstGeom prst="rect">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멀티 플랫폼</a:t>
              </a:r>
              <a:r>
                <a:rPr lang="en-US" altLang="ko-KR"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a:t>
              </a: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멀티앱</a:t>
              </a:r>
            </a:p>
          </p:txBody>
        </p:sp>
      </p:grpSp>
      <p:sp>
        <p:nvSpPr>
          <p:cNvPr id="56" name="타원 55">
            <a:extLst>
              <a:ext uri="{FF2B5EF4-FFF2-40B4-BE49-F238E27FC236}">
                <a16:creationId xmlns:a16="http://schemas.microsoft.com/office/drawing/2014/main" id="{5DD078B4-38E4-0B61-A310-89E6E93CEAE0}"/>
              </a:ext>
            </a:extLst>
          </p:cNvPr>
          <p:cNvSpPr/>
          <p:nvPr/>
        </p:nvSpPr>
        <p:spPr>
          <a:xfrm>
            <a:off x="1247350" y="2129519"/>
            <a:ext cx="180000" cy="18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solidFill>
                    <a:srgbClr val="FFFFFF">
                      <a:lumMod val="75000"/>
                      <a:alpha val="0"/>
                    </a:srgbClr>
                  </a:solidFill>
                </a:ln>
                <a:solidFill>
                  <a:srgbClr val="7213EA"/>
                </a:solidFill>
                <a:effectLst/>
                <a:uLnTx/>
                <a:uFillTx/>
                <a:latin typeface="KoPub돋움체 Bold" panose="00000800000000000000" pitchFamily="2" charset="-127"/>
                <a:ea typeface="KoPub돋움체 Bold" panose="00000800000000000000" pitchFamily="2" charset="-127"/>
                <a:cs typeface="+mn-cs"/>
              </a:rPr>
              <a:t>1</a:t>
            </a:r>
            <a:endParaRPr kumimoji="0" lang="ko-KR" altLang="en-US" sz="1100" b="0" i="0" u="none" strike="noStrike" kern="1200" cap="none" spc="0" normalizeH="0" baseline="0" noProof="0" dirty="0">
              <a:ln>
                <a:solidFill>
                  <a:srgbClr val="FFFFFF">
                    <a:lumMod val="75000"/>
                    <a:alpha val="0"/>
                  </a:srgbClr>
                </a:solidFill>
              </a:ln>
              <a:solidFill>
                <a:srgbClr val="7213EA"/>
              </a:solidFill>
              <a:effectLst/>
              <a:uLnTx/>
              <a:uFillTx/>
              <a:latin typeface="KoPub돋움체 Bold" panose="00000800000000000000" pitchFamily="2" charset="-127"/>
              <a:ea typeface="KoPub돋움체 Bold" panose="00000800000000000000" pitchFamily="2" charset="-127"/>
              <a:cs typeface="+mn-cs"/>
            </a:endParaRPr>
          </a:p>
        </p:txBody>
      </p:sp>
      <p:grpSp>
        <p:nvGrpSpPr>
          <p:cNvPr id="72" name="그룹 71">
            <a:extLst>
              <a:ext uri="{FF2B5EF4-FFF2-40B4-BE49-F238E27FC236}">
                <a16:creationId xmlns:a16="http://schemas.microsoft.com/office/drawing/2014/main" id="{D80F6B46-3D1F-05E1-6E11-32CB5287299C}"/>
              </a:ext>
            </a:extLst>
          </p:cNvPr>
          <p:cNvGrpSpPr/>
          <p:nvPr/>
        </p:nvGrpSpPr>
        <p:grpSpPr>
          <a:xfrm>
            <a:off x="6472177" y="2081435"/>
            <a:ext cx="2826000" cy="3616103"/>
            <a:chOff x="6472177" y="2168525"/>
            <a:chExt cx="2826000" cy="3616103"/>
          </a:xfrm>
        </p:grpSpPr>
        <p:sp>
          <p:nvSpPr>
            <p:cNvPr id="18" name="직사각형 17">
              <a:extLst>
                <a:ext uri="{FF2B5EF4-FFF2-40B4-BE49-F238E27FC236}">
                  <a16:creationId xmlns:a16="http://schemas.microsoft.com/office/drawing/2014/main" id="{B9A88AAB-CE4A-21E5-5E07-0F4AA710D4F9}"/>
                </a:ext>
              </a:extLst>
            </p:cNvPr>
            <p:cNvSpPr/>
            <p:nvPr/>
          </p:nvSpPr>
          <p:spPr>
            <a:xfrm>
              <a:off x="6472177" y="2168526"/>
              <a:ext cx="2826000" cy="3616102"/>
            </a:xfrm>
            <a:prstGeom prst="rect">
              <a:avLst/>
            </a:prstGeom>
            <a:solidFill>
              <a:srgbClr val="F2F3F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0" marR="0" lvl="0" indent="0" algn="l" defTabSz="914400" rtl="0" eaLnBrk="1" fontAlgn="auto" latinLnBrk="0" hangingPunct="1">
                <a:lnSpc>
                  <a:spcPct val="112000"/>
                </a:lnSpc>
                <a:spcBef>
                  <a:spcPts val="100"/>
                </a:spcBef>
                <a:spcAft>
                  <a:spcPts val="500"/>
                </a:spcAft>
                <a:buClrTx/>
                <a:buSzTx/>
                <a:buFontTx/>
                <a:buNone/>
                <a:tabLst/>
                <a:defRPr/>
              </a:pPr>
              <a:r>
                <a:rPr kumimoji="0" lang="ko-KR" altLang="en-US"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소비 위축과 경쟁 심화로 수익성이 악화된 국내 패션 플랫폼은 수익성 개선을 위해 해외 판로를 개척하며 글로벌 시장 공략에 속도</a:t>
              </a:r>
              <a:endParaRPr kumimoji="0" lang="en-US" altLang="ko-KR"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600"/>
                </a:spcBef>
                <a:spcAft>
                  <a:spcPts val="300"/>
                </a:spcAft>
                <a:buClrTx/>
                <a:buSzTx/>
                <a:buFontTx/>
                <a:buNone/>
                <a:tabLst/>
                <a:defRPr/>
              </a:pPr>
              <a:r>
                <a:rPr kumimoji="0" lang="ko-KR" altLang="en-US"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무신사</a:t>
              </a:r>
              <a:endParaRPr kumimoji="0" lang="en-US" altLang="ko-KR"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R="4611" lvl="0" algn="l" defTabSz="914400" rtl="0" eaLnBrk="1" fontAlgn="auto" latinLnBrk="0" hangingPunct="1">
                <a:lnSpc>
                  <a:spcPct val="111000"/>
                </a:lnSpc>
                <a:spcBef>
                  <a:spcPts val="300"/>
                </a:spcBef>
                <a:spcAft>
                  <a:spcPts val="300"/>
                </a:spcAft>
                <a:buClrTx/>
                <a:buSzTx/>
                <a:tabLst/>
                <a:defRPr/>
              </a:pPr>
              <a:r>
                <a:rPr kumimoji="0" lang="ko-KR" altLang="en-US"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무신사는 </a:t>
              </a:r>
              <a:r>
                <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’21</a:t>
              </a:r>
              <a:r>
                <a:rPr kumimoji="0" lang="ko-KR" altLang="en-US"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무신사 재팬을 설립하고 국내 브랜드의 일본 진출 사업을 개시한 이후 무신사 도쿄 팝업 스토어 등 활발한 활동 전개 중</a:t>
              </a:r>
              <a:r>
                <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’23</a:t>
              </a:r>
              <a:r>
                <a:rPr kumimoji="0" lang="ko-KR" altLang="en-US"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기준 미국</a:t>
              </a:r>
              <a:r>
                <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일본</a:t>
              </a:r>
              <a:r>
                <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싱가포르 등 </a:t>
              </a:r>
              <a:r>
                <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13</a:t>
              </a:r>
              <a:r>
                <a:rPr kumimoji="0" lang="ko-KR" altLang="en-US"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개 국가를 대상으로 서비스를 제공 중 </a:t>
              </a:r>
              <a:endPar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600"/>
                </a:spcBef>
                <a:spcAft>
                  <a:spcPts val="300"/>
                </a:spcAft>
                <a:buClrTx/>
                <a:buSzTx/>
                <a:buFontTx/>
                <a:buNone/>
                <a:tabLst/>
                <a:defRPr/>
              </a:pPr>
              <a:r>
                <a:rPr kumimoji="0" lang="ko-KR" altLang="en-US"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에이블리코퍼레이션</a:t>
              </a:r>
              <a:endParaRPr kumimoji="0" lang="en-US" altLang="ko-KR"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R="4611">
                <a:lnSpc>
                  <a:spcPct val="111000"/>
                </a:lnSpc>
                <a:spcBef>
                  <a:spcPts val="300"/>
                </a:spcBef>
                <a:spcAft>
                  <a:spcPts val="300"/>
                </a:spcAft>
                <a:defRPr/>
              </a:pP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에이블리는 </a:t>
              </a:r>
              <a:r>
                <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’20</a:t>
              </a: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년 일본 시장 진출을 위해 여성 플랫폼 </a:t>
              </a:r>
              <a:r>
                <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아무드</a:t>
              </a:r>
              <a:r>
                <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를 론칭하고 자체 개발한 </a:t>
              </a:r>
              <a:r>
                <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AI </a:t>
              </a: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개인화 기술 등을 활용해 시장 공략</a:t>
              </a:r>
              <a:r>
                <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향후 아시아</a:t>
              </a:r>
              <a:r>
                <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북미 등으로 글로벌 시장 공략을 본격화할 계획</a:t>
              </a:r>
              <a:endParaRPr lang="en-US" altLang="ko-KR" sz="950" kern="0" spc="-30" dirty="0">
                <a:ln>
                  <a:solidFill>
                    <a:sysClr val="window" lastClr="FFFFFF">
                      <a:lumMod val="75000"/>
                      <a:alpha val="0"/>
                    </a:sys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sp>
          <p:nvSpPr>
            <p:cNvPr id="64" name="직사각형 63">
              <a:extLst>
                <a:ext uri="{FF2B5EF4-FFF2-40B4-BE49-F238E27FC236}">
                  <a16:creationId xmlns:a16="http://schemas.microsoft.com/office/drawing/2014/main" id="{66720C25-8BB6-F13D-B5BB-19835D2C5D76}"/>
                </a:ext>
              </a:extLst>
            </p:cNvPr>
            <p:cNvSpPr/>
            <p:nvPr/>
          </p:nvSpPr>
          <p:spPr>
            <a:xfrm>
              <a:off x="6472177" y="2168525"/>
              <a:ext cx="2826000" cy="281007"/>
            </a:xfrm>
            <a:prstGeom prst="rect">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해외 진출</a:t>
              </a:r>
            </a:p>
          </p:txBody>
        </p:sp>
        <p:sp>
          <p:nvSpPr>
            <p:cNvPr id="65" name="타원 64">
              <a:extLst>
                <a:ext uri="{FF2B5EF4-FFF2-40B4-BE49-F238E27FC236}">
                  <a16:creationId xmlns:a16="http://schemas.microsoft.com/office/drawing/2014/main" id="{F9DEA5C1-DB02-7C49-BB0B-8D9B632AD394}"/>
                </a:ext>
              </a:extLst>
            </p:cNvPr>
            <p:cNvSpPr/>
            <p:nvPr/>
          </p:nvSpPr>
          <p:spPr>
            <a:xfrm>
              <a:off x="7358213" y="2216608"/>
              <a:ext cx="180000" cy="18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solidFill>
                      <a:srgbClr val="FFFFFF">
                        <a:lumMod val="75000"/>
                        <a:alpha val="0"/>
                      </a:srgbClr>
                    </a:solidFill>
                  </a:ln>
                  <a:solidFill>
                    <a:srgbClr val="7213EA"/>
                  </a:solidFill>
                  <a:effectLst/>
                  <a:uLnTx/>
                  <a:uFillTx/>
                  <a:latin typeface="KoPub돋움체 Bold" panose="00000800000000000000" pitchFamily="2" charset="-127"/>
                  <a:ea typeface="KoPub돋움체 Bold" panose="00000800000000000000" pitchFamily="2" charset="-127"/>
                  <a:cs typeface="+mn-cs"/>
                </a:rPr>
                <a:t>3</a:t>
              </a:r>
              <a:endParaRPr kumimoji="0" lang="ko-KR" altLang="en-US" sz="1100" b="1" i="0" u="none" strike="noStrike" kern="1200" cap="none" spc="0" normalizeH="0" baseline="0" noProof="0" dirty="0">
                <a:ln>
                  <a:solidFill>
                    <a:srgbClr val="FFFFFF">
                      <a:lumMod val="75000"/>
                      <a:alpha val="0"/>
                    </a:srgbClr>
                  </a:solidFill>
                </a:ln>
                <a:solidFill>
                  <a:srgbClr val="7213EA"/>
                </a:solidFill>
                <a:effectLst/>
                <a:uLnTx/>
                <a:uFillTx/>
                <a:latin typeface="KoPub돋움체 Bold" panose="00000800000000000000" pitchFamily="2" charset="-127"/>
                <a:ea typeface="KoPub돋움체 Bold" panose="00000800000000000000" pitchFamily="2" charset="-127"/>
                <a:cs typeface="+mn-cs"/>
              </a:endParaRPr>
            </a:p>
          </p:txBody>
        </p:sp>
      </p:grpSp>
      <p:grpSp>
        <p:nvGrpSpPr>
          <p:cNvPr id="71" name="그룹 70">
            <a:extLst>
              <a:ext uri="{FF2B5EF4-FFF2-40B4-BE49-F238E27FC236}">
                <a16:creationId xmlns:a16="http://schemas.microsoft.com/office/drawing/2014/main" id="{0AB31932-A8C8-A07B-CB3D-2CDFF8117B76}"/>
              </a:ext>
            </a:extLst>
          </p:cNvPr>
          <p:cNvGrpSpPr/>
          <p:nvPr/>
        </p:nvGrpSpPr>
        <p:grpSpPr>
          <a:xfrm>
            <a:off x="3549143" y="2081435"/>
            <a:ext cx="2826000" cy="3616103"/>
            <a:chOff x="3549143" y="2168525"/>
            <a:chExt cx="2826000" cy="3616103"/>
          </a:xfrm>
        </p:grpSpPr>
        <p:sp>
          <p:nvSpPr>
            <p:cNvPr id="15" name="직사각형 14">
              <a:extLst>
                <a:ext uri="{FF2B5EF4-FFF2-40B4-BE49-F238E27FC236}">
                  <a16:creationId xmlns:a16="http://schemas.microsoft.com/office/drawing/2014/main" id="{79CA3534-B504-45DE-0680-B9078C8D3CD1}"/>
                </a:ext>
              </a:extLst>
            </p:cNvPr>
            <p:cNvSpPr/>
            <p:nvPr/>
          </p:nvSpPr>
          <p:spPr>
            <a:xfrm>
              <a:off x="3549143" y="2168526"/>
              <a:ext cx="2826000" cy="3616102"/>
            </a:xfrm>
            <a:prstGeom prst="rect">
              <a:avLst/>
            </a:prstGeom>
            <a:solidFill>
              <a:srgbClr val="F2F3F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0" marR="0" lvl="0" indent="0" algn="l" defTabSz="914400" rtl="0" eaLnBrk="1" fontAlgn="auto" latinLnBrk="0" hangingPunct="1">
                <a:lnSpc>
                  <a:spcPct val="112000"/>
                </a:lnSpc>
                <a:spcBef>
                  <a:spcPts val="100"/>
                </a:spcBef>
                <a:spcAft>
                  <a:spcPts val="500"/>
                </a:spcAft>
                <a:buClrTx/>
                <a:buSzTx/>
                <a:buFontTx/>
                <a:buNone/>
                <a:tabLst/>
                <a:defRPr/>
              </a:pPr>
              <a:r>
                <a:rPr kumimoji="0" lang="ko-KR" altLang="en-US"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온라인 패션 시장 경쟁 구도가 패션 플랫폼을 넘어 오픈마켓</a:t>
              </a:r>
              <a:r>
                <a:rPr kumimoji="0" lang="en-US" altLang="ko-KR"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이커머스</a:t>
              </a:r>
              <a:r>
                <a:rPr kumimoji="0" lang="en-US" altLang="ko-KR"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등으로 확대됨에 따라 주요 패션 플랫폼은 물류</a:t>
              </a:r>
              <a:r>
                <a:rPr kumimoji="0" lang="en-US" altLang="ko-KR"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배송 경쟁력 강화에 나섬 </a:t>
              </a:r>
              <a:endParaRPr kumimoji="0" lang="en-US" altLang="ko-KR" sz="1000" b="1"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400"/>
                </a:spcBef>
                <a:spcAft>
                  <a:spcPts val="300"/>
                </a:spcAft>
                <a:buClrTx/>
                <a:buSzTx/>
                <a:buFontTx/>
                <a:buNone/>
                <a:tabLst/>
                <a:defRPr/>
              </a:pPr>
              <a:r>
                <a:rPr kumimoji="0" lang="ko-KR" altLang="en-US"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무신사</a:t>
              </a:r>
              <a:r>
                <a:rPr kumimoji="0" lang="en-US" altLang="ko-KR"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 </a:t>
              </a:r>
            </a:p>
            <a:p>
              <a:pPr marL="0" marR="4611" lvl="0" indent="0" algn="l" defTabSz="914400" rtl="0" eaLnBrk="1" fontAlgn="auto" latinLnBrk="0" hangingPunct="1">
                <a:lnSpc>
                  <a:spcPct val="110000"/>
                </a:lnSpc>
                <a:spcBef>
                  <a:spcPts val="300"/>
                </a:spcBef>
                <a:spcAft>
                  <a:spcPts val="300"/>
                </a:spcAft>
                <a:buClrTx/>
                <a:buSzTx/>
                <a:buFontTx/>
                <a:buNone/>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무신사는 오후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10</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시 이전에 주문하면 익일 배송을 보장하는 빠른 배송을 개했으며 물류 전문 자회사 무신사 로지스틱스를 통해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’23</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제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3</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물류센터를 완공하고 입점 브랜드 대상 풀필먼트 서비스를 강화</a:t>
              </a:r>
              <a:endParaRPr kumimoji="0" lang="en-US" altLang="ko-KR" sz="95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600"/>
                </a:spcBef>
                <a:spcAft>
                  <a:spcPts val="300"/>
                </a:spcAft>
                <a:buClrTx/>
                <a:buSzTx/>
                <a:buFontTx/>
                <a:buNone/>
                <a:tabLst/>
                <a:defRPr/>
              </a:pPr>
              <a:r>
                <a:rPr kumimoji="0" lang="ko-KR" altLang="en-US"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에이블리코퍼레이션</a:t>
              </a:r>
              <a:endParaRPr kumimoji="0" lang="en-US" altLang="ko-KR"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4611" lvl="0" indent="0" algn="l" defTabSz="914400" rtl="0" eaLnBrk="1" fontAlgn="auto" latinLnBrk="0" hangingPunct="1">
                <a:lnSpc>
                  <a:spcPct val="110000"/>
                </a:lnSpc>
                <a:spcBef>
                  <a:spcPts val="300"/>
                </a:spcBef>
                <a:spcAft>
                  <a:spcPts val="300"/>
                </a:spcAft>
                <a:buClrTx/>
                <a:buSzTx/>
                <a:buFontTx/>
                <a:buNone/>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에이블리는 빅데이터 기술을 활용해 판매 수요 예측 및 재고 수준 최적화를 통해 당일 배송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샥출발</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서비스를 고도화하는 한편 자체 풀필먼트 센터를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24</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시간 운영체제로 전환</a:t>
              </a:r>
              <a:endPar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600"/>
                </a:spcBef>
                <a:spcAft>
                  <a:spcPts val="300"/>
                </a:spcAft>
                <a:buClrTx/>
                <a:buSzTx/>
                <a:buFontTx/>
                <a:buNone/>
                <a:tabLst/>
                <a:defRPr/>
              </a:pPr>
              <a:r>
                <a:rPr kumimoji="0" lang="ko-KR" altLang="en-US"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카카오스타일 </a:t>
              </a:r>
              <a:r>
                <a:rPr kumimoji="0" lang="en-US" altLang="ko-KR"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지그재그</a:t>
              </a:r>
              <a:endParaRPr kumimoji="0" lang="en-US" altLang="ko-KR" sz="950" b="1" i="0" u="none" strike="noStrike" kern="0" cap="none" spc="-30" normalizeH="0" baseline="0" noProof="0" dirty="0">
                <a:ln>
                  <a:solidFill>
                    <a:sysClr val="window" lastClr="FFFFFF">
                      <a:lumMod val="75000"/>
                      <a:alpha val="0"/>
                    </a:sys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4611" lvl="0" indent="0" algn="l" defTabSz="914400" rtl="0" eaLnBrk="1" fontAlgn="auto" latinLnBrk="0" hangingPunct="1">
                <a:lnSpc>
                  <a:spcPct val="110000"/>
                </a:lnSpc>
                <a:spcBef>
                  <a:spcPts val="300"/>
                </a:spcBef>
                <a:spcAft>
                  <a:spcPts val="300"/>
                </a:spcAft>
                <a:buClrTx/>
                <a:buSzTx/>
                <a:buFontTx/>
                <a:buNone/>
                <a:tabLst/>
                <a:defRPr/>
              </a:pP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지그재그는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CJ</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대한통운과 함께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직진배송</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익일</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새벽배송</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을 제공 중인 가운데</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’23</a:t>
              </a:r>
              <a:r>
                <a:rPr kumimoji="0" lang="ko-KR" altLang="en-US"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초 익일 배송 주문 마감 시간을 자정으로 늘리고 새벽배송 지역을 확대</a:t>
              </a:r>
              <a:endParaRPr kumimoji="0" lang="en-US" altLang="ko-KR" sz="1050" b="1" i="0" u="none" strike="noStrike" kern="1200" cap="none" spc="0" normalizeH="0" baseline="0" noProof="0" dirty="0">
                <a:ln>
                  <a:solidFill>
                    <a:srgbClr val="FFFFFF">
                      <a:lumMod val="75000"/>
                      <a:alpha val="0"/>
                    </a:srgbClr>
                  </a:solidFill>
                </a:ln>
                <a:solidFill>
                  <a:srgbClr val="000000">
                    <a:lumMod val="95000"/>
                    <a:lumOff val="5000"/>
                  </a:srgbClr>
                </a:solidFill>
                <a:effectLst/>
                <a:uLnTx/>
                <a:uFillTx/>
                <a:latin typeface="KoPub돋움체 Light" panose="00000300000000000000" pitchFamily="2" charset="-127"/>
                <a:ea typeface="KoPub돋움체 Light" panose="00000300000000000000" pitchFamily="2" charset="-127"/>
                <a:cs typeface="+mn-cs"/>
              </a:endParaRPr>
            </a:p>
          </p:txBody>
        </p:sp>
        <p:sp>
          <p:nvSpPr>
            <p:cNvPr id="67" name="직사각형 66">
              <a:extLst>
                <a:ext uri="{FF2B5EF4-FFF2-40B4-BE49-F238E27FC236}">
                  <a16:creationId xmlns:a16="http://schemas.microsoft.com/office/drawing/2014/main" id="{34ED10E7-E793-4010-6E7C-72EAA974DDF5}"/>
                </a:ext>
              </a:extLst>
            </p:cNvPr>
            <p:cNvSpPr/>
            <p:nvPr/>
          </p:nvSpPr>
          <p:spPr>
            <a:xfrm>
              <a:off x="3549143" y="2168525"/>
              <a:ext cx="2826000" cy="281007"/>
            </a:xfrm>
            <a:prstGeom prst="rect">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배송</a:t>
              </a: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풀필먼트 서비스</a:t>
              </a:r>
            </a:p>
          </p:txBody>
        </p:sp>
        <p:sp>
          <p:nvSpPr>
            <p:cNvPr id="68" name="타원 67">
              <a:extLst>
                <a:ext uri="{FF2B5EF4-FFF2-40B4-BE49-F238E27FC236}">
                  <a16:creationId xmlns:a16="http://schemas.microsoft.com/office/drawing/2014/main" id="{8174E3C3-EB76-3237-D524-3B8BEB80D38A}"/>
                </a:ext>
              </a:extLst>
            </p:cNvPr>
            <p:cNvSpPr/>
            <p:nvPr/>
          </p:nvSpPr>
          <p:spPr>
            <a:xfrm>
              <a:off x="4092279" y="2216608"/>
              <a:ext cx="180000" cy="18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solidFill>
                      <a:srgbClr val="FFFFFF">
                        <a:lumMod val="75000"/>
                        <a:alpha val="0"/>
                      </a:srgbClr>
                    </a:solidFill>
                  </a:ln>
                  <a:solidFill>
                    <a:srgbClr val="7213EA"/>
                  </a:solidFill>
                  <a:effectLst/>
                  <a:uLnTx/>
                  <a:uFillTx/>
                  <a:latin typeface="KoPub돋움체 Bold" panose="00000800000000000000" pitchFamily="2" charset="-127"/>
                  <a:ea typeface="KoPub돋움체 Bold" panose="00000800000000000000" pitchFamily="2" charset="-127"/>
                  <a:cs typeface="+mn-cs"/>
                </a:rPr>
                <a:t>2</a:t>
              </a:r>
              <a:endParaRPr kumimoji="0" lang="ko-KR" altLang="en-US" sz="1100" b="1" i="0" u="none" strike="noStrike" kern="1200" cap="none" spc="0" normalizeH="0" baseline="0" noProof="0" dirty="0">
                <a:ln>
                  <a:solidFill>
                    <a:srgbClr val="FFFFFF">
                      <a:lumMod val="75000"/>
                      <a:alpha val="0"/>
                    </a:srgbClr>
                  </a:solidFill>
                </a:ln>
                <a:solidFill>
                  <a:srgbClr val="7213EA"/>
                </a:solidFill>
                <a:effectLst/>
                <a:uLnTx/>
                <a:uFillTx/>
                <a:latin typeface="KoPub돋움체 Bold" panose="00000800000000000000" pitchFamily="2" charset="-127"/>
                <a:ea typeface="KoPub돋움체 Bold" panose="00000800000000000000" pitchFamily="2" charset="-127"/>
                <a:cs typeface="+mn-cs"/>
              </a:endParaRPr>
            </a:p>
          </p:txBody>
        </p:sp>
      </p:grpSp>
      <p:grpSp>
        <p:nvGrpSpPr>
          <p:cNvPr id="14" name="그룹 13">
            <a:extLst>
              <a:ext uri="{FF2B5EF4-FFF2-40B4-BE49-F238E27FC236}">
                <a16:creationId xmlns:a16="http://schemas.microsoft.com/office/drawing/2014/main" id="{78120DA3-6EDE-9B60-281E-33CFA84BC830}"/>
              </a:ext>
            </a:extLst>
          </p:cNvPr>
          <p:cNvGrpSpPr/>
          <p:nvPr/>
        </p:nvGrpSpPr>
        <p:grpSpPr>
          <a:xfrm>
            <a:off x="692348" y="3532920"/>
            <a:ext cx="2675523" cy="2025515"/>
            <a:chOff x="692348" y="3901709"/>
            <a:chExt cx="2675523" cy="2267170"/>
          </a:xfrm>
        </p:grpSpPr>
        <p:grpSp>
          <p:nvGrpSpPr>
            <p:cNvPr id="21" name="그룹 20">
              <a:extLst>
                <a:ext uri="{FF2B5EF4-FFF2-40B4-BE49-F238E27FC236}">
                  <a16:creationId xmlns:a16="http://schemas.microsoft.com/office/drawing/2014/main" id="{077BD0E1-A39A-4804-5D98-077C74ABBB73}"/>
                </a:ext>
              </a:extLst>
            </p:cNvPr>
            <p:cNvGrpSpPr/>
            <p:nvPr/>
          </p:nvGrpSpPr>
          <p:grpSpPr>
            <a:xfrm>
              <a:off x="986309" y="4217670"/>
              <a:ext cx="2381562" cy="376645"/>
              <a:chOff x="844871" y="3656156"/>
              <a:chExt cx="2381562" cy="368168"/>
            </a:xfrm>
            <a:solidFill>
              <a:srgbClr val="E1D5FF"/>
            </a:solidFill>
          </p:grpSpPr>
          <p:sp>
            <p:nvSpPr>
              <p:cNvPr id="49" name="직사각형 48">
                <a:extLst>
                  <a:ext uri="{FF2B5EF4-FFF2-40B4-BE49-F238E27FC236}">
                    <a16:creationId xmlns:a16="http://schemas.microsoft.com/office/drawing/2014/main" id="{B56D0412-27BA-7271-5608-07C720E8EB0F}"/>
                  </a:ext>
                </a:extLst>
              </p:cNvPr>
              <p:cNvSpPr/>
              <p:nvPr/>
            </p:nvSpPr>
            <p:spPr>
              <a:xfrm>
                <a:off x="844871" y="3656157"/>
                <a:ext cx="568800" cy="368160"/>
              </a:xfrm>
              <a:prstGeom prst="rect">
                <a:avLst/>
              </a:prstGeom>
              <a:grpFill/>
              <a:ln w="6350">
                <a:solidFill>
                  <a:srgbClr val="E1D5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무신사</a:t>
                </a:r>
              </a:p>
            </p:txBody>
          </p:sp>
          <p:sp>
            <p:nvSpPr>
              <p:cNvPr id="50" name="직사각형 49">
                <a:extLst>
                  <a:ext uri="{FF2B5EF4-FFF2-40B4-BE49-F238E27FC236}">
                    <a16:creationId xmlns:a16="http://schemas.microsoft.com/office/drawing/2014/main" id="{943489B8-0AE4-B941-E145-38F7C045D37C}"/>
                  </a:ext>
                </a:extLst>
              </p:cNvPr>
              <p:cNvSpPr/>
              <p:nvPr/>
            </p:nvSpPr>
            <p:spPr>
              <a:xfrm>
                <a:off x="1446794" y="3656160"/>
                <a:ext cx="568800" cy="368160"/>
              </a:xfrm>
              <a:prstGeom prst="rect">
                <a:avLst/>
              </a:prstGeom>
              <a:grpFill/>
              <a:ln w="6350">
                <a:solidFill>
                  <a:srgbClr val="E1D5FF"/>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에이블리 코퍼레이션</a:t>
                </a:r>
              </a:p>
            </p:txBody>
          </p:sp>
          <p:sp>
            <p:nvSpPr>
              <p:cNvPr id="51" name="직사각형 50">
                <a:extLst>
                  <a:ext uri="{FF2B5EF4-FFF2-40B4-BE49-F238E27FC236}">
                    <a16:creationId xmlns:a16="http://schemas.microsoft.com/office/drawing/2014/main" id="{1F95203E-3A02-9A24-BCA3-2DAC02821BD0}"/>
                  </a:ext>
                </a:extLst>
              </p:cNvPr>
              <p:cNvSpPr/>
              <p:nvPr/>
            </p:nvSpPr>
            <p:spPr>
              <a:xfrm>
                <a:off x="2052213" y="3656164"/>
                <a:ext cx="568800" cy="368160"/>
              </a:xfrm>
              <a:prstGeom prst="rect">
                <a:avLst/>
              </a:prstGeom>
              <a:grpFill/>
              <a:ln w="6350">
                <a:solidFill>
                  <a:srgbClr val="E1D5FF"/>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브랜디</a:t>
                </a:r>
              </a:p>
            </p:txBody>
          </p:sp>
          <p:sp>
            <p:nvSpPr>
              <p:cNvPr id="52" name="직사각형 51">
                <a:extLst>
                  <a:ext uri="{FF2B5EF4-FFF2-40B4-BE49-F238E27FC236}">
                    <a16:creationId xmlns:a16="http://schemas.microsoft.com/office/drawing/2014/main" id="{5EBBB4FB-17A3-F236-02EC-04E95C80AE84}"/>
                  </a:ext>
                </a:extLst>
              </p:cNvPr>
              <p:cNvSpPr/>
              <p:nvPr/>
            </p:nvSpPr>
            <p:spPr>
              <a:xfrm>
                <a:off x="2657633" y="3656156"/>
                <a:ext cx="568800" cy="368159"/>
              </a:xfrm>
              <a:prstGeom prst="rect">
                <a:avLst/>
              </a:prstGeom>
              <a:grpFill/>
              <a:ln w="6350">
                <a:solidFill>
                  <a:srgbClr val="E1D5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카카오</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스타일</a:t>
                </a:r>
              </a:p>
            </p:txBody>
          </p:sp>
        </p:grpSp>
        <p:sp>
          <p:nvSpPr>
            <p:cNvPr id="44" name="직사각형 43">
              <a:extLst>
                <a:ext uri="{FF2B5EF4-FFF2-40B4-BE49-F238E27FC236}">
                  <a16:creationId xmlns:a16="http://schemas.microsoft.com/office/drawing/2014/main" id="{235C454A-9419-C862-C8C4-F6A9C64289B3}"/>
                </a:ext>
              </a:extLst>
            </p:cNvPr>
            <p:cNvSpPr/>
            <p:nvPr/>
          </p:nvSpPr>
          <p:spPr>
            <a:xfrm>
              <a:off x="986309" y="4638151"/>
              <a:ext cx="568800" cy="220973"/>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레이지나잇</a:t>
              </a:r>
            </a:p>
          </p:txBody>
        </p:sp>
        <p:sp>
          <p:nvSpPr>
            <p:cNvPr id="45" name="직사각형 44">
              <a:extLst>
                <a:ext uri="{FF2B5EF4-FFF2-40B4-BE49-F238E27FC236}">
                  <a16:creationId xmlns:a16="http://schemas.microsoft.com/office/drawing/2014/main" id="{DA0FF78C-0510-201C-D1D1-9D7F1F2E7589}"/>
                </a:ext>
              </a:extLst>
            </p:cNvPr>
            <p:cNvSpPr/>
            <p:nvPr/>
          </p:nvSpPr>
          <p:spPr>
            <a:xfrm>
              <a:off x="1590563" y="4638151"/>
              <a:ext cx="568800" cy="220973"/>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에이블리</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(10·20·30</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대</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7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46" name="직사각형 45">
              <a:extLst>
                <a:ext uri="{FF2B5EF4-FFF2-40B4-BE49-F238E27FC236}">
                  <a16:creationId xmlns:a16="http://schemas.microsoft.com/office/drawing/2014/main" id="{299DADC2-8E7D-686A-7DBD-A98F14A9AE49}"/>
                </a:ext>
              </a:extLst>
            </p:cNvPr>
            <p:cNvSpPr/>
            <p:nvPr/>
          </p:nvSpPr>
          <p:spPr>
            <a:xfrm>
              <a:off x="2194817" y="4638151"/>
              <a:ext cx="568800" cy="220973"/>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브랜디</a:t>
              </a:r>
              <a:endPar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(10·20·30</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대</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p:txBody>
        </p:sp>
        <p:sp>
          <p:nvSpPr>
            <p:cNvPr id="47" name="직사각형 46">
              <a:extLst>
                <a:ext uri="{FF2B5EF4-FFF2-40B4-BE49-F238E27FC236}">
                  <a16:creationId xmlns:a16="http://schemas.microsoft.com/office/drawing/2014/main" id="{2CFC360E-1838-256D-BF2F-995C4376EEE6}"/>
                </a:ext>
              </a:extLst>
            </p:cNvPr>
            <p:cNvSpPr/>
            <p:nvPr/>
          </p:nvSpPr>
          <p:spPr>
            <a:xfrm>
              <a:off x="2799071" y="4638151"/>
              <a:ext cx="568800" cy="220973"/>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지그재그</a:t>
              </a:r>
              <a:endPar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(10·20·30</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대</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p:txBody>
        </p:sp>
        <p:sp>
          <p:nvSpPr>
            <p:cNvPr id="48" name="직사각형 47">
              <a:extLst>
                <a:ext uri="{FF2B5EF4-FFF2-40B4-BE49-F238E27FC236}">
                  <a16:creationId xmlns:a16="http://schemas.microsoft.com/office/drawing/2014/main" id="{554E56B4-00A2-B6D1-5CA8-E7FD36450CA5}"/>
                </a:ext>
              </a:extLst>
            </p:cNvPr>
            <p:cNvSpPr/>
            <p:nvPr/>
          </p:nvSpPr>
          <p:spPr>
            <a:xfrm>
              <a:off x="692348" y="4638151"/>
              <a:ext cx="247608" cy="475056"/>
            </a:xfrm>
            <a:prstGeom prst="rect">
              <a:avLst/>
            </a:prstGeom>
            <a:solidFill>
              <a:srgbClr val="DCCFF2"/>
            </a:solidFill>
            <a:ln w="6350">
              <a:solidFill>
                <a:srgbClr val="DCCFF2"/>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여성</a:t>
              </a:r>
            </a:p>
          </p:txBody>
        </p:sp>
        <p:grpSp>
          <p:nvGrpSpPr>
            <p:cNvPr id="24" name="그룹 23">
              <a:extLst>
                <a:ext uri="{FF2B5EF4-FFF2-40B4-BE49-F238E27FC236}">
                  <a16:creationId xmlns:a16="http://schemas.microsoft.com/office/drawing/2014/main" id="{5345EFF9-13E2-2EC2-B9AF-8EC8F61EB3A5}"/>
                </a:ext>
              </a:extLst>
            </p:cNvPr>
            <p:cNvGrpSpPr/>
            <p:nvPr/>
          </p:nvGrpSpPr>
          <p:grpSpPr>
            <a:xfrm>
              <a:off x="1590563" y="4892234"/>
              <a:ext cx="1777308" cy="220973"/>
              <a:chOff x="1437692" y="4346574"/>
              <a:chExt cx="1777308" cy="216000"/>
            </a:xfrm>
          </p:grpSpPr>
          <p:sp>
            <p:nvSpPr>
              <p:cNvPr id="41" name="직사각형 40">
                <a:extLst>
                  <a:ext uri="{FF2B5EF4-FFF2-40B4-BE49-F238E27FC236}">
                    <a16:creationId xmlns:a16="http://schemas.microsoft.com/office/drawing/2014/main" id="{15716C78-F7CC-6D28-2D7A-432A8B5DB6AD}"/>
                  </a:ext>
                </a:extLst>
              </p:cNvPr>
              <p:cNvSpPr/>
              <p:nvPr/>
            </p:nvSpPr>
            <p:spPr>
              <a:xfrm>
                <a:off x="1437692" y="4346574"/>
                <a:ext cx="568800" cy="216000"/>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벨라투</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(3040</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세대</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43" name="직사각형 42">
                <a:extLst>
                  <a:ext uri="{FF2B5EF4-FFF2-40B4-BE49-F238E27FC236}">
                    <a16:creationId xmlns:a16="http://schemas.microsoft.com/office/drawing/2014/main" id="{B83C0635-8BD6-D2F7-BB26-F39B222B4BA6}"/>
                  </a:ext>
                </a:extLst>
              </p:cNvPr>
              <p:cNvSpPr/>
              <p:nvPr/>
            </p:nvSpPr>
            <p:spPr>
              <a:xfrm>
                <a:off x="2646200" y="4346574"/>
                <a:ext cx="568800" cy="216000"/>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포스티</a:t>
                </a:r>
                <a:endPar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(4050</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세대</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p:txBody>
          </p:sp>
        </p:grpSp>
        <p:grpSp>
          <p:nvGrpSpPr>
            <p:cNvPr id="25" name="그룹 24">
              <a:extLst>
                <a:ext uri="{FF2B5EF4-FFF2-40B4-BE49-F238E27FC236}">
                  <a16:creationId xmlns:a16="http://schemas.microsoft.com/office/drawing/2014/main" id="{3C89BA82-82CC-A1F7-C6B0-6DA04F70D736}"/>
                </a:ext>
              </a:extLst>
            </p:cNvPr>
            <p:cNvGrpSpPr/>
            <p:nvPr/>
          </p:nvGrpSpPr>
          <p:grpSpPr>
            <a:xfrm>
              <a:off x="692348" y="5162943"/>
              <a:ext cx="2675523" cy="298211"/>
              <a:chOff x="691877" y="4493184"/>
              <a:chExt cx="2675523" cy="241789"/>
            </a:xfrm>
          </p:grpSpPr>
          <p:sp>
            <p:nvSpPr>
              <p:cNvPr id="36" name="직사각형 35">
                <a:extLst>
                  <a:ext uri="{FF2B5EF4-FFF2-40B4-BE49-F238E27FC236}">
                    <a16:creationId xmlns:a16="http://schemas.microsoft.com/office/drawing/2014/main" id="{076ECBC6-C602-F190-174B-8524B73CB55E}"/>
                  </a:ext>
                </a:extLst>
              </p:cNvPr>
              <p:cNvSpPr/>
              <p:nvPr/>
            </p:nvSpPr>
            <p:spPr>
              <a:xfrm>
                <a:off x="985838" y="4493207"/>
                <a:ext cx="568800" cy="241766"/>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무신사스토어</a:t>
                </a:r>
              </a:p>
            </p:txBody>
          </p:sp>
          <p:sp>
            <p:nvSpPr>
              <p:cNvPr id="37" name="직사각형 36">
                <a:extLst>
                  <a:ext uri="{FF2B5EF4-FFF2-40B4-BE49-F238E27FC236}">
                    <a16:creationId xmlns:a16="http://schemas.microsoft.com/office/drawing/2014/main" id="{0FD05013-71D4-4E97-3EC2-8E56CB7F860E}"/>
                  </a:ext>
                </a:extLst>
              </p:cNvPr>
              <p:cNvSpPr/>
              <p:nvPr/>
            </p:nvSpPr>
            <p:spPr>
              <a:xfrm>
                <a:off x="1590092" y="4493189"/>
                <a:ext cx="568800" cy="241768"/>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4910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남성</a:t>
                </a:r>
                <a:b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b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패션</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뷰티</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라이프</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38" name="직사각형 37">
                <a:extLst>
                  <a:ext uri="{FF2B5EF4-FFF2-40B4-BE49-F238E27FC236}">
                    <a16:creationId xmlns:a16="http://schemas.microsoft.com/office/drawing/2014/main" id="{61986FB2-0534-6805-879C-DBAFCCC5A98B}"/>
                  </a:ext>
                </a:extLst>
              </p:cNvPr>
              <p:cNvSpPr/>
              <p:nvPr/>
            </p:nvSpPr>
            <p:spPr>
              <a:xfrm>
                <a:off x="2194346" y="4493184"/>
                <a:ext cx="568800" cy="241769"/>
              </a:xfrm>
              <a:prstGeom prst="rect">
                <a:avLst/>
              </a:prstGeom>
              <a:no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p:txBody>
          </p:sp>
          <p:sp>
            <p:nvSpPr>
              <p:cNvPr id="39" name="직사각형 38">
                <a:extLst>
                  <a:ext uri="{FF2B5EF4-FFF2-40B4-BE49-F238E27FC236}">
                    <a16:creationId xmlns:a16="http://schemas.microsoft.com/office/drawing/2014/main" id="{FD1D14A0-DA88-546E-2C45-17CE8FF0C3F5}"/>
                  </a:ext>
                </a:extLst>
              </p:cNvPr>
              <p:cNvSpPr/>
              <p:nvPr/>
            </p:nvSpPr>
            <p:spPr>
              <a:xfrm>
                <a:off x="2798600" y="4493196"/>
                <a:ext cx="568800" cy="241769"/>
              </a:xfrm>
              <a:prstGeom prst="rect">
                <a:avLst/>
              </a:prstGeom>
              <a:no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p:txBody>
          </p:sp>
          <p:sp>
            <p:nvSpPr>
              <p:cNvPr id="40" name="직사각형 39">
                <a:extLst>
                  <a:ext uri="{FF2B5EF4-FFF2-40B4-BE49-F238E27FC236}">
                    <a16:creationId xmlns:a16="http://schemas.microsoft.com/office/drawing/2014/main" id="{612FDDAD-039E-88C7-99BC-4F6B7C3D6A31}"/>
                  </a:ext>
                </a:extLst>
              </p:cNvPr>
              <p:cNvSpPr/>
              <p:nvPr/>
            </p:nvSpPr>
            <p:spPr>
              <a:xfrm>
                <a:off x="691877" y="4493185"/>
                <a:ext cx="247608" cy="241769"/>
              </a:xfrm>
              <a:prstGeom prst="rect">
                <a:avLst/>
              </a:prstGeom>
              <a:solidFill>
                <a:srgbClr val="DCCFF2"/>
              </a:solidFill>
              <a:ln w="6350">
                <a:solidFill>
                  <a:srgbClr val="DCCFF2"/>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남성</a:t>
                </a:r>
              </a:p>
            </p:txBody>
          </p:sp>
        </p:grpSp>
        <p:grpSp>
          <p:nvGrpSpPr>
            <p:cNvPr id="26" name="그룹 25">
              <a:extLst>
                <a:ext uri="{FF2B5EF4-FFF2-40B4-BE49-F238E27FC236}">
                  <a16:creationId xmlns:a16="http://schemas.microsoft.com/office/drawing/2014/main" id="{663B0EC0-04AB-758C-401C-580C52A6D148}"/>
                </a:ext>
              </a:extLst>
            </p:cNvPr>
            <p:cNvGrpSpPr/>
            <p:nvPr/>
          </p:nvGrpSpPr>
          <p:grpSpPr>
            <a:xfrm>
              <a:off x="692348" y="5510955"/>
              <a:ext cx="2675523" cy="657924"/>
              <a:chOff x="539477" y="4920337"/>
              <a:chExt cx="2675523" cy="643117"/>
            </a:xfrm>
          </p:grpSpPr>
          <p:grpSp>
            <p:nvGrpSpPr>
              <p:cNvPr id="27" name="그룹 26">
                <a:extLst>
                  <a:ext uri="{FF2B5EF4-FFF2-40B4-BE49-F238E27FC236}">
                    <a16:creationId xmlns:a16="http://schemas.microsoft.com/office/drawing/2014/main" id="{16467820-76B1-30F5-AD91-8BD2EF00BA4E}"/>
                  </a:ext>
                </a:extLst>
              </p:cNvPr>
              <p:cNvGrpSpPr/>
              <p:nvPr/>
            </p:nvGrpSpPr>
            <p:grpSpPr>
              <a:xfrm>
                <a:off x="539477" y="4920337"/>
                <a:ext cx="2675523" cy="643117"/>
                <a:chOff x="539477" y="4920337"/>
                <a:chExt cx="2675523" cy="643117"/>
              </a:xfrm>
            </p:grpSpPr>
            <p:grpSp>
              <p:nvGrpSpPr>
                <p:cNvPr id="29" name="그룹 28">
                  <a:extLst>
                    <a:ext uri="{FF2B5EF4-FFF2-40B4-BE49-F238E27FC236}">
                      <a16:creationId xmlns:a16="http://schemas.microsoft.com/office/drawing/2014/main" id="{73857E85-40D7-A3E2-773A-119E484565D6}"/>
                    </a:ext>
                  </a:extLst>
                </p:cNvPr>
                <p:cNvGrpSpPr/>
                <p:nvPr/>
              </p:nvGrpSpPr>
              <p:grpSpPr>
                <a:xfrm>
                  <a:off x="539477" y="4920337"/>
                  <a:ext cx="2675523" cy="643117"/>
                  <a:chOff x="691877" y="4324846"/>
                  <a:chExt cx="2675523" cy="377318"/>
                </a:xfrm>
              </p:grpSpPr>
              <p:sp>
                <p:nvSpPr>
                  <p:cNvPr id="31" name="직사각형 30">
                    <a:extLst>
                      <a:ext uri="{FF2B5EF4-FFF2-40B4-BE49-F238E27FC236}">
                        <a16:creationId xmlns:a16="http://schemas.microsoft.com/office/drawing/2014/main" id="{DFA08B5F-4581-1A88-8F69-A17FB671E967}"/>
                      </a:ext>
                    </a:extLst>
                  </p:cNvPr>
                  <p:cNvSpPr/>
                  <p:nvPr/>
                </p:nvSpPr>
                <p:spPr>
                  <a:xfrm>
                    <a:off x="985838" y="4324846"/>
                    <a:ext cx="568800" cy="179024"/>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29CM</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라이프스타일</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32" name="직사각형 31">
                    <a:extLst>
                      <a:ext uri="{FF2B5EF4-FFF2-40B4-BE49-F238E27FC236}">
                        <a16:creationId xmlns:a16="http://schemas.microsoft.com/office/drawing/2014/main" id="{63069992-A5AE-FF93-8F78-4C0CDDA3BFDC}"/>
                      </a:ext>
                    </a:extLst>
                  </p:cNvPr>
                  <p:cNvSpPr/>
                  <p:nvPr/>
                </p:nvSpPr>
                <p:spPr>
                  <a:xfrm>
                    <a:off x="1590092" y="4523130"/>
                    <a:ext cx="568800" cy="179024"/>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아무드</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해외 시장</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33" name="직사각형 32">
                    <a:extLst>
                      <a:ext uri="{FF2B5EF4-FFF2-40B4-BE49-F238E27FC236}">
                        <a16:creationId xmlns:a16="http://schemas.microsoft.com/office/drawing/2014/main" id="{9C44DF03-5BC4-5DE3-671D-2F86B63B70B7}"/>
                      </a:ext>
                    </a:extLst>
                  </p:cNvPr>
                  <p:cNvSpPr/>
                  <p:nvPr/>
                </p:nvSpPr>
                <p:spPr>
                  <a:xfrm>
                    <a:off x="2194346" y="4324850"/>
                    <a:ext cx="568800" cy="179024"/>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서울스토어</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브랜드 패션 플랫폼</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34" name="직사각형 33">
                    <a:extLst>
                      <a:ext uri="{FF2B5EF4-FFF2-40B4-BE49-F238E27FC236}">
                        <a16:creationId xmlns:a16="http://schemas.microsoft.com/office/drawing/2014/main" id="{58C3E3B6-70F4-25C5-5BAC-CCD73BF5D7ED}"/>
                      </a:ext>
                    </a:extLst>
                  </p:cNvPr>
                  <p:cNvSpPr/>
                  <p:nvPr/>
                </p:nvSpPr>
                <p:spPr>
                  <a:xfrm>
                    <a:off x="2798600" y="4324850"/>
                    <a:ext cx="568800" cy="179024"/>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패션바이</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카카오</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패션 정보 공유</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sp>
                <p:nvSpPr>
                  <p:cNvPr id="35" name="직사각형 34">
                    <a:extLst>
                      <a:ext uri="{FF2B5EF4-FFF2-40B4-BE49-F238E27FC236}">
                        <a16:creationId xmlns:a16="http://schemas.microsoft.com/office/drawing/2014/main" id="{F3DE7973-EF02-4DE9-29B2-CE8D0C23F87F}"/>
                      </a:ext>
                    </a:extLst>
                  </p:cNvPr>
                  <p:cNvSpPr/>
                  <p:nvPr/>
                </p:nvSpPr>
                <p:spPr>
                  <a:xfrm>
                    <a:off x="691877" y="4324858"/>
                    <a:ext cx="247608" cy="377306"/>
                  </a:xfrm>
                  <a:prstGeom prst="rect">
                    <a:avLst/>
                  </a:prstGeom>
                  <a:solidFill>
                    <a:srgbClr val="DCCFF2"/>
                  </a:solidFill>
                  <a:ln w="6350">
                    <a:solidFill>
                      <a:srgbClr val="DCCFF2"/>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기타</a:t>
                    </a:r>
                  </a:p>
                </p:txBody>
              </p:sp>
            </p:grpSp>
            <p:sp>
              <p:nvSpPr>
                <p:cNvPr id="30" name="직사각형 29">
                  <a:extLst>
                    <a:ext uri="{FF2B5EF4-FFF2-40B4-BE49-F238E27FC236}">
                      <a16:creationId xmlns:a16="http://schemas.microsoft.com/office/drawing/2014/main" id="{50A67C99-F3C1-7E80-9166-4905E7877F83}"/>
                    </a:ext>
                  </a:extLst>
                </p:cNvPr>
                <p:cNvSpPr/>
                <p:nvPr/>
              </p:nvSpPr>
              <p:spPr>
                <a:xfrm>
                  <a:off x="1437692" y="4920338"/>
                  <a:ext cx="568800" cy="305135"/>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멜리즈</a:t>
                  </a:r>
                  <a:endPar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(25~45</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세 여성 패션 전문 포털</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grpSp>
          <p:sp>
            <p:nvSpPr>
              <p:cNvPr id="28" name="직사각형 27">
                <a:extLst>
                  <a:ext uri="{FF2B5EF4-FFF2-40B4-BE49-F238E27FC236}">
                    <a16:creationId xmlns:a16="http://schemas.microsoft.com/office/drawing/2014/main" id="{B29F2220-5990-531F-3430-899C9D39F25B}"/>
                  </a:ext>
                </a:extLst>
              </p:cNvPr>
              <p:cNvSpPr/>
              <p:nvPr/>
            </p:nvSpPr>
            <p:spPr>
              <a:xfrm>
                <a:off x="833438" y="5258297"/>
                <a:ext cx="568800" cy="305135"/>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솔드아웃</a:t>
                </a:r>
                <a:br>
                  <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리셀</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endParaRPr>
              </a:p>
            </p:txBody>
          </p:sp>
        </p:grpSp>
        <p:sp>
          <p:nvSpPr>
            <p:cNvPr id="53" name="TextBox 52">
              <a:extLst>
                <a:ext uri="{FF2B5EF4-FFF2-40B4-BE49-F238E27FC236}">
                  <a16:creationId xmlns:a16="http://schemas.microsoft.com/office/drawing/2014/main" id="{DE05F7B6-7F35-FF49-72B3-A8AF99090207}"/>
                </a:ext>
              </a:extLst>
            </p:cNvPr>
            <p:cNvSpPr txBox="1"/>
            <p:nvPr/>
          </p:nvSpPr>
          <p:spPr>
            <a:xfrm>
              <a:off x="744027" y="3901709"/>
              <a:ext cx="2572165" cy="1722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00338D">
                        <a:alpha val="0"/>
                      </a:srgbClr>
                    </a:solidFill>
                  </a:ln>
                  <a:solidFill>
                    <a:schemeClr val="tx1">
                      <a:lumMod val="85000"/>
                      <a:lumOff val="15000"/>
                    </a:schemeClr>
                  </a:solidFill>
                  <a:effectLst/>
                  <a:uLnTx/>
                  <a:uFillTx/>
                  <a:latin typeface="KoPub돋움체 Medium"/>
                  <a:ea typeface="KoPub돋움체 Medium"/>
                  <a:cs typeface="Univers for KPMG"/>
                </a:rPr>
                <a:t>&lt; </a:t>
              </a:r>
              <a:r>
                <a:rPr kumimoji="0" lang="ko-KR" altLang="en-US" sz="1000" b="1" i="0" u="none" strike="noStrike" kern="1200" cap="none" spc="0" normalizeH="0" baseline="0" noProof="0" dirty="0">
                  <a:ln>
                    <a:solidFill>
                      <a:srgbClr val="00338D">
                        <a:alpha val="0"/>
                      </a:srgbClr>
                    </a:solidFill>
                  </a:ln>
                  <a:solidFill>
                    <a:schemeClr val="tx1">
                      <a:lumMod val="85000"/>
                      <a:lumOff val="15000"/>
                    </a:schemeClr>
                  </a:solidFill>
                  <a:effectLst/>
                  <a:uLnTx/>
                  <a:uFillTx/>
                  <a:latin typeface="KoPub돋움체 Medium"/>
                  <a:ea typeface="KoPub돋움체 Medium"/>
                  <a:cs typeface="Univers for KPMG"/>
                </a:rPr>
                <a:t>패션 플랫폼의 멀티 플랫폼 추진 현황 </a:t>
              </a:r>
              <a:r>
                <a:rPr kumimoji="0" lang="en-US" altLang="ko-KR" sz="1000" b="1" i="0" u="none" strike="noStrike" kern="1200" cap="none" spc="0" normalizeH="0" baseline="0" noProof="0" dirty="0">
                  <a:ln>
                    <a:solidFill>
                      <a:srgbClr val="00338D">
                        <a:alpha val="0"/>
                      </a:srgbClr>
                    </a:solidFill>
                  </a:ln>
                  <a:solidFill>
                    <a:schemeClr val="tx1">
                      <a:lumMod val="85000"/>
                      <a:lumOff val="15000"/>
                    </a:schemeClr>
                  </a:solidFill>
                  <a:effectLst/>
                  <a:uLnTx/>
                  <a:uFillTx/>
                  <a:latin typeface="KoPub돋움체 Medium"/>
                  <a:ea typeface="KoPub돋움체 Medium"/>
                  <a:cs typeface="Univers for KPMG"/>
                </a:rPr>
                <a:t>&gt;</a:t>
              </a:r>
              <a:endParaRPr kumimoji="0" lang="ko-KR" altLang="en-US" sz="1000" b="1" i="0" u="none" strike="noStrike" kern="1200" cap="none" spc="0" normalizeH="0" baseline="0" noProof="0" dirty="0">
                <a:ln>
                  <a:solidFill>
                    <a:srgbClr val="00338D">
                      <a:alpha val="0"/>
                    </a:srgbClr>
                  </a:solidFill>
                </a:ln>
                <a:solidFill>
                  <a:schemeClr val="tx1">
                    <a:lumMod val="85000"/>
                    <a:lumOff val="15000"/>
                  </a:schemeClr>
                </a:solidFill>
                <a:effectLst/>
                <a:uLnTx/>
                <a:uFillTx/>
                <a:latin typeface="KoPub돋움체 Medium"/>
                <a:ea typeface="KoPub돋움체 Medium"/>
                <a:cs typeface="Univers for KPMG"/>
              </a:endParaRPr>
            </a:p>
          </p:txBody>
        </p:sp>
        <p:sp>
          <p:nvSpPr>
            <p:cNvPr id="16" name="직사각형 15">
              <a:extLst>
                <a:ext uri="{FF2B5EF4-FFF2-40B4-BE49-F238E27FC236}">
                  <a16:creationId xmlns:a16="http://schemas.microsoft.com/office/drawing/2014/main" id="{0BB1C4C7-08B3-BF22-E96E-9085DB4EE721}"/>
                </a:ext>
              </a:extLst>
            </p:cNvPr>
            <p:cNvSpPr/>
            <p:nvPr/>
          </p:nvSpPr>
          <p:spPr>
            <a:xfrm>
              <a:off x="2194817" y="5856701"/>
              <a:ext cx="568800" cy="312164"/>
            </a:xfrm>
            <a:prstGeom prst="rect">
              <a:avLst/>
            </a:prstGeom>
            <a:solidFill>
              <a:schemeClr val="bg1"/>
            </a:solidFill>
            <a:ln w="6350">
              <a:solidFill>
                <a:srgbClr val="976ED7"/>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rPr>
                <a:t>헬피</a:t>
              </a:r>
              <a:endParaRPr kumimoji="0" lang="en-US" altLang="ko-KR"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셀러 대상 초기 마켓 구축 지원</a:t>
              </a:r>
              <a:r>
                <a:rPr kumimoji="0" lang="en-US" altLang="ko-KR" sz="500" b="0" i="0" u="none" strike="noStrike" kern="1200" cap="none" spc="0" normalizeH="0" baseline="0" noProof="0" dirty="0">
                  <a:ln>
                    <a:solidFill>
                      <a:srgbClr val="FFFFFF">
                        <a:lumMod val="75000"/>
                        <a:alpha val="0"/>
                      </a:srgbClr>
                    </a:solidFill>
                  </a:ln>
                  <a:solidFill>
                    <a:srgbClr val="510DBC"/>
                  </a:solidFill>
                  <a:effectLst/>
                  <a:uLnTx/>
                  <a:uFillTx/>
                  <a:latin typeface="KoPub돋움체 Light" panose="00000300000000000000" pitchFamily="2" charset="-127"/>
                  <a:ea typeface="KoPub돋움체 Light" panose="00000300000000000000" pitchFamily="2" charset="-127"/>
                  <a:cs typeface="+mn-cs"/>
                </a:rPr>
                <a:t>)</a:t>
              </a:r>
              <a:endParaRPr kumimoji="0" lang="ko-KR" altLang="en-US" sz="700" b="1" i="0" u="none" strike="noStrike" kern="1200" cap="none" spc="0" normalizeH="0" baseline="0" noProof="0" dirty="0">
                <a:ln>
                  <a:solidFill>
                    <a:srgbClr val="FFFFFF">
                      <a:lumMod val="75000"/>
                      <a:alpha val="0"/>
                    </a:srgbClr>
                  </a:solidFill>
                </a:ln>
                <a:solidFill>
                  <a:srgbClr val="510DBC"/>
                </a:solidFill>
                <a:effectLst/>
                <a:uLnTx/>
                <a:uFillTx/>
                <a:latin typeface="KoPub돋움체 Medium" panose="02020603020101020101" pitchFamily="18" charset="-127"/>
                <a:ea typeface="KoPub돋움체 Medium" panose="02020603020101020101" pitchFamily="18" charset="-127"/>
                <a:cs typeface="+mn-cs"/>
              </a:endParaRPr>
            </a:p>
          </p:txBody>
        </p:sp>
      </p:grpSp>
      <p:sp>
        <p:nvSpPr>
          <p:cNvPr id="17" name="TextBox 16">
            <a:extLst>
              <a:ext uri="{FF2B5EF4-FFF2-40B4-BE49-F238E27FC236}">
                <a16:creationId xmlns:a16="http://schemas.microsoft.com/office/drawing/2014/main" id="{0E29C6EE-DD17-6152-3266-C52A9D225B0E}"/>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패션 플랫폼 수익 다각화 전략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19" name="그룹 18">
            <a:extLst>
              <a:ext uri="{FF2B5EF4-FFF2-40B4-BE49-F238E27FC236}">
                <a16:creationId xmlns:a16="http://schemas.microsoft.com/office/drawing/2014/main" id="{C43835CD-647B-D322-B800-571483B57223}"/>
              </a:ext>
            </a:extLst>
          </p:cNvPr>
          <p:cNvGrpSpPr/>
          <p:nvPr/>
        </p:nvGrpSpPr>
        <p:grpSpPr>
          <a:xfrm>
            <a:off x="485825" y="1217074"/>
            <a:ext cx="8928100" cy="311839"/>
            <a:chOff x="485825" y="1217074"/>
            <a:chExt cx="8928100" cy="311839"/>
          </a:xfrm>
        </p:grpSpPr>
        <p:sp>
          <p:nvSpPr>
            <p:cNvPr id="20" name="사각형: 둥근 위쪽 모서리 19">
              <a:extLst>
                <a:ext uri="{FF2B5EF4-FFF2-40B4-BE49-F238E27FC236}">
                  <a16:creationId xmlns:a16="http://schemas.microsoft.com/office/drawing/2014/main" id="{AEF381C5-734B-D3A5-8596-F7A4859AEB1E}"/>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22" name="사각형: 둥근 위쪽 모서리 21">
              <a:extLst>
                <a:ext uri="{FF2B5EF4-FFF2-40B4-BE49-F238E27FC236}">
                  <a16:creationId xmlns:a16="http://schemas.microsoft.com/office/drawing/2014/main" id="{FDA468C1-A488-CF9C-4798-AF1ADC94A00D}"/>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23" name="사각형: 둥근 위쪽 모서리 22">
              <a:extLst>
                <a:ext uri="{FF2B5EF4-FFF2-40B4-BE49-F238E27FC236}">
                  <a16:creationId xmlns:a16="http://schemas.microsoft.com/office/drawing/2014/main" id="{558225CB-EF6A-6A06-BD4D-B033C38661BC}"/>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42" name="직선 연결선 41">
              <a:extLst>
                <a:ext uri="{FF2B5EF4-FFF2-40B4-BE49-F238E27FC236}">
                  <a16:creationId xmlns:a16="http://schemas.microsoft.com/office/drawing/2014/main" id="{FBFAAB1C-4A98-2C15-C108-4CA6D611B68D}"/>
                </a:ext>
              </a:extLst>
            </p:cNvPr>
            <p:cNvCxnSpPr/>
            <p:nvPr/>
          </p:nvCxnSpPr>
          <p:spPr>
            <a:xfrm>
              <a:off x="485825" y="1525472"/>
              <a:ext cx="8928100" cy="0"/>
            </a:xfrm>
            <a:prstGeom prst="line">
              <a:avLst/>
            </a:prstGeom>
            <a:ln w="38100">
              <a:solidFill>
                <a:srgbClr val="7213EA"/>
              </a:solidFill>
            </a:ln>
          </p:spPr>
          <p:style>
            <a:lnRef idx="1">
              <a:schemeClr val="accent1"/>
            </a:lnRef>
            <a:fillRef idx="0">
              <a:schemeClr val="accent1"/>
            </a:fillRef>
            <a:effectRef idx="0">
              <a:schemeClr val="accent1"/>
            </a:effectRef>
            <a:fontRef idx="minor">
              <a:schemeClr val="tx1"/>
            </a:fontRef>
          </p:style>
        </p:cxnSp>
        <p:sp>
          <p:nvSpPr>
            <p:cNvPr id="55" name="사각형: 둥근 위쪽 모서리 54">
              <a:extLst>
                <a:ext uri="{FF2B5EF4-FFF2-40B4-BE49-F238E27FC236}">
                  <a16:creationId xmlns:a16="http://schemas.microsoft.com/office/drawing/2014/main" id="{57DA4924-E375-9B4E-93AD-9506658AD7E7}"/>
                </a:ext>
              </a:extLst>
            </p:cNvPr>
            <p:cNvSpPr/>
            <p:nvPr/>
          </p:nvSpPr>
          <p:spPr>
            <a:xfrm>
              <a:off x="1610413" y="1217074"/>
              <a:ext cx="1075857" cy="293662"/>
            </a:xfrm>
            <a:prstGeom prst="round2SameRect">
              <a:avLst/>
            </a:prstGeom>
            <a:solidFill>
              <a:srgbClr val="7213E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패션</a:t>
              </a:r>
            </a:p>
          </p:txBody>
        </p:sp>
      </p:grpSp>
    </p:spTree>
    <p:extLst>
      <p:ext uri="{BB962C8B-B14F-4D97-AF65-F5344CB8AC3E}">
        <p14:creationId xmlns:p14="http://schemas.microsoft.com/office/powerpoint/2010/main" val="3668502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1E1F21CB-F885-8F85-D0BA-9FBED7C759AC}"/>
              </a:ext>
            </a:extLst>
          </p:cNvPr>
          <p:cNvGrpSpPr/>
          <p:nvPr/>
        </p:nvGrpSpPr>
        <p:grpSpPr>
          <a:xfrm>
            <a:off x="622959" y="2041583"/>
            <a:ext cx="4145982" cy="3748852"/>
            <a:chOff x="486626" y="2565400"/>
            <a:chExt cx="2105263" cy="3461812"/>
          </a:xfrm>
        </p:grpSpPr>
        <p:sp>
          <p:nvSpPr>
            <p:cNvPr id="17" name="직사각형 16">
              <a:extLst>
                <a:ext uri="{FF2B5EF4-FFF2-40B4-BE49-F238E27FC236}">
                  <a16:creationId xmlns:a16="http://schemas.microsoft.com/office/drawing/2014/main" id="{6D083143-CD9C-D8E5-0A83-B1F9A829CC5F}"/>
                </a:ext>
              </a:extLst>
            </p:cNvPr>
            <p:cNvSpPr/>
            <p:nvPr/>
          </p:nvSpPr>
          <p:spPr>
            <a:xfrm>
              <a:off x="486627" y="3201509"/>
              <a:ext cx="2105262" cy="2825703"/>
            </a:xfrm>
            <a:prstGeom prst="rect">
              <a:avLst/>
            </a:prstGeom>
            <a:solidFill>
              <a:schemeClr val="bg1"/>
            </a:solidFill>
            <a:ln w="9525">
              <a:solidFill>
                <a:srgbClr val="AA71F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54000" rtlCol="0" anchor="t"/>
            <a:lstStyle/>
            <a:p>
              <a:pPr marL="0" marR="0" lvl="0" indent="0" algn="l" defTabSz="914400" rtl="0" eaLnBrk="1" fontAlgn="base" latinLnBrk="0" hangingPunct="0">
                <a:lnSpc>
                  <a:spcPct val="110000"/>
                </a:lnSpc>
                <a:spcBef>
                  <a:spcPts val="0"/>
                </a:spcBef>
                <a:spcAft>
                  <a:spcPts val="4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패션 플랫폼은 오프라인 매장을 구축하여 소비자와의 접점을 강화하고 온라인과 차별화된 브랜드 경험 제공에 나서고 있음</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온라인과</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오프라인을 연계함으로써 재고 회전율 상승 및 매출 증대 효과를 도모 </a:t>
              </a:r>
              <a:endParaRPr kumimoji="0" lang="ko-KR" altLang="en-US" sz="90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18" name="직사각형 17">
              <a:extLst>
                <a:ext uri="{FF2B5EF4-FFF2-40B4-BE49-F238E27FC236}">
                  <a16:creationId xmlns:a16="http://schemas.microsoft.com/office/drawing/2014/main" id="{E9308B2A-E532-663A-708E-8EC72494893D}"/>
                </a:ext>
              </a:extLst>
            </p:cNvPr>
            <p:cNvSpPr/>
            <p:nvPr/>
          </p:nvSpPr>
          <p:spPr>
            <a:xfrm>
              <a:off x="486626" y="2565400"/>
              <a:ext cx="2105262" cy="629687"/>
            </a:xfrm>
            <a:prstGeom prst="rect">
              <a:avLst/>
            </a:prstGeom>
            <a:solidFill>
              <a:srgbClr val="743DC9"/>
            </a:solidFill>
            <a:ln w="9525">
              <a:solidFill>
                <a:srgbClr val="743DC9"/>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ko-KR" altLang="en-US"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오프라인</a:t>
              </a:r>
              <a:r>
                <a:rPr lang="en-US" altLang="ko-KR"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 </a:t>
              </a:r>
              <a:r>
                <a:rPr lang="ko-KR" altLang="en-US"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매장으로 판로 확대하며 </a:t>
              </a:r>
              <a:r>
                <a:rPr lang="en-US" altLang="ko-KR"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O2O·O4O</a:t>
              </a:r>
              <a:r>
                <a:rPr lang="en-US" altLang="ko-KR" sz="1200" dirty="0">
                  <a:ln>
                    <a:solidFill>
                      <a:srgbClr val="FFFFFF">
                        <a:lumMod val="75000"/>
                        <a:alpha val="0"/>
                      </a:srgbClr>
                    </a:solidFill>
                  </a:ln>
                  <a:solidFill>
                    <a:srgbClr val="FFFFFF"/>
                  </a:solidFill>
                  <a:latin typeface="KoPub돋움체 Light" panose="00000300000000000000" pitchFamily="2" charset="-127"/>
                  <a:ea typeface="KoPub돋움체 Light" panose="00000300000000000000" pitchFamily="2" charset="-127"/>
                </a:rPr>
                <a:t>*</a:t>
              </a:r>
              <a:r>
                <a:rPr lang="ko-KR" altLang="en-US"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 전략 강화</a:t>
              </a:r>
              <a:endParaRPr lang="en-US" altLang="ko-KR"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endParaRPr>
            </a:p>
            <a:p>
              <a:pPr algn="ctr"/>
              <a:endParaRPr lang="en-US" altLang="ko-KR"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endParaRPr>
            </a:p>
          </p:txBody>
        </p:sp>
      </p:grpSp>
      <p:grpSp>
        <p:nvGrpSpPr>
          <p:cNvPr id="20" name="그룹 19">
            <a:extLst>
              <a:ext uri="{FF2B5EF4-FFF2-40B4-BE49-F238E27FC236}">
                <a16:creationId xmlns:a16="http://schemas.microsoft.com/office/drawing/2014/main" id="{80800001-86B2-0956-1787-D992C7CB6C45}"/>
              </a:ext>
            </a:extLst>
          </p:cNvPr>
          <p:cNvGrpSpPr/>
          <p:nvPr/>
        </p:nvGrpSpPr>
        <p:grpSpPr>
          <a:xfrm>
            <a:off x="5132389" y="2041581"/>
            <a:ext cx="4145979" cy="3741899"/>
            <a:chOff x="489000" y="2565398"/>
            <a:chExt cx="2105262" cy="3455391"/>
          </a:xfrm>
        </p:grpSpPr>
        <p:sp>
          <p:nvSpPr>
            <p:cNvPr id="21" name="직사각형 20">
              <a:extLst>
                <a:ext uri="{FF2B5EF4-FFF2-40B4-BE49-F238E27FC236}">
                  <a16:creationId xmlns:a16="http://schemas.microsoft.com/office/drawing/2014/main" id="{136B157C-7E1B-09E1-D69E-B39839A46AF9}"/>
                </a:ext>
              </a:extLst>
            </p:cNvPr>
            <p:cNvSpPr/>
            <p:nvPr/>
          </p:nvSpPr>
          <p:spPr>
            <a:xfrm>
              <a:off x="489000" y="3195086"/>
              <a:ext cx="2105262" cy="2825703"/>
            </a:xfrm>
            <a:prstGeom prst="rect">
              <a:avLst/>
            </a:prstGeom>
            <a:solidFill>
              <a:schemeClr val="bg1"/>
            </a:solidFill>
            <a:ln w="9525">
              <a:solidFill>
                <a:srgbClr val="AA71F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54000" rtlCol="0" anchor="t"/>
            <a:lstStyle/>
            <a:p>
              <a:pPr marL="0" marR="0" lvl="0" indent="0" algn="l" defTabSz="914400" rtl="0" eaLnBrk="1" fontAlgn="base" latinLnBrk="0" hangingPunct="0">
                <a:lnSpc>
                  <a:spcPct val="110000"/>
                </a:lnSpc>
                <a:spcBef>
                  <a:spcPts val="0"/>
                </a:spcBef>
                <a:spcAft>
                  <a:spcPts val="4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대형 패션 기업은 타 패션 플랫폼에 대한 의존도를 줄이고</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자사몰 육성에 힘 쏟으며 유통 구조 전환을 추진 중</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타사 플랫폼에 대한 판매 수수료 비용 부담을 줄이는 대신 자사몰에 대한 차별화 서비스를 강화하여 충성고객 확보에 나서는 모습</a:t>
              </a: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algn="l" defTabSz="914400" rtl="0" eaLnBrk="1" fontAlgn="base" latinLnBrk="0" hangingPunct="0">
                <a:lnSpc>
                  <a:spcPct val="110000"/>
                </a:lnSpc>
                <a:spcBef>
                  <a:spcPts val="0"/>
                </a:spcBef>
                <a:spcAft>
                  <a:spcPts val="4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endParaRPr kumimoji="0" lang="ko-KR" altLang="en-US" sz="8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22" name="직사각형 21">
              <a:extLst>
                <a:ext uri="{FF2B5EF4-FFF2-40B4-BE49-F238E27FC236}">
                  <a16:creationId xmlns:a16="http://schemas.microsoft.com/office/drawing/2014/main" id="{5560C6B1-75C9-43E2-DA79-84A447538018}"/>
                </a:ext>
              </a:extLst>
            </p:cNvPr>
            <p:cNvSpPr/>
            <p:nvPr/>
          </p:nvSpPr>
          <p:spPr>
            <a:xfrm>
              <a:off x="489072" y="2565398"/>
              <a:ext cx="2105118" cy="629687"/>
            </a:xfrm>
            <a:prstGeom prst="rect">
              <a:avLst/>
            </a:prstGeom>
            <a:solidFill>
              <a:srgbClr val="743DC9"/>
            </a:solidFill>
            <a:ln w="9525">
              <a:solidFill>
                <a:srgbClr val="743DC9"/>
              </a:solidFill>
            </a:ln>
          </p:spPr>
          <p:style>
            <a:lnRef idx="2">
              <a:schemeClr val="accent1">
                <a:shade val="50000"/>
              </a:schemeClr>
            </a:lnRef>
            <a:fillRef idx="1">
              <a:schemeClr val="accent1"/>
            </a:fillRef>
            <a:effectRef idx="0">
              <a:schemeClr val="accent1"/>
            </a:effectRef>
            <a:fontRef idx="minor">
              <a:schemeClr val="lt1"/>
            </a:fontRef>
          </p:style>
          <p:txBody>
            <a:bodyPr tIns="10800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ko-KR" altLang="en-US"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자사몰 강화하며 타 패션 플랫폼 의존도 낮추는 패션업계 </a:t>
              </a:r>
              <a:endParaRPr lang="en-US" altLang="ko-KR" sz="12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endParaRPr>
            </a:p>
          </p:txBody>
        </p:sp>
      </p:grpSp>
      <p:sp>
        <p:nvSpPr>
          <p:cNvPr id="5" name="텍스트 개체 틀 19">
            <a:extLst>
              <a:ext uri="{FF2B5EF4-FFF2-40B4-BE49-F238E27FC236}">
                <a16:creationId xmlns:a16="http://schemas.microsoft.com/office/drawing/2014/main" id="{0BDA38CC-1394-47C5-064F-9665AB134ECC}"/>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② 패션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EBD71C3D-2271-44CD-BE76-0FC1F59E3DD8}"/>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14" name="TextBox 13">
            <a:extLst>
              <a:ext uri="{FF2B5EF4-FFF2-40B4-BE49-F238E27FC236}">
                <a16:creationId xmlns:a16="http://schemas.microsoft.com/office/drawing/2014/main" id="{A34B9C62-6E50-19E2-A335-581BD0A941F9}"/>
              </a:ext>
            </a:extLst>
          </p:cNvPr>
          <p:cNvSpPr txBox="1"/>
          <p:nvPr/>
        </p:nvSpPr>
        <p:spPr>
          <a:xfrm>
            <a:off x="527050" y="1611656"/>
            <a:ext cx="4232901" cy="325538"/>
          </a:xfrm>
          <a:prstGeom prst="rect">
            <a:avLst/>
          </a:prstGeom>
          <a:noFill/>
        </p:spPr>
        <p:txBody>
          <a:bodyPr wrap="square">
            <a:spAutoFit/>
          </a:bodyPr>
          <a:lstStyle/>
          <a:p>
            <a:pPr>
              <a:lnSpc>
                <a:spcPct val="114000"/>
              </a:lnSpc>
              <a:spcBef>
                <a:spcPts val="200"/>
              </a:spcBef>
              <a:spcAft>
                <a:spcPts val="200"/>
              </a:spcAf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패션 플랫폼 수익 다각화 전략 </a:t>
            </a:r>
            <a:r>
              <a:rPr lang="en-US" altLang="ko-KR" sz="1050" spc="-100" dirty="0">
                <a:ln>
                  <a:solidFill>
                    <a:srgbClr val="059AFF">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cont’d</a:t>
            </a:r>
            <a:r>
              <a:rPr lang="ko-KR" altLang="en-US" sz="1050" spc="-100" dirty="0">
                <a:ln>
                  <a:solidFill>
                    <a:srgbClr val="059AFF">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en-US" altLang="ko-KR" sz="1100"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a:t>
            </a:r>
            <a:r>
              <a:rPr lang="en-US" altLang="ko-KR"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오프라인 매장 </a:t>
            </a:r>
            <a:r>
              <a:rPr lang="en-US" altLang="ko-KR"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5" name="TextBox 14">
            <a:extLst>
              <a:ext uri="{FF2B5EF4-FFF2-40B4-BE49-F238E27FC236}">
                <a16:creationId xmlns:a16="http://schemas.microsoft.com/office/drawing/2014/main" id="{9ED05A88-31ED-7FF3-4DB4-20B926511257}"/>
              </a:ext>
            </a:extLst>
          </p:cNvPr>
          <p:cNvSpPr txBox="1"/>
          <p:nvPr/>
        </p:nvSpPr>
        <p:spPr>
          <a:xfrm>
            <a:off x="5022660" y="1611656"/>
            <a:ext cx="4232901"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D2C</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강화하는 패션업계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aphicFrame>
        <p:nvGraphicFramePr>
          <p:cNvPr id="23" name="표 7">
            <a:extLst>
              <a:ext uri="{FF2B5EF4-FFF2-40B4-BE49-F238E27FC236}">
                <a16:creationId xmlns:a16="http://schemas.microsoft.com/office/drawing/2014/main" id="{F3E80F4C-D44D-87C0-9799-513864564F93}"/>
              </a:ext>
            </a:extLst>
          </p:cNvPr>
          <p:cNvGraphicFramePr>
            <a:graphicFrameLocks noGrp="1"/>
          </p:cNvGraphicFramePr>
          <p:nvPr>
            <p:extLst>
              <p:ext uri="{D42A27DB-BD31-4B8C-83A1-F6EECF244321}">
                <p14:modId xmlns:p14="http://schemas.microsoft.com/office/powerpoint/2010/main" val="2925900853"/>
              </p:ext>
            </p:extLst>
          </p:nvPr>
        </p:nvGraphicFramePr>
        <p:xfrm>
          <a:off x="5231678" y="3355662"/>
          <a:ext cx="3946500" cy="2338660"/>
        </p:xfrm>
        <a:graphic>
          <a:graphicData uri="http://schemas.openxmlformats.org/drawingml/2006/table">
            <a:tbl>
              <a:tblPr firstRow="1" bandRow="1">
                <a:tableStyleId>{5C22544A-7EE6-4342-B048-85BDC9FD1C3A}</a:tableStyleId>
              </a:tblPr>
              <a:tblGrid>
                <a:gridCol w="553540">
                  <a:extLst>
                    <a:ext uri="{9D8B030D-6E8A-4147-A177-3AD203B41FA5}">
                      <a16:colId xmlns:a16="http://schemas.microsoft.com/office/drawing/2014/main" val="4139150648"/>
                    </a:ext>
                  </a:extLst>
                </a:gridCol>
                <a:gridCol w="3392960">
                  <a:extLst>
                    <a:ext uri="{9D8B030D-6E8A-4147-A177-3AD203B41FA5}">
                      <a16:colId xmlns:a16="http://schemas.microsoft.com/office/drawing/2014/main" val="3451980700"/>
                    </a:ext>
                  </a:extLst>
                </a:gridCol>
              </a:tblGrid>
              <a:tr h="180000">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기업명</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사업 내용</a:t>
                      </a:r>
                      <a:endParaRPr lang="en-US" altLang="ko-KR" sz="900" b="1" dirty="0">
                        <a:ln>
                          <a:solidFill>
                            <a:srgbClr val="059AFF">
                              <a:alpha val="0"/>
                            </a:srgbClr>
                          </a:solidFill>
                        </a:ln>
                        <a:solidFill>
                          <a:schemeClr val="tx1">
                            <a:lumMod val="85000"/>
                            <a:lumOff val="15000"/>
                          </a:schemeClr>
                        </a:solidFill>
                        <a:latin typeface="+mn-ea"/>
                        <a:ea typeface="+mn-ea"/>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10701679"/>
                  </a:ext>
                </a:extLst>
              </a:tr>
              <a:tr h="432000">
                <a:tc>
                  <a:txBody>
                    <a:bodyPr/>
                    <a:lstStyle/>
                    <a:p>
                      <a:pPr algn="ctr" fontAlgn="ctr"/>
                      <a:r>
                        <a:rPr lang="ko-KR" altLang="en-US" sz="800" b="1" i="0" u="none" strike="noStrike" dirty="0">
                          <a:ln>
                            <a:solidFill>
                              <a:srgbClr val="059AFF">
                                <a:alpha val="0"/>
                              </a:srgbClr>
                            </a:solidFill>
                          </a:ln>
                          <a:solidFill>
                            <a:schemeClr val="tx1">
                              <a:lumMod val="85000"/>
                              <a:lumOff val="15000"/>
                            </a:schemeClr>
                          </a:solidFill>
                          <a:effectLst/>
                          <a:latin typeface="+mn-ea"/>
                          <a:ea typeface="+mn-ea"/>
                        </a:rPr>
                        <a:t>한섬</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marL="88900" marR="0" lvl="0" indent="-88900" algn="l" defTabSz="914400" eaLnBrk="1" fontAlgn="ctr" latinLnBrk="0" hangingPunct="1">
                        <a:lnSpc>
                          <a:spcPct val="100000"/>
                        </a:lnSpc>
                        <a:spcBef>
                          <a:spcPts val="0"/>
                        </a:spcBef>
                        <a:spcAft>
                          <a:spcPts val="100"/>
                        </a:spcAft>
                        <a:buClrTx/>
                        <a:buSzTx/>
                        <a:buFont typeface="Arial" panose="020B0604020202020204" pitchFamily="34" charset="0"/>
                        <a:buChar char="•"/>
                        <a:tabLst/>
                        <a:defRPr/>
                      </a:pP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타깃 세그멘테이션별 온라인몰 세분화하고 전문성 높인 ‘버티컬 플랫폼’ 전략 강화</a:t>
                      </a:r>
                      <a:endPar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endParaRPr>
                    </a:p>
                    <a:p>
                      <a:pPr marL="180975" marR="0" lvl="0" indent="-90488" algn="l" defTabSz="914400" eaLnBrk="1" fontAlgn="ctr" latinLnBrk="0" hangingPunct="1">
                        <a:lnSpc>
                          <a:spcPct val="100000"/>
                        </a:lnSpc>
                        <a:spcBef>
                          <a:spcPts val="0"/>
                        </a:spcBef>
                        <a:spcAft>
                          <a:spcPts val="100"/>
                        </a:spcAft>
                        <a:buClrTx/>
                        <a:buSzTx/>
                        <a:buFontTx/>
                        <a:buChar char="­"/>
                        <a:tabLst/>
                        <a:defRPr/>
                      </a:pP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한섬닷컴</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타임</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마인</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더캐시미어 등 자사 브랜드 취급</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H</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패션몰</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해외 브랜드 전문 취급</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EQL</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(MZ</a:t>
                      </a:r>
                      <a:r>
                        <a:rPr lang="ko-KR" altLang="en-US"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세대 타깃 선호 브랜드 중심</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674435"/>
                  </a:ext>
                </a:extLst>
              </a:tr>
              <a:tr h="396000">
                <a:tc>
                  <a:txBody>
                    <a:bodyPr/>
                    <a:lstStyle/>
                    <a:p>
                      <a:pPr algn="ctr" fontAlgn="ctr"/>
                      <a:r>
                        <a:rPr lang="ko-KR" altLang="en-US" sz="800" b="1" i="0" u="none" strike="noStrike" dirty="0">
                          <a:ln>
                            <a:solidFill>
                              <a:srgbClr val="059AFF">
                                <a:alpha val="0"/>
                              </a:srgbClr>
                            </a:solidFill>
                          </a:ln>
                          <a:solidFill>
                            <a:schemeClr val="tx1">
                              <a:lumMod val="85000"/>
                              <a:lumOff val="15000"/>
                            </a:schemeClr>
                          </a:solidFill>
                          <a:effectLst/>
                          <a:latin typeface="+mn-ea"/>
                          <a:ea typeface="+mn-ea"/>
                        </a:rPr>
                        <a:t>삼성물산</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marL="88900" marR="0" lvl="0" indent="-88900" algn="l" defTabSz="914400" eaLnBrk="1" fontAlgn="ctr" latinLnBrk="0" hangingPunct="1">
                        <a:lnSpc>
                          <a:spcPct val="100000"/>
                        </a:lnSpc>
                        <a:spcBef>
                          <a:spcPts val="0"/>
                        </a:spcBef>
                        <a:spcAft>
                          <a:spcPts val="100"/>
                        </a:spcAft>
                        <a:buClrTx/>
                        <a:buSzTx/>
                        <a:buFont typeface="Arial" panose="020B0604020202020204" pitchFamily="34" charset="0"/>
                        <a:buChar char="•"/>
                        <a:tabLst/>
                        <a:defRPr/>
                      </a:pP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자사몰 </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SSF</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샵 내 패션 스타일로그 기능인 </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다이버</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(Diver)’ </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및 래플</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(Raffle)</a:t>
                      </a:r>
                      <a:r>
                        <a:rPr lang="en-US" altLang="ko-KR" sz="800" b="0" i="0" u="none" strike="noStrike" dirty="0">
                          <a:ln>
                            <a:solidFill>
                              <a:srgbClr val="059AFF">
                                <a:alpha val="0"/>
                              </a:srgbClr>
                            </a:solidFill>
                          </a:ln>
                          <a:solidFill>
                            <a:schemeClr val="tx1">
                              <a:lumMod val="85000"/>
                              <a:lumOff val="15000"/>
                            </a:schemeClr>
                          </a:solidFill>
                          <a:effectLst/>
                          <a:latin typeface="KoPub돋움체 Light" panose="00000300000000000000" pitchFamily="2" charset="-127"/>
                          <a:ea typeface="KoPub돋움체 Light" panose="000003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 등 콘텐츠 및 온사이트 마케팅을 폭넓게 전개하며 고객 유인책을 지속 마련</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 MZ</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세대 니즈에 맞는 </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뉴럭셔리</a:t>
                      </a: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브랜드 중심으로 개편하며 상품 경쟁력 제고</a:t>
                      </a:r>
                      <a:endPar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1520966"/>
                  </a:ext>
                </a:extLst>
              </a:tr>
              <a:tr h="540000">
                <a:tc>
                  <a:txBody>
                    <a:bodyPr/>
                    <a:lstStyle/>
                    <a:p>
                      <a:pPr algn="ctr" fontAlgn="ctr"/>
                      <a:r>
                        <a:rPr lang="en-US" altLang="ko-KR" sz="800" b="1" i="0" u="none" strike="noStrike" dirty="0">
                          <a:ln>
                            <a:solidFill>
                              <a:srgbClr val="059AFF">
                                <a:alpha val="0"/>
                              </a:srgbClr>
                            </a:solidFill>
                          </a:ln>
                          <a:solidFill>
                            <a:schemeClr val="tx1">
                              <a:lumMod val="85000"/>
                              <a:lumOff val="15000"/>
                            </a:schemeClr>
                          </a:solidFill>
                          <a:effectLst/>
                          <a:latin typeface="+mn-ea"/>
                          <a:ea typeface="+mn-ea"/>
                        </a:rPr>
                        <a:t>LF</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marL="88900" marR="0" lvl="0" indent="-88900" algn="l" defTabSz="914400" eaLnBrk="1" fontAlgn="ctr" latinLnBrk="0" hangingPunct="1">
                        <a:lnSpc>
                          <a:spcPct val="100000"/>
                        </a:lnSpc>
                        <a:spcBef>
                          <a:spcPts val="0"/>
                        </a:spcBef>
                        <a:spcAft>
                          <a:spcPts val="100"/>
                        </a:spcAft>
                        <a:buClrTx/>
                        <a:buSzTx/>
                        <a:buFont typeface="Arial" panose="020B0604020202020204" pitchFamily="34" charset="0"/>
                        <a:buChar char="•"/>
                        <a:tabLst/>
                        <a:defRPr/>
                      </a:pPr>
                      <a:r>
                        <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rPr>
                        <a:t>LF</a:t>
                      </a:r>
                      <a:r>
                        <a:rPr lang="ko-KR" altLang="en-US" sz="800" b="0" i="0" u="none" strike="noStrike" dirty="0">
                          <a:ln>
                            <a:solidFill>
                              <a:srgbClr val="059AFF">
                                <a:alpha val="0"/>
                              </a:srgbClr>
                            </a:solidFill>
                          </a:ln>
                          <a:solidFill>
                            <a:schemeClr val="tx1">
                              <a:lumMod val="85000"/>
                              <a:lumOff val="15000"/>
                            </a:schemeClr>
                          </a:solidFill>
                          <a:effectLst/>
                          <a:latin typeface="+mn-ea"/>
                          <a:ea typeface="+mn-ea"/>
                          <a:cs typeface="+mn-cs"/>
                        </a:rPr>
                        <a:t>몰의 고객 유입을 늘리기 위해 패션</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의류에 집중되어 있던 카테고리를 여행</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항공권 예매 및 해외 골프부킹</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 등으로 다각화하는 한편 라이브커머스로 체류 시간 증대를 목표</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 </a:t>
                      </a:r>
                      <a:r>
                        <a:rPr lang="ko-KR" altLang="en-US"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아울러 빅데이터 기반 </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배송 시뮬레이터</a:t>
                      </a:r>
                      <a:r>
                        <a:rPr lang="en-US" altLang="ko-KR"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 </a:t>
                      </a:r>
                      <a:r>
                        <a:rPr lang="ko-KR" altLang="en-US" sz="8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도입으로 정확한 배송일 예측 정보를 제공하여 배송 편의성 및 쇼핑 경험 고도화 </a:t>
                      </a:r>
                      <a:endParaRPr lang="en-US" altLang="ko-KR" sz="8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5105899"/>
                  </a:ext>
                </a:extLst>
              </a:tr>
              <a:tr h="475420">
                <a:tc>
                  <a:txBody>
                    <a:bodyPr/>
                    <a:lstStyle/>
                    <a:p>
                      <a:pPr algn="ctr" fontAlgn="ctr"/>
                      <a:r>
                        <a:rPr lang="ko-KR" altLang="en-US" sz="800" b="1" i="0" u="none" strike="noStrike" dirty="0">
                          <a:ln>
                            <a:solidFill>
                              <a:srgbClr val="059AFF">
                                <a:alpha val="0"/>
                              </a:srgbClr>
                            </a:solidFill>
                          </a:ln>
                          <a:solidFill>
                            <a:schemeClr val="tx1">
                              <a:lumMod val="85000"/>
                              <a:lumOff val="15000"/>
                            </a:schemeClr>
                          </a:solidFill>
                          <a:effectLst/>
                          <a:latin typeface="+mn-ea"/>
                          <a:ea typeface="+mn-ea"/>
                        </a:rPr>
                        <a:t>신세계</a:t>
                      </a:r>
                      <a:endParaRPr lang="en-US" altLang="ko-KR" sz="800" b="1" i="0" u="none" strike="noStrike" dirty="0">
                        <a:ln>
                          <a:solidFill>
                            <a:srgbClr val="059AFF">
                              <a:alpha val="0"/>
                            </a:srgbClr>
                          </a:solidFill>
                        </a:ln>
                        <a:solidFill>
                          <a:schemeClr val="tx1">
                            <a:lumMod val="85000"/>
                            <a:lumOff val="15000"/>
                          </a:schemeClr>
                        </a:solidFill>
                        <a:effectLst/>
                        <a:latin typeface="+mn-ea"/>
                        <a:ea typeface="+mn-ea"/>
                      </a:endParaRPr>
                    </a:p>
                    <a:p>
                      <a:pPr algn="ctr" fontAlgn="ctr"/>
                      <a:r>
                        <a:rPr lang="ko-KR" altLang="en-US" sz="800" b="1" i="0" u="none" strike="noStrike" dirty="0">
                          <a:ln>
                            <a:solidFill>
                              <a:srgbClr val="059AFF">
                                <a:alpha val="0"/>
                              </a:srgbClr>
                            </a:solidFill>
                          </a:ln>
                          <a:solidFill>
                            <a:schemeClr val="tx1">
                              <a:lumMod val="85000"/>
                              <a:lumOff val="15000"/>
                            </a:schemeClr>
                          </a:solidFill>
                          <a:effectLst/>
                          <a:latin typeface="+mn-ea"/>
                          <a:ea typeface="+mn-ea"/>
                        </a:rPr>
                        <a:t>인터내셔날</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marL="88900" marR="0" lvl="0" indent="-88900" algn="l" defTabSz="914400" eaLnBrk="1" fontAlgn="ctr" latinLnBrk="0" hangingPunct="1">
                        <a:lnSpc>
                          <a:spcPct val="100000"/>
                        </a:lnSpc>
                        <a:spcBef>
                          <a:spcPts val="0"/>
                        </a:spcBef>
                        <a:spcAft>
                          <a:spcPts val="100"/>
                        </a:spcAft>
                        <a:buClrTx/>
                        <a:buSzTx/>
                        <a:buFont typeface="Arial" panose="020B0604020202020204" pitchFamily="34" charset="0"/>
                        <a:buChar char="•"/>
                        <a:tabLst/>
                        <a:defRPr/>
                      </a:pPr>
                      <a:r>
                        <a:rPr kumimoji="0" lang="ko-KR" altLang="en-US" sz="800" b="0" i="0" u="none" strike="noStrike" kern="0" cap="none" spc="0" normalizeH="0" baseline="0" noProof="0" dirty="0">
                          <a:ln>
                            <a:solidFill>
                              <a:srgbClr val="059AFF">
                                <a:alpha val="0"/>
                              </a:srgbClr>
                            </a:solidFill>
                          </a:ln>
                          <a:solidFill>
                            <a:srgbClr val="000000">
                              <a:lumMod val="85000"/>
                              <a:lumOff val="15000"/>
                            </a:srgbClr>
                          </a:solidFill>
                          <a:effectLst/>
                          <a:uLnTx/>
                          <a:uFillTx/>
                          <a:latin typeface="+mn-lt"/>
                          <a:ea typeface="+mn-ea"/>
                          <a:cs typeface="+mn-cs"/>
                        </a:rPr>
                        <a:t>자사몰 </a:t>
                      </a:r>
                      <a:r>
                        <a:rPr kumimoji="0" lang="en-US" altLang="ko-KR" sz="800" b="0" i="0" u="none" strike="noStrike" kern="0" cap="none" spc="0" normalizeH="0" baseline="0" noProof="0" dirty="0">
                          <a:ln>
                            <a:solidFill>
                              <a:srgbClr val="059AFF">
                                <a:alpha val="0"/>
                              </a:srgbClr>
                            </a:solidFill>
                          </a:ln>
                          <a:solidFill>
                            <a:srgbClr val="000000">
                              <a:lumMod val="85000"/>
                              <a:lumOff val="15000"/>
                            </a:srgbClr>
                          </a:solidFill>
                          <a:effectLst/>
                          <a:uLnTx/>
                          <a:uFillTx/>
                          <a:latin typeface="+mn-lt"/>
                          <a:ea typeface="+mn-ea"/>
                          <a:cs typeface="+mn-cs"/>
                        </a:rPr>
                        <a:t>S.I.VILLAGE </a:t>
                      </a:r>
                      <a:r>
                        <a:rPr kumimoji="0" lang="ko-KR" altLang="en-US" sz="800" b="0" i="0" u="none" strike="noStrike" kern="0" cap="none" spc="0" normalizeH="0" baseline="0" noProof="0" dirty="0">
                          <a:ln>
                            <a:solidFill>
                              <a:srgbClr val="059AFF">
                                <a:alpha val="0"/>
                              </a:srgbClr>
                            </a:solidFill>
                          </a:ln>
                          <a:solidFill>
                            <a:srgbClr val="000000">
                              <a:lumMod val="85000"/>
                              <a:lumOff val="15000"/>
                            </a:srgbClr>
                          </a:solidFill>
                          <a:effectLst/>
                          <a:uLnTx/>
                          <a:uFillTx/>
                          <a:latin typeface="+mn-lt"/>
                          <a:ea typeface="+mn-ea"/>
                          <a:cs typeface="+mn-cs"/>
                        </a:rPr>
                        <a:t>내 </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패션</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슈즈</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뷰티</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키즈</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 </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등 카테고리별 명품 브랜드 입점을 강화하며 럭셔리 플랫폼으로 리포지셔닝</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 AI </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등 디지털 테크를 활용해 검색 패턴</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클릭</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구매 등 개인 행동 패턴 자동 분석</a:t>
                      </a:r>
                      <a:r>
                        <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rPr>
                        <a:t> </a:t>
                      </a:r>
                      <a:r>
                        <a:rPr lang="ko-KR" altLang="en-US" sz="800" b="0" i="0" u="none" strike="noStrike" noProof="0" dirty="0">
                          <a:ln>
                            <a:solidFill>
                              <a:srgbClr val="059AFF">
                                <a:alpha val="0"/>
                              </a:srgbClr>
                            </a:solidFill>
                          </a:ln>
                          <a:solidFill>
                            <a:schemeClr val="tx1">
                              <a:lumMod val="85000"/>
                              <a:lumOff val="15000"/>
                            </a:schemeClr>
                          </a:solidFill>
                          <a:effectLst/>
                          <a:latin typeface="+mn-ea"/>
                          <a:ea typeface="+mn-ea"/>
                          <a:cs typeface="+mn-cs"/>
                        </a:rPr>
                        <a:t>기능 강화 및 맞춤형 초개인화 서비스로 구매 전환율 상승 목표</a:t>
                      </a:r>
                      <a:endParaRPr lang="en-US" altLang="ko-KR" sz="800" b="0" i="0" u="none" strike="noStrike" noProof="0" dirty="0">
                        <a:ln>
                          <a:solidFill>
                            <a:srgbClr val="059AFF">
                              <a:alpha val="0"/>
                            </a:srgbClr>
                          </a:solidFill>
                        </a:ln>
                        <a:solidFill>
                          <a:schemeClr val="tx1">
                            <a:lumMod val="85000"/>
                            <a:lumOff val="15000"/>
                          </a:schemeClr>
                        </a:solidFill>
                        <a:effectLst/>
                        <a:latin typeface="+mn-ea"/>
                        <a:ea typeface="+mn-ea"/>
                        <a:cs typeface="+mn-cs"/>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9409844"/>
                  </a:ext>
                </a:extLst>
              </a:tr>
            </a:tbl>
          </a:graphicData>
        </a:graphic>
      </p:graphicFrame>
      <p:grpSp>
        <p:nvGrpSpPr>
          <p:cNvPr id="84" name="그룹 83">
            <a:extLst>
              <a:ext uri="{FF2B5EF4-FFF2-40B4-BE49-F238E27FC236}">
                <a16:creationId xmlns:a16="http://schemas.microsoft.com/office/drawing/2014/main" id="{2E6BF7B0-D49C-F102-5058-F5E0615D929E}"/>
              </a:ext>
            </a:extLst>
          </p:cNvPr>
          <p:cNvGrpSpPr/>
          <p:nvPr/>
        </p:nvGrpSpPr>
        <p:grpSpPr>
          <a:xfrm>
            <a:off x="6059990" y="2418623"/>
            <a:ext cx="2308194" cy="253916"/>
            <a:chOff x="6133831" y="2510609"/>
            <a:chExt cx="2308194" cy="253916"/>
          </a:xfrm>
        </p:grpSpPr>
        <p:grpSp>
          <p:nvGrpSpPr>
            <p:cNvPr id="47" name="그룹 46">
              <a:extLst>
                <a:ext uri="{FF2B5EF4-FFF2-40B4-BE49-F238E27FC236}">
                  <a16:creationId xmlns:a16="http://schemas.microsoft.com/office/drawing/2014/main" id="{98BA57AF-BC22-D9A1-7F83-B002F0EEF2AD}"/>
                </a:ext>
              </a:extLst>
            </p:cNvPr>
            <p:cNvGrpSpPr/>
            <p:nvPr/>
          </p:nvGrpSpPr>
          <p:grpSpPr>
            <a:xfrm>
              <a:off x="6133831" y="2510609"/>
              <a:ext cx="1143043" cy="253916"/>
              <a:chOff x="1079767" y="2526484"/>
              <a:chExt cx="1143043" cy="253916"/>
            </a:xfrm>
          </p:grpSpPr>
          <p:grpSp>
            <p:nvGrpSpPr>
              <p:cNvPr id="53" name="그룹 52">
                <a:extLst>
                  <a:ext uri="{FF2B5EF4-FFF2-40B4-BE49-F238E27FC236}">
                    <a16:creationId xmlns:a16="http://schemas.microsoft.com/office/drawing/2014/main" id="{5FCE9699-8B4F-CB4A-F50E-F666174BAA25}"/>
                  </a:ext>
                </a:extLst>
              </p:cNvPr>
              <p:cNvGrpSpPr/>
              <p:nvPr/>
            </p:nvGrpSpPr>
            <p:grpSpPr>
              <a:xfrm>
                <a:off x="1079767" y="2577594"/>
                <a:ext cx="144000" cy="144000"/>
                <a:chOff x="616566" y="2745228"/>
                <a:chExt cx="180000" cy="180000"/>
              </a:xfrm>
            </p:grpSpPr>
            <p:sp>
              <p:nvSpPr>
                <p:cNvPr id="55" name="사각형: 둥근 모서리 54">
                  <a:extLst>
                    <a:ext uri="{FF2B5EF4-FFF2-40B4-BE49-F238E27FC236}">
                      <a16:creationId xmlns:a16="http://schemas.microsoft.com/office/drawing/2014/main" id="{773397FC-6D15-584E-26CF-E24AE563A747}"/>
                    </a:ext>
                  </a:extLst>
                </p:cNvPr>
                <p:cNvSpPr/>
                <p:nvPr/>
              </p:nvSpPr>
              <p:spPr>
                <a:xfrm>
                  <a:off x="616566" y="2745228"/>
                  <a:ext cx="180000" cy="180000"/>
                </a:xfrm>
                <a:prstGeom prst="roundRect">
                  <a:avLst>
                    <a:gd name="adj" fmla="val 0"/>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56" name="Freeform 389">
                  <a:extLst>
                    <a:ext uri="{FF2B5EF4-FFF2-40B4-BE49-F238E27FC236}">
                      <a16:creationId xmlns:a16="http://schemas.microsoft.com/office/drawing/2014/main" id="{0CF32B18-E515-55A8-24BD-934623F926A7}"/>
                    </a:ext>
                  </a:extLst>
                </p:cNvPr>
                <p:cNvSpPr>
                  <a:spLocks/>
                </p:cNvSpPr>
                <p:nvPr/>
              </p:nvSpPr>
              <p:spPr bwMode="auto">
                <a:xfrm>
                  <a:off x="639884" y="2771776"/>
                  <a:ext cx="136404" cy="113774"/>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sp>
            <p:nvSpPr>
              <p:cNvPr id="54" name="TextBox 53">
                <a:extLst>
                  <a:ext uri="{FF2B5EF4-FFF2-40B4-BE49-F238E27FC236}">
                    <a16:creationId xmlns:a16="http://schemas.microsoft.com/office/drawing/2014/main" id="{625732A2-EF70-17DC-C06A-4FF3D5B4A645}"/>
                  </a:ext>
                </a:extLst>
              </p:cNvPr>
              <p:cNvSpPr txBox="1"/>
              <p:nvPr/>
            </p:nvSpPr>
            <p:spPr>
              <a:xfrm>
                <a:off x="1214810" y="2526484"/>
                <a:ext cx="1008000"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수익성 제고</a:t>
                </a:r>
                <a:endParaRPr kumimoji="0" lang="en-US" altLang="ko-KR"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endParaRPr>
              </a:p>
            </p:txBody>
          </p:sp>
        </p:grpSp>
        <p:grpSp>
          <p:nvGrpSpPr>
            <p:cNvPr id="48" name="그룹 47">
              <a:extLst>
                <a:ext uri="{FF2B5EF4-FFF2-40B4-BE49-F238E27FC236}">
                  <a16:creationId xmlns:a16="http://schemas.microsoft.com/office/drawing/2014/main" id="{54418480-44F3-22B3-8173-D41B1ACC33FB}"/>
                </a:ext>
              </a:extLst>
            </p:cNvPr>
            <p:cNvGrpSpPr/>
            <p:nvPr/>
          </p:nvGrpSpPr>
          <p:grpSpPr>
            <a:xfrm>
              <a:off x="7296189" y="2510609"/>
              <a:ext cx="1145836" cy="253916"/>
              <a:chOff x="2851725" y="2526484"/>
              <a:chExt cx="1145836" cy="253916"/>
            </a:xfrm>
          </p:grpSpPr>
          <p:grpSp>
            <p:nvGrpSpPr>
              <p:cNvPr id="49" name="그룹 48">
                <a:extLst>
                  <a:ext uri="{FF2B5EF4-FFF2-40B4-BE49-F238E27FC236}">
                    <a16:creationId xmlns:a16="http://schemas.microsoft.com/office/drawing/2014/main" id="{AD8007CA-B239-9B03-6163-FCDAAB14DAEC}"/>
                  </a:ext>
                </a:extLst>
              </p:cNvPr>
              <p:cNvGrpSpPr/>
              <p:nvPr/>
            </p:nvGrpSpPr>
            <p:grpSpPr>
              <a:xfrm>
                <a:off x="2851725" y="2577594"/>
                <a:ext cx="144000" cy="144000"/>
                <a:chOff x="616567" y="2745234"/>
                <a:chExt cx="180000" cy="180000"/>
              </a:xfrm>
            </p:grpSpPr>
            <p:sp>
              <p:nvSpPr>
                <p:cNvPr id="51" name="사각형: 둥근 모서리 50">
                  <a:extLst>
                    <a:ext uri="{FF2B5EF4-FFF2-40B4-BE49-F238E27FC236}">
                      <a16:creationId xmlns:a16="http://schemas.microsoft.com/office/drawing/2014/main" id="{6B672897-1069-4536-182E-51B43BF060DD}"/>
                    </a:ext>
                  </a:extLst>
                </p:cNvPr>
                <p:cNvSpPr/>
                <p:nvPr/>
              </p:nvSpPr>
              <p:spPr>
                <a:xfrm>
                  <a:off x="616567" y="2745234"/>
                  <a:ext cx="180000" cy="180000"/>
                </a:xfrm>
                <a:prstGeom prst="roundRect">
                  <a:avLst>
                    <a:gd name="adj" fmla="val 0"/>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52" name="Freeform 389">
                  <a:extLst>
                    <a:ext uri="{FF2B5EF4-FFF2-40B4-BE49-F238E27FC236}">
                      <a16:creationId xmlns:a16="http://schemas.microsoft.com/office/drawing/2014/main" id="{98319BBD-049B-4E8A-2BD4-A6A86DB78C1F}"/>
                    </a:ext>
                  </a:extLst>
                </p:cNvPr>
                <p:cNvSpPr>
                  <a:spLocks/>
                </p:cNvSpPr>
                <p:nvPr/>
              </p:nvSpPr>
              <p:spPr bwMode="auto">
                <a:xfrm>
                  <a:off x="639883" y="2771775"/>
                  <a:ext cx="136404" cy="113774"/>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sp>
            <p:nvSpPr>
              <p:cNvPr id="50" name="TextBox 49">
                <a:extLst>
                  <a:ext uri="{FF2B5EF4-FFF2-40B4-BE49-F238E27FC236}">
                    <a16:creationId xmlns:a16="http://schemas.microsoft.com/office/drawing/2014/main" id="{8FEB604F-97F4-9F18-DE36-DEA4A485795C}"/>
                  </a:ext>
                </a:extLst>
              </p:cNvPr>
              <p:cNvSpPr txBox="1"/>
              <p:nvPr/>
            </p:nvSpPr>
            <p:spPr>
              <a:xfrm>
                <a:off x="2989561" y="2526484"/>
                <a:ext cx="1008000"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충성고객 확보</a:t>
                </a:r>
                <a:endParaRPr kumimoji="0" lang="en-US" altLang="ko-KR"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endParaRPr>
              </a:p>
            </p:txBody>
          </p:sp>
        </p:grpSp>
      </p:grpSp>
      <p:grpSp>
        <p:nvGrpSpPr>
          <p:cNvPr id="80" name="그룹 79">
            <a:extLst>
              <a:ext uri="{FF2B5EF4-FFF2-40B4-BE49-F238E27FC236}">
                <a16:creationId xmlns:a16="http://schemas.microsoft.com/office/drawing/2014/main" id="{92B9DB3B-E798-BF5E-805A-F9769B8F12F5}"/>
              </a:ext>
            </a:extLst>
          </p:cNvPr>
          <p:cNvGrpSpPr/>
          <p:nvPr/>
        </p:nvGrpSpPr>
        <p:grpSpPr>
          <a:xfrm>
            <a:off x="885075" y="2427332"/>
            <a:ext cx="3631096" cy="253916"/>
            <a:chOff x="930795" y="2510609"/>
            <a:chExt cx="3631096" cy="253916"/>
          </a:xfrm>
        </p:grpSpPr>
        <p:grpSp>
          <p:nvGrpSpPr>
            <p:cNvPr id="43" name="그룹 42">
              <a:extLst>
                <a:ext uri="{FF2B5EF4-FFF2-40B4-BE49-F238E27FC236}">
                  <a16:creationId xmlns:a16="http://schemas.microsoft.com/office/drawing/2014/main" id="{B42FD7C5-87A1-FA34-AA8D-AB93FA5B40CD}"/>
                </a:ext>
              </a:extLst>
            </p:cNvPr>
            <p:cNvGrpSpPr/>
            <p:nvPr/>
          </p:nvGrpSpPr>
          <p:grpSpPr>
            <a:xfrm>
              <a:off x="930795" y="2510609"/>
              <a:ext cx="1082859" cy="253916"/>
              <a:chOff x="1079767" y="2526484"/>
              <a:chExt cx="1082859" cy="253916"/>
            </a:xfrm>
          </p:grpSpPr>
          <p:grpSp>
            <p:nvGrpSpPr>
              <p:cNvPr id="26" name="그룹 25">
                <a:extLst>
                  <a:ext uri="{FF2B5EF4-FFF2-40B4-BE49-F238E27FC236}">
                    <a16:creationId xmlns:a16="http://schemas.microsoft.com/office/drawing/2014/main" id="{56DE5279-E02D-D3CD-FD33-B285DB29B7BD}"/>
                  </a:ext>
                </a:extLst>
              </p:cNvPr>
              <p:cNvGrpSpPr/>
              <p:nvPr/>
            </p:nvGrpSpPr>
            <p:grpSpPr>
              <a:xfrm>
                <a:off x="1079767" y="2577594"/>
                <a:ext cx="144000" cy="144000"/>
                <a:chOff x="616566" y="2745228"/>
                <a:chExt cx="180000" cy="180000"/>
              </a:xfrm>
            </p:grpSpPr>
            <p:sp>
              <p:nvSpPr>
                <p:cNvPr id="24" name="사각형: 둥근 모서리 23">
                  <a:extLst>
                    <a:ext uri="{FF2B5EF4-FFF2-40B4-BE49-F238E27FC236}">
                      <a16:creationId xmlns:a16="http://schemas.microsoft.com/office/drawing/2014/main" id="{6E8CB455-6995-12DC-954E-611F869CCBD7}"/>
                    </a:ext>
                  </a:extLst>
                </p:cNvPr>
                <p:cNvSpPr/>
                <p:nvPr/>
              </p:nvSpPr>
              <p:spPr>
                <a:xfrm>
                  <a:off x="616566" y="2745228"/>
                  <a:ext cx="180000" cy="180000"/>
                </a:xfrm>
                <a:prstGeom prst="roundRect">
                  <a:avLst>
                    <a:gd name="adj" fmla="val 0"/>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25" name="Freeform 389">
                  <a:extLst>
                    <a:ext uri="{FF2B5EF4-FFF2-40B4-BE49-F238E27FC236}">
                      <a16:creationId xmlns:a16="http://schemas.microsoft.com/office/drawing/2014/main" id="{BAF9D396-A29D-1F03-520E-D73026068B3A}"/>
                    </a:ext>
                  </a:extLst>
                </p:cNvPr>
                <p:cNvSpPr>
                  <a:spLocks/>
                </p:cNvSpPr>
                <p:nvPr/>
              </p:nvSpPr>
              <p:spPr bwMode="auto">
                <a:xfrm>
                  <a:off x="639884" y="2771776"/>
                  <a:ext cx="136404" cy="113774"/>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sp>
            <p:nvSpPr>
              <p:cNvPr id="32" name="TextBox 31">
                <a:extLst>
                  <a:ext uri="{FF2B5EF4-FFF2-40B4-BE49-F238E27FC236}">
                    <a16:creationId xmlns:a16="http://schemas.microsoft.com/office/drawing/2014/main" id="{EE3B8D1D-E38E-6183-8853-AE39E6F7B278}"/>
                  </a:ext>
                </a:extLst>
              </p:cNvPr>
              <p:cNvSpPr txBox="1"/>
              <p:nvPr/>
            </p:nvSpPr>
            <p:spPr>
              <a:xfrm>
                <a:off x="1214810" y="2526484"/>
                <a:ext cx="947816"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고객 접점 확대</a:t>
                </a:r>
                <a:endParaRPr kumimoji="0" lang="en-US" altLang="ko-KR"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endParaRPr>
              </a:p>
            </p:txBody>
          </p:sp>
        </p:grpSp>
        <p:grpSp>
          <p:nvGrpSpPr>
            <p:cNvPr id="62" name="그룹 61">
              <a:extLst>
                <a:ext uri="{FF2B5EF4-FFF2-40B4-BE49-F238E27FC236}">
                  <a16:creationId xmlns:a16="http://schemas.microsoft.com/office/drawing/2014/main" id="{D6DC7AB1-BE0B-0A19-2D07-9C1A41FF32F0}"/>
                </a:ext>
              </a:extLst>
            </p:cNvPr>
            <p:cNvGrpSpPr/>
            <p:nvPr/>
          </p:nvGrpSpPr>
          <p:grpSpPr>
            <a:xfrm>
              <a:off x="2023234" y="2510609"/>
              <a:ext cx="1217904" cy="253916"/>
              <a:chOff x="1079767" y="2526484"/>
              <a:chExt cx="1217904" cy="253916"/>
            </a:xfrm>
          </p:grpSpPr>
          <p:grpSp>
            <p:nvGrpSpPr>
              <p:cNvPr id="63" name="그룹 62">
                <a:extLst>
                  <a:ext uri="{FF2B5EF4-FFF2-40B4-BE49-F238E27FC236}">
                    <a16:creationId xmlns:a16="http://schemas.microsoft.com/office/drawing/2014/main" id="{13DB2798-B042-CF52-28B7-009CEE6F83D8}"/>
                  </a:ext>
                </a:extLst>
              </p:cNvPr>
              <p:cNvGrpSpPr/>
              <p:nvPr/>
            </p:nvGrpSpPr>
            <p:grpSpPr>
              <a:xfrm>
                <a:off x="1079767" y="2577594"/>
                <a:ext cx="144000" cy="144000"/>
                <a:chOff x="616566" y="2745228"/>
                <a:chExt cx="180000" cy="180000"/>
              </a:xfrm>
            </p:grpSpPr>
            <p:sp>
              <p:nvSpPr>
                <p:cNvPr id="65" name="사각형: 둥근 모서리 64">
                  <a:extLst>
                    <a:ext uri="{FF2B5EF4-FFF2-40B4-BE49-F238E27FC236}">
                      <a16:creationId xmlns:a16="http://schemas.microsoft.com/office/drawing/2014/main" id="{2D8BD649-F21A-5EAA-A93B-A070BF7D9439}"/>
                    </a:ext>
                  </a:extLst>
                </p:cNvPr>
                <p:cNvSpPr/>
                <p:nvPr/>
              </p:nvSpPr>
              <p:spPr>
                <a:xfrm>
                  <a:off x="616566" y="2745228"/>
                  <a:ext cx="180000" cy="180000"/>
                </a:xfrm>
                <a:prstGeom prst="roundRect">
                  <a:avLst>
                    <a:gd name="adj" fmla="val 0"/>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66" name="Freeform 389">
                  <a:extLst>
                    <a:ext uri="{FF2B5EF4-FFF2-40B4-BE49-F238E27FC236}">
                      <a16:creationId xmlns:a16="http://schemas.microsoft.com/office/drawing/2014/main" id="{6D188B7D-65C7-AAA0-16D8-32EF672E8A93}"/>
                    </a:ext>
                  </a:extLst>
                </p:cNvPr>
                <p:cNvSpPr>
                  <a:spLocks/>
                </p:cNvSpPr>
                <p:nvPr/>
              </p:nvSpPr>
              <p:spPr bwMode="auto">
                <a:xfrm>
                  <a:off x="639884" y="2771776"/>
                  <a:ext cx="136404" cy="113774"/>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sp>
            <p:nvSpPr>
              <p:cNvPr id="64" name="TextBox 63">
                <a:extLst>
                  <a:ext uri="{FF2B5EF4-FFF2-40B4-BE49-F238E27FC236}">
                    <a16:creationId xmlns:a16="http://schemas.microsoft.com/office/drawing/2014/main" id="{87FDF31C-C47B-E96A-231A-FB0A3FD26874}"/>
                  </a:ext>
                </a:extLst>
              </p:cNvPr>
              <p:cNvSpPr txBox="1"/>
              <p:nvPr/>
            </p:nvSpPr>
            <p:spPr>
              <a:xfrm>
                <a:off x="1214811" y="2526484"/>
                <a:ext cx="1082860"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쇼핑 편의성 제고</a:t>
                </a:r>
                <a:endParaRPr kumimoji="0" lang="en-US" altLang="ko-KR"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endParaRPr>
              </a:p>
            </p:txBody>
          </p:sp>
        </p:grpSp>
        <p:grpSp>
          <p:nvGrpSpPr>
            <p:cNvPr id="67" name="그룹 66">
              <a:extLst>
                <a:ext uri="{FF2B5EF4-FFF2-40B4-BE49-F238E27FC236}">
                  <a16:creationId xmlns:a16="http://schemas.microsoft.com/office/drawing/2014/main" id="{7D262AFE-EF5F-708D-111A-AD579937D8EC}"/>
                </a:ext>
              </a:extLst>
            </p:cNvPr>
            <p:cNvGrpSpPr/>
            <p:nvPr/>
          </p:nvGrpSpPr>
          <p:grpSpPr>
            <a:xfrm>
              <a:off x="3250717" y="2510609"/>
              <a:ext cx="1311174" cy="253916"/>
              <a:chOff x="2851725" y="2526484"/>
              <a:chExt cx="1311174" cy="253916"/>
            </a:xfrm>
          </p:grpSpPr>
          <p:grpSp>
            <p:nvGrpSpPr>
              <p:cNvPr id="68" name="그룹 67">
                <a:extLst>
                  <a:ext uri="{FF2B5EF4-FFF2-40B4-BE49-F238E27FC236}">
                    <a16:creationId xmlns:a16="http://schemas.microsoft.com/office/drawing/2014/main" id="{F606A278-E081-FBF7-5632-3D240AEB5A2F}"/>
                  </a:ext>
                </a:extLst>
              </p:cNvPr>
              <p:cNvGrpSpPr/>
              <p:nvPr/>
            </p:nvGrpSpPr>
            <p:grpSpPr>
              <a:xfrm>
                <a:off x="2851725" y="2577594"/>
                <a:ext cx="144000" cy="144000"/>
                <a:chOff x="616567" y="2745234"/>
                <a:chExt cx="180000" cy="180000"/>
              </a:xfrm>
            </p:grpSpPr>
            <p:sp>
              <p:nvSpPr>
                <p:cNvPr id="70" name="사각형: 둥근 모서리 69">
                  <a:extLst>
                    <a:ext uri="{FF2B5EF4-FFF2-40B4-BE49-F238E27FC236}">
                      <a16:creationId xmlns:a16="http://schemas.microsoft.com/office/drawing/2014/main" id="{8E4EF7AA-C380-1A28-C46B-99FC5504A500}"/>
                    </a:ext>
                  </a:extLst>
                </p:cNvPr>
                <p:cNvSpPr/>
                <p:nvPr/>
              </p:nvSpPr>
              <p:spPr>
                <a:xfrm>
                  <a:off x="616567" y="2745234"/>
                  <a:ext cx="180000" cy="180000"/>
                </a:xfrm>
                <a:prstGeom prst="roundRect">
                  <a:avLst>
                    <a:gd name="adj" fmla="val 0"/>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Arial" panose="020B0604020202020204" pitchFamily="34" charset="0"/>
                    <a:ea typeface="KoPub돋움체 Bold"/>
                    <a:cs typeface="Arial" panose="020B0604020202020204" pitchFamily="34" charset="0"/>
                  </a:endParaRPr>
                </a:p>
              </p:txBody>
            </p:sp>
            <p:sp>
              <p:nvSpPr>
                <p:cNvPr id="71" name="Freeform 389">
                  <a:extLst>
                    <a:ext uri="{FF2B5EF4-FFF2-40B4-BE49-F238E27FC236}">
                      <a16:creationId xmlns:a16="http://schemas.microsoft.com/office/drawing/2014/main" id="{38A06DB9-03E1-ACB0-3921-0771694C3624}"/>
                    </a:ext>
                  </a:extLst>
                </p:cNvPr>
                <p:cNvSpPr>
                  <a:spLocks/>
                </p:cNvSpPr>
                <p:nvPr/>
              </p:nvSpPr>
              <p:spPr bwMode="auto">
                <a:xfrm>
                  <a:off x="639883" y="2771775"/>
                  <a:ext cx="136404" cy="113774"/>
                </a:xfrm>
                <a:custGeom>
                  <a:avLst/>
                  <a:gdLst>
                    <a:gd name="T0" fmla="*/ 93 w 94"/>
                    <a:gd name="T1" fmla="*/ 14 h 75"/>
                    <a:gd name="T2" fmla="*/ 93 w 94"/>
                    <a:gd name="T3" fmla="*/ 16 h 75"/>
                    <a:gd name="T4" fmla="*/ 35 w 94"/>
                    <a:gd name="T5" fmla="*/ 74 h 75"/>
                    <a:gd name="T6" fmla="*/ 32 w 94"/>
                    <a:gd name="T7" fmla="*/ 74 h 75"/>
                    <a:gd name="T8" fmla="*/ 19 w 94"/>
                    <a:gd name="T9" fmla="*/ 61 h 75"/>
                    <a:gd name="T10" fmla="*/ 16 w 94"/>
                    <a:gd name="T11" fmla="*/ 59 h 75"/>
                    <a:gd name="T12" fmla="*/ 1 w 94"/>
                    <a:gd name="T13" fmla="*/ 43 h 75"/>
                    <a:gd name="T14" fmla="*/ 1 w 94"/>
                    <a:gd name="T15" fmla="*/ 40 h 75"/>
                    <a:gd name="T16" fmla="*/ 14 w 94"/>
                    <a:gd name="T17" fmla="*/ 27 h 75"/>
                    <a:gd name="T18" fmla="*/ 16 w 94"/>
                    <a:gd name="T19" fmla="*/ 27 h 75"/>
                    <a:gd name="T20" fmla="*/ 32 w 94"/>
                    <a:gd name="T21" fmla="*/ 43 h 75"/>
                    <a:gd name="T22" fmla="*/ 35 w 94"/>
                    <a:gd name="T23" fmla="*/ 43 h 75"/>
                    <a:gd name="T24" fmla="*/ 77 w 94"/>
                    <a:gd name="T25" fmla="*/ 1 h 75"/>
                    <a:gd name="T26" fmla="*/ 80 w 94"/>
                    <a:gd name="T27" fmla="*/ 1 h 75"/>
                    <a:gd name="T28" fmla="*/ 93 w 94"/>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75">
                      <a:moveTo>
                        <a:pt x="93" y="14"/>
                      </a:moveTo>
                      <a:cubicBezTo>
                        <a:pt x="94" y="14"/>
                        <a:pt x="94" y="16"/>
                        <a:pt x="93" y="16"/>
                      </a:cubicBezTo>
                      <a:cubicBezTo>
                        <a:pt x="35" y="74"/>
                        <a:pt x="35" y="74"/>
                        <a:pt x="35" y="74"/>
                      </a:cubicBezTo>
                      <a:cubicBezTo>
                        <a:pt x="34" y="75"/>
                        <a:pt x="33" y="75"/>
                        <a:pt x="32" y="74"/>
                      </a:cubicBezTo>
                      <a:cubicBezTo>
                        <a:pt x="19" y="61"/>
                        <a:pt x="19" y="61"/>
                        <a:pt x="19" y="61"/>
                      </a:cubicBezTo>
                      <a:cubicBezTo>
                        <a:pt x="18" y="61"/>
                        <a:pt x="17" y="59"/>
                        <a:pt x="16" y="59"/>
                      </a:cubicBezTo>
                      <a:cubicBezTo>
                        <a:pt x="1" y="43"/>
                        <a:pt x="1" y="43"/>
                        <a:pt x="1" y="43"/>
                      </a:cubicBezTo>
                      <a:cubicBezTo>
                        <a:pt x="0" y="42"/>
                        <a:pt x="0" y="41"/>
                        <a:pt x="1" y="40"/>
                      </a:cubicBezTo>
                      <a:cubicBezTo>
                        <a:pt x="14" y="27"/>
                        <a:pt x="14" y="27"/>
                        <a:pt x="14" y="27"/>
                      </a:cubicBezTo>
                      <a:cubicBezTo>
                        <a:pt x="14" y="26"/>
                        <a:pt x="16" y="26"/>
                        <a:pt x="16" y="27"/>
                      </a:cubicBezTo>
                      <a:cubicBezTo>
                        <a:pt x="32" y="43"/>
                        <a:pt x="32" y="43"/>
                        <a:pt x="32" y="43"/>
                      </a:cubicBezTo>
                      <a:cubicBezTo>
                        <a:pt x="33" y="43"/>
                        <a:pt x="34" y="43"/>
                        <a:pt x="35" y="43"/>
                      </a:cubicBezTo>
                      <a:cubicBezTo>
                        <a:pt x="77" y="1"/>
                        <a:pt x="77" y="1"/>
                        <a:pt x="77" y="1"/>
                      </a:cubicBezTo>
                      <a:cubicBezTo>
                        <a:pt x="78" y="0"/>
                        <a:pt x="79" y="0"/>
                        <a:pt x="80" y="1"/>
                      </a:cubicBezTo>
                      <a:lnTo>
                        <a:pt x="93" y="1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FFFFFF"/>
                    </a:solidFill>
                    <a:effectLst/>
                    <a:uLnTx/>
                    <a:uFillTx/>
                    <a:latin typeface="KoPub돋움체 Medium"/>
                    <a:ea typeface="KoPub돋움체 Medium"/>
                    <a:cs typeface="+mn-cs"/>
                  </a:endParaRPr>
                </a:p>
              </p:txBody>
            </p:sp>
          </p:grpSp>
          <p:sp>
            <p:nvSpPr>
              <p:cNvPr id="69" name="TextBox 68">
                <a:extLst>
                  <a:ext uri="{FF2B5EF4-FFF2-40B4-BE49-F238E27FC236}">
                    <a16:creationId xmlns:a16="http://schemas.microsoft.com/office/drawing/2014/main" id="{07277B31-5869-0D11-2B63-8F1FBCC6EFDF}"/>
                  </a:ext>
                </a:extLst>
              </p:cNvPr>
              <p:cNvSpPr txBox="1"/>
              <p:nvPr/>
            </p:nvSpPr>
            <p:spPr>
              <a:xfrm>
                <a:off x="2986768" y="2526484"/>
                <a:ext cx="1176131"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브랜딩 경험 강화</a:t>
                </a:r>
                <a:endParaRPr kumimoji="0" lang="en-US" altLang="ko-KR" sz="105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endParaRPr>
              </a:p>
            </p:txBody>
          </p:sp>
        </p:grpSp>
      </p:grpSp>
      <p:sp>
        <p:nvSpPr>
          <p:cNvPr id="85" name="TextBox 84">
            <a:extLst>
              <a:ext uri="{FF2B5EF4-FFF2-40B4-BE49-F238E27FC236}">
                <a16:creationId xmlns:a16="http://schemas.microsoft.com/office/drawing/2014/main" id="{1CAC09DE-0A42-93B1-8630-2D54FD14CC93}"/>
              </a:ext>
            </a:extLst>
          </p:cNvPr>
          <p:cNvSpPr txBox="1"/>
          <p:nvPr/>
        </p:nvSpPr>
        <p:spPr>
          <a:xfrm>
            <a:off x="488949" y="5722388"/>
            <a:ext cx="8924976"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O2O(Online to Offline)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는 온라인 서비스를 통해 오프라인으로 채널로 구매자를 유도하는 전략</a:t>
            </a:r>
            <a:r>
              <a:rPr lang="ko-KR" altLang="en-US" dirty="0">
                <a:solidFill>
                  <a:srgbClr val="FFFFFF">
                    <a:lumMod val="50000"/>
                  </a:srgbClr>
                </a:solidFill>
              </a:rPr>
              <a:t>이며</a:t>
            </a:r>
            <a:r>
              <a:rPr lang="en-US" altLang="ko-KR" dirty="0">
                <a:solidFill>
                  <a:srgbClr val="FFFFFF">
                    <a:lumMod val="50000"/>
                  </a:srgbClr>
                </a:solidFill>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O4O(Online for Offline)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는</a:t>
            </a:r>
            <a:r>
              <a:rPr lang="ko-KR" altLang="en-US" dirty="0">
                <a:solidFill>
                  <a:srgbClr val="FFFFFF">
                    <a:lumMod val="50000"/>
                  </a:srgbClr>
                </a:solidFill>
              </a:rPr>
              <a:t> 온라인 비즈니스를 기반으로 오프라인으로 사업 영역을 확대하는 것으로 이해 가능</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a:defRPr/>
            </a:pPr>
            <a:r>
              <a:rPr lang="en-US" altLang="ko-KR" dirty="0">
                <a:solidFill>
                  <a:srgbClr val="FFFFFF">
                    <a:lumMod val="50000"/>
                  </a:srgbClr>
                </a:solidFill>
              </a:rPr>
              <a:t>Note</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래플</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(Raffle)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은 브랜드 홈페이지나 특정 사이트를 통해 온라인으로 제한된 시간 내 응모하고</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추첨을 통해 한정판 제품을 구입할 수 있는 자격을 부여하는 과정으로</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드로우</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(Draw)</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라는 유사 단어도 활용되는 추세</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aphicFrame>
        <p:nvGraphicFramePr>
          <p:cNvPr id="2" name="표 7">
            <a:extLst>
              <a:ext uri="{FF2B5EF4-FFF2-40B4-BE49-F238E27FC236}">
                <a16:creationId xmlns:a16="http://schemas.microsoft.com/office/drawing/2014/main" id="{5A475C65-AEA6-6579-ADB3-5E3A0CA5164B}"/>
              </a:ext>
            </a:extLst>
          </p:cNvPr>
          <p:cNvGraphicFramePr>
            <a:graphicFrameLocks noGrp="1"/>
          </p:cNvGraphicFramePr>
          <p:nvPr>
            <p:extLst>
              <p:ext uri="{D42A27DB-BD31-4B8C-83A1-F6EECF244321}">
                <p14:modId xmlns:p14="http://schemas.microsoft.com/office/powerpoint/2010/main" val="3085260120"/>
              </p:ext>
            </p:extLst>
          </p:nvPr>
        </p:nvGraphicFramePr>
        <p:xfrm>
          <a:off x="721384" y="3355662"/>
          <a:ext cx="3958477" cy="2349702"/>
        </p:xfrm>
        <a:graphic>
          <a:graphicData uri="http://schemas.openxmlformats.org/drawingml/2006/table">
            <a:tbl>
              <a:tblPr firstRow="1" bandRow="1">
                <a:tableStyleId>{5C22544A-7EE6-4342-B048-85BDC9FD1C3A}</a:tableStyleId>
              </a:tblPr>
              <a:tblGrid>
                <a:gridCol w="527797">
                  <a:extLst>
                    <a:ext uri="{9D8B030D-6E8A-4147-A177-3AD203B41FA5}">
                      <a16:colId xmlns:a16="http://schemas.microsoft.com/office/drawing/2014/main" val="4139150648"/>
                    </a:ext>
                  </a:extLst>
                </a:gridCol>
                <a:gridCol w="640896">
                  <a:extLst>
                    <a:ext uri="{9D8B030D-6E8A-4147-A177-3AD203B41FA5}">
                      <a16:colId xmlns:a16="http://schemas.microsoft.com/office/drawing/2014/main" val="694425255"/>
                    </a:ext>
                  </a:extLst>
                </a:gridCol>
                <a:gridCol w="2789784">
                  <a:extLst>
                    <a:ext uri="{9D8B030D-6E8A-4147-A177-3AD203B41FA5}">
                      <a16:colId xmlns:a16="http://schemas.microsoft.com/office/drawing/2014/main" val="3451980700"/>
                    </a:ext>
                  </a:extLst>
                </a:gridCol>
              </a:tblGrid>
              <a:tr h="212686">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기업명</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매장명</a:t>
                      </a:r>
                      <a:endParaRPr lang="en-US" altLang="ko-KR" sz="900" b="1" dirty="0">
                        <a:ln>
                          <a:solidFill>
                            <a:srgbClr val="059AFF">
                              <a:alpha val="0"/>
                            </a:srgbClr>
                          </a:solidFill>
                        </a:ln>
                        <a:solidFill>
                          <a:schemeClr val="tx1">
                            <a:lumMod val="85000"/>
                            <a:lumOff val="15000"/>
                          </a:schemeClr>
                        </a:solidFill>
                        <a:latin typeface="+mn-ea"/>
                        <a:ea typeface="+mn-ea"/>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사업 분야</a:t>
                      </a:r>
                      <a:endParaRPr lang="en-US" altLang="ko-KR" sz="900" b="1" dirty="0">
                        <a:ln>
                          <a:solidFill>
                            <a:srgbClr val="059AFF">
                              <a:alpha val="0"/>
                            </a:srgbClr>
                          </a:solidFill>
                        </a:ln>
                        <a:solidFill>
                          <a:schemeClr val="tx1">
                            <a:lumMod val="85000"/>
                            <a:lumOff val="15000"/>
                          </a:schemeClr>
                        </a:solidFill>
                        <a:latin typeface="+mn-ea"/>
                        <a:ea typeface="+mn-ea"/>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10701679"/>
                  </a:ext>
                </a:extLst>
              </a:tr>
              <a:tr h="708658">
                <a:tc>
                  <a:txBody>
                    <a:bodyPr/>
                    <a:lstStyle/>
                    <a:p>
                      <a:pPr algn="ctr" fontAlgn="ctr"/>
                      <a:r>
                        <a:rPr lang="ko-KR" altLang="en-US" sz="850" b="1" i="0" u="none" strike="noStrike" dirty="0">
                          <a:ln>
                            <a:solidFill>
                              <a:srgbClr val="059AFF">
                                <a:alpha val="0"/>
                              </a:srgbClr>
                            </a:solidFill>
                          </a:ln>
                          <a:solidFill>
                            <a:schemeClr val="tx1">
                              <a:lumMod val="85000"/>
                              <a:lumOff val="15000"/>
                            </a:schemeClr>
                          </a:solidFill>
                          <a:effectLst/>
                          <a:latin typeface="+mn-ea"/>
                          <a:ea typeface="+mn-ea"/>
                        </a:rPr>
                        <a:t>무신사</a:t>
                      </a: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algn="ctr" fontAlgn="ctr">
                        <a:lnSpc>
                          <a:spcPct val="110000"/>
                        </a:lnSpc>
                      </a:pP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무신사</a:t>
                      </a:r>
                      <a:b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b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스탠다드</a:t>
                      </a:r>
                      <a:endPar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E1F4FF"/>
                    </a:solidFill>
                  </a:tcPr>
                </a:tc>
                <a:tc>
                  <a:txBody>
                    <a:bodyPr/>
                    <a:lstStyle/>
                    <a:p>
                      <a:pPr marL="90488" indent="-90488" algn="l" fontAlgn="ctr">
                        <a:spcAft>
                          <a:spcPts val="100"/>
                        </a:spcAft>
                        <a:buFont typeface="Arial" panose="020B0604020202020204" pitchFamily="34" charset="0"/>
                        <a:buChar char="•"/>
                      </a:pP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’21</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년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5</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월 판매 목적 매장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무신사 스탠다드</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를 구축한 이후</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 ’23</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년 대구</a:t>
                      </a:r>
                      <a:r>
                        <a:rPr lang="en-US" altLang="ko-KR"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부산 등 전국 주요 거점에 무신사 스탠다드 매장 두 곳을 추가</a:t>
                      </a:r>
                      <a:r>
                        <a:rPr lang="en-US" altLang="ko-KR"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 </a:t>
                      </a:r>
                      <a:r>
                        <a:rPr lang="ko-KR" altLang="en-US"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이 밖에 팝업스토어 </a:t>
                      </a:r>
                      <a:r>
                        <a:rPr lang="en-US" altLang="ko-KR"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무신사 테라스</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를 함께 운영하며 옴니채널 전략 강화</a:t>
                      </a:r>
                      <a:endPar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9674435"/>
                  </a:ext>
                </a:extLst>
              </a:tr>
              <a:tr h="708658">
                <a:tc>
                  <a:txBody>
                    <a:bodyPr/>
                    <a:lstStyle/>
                    <a:p>
                      <a:pPr algn="ctr" fontAlgn="ctr"/>
                      <a:r>
                        <a:rPr lang="en-US" altLang="ko-KR" sz="850" b="1" i="0" u="none" strike="noStrike" dirty="0">
                          <a:ln>
                            <a:solidFill>
                              <a:srgbClr val="059AFF">
                                <a:alpha val="0"/>
                              </a:srgbClr>
                            </a:solidFill>
                          </a:ln>
                          <a:solidFill>
                            <a:schemeClr val="tx1">
                              <a:lumMod val="85000"/>
                              <a:lumOff val="15000"/>
                            </a:schemeClr>
                          </a:solidFill>
                          <a:effectLst/>
                          <a:latin typeface="+mn-ea"/>
                          <a:ea typeface="+mn-ea"/>
                        </a:rPr>
                        <a:t>29CM</a:t>
                      </a:r>
                      <a:endParaRPr lang="ko-KR" altLang="en-US" sz="850" b="1" i="0" u="none" strike="noStrike" dirty="0">
                        <a:ln>
                          <a:solidFill>
                            <a:srgbClr val="059AFF">
                              <a:alpha val="0"/>
                            </a:srgbClr>
                          </a:solidFill>
                        </a:ln>
                        <a:solidFill>
                          <a:schemeClr val="tx1">
                            <a:lumMod val="85000"/>
                            <a:lumOff val="15000"/>
                          </a:schemeClr>
                        </a:solidFill>
                        <a:effectLst/>
                        <a:latin typeface="+mn-ea"/>
                        <a:ea typeface="+mn-ea"/>
                      </a:endParaRP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algn="ctr" fontAlgn="ctr">
                        <a:lnSpc>
                          <a:spcPct val="110000"/>
                        </a:lnSpc>
                      </a:pP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이구갤러리</a:t>
                      </a:r>
                      <a:endPar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endParaRPr>
                    </a:p>
                    <a:p>
                      <a:pPr algn="ctr" fontAlgn="ctr">
                        <a:lnSpc>
                          <a:spcPct val="110000"/>
                        </a:lnSpc>
                      </a:pP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이구성수</a:t>
                      </a:r>
                      <a:endPar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endParaRPr>
                    </a:p>
                    <a:p>
                      <a:pPr algn="ctr" fontAlgn="ctr">
                        <a:lnSpc>
                          <a:spcPct val="110000"/>
                        </a:lnSpc>
                      </a:pP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TTRS</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E1F4FF"/>
                    </a:solidFill>
                  </a:tcPr>
                </a:tc>
                <a:tc>
                  <a:txBody>
                    <a:bodyPr/>
                    <a:lstStyle/>
                    <a:p>
                      <a:pPr marL="90488" indent="-90488" algn="l" fontAlgn="ctr">
                        <a:spcAft>
                          <a:spcPts val="100"/>
                        </a:spcAft>
                        <a:buFont typeface="Arial" panose="020B0604020202020204" pitchFamily="34" charset="0"/>
                        <a:buChar char="•"/>
                      </a:pP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’22</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년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8</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월 더현대서울 내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이구갤러리</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오픈을 기점으로 같은 해 단독 매장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이구성수</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이구갤러리 대구</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등 큐레이션 쇼룸 출점을 가속화하며 브랜딩 경험 차별화에 집중해왔음</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 ’23</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년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10</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월 프리미엄 리빙 셀렉트숍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‘TTRS(</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테트리스</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를 오픈하여 카테고리 확장 및 고객층 유입 확대를 목표</a:t>
                      </a:r>
                      <a:endPar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1139198"/>
                  </a:ext>
                </a:extLst>
              </a:tr>
              <a:tr h="708658">
                <a:tc>
                  <a:txBody>
                    <a:bodyPr/>
                    <a:lstStyle/>
                    <a:p>
                      <a:pPr algn="ctr" fontAlgn="ctr"/>
                      <a:r>
                        <a:rPr lang="en-US" altLang="ko-KR" sz="850" b="1" i="0" u="none" strike="noStrike" dirty="0">
                          <a:ln>
                            <a:solidFill>
                              <a:srgbClr val="059AFF">
                                <a:alpha val="0"/>
                              </a:srgbClr>
                            </a:solidFill>
                          </a:ln>
                          <a:solidFill>
                            <a:schemeClr val="tx1">
                              <a:lumMod val="85000"/>
                              <a:lumOff val="15000"/>
                            </a:schemeClr>
                          </a:solidFill>
                          <a:effectLst/>
                          <a:latin typeface="+mn-ea"/>
                          <a:ea typeface="+mn-ea"/>
                        </a:rPr>
                        <a:t>W</a:t>
                      </a:r>
                      <a:r>
                        <a:rPr lang="ko-KR" altLang="en-US" sz="850" b="1" i="0" u="none" strike="noStrike" dirty="0">
                          <a:ln>
                            <a:solidFill>
                              <a:srgbClr val="059AFF">
                                <a:alpha val="0"/>
                              </a:srgbClr>
                            </a:solidFill>
                          </a:ln>
                          <a:solidFill>
                            <a:schemeClr val="tx1">
                              <a:lumMod val="85000"/>
                              <a:lumOff val="15000"/>
                            </a:schemeClr>
                          </a:solidFill>
                          <a:effectLst/>
                          <a:latin typeface="+mn-ea"/>
                          <a:ea typeface="+mn-ea"/>
                        </a:rPr>
                        <a:t>컨셉</a:t>
                      </a:r>
                      <a:endParaRPr lang="en-US" altLang="ko-KR" sz="850" b="1" i="0" u="none" strike="noStrike" dirty="0">
                        <a:ln>
                          <a:solidFill>
                            <a:srgbClr val="059AFF">
                              <a:alpha val="0"/>
                            </a:srgbClr>
                          </a:solidFill>
                        </a:ln>
                        <a:solidFill>
                          <a:schemeClr val="tx1">
                            <a:lumMod val="85000"/>
                            <a:lumOff val="15000"/>
                          </a:schemeClr>
                        </a:solidFill>
                        <a:effectLst/>
                        <a:latin typeface="+mn-ea"/>
                        <a:ea typeface="+mn-ea"/>
                      </a:endParaRPr>
                    </a:p>
                    <a:p>
                      <a:pPr algn="ctr" fontAlgn="ctr"/>
                      <a:r>
                        <a:rPr lang="en-US" altLang="ko-KR" sz="850" b="1" i="0" u="none" strike="noStrike" dirty="0">
                          <a:ln>
                            <a:solidFill>
                              <a:srgbClr val="059AFF">
                                <a:alpha val="0"/>
                              </a:srgbClr>
                            </a:solidFill>
                          </a:ln>
                          <a:solidFill>
                            <a:schemeClr val="tx1">
                              <a:lumMod val="85000"/>
                              <a:lumOff val="15000"/>
                            </a:schemeClr>
                          </a:solidFill>
                          <a:effectLst/>
                          <a:latin typeface="+mn-ea"/>
                          <a:ea typeface="+mn-ea"/>
                        </a:rPr>
                        <a:t>(SSG</a:t>
                      </a:r>
                      <a:r>
                        <a:rPr lang="ko-KR" altLang="en-US" sz="850" b="1" i="0" u="none" strike="noStrike" dirty="0">
                          <a:ln>
                            <a:solidFill>
                              <a:srgbClr val="059AFF">
                                <a:alpha val="0"/>
                              </a:srgbClr>
                            </a:solidFill>
                          </a:ln>
                          <a:solidFill>
                            <a:schemeClr val="tx1">
                              <a:lumMod val="85000"/>
                              <a:lumOff val="15000"/>
                            </a:schemeClr>
                          </a:solidFill>
                          <a:effectLst/>
                          <a:latin typeface="+mn-ea"/>
                          <a:ea typeface="+mn-ea"/>
                        </a:rPr>
                        <a:t>닷컴</a:t>
                      </a:r>
                      <a:r>
                        <a:rPr lang="en-US" altLang="ko-KR" sz="850" b="1" i="0" u="none" strike="noStrike" dirty="0">
                          <a:ln>
                            <a:solidFill>
                              <a:srgbClr val="059AFF">
                                <a:alpha val="0"/>
                              </a:srgbClr>
                            </a:solidFill>
                          </a:ln>
                          <a:solidFill>
                            <a:schemeClr val="tx1">
                              <a:lumMod val="85000"/>
                              <a:lumOff val="15000"/>
                            </a:schemeClr>
                          </a:solidFill>
                          <a:effectLst/>
                          <a:latin typeface="+mn-ea"/>
                          <a:ea typeface="+mn-ea"/>
                        </a:rPr>
                        <a:t>)</a:t>
                      </a:r>
                      <a:endParaRPr lang="ko-KR" altLang="en-US" sz="850" b="1" i="0" u="none" strike="noStrike" dirty="0">
                        <a:ln>
                          <a:solidFill>
                            <a:srgbClr val="059AFF">
                              <a:alpha val="0"/>
                            </a:srgbClr>
                          </a:solidFill>
                        </a:ln>
                        <a:solidFill>
                          <a:schemeClr val="tx1">
                            <a:lumMod val="85000"/>
                            <a:lumOff val="15000"/>
                          </a:schemeClr>
                        </a:solidFill>
                        <a:effectLst/>
                        <a:latin typeface="+mn-ea"/>
                        <a:ea typeface="+mn-ea"/>
                      </a:endParaRPr>
                    </a:p>
                  </a:txBody>
                  <a:tcPr marL="36000" marR="36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0EAFF"/>
                    </a:solidFill>
                  </a:tcPr>
                </a:tc>
                <a:tc>
                  <a:txBody>
                    <a:bodyPr/>
                    <a:lstStyle/>
                    <a:p>
                      <a:pPr algn="ctr" fontAlgn="ctr">
                        <a:lnSpc>
                          <a:spcPct val="110000"/>
                        </a:lnSpc>
                      </a:pP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W.Concept</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4FF"/>
                    </a:solidFill>
                  </a:tcPr>
                </a:tc>
                <a:tc>
                  <a:txBody>
                    <a:bodyPr/>
                    <a:lstStyle/>
                    <a:p>
                      <a:pPr marL="90488" indent="-90488" algn="l" fontAlgn="ctr">
                        <a:spcAft>
                          <a:spcPts val="100"/>
                        </a:spcAft>
                        <a:buFont typeface="Arial" panose="020B0604020202020204" pitchFamily="34" charset="0"/>
                        <a:buChar char="•"/>
                      </a:pP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W</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컨셉은</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’23</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년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10</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월 신규 개점 매장 포함 총 </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4</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개 매장을 운영 중</a:t>
                      </a:r>
                      <a:r>
                        <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850" b="0" i="0" u="none" strike="noStrike" dirty="0">
                          <a:ln>
                            <a:solidFill>
                              <a:srgbClr val="059AFF">
                                <a:alpha val="0"/>
                              </a:srgbClr>
                            </a:solidFill>
                          </a:ln>
                          <a:solidFill>
                            <a:schemeClr val="tx1">
                              <a:lumMod val="85000"/>
                              <a:lumOff val="15000"/>
                            </a:schemeClr>
                          </a:solidFill>
                          <a:effectLst/>
                          <a:latin typeface="+mn-ea"/>
                          <a:ea typeface="+mn-ea"/>
                          <a:cs typeface="+mn-cs"/>
                        </a:rPr>
                        <a:t>온</a:t>
                      </a:r>
                      <a:r>
                        <a:rPr lang="en-US" altLang="ko-KR"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오프라인을 연계한 판매 공간으로 포지셔닝하여 입점 브랜드의 매출</a:t>
                      </a:r>
                      <a:r>
                        <a:rPr lang="en-US" altLang="ko-KR"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85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인지도 상승 및 신규 고객 확대 등 실적 가시화</a:t>
                      </a:r>
                      <a:endParaRPr lang="en-US" altLang="ko-KR" sz="85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6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408015"/>
                  </a:ext>
                </a:extLst>
              </a:tr>
            </a:tbl>
          </a:graphicData>
        </a:graphic>
      </p:graphicFrame>
      <p:grpSp>
        <p:nvGrpSpPr>
          <p:cNvPr id="4" name="그룹 3">
            <a:extLst>
              <a:ext uri="{FF2B5EF4-FFF2-40B4-BE49-F238E27FC236}">
                <a16:creationId xmlns:a16="http://schemas.microsoft.com/office/drawing/2014/main" id="{7FBFAC58-D28E-E5E9-7CAB-3F9314BFD7F7}"/>
              </a:ext>
            </a:extLst>
          </p:cNvPr>
          <p:cNvGrpSpPr/>
          <p:nvPr/>
        </p:nvGrpSpPr>
        <p:grpSpPr>
          <a:xfrm>
            <a:off x="485825" y="1217074"/>
            <a:ext cx="8928100" cy="311839"/>
            <a:chOff x="485825" y="1217074"/>
            <a:chExt cx="8928100" cy="311839"/>
          </a:xfrm>
        </p:grpSpPr>
        <p:sp>
          <p:nvSpPr>
            <p:cNvPr id="19" name="사각형: 둥근 위쪽 모서리 18">
              <a:extLst>
                <a:ext uri="{FF2B5EF4-FFF2-40B4-BE49-F238E27FC236}">
                  <a16:creationId xmlns:a16="http://schemas.microsoft.com/office/drawing/2014/main" id="{F707ECC6-E608-DE5A-C7DF-93D26A132E1C}"/>
                </a:ext>
              </a:extLst>
            </p:cNvPr>
            <p:cNvSpPr/>
            <p:nvPr/>
          </p:nvSpPr>
          <p:spPr>
            <a:xfrm>
              <a:off x="270804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27" name="사각형: 둥근 위쪽 모서리 26">
              <a:extLst>
                <a:ext uri="{FF2B5EF4-FFF2-40B4-BE49-F238E27FC236}">
                  <a16:creationId xmlns:a16="http://schemas.microsoft.com/office/drawing/2014/main" id="{B7A54076-4DF1-5AB7-8BD6-AC66934F8E31}"/>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28" name="사각형: 둥근 위쪽 모서리 27">
              <a:extLst>
                <a:ext uri="{FF2B5EF4-FFF2-40B4-BE49-F238E27FC236}">
                  <a16:creationId xmlns:a16="http://schemas.microsoft.com/office/drawing/2014/main" id="{F7766635-BA3E-214D-D81A-FC1B50BF161D}"/>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29" name="직선 연결선 28">
              <a:extLst>
                <a:ext uri="{FF2B5EF4-FFF2-40B4-BE49-F238E27FC236}">
                  <a16:creationId xmlns:a16="http://schemas.microsoft.com/office/drawing/2014/main" id="{154B88F4-EEF1-C9C8-A772-639B02FDA610}"/>
                </a:ext>
              </a:extLst>
            </p:cNvPr>
            <p:cNvCxnSpPr/>
            <p:nvPr/>
          </p:nvCxnSpPr>
          <p:spPr>
            <a:xfrm>
              <a:off x="485825" y="1525472"/>
              <a:ext cx="8928100" cy="0"/>
            </a:xfrm>
            <a:prstGeom prst="line">
              <a:avLst/>
            </a:prstGeom>
            <a:ln w="38100">
              <a:solidFill>
                <a:srgbClr val="7213EA"/>
              </a:solidFill>
            </a:ln>
          </p:spPr>
          <p:style>
            <a:lnRef idx="1">
              <a:schemeClr val="accent1"/>
            </a:lnRef>
            <a:fillRef idx="0">
              <a:schemeClr val="accent1"/>
            </a:fillRef>
            <a:effectRef idx="0">
              <a:schemeClr val="accent1"/>
            </a:effectRef>
            <a:fontRef idx="minor">
              <a:schemeClr val="tx1"/>
            </a:fontRef>
          </p:style>
        </p:cxnSp>
        <p:sp>
          <p:nvSpPr>
            <p:cNvPr id="30" name="사각형: 둥근 위쪽 모서리 29">
              <a:extLst>
                <a:ext uri="{FF2B5EF4-FFF2-40B4-BE49-F238E27FC236}">
                  <a16:creationId xmlns:a16="http://schemas.microsoft.com/office/drawing/2014/main" id="{78B4AE4A-6EBF-891C-753E-F655C66E6BD9}"/>
                </a:ext>
              </a:extLst>
            </p:cNvPr>
            <p:cNvSpPr/>
            <p:nvPr/>
          </p:nvSpPr>
          <p:spPr>
            <a:xfrm>
              <a:off x="1610413" y="1217074"/>
              <a:ext cx="1075857" cy="293662"/>
            </a:xfrm>
            <a:prstGeom prst="round2SameRect">
              <a:avLst/>
            </a:prstGeom>
            <a:solidFill>
              <a:srgbClr val="7213E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패션</a:t>
              </a:r>
            </a:p>
          </p:txBody>
        </p:sp>
      </p:grpSp>
    </p:spTree>
    <p:extLst>
      <p:ext uri="{BB962C8B-B14F-4D97-AF65-F5344CB8AC3E}">
        <p14:creationId xmlns:p14="http://schemas.microsoft.com/office/powerpoint/2010/main" val="3194839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a:extLst>
              <a:ext uri="{FF2B5EF4-FFF2-40B4-BE49-F238E27FC236}">
                <a16:creationId xmlns:a16="http://schemas.microsoft.com/office/drawing/2014/main" id="{9A98C16D-3105-9CFA-D681-8707504FD64D}"/>
              </a:ext>
            </a:extLst>
          </p:cNvPr>
          <p:cNvSpPr/>
          <p:nvPr/>
        </p:nvSpPr>
        <p:spPr>
          <a:xfrm>
            <a:off x="4251960" y="2068811"/>
            <a:ext cx="5022216" cy="3628726"/>
          </a:xfrm>
          <a:prstGeom prst="rect">
            <a:avLst/>
          </a:prstGeom>
          <a:solidFill>
            <a:srgbClr val="EAECEE">
              <a:alpha val="6980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08000" rtlCol="0" anchor="ctr"/>
          <a:lstStyle/>
          <a:p>
            <a:pPr marL="0" marR="0" lvl="0" indent="0" algn="l" defTabSz="914400" rtl="0" eaLnBrk="1" fontAlgn="ctr" latinLnBrk="0" hangingPunct="1">
              <a:lnSpc>
                <a:spcPct val="110000"/>
              </a:lnSpc>
              <a:spcBef>
                <a:spcPts val="200"/>
              </a:spcBef>
              <a:spcAft>
                <a:spcPts val="4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98E7E"/>
                </a:solidFill>
                <a:effectLst/>
                <a:uLnTx/>
                <a:uFillTx/>
                <a:latin typeface="KoPub돋움체 Medium" panose="02020603020101020101" pitchFamily="18" charset="-127"/>
                <a:ea typeface="KoPub돋움체 Medium" panose="02020603020101020101" pitchFamily="18" charset="-127"/>
                <a:cs typeface="+mn-cs"/>
              </a:rPr>
              <a:t>딜리버리 수요 회복될까  </a:t>
            </a:r>
            <a:endParaRPr kumimoji="0" lang="en-US" altLang="ko-KR" sz="1100" b="0" i="0" u="none" strike="noStrike" kern="0" cap="none" spc="0" normalizeH="0" baseline="0" noProof="0" dirty="0">
              <a:ln>
                <a:solidFill>
                  <a:srgbClr val="FFFFFF">
                    <a:lumMod val="50000"/>
                    <a:alpha val="0"/>
                  </a:srgbClr>
                </a:solidFill>
              </a:ln>
              <a:solidFill>
                <a:srgbClr val="098E7E"/>
              </a:solidFill>
              <a:effectLst/>
              <a:uLnTx/>
              <a:uFillTx/>
              <a:latin typeface="KoPub돋움체 Medium"/>
              <a:ea typeface="KoPub돋움체 Medium"/>
              <a:cs typeface="+mn-cs"/>
            </a:endParaRPr>
          </a:p>
          <a:p>
            <a:pPr marL="90000" marR="0" lvl="0" indent="-90000" algn="l" defTabSz="914400" rtl="0" eaLnBrk="1" fontAlgn="ctr"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고성장세를 지속해오던 딜리버리 시장의 성장세가 </a:t>
            </a:r>
            <a:r>
              <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2021</a:t>
            </a: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년 하반기를 기점으로 빠르게 둔화</a:t>
            </a:r>
            <a:endPar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endParaRPr>
          </a:p>
          <a:p>
            <a:pPr marL="215900" marR="0" lvl="0" indent="-123825" algn="l" defTabSz="914400" rtl="0" eaLnBrk="1" fontAlgn="ctr" latinLnBrk="0" hangingPunct="1">
              <a:lnSpc>
                <a:spcPct val="110000"/>
              </a:lnSpc>
              <a:spcBef>
                <a:spcPts val="200"/>
              </a:spcBef>
              <a:spcAft>
                <a:spcPts val="200"/>
              </a:spcAft>
              <a:buClrTx/>
              <a:buSzTx/>
              <a:buFont typeface="KoPub돋움체 Bold" panose="02020603020101020101" pitchFamily="18" charset="-127"/>
              <a:buChar char="-"/>
              <a:tabLst/>
              <a:defRPr/>
            </a:pP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온라인 음식서비스 거래액은 </a:t>
            </a:r>
            <a:r>
              <a:rPr lang="en-US" altLang="ko-KR" sz="900" kern="0" dirty="0">
                <a:ln>
                  <a:solidFill>
                    <a:srgbClr val="FFFFFF">
                      <a:lumMod val="50000"/>
                      <a:alpha val="0"/>
                    </a:srgbClr>
                  </a:solidFill>
                </a:ln>
                <a:solidFill>
                  <a:srgbClr val="000000">
                    <a:lumMod val="85000"/>
                    <a:lumOff val="15000"/>
                  </a:srgbClr>
                </a:solidFill>
                <a:latin typeface="KoPub돋움체 Medium"/>
                <a:ea typeface="KoPub돋움체 Medium"/>
              </a:rPr>
              <a:t>’</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21</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12</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월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조 </a:t>
            </a:r>
            <a:r>
              <a:rPr lang="en-US" altLang="ko-KR" sz="900" kern="0" dirty="0">
                <a:ln>
                  <a:solidFill>
                    <a:srgbClr val="FFFFFF">
                      <a:lumMod val="50000"/>
                      <a:alpha val="0"/>
                    </a:srgbClr>
                  </a:solidFill>
                </a:ln>
                <a:solidFill>
                  <a:srgbClr val="000000">
                    <a:lumMod val="85000"/>
                    <a:lumOff val="15000"/>
                  </a:srgbClr>
                </a:solidFill>
                <a:latin typeface="KoPub돋움체 Medium"/>
                <a:ea typeface="KoPub돋움체 Medium"/>
              </a:rPr>
              <a:t>5,000</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억 원 수준으로 가장 높은 수치를 기록한 뒤 점차 하락하는 추세</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lang="en-US" altLang="ko-KR" sz="900" kern="0" dirty="0">
                <a:ln>
                  <a:solidFill>
                    <a:srgbClr val="FFFFFF">
                      <a:lumMod val="50000"/>
                      <a:alpha val="0"/>
                    </a:srgbClr>
                  </a:solidFill>
                </a:ln>
                <a:solidFill>
                  <a:srgbClr val="000000">
                    <a:lumMod val="85000"/>
                    <a:lumOff val="15000"/>
                  </a:srgbClr>
                </a:solidFill>
                <a:latin typeface="KoPub돋움체 Medium"/>
                <a:ea typeface="KoPub돋움체 Medium"/>
              </a:rPr>
              <a:t>’</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23</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3</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월 음식서비스 거래액의 전년동월대비 증감률은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-12.9%</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로 집계 기간 중 가장 큰 감소폭을 기록</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p>
          <a:p>
            <a:pPr marL="90000" marR="0" lvl="0" indent="-90000" algn="l" defTabSz="914400" rtl="0" eaLnBrk="1" fontAlgn="ctr" latinLnBrk="0" hangingPunct="1">
              <a:lnSpc>
                <a:spcPct val="110000"/>
              </a:lnSpc>
              <a:spcBef>
                <a:spcPts val="200"/>
              </a:spcBef>
              <a:spcAft>
                <a:spcPts val="200"/>
              </a:spcAft>
              <a:buClrTx/>
              <a:buSzTx/>
              <a:buFont typeface="Arial" panose="020B0604020202020204" pitchFamily="34" charset="0"/>
              <a:buChar char="•"/>
              <a:tabLst/>
              <a:defRPr/>
            </a:pPr>
            <a:r>
              <a:rPr lang="en-US" altLang="ko-KR" sz="900" b="1" kern="0" dirty="0">
                <a:ln>
                  <a:solidFill>
                    <a:srgbClr val="FFFFFF">
                      <a:lumMod val="50000"/>
                      <a:alpha val="0"/>
                    </a:srgbClr>
                  </a:solidFill>
                </a:ln>
                <a:solidFill>
                  <a:srgbClr val="000000">
                    <a:lumMod val="85000"/>
                    <a:lumOff val="15000"/>
                  </a:srgbClr>
                </a:solidFill>
                <a:latin typeface="KoPub돋움체 Medium"/>
                <a:ea typeface="KoPub돋움체 Medium"/>
              </a:rPr>
              <a:t>’</a:t>
            </a:r>
            <a:r>
              <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22</a:t>
            </a: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7</a:t>
            </a: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월부터 </a:t>
            </a:r>
            <a:r>
              <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’23</a:t>
            </a: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4</a:t>
            </a: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월까지 </a:t>
            </a:r>
            <a:r>
              <a:rPr lang="en-US" altLang="ko-KR" sz="900" b="1" kern="0" dirty="0">
                <a:ln>
                  <a:solidFill>
                    <a:srgbClr val="FFFFFF">
                      <a:lumMod val="50000"/>
                      <a:alpha val="0"/>
                    </a:srgbClr>
                  </a:solidFill>
                </a:ln>
                <a:solidFill>
                  <a:srgbClr val="000000">
                    <a:lumMod val="85000"/>
                    <a:lumOff val="15000"/>
                  </a:srgbClr>
                </a:solidFill>
                <a:latin typeface="KoPub돋움체 Medium"/>
                <a:ea typeface="KoPub돋움체 Medium"/>
              </a:rPr>
              <a:t>10</a:t>
            </a:r>
            <a:r>
              <a:rPr lang="ko-KR" altLang="en-US" sz="900" b="1" kern="0" dirty="0">
                <a:ln>
                  <a:solidFill>
                    <a:srgbClr val="FFFFFF">
                      <a:lumMod val="50000"/>
                      <a:alpha val="0"/>
                    </a:srgbClr>
                  </a:solidFill>
                </a:ln>
                <a:solidFill>
                  <a:srgbClr val="000000">
                    <a:lumMod val="85000"/>
                    <a:lumOff val="15000"/>
                  </a:srgbClr>
                </a:solidFill>
                <a:latin typeface="KoPub돋움체 Medium"/>
                <a:ea typeface="KoPub돋움체 Medium"/>
              </a:rPr>
              <a:t>개월 연속 감소한 온라인 음식서비스 거래액은 이후 증가세로 전환된 이후 점진적 회복세가 관찰되나 배달 수요 회복은 쉽지 않을 전망</a:t>
            </a:r>
            <a:endParaRPr lang="en-US" altLang="ko-KR" sz="900" b="1" kern="0" dirty="0">
              <a:ln>
                <a:solidFill>
                  <a:srgbClr val="FFFFFF">
                    <a:lumMod val="50000"/>
                    <a:alpha val="0"/>
                  </a:srgbClr>
                </a:solidFill>
              </a:ln>
              <a:solidFill>
                <a:srgbClr val="000000">
                  <a:lumMod val="85000"/>
                  <a:lumOff val="15000"/>
                </a:srgbClr>
              </a:solidFill>
              <a:latin typeface="KoPub돋움체 Medium"/>
              <a:ea typeface="KoPub돋움체 Medium"/>
            </a:endParaRPr>
          </a:p>
          <a:p>
            <a:pPr marL="215900" marR="0" lvl="0" indent="-123825" algn="l" defTabSz="914400" rtl="0" eaLnBrk="1" fontAlgn="ctr" latinLnBrk="0" hangingPunct="1">
              <a:lnSpc>
                <a:spcPct val="110000"/>
              </a:lnSpc>
              <a:spcBef>
                <a:spcPts val="200"/>
              </a:spcBef>
              <a:spcAft>
                <a:spcPts val="200"/>
              </a:spcAft>
              <a:buClrTx/>
              <a:buSzTx/>
              <a:buFont typeface="KoPub돋움체 Bold" panose="02020603020101020101" pitchFamily="18" charset="-127"/>
              <a:buChar char="-"/>
              <a:tabLst/>
              <a:defRPr/>
            </a:pP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온라인 음식서비스 거래액 회복은 푸드 딜리버리업계 내 근본적인 배달 수요를 늘리기 위해 배달비 축소 및 할인 정책을 펼침에 따른 결과로 풀이</a:t>
            </a:r>
            <a:endParaRPr lang="en-US" altLang="ko-KR" sz="900" kern="0" dirty="0">
              <a:ln>
                <a:solidFill>
                  <a:srgbClr val="FFFFFF">
                    <a:lumMod val="50000"/>
                    <a:alpha val="0"/>
                  </a:srgbClr>
                </a:solidFill>
              </a:ln>
              <a:solidFill>
                <a:srgbClr val="000000">
                  <a:lumMod val="85000"/>
                  <a:lumOff val="15000"/>
                </a:srgbClr>
              </a:solidFill>
              <a:latin typeface="KoPub돋움체 Medium"/>
              <a:ea typeface="KoPub돋움체 Medium"/>
            </a:endParaRPr>
          </a:p>
          <a:p>
            <a:pPr marL="215900" marR="0" lvl="0" indent="-123825" algn="l" defTabSz="914400" rtl="0" eaLnBrk="1" fontAlgn="ctr" latinLnBrk="0" hangingPunct="1">
              <a:lnSpc>
                <a:spcPct val="110000"/>
              </a:lnSpc>
              <a:spcBef>
                <a:spcPts val="200"/>
              </a:spcBef>
              <a:spcAft>
                <a:spcPts val="200"/>
              </a:spcAft>
              <a:buClrTx/>
              <a:buSzTx/>
              <a:buFont typeface="KoPub돋움체 Bold" panose="02020603020101020101" pitchFamily="18" charset="-127"/>
              <a:buChar char="-"/>
              <a:tabLst/>
              <a:defRPr/>
            </a:pP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엔데믹으로 소비자들의 외부 활동이 증가함에 따라 배달 수요 회복이 쉽지 않은 상황이며</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성장세를 이어가기 위해 다각도로 전략적 방향 수립이 요구됨</a:t>
            </a:r>
            <a:endPar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endParaRPr>
          </a:p>
          <a:p>
            <a:pPr fontAlgn="ctr">
              <a:lnSpc>
                <a:spcPct val="110000"/>
              </a:lnSpc>
              <a:spcBef>
                <a:spcPts val="400"/>
              </a:spcBef>
              <a:spcAft>
                <a:spcPts val="400"/>
              </a:spcAft>
              <a:defRPr/>
            </a:pPr>
            <a:r>
              <a:rPr lang="ko-KR" altLang="en-US" sz="1100" b="1" dirty="0">
                <a:ln>
                  <a:solidFill>
                    <a:srgbClr val="FFFFFF">
                      <a:lumMod val="75000"/>
                      <a:alpha val="0"/>
                    </a:srgbClr>
                  </a:solidFill>
                </a:ln>
                <a:solidFill>
                  <a:srgbClr val="098E7E"/>
                </a:solidFill>
                <a:latin typeface="KoPub돋움체 Medium" panose="02020603020101020101" pitchFamily="18" charset="-127"/>
                <a:ea typeface="KoPub돋움체 Medium" panose="02020603020101020101" pitchFamily="18" charset="-127"/>
              </a:rPr>
              <a:t>후발주자의 시장 진입 지속</a:t>
            </a:r>
            <a:endParaRPr lang="en-US" altLang="ko-KR" sz="1100" b="1" dirty="0">
              <a:ln>
                <a:solidFill>
                  <a:srgbClr val="FFFFFF">
                    <a:lumMod val="75000"/>
                    <a:alpha val="0"/>
                  </a:srgbClr>
                </a:solidFill>
              </a:ln>
              <a:solidFill>
                <a:srgbClr val="098E7E"/>
              </a:solidFill>
              <a:latin typeface="KoPub돋움체 Medium" panose="02020603020101020101" pitchFamily="18" charset="-127"/>
              <a:ea typeface="KoPub돋움체 Medium" panose="02020603020101020101" pitchFamily="18" charset="-127"/>
            </a:endParaRPr>
          </a:p>
          <a:p>
            <a:pPr marL="90000" marR="0" lvl="0" indent="-90000" algn="l" defTabSz="914400" rtl="0" eaLnBrk="1" fontAlgn="ctr" latinLnBrk="0" hangingPunct="1">
              <a:lnSpc>
                <a:spcPct val="110000"/>
              </a:lnSpc>
              <a:spcBef>
                <a:spcPts val="200"/>
              </a:spcBef>
              <a:spcAft>
                <a:spcPts val="200"/>
              </a:spcAft>
              <a:buClrTx/>
              <a:buSzTx/>
              <a:buFont typeface="Arial" panose="020B0604020202020204" pitchFamily="34" charset="0"/>
              <a:buChar char="•"/>
              <a:tabLst/>
              <a:defRPr/>
            </a:pPr>
            <a:r>
              <a:rPr kumimoji="0" lang="ko-KR" altLang="en-US"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후발주자는 낮은 수수료 등을 차별화 포인트로 내세워 시장 진출을 가속화하고 있으나</a:t>
            </a:r>
            <a:r>
              <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lang="ko-KR" altLang="en-US" sz="900" b="1" kern="0" dirty="0">
                <a:ln>
                  <a:solidFill>
                    <a:srgbClr val="FFFFFF">
                      <a:lumMod val="50000"/>
                      <a:alpha val="0"/>
                    </a:srgbClr>
                  </a:solidFill>
                </a:ln>
                <a:solidFill>
                  <a:srgbClr val="000000">
                    <a:lumMod val="85000"/>
                    <a:lumOff val="15000"/>
                  </a:srgbClr>
                </a:solidFill>
                <a:latin typeface="KoPub돋움체 Medium"/>
                <a:ea typeface="KoPub돋움체 Medium"/>
              </a:rPr>
              <a:t>배달의민족·요기요·쿠팡이츠 등 상위 </a:t>
            </a:r>
            <a:r>
              <a:rPr lang="en-US" altLang="ko-KR" sz="900" b="1" kern="0" dirty="0">
                <a:ln>
                  <a:solidFill>
                    <a:srgbClr val="FFFFFF">
                      <a:lumMod val="50000"/>
                      <a:alpha val="0"/>
                    </a:srgbClr>
                  </a:solidFill>
                </a:ln>
                <a:solidFill>
                  <a:srgbClr val="000000">
                    <a:lumMod val="85000"/>
                    <a:lumOff val="15000"/>
                  </a:srgbClr>
                </a:solidFill>
                <a:latin typeface="KoPub돋움체 Medium"/>
                <a:ea typeface="KoPub돋움체 Medium"/>
              </a:rPr>
              <a:t>3</a:t>
            </a:r>
            <a:r>
              <a:rPr lang="ko-KR" altLang="en-US" sz="900" b="1" kern="0" dirty="0">
                <a:ln>
                  <a:solidFill>
                    <a:srgbClr val="FFFFFF">
                      <a:lumMod val="50000"/>
                      <a:alpha val="0"/>
                    </a:srgbClr>
                  </a:solidFill>
                </a:ln>
                <a:solidFill>
                  <a:srgbClr val="000000">
                    <a:lumMod val="85000"/>
                    <a:lumOff val="15000"/>
                  </a:srgbClr>
                </a:solidFill>
                <a:latin typeface="KoPub돋움체 Medium"/>
                <a:ea typeface="KoPub돋움체 Medium"/>
              </a:rPr>
              <a:t>사가 지배적인 입지를 구축하고 있어 인지도 확보가 쉽지 않은 상황</a:t>
            </a:r>
            <a:endParaRPr kumimoji="0" lang="en-US" altLang="ko-KR" sz="900" b="1"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endParaRPr>
          </a:p>
          <a:p>
            <a:pPr marL="215900" indent="-123825" fontAlgn="ctr">
              <a:lnSpc>
                <a:spcPct val="110000"/>
              </a:lnSpc>
              <a:spcBef>
                <a:spcPts val="200"/>
              </a:spcBef>
              <a:spcAft>
                <a:spcPts val="200"/>
              </a:spcAft>
              <a:buFont typeface="KoPub돋움체 Bold" panose="02020603020101020101" pitchFamily="18" charset="-127"/>
              <a:buChar char="-"/>
              <a:defRPr/>
            </a:pP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온라인 식품 시장 내 새벽배송을 축소한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SSM(</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기업형 슈퍼마켓</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중심의 유통업</a:t>
            </a:r>
            <a:r>
              <a:rPr lang="ko-KR" altLang="en-US" sz="900" kern="0" dirty="0">
                <a:ln>
                  <a:solidFill>
                    <a:srgbClr val="FFFFFF">
                      <a:lumMod val="50000"/>
                      <a:alpha val="0"/>
                    </a:srgbClr>
                  </a:solidFill>
                </a:ln>
                <a:solidFill>
                  <a:srgbClr val="000000">
                    <a:lumMod val="85000"/>
                    <a:lumOff val="15000"/>
                  </a:srgbClr>
                </a:solidFill>
                <a:latin typeface="KoPub돋움체 Medium"/>
                <a:ea typeface="KoPub돋움체 Medium"/>
              </a:rPr>
              <a:t>계는 </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퀵커머스로 진입을 가속화</a:t>
            </a:r>
            <a:endPar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endParaRPr>
          </a:p>
          <a:p>
            <a:pPr marL="215900" marR="0" lvl="0" indent="-123825" algn="l" defTabSz="914400" rtl="0" eaLnBrk="1" fontAlgn="ctr" latinLnBrk="0" hangingPunct="1">
              <a:lnSpc>
                <a:spcPct val="110000"/>
              </a:lnSpc>
              <a:spcBef>
                <a:spcPts val="200"/>
              </a:spcBef>
              <a:spcAft>
                <a:spcPts val="200"/>
              </a:spcAft>
              <a:buClrTx/>
              <a:buSzTx/>
              <a:buFont typeface="KoPub돋움체 Bold" panose="02020603020101020101" pitchFamily="18" charset="-127"/>
              <a:buChar char="-"/>
              <a:tabLst/>
              <a:defRPr/>
            </a:pP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신한은행은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2021</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12</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월 배달앱</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땡겨요</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를 론칭</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일부 지역에 서비스를 개시</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업계 평균</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(10%</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대</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대비 낮은 중개 수수료</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(2%</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대</a:t>
            </a:r>
            <a:r>
              <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rPr>
              <a:t>와 자사 금융서비스 간 연계로 기존 배달앱과의 차별성 강조</a:t>
            </a:r>
            <a:endParaRPr kumimoji="0" lang="en-US" altLang="ko-KR" sz="900" b="0" i="0" u="none" strike="noStrike" kern="0" cap="none" spc="0" normalizeH="0" baseline="0" noProof="0" dirty="0">
              <a:ln>
                <a:solidFill>
                  <a:srgbClr val="FFFFFF">
                    <a:lumMod val="50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12" name="텍스트 개체 틀 19">
            <a:extLst>
              <a:ext uri="{FF2B5EF4-FFF2-40B4-BE49-F238E27FC236}">
                <a16:creationId xmlns:a16="http://schemas.microsoft.com/office/drawing/2014/main" id="{A4166A0D-F523-A2AF-B46D-A42BAEA3AB40}"/>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③ 푸드 딜리버리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13" name="텍스트 개체 틀 16">
            <a:extLst>
              <a:ext uri="{FF2B5EF4-FFF2-40B4-BE49-F238E27FC236}">
                <a16:creationId xmlns:a16="http://schemas.microsoft.com/office/drawing/2014/main" id="{2E09DEF6-5849-9962-F6FC-CD927B7F3D17}"/>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16" name="TextBox 15">
            <a:extLst>
              <a:ext uri="{FF2B5EF4-FFF2-40B4-BE49-F238E27FC236}">
                <a16:creationId xmlns:a16="http://schemas.microsoft.com/office/drawing/2014/main" id="{B53B3FC1-09AA-09A6-2230-13A38BF73D8F}"/>
              </a:ext>
            </a:extLst>
          </p:cNvPr>
          <p:cNvSpPr txBox="1"/>
          <p:nvPr/>
        </p:nvSpPr>
        <p:spPr>
          <a:xfrm>
            <a:off x="488949" y="5845499"/>
            <a:ext cx="628496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통계청</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a:defRPr/>
            </a:pPr>
            <a:r>
              <a:rPr lang="en-US" altLang="ko-KR" dirty="0">
                <a:solidFill>
                  <a:srgbClr val="FFFFFF">
                    <a:lumMod val="50000"/>
                  </a:srgbClr>
                </a:solidFill>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증감률은 전년동월대비임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2023</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9</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월 수치는 잠정치 </a:t>
            </a:r>
          </a:p>
        </p:txBody>
      </p:sp>
      <p:sp>
        <p:nvSpPr>
          <p:cNvPr id="15" name="TextBox 14">
            <a:extLst>
              <a:ext uri="{FF2B5EF4-FFF2-40B4-BE49-F238E27FC236}">
                <a16:creationId xmlns:a16="http://schemas.microsoft.com/office/drawing/2014/main" id="{3B3A16BC-8EBD-80CA-112E-C6FFFA23CCCE}"/>
              </a:ext>
            </a:extLst>
          </p:cNvPr>
          <p:cNvSpPr txBox="1"/>
          <p:nvPr/>
        </p:nvSpPr>
        <p:spPr>
          <a:xfrm>
            <a:off x="527050" y="1611656"/>
            <a:ext cx="4232901"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lang="ko-KR" altLang="en-US"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딜리버리업계</a:t>
            </a:r>
            <a:r>
              <a:rPr lang="en-US" altLang="ko-KR"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a:t>
            </a:r>
            <a:r>
              <a:rPr lang="ko-KR" altLang="en-US"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지속 성장 가능한 전략 마련</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lang="ko-KR" altLang="en-US"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시급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19" name="그룹 18">
            <a:extLst>
              <a:ext uri="{FF2B5EF4-FFF2-40B4-BE49-F238E27FC236}">
                <a16:creationId xmlns:a16="http://schemas.microsoft.com/office/drawing/2014/main" id="{91AFA491-F2B7-BC35-E5B0-C75D8F33ADFA}"/>
              </a:ext>
            </a:extLst>
          </p:cNvPr>
          <p:cNvGrpSpPr/>
          <p:nvPr/>
        </p:nvGrpSpPr>
        <p:grpSpPr>
          <a:xfrm>
            <a:off x="634365" y="2077085"/>
            <a:ext cx="3289935" cy="276837"/>
            <a:chOff x="704850" y="2013298"/>
            <a:chExt cx="4140200" cy="276837"/>
          </a:xfrm>
        </p:grpSpPr>
        <p:sp>
          <p:nvSpPr>
            <p:cNvPr id="21" name="TextBox 20">
              <a:extLst>
                <a:ext uri="{FF2B5EF4-FFF2-40B4-BE49-F238E27FC236}">
                  <a16:creationId xmlns:a16="http://schemas.microsoft.com/office/drawing/2014/main" id="{85E82EB7-81EF-452C-EDF4-38DAF1C4D993}"/>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98E7E"/>
                  </a:solidFill>
                  <a:effectLst/>
                  <a:uLnTx/>
                  <a:uFillTx/>
                  <a:latin typeface="KoPub돋움체 Bold" panose="00000800000000000000" pitchFamily="2" charset="-127"/>
                  <a:ea typeface="KoPub돋움체 Bold" panose="00000800000000000000" pitchFamily="2" charset="-127"/>
                </a:rPr>
                <a:t>온라인 음식서비스 거래액 추이</a:t>
              </a:r>
            </a:p>
          </p:txBody>
        </p:sp>
        <p:cxnSp>
          <p:nvCxnSpPr>
            <p:cNvPr id="23" name="직선 연결선 22">
              <a:extLst>
                <a:ext uri="{FF2B5EF4-FFF2-40B4-BE49-F238E27FC236}">
                  <a16:creationId xmlns:a16="http://schemas.microsoft.com/office/drawing/2014/main" id="{5D87AFAF-056A-DDCB-EC50-6E73224E74AA}"/>
                </a:ext>
              </a:extLst>
            </p:cNvPr>
            <p:cNvCxnSpPr/>
            <p:nvPr/>
          </p:nvCxnSpPr>
          <p:spPr>
            <a:xfrm>
              <a:off x="704850" y="2013298"/>
              <a:ext cx="4140200" cy="0"/>
            </a:xfrm>
            <a:prstGeom prst="line">
              <a:avLst/>
            </a:prstGeom>
            <a:ln w="12700">
              <a:solidFill>
                <a:srgbClr val="098E7E"/>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F597BC7E-08DA-D721-B678-312984004538}"/>
                </a:ext>
              </a:extLst>
            </p:cNvPr>
            <p:cNvCxnSpPr/>
            <p:nvPr/>
          </p:nvCxnSpPr>
          <p:spPr>
            <a:xfrm>
              <a:off x="704850" y="2290135"/>
              <a:ext cx="4140200" cy="0"/>
            </a:xfrm>
            <a:prstGeom prst="line">
              <a:avLst/>
            </a:prstGeom>
            <a:ln w="12700">
              <a:solidFill>
                <a:srgbClr val="098E7E"/>
              </a:solidFill>
            </a:ln>
          </p:spPr>
          <p:style>
            <a:lnRef idx="1">
              <a:schemeClr val="accent1"/>
            </a:lnRef>
            <a:fillRef idx="0">
              <a:schemeClr val="accent1"/>
            </a:fillRef>
            <a:effectRef idx="0">
              <a:schemeClr val="accent1"/>
            </a:effectRef>
            <a:fontRef idx="minor">
              <a:schemeClr val="tx1"/>
            </a:fontRef>
          </p:style>
        </p:cxnSp>
      </p:grpSp>
      <p:grpSp>
        <p:nvGrpSpPr>
          <p:cNvPr id="31" name="그룹 30">
            <a:extLst>
              <a:ext uri="{FF2B5EF4-FFF2-40B4-BE49-F238E27FC236}">
                <a16:creationId xmlns:a16="http://schemas.microsoft.com/office/drawing/2014/main" id="{F8B045BC-42FD-BE69-C2D9-00A0904853EC}"/>
              </a:ext>
            </a:extLst>
          </p:cNvPr>
          <p:cNvGrpSpPr/>
          <p:nvPr/>
        </p:nvGrpSpPr>
        <p:grpSpPr>
          <a:xfrm>
            <a:off x="570357" y="2476675"/>
            <a:ext cx="3353943" cy="3250704"/>
            <a:chOff x="570357" y="2476675"/>
            <a:chExt cx="3687762" cy="3324050"/>
          </a:xfrm>
        </p:grpSpPr>
        <p:grpSp>
          <p:nvGrpSpPr>
            <p:cNvPr id="24" name="그룹 23">
              <a:extLst>
                <a:ext uri="{FF2B5EF4-FFF2-40B4-BE49-F238E27FC236}">
                  <a16:creationId xmlns:a16="http://schemas.microsoft.com/office/drawing/2014/main" id="{3D42DBA6-E153-C3DC-BFE0-DCCF03E1448E}"/>
                </a:ext>
              </a:extLst>
            </p:cNvPr>
            <p:cNvGrpSpPr/>
            <p:nvPr/>
          </p:nvGrpSpPr>
          <p:grpSpPr>
            <a:xfrm>
              <a:off x="570357" y="2476675"/>
              <a:ext cx="3687762" cy="3324050"/>
              <a:chOff x="657225" y="2282222"/>
              <a:chExt cx="3687762" cy="2775500"/>
            </a:xfrm>
          </p:grpSpPr>
          <p:graphicFrame>
            <p:nvGraphicFramePr>
              <p:cNvPr id="17" name="차트 16">
                <a:extLst>
                  <a:ext uri="{FF2B5EF4-FFF2-40B4-BE49-F238E27FC236}">
                    <a16:creationId xmlns:a16="http://schemas.microsoft.com/office/drawing/2014/main" id="{BA55D2BB-93DE-E399-92DE-3C434A118DBF}"/>
                  </a:ext>
                </a:extLst>
              </p:cNvPr>
              <p:cNvGraphicFramePr/>
              <p:nvPr>
                <p:extLst>
                  <p:ext uri="{D42A27DB-BD31-4B8C-83A1-F6EECF244321}">
                    <p14:modId xmlns:p14="http://schemas.microsoft.com/office/powerpoint/2010/main" val="3130272257"/>
                  </p:ext>
                </p:extLst>
              </p:nvPr>
            </p:nvGraphicFramePr>
            <p:xfrm>
              <a:off x="657225" y="2282222"/>
              <a:ext cx="3687762" cy="27755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57AE9487-99C0-1701-54C5-D56EEC069272}"/>
                  </a:ext>
                </a:extLst>
              </p:cNvPr>
              <p:cNvSpPr txBox="1"/>
              <p:nvPr/>
            </p:nvSpPr>
            <p:spPr>
              <a:xfrm>
                <a:off x="4048639" y="2365506"/>
                <a:ext cx="161904" cy="11764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5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grpSp>
        <p:grpSp>
          <p:nvGrpSpPr>
            <p:cNvPr id="28" name="그룹 27">
              <a:extLst>
                <a:ext uri="{FF2B5EF4-FFF2-40B4-BE49-F238E27FC236}">
                  <a16:creationId xmlns:a16="http://schemas.microsoft.com/office/drawing/2014/main" id="{BFAA0A31-B1D8-87EB-690A-D10BCA05A22B}"/>
                </a:ext>
              </a:extLst>
            </p:cNvPr>
            <p:cNvGrpSpPr/>
            <p:nvPr/>
          </p:nvGrpSpPr>
          <p:grpSpPr>
            <a:xfrm>
              <a:off x="995883" y="5575241"/>
              <a:ext cx="2880029" cy="215444"/>
              <a:chOff x="1082751" y="5575241"/>
              <a:chExt cx="2880029" cy="215444"/>
            </a:xfrm>
          </p:grpSpPr>
          <p:sp>
            <p:nvSpPr>
              <p:cNvPr id="3" name="TextBox 2">
                <a:extLst>
                  <a:ext uri="{FF2B5EF4-FFF2-40B4-BE49-F238E27FC236}">
                    <a16:creationId xmlns:a16="http://schemas.microsoft.com/office/drawing/2014/main" id="{3E9BECD4-C99B-7880-49C7-3C099E6301FC}"/>
                  </a:ext>
                </a:extLst>
              </p:cNvPr>
              <p:cNvSpPr txBox="1"/>
              <p:nvPr/>
            </p:nvSpPr>
            <p:spPr>
              <a:xfrm>
                <a:off x="1809627" y="5575241"/>
                <a:ext cx="317399" cy="215444"/>
              </a:xfrm>
              <a:prstGeom prst="rect">
                <a:avLst/>
              </a:prstGeom>
              <a:solidFill>
                <a:schemeClr val="bg1"/>
              </a:solid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5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’21.01</a:t>
                </a:r>
              </a:p>
            </p:txBody>
          </p:sp>
          <p:sp>
            <p:nvSpPr>
              <p:cNvPr id="4" name="TextBox 3">
                <a:extLst>
                  <a:ext uri="{FF2B5EF4-FFF2-40B4-BE49-F238E27FC236}">
                    <a16:creationId xmlns:a16="http://schemas.microsoft.com/office/drawing/2014/main" id="{1A9DB034-8234-1558-E8BE-CC12A0B4B719}"/>
                  </a:ext>
                </a:extLst>
              </p:cNvPr>
              <p:cNvSpPr txBox="1"/>
              <p:nvPr/>
            </p:nvSpPr>
            <p:spPr>
              <a:xfrm>
                <a:off x="2536504" y="5575241"/>
                <a:ext cx="317399" cy="215444"/>
              </a:xfrm>
              <a:prstGeom prst="rect">
                <a:avLst/>
              </a:prstGeom>
              <a:solidFill>
                <a:schemeClr val="bg1"/>
              </a:solid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5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’22.01</a:t>
                </a:r>
              </a:p>
            </p:txBody>
          </p:sp>
          <p:sp>
            <p:nvSpPr>
              <p:cNvPr id="14" name="TextBox 13">
                <a:extLst>
                  <a:ext uri="{FF2B5EF4-FFF2-40B4-BE49-F238E27FC236}">
                    <a16:creationId xmlns:a16="http://schemas.microsoft.com/office/drawing/2014/main" id="{3C3D09F2-9388-2AE9-DED7-48F29497D1CF}"/>
                  </a:ext>
                </a:extLst>
              </p:cNvPr>
              <p:cNvSpPr txBox="1"/>
              <p:nvPr/>
            </p:nvSpPr>
            <p:spPr>
              <a:xfrm>
                <a:off x="3263381" y="5575241"/>
                <a:ext cx="317399" cy="215444"/>
              </a:xfrm>
              <a:prstGeom prst="rect">
                <a:avLst/>
              </a:prstGeom>
              <a:solidFill>
                <a:schemeClr val="bg1"/>
              </a:solid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5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’23.01</a:t>
                </a:r>
              </a:p>
            </p:txBody>
          </p:sp>
          <p:sp>
            <p:nvSpPr>
              <p:cNvPr id="22" name="TextBox 21">
                <a:extLst>
                  <a:ext uri="{FF2B5EF4-FFF2-40B4-BE49-F238E27FC236}">
                    <a16:creationId xmlns:a16="http://schemas.microsoft.com/office/drawing/2014/main" id="{BB425F61-8E7F-D019-F31A-CD51F32D47CA}"/>
                  </a:ext>
                </a:extLst>
              </p:cNvPr>
              <p:cNvSpPr txBox="1"/>
              <p:nvPr/>
            </p:nvSpPr>
            <p:spPr>
              <a:xfrm>
                <a:off x="3676047" y="5575241"/>
                <a:ext cx="286733" cy="215444"/>
              </a:xfrm>
              <a:prstGeom prst="rect">
                <a:avLst/>
              </a:prstGeom>
              <a:solidFill>
                <a:schemeClr val="bg1"/>
              </a:solid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5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     09</a:t>
                </a:r>
              </a:p>
            </p:txBody>
          </p:sp>
          <p:sp>
            <p:nvSpPr>
              <p:cNvPr id="25" name="TextBox 24">
                <a:extLst>
                  <a:ext uri="{FF2B5EF4-FFF2-40B4-BE49-F238E27FC236}">
                    <a16:creationId xmlns:a16="http://schemas.microsoft.com/office/drawing/2014/main" id="{75DEBE7B-F678-BB2F-8710-96A75B9FE48B}"/>
                  </a:ext>
                </a:extLst>
              </p:cNvPr>
              <p:cNvSpPr txBox="1"/>
              <p:nvPr/>
            </p:nvSpPr>
            <p:spPr>
              <a:xfrm>
                <a:off x="1082751" y="5575241"/>
                <a:ext cx="317399" cy="215444"/>
              </a:xfrm>
              <a:prstGeom prst="rect">
                <a:avLst/>
              </a:prstGeom>
              <a:solidFill>
                <a:schemeClr val="bg1"/>
              </a:solid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5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’20.01</a:t>
                </a:r>
              </a:p>
            </p:txBody>
          </p:sp>
        </p:grpSp>
        <p:sp>
          <p:nvSpPr>
            <p:cNvPr id="29" name="TextBox 28">
              <a:extLst>
                <a:ext uri="{FF2B5EF4-FFF2-40B4-BE49-F238E27FC236}">
                  <a16:creationId xmlns:a16="http://schemas.microsoft.com/office/drawing/2014/main" id="{1285C3DA-4FAA-5334-C732-0A68439BEAD3}"/>
                </a:ext>
              </a:extLst>
            </p:cNvPr>
            <p:cNvSpPr txBox="1"/>
            <p:nvPr/>
          </p:nvSpPr>
          <p:spPr>
            <a:xfrm>
              <a:off x="669481" y="2576419"/>
              <a:ext cx="288541" cy="13080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5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85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억 원</a:t>
              </a:r>
              <a:r>
                <a:rPr kumimoji="0" lang="en-US" altLang="ko-KR" sz="85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grpSp>
      <p:grpSp>
        <p:nvGrpSpPr>
          <p:cNvPr id="2" name="그룹 1">
            <a:extLst>
              <a:ext uri="{FF2B5EF4-FFF2-40B4-BE49-F238E27FC236}">
                <a16:creationId xmlns:a16="http://schemas.microsoft.com/office/drawing/2014/main" id="{01FCD23A-9F93-C84E-CCA1-DE4C48C629E8}"/>
              </a:ext>
            </a:extLst>
          </p:cNvPr>
          <p:cNvGrpSpPr/>
          <p:nvPr/>
        </p:nvGrpSpPr>
        <p:grpSpPr>
          <a:xfrm>
            <a:off x="485825" y="1217074"/>
            <a:ext cx="8928100" cy="311839"/>
            <a:chOff x="485825" y="1217074"/>
            <a:chExt cx="8928100" cy="311839"/>
          </a:xfrm>
        </p:grpSpPr>
        <p:sp>
          <p:nvSpPr>
            <p:cNvPr id="20" name="사각형: 둥근 위쪽 모서리 19">
              <a:extLst>
                <a:ext uri="{FF2B5EF4-FFF2-40B4-BE49-F238E27FC236}">
                  <a16:creationId xmlns:a16="http://schemas.microsoft.com/office/drawing/2014/main" id="{431F16D9-5434-18B5-8B4A-ABDEA9DD0A81}"/>
                </a:ext>
              </a:extLst>
            </p:cNvPr>
            <p:cNvSpPr/>
            <p:nvPr/>
          </p:nvSpPr>
          <p:spPr>
            <a:xfrm>
              <a:off x="160977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sp>
          <p:nvSpPr>
            <p:cNvPr id="30" name="사각형: 둥근 위쪽 모서리 29">
              <a:extLst>
                <a:ext uri="{FF2B5EF4-FFF2-40B4-BE49-F238E27FC236}">
                  <a16:creationId xmlns:a16="http://schemas.microsoft.com/office/drawing/2014/main" id="{15F7159D-A185-E0E9-E449-1391FE37137C}"/>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32" name="사각형: 둥근 위쪽 모서리 31">
              <a:extLst>
                <a:ext uri="{FF2B5EF4-FFF2-40B4-BE49-F238E27FC236}">
                  <a16:creationId xmlns:a16="http://schemas.microsoft.com/office/drawing/2014/main" id="{56340440-6EB9-0392-729E-D4909B62A89A}"/>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33" name="직선 연결선 32">
              <a:extLst>
                <a:ext uri="{FF2B5EF4-FFF2-40B4-BE49-F238E27FC236}">
                  <a16:creationId xmlns:a16="http://schemas.microsoft.com/office/drawing/2014/main" id="{7F71BC2B-B884-0756-B305-B83C29C2C075}"/>
                </a:ext>
              </a:extLst>
            </p:cNvPr>
            <p:cNvCxnSpPr/>
            <p:nvPr/>
          </p:nvCxnSpPr>
          <p:spPr>
            <a:xfrm>
              <a:off x="485825" y="1525472"/>
              <a:ext cx="8928100" cy="0"/>
            </a:xfrm>
            <a:prstGeom prst="line">
              <a:avLst/>
            </a:prstGeom>
            <a:ln w="38100">
              <a:solidFill>
                <a:srgbClr val="00C0AE"/>
              </a:solidFill>
            </a:ln>
          </p:spPr>
          <p:style>
            <a:lnRef idx="1">
              <a:schemeClr val="accent1"/>
            </a:lnRef>
            <a:fillRef idx="0">
              <a:schemeClr val="accent1"/>
            </a:fillRef>
            <a:effectRef idx="0">
              <a:schemeClr val="accent1"/>
            </a:effectRef>
            <a:fontRef idx="minor">
              <a:schemeClr val="tx1"/>
            </a:fontRef>
          </p:style>
        </p:cxnSp>
        <p:sp>
          <p:nvSpPr>
            <p:cNvPr id="34" name="사각형: 둥근 위쪽 모서리 33">
              <a:extLst>
                <a:ext uri="{FF2B5EF4-FFF2-40B4-BE49-F238E27FC236}">
                  <a16:creationId xmlns:a16="http://schemas.microsoft.com/office/drawing/2014/main" id="{FEEC097E-2198-6970-E630-820EBD97A9C7}"/>
                </a:ext>
              </a:extLst>
            </p:cNvPr>
            <p:cNvSpPr/>
            <p:nvPr/>
          </p:nvSpPr>
          <p:spPr>
            <a:xfrm>
              <a:off x="2697223" y="1217074"/>
              <a:ext cx="1075857" cy="293662"/>
            </a:xfrm>
            <a:prstGeom prst="round2SameRect">
              <a:avLst/>
            </a:prstGeom>
            <a:solidFill>
              <a:srgbClr val="00C0A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딜리버리</a:t>
              </a:r>
            </a:p>
          </p:txBody>
        </p:sp>
      </p:grpSp>
    </p:spTree>
    <p:extLst>
      <p:ext uri="{BB962C8B-B14F-4D97-AF65-F5344CB8AC3E}">
        <p14:creationId xmlns:p14="http://schemas.microsoft.com/office/powerpoint/2010/main" val="3920972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표 35">
            <a:extLst>
              <a:ext uri="{FF2B5EF4-FFF2-40B4-BE49-F238E27FC236}">
                <a16:creationId xmlns:a16="http://schemas.microsoft.com/office/drawing/2014/main" id="{39351500-AE4D-3475-0CCE-179325DE089A}"/>
              </a:ext>
            </a:extLst>
          </p:cNvPr>
          <p:cNvGraphicFramePr>
            <a:graphicFrameLocks noGrp="1"/>
          </p:cNvGraphicFramePr>
          <p:nvPr>
            <p:extLst>
              <p:ext uri="{D42A27DB-BD31-4B8C-83A1-F6EECF244321}">
                <p14:modId xmlns:p14="http://schemas.microsoft.com/office/powerpoint/2010/main" val="2819099519"/>
              </p:ext>
            </p:extLst>
          </p:nvPr>
        </p:nvGraphicFramePr>
        <p:xfrm>
          <a:off x="7402173" y="3117795"/>
          <a:ext cx="1872002" cy="1022400"/>
        </p:xfrm>
        <a:graphic>
          <a:graphicData uri="http://schemas.openxmlformats.org/drawingml/2006/table">
            <a:tbl>
              <a:tblPr firstRow="1" bandRow="1">
                <a:tableStyleId>{5C22544A-7EE6-4342-B048-85BDC9FD1C3A}</a:tableStyleId>
              </a:tblPr>
              <a:tblGrid>
                <a:gridCol w="486720">
                  <a:extLst>
                    <a:ext uri="{9D8B030D-6E8A-4147-A177-3AD203B41FA5}">
                      <a16:colId xmlns:a16="http://schemas.microsoft.com/office/drawing/2014/main" val="1679020994"/>
                    </a:ext>
                  </a:extLst>
                </a:gridCol>
                <a:gridCol w="1385282">
                  <a:extLst>
                    <a:ext uri="{9D8B030D-6E8A-4147-A177-3AD203B41FA5}">
                      <a16:colId xmlns:a16="http://schemas.microsoft.com/office/drawing/2014/main" val="1211759549"/>
                    </a:ext>
                  </a:extLst>
                </a:gridCol>
              </a:tblGrid>
              <a:tr h="187200">
                <a:tc gridSpan="2">
                  <a:txBody>
                    <a:bodyPr/>
                    <a:lstStyle/>
                    <a:p>
                      <a:pPr latinLnBrk="1"/>
                      <a:r>
                        <a:rPr kumimoji="0" lang="ko-KR" altLang="en-US" sz="800" b="1" i="0" u="none" strike="noStrike" kern="1200" cap="none" spc="-40" normalizeH="0" baseline="0" dirty="0">
                          <a:ln>
                            <a:solidFill>
                              <a:srgbClr val="00338D">
                                <a:alpha val="0"/>
                              </a:srgbClr>
                            </a:solidFill>
                          </a:ln>
                          <a:solidFill>
                            <a:schemeClr val="tx1">
                              <a:lumMod val="85000"/>
                              <a:lumOff val="15000"/>
                            </a:schemeClr>
                          </a:solidFill>
                          <a:effectLst/>
                          <a:uLnTx/>
                          <a:uFillTx/>
                          <a:latin typeface="KoPub돋움체 Medium"/>
                          <a:ea typeface="KoPub돋움체 Medium"/>
                          <a:cs typeface="+mn-cs"/>
                        </a:rPr>
                        <a:t>① 커머스 유료 멤버십 혜택을 배달앱과 연동</a:t>
                      </a:r>
                    </a:p>
                  </a:txBody>
                  <a:tcPr marL="36000" marR="25200" marT="28800" marB="288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6D7B8A"/>
                      </a:solidFill>
                      <a:prstDash val="solid"/>
                      <a:round/>
                      <a:headEnd type="none" w="med" len="med"/>
                      <a:tailEnd type="none" w="med" len="med"/>
                    </a:lnB>
                    <a:solidFill>
                      <a:srgbClr val="D4DBDE"/>
                    </a:solidFill>
                  </a:tcPr>
                </a:tc>
                <a:tc hMerge="1">
                  <a:txBody>
                    <a:bodyPr/>
                    <a:lstStyle/>
                    <a:p>
                      <a:pPr latinLnBrk="1"/>
                      <a:endParaRPr kumimoji="0" lang="ko-KR" altLang="en-US" sz="800" b="1" i="0" u="none" strike="noStrike" kern="1200" cap="none" spc="0" normalizeH="0" baseline="0" dirty="0">
                        <a:ln>
                          <a:solidFill>
                            <a:srgbClr val="00338D">
                              <a:alpha val="0"/>
                            </a:srgbClr>
                          </a:solidFill>
                        </a:ln>
                        <a:solidFill>
                          <a:schemeClr val="tx1">
                            <a:lumMod val="85000"/>
                            <a:lumOff val="15000"/>
                          </a:schemeClr>
                        </a:solidFill>
                        <a:effectLst/>
                        <a:uLnTx/>
                        <a:uFillTx/>
                        <a:latin typeface="KoPub돋움체 Medium"/>
                        <a:ea typeface="KoPub돋움체 Medium"/>
                        <a:cs typeface="+mn-cs"/>
                      </a:endParaRPr>
                    </a:p>
                  </a:txBody>
                  <a:tcPr marL="72000" marR="25200" marT="28800" marB="288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66D9CE"/>
                      </a:solidFill>
                      <a:prstDash val="solid"/>
                      <a:round/>
                      <a:headEnd type="none" w="med" len="med"/>
                      <a:tailEnd type="none" w="med" len="med"/>
                    </a:lnT>
                    <a:lnB w="3175" cap="flat" cmpd="sng" algn="ctr">
                      <a:solidFill>
                        <a:srgbClr val="66D9CE"/>
                      </a:solidFill>
                      <a:prstDash val="solid"/>
                      <a:round/>
                      <a:headEnd type="none" w="med" len="med"/>
                      <a:tailEnd type="none" w="med" len="med"/>
                    </a:lnB>
                    <a:noFill/>
                  </a:tcPr>
                </a:tc>
                <a:extLst>
                  <a:ext uri="{0D108BD9-81ED-4DB2-BD59-A6C34878D82A}">
                    <a16:rowId xmlns:a16="http://schemas.microsoft.com/office/drawing/2014/main" val="980868146"/>
                  </a:ext>
                </a:extLst>
              </a:tr>
              <a:tr h="324000">
                <a:tc>
                  <a:txBody>
                    <a:bodyPr/>
                    <a:lstStyle/>
                    <a:p>
                      <a:pPr latinLnBrk="1"/>
                      <a:r>
                        <a:rPr kumimoji="0" lang="ko-KR" altLang="en-US" sz="800" b="1" i="0" u="none" strike="noStrike" kern="1200" cap="none" spc="-40" normalizeH="0" baseline="0" dirty="0">
                          <a:ln>
                            <a:solidFill>
                              <a:srgbClr val="00338D">
                                <a:alpha val="0"/>
                              </a:srgbClr>
                            </a:solidFill>
                          </a:ln>
                          <a:solidFill>
                            <a:schemeClr val="tx1">
                              <a:lumMod val="85000"/>
                              <a:lumOff val="15000"/>
                            </a:schemeClr>
                          </a:solidFill>
                          <a:effectLst/>
                          <a:uLnTx/>
                          <a:uFillTx/>
                          <a:latin typeface="KoPub돋움체 Medium"/>
                          <a:ea typeface="KoPub돋움체 Medium"/>
                          <a:cs typeface="+mn-cs"/>
                        </a:rPr>
                        <a:t>쿠팡이츠</a:t>
                      </a:r>
                    </a:p>
                  </a:txBody>
                  <a:tcPr marL="36000" marR="25200" marT="28800" marB="28800" anchor="ctr">
                    <a:lnL w="9525" cap="flat" cmpd="sng" algn="ctr">
                      <a:noFill/>
                      <a:prstDash val="solid"/>
                      <a:round/>
                      <a:headEnd type="none" w="med" len="med"/>
                      <a:tailEnd type="none" w="med" len="med"/>
                    </a:lnL>
                    <a:lnR w="3175" cap="flat" cmpd="sng" algn="ctr">
                      <a:solidFill>
                        <a:srgbClr val="6D7B8A"/>
                      </a:solidFill>
                      <a:prstDash val="solid"/>
                      <a:round/>
                      <a:headEnd type="none" w="med" len="med"/>
                      <a:tailEnd type="none" w="med" len="med"/>
                    </a:lnR>
                    <a:lnT w="3175" cap="flat" cmpd="sng" algn="ctr">
                      <a:solidFill>
                        <a:srgbClr val="6D7B8A"/>
                      </a:solidFill>
                      <a:prstDash val="solid"/>
                      <a:round/>
                      <a:headEnd type="none" w="med" len="med"/>
                      <a:tailEnd type="none" w="med" len="med"/>
                    </a:lnT>
                    <a:lnB w="3175" cap="flat" cmpd="sng" algn="ctr">
                      <a:solidFill>
                        <a:srgbClr val="6D7B8A"/>
                      </a:solidFill>
                      <a:prstDash val="solid"/>
                      <a:round/>
                      <a:headEnd type="none" w="med" len="med"/>
                      <a:tailEnd type="none" w="med" len="med"/>
                    </a:lnB>
                    <a:noFill/>
                  </a:tcPr>
                </a:tc>
                <a:tc>
                  <a:txBody>
                    <a:bodyPr/>
                    <a:lstStyle/>
                    <a:p>
                      <a:pPr marL="0" marR="0" lvl="0" indent="0" defTabSz="914400" eaLnBrk="1" fontAlgn="auto" latinLnBrk="0" hangingPunct="0">
                        <a:lnSpc>
                          <a:spcPct val="100000"/>
                        </a:lnSpc>
                        <a:spcBef>
                          <a:spcPts val="0"/>
                        </a:spcBef>
                        <a:spcAft>
                          <a:spcPts val="0"/>
                        </a:spcAft>
                        <a:buClrTx/>
                        <a:buSzTx/>
                        <a:buFontTx/>
                        <a:buNone/>
                        <a:tabLst/>
                        <a:defRPr/>
                      </a:pP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자체 구독 서비스</a:t>
                      </a:r>
                      <a:r>
                        <a:rPr kumimoji="0" lang="en-US" altLang="ko-KR"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와우멤버십</a:t>
                      </a:r>
                      <a:r>
                        <a:rPr kumimoji="0" lang="en-US" altLang="ko-KR"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과 연계 할인</a:t>
                      </a:r>
                      <a:r>
                        <a:rPr kumimoji="0" lang="en-US" altLang="ko-KR"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(5~10%)</a:t>
                      </a: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 제공</a:t>
                      </a:r>
                    </a:p>
                  </a:txBody>
                  <a:tcPr marL="36000" marR="0" marT="28800" marB="28800" anchor="ctr">
                    <a:lnL w="3175" cap="flat" cmpd="sng" algn="ctr">
                      <a:solidFill>
                        <a:srgbClr val="6D7B8A"/>
                      </a:solid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6D7B8A"/>
                      </a:solidFill>
                      <a:prstDash val="solid"/>
                      <a:round/>
                      <a:headEnd type="none" w="med" len="med"/>
                      <a:tailEnd type="none" w="med" len="med"/>
                    </a:lnT>
                    <a:lnB w="3175" cap="flat" cmpd="sng" algn="ctr">
                      <a:solidFill>
                        <a:srgbClr val="6D7B8A"/>
                      </a:solidFill>
                      <a:prstDash val="solid"/>
                      <a:round/>
                      <a:headEnd type="none" w="med" len="med"/>
                      <a:tailEnd type="none" w="med" len="med"/>
                    </a:lnB>
                    <a:noFill/>
                  </a:tcPr>
                </a:tc>
                <a:extLst>
                  <a:ext uri="{0D108BD9-81ED-4DB2-BD59-A6C34878D82A}">
                    <a16:rowId xmlns:a16="http://schemas.microsoft.com/office/drawing/2014/main" val="3134596637"/>
                  </a:ext>
                </a:extLst>
              </a:tr>
              <a:tr h="187200">
                <a:tc gridSpan="2">
                  <a:txBody>
                    <a:bodyPr/>
                    <a:lstStyle/>
                    <a:p>
                      <a:pPr latinLnBrk="1"/>
                      <a:r>
                        <a:rPr kumimoji="0" lang="ko-KR" altLang="en-US" sz="800" b="1" i="0" u="none" strike="noStrike" kern="1200" cap="none" spc="-40" normalizeH="0" baseline="0" dirty="0">
                          <a:ln>
                            <a:solidFill>
                              <a:srgbClr val="00338D">
                                <a:alpha val="0"/>
                              </a:srgbClr>
                            </a:solidFill>
                          </a:ln>
                          <a:solidFill>
                            <a:schemeClr val="tx1">
                              <a:lumMod val="85000"/>
                              <a:lumOff val="15000"/>
                            </a:schemeClr>
                          </a:solidFill>
                          <a:effectLst/>
                          <a:uLnTx/>
                          <a:uFillTx/>
                          <a:latin typeface="KoPub돋움체 Medium"/>
                          <a:ea typeface="KoPub돋움체 Medium"/>
                          <a:cs typeface="+mn-cs"/>
                        </a:rPr>
                        <a:t>② 월 정기 구독 기반 무제한 무료 배달 제공</a:t>
                      </a:r>
                    </a:p>
                  </a:txBody>
                  <a:tcPr marL="36000" marR="25200" marT="28800" marB="288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6D7B8A"/>
                      </a:solidFill>
                      <a:prstDash val="solid"/>
                      <a:round/>
                      <a:headEnd type="none" w="med" len="med"/>
                      <a:tailEnd type="none" w="med" len="med"/>
                    </a:lnT>
                    <a:lnB w="3175" cap="flat" cmpd="sng" algn="ctr">
                      <a:solidFill>
                        <a:srgbClr val="6D7B8A"/>
                      </a:solidFill>
                      <a:prstDash val="solid"/>
                      <a:round/>
                      <a:headEnd type="none" w="med" len="med"/>
                      <a:tailEnd type="none" w="med" len="med"/>
                    </a:lnB>
                    <a:solidFill>
                      <a:srgbClr val="D4DBDE"/>
                    </a:solidFill>
                  </a:tcPr>
                </a:tc>
                <a:tc hMerge="1">
                  <a:txBody>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lang="en-US" altLang="ko-KR" sz="800" b="0" i="0" u="none" strike="noStrike" kern="1200" cap="none" spc="0" normalizeH="0" baseline="0" dirty="0">
                        <a:ln>
                          <a:solidFill>
                            <a:srgbClr val="00338D">
                              <a:alpha val="0"/>
                            </a:srgbClr>
                          </a:solidFill>
                        </a:ln>
                        <a:solidFill>
                          <a:schemeClr val="tx1">
                            <a:lumMod val="85000"/>
                            <a:lumOff val="15000"/>
                          </a:schemeClr>
                        </a:solidFill>
                        <a:effectLst/>
                        <a:uLnTx/>
                        <a:uFillTx/>
                        <a:latin typeface="+mn-lt"/>
                        <a:ea typeface="+mn-ea"/>
                        <a:cs typeface="+mn-cs"/>
                      </a:endParaRPr>
                    </a:p>
                  </a:txBody>
                  <a:tcPr marL="54000" marR="0" marT="28800" marB="2880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rgbClr val="B8C3C8"/>
                      </a:solidFill>
                      <a:prstDash val="solid"/>
                      <a:round/>
                      <a:headEnd type="none" w="med" len="med"/>
                      <a:tailEnd type="none" w="med" len="med"/>
                    </a:lnT>
                    <a:lnB w="3175" cap="flat" cmpd="sng" algn="ctr">
                      <a:solidFill>
                        <a:srgbClr val="66D9CE"/>
                      </a:solidFill>
                      <a:prstDash val="solid"/>
                      <a:round/>
                      <a:headEnd type="none" w="med" len="med"/>
                      <a:tailEnd type="none" w="med" len="med"/>
                    </a:lnB>
                    <a:noFill/>
                  </a:tcPr>
                </a:tc>
                <a:extLst>
                  <a:ext uri="{0D108BD9-81ED-4DB2-BD59-A6C34878D82A}">
                    <a16:rowId xmlns:a16="http://schemas.microsoft.com/office/drawing/2014/main" val="490097486"/>
                  </a:ext>
                </a:extLst>
              </a:tr>
              <a:tr h="324000">
                <a:tc>
                  <a:txBody>
                    <a:bodyPr/>
                    <a:lstStyle/>
                    <a:p>
                      <a:pPr latinLnBrk="1"/>
                      <a:r>
                        <a:rPr kumimoji="0" lang="ko-KR" altLang="en-US" sz="800" b="1" i="0" u="none" strike="noStrike" kern="1200" cap="none" spc="-40" normalizeH="0" baseline="0" dirty="0">
                          <a:ln>
                            <a:solidFill>
                              <a:srgbClr val="00338D">
                                <a:alpha val="0"/>
                              </a:srgbClr>
                            </a:solidFill>
                          </a:ln>
                          <a:solidFill>
                            <a:schemeClr val="tx1">
                              <a:lumMod val="85000"/>
                              <a:lumOff val="15000"/>
                            </a:schemeClr>
                          </a:solidFill>
                          <a:effectLst/>
                          <a:uLnTx/>
                          <a:uFillTx/>
                          <a:latin typeface="KoPub돋움체 Medium"/>
                          <a:ea typeface="KoPub돋움체 Medium"/>
                          <a:cs typeface="+mn-cs"/>
                        </a:rPr>
                        <a:t>요기요</a:t>
                      </a:r>
                    </a:p>
                  </a:txBody>
                  <a:tcPr marL="36000" marR="25200" marT="28800" marB="28800" anchor="ctr">
                    <a:lnL w="9525" cap="flat" cmpd="sng" algn="ctr">
                      <a:noFill/>
                      <a:prstDash val="solid"/>
                      <a:round/>
                      <a:headEnd type="none" w="med" len="med"/>
                      <a:tailEnd type="none" w="med" len="med"/>
                    </a:lnL>
                    <a:lnR w="3175" cap="flat" cmpd="sng" algn="ctr">
                      <a:solidFill>
                        <a:srgbClr val="6D7B8A"/>
                      </a:solidFill>
                      <a:prstDash val="solid"/>
                      <a:round/>
                      <a:headEnd type="none" w="med" len="med"/>
                      <a:tailEnd type="none" w="med" len="med"/>
                    </a:lnR>
                    <a:lnT w="3175" cap="flat" cmpd="sng" algn="ctr">
                      <a:solidFill>
                        <a:srgbClr val="6D7B8A"/>
                      </a:solidFill>
                      <a:prstDash val="solid"/>
                      <a:round/>
                      <a:headEnd type="none" w="med" len="med"/>
                      <a:tailEnd type="none" w="med" len="med"/>
                    </a:lnT>
                    <a:lnB w="3175" cap="flat" cmpd="sng" algn="ctr">
                      <a:solidFill>
                        <a:srgbClr val="6D7B8A"/>
                      </a:solidFill>
                      <a:prstDash val="solid"/>
                      <a:round/>
                      <a:headEnd type="none" w="med" len="med"/>
                      <a:tailEnd type="none" w="med" len="med"/>
                    </a:lnB>
                    <a:noFill/>
                  </a:tcPr>
                </a:tc>
                <a:tc>
                  <a:txBody>
                    <a:bodyPr/>
                    <a:lstStyle/>
                    <a:p>
                      <a:pPr marL="0" marR="0" lvl="0" indent="0" defTabSz="914400" eaLnBrk="1" fontAlgn="auto" latinLnBrk="0" hangingPunct="0">
                        <a:lnSpc>
                          <a:spcPct val="100000"/>
                        </a:lnSpc>
                        <a:spcBef>
                          <a:spcPts val="0"/>
                        </a:spcBef>
                        <a:spcAft>
                          <a:spcPts val="0"/>
                        </a:spcAft>
                        <a:buClrTx/>
                        <a:buSzTx/>
                        <a:buFontTx/>
                        <a:buNone/>
                        <a:tabLst/>
                        <a:defRPr/>
                      </a:pP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무료 배달비 혜택 중심의</a:t>
                      </a:r>
                      <a:br>
                        <a:rPr kumimoji="0" lang="en-US" altLang="ko-KR"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b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월정기 구독 서비스 </a:t>
                      </a:r>
                      <a:r>
                        <a:rPr kumimoji="0" lang="en-US" altLang="ko-KR"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a:t>
                      </a:r>
                      <a:r>
                        <a:rPr kumimoji="0" lang="ko-KR" altLang="en-US"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요기패스</a:t>
                      </a:r>
                      <a:r>
                        <a:rPr kumimoji="0" lang="en-US" altLang="ko-KR" sz="800" b="0" i="0" u="none" strike="noStrike" kern="1200" cap="none" spc="-40" normalizeH="0" baseline="0" dirty="0">
                          <a:ln>
                            <a:solidFill>
                              <a:srgbClr val="00338D">
                                <a:alpha val="0"/>
                              </a:srgbClr>
                            </a:solidFill>
                          </a:ln>
                          <a:solidFill>
                            <a:schemeClr val="tx1">
                              <a:lumMod val="85000"/>
                              <a:lumOff val="15000"/>
                            </a:schemeClr>
                          </a:solidFill>
                          <a:effectLst/>
                          <a:uLnTx/>
                          <a:uFillTx/>
                          <a:latin typeface="+mn-lt"/>
                          <a:ea typeface="+mn-ea"/>
                          <a:cs typeface="+mn-cs"/>
                        </a:rPr>
                        <a:t>X’</a:t>
                      </a:r>
                    </a:p>
                  </a:txBody>
                  <a:tcPr marL="36000" marR="0" marT="28800" marB="28800" anchor="ctr">
                    <a:lnL w="3175" cap="flat" cmpd="sng" algn="ctr">
                      <a:solidFill>
                        <a:srgbClr val="6D7B8A"/>
                      </a:solid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6D7B8A"/>
                      </a:solidFill>
                      <a:prstDash val="solid"/>
                      <a:round/>
                      <a:headEnd type="none" w="med" len="med"/>
                      <a:tailEnd type="none" w="med" len="med"/>
                    </a:lnT>
                    <a:lnB w="3175" cap="flat" cmpd="sng" algn="ctr">
                      <a:solidFill>
                        <a:srgbClr val="6D7B8A"/>
                      </a:solidFill>
                      <a:prstDash val="solid"/>
                      <a:round/>
                      <a:headEnd type="none" w="med" len="med"/>
                      <a:tailEnd type="none" w="med" len="med"/>
                    </a:lnB>
                    <a:noFill/>
                  </a:tcPr>
                </a:tc>
                <a:extLst>
                  <a:ext uri="{0D108BD9-81ED-4DB2-BD59-A6C34878D82A}">
                    <a16:rowId xmlns:a16="http://schemas.microsoft.com/office/drawing/2014/main" val="1203834330"/>
                  </a:ext>
                </a:extLst>
              </a:tr>
            </a:tbl>
          </a:graphicData>
        </a:graphic>
      </p:graphicFrame>
      <p:graphicFrame>
        <p:nvGraphicFramePr>
          <p:cNvPr id="69" name="표 68">
            <a:extLst>
              <a:ext uri="{FF2B5EF4-FFF2-40B4-BE49-F238E27FC236}">
                <a16:creationId xmlns:a16="http://schemas.microsoft.com/office/drawing/2014/main" id="{819B369C-E443-F23F-EAD0-FC34E64D1ADC}"/>
              </a:ext>
            </a:extLst>
          </p:cNvPr>
          <p:cNvGraphicFramePr>
            <a:graphicFrameLocks noGrp="1"/>
          </p:cNvGraphicFramePr>
          <p:nvPr>
            <p:extLst>
              <p:ext uri="{D42A27DB-BD31-4B8C-83A1-F6EECF244321}">
                <p14:modId xmlns:p14="http://schemas.microsoft.com/office/powerpoint/2010/main" val="960125431"/>
              </p:ext>
            </p:extLst>
          </p:nvPr>
        </p:nvGraphicFramePr>
        <p:xfrm>
          <a:off x="5344376" y="4852240"/>
          <a:ext cx="1871998" cy="849272"/>
        </p:xfrm>
        <a:graphic>
          <a:graphicData uri="http://schemas.openxmlformats.org/drawingml/2006/table">
            <a:tbl>
              <a:tblPr firstRow="1" bandRow="1">
                <a:tableStyleId>{5C22544A-7EE6-4342-B048-85BDC9FD1C3A}</a:tableStyleId>
              </a:tblPr>
              <a:tblGrid>
                <a:gridCol w="503999">
                  <a:extLst>
                    <a:ext uri="{9D8B030D-6E8A-4147-A177-3AD203B41FA5}">
                      <a16:colId xmlns:a16="http://schemas.microsoft.com/office/drawing/2014/main" val="3029901202"/>
                    </a:ext>
                  </a:extLst>
                </a:gridCol>
                <a:gridCol w="1367999">
                  <a:extLst>
                    <a:ext uri="{9D8B030D-6E8A-4147-A177-3AD203B41FA5}">
                      <a16:colId xmlns:a16="http://schemas.microsoft.com/office/drawing/2014/main" val="3566387658"/>
                    </a:ext>
                  </a:extLst>
                </a:gridCol>
              </a:tblGrid>
              <a:tr h="180000">
                <a:tc>
                  <a:txBody>
                    <a:bodyPr/>
                    <a:lstStyle/>
                    <a:p>
                      <a:pPr algn="ctr" latinLnBrk="1"/>
                      <a:r>
                        <a:rPr lang="ko-KR" altLang="en-US" sz="800" b="1" dirty="0">
                          <a:ln>
                            <a:solidFill>
                              <a:srgbClr val="059AFF">
                                <a:alpha val="0"/>
                              </a:srgbClr>
                            </a:solidFill>
                          </a:ln>
                          <a:solidFill>
                            <a:schemeClr val="tx1">
                              <a:lumMod val="85000"/>
                              <a:lumOff val="15000"/>
                            </a:schemeClr>
                          </a:solidFill>
                          <a:latin typeface="+mn-ea"/>
                          <a:ea typeface="+mn-ea"/>
                        </a:rPr>
                        <a:t>기업</a:t>
                      </a:r>
                      <a:endParaRPr lang="en-US" altLang="ko-KR" sz="800" b="1" dirty="0">
                        <a:ln>
                          <a:solidFill>
                            <a:srgbClr val="059AFF">
                              <a:alpha val="0"/>
                            </a:srgbClr>
                          </a:solidFill>
                        </a:ln>
                        <a:solidFill>
                          <a:schemeClr val="tx1">
                            <a:lumMod val="85000"/>
                            <a:lumOff val="15000"/>
                          </a:schemeClr>
                        </a:solidFill>
                        <a:latin typeface="+mn-ea"/>
                        <a:ea typeface="+mn-ea"/>
                      </a:endParaRPr>
                    </a:p>
                  </a:txBody>
                  <a:tcPr marL="28800" marR="28800" marT="18000" marB="18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800" b="1" dirty="0">
                          <a:ln>
                            <a:solidFill>
                              <a:srgbClr val="059AFF">
                                <a:alpha val="0"/>
                              </a:srgbClr>
                            </a:solidFill>
                          </a:ln>
                          <a:solidFill>
                            <a:schemeClr val="tx1">
                              <a:lumMod val="85000"/>
                              <a:lumOff val="15000"/>
                            </a:schemeClr>
                          </a:solidFill>
                          <a:latin typeface="+mn-ea"/>
                          <a:ea typeface="+mn-ea"/>
                        </a:rPr>
                        <a:t>내용</a:t>
                      </a:r>
                      <a:endParaRPr lang="en-US" altLang="ko-KR" sz="800" b="1" dirty="0">
                        <a:ln>
                          <a:solidFill>
                            <a:srgbClr val="059AFF">
                              <a:alpha val="0"/>
                            </a:srgbClr>
                          </a:solidFill>
                        </a:ln>
                        <a:solidFill>
                          <a:schemeClr val="tx1">
                            <a:lumMod val="85000"/>
                            <a:lumOff val="15000"/>
                          </a:schemeClr>
                        </a:solidFill>
                        <a:latin typeface="+mn-ea"/>
                        <a:ea typeface="+mn-ea"/>
                      </a:endParaRPr>
                    </a:p>
                  </a:txBody>
                  <a:tcPr marL="28800" marR="28800" marT="18000" marB="18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5562310"/>
                  </a:ext>
                </a:extLst>
              </a:tr>
              <a:tr h="115400">
                <a:tc>
                  <a:txBody>
                    <a:bodyPr/>
                    <a:lstStyle/>
                    <a:p>
                      <a:pPr algn="ctr" fontAlgn="ctr" latinLnBrk="1">
                        <a:lnSpc>
                          <a:spcPct val="110000"/>
                        </a:lnSpc>
                      </a:pPr>
                      <a:r>
                        <a:rPr lang="ko-KR" altLang="en-US" sz="800" b="1" dirty="0">
                          <a:ln>
                            <a:solidFill>
                              <a:srgbClr val="059AFF">
                                <a:alpha val="0"/>
                              </a:srgbClr>
                            </a:solidFill>
                          </a:ln>
                          <a:solidFill>
                            <a:schemeClr val="tx1">
                              <a:lumMod val="85000"/>
                              <a:lumOff val="15000"/>
                            </a:schemeClr>
                          </a:solidFill>
                          <a:latin typeface="+mn-ea"/>
                          <a:ea typeface="+mn-ea"/>
                          <a:cs typeface="+mn-cs"/>
                        </a:rPr>
                        <a:t>쿠팡이츠</a:t>
                      </a:r>
                      <a:endParaRPr lang="en-US" altLang="ko-KR" sz="800" b="1" dirty="0">
                        <a:ln>
                          <a:solidFill>
                            <a:srgbClr val="059AFF">
                              <a:alpha val="0"/>
                            </a:srgbClr>
                          </a:solidFill>
                        </a:ln>
                        <a:solidFill>
                          <a:schemeClr val="tx1">
                            <a:lumMod val="85000"/>
                            <a:lumOff val="15000"/>
                          </a:schemeClr>
                        </a:solidFill>
                        <a:latin typeface="+mn-ea"/>
                        <a:ea typeface="+mn-ea"/>
                        <a:cs typeface="+mn-cs"/>
                      </a:endParaRPr>
                    </a:p>
                  </a:txBody>
                  <a:tcPr marL="28800" marR="288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E0FBF8"/>
                    </a:solidFill>
                  </a:tcPr>
                </a:tc>
                <a:tc>
                  <a:txBody>
                    <a:bodyPr/>
                    <a:lstStyle/>
                    <a:p>
                      <a:pPr marL="0" indent="0" algn="l" fontAlgn="ctr">
                        <a:spcAft>
                          <a:spcPts val="100"/>
                        </a:spcAft>
                        <a:buFont typeface="Arial" panose="020B0604020202020204" pitchFamily="34" charset="0"/>
                        <a:buNone/>
                      </a:pP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새벽배달</a:t>
                      </a:r>
                      <a:r>
                        <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오전 </a:t>
                      </a:r>
                      <a:r>
                        <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rPr>
                        <a:t>6</a:t>
                      </a: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시</a:t>
                      </a:r>
                      <a:r>
                        <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지역 확대</a:t>
                      </a:r>
                      <a:endPar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28800" marR="28800"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6654456"/>
                  </a:ext>
                </a:extLst>
              </a:tr>
              <a:tr h="0">
                <a:tc>
                  <a:txBody>
                    <a:bodyPr/>
                    <a:lstStyle/>
                    <a:p>
                      <a:pPr algn="ctr" fontAlgn="ctr" latinLnBrk="1">
                        <a:lnSpc>
                          <a:spcPct val="110000"/>
                        </a:lnSpc>
                      </a:pPr>
                      <a:r>
                        <a:rPr lang="ko-KR" altLang="en-US" sz="800" b="1" dirty="0">
                          <a:ln>
                            <a:solidFill>
                              <a:srgbClr val="059AFF">
                                <a:alpha val="0"/>
                              </a:srgbClr>
                            </a:solidFill>
                          </a:ln>
                          <a:solidFill>
                            <a:schemeClr val="tx1">
                              <a:lumMod val="85000"/>
                              <a:lumOff val="15000"/>
                            </a:schemeClr>
                          </a:solidFill>
                          <a:latin typeface="+mn-ea"/>
                          <a:ea typeface="+mn-ea"/>
                          <a:cs typeface="+mn-cs"/>
                        </a:rPr>
                        <a:t>배달의민족</a:t>
                      </a:r>
                      <a:endParaRPr lang="en-US" altLang="ko-KR" sz="800" b="1" dirty="0">
                        <a:ln>
                          <a:solidFill>
                            <a:srgbClr val="059AFF">
                              <a:alpha val="0"/>
                            </a:srgbClr>
                          </a:solidFill>
                        </a:ln>
                        <a:solidFill>
                          <a:schemeClr val="tx1">
                            <a:lumMod val="85000"/>
                            <a:lumOff val="15000"/>
                          </a:schemeClr>
                        </a:solidFill>
                        <a:latin typeface="+mn-ea"/>
                        <a:ea typeface="+mn-ea"/>
                        <a:cs typeface="+mn-cs"/>
                      </a:endParaRPr>
                    </a:p>
                  </a:txBody>
                  <a:tcPr marL="28800" marR="288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BF8"/>
                    </a:solidFill>
                  </a:tcPr>
                </a:tc>
                <a:tc>
                  <a:txBody>
                    <a:bodyPr/>
                    <a:lstStyle/>
                    <a:p>
                      <a:pPr marL="0" indent="0" algn="l" fontAlgn="ctr">
                        <a:spcAft>
                          <a:spcPts val="100"/>
                        </a:spcAft>
                        <a:buFont typeface="Arial" panose="020B0604020202020204" pitchFamily="34" charset="0"/>
                        <a:buNone/>
                      </a:pP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운영 시간 연장</a:t>
                      </a:r>
                      <a:endPar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endParaRPr>
                    </a:p>
                    <a:p>
                      <a:pPr marL="0" indent="0" algn="l" fontAlgn="ctr">
                        <a:spcAft>
                          <a:spcPts val="100"/>
                        </a:spcAft>
                        <a:buFont typeface="Arial" panose="020B0604020202020204" pitchFamily="34" charset="0"/>
                        <a:buNone/>
                      </a:pPr>
                      <a:r>
                        <a:rPr lang="en-US" altLang="ko-KR" sz="7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700" b="0" i="0" u="none" strike="noStrike" dirty="0">
                          <a:ln>
                            <a:solidFill>
                              <a:srgbClr val="059AFF">
                                <a:alpha val="0"/>
                              </a:srgbClr>
                            </a:solidFill>
                          </a:ln>
                          <a:solidFill>
                            <a:schemeClr val="tx1">
                              <a:lumMod val="85000"/>
                              <a:lumOff val="15000"/>
                            </a:schemeClr>
                          </a:solidFill>
                          <a:effectLst/>
                          <a:latin typeface="+mn-ea"/>
                          <a:ea typeface="+mn-ea"/>
                          <a:cs typeface="+mn-cs"/>
                        </a:rPr>
                        <a:t>서비스 개시</a:t>
                      </a:r>
                      <a:r>
                        <a:rPr lang="en-US" altLang="ko-KR" sz="70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700" b="0" i="0" u="none" strike="noStrike" dirty="0">
                          <a:ln>
                            <a:solidFill>
                              <a:srgbClr val="059AFF">
                                <a:alpha val="0"/>
                              </a:srgbClr>
                            </a:solidFill>
                          </a:ln>
                          <a:solidFill>
                            <a:schemeClr val="tx1">
                              <a:lumMod val="85000"/>
                              <a:lumOff val="15000"/>
                            </a:schemeClr>
                          </a:solidFill>
                          <a:effectLst/>
                          <a:latin typeface="+mn-ea"/>
                          <a:ea typeface="+mn-ea"/>
                          <a:cs typeface="+mn-cs"/>
                        </a:rPr>
                        <a:t>오전 </a:t>
                      </a:r>
                      <a:r>
                        <a:rPr lang="en-US" altLang="ko-KR" sz="700" b="0" i="0" u="none" strike="noStrike" dirty="0">
                          <a:ln>
                            <a:solidFill>
                              <a:srgbClr val="059AFF">
                                <a:alpha val="0"/>
                              </a:srgbClr>
                            </a:solidFill>
                          </a:ln>
                          <a:solidFill>
                            <a:schemeClr val="tx1">
                              <a:lumMod val="85000"/>
                              <a:lumOff val="15000"/>
                            </a:schemeClr>
                          </a:solidFill>
                          <a:effectLst/>
                          <a:latin typeface="+mn-ea"/>
                          <a:ea typeface="+mn-ea"/>
                          <a:cs typeface="+mn-cs"/>
                        </a:rPr>
                        <a:t>9</a:t>
                      </a:r>
                      <a:r>
                        <a:rPr lang="ko-KR" altLang="en-US" sz="700" b="0" i="0" u="none" strike="noStrike" dirty="0">
                          <a:ln>
                            <a:solidFill>
                              <a:srgbClr val="059AFF">
                                <a:alpha val="0"/>
                              </a:srgbClr>
                            </a:solidFill>
                          </a:ln>
                          <a:solidFill>
                            <a:schemeClr val="tx1">
                              <a:lumMod val="85000"/>
                              <a:lumOff val="15000"/>
                            </a:schemeClr>
                          </a:solidFill>
                          <a:effectLst/>
                          <a:latin typeface="+mn-ea"/>
                          <a:ea typeface="+mn-ea"/>
                          <a:cs typeface="+mn-cs"/>
                        </a:rPr>
                        <a:t>시 → </a:t>
                      </a:r>
                      <a:r>
                        <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rPr>
                        <a:t>8</a:t>
                      </a: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시</a:t>
                      </a:r>
                      <a:endParaRPr lang="en-US" altLang="ko-KR" sz="700" b="1" i="0" u="none" strike="noStrike" dirty="0">
                        <a:ln>
                          <a:solidFill>
                            <a:srgbClr val="059AFF">
                              <a:alpha val="0"/>
                            </a:srgbClr>
                          </a:solidFill>
                        </a:ln>
                        <a:solidFill>
                          <a:schemeClr val="tx1">
                            <a:lumMod val="85000"/>
                            <a:lumOff val="15000"/>
                          </a:schemeClr>
                        </a:solidFill>
                        <a:effectLst/>
                        <a:latin typeface="+mn-ea"/>
                        <a:ea typeface="+mn-ea"/>
                        <a:cs typeface="+mn-cs"/>
                      </a:endParaRPr>
                    </a:p>
                    <a:p>
                      <a:pPr marL="0" indent="0" algn="l" fontAlgn="ctr">
                        <a:spcAft>
                          <a:spcPts val="100"/>
                        </a:spcAft>
                        <a:buFont typeface="Arial" panose="020B0604020202020204" pitchFamily="34" charset="0"/>
                        <a:buNone/>
                      </a:pPr>
                      <a:r>
                        <a:rPr lang="en-US" altLang="ko-KR" sz="7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700" b="0" i="0" u="none" strike="noStrike" dirty="0">
                          <a:ln>
                            <a:solidFill>
                              <a:srgbClr val="059AFF">
                                <a:alpha val="0"/>
                              </a:srgbClr>
                            </a:solidFill>
                          </a:ln>
                          <a:solidFill>
                            <a:schemeClr val="tx1">
                              <a:lumMod val="85000"/>
                              <a:lumOff val="15000"/>
                            </a:schemeClr>
                          </a:solidFill>
                          <a:effectLst/>
                          <a:latin typeface="+mn-ea"/>
                          <a:ea typeface="+mn-ea"/>
                          <a:cs typeface="+mn-cs"/>
                        </a:rPr>
                        <a:t>서비스 마감</a:t>
                      </a:r>
                      <a:r>
                        <a:rPr lang="en-US" altLang="ko-KR" sz="70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700" b="0" i="0" u="none" strike="noStrike" dirty="0">
                          <a:ln>
                            <a:solidFill>
                              <a:srgbClr val="059AFF">
                                <a:alpha val="0"/>
                              </a:srgbClr>
                            </a:solidFill>
                          </a:ln>
                          <a:solidFill>
                            <a:schemeClr val="tx1">
                              <a:lumMod val="85000"/>
                              <a:lumOff val="15000"/>
                            </a:schemeClr>
                          </a:solidFill>
                          <a:effectLst/>
                          <a:latin typeface="+mn-ea"/>
                          <a:ea typeface="+mn-ea"/>
                          <a:cs typeface="+mn-cs"/>
                        </a:rPr>
                        <a:t>새벽 </a:t>
                      </a:r>
                      <a:r>
                        <a:rPr lang="en-US" altLang="ko-KR" sz="700" b="0" i="0" u="none" strike="noStrike" dirty="0">
                          <a:ln>
                            <a:solidFill>
                              <a:srgbClr val="059AFF">
                                <a:alpha val="0"/>
                              </a:srgbClr>
                            </a:solidFill>
                          </a:ln>
                          <a:solidFill>
                            <a:schemeClr val="tx1">
                              <a:lumMod val="85000"/>
                              <a:lumOff val="15000"/>
                            </a:schemeClr>
                          </a:solidFill>
                          <a:effectLst/>
                          <a:latin typeface="+mn-ea"/>
                          <a:ea typeface="+mn-ea"/>
                          <a:cs typeface="+mn-cs"/>
                        </a:rPr>
                        <a:t>2</a:t>
                      </a:r>
                      <a:r>
                        <a:rPr lang="ko-KR" altLang="en-US" sz="700" b="0" i="0" u="none" strike="noStrike" dirty="0">
                          <a:ln>
                            <a:solidFill>
                              <a:srgbClr val="059AFF">
                                <a:alpha val="0"/>
                              </a:srgbClr>
                            </a:solidFill>
                          </a:ln>
                          <a:solidFill>
                            <a:schemeClr val="tx1">
                              <a:lumMod val="85000"/>
                              <a:lumOff val="15000"/>
                            </a:schemeClr>
                          </a:solidFill>
                          <a:effectLst/>
                          <a:latin typeface="+mn-ea"/>
                          <a:ea typeface="+mn-ea"/>
                          <a:cs typeface="+mn-cs"/>
                        </a:rPr>
                        <a:t>시 → </a:t>
                      </a:r>
                      <a:r>
                        <a:rPr lang="en-US" altLang="ko-KR" sz="800" b="1" i="0" u="none" strike="noStrike" dirty="0">
                          <a:ln>
                            <a:solidFill>
                              <a:srgbClr val="059AFF">
                                <a:alpha val="0"/>
                              </a:srgbClr>
                            </a:solidFill>
                          </a:ln>
                          <a:solidFill>
                            <a:schemeClr val="tx1">
                              <a:lumMod val="85000"/>
                              <a:lumOff val="15000"/>
                            </a:schemeClr>
                          </a:solidFill>
                          <a:effectLst/>
                          <a:latin typeface="+mn-ea"/>
                          <a:ea typeface="+mn-ea"/>
                          <a:cs typeface="+mn-cs"/>
                        </a:rPr>
                        <a:t>3</a:t>
                      </a:r>
                      <a:r>
                        <a:rPr lang="ko-KR" altLang="en-US" sz="800" b="1" i="0" u="none" strike="noStrike" dirty="0">
                          <a:ln>
                            <a:solidFill>
                              <a:srgbClr val="059AFF">
                                <a:alpha val="0"/>
                              </a:srgbClr>
                            </a:solidFill>
                          </a:ln>
                          <a:solidFill>
                            <a:schemeClr val="tx1">
                              <a:lumMod val="85000"/>
                              <a:lumOff val="15000"/>
                            </a:schemeClr>
                          </a:solidFill>
                          <a:effectLst/>
                          <a:latin typeface="+mn-ea"/>
                          <a:ea typeface="+mn-ea"/>
                          <a:cs typeface="+mn-cs"/>
                        </a:rPr>
                        <a:t>시</a:t>
                      </a:r>
                      <a:endParaRPr lang="en-US" altLang="ko-KR" sz="700" b="1"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28800" marR="28800"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694890"/>
                  </a:ext>
                </a:extLst>
              </a:tr>
            </a:tbl>
          </a:graphicData>
        </a:graphic>
      </p:graphicFrame>
      <p:sp>
        <p:nvSpPr>
          <p:cNvPr id="12" name="텍스트 개체 틀 19">
            <a:extLst>
              <a:ext uri="{FF2B5EF4-FFF2-40B4-BE49-F238E27FC236}">
                <a16:creationId xmlns:a16="http://schemas.microsoft.com/office/drawing/2014/main" id="{B61D176E-A152-B135-723C-E0F657D65B5B}"/>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③ 푸드 딜리버리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13" name="텍스트 개체 틀 16">
            <a:extLst>
              <a:ext uri="{FF2B5EF4-FFF2-40B4-BE49-F238E27FC236}">
                <a16:creationId xmlns:a16="http://schemas.microsoft.com/office/drawing/2014/main" id="{22879455-8ADC-53E5-5396-A6220691FB4E}"/>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14" name="TextBox 13">
            <a:extLst>
              <a:ext uri="{FF2B5EF4-FFF2-40B4-BE49-F238E27FC236}">
                <a16:creationId xmlns:a16="http://schemas.microsoft.com/office/drawing/2014/main" id="{1C37D895-0CB0-2F50-71F7-0CCF4CD33F02}"/>
              </a:ext>
            </a:extLst>
          </p:cNvPr>
          <p:cNvSpPr txBox="1"/>
          <p:nvPr/>
        </p:nvSpPr>
        <p:spPr>
          <a:xfrm>
            <a:off x="488949" y="5968610"/>
            <a:ext cx="628496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33" name="TextBox 32">
            <a:extLst>
              <a:ext uri="{FF2B5EF4-FFF2-40B4-BE49-F238E27FC236}">
                <a16:creationId xmlns:a16="http://schemas.microsoft.com/office/drawing/2014/main" id="{350F157E-9BE3-B0B4-A5F1-1D60AA427A70}"/>
              </a:ext>
            </a:extLst>
          </p:cNvPr>
          <p:cNvSpPr txBox="1"/>
          <p:nvPr/>
        </p:nvSpPr>
        <p:spPr>
          <a:xfrm>
            <a:off x="3303487" y="3051120"/>
            <a:ext cx="1836000" cy="2407381"/>
          </a:xfrm>
          <a:prstGeom prst="rect">
            <a:avLst/>
          </a:prstGeom>
          <a:noFill/>
        </p:spPr>
        <p:txBody>
          <a:bodyPr wrap="square" tIns="72000" rIns="28800">
            <a:sp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배달비 부담에 소비자들의 배달앱 이탈이 확대되자 사업자는 이용자의 배달비 부담을 줄이기 위해 </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다건배달</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정책 도입을 확대</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a:p>
            <a:pPr marL="90488" marR="0" lvl="0" indent="-90488" algn="l" defTabSz="914400" rtl="0" eaLnBrk="1" fontAlgn="auto" latinLnBrk="0" hangingPunct="1">
              <a:lnSpc>
                <a:spcPct val="110000"/>
              </a:lnSpc>
              <a:spcBef>
                <a:spcPts val="200"/>
              </a:spcBef>
              <a:spcAft>
                <a:spcPts val="200"/>
              </a:spcAft>
              <a:buClrTx/>
              <a:buSzTx/>
              <a:buFont typeface="KoPub돋움체 Medium" panose="00000600000000000000" pitchFamily="2" charset="-127"/>
              <a:buChar char="­"/>
              <a:tabLst/>
              <a:defRPr/>
            </a:pPr>
            <a:r>
              <a:rPr kumimoji="0" lang="ko-KR" altLang="en-US"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배달의민족</a:t>
            </a:r>
            <a:r>
              <a:rPr kumimoji="0" lang="en-US" altLang="ko-KR"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배민</a:t>
            </a:r>
            <a:r>
              <a:rPr kumimoji="0" lang="en-US" altLang="ko-KR"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음식을 한 번에 배달해주는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한집배달</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서비스와 속도는 비교적 느리지만 저렴한 배달료를 제공하는 데 초점을 둔 묶음배달 방식의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알뜰배달</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서비스로 구분</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제공</a:t>
            </a:r>
            <a:endPar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a:p>
            <a:pPr marL="90488" marR="0" lvl="0" indent="-90488" algn="l" defTabSz="914400" rtl="0" eaLnBrk="1" fontAlgn="auto" latinLnBrk="0" hangingPunct="1">
              <a:lnSpc>
                <a:spcPct val="110000"/>
              </a:lnSpc>
              <a:spcBef>
                <a:spcPts val="200"/>
              </a:spcBef>
              <a:spcAft>
                <a:spcPts val="200"/>
              </a:spcAft>
              <a:buClrTx/>
              <a:buSzTx/>
              <a:buFont typeface="KoPub돋움체 Medium" panose="00000600000000000000" pitchFamily="2" charset="-127"/>
              <a:buChar char="­"/>
              <a:tabLst/>
              <a:defRPr/>
            </a:pPr>
            <a:r>
              <a:rPr kumimoji="0" lang="ko-KR" altLang="en-US"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쿠팡이츠 </a:t>
            </a:r>
            <a:r>
              <a:rPr kumimoji="0" lang="en-US" altLang="ko-KR"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근접 거리에 있는 배달건을 한 번에 최대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2</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건까지 받아 배달 속도는 일정 수준 보장하는 동시에 음식값을 일부 할인해주는 데 초점을 둔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세이브배달</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로 시장 공략</a:t>
            </a:r>
            <a:endPar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34" name="TextBox 33">
            <a:extLst>
              <a:ext uri="{FF2B5EF4-FFF2-40B4-BE49-F238E27FC236}">
                <a16:creationId xmlns:a16="http://schemas.microsoft.com/office/drawing/2014/main" id="{F3B8CB26-2155-E162-C38C-CEEEC2BD96FB}"/>
              </a:ext>
            </a:extLst>
          </p:cNvPr>
          <p:cNvSpPr txBox="1"/>
          <p:nvPr/>
        </p:nvSpPr>
        <p:spPr>
          <a:xfrm>
            <a:off x="5387996" y="3051120"/>
            <a:ext cx="1800000" cy="1793367"/>
          </a:xfrm>
          <a:prstGeom prst="rect">
            <a:avLst/>
          </a:prstGeom>
          <a:noFill/>
        </p:spPr>
        <p:txBody>
          <a:bodyPr wrap="square" lIns="43200" tIns="72000" rIns="28800">
            <a:sp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ko-KR" altLang="en-US" sz="900" b="1" i="0" u="none" strike="noStrike" kern="1200" cap="none" spc="-2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업계는 </a:t>
            </a:r>
            <a:r>
              <a:rPr kumimoji="0" lang="ko-KR" altLang="en-US" sz="900" b="1" i="0" u="none" strike="noStrike" kern="1200" cap="none" spc="-2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일반적 피크타임 외 이른 아침 및 새벽 등 틈새 시간 이용자를 확보하기 위해 고객 식습관 변화에 맞춰 운영시간 조정 및 할인혜택 제공하며 편의성 강화</a:t>
            </a:r>
            <a:endParaRPr kumimoji="0" lang="en-US" altLang="ko-KR" sz="900" b="1" i="0" u="none" strike="noStrike" kern="1200" cap="none" spc="-2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1">
              <a:lnSpc>
                <a:spcPct val="110000"/>
              </a:lnSpc>
              <a:spcBef>
                <a:spcPts val="100"/>
              </a:spcBef>
              <a:spcAft>
                <a:spcPts val="100"/>
              </a:spcAft>
              <a:buClrTx/>
              <a:buSzTx/>
              <a:buFontTx/>
              <a:buChar char="­"/>
              <a:tabLst/>
              <a:defRPr/>
            </a:pP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최근 이른 시간대 아침식사를 주문하는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얼리버드</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고객과 새벽 시간대 야식을 주문하는 ‘올빼미족’이 확대</a:t>
            </a:r>
            <a:endPar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1">
              <a:lnSpc>
                <a:spcPct val="110000"/>
              </a:lnSpc>
              <a:spcBef>
                <a:spcPts val="100"/>
              </a:spcBef>
              <a:spcAft>
                <a:spcPts val="100"/>
              </a:spcAft>
              <a:buClrTx/>
              <a:buSzTx/>
              <a:buFontTx/>
              <a:buChar char="­"/>
              <a:tabLst/>
              <a:defRPr/>
            </a:pP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’23</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9</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월 배민</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요기요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MAU</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는 전월대비 각각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-4.8%, -11.8%</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를 기록했으나 쿠팡이츠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MAU</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는 동기간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3.4%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상승</a:t>
            </a:r>
            <a:endPar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47" name="이등변 삼각형 46">
            <a:extLst>
              <a:ext uri="{FF2B5EF4-FFF2-40B4-BE49-F238E27FC236}">
                <a16:creationId xmlns:a16="http://schemas.microsoft.com/office/drawing/2014/main" id="{F499A83B-DC8D-17B5-1904-4773EB46A149}"/>
              </a:ext>
            </a:extLst>
          </p:cNvPr>
          <p:cNvSpPr/>
          <p:nvPr/>
        </p:nvSpPr>
        <p:spPr>
          <a:xfrm flipV="1">
            <a:off x="8161054" y="4219971"/>
            <a:ext cx="354241" cy="109796"/>
          </a:xfrm>
          <a:prstGeom prst="triangle">
            <a:avLst/>
          </a:prstGeom>
          <a:solidFill>
            <a:srgbClr val="ECEFF1"/>
          </a:solidFill>
          <a:ln w="63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9EA7B1"/>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25" name="그룹 24">
            <a:extLst>
              <a:ext uri="{FF2B5EF4-FFF2-40B4-BE49-F238E27FC236}">
                <a16:creationId xmlns:a16="http://schemas.microsoft.com/office/drawing/2014/main" id="{7578A302-698F-A079-2202-864920A9D9E1}"/>
              </a:ext>
            </a:extLst>
          </p:cNvPr>
          <p:cNvGrpSpPr/>
          <p:nvPr/>
        </p:nvGrpSpPr>
        <p:grpSpPr>
          <a:xfrm>
            <a:off x="3286579" y="2118360"/>
            <a:ext cx="5987596" cy="276837"/>
            <a:chOff x="704850" y="2013298"/>
            <a:chExt cx="4140200" cy="276837"/>
          </a:xfrm>
        </p:grpSpPr>
        <p:sp>
          <p:nvSpPr>
            <p:cNvPr id="26" name="TextBox 25">
              <a:extLst>
                <a:ext uri="{FF2B5EF4-FFF2-40B4-BE49-F238E27FC236}">
                  <a16:creationId xmlns:a16="http://schemas.microsoft.com/office/drawing/2014/main" id="{B14E1123-D745-DECF-87B2-AC004DE70530}"/>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dirty="0">
                  <a:solidFill>
                    <a:srgbClr val="098E7E"/>
                  </a:solidFill>
                </a:rPr>
                <a:t>딜리버리</a:t>
              </a:r>
              <a:r>
                <a:rPr kumimoji="0" lang="ko-KR" altLang="en-US" sz="1300" b="0" i="0" u="none" strike="noStrike" kern="1200" cap="none" spc="0" normalizeH="0" baseline="0" noProof="0" dirty="0">
                  <a:ln>
                    <a:solidFill>
                      <a:prstClr val="white">
                        <a:lumMod val="75000"/>
                        <a:alpha val="0"/>
                      </a:prstClr>
                    </a:solidFill>
                  </a:ln>
                  <a:solidFill>
                    <a:srgbClr val="098E7E"/>
                  </a:solidFill>
                  <a:effectLst/>
                  <a:uLnTx/>
                  <a:uFillTx/>
                  <a:latin typeface="KoPub돋움체 Bold" panose="00000800000000000000" pitchFamily="2" charset="-127"/>
                  <a:ea typeface="KoPub돋움체 Bold" panose="00000800000000000000" pitchFamily="2" charset="-127"/>
                </a:rPr>
                <a:t> </a:t>
              </a:r>
              <a:r>
                <a:rPr kumimoji="0" lang="en-US" altLang="ko-KR" sz="1300" b="0" i="0" u="none" strike="noStrike" kern="1200" cap="none" spc="0" normalizeH="0" baseline="0" noProof="0" dirty="0">
                  <a:ln>
                    <a:solidFill>
                      <a:prstClr val="white">
                        <a:lumMod val="75000"/>
                        <a:alpha val="0"/>
                      </a:prstClr>
                    </a:solidFill>
                  </a:ln>
                  <a:solidFill>
                    <a:srgbClr val="098E7E"/>
                  </a:solidFill>
                  <a:effectLst/>
                  <a:uLnTx/>
                  <a:uFillTx/>
                  <a:latin typeface="KoPub돋움체 Bold" panose="00000800000000000000" pitchFamily="2" charset="-127"/>
                  <a:ea typeface="KoPub돋움체 Bold" panose="00000800000000000000" pitchFamily="2" charset="-127"/>
                </a:rPr>
                <a:t>3</a:t>
              </a:r>
              <a:r>
                <a:rPr kumimoji="0" lang="ko-KR" altLang="en-US" sz="1300" b="0" i="0" u="none" strike="noStrike" kern="1200" cap="none" spc="0" normalizeH="0" baseline="0" noProof="0" dirty="0">
                  <a:ln>
                    <a:solidFill>
                      <a:prstClr val="white">
                        <a:lumMod val="75000"/>
                        <a:alpha val="0"/>
                      </a:prstClr>
                    </a:solidFill>
                  </a:ln>
                  <a:solidFill>
                    <a:srgbClr val="098E7E"/>
                  </a:solidFill>
                  <a:effectLst/>
                  <a:uLnTx/>
                  <a:uFillTx/>
                  <a:latin typeface="KoPub돋움체 Bold" panose="00000800000000000000" pitchFamily="2" charset="-127"/>
                  <a:ea typeface="KoPub돋움체 Bold" panose="00000800000000000000" pitchFamily="2" charset="-127"/>
                </a:rPr>
                <a:t>사의 이용자 확보 전략 </a:t>
              </a:r>
            </a:p>
          </p:txBody>
        </p:sp>
        <p:cxnSp>
          <p:nvCxnSpPr>
            <p:cNvPr id="27" name="직선 연결선 26">
              <a:extLst>
                <a:ext uri="{FF2B5EF4-FFF2-40B4-BE49-F238E27FC236}">
                  <a16:creationId xmlns:a16="http://schemas.microsoft.com/office/drawing/2014/main" id="{240580A1-44DE-D449-F9DB-0769B9E1995D}"/>
                </a:ext>
              </a:extLst>
            </p:cNvPr>
            <p:cNvCxnSpPr/>
            <p:nvPr/>
          </p:nvCxnSpPr>
          <p:spPr>
            <a:xfrm>
              <a:off x="704850" y="2013298"/>
              <a:ext cx="4140200" cy="0"/>
            </a:xfrm>
            <a:prstGeom prst="line">
              <a:avLst/>
            </a:prstGeom>
            <a:ln w="12700">
              <a:solidFill>
                <a:srgbClr val="098E7E"/>
              </a:solidFill>
            </a:ln>
          </p:spPr>
          <p:style>
            <a:lnRef idx="1">
              <a:schemeClr val="accent1"/>
            </a:lnRef>
            <a:fillRef idx="0">
              <a:schemeClr val="accent1"/>
            </a:fillRef>
            <a:effectRef idx="0">
              <a:schemeClr val="accent1"/>
            </a:effectRef>
            <a:fontRef idx="minor">
              <a:schemeClr val="tx1"/>
            </a:fontRef>
          </p:style>
        </p:cxnSp>
        <p:cxnSp>
          <p:nvCxnSpPr>
            <p:cNvPr id="28" name="직선 연결선 27">
              <a:extLst>
                <a:ext uri="{FF2B5EF4-FFF2-40B4-BE49-F238E27FC236}">
                  <a16:creationId xmlns:a16="http://schemas.microsoft.com/office/drawing/2014/main" id="{A6A8C5BE-D3B0-57E7-2833-E8B7719D4F30}"/>
                </a:ext>
              </a:extLst>
            </p:cNvPr>
            <p:cNvCxnSpPr/>
            <p:nvPr/>
          </p:nvCxnSpPr>
          <p:spPr>
            <a:xfrm>
              <a:off x="704850" y="2290135"/>
              <a:ext cx="4140200" cy="0"/>
            </a:xfrm>
            <a:prstGeom prst="line">
              <a:avLst/>
            </a:prstGeom>
            <a:ln w="12700">
              <a:solidFill>
                <a:srgbClr val="098E7E"/>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274CABEC-CB1A-E937-D4F5-357D11F5B704}"/>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성장세 꺾인 </a:t>
            </a:r>
            <a:r>
              <a:rPr lang="ko-KR" altLang="en-US" sz="1400" b="1" dirty="0">
                <a:ln>
                  <a:solidFill>
                    <a:prstClr val="white">
                      <a:lumMod val="75000"/>
                      <a:alpha val="0"/>
                    </a:prst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딜리버리</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생존 전략은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2" name="TextBox 1">
            <a:extLst>
              <a:ext uri="{FF2B5EF4-FFF2-40B4-BE49-F238E27FC236}">
                <a16:creationId xmlns:a16="http://schemas.microsoft.com/office/drawing/2014/main" id="{4EC718E6-F9BD-3F7F-D976-ECF505D62F55}"/>
              </a:ext>
            </a:extLst>
          </p:cNvPr>
          <p:cNvSpPr txBox="1"/>
          <p:nvPr/>
        </p:nvSpPr>
        <p:spPr>
          <a:xfrm>
            <a:off x="7445661" y="4376045"/>
            <a:ext cx="1826231" cy="1321708"/>
          </a:xfrm>
          <a:prstGeom prst="rect">
            <a:avLst/>
          </a:prstGeom>
          <a:noFill/>
        </p:spPr>
        <p:txBody>
          <a:bodyPr wrap="square" lIns="36000" rIns="36000">
            <a:spAutoFit/>
          </a:bodyPr>
          <a:lstStyle/>
          <a:p>
            <a:pPr marL="88900" marR="0" lvl="0" indent="-88900" algn="l" defTabSz="914400" rtl="0" eaLnBrk="1" fontAlgn="auto" latinLnBrk="0" hangingPunct="1">
              <a:lnSpc>
                <a:spcPct val="112000"/>
              </a:lnSpc>
              <a:spcBef>
                <a:spcPts val="200"/>
              </a:spcBef>
              <a:spcAft>
                <a:spcPts val="300"/>
              </a:spcAft>
              <a:buClrTx/>
              <a:buSzTx/>
              <a:buFont typeface="Wingdings" panose="05000000000000000000" pitchFamily="2" charset="2"/>
              <a:buChar char="ü"/>
              <a:tabLst/>
              <a:defRPr/>
            </a:pP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소비자가 부담하는 배달비</a:t>
            </a:r>
            <a:r>
              <a:rPr lang="ko-KR" altLang="en-US" sz="850" dirty="0">
                <a:ln>
                  <a:solidFill>
                    <a:srgbClr val="FFFFFF">
                      <a:lumMod val="75000"/>
                      <a:alpha val="0"/>
                    </a:srgbClr>
                  </a:solidFill>
                </a:ln>
                <a:solidFill>
                  <a:srgbClr val="000000">
                    <a:lumMod val="85000"/>
                    <a:lumOff val="15000"/>
                  </a:srgbClr>
                </a:solidFill>
                <a:latin typeface="KoPub돋움체 Medium"/>
                <a:ea typeface="KoPub돋움체 Medium"/>
              </a:rPr>
              <a:t>가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실질적으로 줄어드는 등 체감효과가 나타나면서 고객 이탈이 감소</a:t>
            </a:r>
            <a:endPar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1">
              <a:lnSpc>
                <a:spcPct val="112000"/>
              </a:lnSpc>
              <a:spcBef>
                <a:spcPts val="200"/>
              </a:spcBef>
              <a:spcAft>
                <a:spcPts val="300"/>
              </a:spcAft>
              <a:buClrTx/>
              <a:buSzTx/>
              <a:buFont typeface="Wingdings" panose="05000000000000000000" pitchFamily="2" charset="2"/>
              <a:buChar char="ü"/>
              <a:tabLst/>
              <a:defRPr/>
            </a:pP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쿠팡이츠의 경우</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’23</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년 초 비싼 배달비 등으로</a:t>
            </a:r>
            <a:r>
              <a:rPr lang="en-US" altLang="ko-KR" sz="850" dirty="0">
                <a:ln>
                  <a:solidFill>
                    <a:srgbClr val="FFFFFF">
                      <a:lumMod val="75000"/>
                      <a:alpha val="0"/>
                    </a:srgbClr>
                  </a:solidFill>
                </a:ln>
                <a:solidFill>
                  <a:srgbClr val="000000">
                    <a:lumMod val="85000"/>
                    <a:lumOff val="15000"/>
                  </a:srgbClr>
                </a:solidFill>
                <a:latin typeface="KoPub돋움체 Medium"/>
                <a:ea typeface="KoPub돋움체 Medium"/>
              </a:rPr>
              <a:t>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인해 시장</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점유율이 전년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17%</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대에서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10%</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대로 급격히 감소했으나 멤버십 연동을 통해 </a:t>
            </a:r>
            <a:r>
              <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2</a:t>
            </a:r>
            <a:r>
              <a:rPr kumimoji="0" lang="ko-KR" altLang="en-US"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위 사업자와의 격차를 줄이는 데 성공</a:t>
            </a:r>
            <a:endParaRPr kumimoji="0" lang="en-US" altLang="ko-KR" sz="85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p:txBody>
      </p:sp>
      <p:grpSp>
        <p:nvGrpSpPr>
          <p:cNvPr id="70" name="그룹 69">
            <a:extLst>
              <a:ext uri="{FF2B5EF4-FFF2-40B4-BE49-F238E27FC236}">
                <a16:creationId xmlns:a16="http://schemas.microsoft.com/office/drawing/2014/main" id="{6AC042E8-2541-E414-AF5E-44C024EFFBEF}"/>
              </a:ext>
            </a:extLst>
          </p:cNvPr>
          <p:cNvGrpSpPr/>
          <p:nvPr/>
        </p:nvGrpSpPr>
        <p:grpSpPr>
          <a:xfrm>
            <a:off x="626110" y="2118360"/>
            <a:ext cx="2345690" cy="3579178"/>
            <a:chOff x="626110" y="2143760"/>
            <a:chExt cx="2495545" cy="3658462"/>
          </a:xfrm>
        </p:grpSpPr>
        <p:grpSp>
          <p:nvGrpSpPr>
            <p:cNvPr id="16" name="그룹 15">
              <a:extLst>
                <a:ext uri="{FF2B5EF4-FFF2-40B4-BE49-F238E27FC236}">
                  <a16:creationId xmlns:a16="http://schemas.microsoft.com/office/drawing/2014/main" id="{B0B8050C-5860-E2C4-B157-79067E50CA95}"/>
                </a:ext>
              </a:extLst>
            </p:cNvPr>
            <p:cNvGrpSpPr/>
            <p:nvPr/>
          </p:nvGrpSpPr>
          <p:grpSpPr>
            <a:xfrm>
              <a:off x="626110" y="2143760"/>
              <a:ext cx="2495545" cy="3658462"/>
              <a:chOff x="3531000" y="1196975"/>
              <a:chExt cx="2844000" cy="3658462"/>
            </a:xfrm>
          </p:grpSpPr>
          <p:sp>
            <p:nvSpPr>
              <p:cNvPr id="17" name="직사각형 16">
                <a:extLst>
                  <a:ext uri="{FF2B5EF4-FFF2-40B4-BE49-F238E27FC236}">
                    <a16:creationId xmlns:a16="http://schemas.microsoft.com/office/drawing/2014/main" id="{CCA3DF59-E177-8D9D-4661-DC68E5FEB69A}"/>
                  </a:ext>
                </a:extLst>
              </p:cNvPr>
              <p:cNvSpPr/>
              <p:nvPr/>
            </p:nvSpPr>
            <p:spPr>
              <a:xfrm>
                <a:off x="3531000" y="1196975"/>
                <a:ext cx="2844000" cy="3658462"/>
              </a:xfrm>
              <a:prstGeom prst="rect">
                <a:avLst/>
              </a:prstGeom>
              <a:solidFill>
                <a:srgbClr val="F1F3F4"/>
              </a:solidFill>
              <a:ln w="6350">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8" name="직사각형 17">
                <a:extLst>
                  <a:ext uri="{FF2B5EF4-FFF2-40B4-BE49-F238E27FC236}">
                    <a16:creationId xmlns:a16="http://schemas.microsoft.com/office/drawing/2014/main" id="{93F91C0F-BD0D-E748-C230-7A01F4406703}"/>
                  </a:ext>
                </a:extLst>
              </p:cNvPr>
              <p:cNvSpPr/>
              <p:nvPr/>
            </p:nvSpPr>
            <p:spPr>
              <a:xfrm>
                <a:off x="3531000" y="1196975"/>
                <a:ext cx="2844000" cy="288000"/>
              </a:xfrm>
              <a:prstGeom prst="rect">
                <a:avLst/>
              </a:prstGeom>
              <a:solidFill>
                <a:srgbClr val="00C0AE"/>
              </a:solidFill>
              <a:ln w="6350">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a:ea typeface="KoPub돋움체 Bold"/>
                    <a:cs typeface="+mn-cs"/>
                  </a:rPr>
                  <a:t>국내 푸드 딜리버리 주요 </a:t>
                </a: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a:ea typeface="KoPub돋움체 Bold"/>
                    <a:cs typeface="+mn-cs"/>
                  </a:rPr>
                  <a:t>3</a:t>
                </a:r>
                <a:r>
                  <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a:ea typeface="KoPub돋움체 Bold"/>
                    <a:cs typeface="+mn-cs"/>
                  </a:rPr>
                  <a:t>사 </a:t>
                </a: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a:ea typeface="KoPub돋움체 Bold"/>
                    <a:cs typeface="+mn-cs"/>
                  </a:rPr>
                  <a:t>MAU</a:t>
                </a: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a:ea typeface="KoPub돋움체 Bold"/>
                  <a:cs typeface="+mn-cs"/>
                </a:endParaRPr>
              </a:p>
            </p:txBody>
          </p:sp>
        </p:grpSp>
        <p:grpSp>
          <p:nvGrpSpPr>
            <p:cNvPr id="20" name="그룹 19">
              <a:extLst>
                <a:ext uri="{FF2B5EF4-FFF2-40B4-BE49-F238E27FC236}">
                  <a16:creationId xmlns:a16="http://schemas.microsoft.com/office/drawing/2014/main" id="{671AEF08-2253-AA35-AE84-F0D0A25230B6}"/>
                </a:ext>
              </a:extLst>
            </p:cNvPr>
            <p:cNvGrpSpPr/>
            <p:nvPr/>
          </p:nvGrpSpPr>
          <p:grpSpPr>
            <a:xfrm>
              <a:off x="690661" y="2526405"/>
              <a:ext cx="2356069" cy="1402215"/>
              <a:chOff x="624880" y="1597322"/>
              <a:chExt cx="2901067" cy="1154639"/>
            </a:xfrm>
          </p:grpSpPr>
          <p:graphicFrame>
            <p:nvGraphicFramePr>
              <p:cNvPr id="21" name="차트 20">
                <a:extLst>
                  <a:ext uri="{FF2B5EF4-FFF2-40B4-BE49-F238E27FC236}">
                    <a16:creationId xmlns:a16="http://schemas.microsoft.com/office/drawing/2014/main" id="{5C4FB2A3-1379-C3D8-CFB6-6671BE8BA512}"/>
                  </a:ext>
                </a:extLst>
              </p:cNvPr>
              <p:cNvGraphicFramePr/>
              <p:nvPr>
                <p:extLst>
                  <p:ext uri="{D42A27DB-BD31-4B8C-83A1-F6EECF244321}">
                    <p14:modId xmlns:p14="http://schemas.microsoft.com/office/powerpoint/2010/main" val="1050385538"/>
                  </p:ext>
                </p:extLst>
              </p:nvPr>
            </p:nvGraphicFramePr>
            <p:xfrm>
              <a:off x="624881" y="1597322"/>
              <a:ext cx="2901066" cy="1154639"/>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C622676-FB52-16DA-F8B7-573D7828135E}"/>
                  </a:ext>
                </a:extLst>
              </p:cNvPr>
              <p:cNvSpPr txBox="1"/>
              <p:nvPr/>
            </p:nvSpPr>
            <p:spPr>
              <a:xfrm>
                <a:off x="624880" y="1651429"/>
                <a:ext cx="359084" cy="101374"/>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만 명</a:t>
                </a:r>
                <a:r>
                  <a:rPr kumimoji="0" lang="en-US" altLang="ko-KR" sz="8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grpSp>
        <p:sp>
          <p:nvSpPr>
            <p:cNvPr id="23" name="TextBox 22">
              <a:extLst>
                <a:ext uri="{FF2B5EF4-FFF2-40B4-BE49-F238E27FC236}">
                  <a16:creationId xmlns:a16="http://schemas.microsoft.com/office/drawing/2014/main" id="{DFD666A2-D297-A7CD-DCC2-0FAFAEA5BFA0}"/>
                </a:ext>
              </a:extLst>
            </p:cNvPr>
            <p:cNvSpPr txBox="1"/>
            <p:nvPr/>
          </p:nvSpPr>
          <p:spPr>
            <a:xfrm>
              <a:off x="639633" y="4282762"/>
              <a:ext cx="2468498" cy="1414298"/>
            </a:xfrm>
            <a:prstGeom prst="rect">
              <a:avLst/>
            </a:prstGeom>
            <a:noFill/>
          </p:spPr>
          <p:txBody>
            <a:bodyPr wrap="square" lIns="72000" rIns="36000">
              <a:spAutoFit/>
            </a:bodyPr>
            <a:lstStyle/>
            <a:p>
              <a:pPr marL="0" marR="0" lvl="0" indent="0" algn="l" defTabSz="914400" rtl="0" eaLnBrk="1" fontAlgn="auto" latinLnBrk="0" hangingPunct="1">
                <a:lnSpc>
                  <a:spcPct val="110000"/>
                </a:lnSpc>
                <a:spcBef>
                  <a:spcPts val="700"/>
                </a:spcBef>
                <a:spcAft>
                  <a:spcPts val="400"/>
                </a:spcAft>
                <a:buClrTx/>
                <a:buSzTx/>
                <a:buFontTx/>
                <a:buNone/>
                <a:tabLst/>
                <a:defRPr/>
              </a:pP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배달의민족</a:t>
              </a:r>
              <a: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요기요</a:t>
              </a:r>
              <a: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쿠팡이츠 </a:t>
              </a:r>
              <a: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3</a:t>
              </a: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사 간</a:t>
              </a:r>
              <a:br>
                <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br>
              <a:r>
                <a:rPr kumimoji="0" lang="ko-KR" altLang="en-US"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순위 경쟁 지속</a:t>
              </a:r>
              <a:endParaRPr kumimoji="0" lang="en-US" altLang="ko-KR" sz="95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a:p>
              <a:pPr marL="171450" marR="0" lvl="0" indent="-171450" algn="l" defTabSz="914400" rtl="0" eaLnBrk="1" fontAlgn="auto" latinLnBrk="0" hangingPunct="1">
                <a:lnSpc>
                  <a:spcPct val="112000"/>
                </a:lnSpc>
                <a:spcBef>
                  <a:spcPts val="200"/>
                </a:spcBef>
                <a:spcAft>
                  <a:spcPts val="400"/>
                </a:spcAft>
                <a:buClrTx/>
                <a:buSzTx/>
                <a:buFontTx/>
                <a:buChar char="­"/>
                <a:tabLst/>
                <a:defRPr/>
              </a:pP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’23</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9</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월 안드로이드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OS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이용자 대상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MAU(</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월간활성이용자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집계 결과 배달의민족이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1,337</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만 명으로 압도적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1</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위를 유지</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반면 동기간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2</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3</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위 사업자 요기요와 쿠팡이츠 간 격차가 </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102</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rPr>
                <a:t>만 명으로 크게 줄면서 순위 경쟁이 심화</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3" name="TextBox 2">
              <a:extLst>
                <a:ext uri="{FF2B5EF4-FFF2-40B4-BE49-F238E27FC236}">
                  <a16:creationId xmlns:a16="http://schemas.microsoft.com/office/drawing/2014/main" id="{68923326-79D9-3408-069A-3F4E0076ED26}"/>
                </a:ext>
              </a:extLst>
            </p:cNvPr>
            <p:cNvSpPr txBox="1"/>
            <p:nvPr/>
          </p:nvSpPr>
          <p:spPr>
            <a:xfrm>
              <a:off x="717807" y="3880092"/>
              <a:ext cx="2362994" cy="309109"/>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아이지에이웍스</a:t>
              </a:r>
              <a:r>
                <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모바일인덱스</a:t>
              </a:r>
              <a:r>
                <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안드로이드 </a:t>
              </a:r>
              <a:r>
                <a:rPr kumimoji="0" lang="en-US" altLang="ko-KR"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OS </a:t>
              </a:r>
              <a:r>
                <a:rPr kumimoji="0" lang="ko-KR" altLang="en-US" sz="65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대상 집계 결과</a:t>
              </a:r>
            </a:p>
          </p:txBody>
        </p:sp>
      </p:grpSp>
      <p:grpSp>
        <p:nvGrpSpPr>
          <p:cNvPr id="68" name="그룹 67">
            <a:extLst>
              <a:ext uri="{FF2B5EF4-FFF2-40B4-BE49-F238E27FC236}">
                <a16:creationId xmlns:a16="http://schemas.microsoft.com/office/drawing/2014/main" id="{213CD355-3437-D3FD-77E6-E8FC956079CB}"/>
              </a:ext>
            </a:extLst>
          </p:cNvPr>
          <p:cNvGrpSpPr/>
          <p:nvPr/>
        </p:nvGrpSpPr>
        <p:grpSpPr>
          <a:xfrm>
            <a:off x="3286577" y="2516185"/>
            <a:ext cx="1872000" cy="3181354"/>
            <a:chOff x="3286577" y="2516185"/>
            <a:chExt cx="1846800" cy="3181354"/>
          </a:xfrm>
        </p:grpSpPr>
        <p:sp>
          <p:nvSpPr>
            <p:cNvPr id="31" name="직사각형 30">
              <a:extLst>
                <a:ext uri="{FF2B5EF4-FFF2-40B4-BE49-F238E27FC236}">
                  <a16:creationId xmlns:a16="http://schemas.microsoft.com/office/drawing/2014/main" id="{F81A9440-2D01-11D2-0DD1-A8DE0F30F511}"/>
                </a:ext>
              </a:extLst>
            </p:cNvPr>
            <p:cNvSpPr/>
            <p:nvPr/>
          </p:nvSpPr>
          <p:spPr>
            <a:xfrm>
              <a:off x="3286577" y="2516185"/>
              <a:ext cx="1846800" cy="484187"/>
            </a:xfrm>
            <a:prstGeom prst="rect">
              <a:avLst/>
            </a:prstGeom>
            <a:solidFill>
              <a:srgbClr val="E0FBF8"/>
            </a:solidFill>
            <a:ln w="9525">
              <a:solidFill>
                <a:srgbClr val="99E6DF"/>
              </a:solidFill>
            </a:ln>
          </p:spPr>
          <p:style>
            <a:lnRef idx="2">
              <a:schemeClr val="accent1">
                <a:shade val="50000"/>
              </a:schemeClr>
            </a:lnRef>
            <a:fillRef idx="1">
              <a:schemeClr val="accent1"/>
            </a:fillRef>
            <a:effectRef idx="0">
              <a:schemeClr val="accent1"/>
            </a:effectRef>
            <a:fontRef idx="minor">
              <a:schemeClr val="lt1"/>
            </a:fontRef>
          </p:style>
          <p:txBody>
            <a:bodyPr tIns="7200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t>단건배달</a:t>
              </a:r>
              <a:r>
                <a:rPr kumimoji="0" lang="en-US" altLang="ko-KR"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t>·</a:t>
              </a:r>
              <a:r>
                <a:rPr kumimoji="0" lang="ko-KR" altLang="en-US"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t>멀티배달 이원화 </a:t>
              </a:r>
            </a:p>
          </p:txBody>
        </p:sp>
        <p:sp>
          <p:nvSpPr>
            <p:cNvPr id="57" name="직사각형 56">
              <a:extLst>
                <a:ext uri="{FF2B5EF4-FFF2-40B4-BE49-F238E27FC236}">
                  <a16:creationId xmlns:a16="http://schemas.microsoft.com/office/drawing/2014/main" id="{51FDE82E-5543-AA86-EB56-77CA3D47B532}"/>
                </a:ext>
              </a:extLst>
            </p:cNvPr>
            <p:cNvSpPr/>
            <p:nvPr/>
          </p:nvSpPr>
          <p:spPr>
            <a:xfrm>
              <a:off x="3286577" y="3000373"/>
              <a:ext cx="1846800" cy="2697166"/>
            </a:xfrm>
            <a:prstGeom prst="rect">
              <a:avLst/>
            </a:prstGeom>
            <a:noFill/>
            <a:ln w="9525">
              <a:solidFill>
                <a:srgbClr val="99E6DF"/>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54000" rtlCol="0" anchor="t"/>
            <a:lstStyle/>
            <a:p>
              <a:pPr marL="0" marR="0" lvl="0" indent="0" algn="l" defTabSz="914400" rtl="0" eaLnBrk="1" fontAlgn="base" latinLnBrk="0" hangingPunct="0">
                <a:lnSpc>
                  <a:spcPct val="110000"/>
                </a:lnSpc>
                <a:spcBef>
                  <a:spcPts val="0"/>
                </a:spcBef>
                <a:spcAft>
                  <a:spcPts val="4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endPar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grpSp>
      <p:grpSp>
        <p:nvGrpSpPr>
          <p:cNvPr id="67" name="그룹 66">
            <a:extLst>
              <a:ext uri="{FF2B5EF4-FFF2-40B4-BE49-F238E27FC236}">
                <a16:creationId xmlns:a16="http://schemas.microsoft.com/office/drawing/2014/main" id="{C42F0F70-9477-9F0E-CFAE-F4331C6CA2FD}"/>
              </a:ext>
            </a:extLst>
          </p:cNvPr>
          <p:cNvGrpSpPr/>
          <p:nvPr/>
        </p:nvGrpSpPr>
        <p:grpSpPr>
          <a:xfrm>
            <a:off x="5344376" y="2516185"/>
            <a:ext cx="1872000" cy="3181354"/>
            <a:chOff x="5377422" y="2516185"/>
            <a:chExt cx="1846802" cy="3181354"/>
          </a:xfrm>
        </p:grpSpPr>
        <p:sp>
          <p:nvSpPr>
            <p:cNvPr id="32" name="직사각형 31">
              <a:extLst>
                <a:ext uri="{FF2B5EF4-FFF2-40B4-BE49-F238E27FC236}">
                  <a16:creationId xmlns:a16="http://schemas.microsoft.com/office/drawing/2014/main" id="{51107A76-E4AF-643D-8555-1DE2DDF7BCF2}"/>
                </a:ext>
              </a:extLst>
            </p:cNvPr>
            <p:cNvSpPr/>
            <p:nvPr/>
          </p:nvSpPr>
          <p:spPr>
            <a:xfrm>
              <a:off x="5377424" y="2516185"/>
              <a:ext cx="1846800" cy="484190"/>
            </a:xfrm>
            <a:prstGeom prst="rect">
              <a:avLst/>
            </a:prstGeom>
            <a:solidFill>
              <a:srgbClr val="E0FBF8"/>
            </a:solidFill>
            <a:ln w="9525">
              <a:solidFill>
                <a:srgbClr val="99E6DF"/>
              </a:solidFill>
            </a:ln>
          </p:spPr>
          <p:style>
            <a:lnRef idx="2">
              <a:schemeClr val="accent1">
                <a:shade val="50000"/>
              </a:schemeClr>
            </a:lnRef>
            <a:fillRef idx="1">
              <a:schemeClr val="accent1"/>
            </a:fillRef>
            <a:effectRef idx="0">
              <a:schemeClr val="accent1"/>
            </a:effectRef>
            <a:fontRef idx="minor">
              <a:schemeClr val="lt1"/>
            </a:fontRef>
          </p:style>
          <p:txBody>
            <a:bodyPr tIns="7200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t>얼리버드 올빼미족</a:t>
              </a:r>
              <a:br>
                <a:rPr kumimoji="0" lang="en-US" altLang="ko-KR"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br>
              <a:r>
                <a:rPr kumimoji="0" lang="ko-KR" altLang="en-US"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t>선점 경쟁</a:t>
              </a:r>
              <a:endParaRPr kumimoji="0" lang="en-US" altLang="ko-KR"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endParaRPr>
            </a:p>
          </p:txBody>
        </p:sp>
        <p:sp>
          <p:nvSpPr>
            <p:cNvPr id="64" name="직사각형 63">
              <a:extLst>
                <a:ext uri="{FF2B5EF4-FFF2-40B4-BE49-F238E27FC236}">
                  <a16:creationId xmlns:a16="http://schemas.microsoft.com/office/drawing/2014/main" id="{97588BE8-2518-712B-08C8-F0D426187D9E}"/>
                </a:ext>
              </a:extLst>
            </p:cNvPr>
            <p:cNvSpPr/>
            <p:nvPr/>
          </p:nvSpPr>
          <p:spPr>
            <a:xfrm>
              <a:off x="5377422" y="3000373"/>
              <a:ext cx="1846800" cy="2697166"/>
            </a:xfrm>
            <a:prstGeom prst="rect">
              <a:avLst/>
            </a:prstGeom>
            <a:noFill/>
            <a:ln w="9525">
              <a:solidFill>
                <a:srgbClr val="99E6DF"/>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54000" rtlCol="0" anchor="t"/>
            <a:lstStyle/>
            <a:p>
              <a:pPr marL="0" marR="0" lvl="0" indent="0" algn="l" defTabSz="914400" rtl="0" eaLnBrk="1" fontAlgn="base" latinLnBrk="0" hangingPunct="0">
                <a:lnSpc>
                  <a:spcPct val="110000"/>
                </a:lnSpc>
                <a:spcBef>
                  <a:spcPts val="0"/>
                </a:spcBef>
                <a:spcAft>
                  <a:spcPts val="4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endPar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grpSp>
      <p:grpSp>
        <p:nvGrpSpPr>
          <p:cNvPr id="66" name="그룹 65">
            <a:extLst>
              <a:ext uri="{FF2B5EF4-FFF2-40B4-BE49-F238E27FC236}">
                <a16:creationId xmlns:a16="http://schemas.microsoft.com/office/drawing/2014/main" id="{682DD27C-9B63-8B27-3F7E-1E439042B4BD}"/>
              </a:ext>
            </a:extLst>
          </p:cNvPr>
          <p:cNvGrpSpPr/>
          <p:nvPr/>
        </p:nvGrpSpPr>
        <p:grpSpPr>
          <a:xfrm>
            <a:off x="7402175" y="2516185"/>
            <a:ext cx="1872000" cy="3181354"/>
            <a:chOff x="7468267" y="2516185"/>
            <a:chExt cx="1846800" cy="3181354"/>
          </a:xfrm>
        </p:grpSpPr>
        <p:sp>
          <p:nvSpPr>
            <p:cNvPr id="48" name="직사각형 47">
              <a:extLst>
                <a:ext uri="{FF2B5EF4-FFF2-40B4-BE49-F238E27FC236}">
                  <a16:creationId xmlns:a16="http://schemas.microsoft.com/office/drawing/2014/main" id="{7422C6B8-F31B-97CC-E4F5-35D0BBCDF823}"/>
                </a:ext>
              </a:extLst>
            </p:cNvPr>
            <p:cNvSpPr/>
            <p:nvPr/>
          </p:nvSpPr>
          <p:spPr>
            <a:xfrm>
              <a:off x="7468267" y="2516185"/>
              <a:ext cx="1846800" cy="484190"/>
            </a:xfrm>
            <a:prstGeom prst="rect">
              <a:avLst/>
            </a:prstGeom>
            <a:solidFill>
              <a:srgbClr val="E0FBF8"/>
            </a:solidFill>
            <a:ln w="9525">
              <a:solidFill>
                <a:srgbClr val="99E6DF"/>
              </a:solidFill>
            </a:ln>
          </p:spPr>
          <p:style>
            <a:lnRef idx="2">
              <a:schemeClr val="accent1">
                <a:shade val="50000"/>
              </a:schemeClr>
            </a:lnRef>
            <a:fillRef idx="1">
              <a:schemeClr val="accent1"/>
            </a:fillRef>
            <a:effectRef idx="0">
              <a:schemeClr val="accent1"/>
            </a:effectRef>
            <a:fontRef idx="minor">
              <a:schemeClr val="lt1"/>
            </a:fontRef>
          </p:style>
          <p:txBody>
            <a:bodyPr tIns="7200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rPr>
                <a:t>멤버십 연계</a:t>
              </a:r>
              <a:endParaRPr kumimoji="0" lang="en-US" altLang="ko-KR" sz="1200" b="1" i="0" u="none" strike="noStrike" kern="1200" cap="none" spc="0" normalizeH="0" baseline="0" noProof="0" dirty="0">
                <a:ln>
                  <a:solidFill>
                    <a:srgbClr val="00338D">
                      <a:alpha val="0"/>
                    </a:srgbClr>
                  </a:solidFill>
                </a:ln>
                <a:solidFill>
                  <a:srgbClr val="00C0AE"/>
                </a:solidFill>
                <a:effectLst/>
                <a:uLnTx/>
                <a:uFillTx/>
                <a:latin typeface="KoPub돋움체 Medium"/>
                <a:ea typeface="KoPub돋움체 Medium"/>
                <a:cs typeface="+mn-cs"/>
              </a:endParaRPr>
            </a:p>
          </p:txBody>
        </p:sp>
        <p:sp>
          <p:nvSpPr>
            <p:cNvPr id="65" name="직사각형 64">
              <a:extLst>
                <a:ext uri="{FF2B5EF4-FFF2-40B4-BE49-F238E27FC236}">
                  <a16:creationId xmlns:a16="http://schemas.microsoft.com/office/drawing/2014/main" id="{3AA95D06-DFFA-B11B-A104-D97F5FAA22D4}"/>
                </a:ext>
              </a:extLst>
            </p:cNvPr>
            <p:cNvSpPr/>
            <p:nvPr/>
          </p:nvSpPr>
          <p:spPr>
            <a:xfrm>
              <a:off x="7468267" y="3000373"/>
              <a:ext cx="1846800" cy="2697166"/>
            </a:xfrm>
            <a:prstGeom prst="rect">
              <a:avLst/>
            </a:prstGeom>
            <a:noFill/>
            <a:ln w="9525">
              <a:solidFill>
                <a:srgbClr val="99E6DF"/>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54000" rtlCol="0" anchor="t"/>
            <a:lstStyle/>
            <a:p>
              <a:pPr marL="0" marR="0" lvl="0" indent="0" algn="l" defTabSz="914400" rtl="0" eaLnBrk="1" fontAlgn="base" latinLnBrk="0" hangingPunct="0">
                <a:lnSpc>
                  <a:spcPct val="110000"/>
                </a:lnSpc>
                <a:spcBef>
                  <a:spcPts val="0"/>
                </a:spcBef>
                <a:spcAft>
                  <a:spcPts val="4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endPar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grpSp>
      <p:grpSp>
        <p:nvGrpSpPr>
          <p:cNvPr id="4" name="그룹 3">
            <a:extLst>
              <a:ext uri="{FF2B5EF4-FFF2-40B4-BE49-F238E27FC236}">
                <a16:creationId xmlns:a16="http://schemas.microsoft.com/office/drawing/2014/main" id="{C978F684-C891-07E9-117A-7F63B654D865}"/>
              </a:ext>
            </a:extLst>
          </p:cNvPr>
          <p:cNvGrpSpPr/>
          <p:nvPr/>
        </p:nvGrpSpPr>
        <p:grpSpPr>
          <a:xfrm>
            <a:off x="485825" y="1217074"/>
            <a:ext cx="8928100" cy="311839"/>
            <a:chOff x="485825" y="1217074"/>
            <a:chExt cx="8928100" cy="311839"/>
          </a:xfrm>
        </p:grpSpPr>
        <p:sp>
          <p:nvSpPr>
            <p:cNvPr id="15" name="사각형: 둥근 위쪽 모서리 14">
              <a:extLst>
                <a:ext uri="{FF2B5EF4-FFF2-40B4-BE49-F238E27FC236}">
                  <a16:creationId xmlns:a16="http://schemas.microsoft.com/office/drawing/2014/main" id="{5A41509D-CA91-5EDF-A661-516FE55E921C}"/>
                </a:ext>
              </a:extLst>
            </p:cNvPr>
            <p:cNvSpPr/>
            <p:nvPr/>
          </p:nvSpPr>
          <p:spPr>
            <a:xfrm>
              <a:off x="160977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sp>
          <p:nvSpPr>
            <p:cNvPr id="19" name="사각형: 둥근 위쪽 모서리 18">
              <a:extLst>
                <a:ext uri="{FF2B5EF4-FFF2-40B4-BE49-F238E27FC236}">
                  <a16:creationId xmlns:a16="http://schemas.microsoft.com/office/drawing/2014/main" id="{67CD2556-8812-C523-DFBB-2F1A085A9FCF}"/>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24" name="사각형: 둥근 위쪽 모서리 23">
              <a:extLst>
                <a:ext uri="{FF2B5EF4-FFF2-40B4-BE49-F238E27FC236}">
                  <a16:creationId xmlns:a16="http://schemas.microsoft.com/office/drawing/2014/main" id="{DDFB6CA1-502B-586B-DA21-90F7C17CEEE3}"/>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29" name="직선 연결선 28">
              <a:extLst>
                <a:ext uri="{FF2B5EF4-FFF2-40B4-BE49-F238E27FC236}">
                  <a16:creationId xmlns:a16="http://schemas.microsoft.com/office/drawing/2014/main" id="{49F92F96-D1BE-573F-FE80-83800265F206}"/>
                </a:ext>
              </a:extLst>
            </p:cNvPr>
            <p:cNvCxnSpPr/>
            <p:nvPr/>
          </p:nvCxnSpPr>
          <p:spPr>
            <a:xfrm>
              <a:off x="485825" y="1525472"/>
              <a:ext cx="8928100" cy="0"/>
            </a:xfrm>
            <a:prstGeom prst="line">
              <a:avLst/>
            </a:prstGeom>
            <a:ln w="38100">
              <a:solidFill>
                <a:srgbClr val="00C0AE"/>
              </a:solidFill>
            </a:ln>
          </p:spPr>
          <p:style>
            <a:lnRef idx="1">
              <a:schemeClr val="accent1"/>
            </a:lnRef>
            <a:fillRef idx="0">
              <a:schemeClr val="accent1"/>
            </a:fillRef>
            <a:effectRef idx="0">
              <a:schemeClr val="accent1"/>
            </a:effectRef>
            <a:fontRef idx="minor">
              <a:schemeClr val="tx1"/>
            </a:fontRef>
          </p:style>
        </p:cxnSp>
        <p:sp>
          <p:nvSpPr>
            <p:cNvPr id="30" name="사각형: 둥근 위쪽 모서리 29">
              <a:extLst>
                <a:ext uri="{FF2B5EF4-FFF2-40B4-BE49-F238E27FC236}">
                  <a16:creationId xmlns:a16="http://schemas.microsoft.com/office/drawing/2014/main" id="{5597631B-E7C5-B4C5-0118-2C309FC683C8}"/>
                </a:ext>
              </a:extLst>
            </p:cNvPr>
            <p:cNvSpPr/>
            <p:nvPr/>
          </p:nvSpPr>
          <p:spPr>
            <a:xfrm>
              <a:off x="2697223" y="1217074"/>
              <a:ext cx="1075857" cy="293662"/>
            </a:xfrm>
            <a:prstGeom prst="round2SameRect">
              <a:avLst/>
            </a:prstGeom>
            <a:solidFill>
              <a:srgbClr val="00C0A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딜리버리</a:t>
              </a:r>
            </a:p>
          </p:txBody>
        </p:sp>
      </p:grpSp>
    </p:spTree>
    <p:extLst>
      <p:ext uri="{BB962C8B-B14F-4D97-AF65-F5344CB8AC3E}">
        <p14:creationId xmlns:p14="http://schemas.microsoft.com/office/powerpoint/2010/main" val="2349034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B1B72841-7591-B6DB-6122-3C9736770EFB}"/>
              </a:ext>
            </a:extLst>
          </p:cNvPr>
          <p:cNvGrpSpPr/>
          <p:nvPr/>
        </p:nvGrpSpPr>
        <p:grpSpPr>
          <a:xfrm>
            <a:off x="631825" y="2378788"/>
            <a:ext cx="3774057" cy="3406697"/>
            <a:chOff x="631825" y="2378788"/>
            <a:chExt cx="3774057" cy="3406697"/>
          </a:xfrm>
          <a:solidFill>
            <a:srgbClr val="BDE7FF"/>
          </a:solidFill>
        </p:grpSpPr>
        <p:sp>
          <p:nvSpPr>
            <p:cNvPr id="3" name="직사각형 2">
              <a:extLst>
                <a:ext uri="{FF2B5EF4-FFF2-40B4-BE49-F238E27FC236}">
                  <a16:creationId xmlns:a16="http://schemas.microsoft.com/office/drawing/2014/main" id="{7CA9DD30-D85D-FE5E-EC58-81F0667E5A98}"/>
                </a:ext>
              </a:extLst>
            </p:cNvPr>
            <p:cNvSpPr/>
            <p:nvPr/>
          </p:nvSpPr>
          <p:spPr>
            <a:xfrm>
              <a:off x="4123825" y="3890402"/>
              <a:ext cx="282057" cy="1895083"/>
            </a:xfrm>
            <a:prstGeom prst="rect">
              <a:avLst/>
            </a:prstGeom>
            <a:grpFill/>
            <a:ln w="6350">
              <a:solidFill>
                <a:srgbClr val="BDE7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36000" bIns="54000" rtlCol="0" anchor="ctr">
              <a:noAutofit/>
            </a:bodyPr>
            <a:lstStyle/>
            <a:p>
              <a:pPr marL="0" marR="0" lvl="0" indent="0" algn="l" defTabSz="914400" rtl="0" eaLnBrk="1" fontAlgn="auto" latinLnBrk="0" hangingPunct="1">
                <a:lnSpc>
                  <a:spcPct val="110000"/>
                </a:lnSpc>
                <a:spcBef>
                  <a:spcPts val="0"/>
                </a:spcBef>
                <a:spcAft>
                  <a:spcPts val="200"/>
                </a:spcAft>
                <a:buClrTx/>
                <a:buSzTx/>
                <a:buFontTx/>
                <a:buNone/>
                <a:tabLst/>
                <a:defRPr/>
              </a:pPr>
              <a:endPar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2" name="직각 삼각형 1">
              <a:extLst>
                <a:ext uri="{FF2B5EF4-FFF2-40B4-BE49-F238E27FC236}">
                  <a16:creationId xmlns:a16="http://schemas.microsoft.com/office/drawing/2014/main" id="{D6CC0256-CB27-7C44-ADEF-AF121ACB858A}"/>
                </a:ext>
              </a:extLst>
            </p:cNvPr>
            <p:cNvSpPr/>
            <p:nvPr/>
          </p:nvSpPr>
          <p:spPr>
            <a:xfrm flipH="1">
              <a:off x="4106482" y="2378788"/>
              <a:ext cx="299400" cy="1598853"/>
            </a:xfrm>
            <a:prstGeom prst="rtTriangle">
              <a:avLst/>
            </a:prstGeom>
            <a:grpFill/>
            <a:ln w="6350">
              <a:solidFill>
                <a:srgbClr val="BD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70" name="직사각형 69">
              <a:extLst>
                <a:ext uri="{FF2B5EF4-FFF2-40B4-BE49-F238E27FC236}">
                  <a16:creationId xmlns:a16="http://schemas.microsoft.com/office/drawing/2014/main" id="{92762C1B-C640-28C9-89A2-8F7F6C811606}"/>
                </a:ext>
              </a:extLst>
            </p:cNvPr>
            <p:cNvSpPr/>
            <p:nvPr/>
          </p:nvSpPr>
          <p:spPr>
            <a:xfrm>
              <a:off x="631825" y="3890402"/>
              <a:ext cx="3492000" cy="1895083"/>
            </a:xfrm>
            <a:prstGeom prst="rect">
              <a:avLst/>
            </a:prstGeom>
            <a:grpFill/>
            <a:ln w="6350">
              <a:solidFill>
                <a:srgbClr val="BDE7F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36000" bIns="54000" rtlCol="0" anchor="ctr">
              <a:noAutofit/>
            </a:bodyPr>
            <a:lstStyle/>
            <a:p>
              <a:pPr marL="0" marR="0" lvl="0" indent="0" algn="l" defTabSz="914400" rtl="0" eaLnBrk="1" fontAlgn="auto" latinLnBrk="0" hangingPunct="1">
                <a:lnSpc>
                  <a:spcPct val="110000"/>
                </a:lnSpc>
                <a:spcBef>
                  <a:spcPts val="0"/>
                </a:spcBef>
                <a:spcAft>
                  <a:spcPts val="200"/>
                </a:spcAft>
                <a:buClrTx/>
                <a:buSzTx/>
                <a:buFontTx/>
                <a:buNone/>
                <a:tabLst/>
                <a:defRPr/>
              </a:pPr>
              <a:endPar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endParaRPr>
            </a:p>
          </p:txBody>
        </p:sp>
      </p:grpSp>
      <p:sp>
        <p:nvSpPr>
          <p:cNvPr id="12" name="TextBox 11">
            <a:extLst>
              <a:ext uri="{FF2B5EF4-FFF2-40B4-BE49-F238E27FC236}">
                <a16:creationId xmlns:a16="http://schemas.microsoft.com/office/drawing/2014/main" id="{D6FF2209-B77F-3876-BBA4-39A7EE10D55F}"/>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퀵커머스 시장에 대한 기업들의 엇갈린 행보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33" name="TextBox 32">
            <a:extLst>
              <a:ext uri="{FF2B5EF4-FFF2-40B4-BE49-F238E27FC236}">
                <a16:creationId xmlns:a16="http://schemas.microsoft.com/office/drawing/2014/main" id="{82CA09F8-36A7-C466-94C9-366F22488D2E}"/>
              </a:ext>
            </a:extLst>
          </p:cNvPr>
          <p:cNvSpPr txBox="1"/>
          <p:nvPr/>
        </p:nvSpPr>
        <p:spPr>
          <a:xfrm>
            <a:off x="488949" y="5845499"/>
            <a:ext cx="628496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SKU(Stock Keeping Unit)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은 재고 관리를 위한 최소 분류 단위를 의미</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64" name="그룹 63">
            <a:extLst>
              <a:ext uri="{FF2B5EF4-FFF2-40B4-BE49-F238E27FC236}">
                <a16:creationId xmlns:a16="http://schemas.microsoft.com/office/drawing/2014/main" id="{1DAAB7C0-B362-ED20-E70A-0B4AEAD7A2E1}"/>
              </a:ext>
            </a:extLst>
          </p:cNvPr>
          <p:cNvGrpSpPr/>
          <p:nvPr/>
        </p:nvGrpSpPr>
        <p:grpSpPr>
          <a:xfrm>
            <a:off x="631825" y="2050120"/>
            <a:ext cx="3422016" cy="1748966"/>
            <a:chOff x="631824" y="2143970"/>
            <a:chExt cx="3610609" cy="1659959"/>
          </a:xfrm>
        </p:grpSpPr>
        <p:sp>
          <p:nvSpPr>
            <p:cNvPr id="20" name="직사각형 19">
              <a:extLst>
                <a:ext uri="{FF2B5EF4-FFF2-40B4-BE49-F238E27FC236}">
                  <a16:creationId xmlns:a16="http://schemas.microsoft.com/office/drawing/2014/main" id="{AFCF0E86-4AE8-5022-C226-F12B9F41BB7F}"/>
                </a:ext>
              </a:extLst>
            </p:cNvPr>
            <p:cNvSpPr/>
            <p:nvPr/>
          </p:nvSpPr>
          <p:spPr>
            <a:xfrm>
              <a:off x="631824" y="3139056"/>
              <a:ext cx="3610608" cy="664873"/>
            </a:xfrm>
            <a:prstGeom prst="rect">
              <a:avLst/>
            </a:prstGeom>
            <a:solidFill>
              <a:srgbClr val="00B09F"/>
            </a:solidFill>
            <a:ln w="6350">
              <a:solidFill>
                <a:srgbClr val="00B09F"/>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0000" tIns="54000" rIns="36000" bIns="54000" rtlCol="0" anchor="ctr">
              <a:noAutofit/>
            </a:bodyPr>
            <a:lstStyle/>
            <a:p>
              <a:pPr marR="0" lvl="0" indent="0" fontAlgn="auto">
                <a:lnSpc>
                  <a:spcPct val="110000"/>
                </a:lnSpc>
                <a:spcBef>
                  <a:spcPts val="0"/>
                </a:spcBef>
                <a:spcAft>
                  <a:spcPts val="400"/>
                </a:spcAft>
                <a:buClrTx/>
                <a:buSzTx/>
                <a:buFontTx/>
                <a:buNone/>
                <a:tabLst/>
                <a:defRPr/>
              </a:pPr>
              <a:r>
                <a:rPr lang="ko-KR" altLang="en-US" sz="1200" b="1" dirty="0">
                  <a:ln>
                    <a:solidFill>
                      <a:srgbClr val="FFFFFF">
                        <a:lumMod val="75000"/>
                        <a:alpha val="0"/>
                      </a:srgbClr>
                    </a:solidFill>
                  </a:ln>
                  <a:solidFill>
                    <a:schemeClr val="bg1"/>
                  </a:solidFill>
                  <a:latin typeface="KoPub돋움체 Medium" panose="02020603020101020101" pitchFamily="18" charset="-127"/>
                  <a:ea typeface="KoPub돋움체 Medium" panose="02020603020101020101" pitchFamily="18" charset="-127"/>
                </a:rPr>
                <a:t>진출</a:t>
              </a:r>
              <a:r>
                <a:rPr lang="en-US" altLang="ko-KR" sz="1200" b="1" dirty="0">
                  <a:ln>
                    <a:solidFill>
                      <a:srgbClr val="FFFFFF">
                        <a:lumMod val="75000"/>
                        <a:alpha val="0"/>
                      </a:srgb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rgbClr val="FFFFFF">
                        <a:lumMod val="75000"/>
                        <a:alpha val="0"/>
                      </a:srgbClr>
                    </a:solidFill>
                  </a:ln>
                  <a:solidFill>
                    <a:schemeClr val="bg1"/>
                  </a:solidFill>
                  <a:latin typeface="KoPub돋움체 Medium" panose="02020603020101020101" pitchFamily="18" charset="-127"/>
                  <a:ea typeface="KoPub돋움체 Medium" panose="02020603020101020101" pitchFamily="18" charset="-127"/>
                </a:rPr>
                <a:t>확대</a:t>
              </a:r>
              <a:endParaRPr lang="en-US" altLang="ko-KR" sz="1200" b="1" dirty="0">
                <a:ln>
                  <a:solidFill>
                    <a:srgbClr val="FFFFFF">
                      <a:lumMod val="75000"/>
                      <a:alpha val="0"/>
                    </a:srgbClr>
                  </a:solidFill>
                </a:ln>
                <a:solidFill>
                  <a:schemeClr val="bg1"/>
                </a:solidFill>
                <a:latin typeface="KoPub돋움체 Medium" panose="02020603020101020101" pitchFamily="18" charset="-127"/>
                <a:ea typeface="KoPub돋움체 Medium" panose="02020603020101020101" pitchFamily="18" charset="-127"/>
              </a:endParaRPr>
            </a:p>
            <a:p>
              <a:pPr marL="0" marR="0" lvl="0" indent="0" algn="l" defTabSz="914400" rtl="0" eaLnBrk="1" fontAlgn="auto" latinLnBrk="0" hangingPunct="1">
                <a:lnSpc>
                  <a:spcPct val="110000"/>
                </a:lnSpc>
                <a:spcBef>
                  <a:spcPts val="0"/>
                </a:spcBef>
                <a:spcAft>
                  <a:spcPts val="1000"/>
                </a:spcAft>
                <a:buClrTx/>
                <a:buSzTx/>
                <a:buFontTx/>
                <a:buNone/>
                <a:tabLst/>
                <a:defRPr/>
              </a:pPr>
              <a:r>
                <a:rPr kumimoji="0" lang="ko-KR" altLang="en-US"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a:ea typeface="KoPub돋움체 Medium"/>
                  <a:cs typeface="+mn-cs"/>
                </a:rPr>
                <a:t>온라인을 넘어 모바일 장보기가 보편화되면서 </a:t>
              </a:r>
              <a:r>
                <a:rPr kumimoji="0" lang="ko-KR" altLang="en-US"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panose="00000600000000000000" pitchFamily="2" charset="-127"/>
                  <a:ea typeface="KoPub돋움체 Medium" panose="00000600000000000000" pitchFamily="2" charset="-127"/>
                </a:rPr>
                <a:t>딜리버리</a:t>
              </a:r>
              <a:r>
                <a:rPr kumimoji="0" lang="en-US" altLang="ko-KR"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panose="00000600000000000000" pitchFamily="2" charset="-127"/>
                  <a:ea typeface="KoPub돋움체 Medium" panose="00000600000000000000" pitchFamily="2" charset="-127"/>
                </a:rPr>
                <a:t>, </a:t>
              </a:r>
              <a:r>
                <a:rPr kumimoji="0" lang="ko-KR" altLang="en-US"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a:ea typeface="KoPub돋움체 Medium"/>
                  <a:cs typeface="+mn-cs"/>
                </a:rPr>
                <a:t>식품</a:t>
              </a:r>
              <a:r>
                <a:rPr kumimoji="0" lang="en-US" altLang="ko-KR"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a:ea typeface="KoPub돋움체 Medium"/>
                  <a:cs typeface="+mn-cs"/>
                </a:rPr>
                <a:t>, </a:t>
              </a:r>
              <a:r>
                <a:rPr kumimoji="0" lang="ko-KR" altLang="en-US"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a:ea typeface="KoPub돋움체 Medium"/>
                  <a:cs typeface="+mn-cs"/>
                </a:rPr>
                <a:t>유통업계는 즉시배송 사업을 확대하며 온라인</a:t>
              </a:r>
              <a:r>
                <a:rPr kumimoji="0" lang="en-US" altLang="ko-KR"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panose="00000600000000000000" pitchFamily="2" charset="-127"/>
                  <a:ea typeface="KoPub돋움체 Medium" panose="00000600000000000000" pitchFamily="2" charset="-127"/>
                </a:rPr>
                <a:t>·</a:t>
              </a:r>
              <a:r>
                <a:rPr kumimoji="0" lang="ko-KR" altLang="en-US"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panose="00000600000000000000" pitchFamily="2" charset="-127"/>
                  <a:ea typeface="KoPub돋움체 Medium" panose="00000600000000000000" pitchFamily="2" charset="-127"/>
                </a:rPr>
                <a:t>모바일 장보기 수요 확보에 나서고 있음</a:t>
              </a:r>
              <a:endParaRPr kumimoji="0" lang="ko-KR" altLang="en-US" sz="900" b="1" i="0" u="none" strike="noStrike" kern="1200" cap="none" spc="0" normalizeH="0" baseline="0" noProof="0" dirty="0">
                <a:ln>
                  <a:solidFill>
                    <a:srgbClr val="1E49E2">
                      <a:shade val="95000"/>
                      <a:satMod val="105000"/>
                      <a:alpha val="0"/>
                    </a:srgbClr>
                  </a:solidFill>
                </a:ln>
                <a:solidFill>
                  <a:schemeClr val="bg1"/>
                </a:solidFill>
                <a:effectLst/>
                <a:uLnTx/>
                <a:uFillTx/>
                <a:latin typeface="KoPub돋움체 Medium"/>
                <a:ea typeface="KoPub돋움체 Medium"/>
                <a:cs typeface="+mn-cs"/>
              </a:endParaRPr>
            </a:p>
          </p:txBody>
        </p:sp>
        <p:sp>
          <p:nvSpPr>
            <p:cNvPr id="37" name="직사각형 36">
              <a:extLst>
                <a:ext uri="{FF2B5EF4-FFF2-40B4-BE49-F238E27FC236}">
                  <a16:creationId xmlns:a16="http://schemas.microsoft.com/office/drawing/2014/main" id="{0F9AA047-0596-6EA5-E6C2-025FF7073C59}"/>
                </a:ext>
              </a:extLst>
            </p:cNvPr>
            <p:cNvSpPr/>
            <p:nvPr/>
          </p:nvSpPr>
          <p:spPr>
            <a:xfrm>
              <a:off x="631825" y="2143970"/>
              <a:ext cx="3610608" cy="908418"/>
            </a:xfrm>
            <a:prstGeom prst="rect">
              <a:avLst/>
            </a:prstGeom>
            <a:solidFill>
              <a:srgbClr val="F2F3F4"/>
            </a:solidFill>
            <a:ln w="63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0000" tIns="54000" rIns="43200" bIns="54000" rtlCol="0" anchor="ctr">
              <a:noAutofit/>
            </a:bodyPr>
            <a:lstStyle/>
            <a:p>
              <a:pPr>
                <a:lnSpc>
                  <a:spcPct val="110000"/>
                </a:lnSpc>
                <a:spcAft>
                  <a:spcPts val="300"/>
                </a:spcAft>
                <a:defRPr/>
              </a:pPr>
              <a:r>
                <a:rPr lang="ko-KR" altLang="en-US" sz="1200" b="1"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축소</a:t>
              </a:r>
              <a:r>
                <a:rPr lang="en-US" altLang="ko-KR" sz="1200" b="1"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200" b="1"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종료</a:t>
              </a:r>
              <a:endParaRPr lang="en-US" altLang="ko-KR" sz="1200" b="1"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퀵커머스 시장 성장세 둔화 및 물류센터 투자비</a:t>
              </a:r>
              <a:r>
                <a:rPr kumimoji="0" lang="en-US" altLang="ko-KR"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 </a:t>
              </a:r>
              <a:r>
                <a:rPr kumimoji="0" lang="ko-KR" altLang="en-US"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배달 인건비</a:t>
              </a:r>
              <a:r>
                <a:rPr kumimoji="0" lang="en-US" altLang="ko-KR"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 </a:t>
              </a:r>
              <a:r>
                <a:rPr kumimoji="0" lang="ko-KR" altLang="en-US"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마케팅 비용 등 막대한 비용 부담으로 인해 관련 서비스를 축소</a:t>
              </a:r>
              <a:r>
                <a:rPr kumimoji="0" lang="en-US" altLang="ko-KR"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a:t>
              </a:r>
              <a:r>
                <a:rPr kumimoji="0" lang="ko-KR" altLang="en-US"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rPr>
                <a:t>종료하는 기업 증가</a:t>
              </a:r>
              <a:endParaRPr kumimoji="0" lang="en-US" altLang="ko-KR" sz="900" b="1" i="0" u="none" strike="noStrike" kern="1200" cap="none" spc="0" normalizeH="0" baseline="0" noProof="0" dirty="0">
                <a:ln>
                  <a:solidFill>
                    <a:srgbClr val="1E49E2">
                      <a:shade val="95000"/>
                      <a:satMod val="105000"/>
                      <a:alpha val="0"/>
                    </a:srgbClr>
                  </a:solidFill>
                </a:ln>
                <a:solidFill>
                  <a:schemeClr val="tx1">
                    <a:lumMod val="85000"/>
                    <a:lumOff val="15000"/>
                  </a:schemeClr>
                </a:solidFill>
                <a:effectLst/>
                <a:uLnTx/>
                <a:uFillTx/>
                <a:latin typeface="KoPub돋움체 Medium"/>
                <a:ea typeface="KoPub돋움체 Medium"/>
                <a:cs typeface="+mn-cs"/>
              </a:endParaRPr>
            </a:p>
            <a:p>
              <a:pPr marL="171450" marR="0" lvl="0" indent="-171450" algn="l" defTabSz="914400" rtl="0" eaLnBrk="1" fontAlgn="auto" latinLnBrk="0" hangingPunct="1">
                <a:lnSpc>
                  <a:spcPct val="110000"/>
                </a:lnSpc>
                <a:spcBef>
                  <a:spcPts val="0"/>
                </a:spcBef>
                <a:spcAft>
                  <a:spcPts val="200"/>
                </a:spcAft>
                <a:buClrTx/>
                <a:buSzTx/>
                <a:buFont typeface="Wingdings" panose="05000000000000000000" pitchFamily="2" charset="2"/>
                <a:buChar char="ü"/>
                <a:tabLst/>
                <a:defRPr/>
              </a:pPr>
              <a:r>
                <a:rPr lang="ko-KR" altLang="en-US"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쿠팡이츠가 </a:t>
              </a:r>
              <a:r>
                <a:rPr lang="en-US" altLang="ko-KR"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a:t>
              </a:r>
              <a:r>
                <a:rPr lang="ko-KR" altLang="en-US"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쿠팡이츠 마트</a:t>
              </a:r>
              <a:r>
                <a:rPr lang="en-US" altLang="ko-KR"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 </a:t>
              </a:r>
              <a:r>
                <a:rPr lang="ko-KR" altLang="en-US"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서비스 지역을 축소한 데 이어 롯데슈퍼가 ‘</a:t>
              </a:r>
              <a:r>
                <a:rPr lang="en-US" altLang="ko-KR"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1</a:t>
              </a:r>
              <a:r>
                <a:rPr lang="ko-KR" altLang="en-US" sz="850" dirty="0">
                  <a:ln>
                    <a:solidFill>
                      <a:srgbClr val="1E49E2">
                        <a:shade val="95000"/>
                        <a:satMod val="105000"/>
                        <a:alpha val="0"/>
                      </a:srgbClr>
                    </a:solidFill>
                  </a:ln>
                  <a:solidFill>
                    <a:schemeClr val="tx1">
                      <a:lumMod val="85000"/>
                      <a:lumOff val="15000"/>
                    </a:schemeClr>
                  </a:solidFill>
                  <a:latin typeface="KoPub돋움체 Medium"/>
                  <a:ea typeface="KoPub돋움체 Medium"/>
                </a:rPr>
                <a:t>시간 바로배송’ 서비스를 중단</a:t>
              </a:r>
            </a:p>
          </p:txBody>
        </p:sp>
      </p:grpSp>
      <p:sp>
        <p:nvSpPr>
          <p:cNvPr id="61" name="TextBox 60">
            <a:extLst>
              <a:ext uri="{FF2B5EF4-FFF2-40B4-BE49-F238E27FC236}">
                <a16:creationId xmlns:a16="http://schemas.microsoft.com/office/drawing/2014/main" id="{ED0CA1C7-5ED2-4D49-5628-230994251F1E}"/>
              </a:ext>
            </a:extLst>
          </p:cNvPr>
          <p:cNvSpPr txBox="1"/>
          <p:nvPr/>
        </p:nvSpPr>
        <p:spPr>
          <a:xfrm>
            <a:off x="4581142" y="2054245"/>
            <a:ext cx="4690677" cy="171778"/>
          </a:xfrm>
          <a:prstGeom prst="rect">
            <a:avLst/>
          </a:prstGeom>
          <a:noFill/>
        </p:spPr>
        <p:txBody>
          <a:bodyPr wrap="square" lIns="0" tIns="0" rIns="0" bIns="0">
            <a:spAutoFit/>
          </a:bodyPr>
          <a:lstStyle/>
          <a:p>
            <a:pPr marL="0" marR="0" lvl="0" indent="0" algn="ctr" defTabSz="914400" rtl="0" eaLnBrk="1" fontAlgn="auto" latinLnBrk="0" hangingPunct="1">
              <a:lnSpc>
                <a:spcPct val="105000"/>
              </a:lnSpc>
              <a:spcBef>
                <a:spcPts val="200"/>
              </a:spcBef>
              <a:spcAft>
                <a:spcPts val="200"/>
              </a:spcAft>
              <a:buClrTx/>
              <a:buSzTx/>
              <a:buFontTx/>
              <a:buNone/>
              <a:tabLst/>
              <a:defRPr/>
            </a:pPr>
            <a:r>
              <a:rPr kumimoji="0" lang="en-US" altLang="ko-KR" sz="1100" b="1" i="0" u="none" strike="noStrike" kern="0" cap="none" spc="0" normalizeH="0" baseline="0" noProof="0" dirty="0">
                <a:ln>
                  <a:solidFill>
                    <a:srgbClr val="00B8F5">
                      <a:alpha val="0"/>
                    </a:srgbClr>
                  </a:solidFill>
                </a:ln>
                <a:solidFill>
                  <a:schemeClr val="tx1">
                    <a:lumMod val="85000"/>
                    <a:lumOff val="15000"/>
                  </a:schemeClr>
                </a:solidFill>
                <a:effectLst/>
                <a:uLnTx/>
                <a:uFillTx/>
                <a:latin typeface="KoPub돋움체 Medium"/>
                <a:ea typeface="KoPub돋움체 Medium"/>
                <a:cs typeface="+mn-cs"/>
              </a:rPr>
              <a:t>&lt; </a:t>
            </a:r>
            <a:r>
              <a:rPr kumimoji="0" lang="ko-KR" altLang="en-US" sz="1100" b="1" i="0" u="none" strike="noStrike" kern="0" cap="none" spc="0" normalizeH="0" baseline="0" noProof="0" dirty="0">
                <a:ln>
                  <a:solidFill>
                    <a:srgbClr val="00B8F5">
                      <a:alpha val="0"/>
                    </a:srgbClr>
                  </a:solidFill>
                </a:ln>
                <a:solidFill>
                  <a:schemeClr val="tx1">
                    <a:lumMod val="85000"/>
                    <a:lumOff val="15000"/>
                  </a:schemeClr>
                </a:solidFill>
                <a:effectLst/>
                <a:uLnTx/>
                <a:uFillTx/>
                <a:latin typeface="KoPub돋움체 Medium"/>
                <a:ea typeface="KoPub돋움체 Medium"/>
                <a:cs typeface="+mn-cs"/>
              </a:rPr>
              <a:t>주요 기업의 퀵커머스 사업 확장 전략 </a:t>
            </a:r>
            <a:r>
              <a:rPr kumimoji="0" lang="en-US" altLang="ko-KR" sz="1100" b="1" i="0" u="none" strike="noStrike" kern="0" cap="none" spc="0" normalizeH="0" baseline="0" noProof="0" dirty="0">
                <a:ln>
                  <a:solidFill>
                    <a:srgbClr val="00B8F5">
                      <a:alpha val="0"/>
                    </a:srgbClr>
                  </a:solidFill>
                </a:ln>
                <a:solidFill>
                  <a:schemeClr val="tx1">
                    <a:lumMod val="85000"/>
                    <a:lumOff val="15000"/>
                  </a:schemeClr>
                </a:solidFill>
                <a:effectLst/>
                <a:uLnTx/>
                <a:uFillTx/>
                <a:latin typeface="KoPub돋움체 Medium"/>
                <a:ea typeface="KoPub돋움체 Medium"/>
                <a:cs typeface="+mn-cs"/>
              </a:rPr>
              <a:t>&gt;</a:t>
            </a:r>
            <a:endParaRPr kumimoji="0" lang="ko-KR" altLang="en-US" sz="1100" b="1" i="0" u="none" strike="noStrike" kern="0" cap="none" spc="0" normalizeH="0" baseline="0" noProof="0" dirty="0">
              <a:ln>
                <a:solidFill>
                  <a:srgbClr val="00B8F5">
                    <a:alpha val="0"/>
                  </a:srgbClr>
                </a:solidFill>
              </a:ln>
              <a:solidFill>
                <a:schemeClr val="tx1">
                  <a:lumMod val="85000"/>
                  <a:lumOff val="15000"/>
                </a:schemeClr>
              </a:solidFill>
              <a:effectLst/>
              <a:uLnTx/>
              <a:uFillTx/>
              <a:latin typeface="KoPub돋움체 Medium"/>
              <a:ea typeface="KoPub돋움체 Medium"/>
              <a:cs typeface="+mn-cs"/>
            </a:endParaRPr>
          </a:p>
        </p:txBody>
      </p:sp>
      <p:sp>
        <p:nvSpPr>
          <p:cNvPr id="62" name="텍스트 개체 틀 19">
            <a:extLst>
              <a:ext uri="{FF2B5EF4-FFF2-40B4-BE49-F238E27FC236}">
                <a16:creationId xmlns:a16="http://schemas.microsoft.com/office/drawing/2014/main" id="{4ACD6D15-A484-96BF-BE57-DF1E8D1198EA}"/>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③ 푸드 딜리버리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3" name="텍스트 개체 틀 16">
            <a:extLst>
              <a:ext uri="{FF2B5EF4-FFF2-40B4-BE49-F238E27FC236}">
                <a16:creationId xmlns:a16="http://schemas.microsoft.com/office/drawing/2014/main" id="{2798023D-4A3A-6590-AC84-D9D4E3D6AC1A}"/>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grpSp>
        <p:nvGrpSpPr>
          <p:cNvPr id="69" name="그룹 68">
            <a:extLst>
              <a:ext uri="{FF2B5EF4-FFF2-40B4-BE49-F238E27FC236}">
                <a16:creationId xmlns:a16="http://schemas.microsoft.com/office/drawing/2014/main" id="{A6022310-1D58-ECCC-D001-9E95793B1A13}"/>
              </a:ext>
            </a:extLst>
          </p:cNvPr>
          <p:cNvGrpSpPr/>
          <p:nvPr/>
        </p:nvGrpSpPr>
        <p:grpSpPr>
          <a:xfrm>
            <a:off x="717653" y="3968644"/>
            <a:ext cx="3336187" cy="1742330"/>
            <a:chOff x="741554" y="4024214"/>
            <a:chExt cx="3434042" cy="1618758"/>
          </a:xfrm>
        </p:grpSpPr>
        <p:sp>
          <p:nvSpPr>
            <p:cNvPr id="65" name="직사각형 64">
              <a:extLst>
                <a:ext uri="{FF2B5EF4-FFF2-40B4-BE49-F238E27FC236}">
                  <a16:creationId xmlns:a16="http://schemas.microsoft.com/office/drawing/2014/main" id="{3066715C-A4BD-866E-6422-61942BA43757}"/>
                </a:ext>
              </a:extLst>
            </p:cNvPr>
            <p:cNvSpPr/>
            <p:nvPr/>
          </p:nvSpPr>
          <p:spPr>
            <a:xfrm>
              <a:off x="741554" y="4238208"/>
              <a:ext cx="1672470" cy="1404764"/>
            </a:xfrm>
            <a:prstGeom prst="rect">
              <a:avLst/>
            </a:prstGeom>
            <a:solidFill>
              <a:schemeClr val="bg1"/>
            </a:solidFill>
            <a:ln w="3175">
              <a:solidFill>
                <a:srgbClr val="00C0AE"/>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0000" tIns="72000" rIns="72000" bIns="54000" rtlCol="0" anchor="t">
              <a:noAutofit/>
            </a:bodyPr>
            <a:lstStyle/>
            <a:p>
              <a:pPr marL="92075" indent="-92075">
                <a:lnSpc>
                  <a:spcPct val="112000"/>
                </a:lnSpc>
                <a:spcBef>
                  <a:spcPts val="300"/>
                </a:spcBef>
                <a:spcAft>
                  <a:spcPts val="200"/>
                </a:spcAft>
                <a:buFont typeface="Arial" panose="020B0604020202020204" pitchFamily="34" charset="0"/>
                <a:buChar char="•"/>
                <a:defRPr/>
              </a:pPr>
              <a:r>
                <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퀵커머스 비즈니스를 확장 중인 푸드 딜리버리업체는 최근 경</a:t>
              </a:r>
              <a:r>
                <a:rPr lang="ko-KR" altLang="en-US" sz="900" dirty="0">
                  <a:ln>
                    <a:solidFill>
                      <a:srgbClr val="1E49E2">
                        <a:shade val="95000"/>
                        <a:satMod val="105000"/>
                        <a:alpha val="0"/>
                      </a:srgbClr>
                    </a:solidFill>
                  </a:ln>
                  <a:solidFill>
                    <a:srgbClr val="000000">
                      <a:lumMod val="85000"/>
                      <a:lumOff val="15000"/>
                    </a:srgbClr>
                  </a:solidFill>
                  <a:latin typeface="KoPub돋움체 Medium"/>
                  <a:ea typeface="KoPub돋움체 Medium"/>
                </a:rPr>
                <a:t>쟁 심화에 따라 취급 제품 측면에서 차별화를 시도하고자 유통업체와의 제휴를 활발히 전개 중</a:t>
              </a:r>
              <a:r>
                <a:rPr lang="en-US" altLang="ko-KR" sz="900" dirty="0">
                  <a:ln>
                    <a:solidFill>
                      <a:srgbClr val="1E49E2">
                        <a:shade val="95000"/>
                        <a:satMod val="105000"/>
                        <a:alpha val="0"/>
                      </a:srgbClr>
                    </a:solidFill>
                  </a:ln>
                  <a:solidFill>
                    <a:srgbClr val="000000">
                      <a:lumMod val="85000"/>
                      <a:lumOff val="15000"/>
                    </a:srgbClr>
                  </a:solidFill>
                  <a:latin typeface="KoPub돋움체 Medium"/>
                  <a:ea typeface="KoPub돋움체 Medium"/>
                </a:rPr>
                <a:t>. </a:t>
              </a:r>
              <a:r>
                <a:rPr lang="ko-KR" altLang="en-US" sz="900" dirty="0">
                  <a:ln>
                    <a:solidFill>
                      <a:srgbClr val="1E49E2">
                        <a:shade val="95000"/>
                        <a:satMod val="105000"/>
                        <a:alpha val="0"/>
                      </a:srgbClr>
                    </a:solidFill>
                  </a:ln>
                  <a:solidFill>
                    <a:srgbClr val="000000">
                      <a:lumMod val="85000"/>
                      <a:lumOff val="15000"/>
                    </a:srgbClr>
                  </a:solidFill>
                  <a:latin typeface="KoPub돋움체 Medium"/>
                  <a:ea typeface="KoPub돋움체 Medium"/>
                </a:rPr>
                <a:t>기업들은 퀵커머스를 신사업 확장 및 고객 트래픽을 높이는 수단으로 활용</a:t>
              </a:r>
              <a:endParaRPr lang="en-US" altLang="ko-KR" sz="900" dirty="0">
                <a:ln>
                  <a:solidFill>
                    <a:srgbClr val="1E49E2">
                      <a:shade val="95000"/>
                      <a:satMod val="105000"/>
                      <a:alpha val="0"/>
                    </a:srgbClr>
                  </a:solidFill>
                </a:ln>
                <a:solidFill>
                  <a:srgbClr val="000000">
                    <a:lumMod val="85000"/>
                    <a:lumOff val="15000"/>
                  </a:srgbClr>
                </a:solidFill>
                <a:latin typeface="KoPub돋움체 Medium"/>
                <a:ea typeface="KoPub돋움체 Medium"/>
              </a:endParaRPr>
            </a:p>
          </p:txBody>
        </p:sp>
        <p:sp>
          <p:nvSpPr>
            <p:cNvPr id="66" name="직사각형 65">
              <a:extLst>
                <a:ext uri="{FF2B5EF4-FFF2-40B4-BE49-F238E27FC236}">
                  <a16:creationId xmlns:a16="http://schemas.microsoft.com/office/drawing/2014/main" id="{ABEDAD3E-92A3-DA13-17EE-4AD5265C448E}"/>
                </a:ext>
              </a:extLst>
            </p:cNvPr>
            <p:cNvSpPr/>
            <p:nvPr/>
          </p:nvSpPr>
          <p:spPr>
            <a:xfrm>
              <a:off x="741554" y="4024214"/>
              <a:ext cx="1672470" cy="216000"/>
            </a:xfrm>
            <a:prstGeom prst="rect">
              <a:avLst/>
            </a:prstGeom>
            <a:solidFill>
              <a:srgbClr val="00B09F"/>
            </a:solidFill>
            <a:ln w="6350">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a:t>
              </a:r>
              <a:r>
                <a:rPr lang="ko-KR" altLang="en-US" sz="1100" b="1" dirty="0">
                  <a:ln>
                    <a:solidFill>
                      <a:srgbClr val="FFFFFF">
                        <a:lumMod val="75000"/>
                        <a:alpha val="0"/>
                      </a:srgbClr>
                    </a:solidFill>
                  </a:ln>
                  <a:solidFill>
                    <a:srgbClr val="FFFFFF"/>
                  </a:solidFill>
                  <a:latin typeface="KoPub돋움체 Medium" panose="02020603020101020101" pitchFamily="18" charset="-127"/>
                  <a:ea typeface="KoPub돋움체 Medium" panose="02020603020101020101" pitchFamily="18" charset="-127"/>
                </a:rPr>
                <a:t>푸드 딜리버리</a:t>
              </a:r>
              <a:endPar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
          <p:nvSpPr>
            <p:cNvPr id="67" name="직사각형 66">
              <a:extLst>
                <a:ext uri="{FF2B5EF4-FFF2-40B4-BE49-F238E27FC236}">
                  <a16:creationId xmlns:a16="http://schemas.microsoft.com/office/drawing/2014/main" id="{DB6E4E31-6AB4-1EBB-2C37-B0937BA8BAD2}"/>
                </a:ext>
              </a:extLst>
            </p:cNvPr>
            <p:cNvSpPr/>
            <p:nvPr/>
          </p:nvSpPr>
          <p:spPr>
            <a:xfrm>
              <a:off x="2503126" y="4238208"/>
              <a:ext cx="1672470" cy="1404764"/>
            </a:xfrm>
            <a:prstGeom prst="rect">
              <a:avLst/>
            </a:prstGeom>
            <a:solidFill>
              <a:schemeClr val="bg1"/>
            </a:solidFill>
            <a:ln w="3175">
              <a:solidFill>
                <a:srgbClr val="00C0AE"/>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0000" tIns="72000" rIns="72000" bIns="54000" rtlCol="0" anchor="t">
              <a:noAutofit/>
            </a:bodyPr>
            <a:lstStyle/>
            <a:p>
              <a:pPr marL="92075" indent="-92075">
                <a:lnSpc>
                  <a:spcPct val="114000"/>
                </a:lnSpc>
                <a:spcBef>
                  <a:spcPts val="300"/>
                </a:spcBef>
                <a:spcAft>
                  <a:spcPts val="200"/>
                </a:spcAft>
                <a:buFont typeface="Arial" panose="020B0604020202020204" pitchFamily="34" charset="0"/>
                <a:buChar char="•"/>
                <a:defRPr/>
              </a:pPr>
              <a:r>
                <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유통업체 및 </a:t>
              </a:r>
              <a:r>
                <a:rPr kumimoji="0" lang="en-US" altLang="ko-KR"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D2C </a:t>
              </a:r>
              <a:r>
                <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사업을 전개하는 식품 기업 입장에서 퀵커머스는 온라인 유통 시장 내 지배력 높이기 위한 수단이 될 수 있음</a:t>
              </a:r>
              <a:r>
                <a:rPr kumimoji="0" lang="en-US" altLang="ko-KR"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이에 </a:t>
              </a:r>
              <a:r>
                <a:rPr kumimoji="0" lang="en-US" altLang="ko-KR"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GS</a:t>
              </a:r>
              <a:r>
                <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리테일 및 이마트 등 주요 기업들이 퀵커머스 관련 비즈니스를 확대</a:t>
              </a:r>
              <a:endParaRPr kumimoji="0" lang="en-US" altLang="ko-KR"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68" name="직사각형 67">
              <a:extLst>
                <a:ext uri="{FF2B5EF4-FFF2-40B4-BE49-F238E27FC236}">
                  <a16:creationId xmlns:a16="http://schemas.microsoft.com/office/drawing/2014/main" id="{9254BC7F-1807-090B-C523-B172C2DB9479}"/>
                </a:ext>
              </a:extLst>
            </p:cNvPr>
            <p:cNvSpPr/>
            <p:nvPr/>
          </p:nvSpPr>
          <p:spPr>
            <a:xfrm>
              <a:off x="2503126" y="4024214"/>
              <a:ext cx="1672470" cy="216000"/>
            </a:xfrm>
            <a:prstGeom prst="rect">
              <a:avLst/>
            </a:prstGeom>
            <a:solidFill>
              <a:srgbClr val="00B09F"/>
            </a:solidFill>
            <a:ln w="6350">
              <a:solidFill>
                <a:srgbClr val="00C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유통</a:t>
              </a:r>
              <a:r>
                <a:rPr kumimoji="0" lang="en-US" altLang="ko-KR"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0000600000000000000" pitchFamily="2" charset="-127"/>
                  <a:ea typeface="KoPub돋움체 Medium" panose="00000600000000000000" pitchFamily="2" charset="-127"/>
                </a:rPr>
                <a:t>·</a:t>
              </a: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식품 제조</a:t>
              </a:r>
            </a:p>
          </p:txBody>
        </p:sp>
      </p:grpSp>
      <p:grpSp>
        <p:nvGrpSpPr>
          <p:cNvPr id="4" name="그룹 3">
            <a:extLst>
              <a:ext uri="{FF2B5EF4-FFF2-40B4-BE49-F238E27FC236}">
                <a16:creationId xmlns:a16="http://schemas.microsoft.com/office/drawing/2014/main" id="{19044694-BE70-8376-994C-3395F05B0BA6}"/>
              </a:ext>
            </a:extLst>
          </p:cNvPr>
          <p:cNvGrpSpPr/>
          <p:nvPr/>
        </p:nvGrpSpPr>
        <p:grpSpPr>
          <a:xfrm>
            <a:off x="485825" y="1217074"/>
            <a:ext cx="8928100" cy="311839"/>
            <a:chOff x="485825" y="1217074"/>
            <a:chExt cx="8928100" cy="311839"/>
          </a:xfrm>
        </p:grpSpPr>
        <p:sp>
          <p:nvSpPr>
            <p:cNvPr id="13" name="사각형: 둥근 위쪽 모서리 12">
              <a:extLst>
                <a:ext uri="{FF2B5EF4-FFF2-40B4-BE49-F238E27FC236}">
                  <a16:creationId xmlns:a16="http://schemas.microsoft.com/office/drawing/2014/main" id="{9E092753-74DD-126A-2D8B-4DF9E0CD06C5}"/>
                </a:ext>
              </a:extLst>
            </p:cNvPr>
            <p:cNvSpPr/>
            <p:nvPr/>
          </p:nvSpPr>
          <p:spPr>
            <a:xfrm>
              <a:off x="160977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패션</a:t>
              </a:r>
            </a:p>
          </p:txBody>
        </p:sp>
        <p:sp>
          <p:nvSpPr>
            <p:cNvPr id="14" name="사각형: 둥근 위쪽 모서리 13">
              <a:extLst>
                <a:ext uri="{FF2B5EF4-FFF2-40B4-BE49-F238E27FC236}">
                  <a16:creationId xmlns:a16="http://schemas.microsoft.com/office/drawing/2014/main" id="{0FD0F660-C2ED-D3B4-506A-8EEC0E8F16C8}"/>
                </a:ext>
              </a:extLst>
            </p:cNvPr>
            <p:cNvSpPr/>
            <p:nvPr/>
          </p:nvSpPr>
          <p:spPr>
            <a:xfrm>
              <a:off x="3792127"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라이프스타일</a:t>
              </a:r>
            </a:p>
          </p:txBody>
        </p:sp>
        <p:sp>
          <p:nvSpPr>
            <p:cNvPr id="15" name="사각형: 둥근 위쪽 모서리 14">
              <a:extLst>
                <a:ext uri="{FF2B5EF4-FFF2-40B4-BE49-F238E27FC236}">
                  <a16:creationId xmlns:a16="http://schemas.microsoft.com/office/drawing/2014/main" id="{38B7FA9B-ACCF-483E-D69C-665B08A46A8D}"/>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16" name="직선 연결선 15">
              <a:extLst>
                <a:ext uri="{FF2B5EF4-FFF2-40B4-BE49-F238E27FC236}">
                  <a16:creationId xmlns:a16="http://schemas.microsoft.com/office/drawing/2014/main" id="{D84A48A9-3962-2DB7-1AFB-CF2779376DAA}"/>
                </a:ext>
              </a:extLst>
            </p:cNvPr>
            <p:cNvCxnSpPr/>
            <p:nvPr/>
          </p:nvCxnSpPr>
          <p:spPr>
            <a:xfrm>
              <a:off x="485825" y="1525472"/>
              <a:ext cx="8928100" cy="0"/>
            </a:xfrm>
            <a:prstGeom prst="line">
              <a:avLst/>
            </a:prstGeom>
            <a:ln w="38100">
              <a:solidFill>
                <a:srgbClr val="00C0AE"/>
              </a:solidFill>
            </a:ln>
          </p:spPr>
          <p:style>
            <a:lnRef idx="1">
              <a:schemeClr val="accent1"/>
            </a:lnRef>
            <a:fillRef idx="0">
              <a:schemeClr val="accent1"/>
            </a:fillRef>
            <a:effectRef idx="0">
              <a:schemeClr val="accent1"/>
            </a:effectRef>
            <a:fontRef idx="minor">
              <a:schemeClr val="tx1"/>
            </a:fontRef>
          </p:style>
        </p:cxnSp>
        <p:sp>
          <p:nvSpPr>
            <p:cNvPr id="17" name="사각형: 둥근 위쪽 모서리 16">
              <a:extLst>
                <a:ext uri="{FF2B5EF4-FFF2-40B4-BE49-F238E27FC236}">
                  <a16:creationId xmlns:a16="http://schemas.microsoft.com/office/drawing/2014/main" id="{11E91832-01E5-DD3E-17BB-0A484C52A8F8}"/>
                </a:ext>
              </a:extLst>
            </p:cNvPr>
            <p:cNvSpPr/>
            <p:nvPr/>
          </p:nvSpPr>
          <p:spPr>
            <a:xfrm>
              <a:off x="2697223" y="1217074"/>
              <a:ext cx="1075857" cy="293662"/>
            </a:xfrm>
            <a:prstGeom prst="round2SameRect">
              <a:avLst/>
            </a:prstGeom>
            <a:solidFill>
              <a:srgbClr val="00C0A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딜리버리</a:t>
              </a:r>
            </a:p>
          </p:txBody>
        </p:sp>
      </p:grpSp>
      <p:grpSp>
        <p:nvGrpSpPr>
          <p:cNvPr id="9" name="그룹 8">
            <a:extLst>
              <a:ext uri="{FF2B5EF4-FFF2-40B4-BE49-F238E27FC236}">
                <a16:creationId xmlns:a16="http://schemas.microsoft.com/office/drawing/2014/main" id="{1ADE6DA5-85CA-CE7A-6AE7-FE86715AAFA6}"/>
              </a:ext>
            </a:extLst>
          </p:cNvPr>
          <p:cNvGrpSpPr/>
          <p:nvPr/>
        </p:nvGrpSpPr>
        <p:grpSpPr>
          <a:xfrm>
            <a:off x="4413503" y="2343151"/>
            <a:ext cx="4865935" cy="3442334"/>
            <a:chOff x="4405883" y="2343151"/>
            <a:chExt cx="4690676" cy="3442334"/>
          </a:xfrm>
        </p:grpSpPr>
        <p:grpSp>
          <p:nvGrpSpPr>
            <p:cNvPr id="21" name="그룹 20">
              <a:extLst>
                <a:ext uri="{FF2B5EF4-FFF2-40B4-BE49-F238E27FC236}">
                  <a16:creationId xmlns:a16="http://schemas.microsoft.com/office/drawing/2014/main" id="{C6D7F7D5-4B78-28A7-03C8-CFE13A9D0A0E}"/>
                </a:ext>
              </a:extLst>
            </p:cNvPr>
            <p:cNvGrpSpPr/>
            <p:nvPr/>
          </p:nvGrpSpPr>
          <p:grpSpPr>
            <a:xfrm>
              <a:off x="4405883" y="2343151"/>
              <a:ext cx="4690676" cy="792000"/>
              <a:chOff x="4234365" y="2254775"/>
              <a:chExt cx="5019167" cy="1174226"/>
            </a:xfrm>
          </p:grpSpPr>
          <p:sp>
            <p:nvSpPr>
              <p:cNvPr id="22" name="직사각형 21">
                <a:extLst>
                  <a:ext uri="{FF2B5EF4-FFF2-40B4-BE49-F238E27FC236}">
                    <a16:creationId xmlns:a16="http://schemas.microsoft.com/office/drawing/2014/main" id="{2EBFF93B-79FC-1748-4936-C2ACD30C5B0E}"/>
                  </a:ext>
                </a:extLst>
              </p:cNvPr>
              <p:cNvSpPr/>
              <p:nvPr/>
            </p:nvSpPr>
            <p:spPr>
              <a:xfrm>
                <a:off x="5088439" y="2254775"/>
                <a:ext cx="4165093" cy="1174225"/>
              </a:xfrm>
              <a:prstGeom prst="rect">
                <a:avLst/>
              </a:prstGeom>
              <a:noFill/>
              <a:ln w="6350">
                <a:solidFill>
                  <a:srgbClr val="B3EBE8"/>
                </a:solidFill>
              </a:ln>
            </p:spPr>
            <p:style>
              <a:lnRef idx="2">
                <a:schemeClr val="accent1">
                  <a:shade val="50000"/>
                </a:schemeClr>
              </a:lnRef>
              <a:fillRef idx="1">
                <a:schemeClr val="accent1"/>
              </a:fillRef>
              <a:effectRef idx="0">
                <a:schemeClr val="accent1"/>
              </a:effectRef>
              <a:fontRef idx="minor">
                <a:schemeClr val="lt1"/>
              </a:fontRef>
            </p:style>
            <p:txBody>
              <a:bodyPr lIns="82800" tIns="72000" rIns="36000" rtlCol="0" anchor="ctr"/>
              <a:lstStyle/>
              <a:p>
                <a:pPr marR="0" lvl="0" algn="l" defTabSz="914400" rtl="0" eaLnBrk="1" fontAlgn="auto" latinLnBrk="0" hangingPunct="1">
                  <a:lnSpc>
                    <a:spcPct val="114000"/>
                  </a:lnSpc>
                  <a:spcBef>
                    <a:spcPts val="100"/>
                  </a:spcBef>
                  <a:spcAft>
                    <a:spcPts val="200"/>
                  </a:spcAft>
                  <a:buClrTx/>
                  <a:buSzTx/>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식료품</a:t>
                </a:r>
                <a:r>
                  <a:rPr lang="en-US" altLang="ko-KR" sz="90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생필품 위주에서 단가 높은 품목으로 카테고리를 확장하며 객단가 상승 도모</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algn="l" defTabSz="914400" rtl="0" eaLnBrk="1" fontAlgn="auto" latinLnBrk="0" hangingPunct="1">
                  <a:lnSpc>
                    <a:spcPct val="114000"/>
                  </a:lnSpc>
                  <a:spcBef>
                    <a:spcPts val="100"/>
                  </a:spcBef>
                  <a:spcAft>
                    <a:spcPts val="200"/>
                  </a:spcAft>
                  <a:buClrTx/>
                  <a:buSzTx/>
                  <a:buFont typeface="Arial" panose="020B0604020202020204" pitchFamily="34" charset="0"/>
                  <a:buChar char="•"/>
                  <a:tabLst/>
                  <a:defRPr/>
                </a:pPr>
                <a:r>
                  <a:rPr lang="ko-KR" altLang="en-US" sz="90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배달의민족 </a:t>
                </a:r>
                <a:r>
                  <a:rPr lang="en-US" altLang="ko-KR" sz="90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식료품</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생필품 위주의</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B</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마트와</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디지털 기기</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꽃</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건강기능식품 중심 배민스토어로 사업 이원화</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배민스토어 제휴 대상을 홈플러스익스프레스</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CU,</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이마트</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24</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등 유통업체</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타 브랜드업체로 넓히고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SKU*</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·카테고리를 확장</a:t>
                </a:r>
                <a:endPar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sp>
            <p:nvSpPr>
              <p:cNvPr id="23" name="직사각형 22">
                <a:extLst>
                  <a:ext uri="{FF2B5EF4-FFF2-40B4-BE49-F238E27FC236}">
                    <a16:creationId xmlns:a16="http://schemas.microsoft.com/office/drawing/2014/main" id="{66915904-9BDD-E3B9-FCE9-7823BE420667}"/>
                  </a:ext>
                </a:extLst>
              </p:cNvPr>
              <p:cNvSpPr/>
              <p:nvPr/>
            </p:nvSpPr>
            <p:spPr>
              <a:xfrm>
                <a:off x="4234365" y="2254776"/>
                <a:ext cx="854074" cy="1174225"/>
              </a:xfrm>
              <a:prstGeom prst="rect">
                <a:avLst/>
              </a:prstGeom>
              <a:solidFill>
                <a:srgbClr val="E5F8F7"/>
              </a:solidFill>
              <a:ln w="6350">
                <a:solidFill>
                  <a:srgbClr val="B3EBE8"/>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36000" bIns="54000" rtlCol="0" anchor="ctr">
                <a:noAutofit/>
              </a:bodyPr>
              <a:lstStyle/>
              <a:p>
                <a:pPr marL="0" marR="0" lvl="0" indent="0" algn="l" defTabSz="914400" rtl="0" eaLnBrk="1" fontAlgn="auto" latinLnBrk="0" hangingPunct="1">
                  <a:lnSpc>
                    <a:spcPct val="105000"/>
                  </a:lnSpc>
                  <a:spcBef>
                    <a:spcPts val="0"/>
                  </a:spcBef>
                  <a:spcAft>
                    <a:spcPts val="200"/>
                  </a:spcAft>
                  <a:buClrTx/>
                  <a:buSzTx/>
                  <a:buFontTx/>
                  <a:buNone/>
                  <a:tabLst/>
                  <a:defRPr/>
                </a:pPr>
                <a:r>
                  <a:rPr lang="ko-KR" altLang="en-US" sz="950" b="1" dirty="0">
                    <a:ln>
                      <a:solidFill>
                        <a:srgbClr val="1E49E2">
                          <a:shade val="95000"/>
                          <a:satMod val="105000"/>
                          <a:alpha val="0"/>
                        </a:srgbClr>
                      </a:solidFill>
                    </a:ln>
                    <a:solidFill>
                      <a:srgbClr val="000000">
                        <a:lumMod val="85000"/>
                        <a:lumOff val="15000"/>
                      </a:srgbClr>
                    </a:solidFill>
                    <a:latin typeface="KoPub돋움체 Medium"/>
                    <a:ea typeface="KoPub돋움체 Medium"/>
                  </a:rPr>
                  <a:t>건당 평균 단가 높여 수익성 개선</a:t>
                </a:r>
                <a:endPar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endParaRPr>
              </a:p>
            </p:txBody>
          </p:sp>
        </p:grpSp>
        <p:grpSp>
          <p:nvGrpSpPr>
            <p:cNvPr id="24" name="그룹 23">
              <a:extLst>
                <a:ext uri="{FF2B5EF4-FFF2-40B4-BE49-F238E27FC236}">
                  <a16:creationId xmlns:a16="http://schemas.microsoft.com/office/drawing/2014/main" id="{3CD70C78-5C84-C866-B484-F759F4C968D5}"/>
                </a:ext>
              </a:extLst>
            </p:cNvPr>
            <p:cNvGrpSpPr/>
            <p:nvPr/>
          </p:nvGrpSpPr>
          <p:grpSpPr>
            <a:xfrm>
              <a:off x="4405883" y="3226596"/>
              <a:ext cx="4690676" cy="792000"/>
              <a:chOff x="4234365" y="2254775"/>
              <a:chExt cx="5019167" cy="1174226"/>
            </a:xfrm>
          </p:grpSpPr>
          <p:sp>
            <p:nvSpPr>
              <p:cNvPr id="25" name="직사각형 24">
                <a:extLst>
                  <a:ext uri="{FF2B5EF4-FFF2-40B4-BE49-F238E27FC236}">
                    <a16:creationId xmlns:a16="http://schemas.microsoft.com/office/drawing/2014/main" id="{1B3276FC-A613-EC3C-356A-A0A353593F72}"/>
                  </a:ext>
                </a:extLst>
              </p:cNvPr>
              <p:cNvSpPr/>
              <p:nvPr/>
            </p:nvSpPr>
            <p:spPr>
              <a:xfrm>
                <a:off x="5088439" y="2254775"/>
                <a:ext cx="4165093" cy="1174225"/>
              </a:xfrm>
              <a:prstGeom prst="rect">
                <a:avLst/>
              </a:prstGeom>
              <a:noFill/>
              <a:ln w="6350">
                <a:solidFill>
                  <a:srgbClr val="B3EBE8"/>
                </a:solidFill>
              </a:ln>
            </p:spPr>
            <p:style>
              <a:lnRef idx="2">
                <a:schemeClr val="accent1">
                  <a:shade val="50000"/>
                </a:schemeClr>
              </a:lnRef>
              <a:fillRef idx="1">
                <a:schemeClr val="accent1"/>
              </a:fillRef>
              <a:effectRef idx="0">
                <a:schemeClr val="accent1"/>
              </a:effectRef>
              <a:fontRef idx="minor">
                <a:schemeClr val="lt1"/>
              </a:fontRef>
            </p:style>
            <p:txBody>
              <a:bodyPr lIns="82800" tIns="72000" rIns="36000" rtlCol="0" anchor="ctr"/>
              <a:lstStyle/>
              <a:p>
                <a:pPr marR="0" lvl="0" algn="l" defTabSz="914400" rtl="0" eaLnBrk="1" fontAlgn="auto" latinLnBrk="0" hangingPunct="1">
                  <a:lnSpc>
                    <a:spcPct val="114000"/>
                  </a:lnSpc>
                  <a:spcBef>
                    <a:spcPts val="100"/>
                  </a:spcBef>
                  <a:spcAft>
                    <a:spcPts val="200"/>
                  </a:spcAft>
                  <a:buClrTx/>
                  <a:buSzTx/>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단순 속도 경쟁을 넘어 안정적 물류 서비스 제공 위한 투자 지속</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indent="-108000">
                  <a:lnSpc>
                    <a:spcPct val="114000"/>
                  </a:lnSpc>
                  <a:spcBef>
                    <a:spcPts val="100"/>
                  </a:spcBef>
                  <a:spcAft>
                    <a:spcPts val="200"/>
                  </a:spcAft>
                  <a:buFont typeface="Arial" panose="020B0604020202020204" pitchFamily="34" charset="0"/>
                  <a:buChar char="•"/>
                  <a:defRPr/>
                </a:pPr>
                <a:r>
                  <a:rPr lang="en-US" altLang="ko-KR" sz="90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hy :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hy</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는 기존</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1</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만 명 이상의 프레시매니저</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야쿠르트아줌마</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를 활용해 자사몰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프레딧</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입점 제품 및 제휴업체 제품을 빠른 배송으로 제공 중</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’23</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년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2</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월 배달대행 플랫폼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부릉</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운영사 메쉬코리아를 인수하고 프레쉬매니저와 냉장배송 서비스를 결합해 시너지를 제고</a:t>
                </a:r>
                <a:endPar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sp>
            <p:nvSpPr>
              <p:cNvPr id="26" name="직사각형 25">
                <a:extLst>
                  <a:ext uri="{FF2B5EF4-FFF2-40B4-BE49-F238E27FC236}">
                    <a16:creationId xmlns:a16="http://schemas.microsoft.com/office/drawing/2014/main" id="{7DAA4C57-E17F-ABB3-D23E-FF7683C17FD6}"/>
                  </a:ext>
                </a:extLst>
              </p:cNvPr>
              <p:cNvSpPr/>
              <p:nvPr/>
            </p:nvSpPr>
            <p:spPr>
              <a:xfrm>
                <a:off x="4234365" y="2254776"/>
                <a:ext cx="854074" cy="1174225"/>
              </a:xfrm>
              <a:prstGeom prst="rect">
                <a:avLst/>
              </a:prstGeom>
              <a:solidFill>
                <a:srgbClr val="E5F8F7"/>
              </a:solidFill>
              <a:ln w="6350">
                <a:solidFill>
                  <a:srgbClr val="B3EBE8"/>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36000" bIns="54000" rtlCol="0" anchor="ctr">
                <a:noAutofit/>
              </a:bodyPr>
              <a:lstStyle/>
              <a:p>
                <a:pPr marL="0" marR="0" lvl="0" indent="0" algn="l" defTabSz="914400" rtl="0" eaLnBrk="1" fontAlgn="auto" latinLnBrk="0" hangingPunct="1">
                  <a:lnSpc>
                    <a:spcPct val="105000"/>
                  </a:lnSpc>
                  <a:spcBef>
                    <a:spcPts val="0"/>
                  </a:spcBef>
                  <a:spcAft>
                    <a:spcPts val="200"/>
                  </a:spcAft>
                  <a:buClrTx/>
                  <a:buSzTx/>
                  <a:buFontTx/>
                  <a:buNone/>
                  <a:tabLst/>
                  <a:defRPr/>
                </a:pPr>
                <a:r>
                  <a:rPr kumimoji="0" lang="ko-KR" altLang="en-US" sz="950" b="1"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rPr>
                  <a:t>물류 서비스 품질 및 신뢰도 제고 위한 투자 지속</a:t>
                </a:r>
                <a:endParaRPr kumimoji="0" lang="ko-KR" altLang="en-US" sz="900" b="0" i="0" u="none" strike="noStrike" kern="1200" cap="none" spc="0" normalizeH="0" baseline="0" noProof="0" dirty="0">
                  <a:ln>
                    <a:solidFill>
                      <a:srgbClr val="1E49E2">
                        <a:shade val="95000"/>
                        <a:satMod val="105000"/>
                        <a:alpha val="0"/>
                      </a:srgbClr>
                    </a:solidFill>
                  </a:ln>
                  <a:solidFill>
                    <a:srgbClr val="000000">
                      <a:lumMod val="85000"/>
                      <a:lumOff val="15000"/>
                    </a:srgbClr>
                  </a:solidFill>
                  <a:effectLst/>
                  <a:uLnTx/>
                  <a:uFillTx/>
                  <a:latin typeface="KoPub돋움체 Medium"/>
                  <a:ea typeface="KoPub돋움체 Medium"/>
                  <a:cs typeface="+mn-cs"/>
                </a:endParaRPr>
              </a:p>
            </p:txBody>
          </p:sp>
        </p:grpSp>
        <p:grpSp>
          <p:nvGrpSpPr>
            <p:cNvPr id="27" name="그룹 26">
              <a:extLst>
                <a:ext uri="{FF2B5EF4-FFF2-40B4-BE49-F238E27FC236}">
                  <a16:creationId xmlns:a16="http://schemas.microsoft.com/office/drawing/2014/main" id="{EED11E78-F074-5C46-73B0-9ADD526F413A}"/>
                </a:ext>
              </a:extLst>
            </p:cNvPr>
            <p:cNvGrpSpPr/>
            <p:nvPr/>
          </p:nvGrpSpPr>
          <p:grpSpPr>
            <a:xfrm>
              <a:off x="4405883" y="4110041"/>
              <a:ext cx="4690676" cy="792000"/>
              <a:chOff x="4234365" y="4861490"/>
              <a:chExt cx="5019167" cy="1174226"/>
            </a:xfrm>
          </p:grpSpPr>
          <p:sp>
            <p:nvSpPr>
              <p:cNvPr id="28" name="직사각형 27">
                <a:extLst>
                  <a:ext uri="{FF2B5EF4-FFF2-40B4-BE49-F238E27FC236}">
                    <a16:creationId xmlns:a16="http://schemas.microsoft.com/office/drawing/2014/main" id="{BBD6894A-A8D6-702A-2A93-AA18B1D16F21}"/>
                  </a:ext>
                </a:extLst>
              </p:cNvPr>
              <p:cNvSpPr/>
              <p:nvPr/>
            </p:nvSpPr>
            <p:spPr>
              <a:xfrm>
                <a:off x="5088439" y="4861490"/>
                <a:ext cx="4165093" cy="1174225"/>
              </a:xfrm>
              <a:prstGeom prst="rect">
                <a:avLst/>
              </a:prstGeom>
              <a:noFill/>
              <a:ln w="6350">
                <a:solidFill>
                  <a:srgbClr val="B3EBE8"/>
                </a:solidFill>
              </a:ln>
            </p:spPr>
            <p:style>
              <a:lnRef idx="2">
                <a:schemeClr val="accent1">
                  <a:shade val="50000"/>
                </a:schemeClr>
              </a:lnRef>
              <a:fillRef idx="1">
                <a:schemeClr val="accent1"/>
              </a:fillRef>
              <a:effectRef idx="0">
                <a:schemeClr val="accent1"/>
              </a:effectRef>
              <a:fontRef idx="minor">
                <a:schemeClr val="lt1"/>
              </a:fontRef>
            </p:style>
            <p:txBody>
              <a:bodyPr lIns="82800" tIns="72000" rIns="36000" rtlCol="0" anchor="ctr"/>
              <a:lstStyle/>
              <a:p>
                <a:pPr marR="0" lvl="0" algn="l" defTabSz="914400" rtl="0" eaLnBrk="1" fontAlgn="auto" latinLnBrk="0" hangingPunct="1">
                  <a:lnSpc>
                    <a:spcPct val="114000"/>
                  </a:lnSpc>
                  <a:spcBef>
                    <a:spcPts val="100"/>
                  </a:spcBef>
                  <a:spcAft>
                    <a:spcPts val="200"/>
                  </a:spcAft>
                  <a:buClrTx/>
                  <a:buSzTx/>
                  <a:tabLst/>
                  <a:defRPr/>
                </a:pP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다양한 기업과 파트너십으로 안정적인 상품 조달 능력을 확보하고 시장 영향력 증대</a:t>
                </a:r>
                <a:endPar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algn="l" defTabSz="914400" rtl="0" eaLnBrk="1" fontAlgn="auto" latinLnBrk="0" hangingPunct="1">
                  <a:lnSpc>
                    <a:spcPct val="114000"/>
                  </a:lnSpc>
                  <a:spcBef>
                    <a:spcPts val="100"/>
                  </a:spcBef>
                  <a:spcAft>
                    <a:spcPts val="200"/>
                  </a:spcAft>
                  <a:buClrTx/>
                  <a:buSzTx/>
                  <a:buFont typeface="Arial" panose="020B0604020202020204" pitchFamily="34" charset="0"/>
                  <a:buChar char="•"/>
                  <a:tabLst/>
                  <a:defRPr/>
                </a:pPr>
                <a:r>
                  <a:rPr kumimoji="0" lang="ko-KR" altLang="en-US"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네이버 </a:t>
                </a:r>
                <a:r>
                  <a:rPr kumimoji="0" lang="en-US" altLang="ko-KR" sz="900" b="1" i="0" u="none" strike="noStrike" kern="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네이버는 퀵커머스 시장 후발주자로서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GS</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더프레시</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홈플러스</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이마트 에브리데이 등 주요 슈퍼마켓과의 제휴 형태로 퀵커머스 시장에 진출</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SSM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점포를 기반으로 네이버 장보기 내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1</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시간 즉시배송’ 서비스로 안정적 상품 조달 구조를 구축</a:t>
                </a:r>
                <a:endPar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sp>
            <p:nvSpPr>
              <p:cNvPr id="29" name="직사각형 28">
                <a:extLst>
                  <a:ext uri="{FF2B5EF4-FFF2-40B4-BE49-F238E27FC236}">
                    <a16:creationId xmlns:a16="http://schemas.microsoft.com/office/drawing/2014/main" id="{B96722B8-167A-6BAC-CCD8-CE9BB6B4B19E}"/>
                  </a:ext>
                </a:extLst>
              </p:cNvPr>
              <p:cNvSpPr/>
              <p:nvPr/>
            </p:nvSpPr>
            <p:spPr>
              <a:xfrm>
                <a:off x="4234365" y="4861491"/>
                <a:ext cx="854074" cy="1174225"/>
              </a:xfrm>
              <a:prstGeom prst="rect">
                <a:avLst/>
              </a:prstGeom>
              <a:solidFill>
                <a:srgbClr val="E5F8F7"/>
              </a:solidFill>
              <a:ln w="6350">
                <a:solidFill>
                  <a:srgbClr val="B3EBE8"/>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36000" bIns="54000" rtlCol="0" anchor="ctr">
                <a:noAutofit/>
              </a:bodyPr>
              <a:lstStyle/>
              <a:p>
                <a:pPr marL="0" marR="0" lvl="0" indent="0" algn="l" defTabSz="914400" rtl="0" eaLnBrk="1" fontAlgn="auto" latinLnBrk="0" hangingPunct="1">
                  <a:lnSpc>
                    <a:spcPct val="105000"/>
                  </a:lnSpc>
                  <a:spcBef>
                    <a:spcPts val="0"/>
                  </a:spcBef>
                  <a:spcAft>
                    <a:spcPts val="200"/>
                  </a:spcAft>
                  <a:buClrTx/>
                  <a:buSzTx/>
                  <a:buFontTx/>
                  <a:buNone/>
                  <a:tabLst/>
                  <a:defRPr/>
                </a:pPr>
                <a:r>
                  <a:rPr lang="ko-KR" altLang="en-US" sz="950" b="1" dirty="0">
                    <a:ln>
                      <a:solidFill>
                        <a:srgbClr val="1E49E2">
                          <a:shade val="95000"/>
                          <a:satMod val="105000"/>
                          <a:alpha val="0"/>
                        </a:srgbClr>
                      </a:solidFill>
                    </a:ln>
                    <a:solidFill>
                      <a:srgbClr val="000000">
                        <a:lumMod val="85000"/>
                        <a:lumOff val="15000"/>
                      </a:srgbClr>
                    </a:solidFill>
                    <a:latin typeface="KoPub돋움체 Medium"/>
                    <a:ea typeface="KoPub돋움체 Medium"/>
                  </a:rPr>
                  <a:t>전략적 제휴를 통한 안정적 상품 조달</a:t>
                </a:r>
              </a:p>
            </p:txBody>
          </p:sp>
        </p:grpSp>
        <p:grpSp>
          <p:nvGrpSpPr>
            <p:cNvPr id="5" name="그룹 4">
              <a:extLst>
                <a:ext uri="{FF2B5EF4-FFF2-40B4-BE49-F238E27FC236}">
                  <a16:creationId xmlns:a16="http://schemas.microsoft.com/office/drawing/2014/main" id="{5EDC29D0-DE31-9DA8-6E8B-FD55904446DC}"/>
                </a:ext>
              </a:extLst>
            </p:cNvPr>
            <p:cNvGrpSpPr/>
            <p:nvPr/>
          </p:nvGrpSpPr>
          <p:grpSpPr>
            <a:xfrm>
              <a:off x="4405883" y="4993485"/>
              <a:ext cx="4690676" cy="792000"/>
              <a:chOff x="4234365" y="4861490"/>
              <a:chExt cx="5019167" cy="1174226"/>
            </a:xfrm>
          </p:grpSpPr>
          <p:sp>
            <p:nvSpPr>
              <p:cNvPr id="7" name="직사각형 6">
                <a:extLst>
                  <a:ext uri="{FF2B5EF4-FFF2-40B4-BE49-F238E27FC236}">
                    <a16:creationId xmlns:a16="http://schemas.microsoft.com/office/drawing/2014/main" id="{7CABDA11-73F9-E254-D8E5-E01858E2F342}"/>
                  </a:ext>
                </a:extLst>
              </p:cNvPr>
              <p:cNvSpPr/>
              <p:nvPr/>
            </p:nvSpPr>
            <p:spPr>
              <a:xfrm>
                <a:off x="5088439" y="4861490"/>
                <a:ext cx="4165093" cy="1174225"/>
              </a:xfrm>
              <a:prstGeom prst="rect">
                <a:avLst/>
              </a:prstGeom>
              <a:noFill/>
              <a:ln w="6350">
                <a:solidFill>
                  <a:srgbClr val="B3EBE8"/>
                </a:solidFill>
              </a:ln>
            </p:spPr>
            <p:style>
              <a:lnRef idx="2">
                <a:schemeClr val="accent1">
                  <a:shade val="50000"/>
                </a:schemeClr>
              </a:lnRef>
              <a:fillRef idx="1">
                <a:schemeClr val="accent1"/>
              </a:fillRef>
              <a:effectRef idx="0">
                <a:schemeClr val="accent1"/>
              </a:effectRef>
              <a:fontRef idx="minor">
                <a:schemeClr val="lt1"/>
              </a:fontRef>
            </p:style>
            <p:txBody>
              <a:bodyPr lIns="82800" tIns="72000" rIns="36000" rtlCol="0" anchor="ctr"/>
              <a:lstStyle/>
              <a:p>
                <a:pPr>
                  <a:lnSpc>
                    <a:spcPct val="114000"/>
                  </a:lnSpc>
                  <a:spcBef>
                    <a:spcPts val="100"/>
                  </a:spcBef>
                  <a:spcAft>
                    <a:spcPts val="200"/>
                  </a:spcAft>
                  <a:defRPr/>
                </a:pPr>
                <a:r>
                  <a:rPr lang="ko-KR" altLang="en-US" sz="90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드론·로봇 등을 활용한 무인 딜리버리로 경쟁우위 확보</a:t>
                </a:r>
                <a:endParaRPr lang="en-US" altLang="ko-KR" sz="900" b="1"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108000" indent="-108000">
                  <a:lnSpc>
                    <a:spcPct val="114000"/>
                  </a:lnSpc>
                  <a:spcBef>
                    <a:spcPts val="100"/>
                  </a:spcBef>
                  <a:spcAft>
                    <a:spcPts val="200"/>
                  </a:spcAft>
                  <a:buFont typeface="Arial" panose="020B0604020202020204" pitchFamily="34" charset="0"/>
                  <a:buChar char="•"/>
                  <a:defRPr/>
                </a:pPr>
                <a:r>
                  <a:rPr lang="ko-KR" altLang="en-US" sz="900" b="1" kern="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세븐일레븐</a:t>
                </a:r>
                <a:r>
                  <a:rPr lang="en-US" altLang="ko-KR" sz="900" b="1" kern="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세븐일레븐은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’22</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년 배달로봇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뉴비</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를 선보인 뒤</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일부 지역에서 뉴비를 통한 자율주행 로봇 기반 배달을 시범 제공</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뉴비를 활용한 배송은 평균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15~20</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분이 소요된 것으로 나타남</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’23</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년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6</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월부터 로봇 배송 서비스의 안정화를 위한 </a:t>
                </a:r>
                <a:r>
                  <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2</a:t>
                </a:r>
                <a:r>
                  <a:rPr lang="ko-KR" altLang="en-US"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단계 실증 착수</a:t>
                </a:r>
                <a:endParaRPr lang="en-US" altLang="ko-KR" sz="850" kern="0" dirty="0">
                  <a:ln>
                    <a:solidFill>
                      <a:srgbClr val="FFFFFF">
                        <a:lumMod val="6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sp>
            <p:nvSpPr>
              <p:cNvPr id="8" name="직사각형 7">
                <a:extLst>
                  <a:ext uri="{FF2B5EF4-FFF2-40B4-BE49-F238E27FC236}">
                    <a16:creationId xmlns:a16="http://schemas.microsoft.com/office/drawing/2014/main" id="{E3B91009-EF53-2505-C26F-6ADFBD3A8149}"/>
                  </a:ext>
                </a:extLst>
              </p:cNvPr>
              <p:cNvSpPr/>
              <p:nvPr/>
            </p:nvSpPr>
            <p:spPr>
              <a:xfrm>
                <a:off x="4234365" y="4861491"/>
                <a:ext cx="854074" cy="1174225"/>
              </a:xfrm>
              <a:prstGeom prst="rect">
                <a:avLst/>
              </a:prstGeom>
              <a:solidFill>
                <a:srgbClr val="E5F8F7"/>
              </a:solidFill>
              <a:ln w="6350">
                <a:solidFill>
                  <a:srgbClr val="B3EBE8"/>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36000" bIns="54000" rtlCol="0" anchor="ctr">
                <a:noAutofit/>
              </a:bodyPr>
              <a:lstStyle/>
              <a:p>
                <a:pPr marL="0" marR="0" lvl="0" indent="0" algn="l" defTabSz="914400" rtl="0" eaLnBrk="1" fontAlgn="auto" latinLnBrk="0" hangingPunct="1">
                  <a:lnSpc>
                    <a:spcPct val="105000"/>
                  </a:lnSpc>
                  <a:spcBef>
                    <a:spcPts val="0"/>
                  </a:spcBef>
                  <a:spcAft>
                    <a:spcPts val="200"/>
                  </a:spcAft>
                  <a:buClrTx/>
                  <a:buSzTx/>
                  <a:buFontTx/>
                  <a:buNone/>
                  <a:tabLst/>
                  <a:defRPr/>
                </a:pPr>
                <a:r>
                  <a:rPr lang="ko-KR" altLang="en-US" sz="950" b="1" dirty="0">
                    <a:ln>
                      <a:solidFill>
                        <a:srgbClr val="1E49E2">
                          <a:shade val="95000"/>
                          <a:satMod val="105000"/>
                          <a:alpha val="0"/>
                        </a:srgbClr>
                      </a:solidFill>
                    </a:ln>
                    <a:solidFill>
                      <a:srgbClr val="000000">
                        <a:lumMod val="85000"/>
                        <a:lumOff val="15000"/>
                      </a:srgbClr>
                    </a:solidFill>
                    <a:latin typeface="KoPub돋움체 Medium"/>
                    <a:ea typeface="KoPub돋움체 Medium"/>
                  </a:rPr>
                  <a:t>첨단 기술 기반 혁신적 배송 서비스로 차별화 </a:t>
                </a:r>
              </a:p>
            </p:txBody>
          </p:sp>
        </p:grpSp>
      </p:grpSp>
    </p:spTree>
    <p:extLst>
      <p:ext uri="{BB962C8B-B14F-4D97-AF65-F5344CB8AC3E}">
        <p14:creationId xmlns:p14="http://schemas.microsoft.com/office/powerpoint/2010/main" val="4042958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C72AF470-E9CA-DD09-E7C6-86628307B827}"/>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④ 라이프스타일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90584EEE-4C9F-5D58-9F40-39F35181BDE1}"/>
              </a:ext>
            </a:extLst>
          </p:cNvPr>
          <p:cNvSpPr>
            <a:spLocks noGrp="1"/>
          </p:cNvSpPr>
          <p:nvPr>
            <p:ph type="body" sz="quarter" idx="10"/>
          </p:nvPr>
        </p:nvSpPr>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13" name="TextBox 12">
            <a:extLst>
              <a:ext uri="{FF2B5EF4-FFF2-40B4-BE49-F238E27FC236}">
                <a16:creationId xmlns:a16="http://schemas.microsoft.com/office/drawing/2014/main" id="{4179CDA7-C2F1-5A8D-1E0E-F35B0BB8499F}"/>
              </a:ext>
            </a:extLst>
          </p:cNvPr>
          <p:cNvSpPr txBox="1"/>
          <p:nvPr/>
        </p:nvSpPr>
        <p:spPr>
          <a:xfrm>
            <a:off x="488949" y="5968610"/>
            <a:ext cx="628496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PitchBook(2023.11)</a:t>
            </a:r>
            <a:r>
              <a:rPr lang="en-US" altLang="ko-KR" dirty="0">
                <a:solidFill>
                  <a:srgbClr val="FFFFFF">
                    <a:lumMod val="50000"/>
                  </a:srgbClr>
                </a:solidFill>
              </a:rPr>
              <a:t>,</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5" name="TextBox 14">
            <a:extLst>
              <a:ext uri="{FF2B5EF4-FFF2-40B4-BE49-F238E27FC236}">
                <a16:creationId xmlns:a16="http://schemas.microsoft.com/office/drawing/2014/main" id="{D9BEAB4C-A69D-29F8-6576-8CCB09D297F7}"/>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스타트업 투자 시장 위축에도 투자자 주목 받는 라이프스타일 플랫폼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800" b="1" i="0" u="none" strike="noStrike" kern="0" cap="none" spc="0" normalizeH="0" baseline="0" noProof="0" dirty="0">
              <a:ln>
                <a:solidFill>
                  <a:srgbClr val="00B8F5">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60" name="TextBox 59">
            <a:extLst>
              <a:ext uri="{FF2B5EF4-FFF2-40B4-BE49-F238E27FC236}">
                <a16:creationId xmlns:a16="http://schemas.microsoft.com/office/drawing/2014/main" id="{AEE9A5B1-1ADF-6BB8-6A82-C2232D54F925}"/>
              </a:ext>
            </a:extLst>
          </p:cNvPr>
          <p:cNvSpPr txBox="1"/>
          <p:nvPr/>
        </p:nvSpPr>
        <p:spPr>
          <a:xfrm>
            <a:off x="2733475" y="2151734"/>
            <a:ext cx="3721299"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rPr>
              <a:t>▶ 라이프스타일 플랫폼 투자유치 동향 </a:t>
            </a:r>
            <a:r>
              <a:rPr kumimoji="0" lang="en-US" altLang="ko-KR" sz="13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rPr>
              <a:t>(2022~2023)</a:t>
            </a:r>
            <a:endParaRPr kumimoji="0" lang="ko-KR" altLang="en-US" sz="13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endParaRPr>
          </a:p>
        </p:txBody>
      </p:sp>
      <p:graphicFrame>
        <p:nvGraphicFramePr>
          <p:cNvPr id="2" name="표 1">
            <a:extLst>
              <a:ext uri="{FF2B5EF4-FFF2-40B4-BE49-F238E27FC236}">
                <a16:creationId xmlns:a16="http://schemas.microsoft.com/office/drawing/2014/main" id="{D587B49B-9F15-78B5-31C9-120968B3A856}"/>
              </a:ext>
            </a:extLst>
          </p:cNvPr>
          <p:cNvGraphicFramePr>
            <a:graphicFrameLocks noGrp="1"/>
          </p:cNvGraphicFramePr>
          <p:nvPr>
            <p:extLst>
              <p:ext uri="{D42A27DB-BD31-4B8C-83A1-F6EECF244321}">
                <p14:modId xmlns:p14="http://schemas.microsoft.com/office/powerpoint/2010/main" val="642191590"/>
              </p:ext>
            </p:extLst>
          </p:nvPr>
        </p:nvGraphicFramePr>
        <p:xfrm>
          <a:off x="641834" y="3262248"/>
          <a:ext cx="7020348" cy="2435288"/>
        </p:xfrm>
        <a:graphic>
          <a:graphicData uri="http://schemas.openxmlformats.org/drawingml/2006/table">
            <a:tbl>
              <a:tblPr firstRow="1" bandRow="1">
                <a:tableStyleId>{5C22544A-7EE6-4342-B048-85BDC9FD1C3A}</a:tableStyleId>
              </a:tblPr>
              <a:tblGrid>
                <a:gridCol w="941545">
                  <a:extLst>
                    <a:ext uri="{9D8B030D-6E8A-4147-A177-3AD203B41FA5}">
                      <a16:colId xmlns:a16="http://schemas.microsoft.com/office/drawing/2014/main" val="3097565396"/>
                    </a:ext>
                  </a:extLst>
                </a:gridCol>
                <a:gridCol w="790898">
                  <a:extLst>
                    <a:ext uri="{9D8B030D-6E8A-4147-A177-3AD203B41FA5}">
                      <a16:colId xmlns:a16="http://schemas.microsoft.com/office/drawing/2014/main" val="2131401235"/>
                    </a:ext>
                  </a:extLst>
                </a:gridCol>
                <a:gridCol w="677912">
                  <a:extLst>
                    <a:ext uri="{9D8B030D-6E8A-4147-A177-3AD203B41FA5}">
                      <a16:colId xmlns:a16="http://schemas.microsoft.com/office/drawing/2014/main" val="799886126"/>
                    </a:ext>
                  </a:extLst>
                </a:gridCol>
                <a:gridCol w="2297369">
                  <a:extLst>
                    <a:ext uri="{9D8B030D-6E8A-4147-A177-3AD203B41FA5}">
                      <a16:colId xmlns:a16="http://schemas.microsoft.com/office/drawing/2014/main" val="836484280"/>
                    </a:ext>
                  </a:extLst>
                </a:gridCol>
                <a:gridCol w="527265">
                  <a:extLst>
                    <a:ext uri="{9D8B030D-6E8A-4147-A177-3AD203B41FA5}">
                      <a16:colId xmlns:a16="http://schemas.microsoft.com/office/drawing/2014/main" val="2367770332"/>
                    </a:ext>
                  </a:extLst>
                </a:gridCol>
                <a:gridCol w="527265">
                  <a:extLst>
                    <a:ext uri="{9D8B030D-6E8A-4147-A177-3AD203B41FA5}">
                      <a16:colId xmlns:a16="http://schemas.microsoft.com/office/drawing/2014/main" val="514501576"/>
                    </a:ext>
                  </a:extLst>
                </a:gridCol>
                <a:gridCol w="414280">
                  <a:extLst>
                    <a:ext uri="{9D8B030D-6E8A-4147-A177-3AD203B41FA5}">
                      <a16:colId xmlns:a16="http://schemas.microsoft.com/office/drawing/2014/main" val="2420086200"/>
                    </a:ext>
                  </a:extLst>
                </a:gridCol>
                <a:gridCol w="843814">
                  <a:extLst>
                    <a:ext uri="{9D8B030D-6E8A-4147-A177-3AD203B41FA5}">
                      <a16:colId xmlns:a16="http://schemas.microsoft.com/office/drawing/2014/main" val="1422388961"/>
                    </a:ext>
                  </a:extLst>
                </a:gridCol>
              </a:tblGrid>
              <a:tr h="608822">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기업명</a:t>
                      </a:r>
                    </a:p>
                  </a:txBody>
                  <a:tcPr marL="18000" marR="18000" marT="36000" marB="72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플랫폼명</a:t>
                      </a:r>
                    </a:p>
                  </a:txBody>
                  <a:tcPr marL="18000" marR="18000" marT="36000" marB="72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분야</a:t>
                      </a:r>
                      <a:endParaRPr lang="en-US" altLang="ko-KR" sz="900" b="1" dirty="0">
                        <a:ln>
                          <a:solidFill>
                            <a:srgbClr val="059AFF">
                              <a:alpha val="0"/>
                            </a:srgbClr>
                          </a:solidFill>
                        </a:ln>
                        <a:solidFill>
                          <a:schemeClr val="tx1">
                            <a:lumMod val="85000"/>
                            <a:lumOff val="15000"/>
                          </a:schemeClr>
                        </a:solidFill>
                        <a:latin typeface="+mn-ea"/>
                        <a:ea typeface="+mn-ea"/>
                      </a:endParaRPr>
                    </a:p>
                  </a:txBody>
                  <a:tcPr marL="18000" marR="18000" marT="36000" marB="72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플랫폼 설명</a:t>
                      </a:r>
                      <a:endParaRPr lang="en-US" altLang="ko-KR" sz="900" b="1" dirty="0">
                        <a:ln>
                          <a:solidFill>
                            <a:srgbClr val="059AFF">
                              <a:alpha val="0"/>
                            </a:srgbClr>
                          </a:solidFill>
                        </a:ln>
                        <a:solidFill>
                          <a:schemeClr val="tx1">
                            <a:lumMod val="85000"/>
                            <a:lumOff val="15000"/>
                          </a:schemeClr>
                        </a:solidFill>
                        <a:latin typeface="+mn-ea"/>
                        <a:ea typeface="+mn-ea"/>
                      </a:endParaRPr>
                    </a:p>
                  </a:txBody>
                  <a:tcPr marL="18000" marR="18000" marT="36000" marB="72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누적</a:t>
                      </a:r>
                      <a:br>
                        <a:rPr lang="en-US" altLang="ko-KR" sz="900" b="1" dirty="0">
                          <a:ln>
                            <a:solidFill>
                              <a:srgbClr val="059AFF">
                                <a:alpha val="0"/>
                              </a:srgbClr>
                            </a:solidFill>
                          </a:ln>
                          <a:solidFill>
                            <a:schemeClr val="tx1">
                              <a:lumMod val="85000"/>
                              <a:lumOff val="15000"/>
                            </a:schemeClr>
                          </a:solidFill>
                          <a:latin typeface="+mn-ea"/>
                          <a:ea typeface="+mn-ea"/>
                        </a:rPr>
                      </a:br>
                      <a:r>
                        <a:rPr lang="ko-KR" altLang="en-US" sz="900" b="1" dirty="0">
                          <a:ln>
                            <a:solidFill>
                              <a:srgbClr val="059AFF">
                                <a:alpha val="0"/>
                              </a:srgbClr>
                            </a:solidFill>
                          </a:ln>
                          <a:solidFill>
                            <a:schemeClr val="tx1">
                              <a:lumMod val="85000"/>
                              <a:lumOff val="15000"/>
                            </a:schemeClr>
                          </a:solidFill>
                          <a:latin typeface="+mn-ea"/>
                          <a:ea typeface="+mn-ea"/>
                        </a:rPr>
                        <a:t>투자금</a:t>
                      </a:r>
                      <a:endParaRPr lang="en-US" altLang="ko-KR" sz="900" b="1" dirty="0">
                        <a:ln>
                          <a:solidFill>
                            <a:srgbClr val="059AFF">
                              <a:alpha val="0"/>
                            </a:srgbClr>
                          </a:solidFill>
                        </a:ln>
                        <a:solidFill>
                          <a:schemeClr val="tx1">
                            <a:lumMod val="85000"/>
                            <a:lumOff val="15000"/>
                          </a:schemeClr>
                        </a:solidFill>
                        <a:latin typeface="+mn-ea"/>
                        <a:ea typeface="+mn-ea"/>
                      </a:endParaRPr>
                    </a:p>
                    <a:p>
                      <a:pPr algn="ctr" latinLnBrk="1"/>
                      <a:r>
                        <a:rPr lang="en-US" altLang="ko-KR" sz="900" b="1" dirty="0">
                          <a:ln>
                            <a:solidFill>
                              <a:srgbClr val="059AFF">
                                <a:alpha val="0"/>
                              </a:srgbClr>
                            </a:solidFill>
                          </a:ln>
                          <a:solidFill>
                            <a:schemeClr val="tx1">
                              <a:lumMod val="85000"/>
                              <a:lumOff val="15000"/>
                            </a:schemeClr>
                          </a:solidFill>
                          <a:latin typeface="+mn-ea"/>
                          <a:ea typeface="+mn-ea"/>
                        </a:rPr>
                        <a:t>(</a:t>
                      </a:r>
                      <a:r>
                        <a:rPr lang="ko-KR" altLang="en-US" sz="900" b="1" dirty="0">
                          <a:ln>
                            <a:solidFill>
                              <a:srgbClr val="059AFF">
                                <a:alpha val="0"/>
                              </a:srgbClr>
                            </a:solidFill>
                          </a:ln>
                          <a:solidFill>
                            <a:schemeClr val="tx1">
                              <a:lumMod val="85000"/>
                              <a:lumOff val="15000"/>
                            </a:schemeClr>
                          </a:solidFill>
                          <a:latin typeface="+mn-ea"/>
                          <a:ea typeface="+mn-ea"/>
                        </a:rPr>
                        <a:t>억</a:t>
                      </a:r>
                      <a:r>
                        <a:rPr lang="en-US" altLang="ko-KR" sz="900" b="1" dirty="0">
                          <a:ln>
                            <a:solidFill>
                              <a:srgbClr val="059AFF">
                                <a:alpha val="0"/>
                              </a:srgbClr>
                            </a:solidFill>
                          </a:ln>
                          <a:solidFill>
                            <a:schemeClr val="tx1">
                              <a:lumMod val="85000"/>
                              <a:lumOff val="15000"/>
                            </a:schemeClr>
                          </a:solidFill>
                          <a:latin typeface="+mn-ea"/>
                          <a:ea typeface="+mn-ea"/>
                        </a:rPr>
                        <a:t> </a:t>
                      </a:r>
                      <a:r>
                        <a:rPr lang="ko-KR" altLang="en-US" sz="900" b="1" dirty="0">
                          <a:ln>
                            <a:solidFill>
                              <a:srgbClr val="059AFF">
                                <a:alpha val="0"/>
                              </a:srgbClr>
                            </a:solidFill>
                          </a:ln>
                          <a:solidFill>
                            <a:schemeClr val="tx1">
                              <a:lumMod val="85000"/>
                              <a:lumOff val="15000"/>
                            </a:schemeClr>
                          </a:solidFill>
                          <a:latin typeface="+mn-ea"/>
                          <a:ea typeface="+mn-ea"/>
                        </a:rPr>
                        <a:t>원</a:t>
                      </a:r>
                      <a:r>
                        <a:rPr lang="en-US" altLang="ko-KR" sz="900" b="1" dirty="0">
                          <a:ln>
                            <a:solidFill>
                              <a:srgbClr val="059AFF">
                                <a:alpha val="0"/>
                              </a:srgbClr>
                            </a:solidFill>
                          </a:ln>
                          <a:solidFill>
                            <a:schemeClr val="tx1">
                              <a:lumMod val="85000"/>
                              <a:lumOff val="15000"/>
                            </a:schemeClr>
                          </a:solidFill>
                          <a:latin typeface="+mn-ea"/>
                          <a:ea typeface="+mn-ea"/>
                        </a:rPr>
                        <a:t>)</a:t>
                      </a:r>
                    </a:p>
                  </a:txBody>
                  <a:tcPr marL="18000" marR="18000" marT="36000" marB="72000"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최종</a:t>
                      </a:r>
                      <a:br>
                        <a:rPr lang="en-US" altLang="ko-KR" sz="900" b="1" dirty="0">
                          <a:ln>
                            <a:solidFill>
                              <a:srgbClr val="059AFF">
                                <a:alpha val="0"/>
                              </a:srgbClr>
                            </a:solidFill>
                          </a:ln>
                          <a:solidFill>
                            <a:schemeClr val="tx1">
                              <a:lumMod val="85000"/>
                              <a:lumOff val="15000"/>
                            </a:schemeClr>
                          </a:solidFill>
                          <a:latin typeface="+mn-ea"/>
                          <a:ea typeface="+mn-ea"/>
                        </a:rPr>
                      </a:br>
                      <a:r>
                        <a:rPr lang="ko-KR" altLang="en-US" sz="900" b="1" dirty="0">
                          <a:ln>
                            <a:solidFill>
                              <a:srgbClr val="059AFF">
                                <a:alpha val="0"/>
                              </a:srgbClr>
                            </a:solidFill>
                          </a:ln>
                          <a:solidFill>
                            <a:schemeClr val="tx1">
                              <a:lumMod val="85000"/>
                              <a:lumOff val="15000"/>
                            </a:schemeClr>
                          </a:solidFill>
                          <a:latin typeface="+mn-ea"/>
                          <a:ea typeface="+mn-ea"/>
                        </a:rPr>
                        <a:t>투자유치</a:t>
                      </a:r>
                      <a:endParaRPr lang="en-US" altLang="ko-KR" sz="900" b="1" dirty="0">
                        <a:ln>
                          <a:solidFill>
                            <a:srgbClr val="059AFF">
                              <a:alpha val="0"/>
                            </a:srgbClr>
                          </a:solidFill>
                        </a:ln>
                        <a:solidFill>
                          <a:schemeClr val="tx1">
                            <a:lumMod val="85000"/>
                            <a:lumOff val="15000"/>
                          </a:schemeClr>
                        </a:solidFill>
                        <a:latin typeface="+mn-ea"/>
                        <a:ea typeface="+mn-ea"/>
                      </a:endParaRPr>
                    </a:p>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900" b="1" dirty="0">
                          <a:ln>
                            <a:solidFill>
                              <a:srgbClr val="059AFF">
                                <a:alpha val="0"/>
                              </a:srgbClr>
                            </a:solidFill>
                          </a:ln>
                          <a:solidFill>
                            <a:schemeClr val="tx1">
                              <a:lumMod val="85000"/>
                              <a:lumOff val="15000"/>
                            </a:schemeClr>
                          </a:solidFill>
                          <a:latin typeface="+mn-ea"/>
                          <a:ea typeface="+mn-ea"/>
                        </a:rPr>
                        <a:t>(</a:t>
                      </a:r>
                      <a:r>
                        <a:rPr lang="ko-KR" altLang="en-US" sz="900" b="1" dirty="0">
                          <a:ln>
                            <a:solidFill>
                              <a:srgbClr val="059AFF">
                                <a:alpha val="0"/>
                              </a:srgbClr>
                            </a:solidFill>
                          </a:ln>
                          <a:solidFill>
                            <a:schemeClr val="tx1">
                              <a:lumMod val="85000"/>
                              <a:lumOff val="15000"/>
                            </a:schemeClr>
                          </a:solidFill>
                          <a:latin typeface="+mn-ea"/>
                          <a:ea typeface="+mn-ea"/>
                        </a:rPr>
                        <a:t>억</a:t>
                      </a:r>
                      <a:r>
                        <a:rPr lang="en-US" altLang="ko-KR" sz="900" b="1" dirty="0">
                          <a:ln>
                            <a:solidFill>
                              <a:srgbClr val="059AFF">
                                <a:alpha val="0"/>
                              </a:srgbClr>
                            </a:solidFill>
                          </a:ln>
                          <a:solidFill>
                            <a:schemeClr val="tx1">
                              <a:lumMod val="85000"/>
                              <a:lumOff val="15000"/>
                            </a:schemeClr>
                          </a:solidFill>
                          <a:latin typeface="+mn-ea"/>
                          <a:ea typeface="+mn-ea"/>
                        </a:rPr>
                        <a:t> </a:t>
                      </a:r>
                      <a:r>
                        <a:rPr lang="ko-KR" altLang="en-US" sz="900" b="1" dirty="0">
                          <a:ln>
                            <a:solidFill>
                              <a:srgbClr val="059AFF">
                                <a:alpha val="0"/>
                              </a:srgbClr>
                            </a:solidFill>
                          </a:ln>
                          <a:solidFill>
                            <a:schemeClr val="tx1">
                              <a:lumMod val="85000"/>
                              <a:lumOff val="15000"/>
                            </a:schemeClr>
                          </a:solidFill>
                          <a:latin typeface="+mn-ea"/>
                          <a:ea typeface="+mn-ea"/>
                        </a:rPr>
                        <a:t>원</a:t>
                      </a:r>
                      <a:r>
                        <a:rPr lang="en-US" altLang="ko-KR" sz="900" b="1" dirty="0">
                          <a:ln>
                            <a:solidFill>
                              <a:srgbClr val="059AFF">
                                <a:alpha val="0"/>
                              </a:srgbClr>
                            </a:solidFill>
                          </a:ln>
                          <a:solidFill>
                            <a:schemeClr val="tx1">
                              <a:lumMod val="85000"/>
                              <a:lumOff val="15000"/>
                            </a:schemeClr>
                          </a:solidFill>
                          <a:latin typeface="+mn-ea"/>
                          <a:ea typeface="+mn-ea"/>
                        </a:rPr>
                        <a:t>)</a:t>
                      </a:r>
                    </a:p>
                  </a:txBody>
                  <a:tcPr marL="18000" marR="18000" marT="36000" marB="72000"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시기</a:t>
                      </a:r>
                    </a:p>
                  </a:txBody>
                  <a:tcPr marL="18000" marR="18000" marT="36000" marB="72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b="1" dirty="0">
                          <a:ln>
                            <a:solidFill>
                              <a:srgbClr val="059AFF">
                                <a:alpha val="0"/>
                              </a:srgbClr>
                            </a:solidFill>
                          </a:ln>
                          <a:solidFill>
                            <a:schemeClr val="tx1">
                              <a:lumMod val="85000"/>
                              <a:lumOff val="15000"/>
                            </a:schemeClr>
                          </a:solidFill>
                          <a:latin typeface="+mn-ea"/>
                          <a:ea typeface="+mn-ea"/>
                        </a:rPr>
                        <a:t>투자 단계</a:t>
                      </a:r>
                      <a:endParaRPr lang="en-US" altLang="ko-KR" sz="900" b="1" dirty="0">
                        <a:ln>
                          <a:solidFill>
                            <a:srgbClr val="059AFF">
                              <a:alpha val="0"/>
                            </a:srgbClr>
                          </a:solidFill>
                        </a:ln>
                        <a:solidFill>
                          <a:schemeClr val="tx1">
                            <a:lumMod val="85000"/>
                            <a:lumOff val="15000"/>
                          </a:schemeClr>
                        </a:solidFill>
                        <a:latin typeface="+mn-ea"/>
                        <a:ea typeface="+mn-ea"/>
                      </a:endParaRPr>
                    </a:p>
                  </a:txBody>
                  <a:tcPr marL="18000" marR="18000" marT="36000" marB="72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92692476"/>
                  </a:ext>
                </a:extLst>
              </a:tr>
              <a:tr h="304411">
                <a:tc>
                  <a:txBody>
                    <a:bodyPr/>
                    <a:lstStyle/>
                    <a:p>
                      <a:pPr algn="ctr"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버킷플레이스</a:t>
                      </a:r>
                    </a:p>
                  </a:txBody>
                  <a:tcPr marL="18000" marR="18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오늘의집</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홈퍼니싱</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인테리어 정보 공유 플랫폼</a:t>
                      </a:r>
                      <a:r>
                        <a:rPr lang="en-US" altLang="ko-KR" sz="9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오픈마켓</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3,230</a:t>
                      </a:r>
                    </a:p>
                  </a:txBody>
                  <a:tcPr marL="18000" marR="72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2,300</a:t>
                      </a:r>
                    </a:p>
                  </a:txBody>
                  <a:tcPr marL="18000" marR="54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’22.05</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시리즈</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D</a:t>
                      </a:r>
                    </a:p>
                  </a:txBody>
                  <a:tcPr marL="18000" marR="18000"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9829471"/>
                  </a:ext>
                </a:extLst>
              </a:tr>
              <a:tr h="304411">
                <a:tc>
                  <a:txBody>
                    <a:bodyPr/>
                    <a:lstStyle/>
                    <a:p>
                      <a:pPr algn="ctr"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의식주컴퍼니</a:t>
                      </a:r>
                    </a:p>
                  </a:txBody>
                  <a:tcPr marL="18000" marR="18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런드리고</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가사 노동</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24</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시간 비대면 세탁 서비스 제공</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1,225</a:t>
                      </a:r>
                    </a:p>
                  </a:txBody>
                  <a:tcPr marL="18000" marR="72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490</a:t>
                      </a:r>
                    </a:p>
                  </a:txBody>
                  <a:tcPr marL="18000" marR="54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’22.11</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시리즈</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C</a:t>
                      </a:r>
                    </a:p>
                  </a:txBody>
                  <a:tcPr marL="18000" marR="18000"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7998516"/>
                  </a:ext>
                </a:extLst>
              </a:tr>
              <a:tr h="304411">
                <a:tc>
                  <a:txBody>
                    <a:bodyPr/>
                    <a:lstStyle/>
                    <a:p>
                      <a:pPr algn="ctr"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핏펫</a:t>
                      </a:r>
                    </a:p>
                  </a:txBody>
                  <a:tcPr marL="18000" marR="18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어헤드</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반려동물</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펫 건강관리 솔루션 제공</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900</a:t>
                      </a:r>
                    </a:p>
                  </a:txBody>
                  <a:tcPr marL="18000" marR="72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280</a:t>
                      </a:r>
                    </a:p>
                  </a:txBody>
                  <a:tcPr marL="18000" marR="54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’23.06</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시리즈</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B</a:t>
                      </a:r>
                    </a:p>
                  </a:txBody>
                  <a:tcPr marL="18000" marR="18000"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071557"/>
                  </a:ext>
                </a:extLst>
              </a:tr>
              <a:tr h="304411">
                <a:tc>
                  <a:txBody>
                    <a:bodyPr/>
                    <a:lstStyle/>
                    <a:p>
                      <a:pPr algn="ctr"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클래스</a:t>
                      </a:r>
                      <a:r>
                        <a:rPr lang="en-US" altLang="ko-KR" sz="900" b="1" i="0" u="none" strike="noStrike" dirty="0">
                          <a:ln>
                            <a:solidFill>
                              <a:srgbClr val="059AFF">
                                <a:alpha val="0"/>
                              </a:srgbClr>
                            </a:solidFill>
                          </a:ln>
                          <a:solidFill>
                            <a:schemeClr val="tx1">
                              <a:lumMod val="85000"/>
                              <a:lumOff val="15000"/>
                            </a:schemeClr>
                          </a:solidFill>
                          <a:effectLst/>
                          <a:latin typeface="+mn-ea"/>
                          <a:ea typeface="+mn-ea"/>
                        </a:rPr>
                        <a:t>101</a:t>
                      </a: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8000" marR="18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클래스</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101</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취미 클래스</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온라인 클래스 수강 플랫폼 </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586</a:t>
                      </a:r>
                    </a:p>
                  </a:txBody>
                  <a:tcPr marL="18000" marR="72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160</a:t>
                      </a:r>
                    </a:p>
                  </a:txBody>
                  <a:tcPr marL="18000" marR="54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’23.11</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시리즈</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B</a:t>
                      </a: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브릿지</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496288"/>
                  </a:ext>
                </a:extLst>
              </a:tr>
              <a:tr h="304411">
                <a:tc>
                  <a:txBody>
                    <a:bodyPr/>
                    <a:lstStyle/>
                    <a:p>
                      <a:pPr algn="ctr"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아파트멘터리</a:t>
                      </a:r>
                    </a:p>
                  </a:txBody>
                  <a:tcPr marL="18000" marR="18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파이브</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홈퍼니싱</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인테리어</a:t>
                      </a:r>
                      <a:r>
                        <a:rPr lang="en-US" altLang="ko-KR" sz="9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리모델링 플랫폼</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580</a:t>
                      </a:r>
                    </a:p>
                  </a:txBody>
                  <a:tcPr marL="18000" marR="72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450</a:t>
                      </a:r>
                    </a:p>
                  </a:txBody>
                  <a:tcPr marL="18000" marR="54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’22.09</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시리즈</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C</a:t>
                      </a:r>
                    </a:p>
                  </a:txBody>
                  <a:tcPr marL="18000" marR="18000"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4004155"/>
                  </a:ext>
                </a:extLst>
              </a:tr>
              <a:tr h="304411">
                <a:tc>
                  <a:txBody>
                    <a:bodyPr/>
                    <a:lstStyle/>
                    <a:p>
                      <a:pPr algn="ctr"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스테이폴리오</a:t>
                      </a:r>
                    </a:p>
                  </a:txBody>
                  <a:tcPr marL="18000" marR="18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스테이폴리오</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숙소</a:t>
                      </a:r>
                      <a:r>
                        <a:rPr lang="en-US" altLang="ko-KR" sz="9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여행</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프리미엄 숙소 큐레이션</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110</a:t>
                      </a:r>
                    </a:p>
                  </a:txBody>
                  <a:tcPr marL="18000" marR="72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algn="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100</a:t>
                      </a:r>
                    </a:p>
                  </a:txBody>
                  <a:tcPr marL="18000" marR="54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’22.12</a:t>
                      </a:r>
                    </a:p>
                  </a:txBody>
                  <a:tcPr marL="18000" marR="18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시리즈</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A</a:t>
                      </a:r>
                    </a:p>
                  </a:txBody>
                  <a:tcPr marL="18000" marR="18000" marT="36000" marB="3600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4078337"/>
                  </a:ext>
                </a:extLst>
              </a:tr>
            </a:tbl>
          </a:graphicData>
        </a:graphic>
      </p:graphicFrame>
      <p:sp>
        <p:nvSpPr>
          <p:cNvPr id="3" name="직사각형 2">
            <a:extLst>
              <a:ext uri="{FF2B5EF4-FFF2-40B4-BE49-F238E27FC236}">
                <a16:creationId xmlns:a16="http://schemas.microsoft.com/office/drawing/2014/main" id="{0736808F-A39B-5A7D-8E15-4FD5455531B2}"/>
              </a:ext>
            </a:extLst>
          </p:cNvPr>
          <p:cNvSpPr/>
          <p:nvPr/>
        </p:nvSpPr>
        <p:spPr>
          <a:xfrm>
            <a:off x="633124" y="2070613"/>
            <a:ext cx="7020349" cy="1006959"/>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44000" tIns="108000" rIns="90000" bIns="108000" rtlCol="0" anchor="ctr"/>
          <a:lstStyle/>
          <a:p>
            <a:pPr marL="0" marR="0" lvl="0" indent="0" algn="l" defTabSz="914400" rtl="0" eaLnBrk="1" fontAlgn="auto" latinLnBrk="0" hangingPunct="1">
              <a:lnSpc>
                <a:spcPct val="113000"/>
              </a:lnSpc>
              <a:spcBef>
                <a:spcPts val="300"/>
              </a:spcBef>
              <a:spcAft>
                <a:spcPts val="300"/>
              </a:spcAft>
              <a:buClrTx/>
              <a:buSzTx/>
              <a:buFontTx/>
              <a:buNone/>
              <a:tabLst/>
              <a:defRPr/>
            </a:pPr>
            <a:r>
              <a:rPr lang="ko-KR" altLang="en-US" sz="1050" b="1"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최근 삶의 질을 높이는 데 초점을 두고 라이프스타일 생태계를 넓혀가고 있는 버티컬 커머스는 투자자 이목을 끌며 자금 유치에 성공</a:t>
            </a:r>
            <a:endParaRPr lang="en-US" altLang="ko-KR" sz="1050" b="1"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71450" marR="0" lvl="0" indent="-171450" algn="l" defTabSz="914400" rtl="0" eaLnBrk="1" fontAlgn="auto" latinLnBrk="0" hangingPunct="1">
              <a:lnSpc>
                <a:spcPct val="113000"/>
              </a:lnSpc>
              <a:spcBef>
                <a:spcPts val="200"/>
              </a:spcBef>
              <a:buClrTx/>
              <a:buSzTx/>
              <a:buFontTx/>
              <a:buChar char="­"/>
              <a:tabLst/>
              <a:defRPr/>
            </a:pPr>
            <a:r>
              <a:rPr lang="ko-KR" altLang="en-US"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버티컬 커머스 플랫폼은 입는 것</a:t>
            </a:r>
            <a:r>
              <a:rPr lang="en-US" altLang="ko-KR"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衣</a:t>
            </a:r>
            <a:r>
              <a:rPr lang="en-US" altLang="ko-KR"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과 먹는 것</a:t>
            </a:r>
            <a:r>
              <a:rPr lang="en-US" altLang="ko-KR"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食</a:t>
            </a:r>
            <a:r>
              <a:rPr lang="en-US" altLang="ko-KR"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을 넘어 생활과 밀접한 주</a:t>
            </a:r>
            <a:r>
              <a:rPr lang="en-US" altLang="ko-KR"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住</a:t>
            </a:r>
            <a:r>
              <a:rPr lang="en-US" altLang="ko-KR"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영역으로 세분화되는 추세</a:t>
            </a:r>
            <a:endParaRPr lang="en-US" altLang="ko-KR"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171450" marR="0" lvl="0" indent="-171450" algn="l" defTabSz="914400" rtl="0" eaLnBrk="1" fontAlgn="auto" latinLnBrk="0" hangingPunct="1">
              <a:lnSpc>
                <a:spcPct val="113000"/>
              </a:lnSpc>
              <a:spcBef>
                <a:spcPts val="200"/>
              </a:spcBef>
              <a:buClrTx/>
              <a:buSzTx/>
              <a:buFontTx/>
              <a:buChar char="­"/>
              <a:tabLst/>
              <a:defRPr/>
            </a:pP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플랫폼들은 </a:t>
            </a:r>
            <a:r>
              <a:rPr lang="ko-KR" altLang="en-US"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홈퍼니싱</a:t>
            </a:r>
            <a:r>
              <a:rPr lang="en-US" altLang="ko-KR"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가사 노동</a:t>
            </a:r>
            <a:r>
              <a:rPr lang="en-US" altLang="ko-KR"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숙소</a:t>
            </a:r>
            <a:r>
              <a:rPr lang="en-US" altLang="ko-KR"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1050" dirty="0">
                <a:ln>
                  <a:solidFill>
                    <a:srgbClr val="FFFFFF">
                      <a:lumMod val="75000"/>
                      <a:alpha val="0"/>
                    </a:srgb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여행 등</a:t>
            </a:r>
            <a:r>
              <a:rPr lang="ko-KR" altLang="en-US" sz="1050" dirty="0">
                <a:ln>
                  <a:solidFill>
                    <a:srgbClr val="FFFFFF">
                      <a:lumMod val="75000"/>
                      <a:alpha val="0"/>
                    </a:srgb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일상 생활과 밀접한 영역에 대해 전문성 있는 상품으로 경쟁력을 제고하며 급속 성장 중</a:t>
            </a:r>
            <a:endParaRPr kumimoji="0" lang="en-US" altLang="ko-KR" sz="1050" i="0" u="none" strike="noStrike" kern="1200" cap="none" spc="0" normalizeH="0" baseline="0" noProof="0" dirty="0">
              <a:ln>
                <a:solidFill>
                  <a:srgbClr val="FFFFFF">
                    <a:lumMod val="75000"/>
                    <a:alpha val="0"/>
                  </a:srgbClr>
                </a:solidFill>
              </a:ln>
              <a:solidFill>
                <a:schemeClr val="tx1">
                  <a:lumMod val="85000"/>
                  <a:lumOff val="15000"/>
                </a:scheme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82" name="TextBox 81">
            <a:extLst>
              <a:ext uri="{FF2B5EF4-FFF2-40B4-BE49-F238E27FC236}">
                <a16:creationId xmlns:a16="http://schemas.microsoft.com/office/drawing/2014/main" id="{1FAF472B-D21D-9826-A791-77F4F7AD81CD}"/>
              </a:ext>
            </a:extLst>
          </p:cNvPr>
          <p:cNvSpPr txBox="1"/>
          <p:nvPr/>
        </p:nvSpPr>
        <p:spPr>
          <a:xfrm>
            <a:off x="7991476" y="2070613"/>
            <a:ext cx="1235090" cy="569258"/>
          </a:xfrm>
          <a:prstGeom prst="rect">
            <a:avLst/>
          </a:prstGeom>
          <a:noFill/>
        </p:spPr>
        <p:txBody>
          <a:bodyPr wrap="square" lIns="0" tIns="0" rIns="0" bIns="0">
            <a:spAutoFit/>
          </a:bodyPr>
          <a:lstStyle/>
          <a:p>
            <a:pPr marL="0" marR="0" lvl="0" indent="0" defTabSz="914400" rtl="0" eaLnBrk="1" fontAlgn="auto" latinLnBrk="0" hangingPunct="1">
              <a:lnSpc>
                <a:spcPct val="114000"/>
              </a:lnSpc>
              <a:spcBef>
                <a:spcPts val="200"/>
              </a:spcBef>
              <a:spcAft>
                <a:spcPts val="200"/>
              </a:spcAft>
              <a:buClrTx/>
              <a:buSzTx/>
              <a:buFontTx/>
              <a:buNone/>
              <a:tabLst/>
              <a:defRPr/>
            </a:pPr>
            <a:r>
              <a:rPr kumimoji="0" lang="ko-KR" altLang="en-US" sz="1100" b="1" i="0" u="none" strike="noStrike" kern="0" cap="none" spc="0" normalizeH="0" baseline="0" noProof="0" dirty="0">
                <a:ln>
                  <a:solidFill>
                    <a:prstClr val="white">
                      <a:lumMod val="75000"/>
                      <a:alpha val="0"/>
                    </a:prstClr>
                  </a:solidFill>
                </a:ln>
                <a:solidFill>
                  <a:schemeClr val="tx2">
                    <a:lumMod val="75000"/>
                  </a:schemeClr>
                </a:solidFill>
                <a:effectLst/>
                <a:uLnTx/>
                <a:uFillTx/>
                <a:latin typeface="KoPub돋움체 Medium" panose="00000600000000000000" pitchFamily="2" charset="-127"/>
                <a:ea typeface="KoPub돋움체 Medium" panose="00000600000000000000" pitchFamily="2" charset="-127"/>
                <a:cs typeface="+mn-cs"/>
              </a:rPr>
              <a:t>경쟁력 보유한 라이프스타일 플랫폼의 공통점</a:t>
            </a:r>
            <a:endParaRPr kumimoji="0" lang="ko-KR" altLang="en-US" sz="1100" b="1" i="0" u="none" strike="noStrike" kern="0" cap="none" spc="0" normalizeH="0" baseline="0" noProof="0" dirty="0">
              <a:ln>
                <a:solidFill>
                  <a:srgbClr val="00B8F5">
                    <a:alpha val="0"/>
                  </a:srgbClr>
                </a:solidFill>
              </a:ln>
              <a:solidFill>
                <a:schemeClr val="tx2">
                  <a:lumMod val="75000"/>
                </a:schemeClr>
              </a:solidFill>
              <a:effectLst/>
              <a:uLnTx/>
              <a:uFillTx/>
              <a:latin typeface="KoPub돋움체 Medium"/>
              <a:ea typeface="KoPub돋움체 Medium"/>
              <a:cs typeface="+mn-cs"/>
            </a:endParaRPr>
          </a:p>
        </p:txBody>
      </p:sp>
      <p:grpSp>
        <p:nvGrpSpPr>
          <p:cNvPr id="91" name="그룹 90">
            <a:extLst>
              <a:ext uri="{FF2B5EF4-FFF2-40B4-BE49-F238E27FC236}">
                <a16:creationId xmlns:a16="http://schemas.microsoft.com/office/drawing/2014/main" id="{13DA8986-8985-FC32-5E38-E4C45CBBA47B}"/>
              </a:ext>
            </a:extLst>
          </p:cNvPr>
          <p:cNvGrpSpPr/>
          <p:nvPr/>
        </p:nvGrpSpPr>
        <p:grpSpPr>
          <a:xfrm>
            <a:off x="7991475" y="2768232"/>
            <a:ext cx="1282700" cy="887074"/>
            <a:chOff x="7991475" y="2585352"/>
            <a:chExt cx="1235091" cy="887074"/>
          </a:xfrm>
        </p:grpSpPr>
        <p:sp>
          <p:nvSpPr>
            <p:cNvPr id="67" name="직사각형 66">
              <a:extLst>
                <a:ext uri="{FF2B5EF4-FFF2-40B4-BE49-F238E27FC236}">
                  <a16:creationId xmlns:a16="http://schemas.microsoft.com/office/drawing/2014/main" id="{B09F5988-93EA-5E3E-4D06-7280A0716A64}"/>
                </a:ext>
              </a:extLst>
            </p:cNvPr>
            <p:cNvSpPr/>
            <p:nvPr/>
          </p:nvSpPr>
          <p:spPr>
            <a:xfrm>
              <a:off x="7991475" y="2585354"/>
              <a:ext cx="1235091" cy="887072"/>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26000" bIns="54000" rtlCol="0" anchor="ctr"/>
            <a:lstStyle/>
            <a:p>
              <a:pPr marL="0" marR="0" lvl="0" indent="0" algn="ctr" defTabSz="914400" rtl="0" eaLnBrk="1" fontAlgn="auto" latinLnBrk="0" hangingPunct="1">
                <a:lnSpc>
                  <a:spcPct val="105000"/>
                </a:lnSpc>
                <a:spcBef>
                  <a:spcPts val="0"/>
                </a:spcBef>
                <a:spcAft>
                  <a:spcPts val="0"/>
                </a:spcAft>
                <a:buClrTx/>
                <a:buSzTx/>
                <a:buFontTx/>
                <a:buNone/>
                <a:tabLst/>
                <a:defRPr/>
              </a:pPr>
              <a:r>
                <a:rPr lang="ko-KR" altLang="en-US" sz="1000" b="1" dirty="0">
                  <a:ln>
                    <a:solidFill>
                      <a:srgbClr val="FFFFFF">
                        <a:lumMod val="75000"/>
                        <a:alpha val="0"/>
                      </a:srgbClr>
                    </a:solidFill>
                  </a:ln>
                  <a:solidFill>
                    <a:schemeClr val="bg1"/>
                  </a:solidFill>
                  <a:latin typeface="KoPub돋움체 Light" panose="00000300000000000000" pitchFamily="2" charset="-127"/>
                  <a:ea typeface="KoPub돋움체 Light" panose="00000300000000000000" pitchFamily="2" charset="-127"/>
                </a:rPr>
                <a:t>초개인화 기반 맞춤형 상품으로 차별적 경험 제공</a:t>
              </a:r>
            </a:p>
          </p:txBody>
        </p:sp>
        <p:sp>
          <p:nvSpPr>
            <p:cNvPr id="83" name="직사각형 82">
              <a:extLst>
                <a:ext uri="{FF2B5EF4-FFF2-40B4-BE49-F238E27FC236}">
                  <a16:creationId xmlns:a16="http://schemas.microsoft.com/office/drawing/2014/main" id="{8133FF4A-2F13-D781-52D8-0BCAF46A5664}"/>
                </a:ext>
              </a:extLst>
            </p:cNvPr>
            <p:cNvSpPr/>
            <p:nvPr/>
          </p:nvSpPr>
          <p:spPr>
            <a:xfrm>
              <a:off x="7991475" y="2585352"/>
              <a:ext cx="180000" cy="180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kern="0" dirty="0">
                  <a:ln>
                    <a:solidFill>
                      <a:prstClr val="white">
                        <a:lumMod val="75000"/>
                        <a:alpha val="0"/>
                      </a:prstClr>
                    </a:solidFill>
                  </a:ln>
                  <a:solidFill>
                    <a:schemeClr val="tx2"/>
                  </a:solidFill>
                  <a:latin typeface="KoPub돋움체 Medium" panose="00000600000000000000" pitchFamily="2" charset="-127"/>
                  <a:ea typeface="KoPub돋움체 Medium" panose="00000600000000000000" pitchFamily="2" charset="-127"/>
                </a:rPr>
                <a:t>1</a:t>
              </a:r>
              <a:endParaRPr lang="ko-KR" altLang="en-US" sz="1050" b="1" kern="0" dirty="0">
                <a:ln>
                  <a:solidFill>
                    <a:prstClr val="white">
                      <a:lumMod val="75000"/>
                      <a:alpha val="0"/>
                    </a:prstClr>
                  </a:solidFill>
                </a:ln>
                <a:solidFill>
                  <a:schemeClr val="tx2"/>
                </a:solidFill>
                <a:latin typeface="KoPub돋움체 Medium" panose="00000600000000000000" pitchFamily="2" charset="-127"/>
                <a:ea typeface="KoPub돋움체 Medium" panose="00000600000000000000" pitchFamily="2" charset="-127"/>
              </a:endParaRPr>
            </a:p>
          </p:txBody>
        </p:sp>
      </p:grpSp>
      <p:grpSp>
        <p:nvGrpSpPr>
          <p:cNvPr id="92" name="그룹 91">
            <a:extLst>
              <a:ext uri="{FF2B5EF4-FFF2-40B4-BE49-F238E27FC236}">
                <a16:creationId xmlns:a16="http://schemas.microsoft.com/office/drawing/2014/main" id="{BF5796A0-0F09-FD3C-DD52-31EC4E4295CF}"/>
              </a:ext>
            </a:extLst>
          </p:cNvPr>
          <p:cNvGrpSpPr/>
          <p:nvPr/>
        </p:nvGrpSpPr>
        <p:grpSpPr>
          <a:xfrm>
            <a:off x="7991475" y="3786703"/>
            <a:ext cx="1282700" cy="887074"/>
            <a:chOff x="7991475" y="3695263"/>
            <a:chExt cx="1235091" cy="887074"/>
          </a:xfrm>
        </p:grpSpPr>
        <p:sp>
          <p:nvSpPr>
            <p:cNvPr id="68" name="직사각형 67">
              <a:extLst>
                <a:ext uri="{FF2B5EF4-FFF2-40B4-BE49-F238E27FC236}">
                  <a16:creationId xmlns:a16="http://schemas.microsoft.com/office/drawing/2014/main" id="{DC08802E-E562-F188-BEBE-ACCBD86327F8}"/>
                </a:ext>
              </a:extLst>
            </p:cNvPr>
            <p:cNvSpPr/>
            <p:nvPr/>
          </p:nvSpPr>
          <p:spPr>
            <a:xfrm>
              <a:off x="7991475" y="3695265"/>
              <a:ext cx="1235091" cy="887072"/>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26000" bIns="54000" rtlCol="0" anchor="ctr"/>
            <a:lstStyle/>
            <a:p>
              <a:pPr marL="0" marR="0" lvl="0" indent="0" algn="ctr" defTabSz="914400" rtl="0" eaLnBrk="1" fontAlgn="auto" latinLnBrk="0" hangingPunct="1">
                <a:lnSpc>
                  <a:spcPct val="105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Light" panose="00000300000000000000" pitchFamily="2" charset="-127"/>
                  <a:ea typeface="KoPub돋움체 Light" panose="00000300000000000000" pitchFamily="2" charset="-127"/>
                  <a:cs typeface="+mn-cs"/>
                </a:rPr>
                <a:t>AI </a:t>
              </a: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Light" panose="00000300000000000000" pitchFamily="2" charset="-127"/>
                  <a:ea typeface="KoPub돋움체 Light" panose="00000300000000000000" pitchFamily="2" charset="-127"/>
                  <a:cs typeface="+mn-cs"/>
                </a:rPr>
                <a:t>기반 데이터 분석 및 </a:t>
              </a:r>
              <a:r>
                <a:rPr kumimoji="0" lang="en-US" altLang="ko-KR" sz="1000" b="1" i="0" u="none" strike="noStrike" kern="1200" cap="none" spc="0" normalizeH="0" baseline="0" noProof="0" dirty="0">
                  <a:ln>
                    <a:solidFill>
                      <a:srgbClr val="FFFFFF">
                        <a:lumMod val="75000"/>
                        <a:alpha val="0"/>
                      </a:srgbClr>
                    </a:solidFill>
                  </a:ln>
                  <a:solidFill>
                    <a:schemeClr val="bg1"/>
                  </a:solidFill>
                  <a:effectLst/>
                  <a:uLnTx/>
                  <a:uFillTx/>
                  <a:latin typeface="KoPub돋움체 Light" panose="00000300000000000000" pitchFamily="2" charset="-127"/>
                  <a:ea typeface="KoPub돋움체 Light" panose="00000300000000000000" pitchFamily="2" charset="-127"/>
                  <a:cs typeface="+mn-cs"/>
                </a:rPr>
                <a:t>R&amp;D</a:t>
              </a: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Light" panose="00000300000000000000" pitchFamily="2" charset="-127"/>
                  <a:ea typeface="KoPub돋움체 Light" panose="00000300000000000000" pitchFamily="2" charset="-127"/>
                  <a:cs typeface="+mn-cs"/>
                </a:rPr>
                <a:t>로 품질 경쟁력 제고</a:t>
              </a:r>
            </a:p>
          </p:txBody>
        </p:sp>
        <p:sp>
          <p:nvSpPr>
            <p:cNvPr id="84" name="직사각형 83">
              <a:extLst>
                <a:ext uri="{FF2B5EF4-FFF2-40B4-BE49-F238E27FC236}">
                  <a16:creationId xmlns:a16="http://schemas.microsoft.com/office/drawing/2014/main" id="{96561BDD-1B6E-1425-5ABE-90C434C47B64}"/>
                </a:ext>
              </a:extLst>
            </p:cNvPr>
            <p:cNvSpPr/>
            <p:nvPr/>
          </p:nvSpPr>
          <p:spPr>
            <a:xfrm>
              <a:off x="7991475" y="3695263"/>
              <a:ext cx="180000" cy="180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kern="0" dirty="0">
                  <a:ln>
                    <a:solidFill>
                      <a:prstClr val="white">
                        <a:lumMod val="75000"/>
                        <a:alpha val="0"/>
                      </a:prstClr>
                    </a:solidFill>
                  </a:ln>
                  <a:solidFill>
                    <a:schemeClr val="tx2"/>
                  </a:solidFill>
                  <a:latin typeface="KoPub돋움체 Medium" panose="00000600000000000000" pitchFamily="2" charset="-127"/>
                  <a:ea typeface="KoPub돋움체 Medium" panose="00000600000000000000" pitchFamily="2" charset="-127"/>
                </a:rPr>
                <a:t>2</a:t>
              </a:r>
              <a:endParaRPr lang="ko-KR" altLang="en-US" sz="1050" b="1" kern="0" dirty="0">
                <a:ln>
                  <a:solidFill>
                    <a:prstClr val="white">
                      <a:lumMod val="75000"/>
                      <a:alpha val="0"/>
                    </a:prstClr>
                  </a:solidFill>
                </a:ln>
                <a:solidFill>
                  <a:schemeClr val="tx2"/>
                </a:solidFill>
                <a:latin typeface="KoPub돋움체 Medium" panose="00000600000000000000" pitchFamily="2" charset="-127"/>
                <a:ea typeface="KoPub돋움체 Medium" panose="00000600000000000000" pitchFamily="2" charset="-127"/>
              </a:endParaRPr>
            </a:p>
          </p:txBody>
        </p:sp>
      </p:grpSp>
      <p:grpSp>
        <p:nvGrpSpPr>
          <p:cNvPr id="93" name="그룹 92">
            <a:extLst>
              <a:ext uri="{FF2B5EF4-FFF2-40B4-BE49-F238E27FC236}">
                <a16:creationId xmlns:a16="http://schemas.microsoft.com/office/drawing/2014/main" id="{F55DC287-85F0-8D6B-7F25-08160E581BD1}"/>
              </a:ext>
            </a:extLst>
          </p:cNvPr>
          <p:cNvGrpSpPr/>
          <p:nvPr/>
        </p:nvGrpSpPr>
        <p:grpSpPr>
          <a:xfrm>
            <a:off x="7991475" y="4805174"/>
            <a:ext cx="1282700" cy="887075"/>
            <a:chOff x="7991475" y="4805174"/>
            <a:chExt cx="1235091" cy="887075"/>
          </a:xfrm>
        </p:grpSpPr>
        <p:sp>
          <p:nvSpPr>
            <p:cNvPr id="69" name="직사각형 68">
              <a:extLst>
                <a:ext uri="{FF2B5EF4-FFF2-40B4-BE49-F238E27FC236}">
                  <a16:creationId xmlns:a16="http://schemas.microsoft.com/office/drawing/2014/main" id="{14143F6E-E738-9257-BDB4-378C3E56EBB2}"/>
                </a:ext>
              </a:extLst>
            </p:cNvPr>
            <p:cNvSpPr/>
            <p:nvPr/>
          </p:nvSpPr>
          <p:spPr>
            <a:xfrm>
              <a:off x="7991475" y="4805177"/>
              <a:ext cx="1235091" cy="887072"/>
            </a:xfrm>
            <a:prstGeom prst="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126000" bIns="54000" rtlCol="0" anchor="ctr"/>
            <a:lstStyle/>
            <a:p>
              <a:pPr marL="0" marR="0" lvl="0" indent="0" algn="ctr" defTabSz="914400" rtl="0" eaLnBrk="1" fontAlgn="auto" latinLnBrk="0" hangingPunct="1">
                <a:lnSpc>
                  <a:spcPct val="105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FFFFF">
                        <a:lumMod val="75000"/>
                        <a:alpha val="0"/>
                      </a:srgbClr>
                    </a:solidFill>
                  </a:ln>
                  <a:solidFill>
                    <a:schemeClr val="bg1"/>
                  </a:solidFill>
                  <a:effectLst/>
                  <a:uLnTx/>
                  <a:uFillTx/>
                  <a:latin typeface="KoPub돋움체 Light" panose="00000300000000000000" pitchFamily="2" charset="-127"/>
                  <a:ea typeface="KoPub돋움체 Light" panose="00000300000000000000" pitchFamily="2" charset="-127"/>
                  <a:cs typeface="+mn-cs"/>
                </a:rPr>
                <a:t>콘텐츠 및 실시간 상호작용 가능한 커뮤니티 구축</a:t>
              </a:r>
              <a:endParaRPr kumimoji="0" lang="ko-KR" altLang="en-US" sz="1400" b="1" i="0" u="none" strike="noStrike" kern="1200" cap="none" spc="0" normalizeH="0" baseline="0" noProof="0" dirty="0">
                <a:ln>
                  <a:noFill/>
                </a:ln>
                <a:solidFill>
                  <a:schemeClr val="bg1"/>
                </a:solidFill>
                <a:effectLst/>
                <a:uLnTx/>
                <a:uFillTx/>
                <a:latin typeface="KoPub돋움체 Light" panose="00000300000000000000" pitchFamily="2" charset="-127"/>
                <a:ea typeface="KoPub돋움체 Light" panose="00000300000000000000" pitchFamily="2" charset="-127"/>
                <a:cs typeface="+mn-cs"/>
              </a:endParaRPr>
            </a:p>
          </p:txBody>
        </p:sp>
        <p:sp>
          <p:nvSpPr>
            <p:cNvPr id="85" name="직사각형 84">
              <a:extLst>
                <a:ext uri="{FF2B5EF4-FFF2-40B4-BE49-F238E27FC236}">
                  <a16:creationId xmlns:a16="http://schemas.microsoft.com/office/drawing/2014/main" id="{12473A75-EF47-741E-6C54-29B8A04DE76E}"/>
                </a:ext>
              </a:extLst>
            </p:cNvPr>
            <p:cNvSpPr/>
            <p:nvPr/>
          </p:nvSpPr>
          <p:spPr>
            <a:xfrm>
              <a:off x="7991475" y="4805174"/>
              <a:ext cx="180000" cy="180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kern="0" dirty="0">
                  <a:ln>
                    <a:solidFill>
                      <a:prstClr val="white">
                        <a:lumMod val="75000"/>
                        <a:alpha val="0"/>
                      </a:prstClr>
                    </a:solidFill>
                  </a:ln>
                  <a:solidFill>
                    <a:schemeClr val="tx2"/>
                  </a:solidFill>
                  <a:latin typeface="KoPub돋움체 Medium" panose="00000600000000000000" pitchFamily="2" charset="-127"/>
                  <a:ea typeface="KoPub돋움체 Medium" panose="00000600000000000000" pitchFamily="2" charset="-127"/>
                </a:rPr>
                <a:t>3</a:t>
              </a:r>
              <a:endParaRPr lang="ko-KR" altLang="en-US" sz="1050" b="1" kern="0" dirty="0">
                <a:ln>
                  <a:solidFill>
                    <a:prstClr val="white">
                      <a:lumMod val="75000"/>
                      <a:alpha val="0"/>
                    </a:prstClr>
                  </a:solidFill>
                </a:ln>
                <a:solidFill>
                  <a:schemeClr val="tx2"/>
                </a:solidFill>
                <a:latin typeface="KoPub돋움체 Medium" panose="00000600000000000000" pitchFamily="2" charset="-127"/>
                <a:ea typeface="KoPub돋움체 Medium" panose="00000600000000000000" pitchFamily="2" charset="-127"/>
              </a:endParaRPr>
            </a:p>
          </p:txBody>
        </p:sp>
      </p:grpSp>
      <p:grpSp>
        <p:nvGrpSpPr>
          <p:cNvPr id="4" name="그룹 3">
            <a:extLst>
              <a:ext uri="{FF2B5EF4-FFF2-40B4-BE49-F238E27FC236}">
                <a16:creationId xmlns:a16="http://schemas.microsoft.com/office/drawing/2014/main" id="{79917CAA-9750-0F2B-36FB-DAA947FF7CCB}"/>
              </a:ext>
            </a:extLst>
          </p:cNvPr>
          <p:cNvGrpSpPr/>
          <p:nvPr/>
        </p:nvGrpSpPr>
        <p:grpSpPr>
          <a:xfrm>
            <a:off x="485825" y="1217074"/>
            <a:ext cx="8928100" cy="311839"/>
            <a:chOff x="485825" y="1217074"/>
            <a:chExt cx="8928100" cy="311839"/>
          </a:xfrm>
        </p:grpSpPr>
        <p:sp>
          <p:nvSpPr>
            <p:cNvPr id="16" name="사각형: 둥근 위쪽 모서리 15">
              <a:extLst>
                <a:ext uri="{FF2B5EF4-FFF2-40B4-BE49-F238E27FC236}">
                  <a16:creationId xmlns:a16="http://schemas.microsoft.com/office/drawing/2014/main" id="{94482CFA-C8FD-A56F-4678-998C0B7B334F}"/>
                </a:ext>
              </a:extLst>
            </p:cNvPr>
            <p:cNvSpPr/>
            <p:nvPr/>
          </p:nvSpPr>
          <p:spPr>
            <a:xfrm>
              <a:off x="160977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17" name="사각형: 둥근 위쪽 모서리 16">
              <a:extLst>
                <a:ext uri="{FF2B5EF4-FFF2-40B4-BE49-F238E27FC236}">
                  <a16:creationId xmlns:a16="http://schemas.microsoft.com/office/drawing/2014/main" id="{64EE9ECC-6879-00C3-F501-7EAD50883863}"/>
                </a:ext>
              </a:extLst>
            </p:cNvPr>
            <p:cNvSpPr/>
            <p:nvPr/>
          </p:nvSpPr>
          <p:spPr>
            <a:xfrm>
              <a:off x="2698508"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18" name="사각형: 둥근 위쪽 모서리 17">
              <a:extLst>
                <a:ext uri="{FF2B5EF4-FFF2-40B4-BE49-F238E27FC236}">
                  <a16:creationId xmlns:a16="http://schemas.microsoft.com/office/drawing/2014/main" id="{745A13F7-5474-00EF-4D99-2FB799B2A135}"/>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19" name="직선 연결선 18">
              <a:extLst>
                <a:ext uri="{FF2B5EF4-FFF2-40B4-BE49-F238E27FC236}">
                  <a16:creationId xmlns:a16="http://schemas.microsoft.com/office/drawing/2014/main" id="{E8557DC1-5D1D-391B-331E-204B8721273E}"/>
                </a:ext>
              </a:extLst>
            </p:cNvPr>
            <p:cNvCxnSpPr/>
            <p:nvPr/>
          </p:nvCxnSpPr>
          <p:spPr>
            <a:xfrm>
              <a:off x="485825" y="1525472"/>
              <a:ext cx="89281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사각형: 둥근 위쪽 모서리 19">
              <a:extLst>
                <a:ext uri="{FF2B5EF4-FFF2-40B4-BE49-F238E27FC236}">
                  <a16:creationId xmlns:a16="http://schemas.microsoft.com/office/drawing/2014/main" id="{10AA8720-59D6-FE3F-FA56-F4F7C124210D}"/>
                </a:ext>
              </a:extLst>
            </p:cNvPr>
            <p:cNvSpPr/>
            <p:nvPr/>
          </p:nvSpPr>
          <p:spPr>
            <a:xfrm>
              <a:off x="3787241" y="1217074"/>
              <a:ext cx="1075857" cy="293662"/>
            </a:xfrm>
            <a:prstGeom prst="round2Same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라이프스타일</a:t>
              </a:r>
            </a:p>
          </p:txBody>
        </p:sp>
      </p:grpSp>
    </p:spTree>
    <p:extLst>
      <p:ext uri="{BB962C8B-B14F-4D97-AF65-F5344CB8AC3E}">
        <p14:creationId xmlns:p14="http://schemas.microsoft.com/office/powerpoint/2010/main" val="2454956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9">
            <a:extLst>
              <a:ext uri="{FF2B5EF4-FFF2-40B4-BE49-F238E27FC236}">
                <a16:creationId xmlns:a16="http://schemas.microsoft.com/office/drawing/2014/main" id="{6DDD3226-CE80-5056-DA15-3690C10E3EB0}"/>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섹터별 현황 </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④ 라이프스타일 </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Medium" panose="00000600000000000000" pitchFamily="2" charset="-127"/>
              <a:ea typeface="KoPub돋움체 Medium" panose="00000600000000000000" pitchFamily="2" charset="-127"/>
            </a:endParaRPr>
          </a:p>
        </p:txBody>
      </p:sp>
      <p:sp>
        <p:nvSpPr>
          <p:cNvPr id="6" name="텍스트 개체 틀 16">
            <a:extLst>
              <a:ext uri="{FF2B5EF4-FFF2-40B4-BE49-F238E27FC236}">
                <a16:creationId xmlns:a16="http://schemas.microsoft.com/office/drawing/2014/main" id="{5DAB1FD8-5259-109D-E341-7B9A6A9FBF93}"/>
              </a:ext>
            </a:extLst>
          </p:cNvPr>
          <p:cNvSpPr>
            <a:spLocks noGrp="1"/>
          </p:cNvSpPr>
          <p:nvPr>
            <p:ph type="body" sz="quarter" idx="10"/>
          </p:nvPr>
        </p:nvSpPr>
        <p:spPr>
          <a:xfrm>
            <a:off x="488950" y="333375"/>
            <a:ext cx="8928100" cy="184150"/>
          </a:xfrm>
        </p:spPr>
        <p:txBody>
          <a:bodyPr/>
          <a:lstStyle/>
          <a:p>
            <a:pPr algn="l" rtl="0" latinLnBrk="0">
              <a:spcAft>
                <a:spcPts val="0"/>
              </a:spcAft>
            </a:pPr>
            <a:r>
              <a:rPr lang="en-US" altLang="ko-KR" noProof="0" dirty="0"/>
              <a:t>III. </a:t>
            </a:r>
            <a:r>
              <a:rPr lang="ko-KR" altLang="en-US" noProof="0" dirty="0"/>
              <a:t>이커머스 섹터별 주요 이슈</a:t>
            </a:r>
          </a:p>
        </p:txBody>
      </p:sp>
      <p:sp>
        <p:nvSpPr>
          <p:cNvPr id="14" name="TextBox 13">
            <a:extLst>
              <a:ext uri="{FF2B5EF4-FFF2-40B4-BE49-F238E27FC236}">
                <a16:creationId xmlns:a16="http://schemas.microsoft.com/office/drawing/2014/main" id="{0C7EC313-5A8E-F016-4860-196ADB21BCFD}"/>
              </a:ext>
            </a:extLst>
          </p:cNvPr>
          <p:cNvSpPr txBox="1"/>
          <p:nvPr/>
        </p:nvSpPr>
        <p:spPr>
          <a:xfrm>
            <a:off x="527050" y="1611656"/>
            <a:ext cx="8689153" cy="325538"/>
          </a:xfrm>
          <a:prstGeom prst="rect">
            <a:avLst/>
          </a:prstGeom>
          <a:noFill/>
        </p:spPr>
        <p:txBody>
          <a:bodyPr wrap="square">
            <a:spAutoFit/>
          </a:bodyPr>
          <a:lstStyle/>
          <a:p>
            <a:pPr marL="0" marR="0" lvl="0" indent="0" algn="l" defTabSz="914400" rtl="0" eaLnBrk="1" fontAlgn="auto" latinLnBrk="0" hangingPunct="1">
              <a:lnSpc>
                <a:spcPct val="114000"/>
              </a:lnSpc>
              <a:spcBef>
                <a:spcPts val="200"/>
              </a:spcBef>
              <a:spcAft>
                <a:spcPts val="200"/>
              </a:spcAft>
              <a:buClrTx/>
              <a:buSzTx/>
              <a:buFontTx/>
              <a:buNone/>
              <a:tabLst/>
              <a:defRPr/>
            </a:pP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라이프스타일</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플랫폼</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M&amp;A</a:t>
            </a:r>
            <a:r>
              <a:rPr kumimoji="0" lang="ko-KR" altLang="en-US"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로 생태계 확장하며 슈퍼앱으로 도약 목표 </a:t>
            </a:r>
            <a:r>
              <a:rPr kumimoji="0" lang="en-US" altLang="ko-KR" sz="1400" b="1"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800" b="1" i="0" u="none" strike="noStrike" kern="0" cap="none" spc="0" normalizeH="0" baseline="0" noProof="0" dirty="0">
              <a:ln>
                <a:solidFill>
                  <a:srgbClr val="00B8F5">
                    <a:alpha val="0"/>
                  </a:srgbClr>
                </a:solidFill>
              </a:ln>
              <a:solidFill>
                <a:srgbClr val="000000">
                  <a:lumMod val="85000"/>
                  <a:lumOff val="15000"/>
                </a:srgbClr>
              </a:solidFill>
              <a:effectLst/>
              <a:uLnTx/>
              <a:uFillTx/>
              <a:latin typeface="KoPub돋움체 Medium"/>
              <a:ea typeface="KoPub돋움체 Medium"/>
              <a:cs typeface="+mn-cs"/>
            </a:endParaRPr>
          </a:p>
        </p:txBody>
      </p:sp>
      <p:grpSp>
        <p:nvGrpSpPr>
          <p:cNvPr id="44" name="그룹 43">
            <a:extLst>
              <a:ext uri="{FF2B5EF4-FFF2-40B4-BE49-F238E27FC236}">
                <a16:creationId xmlns:a16="http://schemas.microsoft.com/office/drawing/2014/main" id="{67F30848-B665-7119-9026-6A97DA8CA497}"/>
              </a:ext>
            </a:extLst>
          </p:cNvPr>
          <p:cNvGrpSpPr/>
          <p:nvPr/>
        </p:nvGrpSpPr>
        <p:grpSpPr>
          <a:xfrm>
            <a:off x="636737" y="2111373"/>
            <a:ext cx="4495652" cy="3591416"/>
            <a:chOff x="636737" y="2111374"/>
            <a:chExt cx="4495652" cy="3591416"/>
          </a:xfrm>
        </p:grpSpPr>
        <p:grpSp>
          <p:nvGrpSpPr>
            <p:cNvPr id="29" name="그룹 28">
              <a:extLst>
                <a:ext uri="{FF2B5EF4-FFF2-40B4-BE49-F238E27FC236}">
                  <a16:creationId xmlns:a16="http://schemas.microsoft.com/office/drawing/2014/main" id="{285E5FC7-038B-AEC8-2B65-A71502CD98AB}"/>
                </a:ext>
              </a:extLst>
            </p:cNvPr>
            <p:cNvGrpSpPr/>
            <p:nvPr/>
          </p:nvGrpSpPr>
          <p:grpSpPr>
            <a:xfrm>
              <a:off x="636737" y="2111374"/>
              <a:ext cx="4495652" cy="1060502"/>
              <a:chOff x="-1559383" y="2497566"/>
              <a:chExt cx="5365418" cy="1109769"/>
            </a:xfrm>
          </p:grpSpPr>
          <p:sp>
            <p:nvSpPr>
              <p:cNvPr id="30" name="직사각형 29">
                <a:extLst>
                  <a:ext uri="{FF2B5EF4-FFF2-40B4-BE49-F238E27FC236}">
                    <a16:creationId xmlns:a16="http://schemas.microsoft.com/office/drawing/2014/main" id="{8F22287A-F492-0687-CBD4-EC8B6DD36485}"/>
                  </a:ext>
                </a:extLst>
              </p:cNvPr>
              <p:cNvSpPr/>
              <p:nvPr/>
            </p:nvSpPr>
            <p:spPr>
              <a:xfrm>
                <a:off x="-463340" y="2497567"/>
                <a:ext cx="4269375" cy="1109768"/>
              </a:xfrm>
              <a:prstGeom prst="rect">
                <a:avLst/>
              </a:prstGeom>
              <a:solidFill>
                <a:schemeClr val="bg1"/>
              </a:solidFill>
              <a:ln w="9525">
                <a:solidFill>
                  <a:srgbClr val="99E3FB"/>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72000" rtlCol="0" anchor="t"/>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여행 → 액티비티</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레저</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모빌리티 등</a:t>
                </a:r>
                <a:endPar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108000" marR="0" lvl="0" indent="-108000" algn="l" defTabSz="914400" rtl="0" eaLnBrk="1" fontAlgn="base" latinLnBrk="0" hangingPunct="0">
                  <a:lnSpc>
                    <a:spcPct val="110000"/>
                  </a:lnSpc>
                  <a:spcBef>
                    <a:spcPts val="100"/>
                  </a:spcBef>
                  <a:spcAft>
                    <a:spcPts val="3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야놀자는 숙박 예약 플랫폼으로 시작해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M&amp;A</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에 수천억 원 이상을 투자해 공격적으로 외형 확장을 시도</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여행 전반에 필요한 요소</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숙박</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레저</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모빌리티 등</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을 아우르는 앱으로 차별화 </a:t>
                </a:r>
                <a:endPar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31" name="직사각형 30">
                <a:extLst>
                  <a:ext uri="{FF2B5EF4-FFF2-40B4-BE49-F238E27FC236}">
                    <a16:creationId xmlns:a16="http://schemas.microsoft.com/office/drawing/2014/main" id="{C8433A19-B69A-041A-2CFF-7D6372FE7167}"/>
                  </a:ext>
                </a:extLst>
              </p:cNvPr>
              <p:cNvSpPr/>
              <p:nvPr/>
            </p:nvSpPr>
            <p:spPr>
              <a:xfrm>
                <a:off x="-1559383" y="2497566"/>
                <a:ext cx="1096883" cy="1109768"/>
              </a:xfrm>
              <a:prstGeom prst="rect">
                <a:avLst/>
              </a:prstGeom>
              <a:solidFill>
                <a:srgbClr val="CDEDFF"/>
              </a:solidFill>
              <a:ln w="9525">
                <a:solidFill>
                  <a:srgbClr val="99E3FB"/>
                </a:solidFill>
              </a:ln>
            </p:spPr>
            <p:style>
              <a:lnRef idx="2">
                <a:schemeClr val="accent1">
                  <a:shade val="50000"/>
                </a:schemeClr>
              </a:lnRef>
              <a:fillRef idx="1">
                <a:schemeClr val="accent1"/>
              </a:fillRef>
              <a:effectRef idx="0">
                <a:schemeClr val="accent1"/>
              </a:effectRef>
              <a:fontRef idx="minor">
                <a:schemeClr val="lt1"/>
              </a:fontRef>
            </p:style>
            <p:txBody>
              <a:bodyPr tIns="0" bIns="54000" rtlCol="0" anchor="b"/>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ko-KR" altLang="en-US"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야놀자</a:t>
                </a:r>
                <a:endParaRPr kumimoji="0" lang="en-US" altLang="ko-KR"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endParaRPr>
              </a:p>
            </p:txBody>
          </p:sp>
        </p:grpSp>
        <p:grpSp>
          <p:nvGrpSpPr>
            <p:cNvPr id="37" name="그룹 36">
              <a:extLst>
                <a:ext uri="{FF2B5EF4-FFF2-40B4-BE49-F238E27FC236}">
                  <a16:creationId xmlns:a16="http://schemas.microsoft.com/office/drawing/2014/main" id="{B1D2681E-E205-8A15-32D6-FA46CB10AA9B}"/>
                </a:ext>
              </a:extLst>
            </p:cNvPr>
            <p:cNvGrpSpPr/>
            <p:nvPr/>
          </p:nvGrpSpPr>
          <p:grpSpPr>
            <a:xfrm>
              <a:off x="636737" y="3384345"/>
              <a:ext cx="4495652" cy="1060502"/>
              <a:chOff x="-1559383" y="2497566"/>
              <a:chExt cx="5365418" cy="1109769"/>
            </a:xfrm>
          </p:grpSpPr>
          <p:sp>
            <p:nvSpPr>
              <p:cNvPr id="38" name="직사각형 37">
                <a:extLst>
                  <a:ext uri="{FF2B5EF4-FFF2-40B4-BE49-F238E27FC236}">
                    <a16:creationId xmlns:a16="http://schemas.microsoft.com/office/drawing/2014/main" id="{D542AC07-16B0-1FE0-4C2A-7086B63858C1}"/>
                  </a:ext>
                </a:extLst>
              </p:cNvPr>
              <p:cNvSpPr/>
              <p:nvPr/>
            </p:nvSpPr>
            <p:spPr>
              <a:xfrm>
                <a:off x="-463340" y="2497567"/>
                <a:ext cx="4269375" cy="1109768"/>
              </a:xfrm>
              <a:prstGeom prst="rect">
                <a:avLst/>
              </a:prstGeom>
              <a:solidFill>
                <a:schemeClr val="bg1"/>
              </a:solidFill>
              <a:ln w="9525">
                <a:solidFill>
                  <a:srgbClr val="99E3FB"/>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72000" rtlCol="0" anchor="t"/>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차량 공유 → 전기자전거 및 주차 공유</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기차</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rPr>
                  <a:t>항공</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rPr>
                  <a:t>레저</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 등</a:t>
                </a:r>
              </a:p>
              <a:p>
                <a:pPr marL="108000" marR="0" lvl="0" indent="-108000" algn="l" defTabSz="914400" rtl="0" eaLnBrk="1" fontAlgn="base" latinLnBrk="0" hangingPunct="0">
                  <a:lnSpc>
                    <a:spcPct val="110000"/>
                  </a:lnSpc>
                  <a:spcBef>
                    <a:spcPts val="100"/>
                  </a:spcBef>
                  <a:spcAft>
                    <a:spcPts val="1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쏘카는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21</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전기자전거 공유 서비스 ‘일레클’ 운영사 나인투원 인수</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19</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최초 투자</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를 기점으로 모빌리티 서비스 생태계 확장을 본격화</a:t>
                </a:r>
              </a:p>
            </p:txBody>
          </p:sp>
          <p:sp>
            <p:nvSpPr>
              <p:cNvPr id="39" name="직사각형 38">
                <a:extLst>
                  <a:ext uri="{FF2B5EF4-FFF2-40B4-BE49-F238E27FC236}">
                    <a16:creationId xmlns:a16="http://schemas.microsoft.com/office/drawing/2014/main" id="{219F5B30-6945-081B-8B52-6C32F01E3D02}"/>
                  </a:ext>
                </a:extLst>
              </p:cNvPr>
              <p:cNvSpPr/>
              <p:nvPr/>
            </p:nvSpPr>
            <p:spPr>
              <a:xfrm>
                <a:off x="-1559383" y="2497566"/>
                <a:ext cx="1096883" cy="1109768"/>
              </a:xfrm>
              <a:prstGeom prst="rect">
                <a:avLst/>
              </a:prstGeom>
              <a:solidFill>
                <a:srgbClr val="CDEDFF"/>
              </a:solidFill>
              <a:ln w="9525">
                <a:solidFill>
                  <a:srgbClr val="99E3FB"/>
                </a:solidFill>
              </a:ln>
            </p:spPr>
            <p:style>
              <a:lnRef idx="2">
                <a:schemeClr val="accent1">
                  <a:shade val="50000"/>
                </a:schemeClr>
              </a:lnRef>
              <a:fillRef idx="1">
                <a:schemeClr val="accent1"/>
              </a:fillRef>
              <a:effectRef idx="0">
                <a:schemeClr val="accent1"/>
              </a:effectRef>
              <a:fontRef idx="minor">
                <a:schemeClr val="lt1"/>
              </a:fontRef>
            </p:style>
            <p:txBody>
              <a:bodyPr tIns="0" bIns="54000" rtlCol="0" anchor="b"/>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ko-KR" altLang="en-US"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쏘카</a:t>
                </a:r>
                <a:endParaRPr kumimoji="0" lang="en-US" altLang="ko-KR"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endParaRPr>
              </a:p>
            </p:txBody>
          </p:sp>
        </p:grpSp>
        <p:grpSp>
          <p:nvGrpSpPr>
            <p:cNvPr id="40" name="그룹 39">
              <a:extLst>
                <a:ext uri="{FF2B5EF4-FFF2-40B4-BE49-F238E27FC236}">
                  <a16:creationId xmlns:a16="http://schemas.microsoft.com/office/drawing/2014/main" id="{591C7BE7-EC07-A0B4-2BB8-65CE59A7A677}"/>
                </a:ext>
              </a:extLst>
            </p:cNvPr>
            <p:cNvGrpSpPr/>
            <p:nvPr/>
          </p:nvGrpSpPr>
          <p:grpSpPr>
            <a:xfrm>
              <a:off x="636737" y="4642288"/>
              <a:ext cx="4495652" cy="1060502"/>
              <a:chOff x="-1553062" y="2497566"/>
              <a:chExt cx="5365417" cy="1109769"/>
            </a:xfrm>
          </p:grpSpPr>
          <p:sp>
            <p:nvSpPr>
              <p:cNvPr id="41" name="직사각형 40">
                <a:extLst>
                  <a:ext uri="{FF2B5EF4-FFF2-40B4-BE49-F238E27FC236}">
                    <a16:creationId xmlns:a16="http://schemas.microsoft.com/office/drawing/2014/main" id="{6FC9201D-AE9D-7D6A-CAA2-FAEFF8D44730}"/>
                  </a:ext>
                </a:extLst>
              </p:cNvPr>
              <p:cNvSpPr/>
              <p:nvPr/>
            </p:nvSpPr>
            <p:spPr>
              <a:xfrm>
                <a:off x="-457019" y="2497567"/>
                <a:ext cx="4269374" cy="1109768"/>
              </a:xfrm>
              <a:prstGeom prst="rect">
                <a:avLst/>
              </a:prstGeom>
              <a:solidFill>
                <a:schemeClr val="bg1"/>
              </a:solidFill>
              <a:ln w="9525">
                <a:solidFill>
                  <a:srgbClr val="99E3FB"/>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72000" rtlCol="0" anchor="t"/>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B2C </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비대면</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 </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세탁 → 오프라인 무인 스마트 세탁소</a:t>
                </a:r>
                <a:r>
                  <a:rPr kumimoji="0" lang="en-US" altLang="ko-KR"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·B2B </a:t>
                </a:r>
                <a:r>
                  <a:rPr kumimoji="0" lang="ko-KR" altLang="en-US" sz="1050" b="1" i="0" u="none" strike="noStrike" kern="1200" cap="none" spc="0" normalizeH="0" baseline="0" noProof="0" dirty="0">
                    <a:ln>
                      <a:solidFill>
                        <a:srgbClr val="00338D">
                          <a:alpha val="0"/>
                        </a:srgbClr>
                      </a:solidFill>
                    </a:ln>
                    <a:solidFill>
                      <a:srgbClr val="00338D"/>
                    </a:solidFill>
                    <a:effectLst/>
                    <a:uLnTx/>
                    <a:uFillTx/>
                    <a:latin typeface="KoPub돋움체 Medium"/>
                    <a:ea typeface="KoPub돋움체 Medium"/>
                    <a:cs typeface="+mn-cs"/>
                  </a:rPr>
                  <a:t>세탁</a:t>
                </a:r>
              </a:p>
              <a:p>
                <a:pPr marL="108000" marR="0" lvl="0" indent="-108000" algn="l" defTabSz="914400" rtl="0" eaLnBrk="1" fontAlgn="base" latinLnBrk="0" hangingPunct="0">
                  <a:lnSpc>
                    <a:spcPct val="110000"/>
                  </a:lnSpc>
                  <a:spcBef>
                    <a:spcPts val="100"/>
                  </a:spcBef>
                  <a:spcAft>
                    <a:spcPts val="300"/>
                  </a:spcAft>
                  <a:buClrTx/>
                  <a:buSzTx/>
                  <a:buFont typeface="Arial" panose="020B0604020202020204" pitchFamily="34" charset="0"/>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비대면 모바일 세탁 서비스 플랫폼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런드리고</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운영사 의식주컴퍼니는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’22</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년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5</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성급 호텔을 고객사로 둔 크린누리와 무인 세탁소 펭귄하우스 두 곳을 인수하고 </a:t>
                </a:r>
                <a:r>
                  <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B2B </a:t>
                </a:r>
                <a:r>
                  <a:rPr kumimoji="0" lang="ko-KR" altLang="en-US"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및 무인 스마트 세탁 등으로 사업 영역 확장에 나서며 수익성 제고</a:t>
                </a:r>
                <a:endParaRPr kumimoji="0" lang="en-US" altLang="ko-KR" sz="95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42" name="직사각형 41">
                <a:extLst>
                  <a:ext uri="{FF2B5EF4-FFF2-40B4-BE49-F238E27FC236}">
                    <a16:creationId xmlns:a16="http://schemas.microsoft.com/office/drawing/2014/main" id="{6FDBDFCE-FBB4-FD1F-6F21-B2172365605E}"/>
                  </a:ext>
                </a:extLst>
              </p:cNvPr>
              <p:cNvSpPr/>
              <p:nvPr/>
            </p:nvSpPr>
            <p:spPr>
              <a:xfrm>
                <a:off x="-1553062" y="2497566"/>
                <a:ext cx="1096883" cy="1109768"/>
              </a:xfrm>
              <a:prstGeom prst="rect">
                <a:avLst/>
              </a:prstGeom>
              <a:solidFill>
                <a:srgbClr val="CDEDFF"/>
              </a:solidFill>
              <a:ln w="9525">
                <a:solidFill>
                  <a:srgbClr val="99E3FB"/>
                </a:solidFill>
              </a:ln>
            </p:spPr>
            <p:style>
              <a:lnRef idx="2">
                <a:schemeClr val="accent1">
                  <a:shade val="50000"/>
                </a:schemeClr>
              </a:lnRef>
              <a:fillRef idx="1">
                <a:schemeClr val="accent1"/>
              </a:fillRef>
              <a:effectRef idx="0">
                <a:schemeClr val="accent1"/>
              </a:effectRef>
              <a:fontRef idx="minor">
                <a:schemeClr val="lt1"/>
              </a:fontRef>
            </p:style>
            <p:txBody>
              <a:bodyPr tIns="0" bIns="54000" rtlCol="0" anchor="b"/>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ko-KR" altLang="en-US"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rPr>
                  <a:t>의식주컴퍼니</a:t>
                </a:r>
                <a:endParaRPr kumimoji="0" lang="en-US" altLang="ko-KR" sz="11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a:cs typeface="+mn-cs"/>
                </a:endParaRPr>
              </a:p>
            </p:txBody>
          </p:sp>
        </p:grpSp>
        <p:pic>
          <p:nvPicPr>
            <p:cNvPr id="14338" name="Picture 2" descr="야놀자 - Google Play 앱">
              <a:extLst>
                <a:ext uri="{FF2B5EF4-FFF2-40B4-BE49-F238E27FC236}">
                  <a16:creationId xmlns:a16="http://schemas.microsoft.com/office/drawing/2014/main" id="{38F3B705-C024-A6A7-EA6B-158E3E4B3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27" y="2296591"/>
              <a:ext cx="504000" cy="504000"/>
            </a:xfrm>
            <a:prstGeom prst="roundRect">
              <a:avLst/>
            </a:prstGeom>
            <a:noFill/>
            <a:effectLst>
              <a:outerShdw blurRad="50800" dist="38100" dir="2700000" algn="tl" rotWithShape="0">
                <a:schemeClr val="tx1">
                  <a:lumMod val="50000"/>
                  <a:lumOff val="50000"/>
                  <a:alpha val="40000"/>
                </a:schemeClr>
              </a:outerShdw>
            </a:effectLst>
            <a:extLst>
              <a:ext uri="{909E8E84-426E-40DD-AFC4-6F175D3DCCD1}">
                <a14:hiddenFill xmlns:a14="http://schemas.microsoft.com/office/drawing/2010/main">
                  <a:solidFill>
                    <a:srgbClr val="FFFFFF"/>
                  </a:solidFill>
                </a14:hiddenFill>
              </a:ext>
            </a:extLst>
          </p:spPr>
        </p:pic>
        <p:pic>
          <p:nvPicPr>
            <p:cNvPr id="14340" name="Picture 4" descr="쏘카 - 카셰어링, 호텔, 기차까지 - Google Play 앱">
              <a:extLst>
                <a:ext uri="{FF2B5EF4-FFF2-40B4-BE49-F238E27FC236}">
                  <a16:creationId xmlns:a16="http://schemas.microsoft.com/office/drawing/2014/main" id="{534F32C6-6A5F-AD0D-CBD9-135BE5364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27" y="3572681"/>
              <a:ext cx="504000" cy="504000"/>
            </a:xfrm>
            <a:prstGeom prst="roundRect">
              <a:avLst/>
            </a:prstGeom>
            <a:noFill/>
            <a:effectLst>
              <a:outerShdw blurRad="50800" dist="38100" dir="2700000" algn="tl" rotWithShape="0">
                <a:schemeClr val="tx1">
                  <a:lumMod val="50000"/>
                  <a:lumOff val="50000"/>
                  <a:alpha val="40000"/>
                </a:schemeClr>
              </a:outerShdw>
            </a:effectLst>
            <a:extLst>
              <a:ext uri="{909E8E84-426E-40DD-AFC4-6F175D3DCCD1}">
                <a14:hiddenFill xmlns:a14="http://schemas.microsoft.com/office/drawing/2010/main">
                  <a:solidFill>
                    <a:srgbClr val="FFFFFF"/>
                  </a:solidFill>
                </a14:hiddenFill>
              </a:ext>
            </a:extLst>
          </p:spPr>
        </p:pic>
        <p:pic>
          <p:nvPicPr>
            <p:cNvPr id="14342" name="Picture 6" descr="런드리고 - 오늘 맡기고 내일 밤 받는 모바일 세탁소 - Google Play 앱">
              <a:extLst>
                <a:ext uri="{FF2B5EF4-FFF2-40B4-BE49-F238E27FC236}">
                  <a16:creationId xmlns:a16="http://schemas.microsoft.com/office/drawing/2014/main" id="{650C3272-9EE4-F4B5-E0B5-77DD0ECFE0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27" y="4816872"/>
              <a:ext cx="504000" cy="504000"/>
            </a:xfrm>
            <a:prstGeom prst="roundRect">
              <a:avLst/>
            </a:prstGeom>
            <a:noFill/>
            <a:effectLst>
              <a:outerShdw blurRad="50800" dist="38100" dir="2700000" algn="tl" rotWithShape="0">
                <a:schemeClr val="tx1">
                  <a:lumMod val="50000"/>
                  <a:lumOff val="50000"/>
                  <a:alpha val="40000"/>
                </a:schemeClr>
              </a:outerShdw>
            </a:effectLst>
            <a:extLst>
              <a:ext uri="{909E8E84-426E-40DD-AFC4-6F175D3DCCD1}">
                <a14:hiddenFill xmlns:a14="http://schemas.microsoft.com/office/drawing/2010/main">
                  <a:solidFill>
                    <a:srgbClr val="FFFFFF"/>
                  </a:solidFill>
                </a14:hiddenFill>
              </a:ext>
            </a:extLst>
          </p:spPr>
        </p:pic>
      </p:grpSp>
      <p:sp>
        <p:nvSpPr>
          <p:cNvPr id="45" name="TextBox 44">
            <a:extLst>
              <a:ext uri="{FF2B5EF4-FFF2-40B4-BE49-F238E27FC236}">
                <a16:creationId xmlns:a16="http://schemas.microsoft.com/office/drawing/2014/main" id="{C9D80554-2F15-16BD-424F-E372736F1F07}"/>
              </a:ext>
            </a:extLst>
          </p:cNvPr>
          <p:cNvSpPr txBox="1"/>
          <p:nvPr/>
        </p:nvSpPr>
        <p:spPr>
          <a:xfrm>
            <a:off x="488949" y="5722388"/>
            <a:ext cx="6284963" cy="478387"/>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Note1: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슈퍼앱이란 여러 서비스를 한 번에 제공해 사용할 수 있도록 한 애플리케이션을 의미</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olidFill>
                  <a:srgbClr val="FFFFFF">
                    <a:lumMod val="50000"/>
                  </a:srgbClr>
                </a:solidFill>
              </a:rPr>
              <a:t>Note2: </a:t>
            </a:r>
            <a:r>
              <a:rPr lang="ko-KR" altLang="en-US" dirty="0">
                <a:solidFill>
                  <a:srgbClr val="FFFFFF">
                    <a:lumMod val="50000"/>
                  </a:srgbClr>
                </a:solidFill>
              </a:rPr>
              <a:t>야놀자가 인터파크를 인수한 후</a:t>
            </a:r>
            <a:r>
              <a:rPr lang="en-US" altLang="ko-KR" dirty="0">
                <a:solidFill>
                  <a:srgbClr val="FFFFFF">
                    <a:lumMod val="50000"/>
                  </a:srgbClr>
                </a:solidFill>
              </a:rPr>
              <a:t>,</a:t>
            </a:r>
            <a:r>
              <a:rPr lang="ko-KR" altLang="en-US" dirty="0">
                <a:solidFill>
                  <a:srgbClr val="FFFFFF">
                    <a:lumMod val="50000"/>
                  </a:srgbClr>
                </a:solidFill>
              </a:rPr>
              <a:t> 쇼핑</a:t>
            </a:r>
            <a:r>
              <a:rPr lang="en-US" altLang="ko-KR" dirty="0">
                <a:solidFill>
                  <a:srgbClr val="FFFFFF">
                    <a:lumMod val="50000"/>
                  </a:srgbClr>
                </a:solidFill>
              </a:rPr>
              <a:t>·</a:t>
            </a:r>
            <a:r>
              <a:rPr lang="ko-KR" altLang="en-US" dirty="0">
                <a:solidFill>
                  <a:srgbClr val="FFFFFF">
                    <a:lumMod val="50000"/>
                  </a:srgbClr>
                </a:solidFill>
              </a:rPr>
              <a:t>도서 사업 부문을 물적분할해 설립한 </a:t>
            </a:r>
            <a:r>
              <a:rPr lang="en-US" altLang="ko-KR" dirty="0">
                <a:solidFill>
                  <a:srgbClr val="FFFFFF">
                    <a:lumMod val="50000"/>
                  </a:srgbClr>
                </a:solidFill>
              </a:rPr>
              <a:t>‘</a:t>
            </a:r>
            <a:r>
              <a:rPr lang="ko-KR" altLang="en-US" dirty="0">
                <a:solidFill>
                  <a:srgbClr val="FFFFFF">
                    <a:lumMod val="50000"/>
                  </a:srgbClr>
                </a:solidFill>
              </a:rPr>
              <a:t>인터파크커머스</a:t>
            </a:r>
            <a:r>
              <a:rPr lang="en-US" altLang="ko-KR" dirty="0">
                <a:solidFill>
                  <a:srgbClr val="FFFFFF">
                    <a:lumMod val="50000"/>
                  </a:srgbClr>
                </a:solidFill>
              </a:rPr>
              <a:t>’</a:t>
            </a:r>
            <a:r>
              <a:rPr lang="ko-KR" altLang="en-US" dirty="0">
                <a:solidFill>
                  <a:srgbClr val="FFFFFF">
                    <a:lumMod val="50000"/>
                  </a:srgbClr>
                </a:solidFill>
              </a:rPr>
              <a:t>를 </a:t>
            </a:r>
            <a:r>
              <a:rPr lang="en-US" altLang="ko-KR" dirty="0">
                <a:solidFill>
                  <a:srgbClr val="FFFFFF">
                    <a:lumMod val="50000"/>
                  </a:srgbClr>
                </a:solidFill>
              </a:rPr>
              <a:t>2023</a:t>
            </a:r>
            <a:r>
              <a:rPr lang="ko-KR" altLang="en-US" dirty="0">
                <a:solidFill>
                  <a:srgbClr val="FFFFFF">
                    <a:lumMod val="50000"/>
                  </a:srgbClr>
                </a:solidFill>
              </a:rPr>
              <a:t>년 </a:t>
            </a:r>
            <a:r>
              <a:rPr lang="en-US" altLang="ko-KR" dirty="0">
                <a:solidFill>
                  <a:srgbClr val="FFFFFF">
                    <a:lumMod val="50000"/>
                  </a:srgbClr>
                </a:solidFill>
              </a:rPr>
              <a:t>3</a:t>
            </a:r>
            <a:r>
              <a:rPr lang="ko-KR" altLang="en-US" dirty="0">
                <a:solidFill>
                  <a:srgbClr val="FFFFFF">
                    <a:lumMod val="50000"/>
                  </a:srgbClr>
                </a:solidFill>
              </a:rPr>
              <a:t>월 큐텐</a:t>
            </a:r>
            <a:r>
              <a:rPr lang="en-US" altLang="ko-KR" dirty="0">
                <a:solidFill>
                  <a:srgbClr val="FFFFFF">
                    <a:lumMod val="50000"/>
                  </a:srgbClr>
                </a:solidFill>
              </a:rPr>
              <a:t>(Qoo10)</a:t>
            </a:r>
            <a:r>
              <a:rPr lang="ko-KR" altLang="en-US" dirty="0">
                <a:solidFill>
                  <a:srgbClr val="FFFFFF">
                    <a:lumMod val="50000"/>
                  </a:srgbClr>
                </a:solidFill>
              </a:rPr>
              <a:t>에 매각</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2" name="그룹 1">
            <a:extLst>
              <a:ext uri="{FF2B5EF4-FFF2-40B4-BE49-F238E27FC236}">
                <a16:creationId xmlns:a16="http://schemas.microsoft.com/office/drawing/2014/main" id="{F8B400D2-B2DA-8BA1-A7F9-2A273B091AC9}"/>
              </a:ext>
            </a:extLst>
          </p:cNvPr>
          <p:cNvGrpSpPr/>
          <p:nvPr/>
        </p:nvGrpSpPr>
        <p:grpSpPr>
          <a:xfrm>
            <a:off x="485825" y="1217074"/>
            <a:ext cx="8928100" cy="311839"/>
            <a:chOff x="485825" y="1217074"/>
            <a:chExt cx="8928100" cy="311839"/>
          </a:xfrm>
        </p:grpSpPr>
        <p:sp>
          <p:nvSpPr>
            <p:cNvPr id="3" name="사각형: 둥근 위쪽 모서리 2">
              <a:extLst>
                <a:ext uri="{FF2B5EF4-FFF2-40B4-BE49-F238E27FC236}">
                  <a16:creationId xmlns:a16="http://schemas.microsoft.com/office/drawing/2014/main" id="{0E4CEFBA-0435-BE8C-6C95-4987151F822B}"/>
                </a:ext>
              </a:extLst>
            </p:cNvPr>
            <p:cNvSpPr/>
            <p:nvPr/>
          </p:nvSpPr>
          <p:spPr>
            <a:xfrm>
              <a:off x="1609775"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4" name="사각형: 둥근 위쪽 모서리 3">
              <a:extLst>
                <a:ext uri="{FF2B5EF4-FFF2-40B4-BE49-F238E27FC236}">
                  <a16:creationId xmlns:a16="http://schemas.microsoft.com/office/drawing/2014/main" id="{47C62561-1E62-47EF-3FD5-C47E39C00210}"/>
                </a:ext>
              </a:extLst>
            </p:cNvPr>
            <p:cNvSpPr/>
            <p:nvPr/>
          </p:nvSpPr>
          <p:spPr>
            <a:xfrm>
              <a:off x="2698508"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딜리버리</a:t>
              </a:r>
            </a:p>
          </p:txBody>
        </p:sp>
        <p:sp>
          <p:nvSpPr>
            <p:cNvPr id="7" name="사각형: 둥근 위쪽 모서리 6">
              <a:extLst>
                <a:ext uri="{FF2B5EF4-FFF2-40B4-BE49-F238E27FC236}">
                  <a16:creationId xmlns:a16="http://schemas.microsoft.com/office/drawing/2014/main" id="{9DBAFE0A-9959-9F99-1E39-4F405FC445F4}"/>
                </a:ext>
              </a:extLst>
            </p:cNvPr>
            <p:cNvSpPr/>
            <p:nvPr/>
          </p:nvSpPr>
          <p:spPr>
            <a:xfrm>
              <a:off x="521042" y="1244008"/>
              <a:ext cx="1061554" cy="284905"/>
            </a:xfrm>
            <a:prstGeom prst="round2SameRect">
              <a:avLst/>
            </a:prstGeom>
            <a:solidFill>
              <a:srgbClr val="CFD3D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ln>
                    <a:solidFill>
                      <a:schemeClr val="bg1">
                        <a:lumMod val="75000"/>
                        <a:alpha val="0"/>
                      </a:schemeClr>
                    </a:solidFill>
                  </a:ln>
                  <a:solidFill>
                    <a:schemeClr val="bg1"/>
                  </a:solidFill>
                  <a:latin typeface="KoPub돋움체 Medium" panose="02020603020101020101" pitchFamily="18" charset="-127"/>
                  <a:ea typeface="KoPub돋움체 Medium" panose="02020603020101020101" pitchFamily="18" charset="-127"/>
                </a:rPr>
                <a:t>식품</a:t>
              </a:r>
            </a:p>
          </p:txBody>
        </p:sp>
        <p:cxnSp>
          <p:nvCxnSpPr>
            <p:cNvPr id="15" name="직선 연결선 14">
              <a:extLst>
                <a:ext uri="{FF2B5EF4-FFF2-40B4-BE49-F238E27FC236}">
                  <a16:creationId xmlns:a16="http://schemas.microsoft.com/office/drawing/2014/main" id="{885D7CE5-4C55-077B-5C00-67C43DA72BE4}"/>
                </a:ext>
              </a:extLst>
            </p:cNvPr>
            <p:cNvCxnSpPr/>
            <p:nvPr/>
          </p:nvCxnSpPr>
          <p:spPr>
            <a:xfrm>
              <a:off x="485825" y="1525472"/>
              <a:ext cx="89281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사각형: 둥근 위쪽 모서리 15">
              <a:extLst>
                <a:ext uri="{FF2B5EF4-FFF2-40B4-BE49-F238E27FC236}">
                  <a16:creationId xmlns:a16="http://schemas.microsoft.com/office/drawing/2014/main" id="{DB23EFA2-3DC9-B7AE-7A2E-8478C4E2E218}"/>
                </a:ext>
              </a:extLst>
            </p:cNvPr>
            <p:cNvSpPr/>
            <p:nvPr/>
          </p:nvSpPr>
          <p:spPr>
            <a:xfrm>
              <a:off x="3787241" y="1217074"/>
              <a:ext cx="1075857" cy="293662"/>
            </a:xfrm>
            <a:prstGeom prst="round2Same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ln>
                    <a:solidFill>
                      <a:schemeClr val="bg1">
                        <a:lumMod val="75000"/>
                        <a:alpha val="0"/>
                      </a:schemeClr>
                    </a:solidFill>
                  </a:ln>
                  <a:solidFill>
                    <a:schemeClr val="bg1"/>
                  </a:solidFill>
                  <a:latin typeface="KoPub돋움체 Bold" panose="00000800000000000000" pitchFamily="2" charset="-127"/>
                  <a:ea typeface="KoPub돋움체 Bold" panose="00000800000000000000" pitchFamily="2" charset="-127"/>
                </a:rPr>
                <a:t>라이프스타일</a:t>
              </a:r>
            </a:p>
          </p:txBody>
        </p:sp>
      </p:grpSp>
      <p:graphicFrame>
        <p:nvGraphicFramePr>
          <p:cNvPr id="9" name="표 8">
            <a:extLst>
              <a:ext uri="{FF2B5EF4-FFF2-40B4-BE49-F238E27FC236}">
                <a16:creationId xmlns:a16="http://schemas.microsoft.com/office/drawing/2014/main" id="{1C18A246-76CA-C760-76BE-0F2C9D45764C}"/>
              </a:ext>
            </a:extLst>
          </p:cNvPr>
          <p:cNvGraphicFramePr>
            <a:graphicFrameLocks noGrp="1"/>
          </p:cNvGraphicFramePr>
          <p:nvPr>
            <p:extLst>
              <p:ext uri="{D42A27DB-BD31-4B8C-83A1-F6EECF244321}">
                <p14:modId xmlns:p14="http://schemas.microsoft.com/office/powerpoint/2010/main" val="1420320513"/>
              </p:ext>
            </p:extLst>
          </p:nvPr>
        </p:nvGraphicFramePr>
        <p:xfrm>
          <a:off x="5445179" y="2111377"/>
          <a:ext cx="3840361" cy="3591412"/>
        </p:xfrm>
        <a:graphic>
          <a:graphicData uri="http://schemas.openxmlformats.org/drawingml/2006/table">
            <a:tbl>
              <a:tblPr firstRow="1" bandRow="1">
                <a:tableStyleId>{5C22544A-7EE6-4342-B048-85BDC9FD1C3A}</a:tableStyleId>
              </a:tblPr>
              <a:tblGrid>
                <a:gridCol w="780361">
                  <a:extLst>
                    <a:ext uri="{9D8B030D-6E8A-4147-A177-3AD203B41FA5}">
                      <a16:colId xmlns:a16="http://schemas.microsoft.com/office/drawing/2014/main" val="3803401030"/>
                    </a:ext>
                  </a:extLst>
                </a:gridCol>
                <a:gridCol w="972000">
                  <a:extLst>
                    <a:ext uri="{9D8B030D-6E8A-4147-A177-3AD203B41FA5}">
                      <a16:colId xmlns:a16="http://schemas.microsoft.com/office/drawing/2014/main" val="4139150648"/>
                    </a:ext>
                  </a:extLst>
                </a:gridCol>
                <a:gridCol w="396000">
                  <a:extLst>
                    <a:ext uri="{9D8B030D-6E8A-4147-A177-3AD203B41FA5}">
                      <a16:colId xmlns:a16="http://schemas.microsoft.com/office/drawing/2014/main" val="694425255"/>
                    </a:ext>
                  </a:extLst>
                </a:gridCol>
                <a:gridCol w="1692000">
                  <a:extLst>
                    <a:ext uri="{9D8B030D-6E8A-4147-A177-3AD203B41FA5}">
                      <a16:colId xmlns:a16="http://schemas.microsoft.com/office/drawing/2014/main" val="3451980700"/>
                    </a:ext>
                  </a:extLst>
                </a:gridCol>
              </a:tblGrid>
              <a:tr h="456508">
                <a:tc>
                  <a:txBody>
                    <a:bodyPr/>
                    <a:lstStyle/>
                    <a:p>
                      <a:pPr algn="ctr" latinLnBrk="1"/>
                      <a:r>
                        <a:rPr lang="ko-KR" altLang="en-US" sz="950" b="1" dirty="0">
                          <a:ln>
                            <a:solidFill>
                              <a:srgbClr val="059AFF">
                                <a:alpha val="0"/>
                              </a:srgbClr>
                            </a:solidFill>
                          </a:ln>
                          <a:solidFill>
                            <a:schemeClr val="tx1">
                              <a:lumMod val="85000"/>
                              <a:lumOff val="15000"/>
                            </a:schemeClr>
                          </a:solidFill>
                          <a:latin typeface="+mn-ea"/>
                          <a:ea typeface="+mn-ea"/>
                        </a:rPr>
                        <a:t>인수 대상</a:t>
                      </a:r>
                    </a:p>
                  </a:txBody>
                  <a:tcPr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50" b="1" dirty="0">
                          <a:ln>
                            <a:solidFill>
                              <a:srgbClr val="059AFF">
                                <a:alpha val="0"/>
                              </a:srgbClr>
                            </a:solidFill>
                          </a:ln>
                          <a:solidFill>
                            <a:schemeClr val="tx1">
                              <a:lumMod val="85000"/>
                              <a:lumOff val="15000"/>
                            </a:schemeClr>
                          </a:solidFill>
                          <a:latin typeface="+mn-ea"/>
                          <a:ea typeface="+mn-ea"/>
                        </a:rPr>
                        <a:t>피인수 대상</a:t>
                      </a:r>
                    </a:p>
                  </a:txBody>
                  <a:tcPr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50" b="1" dirty="0">
                          <a:ln>
                            <a:solidFill>
                              <a:srgbClr val="059AFF">
                                <a:alpha val="0"/>
                              </a:srgbClr>
                            </a:solidFill>
                          </a:ln>
                          <a:solidFill>
                            <a:schemeClr val="tx1">
                              <a:lumMod val="85000"/>
                              <a:lumOff val="15000"/>
                            </a:schemeClr>
                          </a:solidFill>
                          <a:latin typeface="+mn-ea"/>
                          <a:ea typeface="+mn-ea"/>
                        </a:rPr>
                        <a:t>시기</a:t>
                      </a:r>
                      <a:endParaRPr lang="en-US" altLang="ko-KR" sz="950" b="1" dirty="0">
                        <a:ln>
                          <a:solidFill>
                            <a:srgbClr val="059AFF">
                              <a:alpha val="0"/>
                            </a:srgbClr>
                          </a:solidFill>
                        </a:ln>
                        <a:solidFill>
                          <a:schemeClr val="tx1">
                            <a:lumMod val="85000"/>
                            <a:lumOff val="15000"/>
                          </a:schemeClr>
                        </a:solidFill>
                        <a:latin typeface="+mn-ea"/>
                        <a:ea typeface="+mn-ea"/>
                      </a:endParaRP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50" b="1" dirty="0">
                          <a:ln>
                            <a:solidFill>
                              <a:srgbClr val="059AFF">
                                <a:alpha val="0"/>
                              </a:srgbClr>
                            </a:solidFill>
                          </a:ln>
                          <a:solidFill>
                            <a:schemeClr val="tx1">
                              <a:lumMod val="85000"/>
                              <a:lumOff val="15000"/>
                            </a:schemeClr>
                          </a:solidFill>
                          <a:latin typeface="+mn-ea"/>
                          <a:ea typeface="+mn-ea"/>
                        </a:rPr>
                        <a:t>사업 분야</a:t>
                      </a:r>
                      <a:endParaRPr lang="en-US" altLang="ko-KR" sz="950" b="1" dirty="0">
                        <a:ln>
                          <a:solidFill>
                            <a:srgbClr val="059AFF">
                              <a:alpha val="0"/>
                            </a:srgbClr>
                          </a:solidFill>
                        </a:ln>
                        <a:solidFill>
                          <a:schemeClr val="tx1">
                            <a:lumMod val="85000"/>
                            <a:lumOff val="15000"/>
                          </a:schemeClr>
                        </a:solidFill>
                        <a:latin typeface="+mn-ea"/>
                        <a:ea typeface="+mn-ea"/>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10701679"/>
                  </a:ext>
                </a:extLst>
              </a:tr>
              <a:tr h="261242">
                <a:tc rowSpan="7">
                  <a:txBody>
                    <a:bodyPr/>
                    <a:lstStyle/>
                    <a:p>
                      <a:pPr algn="l"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야놀자</a:t>
                      </a:r>
                    </a:p>
                  </a:txBody>
                  <a:tcPr marL="108000" marR="72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레저큐</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2018</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레저</a:t>
                      </a:r>
                      <a:r>
                        <a:rPr lang="en-US" altLang="ko-KR" sz="9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액티비티 서비스</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3463468"/>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데일리호텔</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2019</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특급호텔</a:t>
                      </a: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식당 예약 플랫폼</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8880523"/>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인터파크</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2021</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ENT, </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투어</a:t>
                      </a: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쇼핑 및 도서 사업</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7616868"/>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트리플</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2022</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인터파크커머스</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7489840"/>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도도포인트</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2022</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포인트 적립 애플리케이션</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0038511"/>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Go</a:t>
                      </a: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 </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Global</a:t>
                      </a: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 </a:t>
                      </a: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Travel</a:t>
                      </a:r>
                      <a:endParaRPr lang="ko-KR" altLang="en-US" sz="900" b="0" i="0" u="none" strike="noStrike" dirty="0">
                        <a:ln>
                          <a:solidFill>
                            <a:srgbClr val="059AFF">
                              <a:alpha val="0"/>
                            </a:srgbClr>
                          </a:solidFill>
                        </a:ln>
                        <a:solidFill>
                          <a:schemeClr val="tx1">
                            <a:lumMod val="85000"/>
                            <a:lumOff val="15000"/>
                          </a:schemeClr>
                        </a:solidFill>
                        <a:effectLst/>
                        <a:latin typeface="+mn-ea"/>
                        <a:ea typeface="+mn-ea"/>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2023</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이스라엘 기반 </a:t>
                      </a: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B2B </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솔루션 기업</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674831"/>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rPr>
                        <a:t>Innsoft</a:t>
                      </a:r>
                      <a:endParaRPr lang="ko-KR" altLang="en-US" sz="900" b="0" i="0" u="none" strike="noStrike" dirty="0">
                        <a:ln>
                          <a:solidFill>
                            <a:srgbClr val="059AFF">
                              <a:alpha val="0"/>
                            </a:srgbClr>
                          </a:solidFill>
                        </a:ln>
                        <a:solidFill>
                          <a:schemeClr val="tx1">
                            <a:lumMod val="85000"/>
                            <a:lumOff val="15000"/>
                          </a:schemeClr>
                        </a:solidFill>
                        <a:effectLst/>
                        <a:latin typeface="+mn-ea"/>
                        <a:ea typeface="+mn-ea"/>
                      </a:endParaRP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2023</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미국 호스피탈리티 솔루션 사업체</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8849449"/>
                  </a:ext>
                </a:extLst>
              </a:tr>
              <a:tr h="261242">
                <a:tc rowSpan="3">
                  <a:txBody>
                    <a:bodyPr/>
                    <a:lstStyle/>
                    <a:p>
                      <a:pPr algn="l"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쏘카</a:t>
                      </a:r>
                    </a:p>
                  </a:txBody>
                  <a:tcPr marL="108000" marR="72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모두컴퍼니</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2021</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모두의주차장</a:t>
                      </a: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주차 중개 플랫폼</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2378942"/>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나인투원</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2021</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일레클</a:t>
                      </a: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 </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전기자전거 공유 서비스</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405955"/>
                  </a:ext>
                </a:extLst>
              </a:tr>
              <a:tr h="261242">
                <a:tc vMerge="1">
                  <a:txBody>
                    <a:bodyPr/>
                    <a:lstStyle/>
                    <a:p>
                      <a:pPr algn="l" fontAlgn="ct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올레렌트카</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2022</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렌터카 서비스</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27829"/>
                  </a:ext>
                </a:extLst>
              </a:tr>
              <a:tr h="261242">
                <a:tc rowSpan="2">
                  <a:txBody>
                    <a:bodyPr/>
                    <a:lstStyle/>
                    <a:p>
                      <a:pPr algn="l" fontAlgn="ct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의식주컴퍼니</a:t>
                      </a:r>
                      <a:br>
                        <a:rPr lang="en-US" altLang="ko-KR" sz="900" b="1" i="0" u="none" strike="noStrike" dirty="0">
                          <a:ln>
                            <a:solidFill>
                              <a:srgbClr val="059AFF">
                                <a:alpha val="0"/>
                              </a:srgbClr>
                            </a:solidFill>
                          </a:ln>
                          <a:solidFill>
                            <a:schemeClr val="tx1">
                              <a:lumMod val="85000"/>
                              <a:lumOff val="15000"/>
                            </a:schemeClr>
                          </a:solidFill>
                          <a:effectLst/>
                          <a:latin typeface="+mn-ea"/>
                          <a:ea typeface="+mn-ea"/>
                        </a:rPr>
                      </a:br>
                      <a:r>
                        <a:rPr lang="en-US" altLang="ko-KR" sz="900" b="1" i="0" u="none" strike="noStrike" dirty="0">
                          <a:ln>
                            <a:solidFill>
                              <a:srgbClr val="059AFF">
                                <a:alpha val="0"/>
                              </a:srgbClr>
                            </a:solidFill>
                          </a:ln>
                          <a:solidFill>
                            <a:schemeClr val="tx1">
                              <a:lumMod val="85000"/>
                              <a:lumOff val="15000"/>
                            </a:schemeClr>
                          </a:solidFill>
                          <a:effectLst/>
                          <a:latin typeface="+mn-ea"/>
                          <a:ea typeface="+mn-ea"/>
                        </a:rPr>
                        <a:t>(</a:t>
                      </a:r>
                      <a:r>
                        <a:rPr lang="ko-KR" altLang="en-US" sz="900" b="1" i="0" u="none" strike="noStrike" dirty="0">
                          <a:ln>
                            <a:solidFill>
                              <a:srgbClr val="059AFF">
                                <a:alpha val="0"/>
                              </a:srgbClr>
                            </a:solidFill>
                          </a:ln>
                          <a:solidFill>
                            <a:schemeClr val="tx1">
                              <a:lumMod val="85000"/>
                              <a:lumOff val="15000"/>
                            </a:schemeClr>
                          </a:solidFill>
                          <a:effectLst/>
                          <a:latin typeface="+mn-ea"/>
                          <a:ea typeface="+mn-ea"/>
                        </a:rPr>
                        <a:t>런드리고</a:t>
                      </a:r>
                      <a:r>
                        <a:rPr lang="en-US" altLang="ko-KR" sz="900" b="1" i="0" u="none" strike="noStrike" dirty="0">
                          <a:ln>
                            <a:solidFill>
                              <a:srgbClr val="059AFF">
                                <a:alpha val="0"/>
                              </a:srgbClr>
                            </a:solidFill>
                          </a:ln>
                          <a:solidFill>
                            <a:schemeClr val="tx1">
                              <a:lumMod val="85000"/>
                              <a:lumOff val="15000"/>
                            </a:schemeClr>
                          </a:solidFill>
                          <a:effectLst/>
                          <a:latin typeface="+mn-ea"/>
                          <a:ea typeface="+mn-ea"/>
                        </a:rPr>
                        <a:t>)</a:t>
                      </a:r>
                      <a:endParaRPr lang="ko-KR" altLang="en-US" sz="900" b="1" i="0" u="none" strike="noStrike" dirty="0">
                        <a:ln>
                          <a:solidFill>
                            <a:srgbClr val="059AFF">
                              <a:alpha val="0"/>
                            </a:srgbClr>
                          </a:solidFill>
                        </a:ln>
                        <a:solidFill>
                          <a:schemeClr val="tx1">
                            <a:lumMod val="85000"/>
                            <a:lumOff val="15000"/>
                          </a:schemeClr>
                        </a:solidFill>
                        <a:effectLst/>
                        <a:latin typeface="+mn-ea"/>
                        <a:ea typeface="+mn-ea"/>
                      </a:endParaRPr>
                    </a:p>
                  </a:txBody>
                  <a:tcPr marL="108000" marR="72000" marT="36000" marB="36000" anchor="ctr">
                    <a:lnL w="6350" cap="flat" cmpd="sng" algn="ctr">
                      <a:noFill/>
                      <a:prstDash val="sysDot"/>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크린누리</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2022</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B2B </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세탁</a:t>
                      </a:r>
                      <a:r>
                        <a:rPr lang="en-US" altLang="ko-KR" sz="900" b="0" i="0" u="none" strike="noStrike" dirty="0">
                          <a:ln>
                            <a:solidFill>
                              <a:srgbClr val="059AFF">
                                <a:alpha val="0"/>
                              </a:srgb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호텔 세탁 서비스</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674435"/>
                  </a:ext>
                </a:extLst>
              </a:tr>
              <a:tr h="261242">
                <a:tc vMerge="1">
                  <a:txBody>
                    <a:bodyPr/>
                    <a:lstStyle/>
                    <a:p>
                      <a:pPr algn="l" fontAlgn="ctr"/>
                      <a:endParaRPr lang="ko-KR" altLang="en-US" sz="900" b="0" i="0" u="none" strike="noStrike" dirty="0">
                        <a:ln>
                          <a:solidFill>
                            <a:srgbClr val="059AFF">
                              <a:alpha val="0"/>
                            </a:srgbClr>
                          </a:solidFill>
                        </a:ln>
                        <a:solidFill>
                          <a:schemeClr val="tx1">
                            <a:lumMod val="85000"/>
                            <a:lumOff val="15000"/>
                          </a:schemeClr>
                        </a:solidFill>
                        <a:effectLst/>
                        <a:latin typeface="+mn-ea"/>
                        <a:ea typeface="+mn-ea"/>
                      </a:endParaRPr>
                    </a:p>
                  </a:txBody>
                  <a:tcPr marL="72000" marR="72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rPr>
                        <a:t>펭귄하우스</a:t>
                      </a:r>
                    </a:p>
                  </a:txBody>
                  <a:tcPr marL="72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ctr"/>
                      <a:r>
                        <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rPr>
                        <a:t>2022</a:t>
                      </a:r>
                    </a:p>
                  </a:txBody>
                  <a:tcPr marL="36000" marR="36000"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ko-KR" altLang="en-US" sz="900" b="0" i="0" u="none" strike="noStrike" dirty="0">
                          <a:ln>
                            <a:solidFill>
                              <a:srgbClr val="059AFF">
                                <a:alpha val="0"/>
                              </a:srgbClr>
                            </a:solidFill>
                          </a:ln>
                          <a:solidFill>
                            <a:schemeClr val="tx1">
                              <a:lumMod val="85000"/>
                              <a:lumOff val="15000"/>
                            </a:schemeClr>
                          </a:solidFill>
                          <a:effectLst/>
                          <a:latin typeface="+mn-ea"/>
                          <a:ea typeface="+mn-ea"/>
                          <a:cs typeface="+mn-cs"/>
                        </a:rPr>
                        <a:t>무인 스마트 세탁 </a:t>
                      </a:r>
                      <a:endParaRPr lang="en-US" altLang="ko-KR" sz="900" b="0" i="0" u="none" strike="noStrike" dirty="0">
                        <a:ln>
                          <a:solidFill>
                            <a:srgbClr val="059AFF">
                              <a:alpha val="0"/>
                            </a:srgbClr>
                          </a:solidFill>
                        </a:ln>
                        <a:solidFill>
                          <a:schemeClr val="tx1">
                            <a:lumMod val="85000"/>
                            <a:lumOff val="15000"/>
                          </a:schemeClr>
                        </a:solidFill>
                        <a:effectLst/>
                        <a:latin typeface="+mn-ea"/>
                        <a:ea typeface="+mn-ea"/>
                        <a:cs typeface="+mn-cs"/>
                      </a:endParaRPr>
                    </a:p>
                  </a:txBody>
                  <a:tcPr marT="36000" marB="360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1262590"/>
                  </a:ext>
                </a:extLst>
              </a:tr>
            </a:tbl>
          </a:graphicData>
        </a:graphic>
      </p:graphicFrame>
    </p:spTree>
    <p:extLst>
      <p:ext uri="{BB962C8B-B14F-4D97-AF65-F5344CB8AC3E}">
        <p14:creationId xmlns:p14="http://schemas.microsoft.com/office/powerpoint/2010/main" val="161424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4">
            <a:extLst>
              <a:ext uri="{FF2B5EF4-FFF2-40B4-BE49-F238E27FC236}">
                <a16:creationId xmlns:a16="http://schemas.microsoft.com/office/drawing/2014/main" id="{185536AE-33CE-40F3-8602-5E8C01CA1A00}"/>
              </a:ext>
            </a:extLst>
          </p:cNvPr>
          <p:cNvGraphicFramePr>
            <a:graphicFrameLocks/>
          </p:cNvGraphicFramePr>
          <p:nvPr>
            <p:extLst>
              <p:ext uri="{D42A27DB-BD31-4B8C-83A1-F6EECF244321}">
                <p14:modId xmlns:p14="http://schemas.microsoft.com/office/powerpoint/2010/main" val="2607835883"/>
              </p:ext>
            </p:extLst>
          </p:nvPr>
        </p:nvGraphicFramePr>
        <p:xfrm>
          <a:off x="1050977" y="2414652"/>
          <a:ext cx="5849657" cy="2390400"/>
        </p:xfrm>
        <a:graphic>
          <a:graphicData uri="http://schemas.openxmlformats.org/drawingml/2006/table">
            <a:tbl>
              <a:tblPr firstRow="1" bandRow="1"/>
              <a:tblGrid>
                <a:gridCol w="558067">
                  <a:extLst>
                    <a:ext uri="{9D8B030D-6E8A-4147-A177-3AD203B41FA5}">
                      <a16:colId xmlns:a16="http://schemas.microsoft.com/office/drawing/2014/main" val="3168549752"/>
                    </a:ext>
                  </a:extLst>
                </a:gridCol>
                <a:gridCol w="4690223">
                  <a:extLst>
                    <a:ext uri="{9D8B030D-6E8A-4147-A177-3AD203B41FA5}">
                      <a16:colId xmlns:a16="http://schemas.microsoft.com/office/drawing/2014/main" val="620299569"/>
                    </a:ext>
                  </a:extLst>
                </a:gridCol>
                <a:gridCol w="601367">
                  <a:extLst>
                    <a:ext uri="{9D8B030D-6E8A-4147-A177-3AD203B41FA5}">
                      <a16:colId xmlns:a16="http://schemas.microsoft.com/office/drawing/2014/main" val="1172101712"/>
                    </a:ext>
                  </a:extLst>
                </a:gridCol>
              </a:tblGrid>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I.</a:t>
                      </a:r>
                    </a:p>
                  </a:txBody>
                  <a:tcPr marL="10800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이커머스</a:t>
                      </a: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 </a:t>
                      </a:r>
                      <a:r>
                        <a:rPr kumimoji="0" lang="ko-KR" altLang="en-US"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시장 </a:t>
                      </a: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Overview</a:t>
                      </a: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b="1" kern="1200">
                          <a:solidFill>
                            <a:schemeClr val="lt1"/>
                          </a:solidFill>
                          <a:latin typeface="Arial"/>
                        </a:defRPr>
                      </a:lvl1pPr>
                      <a:lvl2pPr marL="457200" algn="l" defTabSz="914400" rtl="0" eaLnBrk="1" latinLnBrk="1" hangingPunct="1">
                        <a:defRPr sz="1800" b="1" kern="1200">
                          <a:solidFill>
                            <a:schemeClr val="lt1"/>
                          </a:solidFill>
                          <a:latin typeface="Arial"/>
                        </a:defRPr>
                      </a:lvl2pPr>
                      <a:lvl3pPr marL="914400" algn="l" defTabSz="914400" rtl="0" eaLnBrk="1" latinLnBrk="1" hangingPunct="1">
                        <a:defRPr sz="1800" b="1" kern="1200">
                          <a:solidFill>
                            <a:schemeClr val="lt1"/>
                          </a:solidFill>
                          <a:latin typeface="Arial"/>
                        </a:defRPr>
                      </a:lvl3pPr>
                      <a:lvl4pPr marL="1371600" algn="l" defTabSz="914400" rtl="0" eaLnBrk="1" latinLnBrk="1" hangingPunct="1">
                        <a:defRPr sz="1800" b="1" kern="1200">
                          <a:solidFill>
                            <a:schemeClr val="lt1"/>
                          </a:solidFill>
                          <a:latin typeface="Arial"/>
                        </a:defRPr>
                      </a:lvl4pPr>
                      <a:lvl5pPr marL="1828800" algn="l" defTabSz="914400" rtl="0" eaLnBrk="1" latinLnBrk="1" hangingPunct="1">
                        <a:defRPr sz="1800" b="1" kern="1200">
                          <a:solidFill>
                            <a:schemeClr val="lt1"/>
                          </a:solidFill>
                          <a:latin typeface="Arial"/>
                        </a:defRPr>
                      </a:lvl5pPr>
                      <a:lvl6pPr marL="2286000" algn="l" defTabSz="914400" rtl="0" eaLnBrk="1" latinLnBrk="1" hangingPunct="1">
                        <a:defRPr sz="1800" b="1" kern="1200">
                          <a:solidFill>
                            <a:schemeClr val="lt1"/>
                          </a:solidFill>
                          <a:latin typeface="Arial"/>
                        </a:defRPr>
                      </a:lvl6pPr>
                      <a:lvl7pPr marL="2743200" algn="l" defTabSz="914400" rtl="0" eaLnBrk="1" latinLnBrk="1" hangingPunct="1">
                        <a:defRPr sz="1800" b="1" kern="1200">
                          <a:solidFill>
                            <a:schemeClr val="lt1"/>
                          </a:solidFill>
                          <a:latin typeface="Arial"/>
                        </a:defRPr>
                      </a:lvl7pPr>
                      <a:lvl8pPr marL="3200400" algn="l" defTabSz="914400" rtl="0" eaLnBrk="1" latinLnBrk="1" hangingPunct="1">
                        <a:defRPr sz="1800" b="1" kern="1200">
                          <a:solidFill>
                            <a:schemeClr val="lt1"/>
                          </a:solidFill>
                          <a:latin typeface="Arial"/>
                        </a:defRPr>
                      </a:lvl8pPr>
                      <a:lvl9pPr marL="3657600" algn="l" defTabSz="914400" rtl="0" eaLnBrk="1" latinLnBrk="1" hangingPunct="1">
                        <a:defRPr sz="1800" b="1" kern="1200">
                          <a:solidFill>
                            <a:schemeClr val="lt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2</a:t>
                      </a:r>
                    </a:p>
                  </a:txBody>
                  <a:tcPr marL="80189" marR="108000" marT="0" marB="0" anchor="ctr">
                    <a:lnL w="12700" cmpd="sng">
                      <a:noFill/>
                    </a:lnL>
                    <a:lnR w="12700" cmpd="sng">
                      <a:noFill/>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216587"/>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이커머스 시장 현주소와 비즈니스 동향</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10</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0955894"/>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solidFill>
                              <a:schemeClr val="accent1">
                                <a:alpha val="0"/>
                              </a:schemeClr>
                            </a:solidFill>
                          </a:ln>
                          <a:solidFill>
                            <a:srgbClr val="00338D"/>
                          </a:solidFill>
                          <a:effectLst/>
                          <a:uLnTx/>
                          <a:uFillTx/>
                          <a:latin typeface="+mn-lt"/>
                          <a:ea typeface="+mn-ea"/>
                          <a:cs typeface="+mn-cs"/>
                        </a:rPr>
                        <a:t>III.</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0" i="0" u="none" strike="noStrike" kern="1200" cap="none" spc="0" normalizeH="0" baseline="0" noProof="0" dirty="0">
                          <a:ln>
                            <a:solidFill>
                              <a:schemeClr val="accent1">
                                <a:alpha val="0"/>
                              </a:schemeClr>
                            </a:solidFill>
                          </a:ln>
                          <a:solidFill>
                            <a:srgbClr val="00338D"/>
                          </a:solidFill>
                          <a:effectLst/>
                          <a:uLnTx/>
                          <a:uFillTx/>
                          <a:latin typeface="Arial"/>
                          <a:ea typeface="+mn-ea"/>
                          <a:cs typeface="+mn-cs"/>
                        </a:rPr>
                        <a:t>이커머스 섹터별 주요 이슈</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dirty="0">
                          <a:ln>
                            <a:solidFill>
                              <a:schemeClr val="accent1">
                                <a:alpha val="0"/>
                              </a:schemeClr>
                            </a:solidFill>
                          </a:ln>
                          <a:solidFill>
                            <a:srgbClr val="00338D"/>
                          </a:solidFill>
                          <a:effectLst/>
                          <a:uLnTx/>
                          <a:uFillTx/>
                          <a:latin typeface="+mn-lt"/>
                          <a:ea typeface="+mn-ea"/>
                          <a:cs typeface="+mn-cs"/>
                        </a:rPr>
                        <a:t>23</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1883591"/>
                  </a:ext>
                </a:extLst>
              </a:tr>
              <a:tr h="597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ko-KR" sz="1500" b="1" i="0" u="none" strike="noStrike" kern="1200" cap="none" spc="0" normalizeH="0" baseline="0" noProof="0" dirty="0">
                          <a:ln>
                            <a:solidFill>
                              <a:schemeClr val="accent1">
                                <a:alpha val="0"/>
                              </a:schemeClr>
                            </a:solidFill>
                          </a:ln>
                          <a:solidFill>
                            <a:schemeClr val="bg1"/>
                          </a:solidFill>
                          <a:effectLst/>
                          <a:uLnTx/>
                          <a:uFillTx/>
                          <a:latin typeface="+mn-lt"/>
                          <a:ea typeface="+mn-ea"/>
                          <a:cs typeface="+mn-cs"/>
                        </a:rPr>
                        <a:t>IV.</a:t>
                      </a:r>
                    </a:p>
                  </a:txBody>
                  <a:tcPr marL="10800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500" b="1" i="0" u="none" strike="noStrike" kern="1200" cap="none" spc="0" normalizeH="0" baseline="0" noProof="0" dirty="0">
                          <a:ln>
                            <a:solidFill>
                              <a:schemeClr val="accent1">
                                <a:alpha val="0"/>
                              </a:schemeClr>
                            </a:solidFill>
                          </a:ln>
                          <a:solidFill>
                            <a:schemeClr val="bg1"/>
                          </a:solidFill>
                          <a:effectLst/>
                          <a:uLnTx/>
                          <a:uFillTx/>
                          <a:latin typeface="Arial"/>
                          <a:ea typeface="+mn-ea"/>
                          <a:cs typeface="+mn-cs"/>
                        </a:rPr>
                        <a:t>이커머스 기업의 전략적 방향성</a:t>
                      </a:r>
                    </a:p>
                  </a:txBody>
                  <a:tcPr marL="0" marR="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1" hangingPunct="1">
                        <a:defRPr sz="1800" kern="1200">
                          <a:solidFill>
                            <a:schemeClr val="dk1"/>
                          </a:solidFill>
                          <a:latin typeface="Arial"/>
                        </a:defRPr>
                      </a:lvl1pPr>
                      <a:lvl2pPr marL="457200" algn="l" defTabSz="914400" rtl="0" eaLnBrk="1" latinLnBrk="1" hangingPunct="1">
                        <a:defRPr sz="1800" kern="1200">
                          <a:solidFill>
                            <a:schemeClr val="dk1"/>
                          </a:solidFill>
                          <a:latin typeface="Arial"/>
                        </a:defRPr>
                      </a:lvl2pPr>
                      <a:lvl3pPr marL="914400" algn="l" defTabSz="914400" rtl="0" eaLnBrk="1" latinLnBrk="1" hangingPunct="1">
                        <a:defRPr sz="1800" kern="1200">
                          <a:solidFill>
                            <a:schemeClr val="dk1"/>
                          </a:solidFill>
                          <a:latin typeface="Arial"/>
                        </a:defRPr>
                      </a:lvl3pPr>
                      <a:lvl4pPr marL="1371600" algn="l" defTabSz="914400" rtl="0" eaLnBrk="1" latinLnBrk="1" hangingPunct="1">
                        <a:defRPr sz="1800" kern="1200">
                          <a:solidFill>
                            <a:schemeClr val="dk1"/>
                          </a:solidFill>
                          <a:latin typeface="Arial"/>
                        </a:defRPr>
                      </a:lvl4pPr>
                      <a:lvl5pPr marL="1828800" algn="l" defTabSz="914400" rtl="0" eaLnBrk="1" latinLnBrk="1" hangingPunct="1">
                        <a:defRPr sz="1800" kern="1200">
                          <a:solidFill>
                            <a:schemeClr val="dk1"/>
                          </a:solidFill>
                          <a:latin typeface="Arial"/>
                        </a:defRPr>
                      </a:lvl5pPr>
                      <a:lvl6pPr marL="2286000" algn="l" defTabSz="914400" rtl="0" eaLnBrk="1" latinLnBrk="1" hangingPunct="1">
                        <a:defRPr sz="1800" kern="1200">
                          <a:solidFill>
                            <a:schemeClr val="dk1"/>
                          </a:solidFill>
                          <a:latin typeface="Arial"/>
                        </a:defRPr>
                      </a:lvl6pPr>
                      <a:lvl7pPr marL="2743200" algn="l" defTabSz="914400" rtl="0" eaLnBrk="1" latinLnBrk="1" hangingPunct="1">
                        <a:defRPr sz="1800" kern="1200">
                          <a:solidFill>
                            <a:schemeClr val="dk1"/>
                          </a:solidFill>
                          <a:latin typeface="Arial"/>
                        </a:defRPr>
                      </a:lvl7pPr>
                      <a:lvl8pPr marL="3200400" algn="l" defTabSz="914400" rtl="0" eaLnBrk="1" latinLnBrk="1" hangingPunct="1">
                        <a:defRPr sz="1800" kern="1200">
                          <a:solidFill>
                            <a:schemeClr val="dk1"/>
                          </a:solidFill>
                          <a:latin typeface="Arial"/>
                        </a:defRPr>
                      </a:lvl8pPr>
                      <a:lvl9pPr marL="3657600" algn="l" defTabSz="914400" rtl="0" eaLnBrk="1" latinLnBrk="1" hangingPunct="1">
                        <a:defRPr sz="1800" kern="1200">
                          <a:solidFill>
                            <a:schemeClr val="dk1"/>
                          </a:solidFill>
                          <a:latin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1200" cap="none" spc="0" normalizeH="0" baseline="0" dirty="0">
                          <a:ln>
                            <a:solidFill>
                              <a:schemeClr val="accent1">
                                <a:alpha val="0"/>
                              </a:schemeClr>
                            </a:solidFill>
                          </a:ln>
                          <a:solidFill>
                            <a:schemeClr val="bg1"/>
                          </a:solidFill>
                          <a:effectLst/>
                          <a:uLnTx/>
                          <a:uFillTx/>
                          <a:latin typeface="+mn-lt"/>
                          <a:ea typeface="+mn-ea"/>
                          <a:cs typeface="+mn-cs"/>
                        </a:rPr>
                        <a:t>38</a:t>
                      </a:r>
                    </a:p>
                  </a:txBody>
                  <a:tcPr marL="80189" marR="108000" marT="0" marB="0" anchor="ctr">
                    <a:lnL w="12700" cmpd="sng">
                      <a:noFill/>
                    </a:lnL>
                    <a:lnR w="12700" cmpd="sng">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561208978"/>
                  </a:ext>
                </a:extLst>
              </a:tr>
            </a:tbl>
          </a:graphicData>
        </a:graphic>
      </p:graphicFrame>
    </p:spTree>
    <p:extLst>
      <p:ext uri="{BB962C8B-B14F-4D97-AF65-F5344CB8AC3E}">
        <p14:creationId xmlns:p14="http://schemas.microsoft.com/office/powerpoint/2010/main" val="405255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27">
            <a:extLst>
              <a:ext uri="{FF2B5EF4-FFF2-40B4-BE49-F238E27FC236}">
                <a16:creationId xmlns:a16="http://schemas.microsoft.com/office/drawing/2014/main" id="{58CF2D8A-636C-7D5E-A32A-329C92F7ADF1}"/>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sp>
        <p:nvSpPr>
          <p:cNvPr id="29" name="텍스트 개체 틀 28">
            <a:extLst>
              <a:ext uri="{FF2B5EF4-FFF2-40B4-BE49-F238E27FC236}">
                <a16:creationId xmlns:a16="http://schemas.microsoft.com/office/drawing/2014/main" id="{D76A6FAF-1367-4DCA-84D3-8A949242B9D3}"/>
              </a:ext>
            </a:extLst>
          </p:cNvPr>
          <p:cNvSpPr>
            <a:spLocks noGrp="1"/>
          </p:cNvSpPr>
          <p:nvPr>
            <p:ph type="body" sz="quarter" idx="11"/>
          </p:nvPr>
        </p:nvSpPr>
        <p:spPr>
          <a:xfrm>
            <a:off x="488950" y="617249"/>
            <a:ext cx="8928100" cy="322262"/>
          </a:xfrm>
        </p:spPr>
        <p:txBody>
          <a:bodyPr/>
          <a:lstStyle/>
          <a:p>
            <a:pPr lvl="0"/>
            <a:r>
              <a:rPr lang="ko-KR" altLang="en-US" dirty="0"/>
              <a:t>국내 이커머스 시장의 현주소 </a:t>
            </a:r>
            <a:r>
              <a:rPr lang="en-US" altLang="ko-KR" dirty="0"/>
              <a:t>(1/2)</a:t>
            </a:r>
            <a:endParaRPr lang="ko-KR" altLang="en-US" noProof="0" dirty="0"/>
          </a:p>
        </p:txBody>
      </p:sp>
      <p:sp>
        <p:nvSpPr>
          <p:cNvPr id="30" name="텍스트 개체 틀 29">
            <a:extLst>
              <a:ext uri="{FF2B5EF4-FFF2-40B4-BE49-F238E27FC236}">
                <a16:creationId xmlns:a16="http://schemas.microsoft.com/office/drawing/2014/main" id="{183C42BE-A3A8-4442-962E-02357DF3145F}"/>
              </a:ext>
            </a:extLst>
          </p:cNvPr>
          <p:cNvSpPr>
            <a:spLocks noGrp="1"/>
          </p:cNvSpPr>
          <p:nvPr>
            <p:ph type="body" sz="quarter" idx="13"/>
          </p:nvPr>
        </p:nvSpPr>
        <p:spPr>
          <a:xfrm>
            <a:off x="488950" y="1162050"/>
            <a:ext cx="8928100" cy="865188"/>
          </a:xfrm>
        </p:spPr>
        <p:txBody>
          <a:bodyPr/>
          <a:lstStyle/>
          <a:p>
            <a:r>
              <a:rPr lang="ko-KR" altLang="en-US" dirty="0"/>
              <a:t>코로나</a:t>
            </a:r>
            <a:r>
              <a:rPr lang="en-US" altLang="ko-KR" dirty="0"/>
              <a:t>19 </a:t>
            </a:r>
            <a:r>
              <a:rPr lang="ko-KR" altLang="en-US" dirty="0"/>
              <a:t>이후 엔데믹 수순을 밟으며 소비자의 수요가 점차 오프라인으로 이동하고 있음</a:t>
            </a:r>
            <a:r>
              <a:rPr lang="en-US" altLang="ko-KR" dirty="0"/>
              <a:t>. </a:t>
            </a:r>
            <a:r>
              <a:rPr lang="ko-KR" altLang="en-US" dirty="0"/>
              <a:t>국내 온라인 쇼핑 거래액 증감률이 하락세를 기록하며 이커머스 시장은 저성장 국면에 접어드는 모습이 나타남 </a:t>
            </a:r>
            <a:endParaRPr lang="en-US" altLang="ko-KR" dirty="0"/>
          </a:p>
        </p:txBody>
      </p:sp>
      <p:grpSp>
        <p:nvGrpSpPr>
          <p:cNvPr id="39" name="그룹 38">
            <a:extLst>
              <a:ext uri="{FF2B5EF4-FFF2-40B4-BE49-F238E27FC236}">
                <a16:creationId xmlns:a16="http://schemas.microsoft.com/office/drawing/2014/main" id="{B64A79FF-6D7D-48AC-9ED1-364E86600BBB}"/>
              </a:ext>
            </a:extLst>
          </p:cNvPr>
          <p:cNvGrpSpPr/>
          <p:nvPr/>
        </p:nvGrpSpPr>
        <p:grpSpPr>
          <a:xfrm>
            <a:off x="488951" y="2176483"/>
            <a:ext cx="5530850" cy="276837"/>
            <a:chOff x="704850" y="2013298"/>
            <a:chExt cx="4140200" cy="276837"/>
          </a:xfrm>
        </p:grpSpPr>
        <p:sp>
          <p:nvSpPr>
            <p:cNvPr id="41" name="TextBox 40">
              <a:extLst>
                <a:ext uri="{FF2B5EF4-FFF2-40B4-BE49-F238E27FC236}">
                  <a16:creationId xmlns:a16="http://schemas.microsoft.com/office/drawing/2014/main" id="{B562D2CA-9D0A-49A0-B253-8687FD0A26BD}"/>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 시장</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저성장 국면에 접어들었나</a:t>
              </a:r>
            </a:p>
          </p:txBody>
        </p:sp>
        <p:cxnSp>
          <p:nvCxnSpPr>
            <p:cNvPr id="42" name="직선 연결선 41">
              <a:extLst>
                <a:ext uri="{FF2B5EF4-FFF2-40B4-BE49-F238E27FC236}">
                  <a16:creationId xmlns:a16="http://schemas.microsoft.com/office/drawing/2014/main" id="{2B89C74A-8801-4C11-8E3F-4DE58DA45C97}"/>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2399490A-0770-4114-8931-EEC08474A9D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직사각형 1">
            <a:extLst>
              <a:ext uri="{FF2B5EF4-FFF2-40B4-BE49-F238E27FC236}">
                <a16:creationId xmlns:a16="http://schemas.microsoft.com/office/drawing/2014/main" id="{E0BF5D3A-09EF-D374-8436-A8EB4C4E4D06}"/>
              </a:ext>
            </a:extLst>
          </p:cNvPr>
          <p:cNvSpPr/>
          <p:nvPr/>
        </p:nvSpPr>
        <p:spPr>
          <a:xfrm>
            <a:off x="3662596" y="3020018"/>
            <a:ext cx="2058417" cy="2239736"/>
          </a:xfrm>
          <a:prstGeom prst="rect">
            <a:avLst/>
          </a:prstGeom>
          <a:solidFill>
            <a:srgbClr val="E5E5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aphicFrame>
        <p:nvGraphicFramePr>
          <p:cNvPr id="47" name="차트 14">
            <a:extLst>
              <a:ext uri="{FF2B5EF4-FFF2-40B4-BE49-F238E27FC236}">
                <a16:creationId xmlns:a16="http://schemas.microsoft.com/office/drawing/2014/main" id="{6D0E7121-7BB2-40FF-8E19-EE51CC5EF0C3}"/>
              </a:ext>
            </a:extLst>
          </p:cNvPr>
          <p:cNvGraphicFramePr/>
          <p:nvPr>
            <p:extLst>
              <p:ext uri="{D42A27DB-BD31-4B8C-83A1-F6EECF244321}">
                <p14:modId xmlns:p14="http://schemas.microsoft.com/office/powerpoint/2010/main" val="1947357141"/>
              </p:ext>
            </p:extLst>
          </p:nvPr>
        </p:nvGraphicFramePr>
        <p:xfrm>
          <a:off x="488949" y="2448641"/>
          <a:ext cx="5530851" cy="3248897"/>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Box 48">
            <a:extLst>
              <a:ext uri="{FF2B5EF4-FFF2-40B4-BE49-F238E27FC236}">
                <a16:creationId xmlns:a16="http://schemas.microsoft.com/office/drawing/2014/main" id="{1A54C3EF-FD8E-4881-9212-5A477B4E31FB}"/>
              </a:ext>
            </a:extLst>
          </p:cNvPr>
          <p:cNvSpPr txBox="1"/>
          <p:nvPr/>
        </p:nvSpPr>
        <p:spPr>
          <a:xfrm>
            <a:off x="5843469" y="2630459"/>
            <a:ext cx="329079" cy="1384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sp>
        <p:nvSpPr>
          <p:cNvPr id="50" name="TextBox 49">
            <a:extLst>
              <a:ext uri="{FF2B5EF4-FFF2-40B4-BE49-F238E27FC236}">
                <a16:creationId xmlns:a16="http://schemas.microsoft.com/office/drawing/2014/main" id="{3EA425C7-C2D6-405E-9D87-0C52DFC59A93}"/>
              </a:ext>
            </a:extLst>
          </p:cNvPr>
          <p:cNvSpPr txBox="1"/>
          <p:nvPr/>
        </p:nvSpPr>
        <p:spPr>
          <a:xfrm>
            <a:off x="535038" y="2630459"/>
            <a:ext cx="31739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조 원</a:t>
            </a:r>
            <a:r>
              <a:rPr kumimoji="0" lang="en-US" altLang="ko-KR" sz="900" b="0" i="0" u="none" strike="noStrike" kern="1200" cap="none" spc="0" normalizeH="0" baseline="0" noProof="0" dirty="0">
                <a:ln>
                  <a:solidFill>
                    <a:srgbClr val="00338D">
                      <a:alpha val="0"/>
                    </a:srgbClr>
                  </a:solidFill>
                </a:ln>
                <a:solidFill>
                  <a:srgbClr val="000000">
                    <a:lumMod val="75000"/>
                    <a:lumOff val="25000"/>
                  </a:srgbClr>
                </a:solidFill>
                <a:effectLst/>
                <a:uLnTx/>
                <a:uFillTx/>
                <a:latin typeface="KoPub돋움체 Medium" panose="00000600000000000000" pitchFamily="2" charset="-127"/>
                <a:ea typeface="KoPub돋움체 Medium" panose="00000600000000000000" pitchFamily="2" charset="-127"/>
                <a:cs typeface="Univers for KPMG"/>
              </a:rPr>
              <a:t>)</a:t>
            </a:r>
          </a:p>
        </p:txBody>
      </p:sp>
      <p:sp>
        <p:nvSpPr>
          <p:cNvPr id="26" name="TextBox 25">
            <a:extLst>
              <a:ext uri="{FF2B5EF4-FFF2-40B4-BE49-F238E27FC236}">
                <a16:creationId xmlns:a16="http://schemas.microsoft.com/office/drawing/2014/main" id="{6DD5534C-CCCB-4654-A76A-90154AE82E0E}"/>
              </a:ext>
            </a:extLst>
          </p:cNvPr>
          <p:cNvSpPr txBox="1"/>
          <p:nvPr/>
        </p:nvSpPr>
        <p:spPr>
          <a:xfrm>
            <a:off x="489000" y="5845499"/>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통계청</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증감률은 전년동월대비임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2023</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9</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월 수치는 잠정치 </a:t>
            </a:r>
          </a:p>
        </p:txBody>
      </p:sp>
      <p:grpSp>
        <p:nvGrpSpPr>
          <p:cNvPr id="15" name="그룹 14">
            <a:extLst>
              <a:ext uri="{FF2B5EF4-FFF2-40B4-BE49-F238E27FC236}">
                <a16:creationId xmlns:a16="http://schemas.microsoft.com/office/drawing/2014/main" id="{59EFFA38-B842-1F2E-7F20-8432E09BBFA5}"/>
              </a:ext>
            </a:extLst>
          </p:cNvPr>
          <p:cNvGrpSpPr/>
          <p:nvPr/>
        </p:nvGrpSpPr>
        <p:grpSpPr>
          <a:xfrm>
            <a:off x="6019800" y="2168525"/>
            <a:ext cx="3397199" cy="3708400"/>
            <a:chOff x="6019800" y="2168525"/>
            <a:chExt cx="3397199" cy="3708400"/>
          </a:xfrm>
        </p:grpSpPr>
        <p:sp>
          <p:nvSpPr>
            <p:cNvPr id="6" name="사각형: 모서리가 접힌 도형 5">
              <a:extLst>
                <a:ext uri="{FF2B5EF4-FFF2-40B4-BE49-F238E27FC236}">
                  <a16:creationId xmlns:a16="http://schemas.microsoft.com/office/drawing/2014/main" id="{345FFA6C-5A98-06E4-E565-31475392888C}"/>
                </a:ext>
              </a:extLst>
            </p:cNvPr>
            <p:cNvSpPr/>
            <p:nvPr/>
          </p:nvSpPr>
          <p:spPr>
            <a:xfrm>
              <a:off x="6657974" y="2168525"/>
              <a:ext cx="2759025" cy="3708400"/>
            </a:xfrm>
            <a:prstGeom prst="foldedCorner">
              <a:avLst>
                <a:gd name="adj" fmla="val 0"/>
              </a:avLst>
            </a:prstGeom>
            <a:solidFill>
              <a:srgbClr val="E7F6FF"/>
            </a:solidFill>
            <a:ln w="9525">
              <a:solidFill>
                <a:srgbClr val="CDED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rIns="72000" rtlCol="0" anchor="ctr"/>
            <a:lstStyle/>
            <a:p>
              <a:pPr marL="0" marR="0" lvl="0" indent="0" algn="l" defTabSz="914400" rtl="0" eaLnBrk="1" fontAlgn="auto" latinLnBrk="0" hangingPunct="1">
                <a:lnSpc>
                  <a:spcPct val="105000"/>
                </a:lnSpc>
                <a:spcBef>
                  <a:spcPts val="0"/>
                </a:spcBef>
                <a:spcAft>
                  <a:spcPts val="600"/>
                </a:spcAft>
                <a:buClrTx/>
                <a:buSzTx/>
                <a:buFontTx/>
                <a:buNone/>
                <a:tabLst/>
                <a:defRPr/>
              </a:pPr>
              <a:r>
                <a:rPr kumimoji="0" lang="ko-KR" altLang="en-US" sz="110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rPr>
                <a:t>국내 온라인 쇼핑 거래액 성장세 둔화 </a:t>
              </a:r>
              <a:endParaRPr kumimoji="0" lang="en-US" altLang="ko-KR" sz="110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endParaRPr>
            </a:p>
            <a:p>
              <a:pPr marL="108000" marR="0" lvl="0" indent="-108000" algn="l" defTabSz="914400" rtl="0" eaLnBrk="1" fontAlgn="auto" latinLnBrk="0" hangingPunct="1">
                <a:lnSpc>
                  <a:spcPct val="110000"/>
                </a:lnSpc>
                <a:spcBef>
                  <a:spcPts val="200"/>
                </a:spcBef>
                <a:spcAft>
                  <a:spcPts val="300"/>
                </a:spcAft>
                <a:buClrTx/>
                <a:buSzTx/>
                <a:buFont typeface="Arial" panose="020B0604020202020204" pitchFamily="34" charset="0"/>
                <a:buChar char="•"/>
                <a:tabLst/>
                <a:defRPr/>
              </a:pP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’22</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년 연간 온라인 쇼핑 거래액은 </a:t>
              </a: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209</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조 </a:t>
              </a: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9,000</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억 원으로 전년대비 </a:t>
              </a: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10.3% </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성장하는 데 그치며 성장세가 급격히 둔화</a:t>
              </a:r>
              <a:endPar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endParaRPr>
            </a:p>
            <a:p>
              <a:pPr marL="216000" marR="0" lvl="0" indent="-108000" algn="l" defTabSz="914400" rtl="0" eaLnBrk="1" fontAlgn="auto" latinLnBrk="0" hangingPunct="1">
                <a:lnSpc>
                  <a:spcPct val="110000"/>
                </a:lnSpc>
                <a:spcBef>
                  <a:spcPts val="200"/>
                </a:spcBef>
                <a:spcAft>
                  <a:spcPts val="300"/>
                </a:spcAft>
                <a:buClrTx/>
                <a:buSzTx/>
                <a:buFont typeface="KoPub돋움체 Medium" panose="02020603020101020101" pitchFamily="18" charset="-127"/>
                <a:buChar char="-"/>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온라인 쇼핑 거래액은 여전히 증가 추세이나</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 </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20% </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내외의 높은 성장률을 기록하던 과거 대비 성장률이 한 자릿수로 다소 둔화된 모습 </a:t>
              </a:r>
            </a:p>
            <a:p>
              <a:pPr marL="108000" marR="0" lvl="0" indent="-108000" algn="l" defTabSz="914400" rtl="0" eaLnBrk="1" fontAlgn="auto" latinLnBrk="0" hangingPunct="1">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국내 온라인 쇼핑 거래액 증감률은 ’</a:t>
              </a: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21</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년 하반기 들어 전반적인 하락세 기록</a:t>
              </a:r>
              <a:endPar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endParaRPr>
            </a:p>
            <a:p>
              <a:pPr marL="216000" marR="0" lvl="0" indent="-108000" algn="l" defTabSz="914400" rtl="0" eaLnBrk="1" fontAlgn="auto" latinLnBrk="0" hangingPunct="1">
                <a:lnSpc>
                  <a:spcPct val="110000"/>
                </a:lnSpc>
                <a:spcBef>
                  <a:spcPts val="200"/>
                </a:spcBef>
                <a:spcAft>
                  <a:spcPts val="300"/>
                </a:spcAft>
                <a:buClrTx/>
                <a:buSzTx/>
                <a:buFont typeface="KoPub돋움체 Medium" panose="02020603020101020101" pitchFamily="18" charset="-127"/>
                <a:buChar char="-"/>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온라인 쇼핑 거래액의 전년동월대비 증감률은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’21</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5</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월 </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25.0%</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에서 </a:t>
              </a:r>
              <a:r>
                <a:rPr kumimoji="0" lang="en-US" altLang="ko-KR" sz="9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23</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년 </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9</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월 </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9.6%</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로 하락</a:t>
              </a:r>
              <a:endPar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endParaRPr>
            </a:p>
            <a:p>
              <a:pPr marL="108000" marR="0" lvl="0" indent="-108000" algn="l" defTabSz="914400" rtl="0" eaLnBrk="1" fontAlgn="auto" latinLnBrk="0" hangingPunct="1">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코로나</a:t>
              </a: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19 </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방역 조치로 수혜를 입었던 이커머스의 성장동력이 약화되었다는 분석이 우세하며</a:t>
              </a:r>
              <a:r>
                <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이커머스 성장 둔화세가 당분간 지속될 전망</a:t>
              </a:r>
              <a:endParaRPr kumimoji="0" lang="en-US" altLang="ko-KR" sz="1000" b="0" i="0" u="none" strike="noStrike" kern="0" cap="none" spc="-3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endParaRPr>
            </a:p>
            <a:p>
              <a:pPr marL="216000" marR="0" lvl="0" indent="-108000" algn="l" defTabSz="914400" rtl="0" eaLnBrk="1" fontAlgn="auto" latinLnBrk="0" hangingPunct="1">
                <a:lnSpc>
                  <a:spcPct val="110000"/>
                </a:lnSpc>
                <a:spcBef>
                  <a:spcPts val="200"/>
                </a:spcBef>
                <a:spcAft>
                  <a:spcPts val="300"/>
                </a:spcAft>
                <a:buClrTx/>
                <a:buSzTx/>
                <a:buFont typeface="KoPub돋움체 Medium" panose="02020603020101020101" pitchFamily="18" charset="-127"/>
                <a:buChar char="-"/>
                <a:tabLst/>
                <a:defRPr/>
              </a:pP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리오프닝은 억눌렸던 오프라인 소비를 촉진시켰고</a:t>
              </a:r>
              <a:r>
                <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 </a:t>
              </a:r>
              <a:r>
                <a:rPr kumimoji="0" lang="ko-KR" altLang="en-US"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rPr>
                <a:t>소비자는 오프라인과 온라인 사이에서 선택적 소비가 가능해진 상황</a:t>
              </a:r>
              <a:endParaRPr kumimoji="0" lang="en-US" altLang="ko-KR" sz="90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a:ea typeface="KoPub돋움체 Medium"/>
                <a:cs typeface="+mn-cs"/>
              </a:endParaRPr>
            </a:p>
          </p:txBody>
        </p:sp>
        <p:cxnSp>
          <p:nvCxnSpPr>
            <p:cNvPr id="8" name="직선 연결선 7">
              <a:extLst>
                <a:ext uri="{FF2B5EF4-FFF2-40B4-BE49-F238E27FC236}">
                  <a16:creationId xmlns:a16="http://schemas.microsoft.com/office/drawing/2014/main" id="{25393C04-45EB-70D8-D5EB-5663260FCCF0}"/>
                </a:ext>
              </a:extLst>
            </p:cNvPr>
            <p:cNvCxnSpPr>
              <a:cxnSpLocks/>
            </p:cNvCxnSpPr>
            <p:nvPr/>
          </p:nvCxnSpPr>
          <p:spPr>
            <a:xfrm flipV="1">
              <a:off x="6076335" y="2168525"/>
              <a:ext cx="581638" cy="736907"/>
            </a:xfrm>
            <a:prstGeom prst="line">
              <a:avLst/>
            </a:prstGeom>
            <a:ln w="3175">
              <a:solidFill>
                <a:srgbClr val="71DDFF">
                  <a:alpha val="80000"/>
                </a:srgbClr>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CA2230BC-D6D4-FA2B-1745-1FB2419909AF}"/>
                </a:ext>
              </a:extLst>
            </p:cNvPr>
            <p:cNvCxnSpPr>
              <a:cxnSpLocks/>
            </p:cNvCxnSpPr>
            <p:nvPr/>
          </p:nvCxnSpPr>
          <p:spPr>
            <a:xfrm>
              <a:off x="6019800" y="5390535"/>
              <a:ext cx="638173" cy="486389"/>
            </a:xfrm>
            <a:prstGeom prst="line">
              <a:avLst/>
            </a:prstGeom>
            <a:ln w="3175">
              <a:solidFill>
                <a:srgbClr val="71DDFF">
                  <a:alpha val="8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6340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27">
            <a:extLst>
              <a:ext uri="{FF2B5EF4-FFF2-40B4-BE49-F238E27FC236}">
                <a16:creationId xmlns:a16="http://schemas.microsoft.com/office/drawing/2014/main" id="{DB12A091-BB94-BD33-98DC-11BEACAAD6E9}"/>
              </a:ext>
            </a:extLst>
          </p:cNvPr>
          <p:cNvSpPr>
            <a:spLocks noGrp="1"/>
          </p:cNvSpPr>
          <p:nvPr>
            <p:ph type="body" sz="quarter" idx="10"/>
          </p:nvPr>
        </p:nvSpPr>
        <p:spPr>
          <a:xfrm>
            <a:off x="488949" y="333149"/>
            <a:ext cx="8928101" cy="184666"/>
          </a:xfrm>
        </p:spPr>
        <p:txBody>
          <a:bodyPr/>
          <a:lstStyle/>
          <a:p>
            <a:r>
              <a:rPr lang="en-US" altLang="ko-KR" noProof="0" dirty="0"/>
              <a:t>IV. </a:t>
            </a:r>
            <a:r>
              <a:rPr lang="ko-KR" altLang="en-US" dirty="0"/>
              <a:t>이커머스 기업의 전략적 방향성</a:t>
            </a:r>
          </a:p>
        </p:txBody>
      </p:sp>
      <p:sp>
        <p:nvSpPr>
          <p:cNvPr id="6" name="텍스트 개체 틀 28">
            <a:extLst>
              <a:ext uri="{FF2B5EF4-FFF2-40B4-BE49-F238E27FC236}">
                <a16:creationId xmlns:a16="http://schemas.microsoft.com/office/drawing/2014/main" id="{07631BCD-9ECC-63B7-725E-4D0FC523B8CB}"/>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이커머스의 시장 현황과 기업의 도전과제</a:t>
            </a:r>
          </a:p>
        </p:txBody>
      </p:sp>
      <p:grpSp>
        <p:nvGrpSpPr>
          <p:cNvPr id="7" name="그룹 6">
            <a:extLst>
              <a:ext uri="{FF2B5EF4-FFF2-40B4-BE49-F238E27FC236}">
                <a16:creationId xmlns:a16="http://schemas.microsoft.com/office/drawing/2014/main" id="{2B2E887D-4E82-AB3A-2F84-F79153D2D182}"/>
              </a:ext>
            </a:extLst>
          </p:cNvPr>
          <p:cNvGrpSpPr/>
          <p:nvPr/>
        </p:nvGrpSpPr>
        <p:grpSpPr>
          <a:xfrm>
            <a:off x="488999" y="1382785"/>
            <a:ext cx="3746452" cy="276837"/>
            <a:chOff x="488999" y="2176483"/>
            <a:chExt cx="5881988" cy="276837"/>
          </a:xfrm>
        </p:grpSpPr>
        <p:sp>
          <p:nvSpPr>
            <p:cNvPr id="8" name="TextBox 7">
              <a:extLst>
                <a:ext uri="{FF2B5EF4-FFF2-40B4-BE49-F238E27FC236}">
                  <a16:creationId xmlns:a16="http://schemas.microsoft.com/office/drawing/2014/main" id="{BC782B6A-B189-4A67-F72D-5654690E6386}"/>
                </a:ext>
              </a:extLst>
            </p:cNvPr>
            <p:cNvSpPr txBox="1"/>
            <p:nvPr/>
          </p:nvSpPr>
          <p:spPr>
            <a:xfrm>
              <a:off x="488999" y="2220672"/>
              <a:ext cx="1651117"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2020603020101020101" pitchFamily="18" charset="-127"/>
                  <a:ea typeface="KoPub돋움체 Bold" panose="02020603020101020101" pitchFamily="18" charset="-127"/>
                  <a:cs typeface="Univers for KPMG"/>
                </a:rPr>
                <a:t>이커머스 경영 환경 변화</a:t>
              </a:r>
            </a:p>
          </p:txBody>
        </p:sp>
        <p:cxnSp>
          <p:nvCxnSpPr>
            <p:cNvPr id="9" name="직선 연결선 8">
              <a:extLst>
                <a:ext uri="{FF2B5EF4-FFF2-40B4-BE49-F238E27FC236}">
                  <a16:creationId xmlns:a16="http://schemas.microsoft.com/office/drawing/2014/main" id="{E514CF67-9E80-DA3C-415F-82C15E87F05F}"/>
                </a:ext>
              </a:extLst>
            </p:cNvPr>
            <p:cNvCxnSpPr/>
            <p:nvPr/>
          </p:nvCxnSpPr>
          <p:spPr>
            <a:xfrm>
              <a:off x="488999" y="2176483"/>
              <a:ext cx="58819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5CCE7133-D8C8-FBB9-3D7F-D04360EC0736}"/>
                </a:ext>
              </a:extLst>
            </p:cNvPr>
            <p:cNvCxnSpPr/>
            <p:nvPr/>
          </p:nvCxnSpPr>
          <p:spPr>
            <a:xfrm>
              <a:off x="488999" y="2453320"/>
              <a:ext cx="58819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0" name="그룹 39">
            <a:extLst>
              <a:ext uri="{FF2B5EF4-FFF2-40B4-BE49-F238E27FC236}">
                <a16:creationId xmlns:a16="http://schemas.microsoft.com/office/drawing/2014/main" id="{BEDD8375-925C-31F9-0DE6-F232FC6BE82C}"/>
              </a:ext>
            </a:extLst>
          </p:cNvPr>
          <p:cNvGrpSpPr/>
          <p:nvPr/>
        </p:nvGrpSpPr>
        <p:grpSpPr>
          <a:xfrm>
            <a:off x="4912022" y="1382785"/>
            <a:ext cx="4521811" cy="276837"/>
            <a:chOff x="704850" y="2013298"/>
            <a:chExt cx="4140200" cy="276837"/>
          </a:xfrm>
        </p:grpSpPr>
        <p:sp>
          <p:nvSpPr>
            <p:cNvPr id="41" name="TextBox 40">
              <a:extLst>
                <a:ext uri="{FF2B5EF4-FFF2-40B4-BE49-F238E27FC236}">
                  <a16:creationId xmlns:a16="http://schemas.microsoft.com/office/drawing/2014/main" id="{C04C5E1F-4904-978C-FDE9-ACA27DDB441E}"/>
                </a:ext>
              </a:extLst>
            </p:cNvPr>
            <p:cNvSpPr txBox="1"/>
            <p:nvPr/>
          </p:nvSpPr>
          <p:spPr>
            <a:xfrm>
              <a:off x="704850" y="2057487"/>
              <a:ext cx="2039836"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1"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2020603020101020101" pitchFamily="18" charset="-127"/>
                  <a:ea typeface="KoPub돋움체 Bold" panose="02020603020101020101" pitchFamily="18" charset="-127"/>
                  <a:cs typeface="Univers for KPMG"/>
                </a:rPr>
                <a:t>이커머스 기업의 도전 과제</a:t>
              </a:r>
            </a:p>
          </p:txBody>
        </p:sp>
        <p:cxnSp>
          <p:nvCxnSpPr>
            <p:cNvPr id="42" name="직선 연결선 41">
              <a:extLst>
                <a:ext uri="{FF2B5EF4-FFF2-40B4-BE49-F238E27FC236}">
                  <a16:creationId xmlns:a16="http://schemas.microsoft.com/office/drawing/2014/main" id="{CFB9DF61-E5A3-D0D8-969F-431D3657B9DC}"/>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1070532D-27B1-AD66-9008-D267CE4BFCB0}"/>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C5276DCA-354D-863C-FFE7-BB78FC4CE96D}"/>
              </a:ext>
            </a:extLst>
          </p:cNvPr>
          <p:cNvSpPr txBox="1"/>
          <p:nvPr/>
        </p:nvSpPr>
        <p:spPr>
          <a:xfrm>
            <a:off x="488950" y="5968610"/>
            <a:ext cx="3857474"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p:txBody>
      </p:sp>
      <p:sp>
        <p:nvSpPr>
          <p:cNvPr id="18" name="TextBox 17">
            <a:extLst>
              <a:ext uri="{FF2B5EF4-FFF2-40B4-BE49-F238E27FC236}">
                <a16:creationId xmlns:a16="http://schemas.microsoft.com/office/drawing/2014/main" id="{F9EB509D-645A-2F1C-CAF2-B24CC75FD3CA}"/>
              </a:ext>
            </a:extLst>
          </p:cNvPr>
          <p:cNvSpPr txBox="1"/>
          <p:nvPr/>
        </p:nvSpPr>
        <p:spPr>
          <a:xfrm>
            <a:off x="2386959" y="1802170"/>
            <a:ext cx="1242481" cy="24134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rPr>
              <a:t>경영 환경 변화 </a:t>
            </a:r>
            <a:r>
              <a:rPr kumimoji="0" lang="en-US" altLang="ko-KR"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rPr>
              <a:t>]</a:t>
            </a:r>
            <a:endParaRPr kumimoji="0" lang="ko-KR" altLang="en-US"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endParaRPr>
          </a:p>
        </p:txBody>
      </p:sp>
      <p:sp>
        <p:nvSpPr>
          <p:cNvPr id="22" name="TextBox 21">
            <a:extLst>
              <a:ext uri="{FF2B5EF4-FFF2-40B4-BE49-F238E27FC236}">
                <a16:creationId xmlns:a16="http://schemas.microsoft.com/office/drawing/2014/main" id="{5BAA12D0-D990-8AB1-F487-993A27812FD8}"/>
              </a:ext>
            </a:extLst>
          </p:cNvPr>
          <p:cNvSpPr txBox="1"/>
          <p:nvPr/>
        </p:nvSpPr>
        <p:spPr>
          <a:xfrm>
            <a:off x="641355" y="1802170"/>
            <a:ext cx="736258" cy="24134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rPr>
              <a:t>[ </a:t>
            </a:r>
            <a:r>
              <a:rPr kumimoji="0" lang="ko-KR" altLang="en-US"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rPr>
              <a:t>구분 </a:t>
            </a:r>
            <a:r>
              <a:rPr kumimoji="0" lang="en-US" altLang="ko-KR"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rPr>
              <a:t>]</a:t>
            </a:r>
            <a:endParaRPr kumimoji="0" lang="ko-KR" altLang="en-US" sz="1200" b="1" i="0" u="none" strike="noStrike" kern="1200" cap="none" spc="0" normalizeH="0" baseline="0" noProof="0" dirty="0">
              <a:ln>
                <a:solidFill>
                  <a:srgbClr val="7213EA">
                    <a:alpha val="0"/>
                  </a:srgbClr>
                </a:solidFill>
              </a:ln>
              <a:solidFill>
                <a:srgbClr val="000000">
                  <a:lumMod val="85000"/>
                  <a:lumOff val="15000"/>
                </a:srgbClr>
              </a:solidFill>
              <a:effectLst/>
              <a:uLnTx/>
              <a:uFillTx/>
              <a:latin typeface="KoPub돋움체 Medium"/>
              <a:ea typeface="KoPub돋움체 Medium"/>
              <a:cs typeface="+mn-cs"/>
            </a:endParaRPr>
          </a:p>
        </p:txBody>
      </p:sp>
      <p:grpSp>
        <p:nvGrpSpPr>
          <p:cNvPr id="16" name="그룹 15">
            <a:extLst>
              <a:ext uri="{FF2B5EF4-FFF2-40B4-BE49-F238E27FC236}">
                <a16:creationId xmlns:a16="http://schemas.microsoft.com/office/drawing/2014/main" id="{CBB40C43-A8BF-A60A-DCDE-72E2B3C8D6A7}"/>
              </a:ext>
            </a:extLst>
          </p:cNvPr>
          <p:cNvGrpSpPr/>
          <p:nvPr/>
        </p:nvGrpSpPr>
        <p:grpSpPr>
          <a:xfrm>
            <a:off x="488996" y="2122418"/>
            <a:ext cx="3746471" cy="973750"/>
            <a:chOff x="488996" y="2122418"/>
            <a:chExt cx="3746471" cy="973750"/>
          </a:xfrm>
        </p:grpSpPr>
        <p:sp>
          <p:nvSpPr>
            <p:cNvPr id="13" name="TextBox 12">
              <a:extLst>
                <a:ext uri="{FF2B5EF4-FFF2-40B4-BE49-F238E27FC236}">
                  <a16:creationId xmlns:a16="http://schemas.microsoft.com/office/drawing/2014/main" id="{78565446-F7FD-536A-5640-2460BD495959}"/>
                </a:ext>
              </a:extLst>
            </p:cNvPr>
            <p:cNvSpPr txBox="1"/>
            <p:nvPr/>
          </p:nvSpPr>
          <p:spPr>
            <a:xfrm>
              <a:off x="1780932" y="2122418"/>
              <a:ext cx="2454535" cy="973750"/>
            </a:xfrm>
            <a:prstGeom prst="rect">
              <a:avLst/>
            </a:prstGeom>
            <a:solidFill>
              <a:schemeClr val="bg1"/>
            </a:solidFill>
            <a:ln w="6350">
              <a:solidFill>
                <a:schemeClr val="bg1">
                  <a:lumMod val="75000"/>
                </a:schemeClr>
              </a:solidFill>
              <a:miter lim="800000"/>
            </a:ln>
          </p:spPr>
          <p:txBody>
            <a:bodyPr wrap="square" lIns="90000" tIns="46800" rIns="90000" bIns="46800" rtlCol="0" anchor="ctr">
              <a:noAutofit/>
            </a:bodyPr>
            <a:lstStyle/>
            <a:p>
              <a:pPr marL="171450" marR="0" lvl="0" indent="-171450" algn="l" defTabSz="914400" rtl="0" eaLnBrk="1" fontAlgn="auto" latinLnBrk="0" hangingPunct="1">
                <a:lnSpc>
                  <a:spcPct val="105000"/>
                </a:lnSpc>
                <a:spcBef>
                  <a:spcPts val="100"/>
                </a:spcBef>
                <a:spcAft>
                  <a:spcPts val="200"/>
                </a:spcAft>
                <a:buClr>
                  <a:srgbClr val="000000">
                    <a:lumMod val="85000"/>
                    <a:lumOff val="15000"/>
                  </a:srgbClr>
                </a:buClr>
                <a:buSzTx/>
                <a:buFont typeface="Wingdings" panose="05000000000000000000" pitchFamily="2" charset="2"/>
                <a:buChar char="ü"/>
                <a:tabLst/>
                <a:defRPr/>
              </a:pPr>
              <a:r>
                <a:rPr lang="ko-KR" altLang="en-US" sz="950" dirty="0">
                  <a:ln>
                    <a:solidFill>
                      <a:prstClr val="white">
                        <a:lumMod val="75000"/>
                        <a:alpha val="0"/>
                      </a:prstClr>
                    </a:solidFill>
                  </a:ln>
                  <a:solidFill>
                    <a:srgbClr val="000000">
                      <a:lumMod val="85000"/>
                      <a:lumOff val="15000"/>
                    </a:srgbClr>
                  </a:solidFill>
                  <a:latin typeface="KoPub돋움체 Medium"/>
                  <a:ea typeface="KoPub돋움체 Medium"/>
                </a:rPr>
                <a:t>고금리</a:t>
              </a:r>
              <a:r>
                <a:rPr lang="en-US" altLang="ko-KR" sz="950" dirty="0">
                  <a:ln>
                    <a:solidFill>
                      <a:prstClr val="white">
                        <a:lumMod val="75000"/>
                        <a:alpha val="0"/>
                      </a:prstClr>
                    </a:solidFill>
                  </a:ln>
                  <a:solidFill>
                    <a:srgbClr val="000000">
                      <a:lumMod val="85000"/>
                      <a:lumOff val="15000"/>
                    </a:srgbClr>
                  </a:solidFill>
                  <a:latin typeface="KoPub돋움체 Medium"/>
                  <a:ea typeface="KoPub돋움체 Medium"/>
                </a:rPr>
                <a:t>·</a:t>
              </a:r>
              <a:r>
                <a:rPr lang="ko-KR" altLang="en-US" sz="950" dirty="0">
                  <a:ln>
                    <a:solidFill>
                      <a:prstClr val="white">
                        <a:lumMod val="75000"/>
                        <a:alpha val="0"/>
                      </a:prstClr>
                    </a:solidFill>
                  </a:ln>
                  <a:solidFill>
                    <a:srgbClr val="000000">
                      <a:lumMod val="85000"/>
                      <a:lumOff val="15000"/>
                    </a:srgbClr>
                  </a:solidFill>
                  <a:latin typeface="KoPub돋움체 Medium"/>
                  <a:ea typeface="KoPub돋움체 Medium"/>
                </a:rPr>
                <a:t>고물가 등으로 인한 소비 심리 위축과 더불어 엔데믹으로 인한 오프라인 구매 회복 등으로 이커머스 시장의 성장세가 둔화</a:t>
              </a:r>
              <a:endParaRPr lang="en-US" altLang="ko-KR" sz="950" dirty="0">
                <a:ln>
                  <a:solidFill>
                    <a:prstClr val="white">
                      <a:lumMod val="75000"/>
                      <a:alpha val="0"/>
                    </a:prstClr>
                  </a:solidFill>
                </a:ln>
                <a:solidFill>
                  <a:srgbClr val="000000">
                    <a:lumMod val="85000"/>
                    <a:lumOff val="15000"/>
                  </a:srgbClr>
                </a:solidFill>
                <a:latin typeface="KoPub돋움체 Medium"/>
                <a:ea typeface="KoPub돋움체 Medium"/>
              </a:endParaRPr>
            </a:p>
          </p:txBody>
        </p:sp>
        <p:cxnSp>
          <p:nvCxnSpPr>
            <p:cNvPr id="3" name="직선 화살표 연결선 2">
              <a:extLst>
                <a:ext uri="{FF2B5EF4-FFF2-40B4-BE49-F238E27FC236}">
                  <a16:creationId xmlns:a16="http://schemas.microsoft.com/office/drawing/2014/main" id="{B794C439-0D8E-29F6-B829-3EC821E944FB}"/>
                </a:ext>
              </a:extLst>
            </p:cNvPr>
            <p:cNvCxnSpPr>
              <a:cxnSpLocks/>
              <a:stCxn id="19" idx="3"/>
              <a:endCxn id="13" idx="1"/>
            </p:cNvCxnSpPr>
            <p:nvPr/>
          </p:nvCxnSpPr>
          <p:spPr>
            <a:xfrm>
              <a:off x="1571803" y="2609293"/>
              <a:ext cx="209129" cy="0"/>
            </a:xfrm>
            <a:prstGeom prst="straightConnector1">
              <a:avLst/>
            </a:prstGeom>
            <a:ln w="3175">
              <a:solidFill>
                <a:srgbClr val="8B9495"/>
              </a:solidFill>
              <a:tailEnd type="oval" w="sm" len="sm"/>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71236A81-FDEC-2DD4-F255-F08C96001FD2}"/>
                </a:ext>
              </a:extLst>
            </p:cNvPr>
            <p:cNvSpPr/>
            <p:nvPr/>
          </p:nvSpPr>
          <p:spPr>
            <a:xfrm>
              <a:off x="488996" y="2122418"/>
              <a:ext cx="1082807" cy="973750"/>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ko-KR" sz="1400" b="1"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a:ea typeface="KoPub돋움체 Medium"/>
                  <a:cs typeface="+mn-cs"/>
                </a:rPr>
                <a:t>Market</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ko-KR" altLang="en-US" sz="1050" b="0"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시장</a:t>
              </a:r>
              <a:r>
                <a:rPr kumimoji="0" lang="en-US" altLang="ko-KR" sz="1050" b="0"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50" b="0"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환경의</a:t>
              </a:r>
              <a:br>
                <a:rPr kumimoji="0" lang="en-US" altLang="ko-KR" sz="1050" b="0"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1050" b="0"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변화</a:t>
              </a:r>
              <a:endParaRPr kumimoji="0" lang="en-US" altLang="en-US" sz="1050" b="0" i="0" u="none" strike="noStrike" kern="1200" cap="none" spc="0" normalizeH="0" baseline="0" noProof="0" dirty="0">
                <a:ln>
                  <a:solidFill>
                    <a:srgbClr val="925899">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grpSp>
      <p:grpSp>
        <p:nvGrpSpPr>
          <p:cNvPr id="54" name="그룹 53">
            <a:extLst>
              <a:ext uri="{FF2B5EF4-FFF2-40B4-BE49-F238E27FC236}">
                <a16:creationId xmlns:a16="http://schemas.microsoft.com/office/drawing/2014/main" id="{76E4D41A-7C3C-5722-B03E-660D92468781}"/>
              </a:ext>
            </a:extLst>
          </p:cNvPr>
          <p:cNvGrpSpPr/>
          <p:nvPr/>
        </p:nvGrpSpPr>
        <p:grpSpPr>
          <a:xfrm>
            <a:off x="488998" y="5006341"/>
            <a:ext cx="3746453" cy="870584"/>
            <a:chOff x="488998" y="5103639"/>
            <a:chExt cx="3746453" cy="773286"/>
          </a:xfrm>
        </p:grpSpPr>
        <p:sp>
          <p:nvSpPr>
            <p:cNvPr id="21" name="직사각형 20">
              <a:extLst>
                <a:ext uri="{FF2B5EF4-FFF2-40B4-BE49-F238E27FC236}">
                  <a16:creationId xmlns:a16="http://schemas.microsoft.com/office/drawing/2014/main" id="{CE87F604-2C39-035F-A46D-BFE92E927D58}"/>
                </a:ext>
              </a:extLst>
            </p:cNvPr>
            <p:cNvSpPr/>
            <p:nvPr/>
          </p:nvSpPr>
          <p:spPr>
            <a:xfrm>
              <a:off x="488998" y="5103639"/>
              <a:ext cx="1082800" cy="773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ko-KR" sz="1400" b="1" i="0" u="none" strike="noStrike" kern="1200" cap="none" spc="0" normalizeH="0" baseline="0" noProof="0" dirty="0">
                  <a:ln>
                    <a:solidFill>
                      <a:srgbClr val="925899">
                        <a:alpha val="0"/>
                      </a:srgbClr>
                    </a:solidFill>
                  </a:ln>
                  <a:solidFill>
                    <a:srgbClr val="FFFFFF"/>
                  </a:solidFill>
                  <a:effectLst/>
                  <a:uLnTx/>
                  <a:uFillTx/>
                  <a:latin typeface="KoPub돋움체 Medium"/>
                  <a:ea typeface="KoPub돋움체 Medium"/>
                  <a:cs typeface="+mn-cs"/>
                </a:rPr>
                <a:t>Customer</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ko-KR" altLang="en-US"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고객 행동의</a:t>
              </a:r>
              <a:br>
                <a:rPr kumimoji="0" lang="en-US" altLang="ko-KR"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변화</a:t>
              </a:r>
              <a:endParaRPr kumimoji="0" lang="en-US" altLang="en-US"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
          <p:nvSpPr>
            <p:cNvPr id="96" name="TextBox 95">
              <a:extLst>
                <a:ext uri="{FF2B5EF4-FFF2-40B4-BE49-F238E27FC236}">
                  <a16:creationId xmlns:a16="http://schemas.microsoft.com/office/drawing/2014/main" id="{955EA7B4-47EB-B0DC-9629-BD2EB9BA430D}"/>
                </a:ext>
              </a:extLst>
            </p:cNvPr>
            <p:cNvSpPr txBox="1"/>
            <p:nvPr/>
          </p:nvSpPr>
          <p:spPr>
            <a:xfrm>
              <a:off x="1780933" y="5103640"/>
              <a:ext cx="2454518" cy="773285"/>
            </a:xfrm>
            <a:prstGeom prst="rect">
              <a:avLst/>
            </a:prstGeom>
            <a:solidFill>
              <a:schemeClr val="bg1"/>
            </a:solidFill>
            <a:ln w="6350">
              <a:solidFill>
                <a:schemeClr val="bg1">
                  <a:lumMod val="75000"/>
                </a:schemeClr>
              </a:solidFill>
              <a:miter lim="800000"/>
            </a:ln>
          </p:spPr>
          <p:txBody>
            <a:bodyPr wrap="square" lIns="90000" tIns="46800" rIns="90000" bIns="46800" rtlCol="0" anchor="ctr">
              <a:noAutofit/>
            </a:bodyPr>
            <a:lstStyle/>
            <a:p>
              <a:pPr marL="171450" marR="0" lvl="0" indent="-171450" algn="l" defTabSz="914400" rtl="0" eaLnBrk="1" fontAlgn="auto" latinLnBrk="0" hangingPunct="1">
                <a:lnSpc>
                  <a:spcPct val="105000"/>
                </a:lnSpc>
                <a:spcBef>
                  <a:spcPts val="100"/>
                </a:spcBef>
                <a:spcAft>
                  <a:spcPts val="200"/>
                </a:spcAft>
                <a:buClr>
                  <a:srgbClr val="000000">
                    <a:lumMod val="85000"/>
                    <a:lumOff val="15000"/>
                  </a:srgbClr>
                </a:buClr>
                <a:buSzTx/>
                <a:buFont typeface="Wingdings" panose="05000000000000000000" pitchFamily="2" charset="2"/>
                <a:buChar char="ü"/>
                <a:tabLst/>
                <a:defRPr/>
              </a:pPr>
              <a:r>
                <a:rPr kumimoji="0" lang="ko-KR" altLang="en-US"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소비자 니즈가 세분화되면서 고객 눈높이에 맞는 차별화</a:t>
              </a:r>
              <a:r>
                <a:rPr lang="ko-KR" altLang="en-US" sz="950" dirty="0">
                  <a:ln>
                    <a:solidFill>
                      <a:prstClr val="white">
                        <a:lumMod val="75000"/>
                        <a:alpha val="0"/>
                      </a:prstClr>
                    </a:solidFill>
                  </a:ln>
                  <a:solidFill>
                    <a:srgbClr val="000000">
                      <a:lumMod val="85000"/>
                      <a:lumOff val="15000"/>
                    </a:srgbClr>
                  </a:solidFill>
                  <a:latin typeface="KoPub돋움체 Medium"/>
                  <a:ea typeface="KoPub돋움체 Medium"/>
                </a:rPr>
                <a:t>된</a:t>
              </a:r>
              <a:r>
                <a:rPr kumimoji="0" lang="ko-KR" altLang="en-US"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콘텐츠 발굴의 중요성이 확대</a:t>
              </a:r>
              <a:endParaRPr kumimoji="0" lang="en-US" altLang="ko-KR"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p:txBody>
        </p:sp>
        <p:cxnSp>
          <p:nvCxnSpPr>
            <p:cNvPr id="30" name="직선 화살표 연결선 29">
              <a:extLst>
                <a:ext uri="{FF2B5EF4-FFF2-40B4-BE49-F238E27FC236}">
                  <a16:creationId xmlns:a16="http://schemas.microsoft.com/office/drawing/2014/main" id="{EB1A39FE-4407-8F9A-51B8-F66842506C55}"/>
                </a:ext>
              </a:extLst>
            </p:cNvPr>
            <p:cNvCxnSpPr>
              <a:cxnSpLocks/>
              <a:stCxn id="21" idx="3"/>
              <a:endCxn id="96" idx="1"/>
            </p:cNvCxnSpPr>
            <p:nvPr/>
          </p:nvCxnSpPr>
          <p:spPr>
            <a:xfrm>
              <a:off x="1571798" y="5490282"/>
              <a:ext cx="209135" cy="1"/>
            </a:xfrm>
            <a:prstGeom prst="straightConnector1">
              <a:avLst/>
            </a:prstGeom>
            <a:ln w="3175">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55" name="그룹 54">
            <a:extLst>
              <a:ext uri="{FF2B5EF4-FFF2-40B4-BE49-F238E27FC236}">
                <a16:creationId xmlns:a16="http://schemas.microsoft.com/office/drawing/2014/main" id="{778409FB-7E30-641F-74D0-81BD53DDD29A}"/>
              </a:ext>
            </a:extLst>
          </p:cNvPr>
          <p:cNvGrpSpPr/>
          <p:nvPr/>
        </p:nvGrpSpPr>
        <p:grpSpPr>
          <a:xfrm>
            <a:off x="488997" y="3261660"/>
            <a:ext cx="3746454" cy="1579189"/>
            <a:chOff x="488997" y="3370678"/>
            <a:chExt cx="3746454" cy="1439295"/>
          </a:xfrm>
        </p:grpSpPr>
        <p:sp>
          <p:nvSpPr>
            <p:cNvPr id="15" name="TextBox 14">
              <a:extLst>
                <a:ext uri="{FF2B5EF4-FFF2-40B4-BE49-F238E27FC236}">
                  <a16:creationId xmlns:a16="http://schemas.microsoft.com/office/drawing/2014/main" id="{7C79AD8B-6DCE-215C-1E1D-ED4F77C15B03}"/>
                </a:ext>
              </a:extLst>
            </p:cNvPr>
            <p:cNvSpPr txBox="1"/>
            <p:nvPr/>
          </p:nvSpPr>
          <p:spPr>
            <a:xfrm>
              <a:off x="1780932" y="3370678"/>
              <a:ext cx="2454519" cy="1439294"/>
            </a:xfrm>
            <a:prstGeom prst="rect">
              <a:avLst/>
            </a:prstGeom>
            <a:solidFill>
              <a:schemeClr val="bg1"/>
            </a:solidFill>
            <a:ln w="6350">
              <a:solidFill>
                <a:schemeClr val="bg1">
                  <a:lumMod val="75000"/>
                </a:schemeClr>
              </a:solidFill>
              <a:miter lim="800000"/>
            </a:ln>
          </p:spPr>
          <p:txBody>
            <a:bodyPr wrap="square" lIns="90000" tIns="46800" rIns="90000" bIns="46800" rtlCol="0" anchor="ctr">
              <a:noAutofit/>
            </a:bodyPr>
            <a:lstStyle/>
            <a:p>
              <a:pPr marL="171450" marR="0" lvl="0" indent="-171450" algn="l" defTabSz="914400" rtl="0" eaLnBrk="1" fontAlgn="auto" latinLnBrk="0" hangingPunct="1">
                <a:lnSpc>
                  <a:spcPct val="110000"/>
                </a:lnSpc>
                <a:spcBef>
                  <a:spcPts val="200"/>
                </a:spcBef>
                <a:spcAft>
                  <a:spcPts val="200"/>
                </a:spcAft>
                <a:buClr>
                  <a:srgbClr val="000000">
                    <a:lumMod val="85000"/>
                    <a:lumOff val="15000"/>
                  </a:srgbClr>
                </a:buClr>
                <a:buSzTx/>
                <a:buFont typeface="Wingdings" panose="05000000000000000000" pitchFamily="2" charset="2"/>
                <a:buChar char="ü"/>
                <a:tabLst/>
                <a:defRPr/>
              </a:pPr>
              <a:r>
                <a:rPr kumimoji="0" lang="ko-KR" altLang="en-US"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쿠팡</a:t>
              </a:r>
              <a:r>
                <a:rPr kumimoji="0" lang="en-US" altLang="ko-KR"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네이버 등 안정적 비즈니스 모델을 갖춘 상위 사업자의 영향력이 급격히 증대되는 등 상위 플랫폼 쏠림 현상 심화</a:t>
              </a:r>
              <a:endParaRPr kumimoji="0" lang="en-US" altLang="ko-KR"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171450" marR="0" lvl="0" indent="-171450" algn="l" defTabSz="914400" rtl="0" eaLnBrk="1" fontAlgn="auto" latinLnBrk="0" hangingPunct="1">
                <a:lnSpc>
                  <a:spcPct val="110000"/>
                </a:lnSpc>
                <a:spcBef>
                  <a:spcPts val="200"/>
                </a:spcBef>
                <a:spcAft>
                  <a:spcPts val="200"/>
                </a:spcAft>
                <a:buClr>
                  <a:srgbClr val="000000">
                    <a:lumMod val="85000"/>
                    <a:lumOff val="15000"/>
                  </a:srgbClr>
                </a:buClr>
                <a:buSzTx/>
                <a:buFont typeface="Wingdings" panose="05000000000000000000" pitchFamily="2" charset="2"/>
                <a:buChar char="ü"/>
                <a:tabLst/>
                <a:defRPr/>
              </a:pPr>
              <a:r>
                <a:rPr kumimoji="0" lang="ko-KR" altLang="en-US"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이커머스 업종 경계가 사라지는 빅블러</a:t>
              </a:r>
              <a:r>
                <a:rPr kumimoji="0" lang="en-US" altLang="ko-KR"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(Big Blur) </a:t>
              </a:r>
              <a:r>
                <a:rPr kumimoji="0" lang="ko-KR" altLang="en-US" sz="95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현상의 확산으로 경쟁 구도 다변화됨과 동시에 新비즈니스 모델 및 협업 구도가 생겨나는 패러다임 변화가 관찰</a:t>
              </a:r>
            </a:p>
          </p:txBody>
        </p:sp>
        <p:cxnSp>
          <p:nvCxnSpPr>
            <p:cNvPr id="33" name="직선 화살표 연결선 32">
              <a:extLst>
                <a:ext uri="{FF2B5EF4-FFF2-40B4-BE49-F238E27FC236}">
                  <a16:creationId xmlns:a16="http://schemas.microsoft.com/office/drawing/2014/main" id="{CE4CC339-E054-1A1C-40AC-CD956D210796}"/>
                </a:ext>
              </a:extLst>
            </p:cNvPr>
            <p:cNvCxnSpPr>
              <a:cxnSpLocks/>
              <a:stCxn id="20" idx="3"/>
              <a:endCxn id="15" idx="1"/>
            </p:cNvCxnSpPr>
            <p:nvPr/>
          </p:nvCxnSpPr>
          <p:spPr>
            <a:xfrm flipV="1">
              <a:off x="1571798" y="4090325"/>
              <a:ext cx="209134" cy="1"/>
            </a:xfrm>
            <a:prstGeom prst="straightConnector1">
              <a:avLst/>
            </a:prstGeom>
            <a:ln w="317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DEBB82F-E95E-D74E-4B0D-F915608EDD0C}"/>
                </a:ext>
              </a:extLst>
            </p:cNvPr>
            <p:cNvSpPr/>
            <p:nvPr/>
          </p:nvSpPr>
          <p:spPr>
            <a:xfrm>
              <a:off x="488997" y="3370678"/>
              <a:ext cx="1082801" cy="14392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ko-KR" sz="1400" b="1" i="0" u="none" strike="noStrike" kern="1200" cap="none" spc="0" normalizeH="0" baseline="0" noProof="0" dirty="0">
                  <a:ln>
                    <a:solidFill>
                      <a:srgbClr val="925899">
                        <a:alpha val="0"/>
                      </a:srgbClr>
                    </a:solidFill>
                  </a:ln>
                  <a:solidFill>
                    <a:srgbClr val="FFFFFF"/>
                  </a:solidFill>
                  <a:effectLst/>
                  <a:uLnTx/>
                  <a:uFillTx/>
                  <a:latin typeface="KoPub돋움체 Medium"/>
                  <a:ea typeface="KoPub돋움체 Medium"/>
                  <a:cs typeface="+mn-cs"/>
                </a:rPr>
                <a:t>Competition</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ko-KR" altLang="en-US"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경쟁 구도의</a:t>
              </a:r>
              <a:br>
                <a:rPr kumimoji="0" lang="en-US" altLang="ko-KR"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변화</a:t>
              </a:r>
              <a:endParaRPr kumimoji="0" lang="en-US" altLang="en-US" sz="1050" b="0" i="0" u="none" strike="noStrike" kern="1200" cap="none" spc="0" normalizeH="0" baseline="0" noProof="0" dirty="0">
                <a:ln>
                  <a:solidFill>
                    <a:srgbClr val="925899">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grpSp>
      <p:sp>
        <p:nvSpPr>
          <p:cNvPr id="79" name="직사각형 78">
            <a:extLst>
              <a:ext uri="{FF2B5EF4-FFF2-40B4-BE49-F238E27FC236}">
                <a16:creationId xmlns:a16="http://schemas.microsoft.com/office/drawing/2014/main" id="{B8E2CE5F-69B8-9A84-72C4-B10FA3E54CBE}"/>
              </a:ext>
            </a:extLst>
          </p:cNvPr>
          <p:cNvSpPr/>
          <p:nvPr/>
        </p:nvSpPr>
        <p:spPr>
          <a:xfrm>
            <a:off x="4891538" y="2120329"/>
            <a:ext cx="4521811" cy="3754507"/>
          </a:xfrm>
          <a:prstGeom prst="rect">
            <a:avLst/>
          </a:prstGeom>
          <a:solidFill>
            <a:srgbClr val="E1F4FF"/>
          </a:solidFill>
          <a:ln w="9525">
            <a:solidFill>
              <a:srgbClr val="CDEDFF"/>
            </a:solidFill>
          </a:ln>
        </p:spPr>
        <p:style>
          <a:lnRef idx="2">
            <a:schemeClr val="accent1">
              <a:shade val="50000"/>
            </a:schemeClr>
          </a:lnRef>
          <a:fillRef idx="1">
            <a:schemeClr val="accent1"/>
          </a:fillRef>
          <a:effectRef idx="0">
            <a:schemeClr val="accent1"/>
          </a:effectRef>
          <a:fontRef idx="minor">
            <a:schemeClr val="lt1"/>
          </a:fontRef>
        </p:style>
        <p:txBody>
          <a:bodyPr lIns="108000" tIns="46800" rIns="108000" rtlCol="0" anchor="ctr"/>
          <a:lstStyle/>
          <a:p>
            <a:pPr marL="171450" marR="0" lvl="0" indent="-171450" algn="l" defTabSz="914400" rtl="0" eaLnBrk="1" fontAlgn="auto" latinLnBrk="0" hangingPunct="1">
              <a:lnSpc>
                <a:spcPct val="117000"/>
              </a:lnSpc>
              <a:spcBef>
                <a:spcPts val="100"/>
              </a:spcBef>
              <a:spcAft>
                <a:spcPts val="200"/>
              </a:spcAft>
              <a:buClrTx/>
              <a:buSzTx/>
              <a:buFont typeface="Arial" panose="020B0604020202020204" pitchFamily="34" charset="0"/>
              <a:buChar char="•"/>
              <a:tabLst/>
              <a:defRPr/>
            </a:pPr>
            <a:r>
              <a:rPr kumimoji="0" lang="ko-KR" altLang="en-US"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기업 간 생존 경쟁으로 변모한 가운데</a:t>
            </a:r>
            <a:r>
              <a:rPr kumimoji="0" lang="en-US" altLang="ko-KR"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이커머스 기업의 체질 개선이 필요</a:t>
            </a:r>
            <a:endParaRPr kumimoji="0" lang="en-US" altLang="ko-KR"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360363" marR="0" lvl="0" indent="-184150" algn="l" defTabSz="914400" rtl="0" eaLnBrk="1" fontAlgn="auto" latinLnBrk="0" hangingPunct="1">
              <a:lnSpc>
                <a:spcPct val="117000"/>
              </a:lnSpc>
              <a:spcBef>
                <a:spcPts val="100"/>
              </a:spcBef>
              <a:spcAft>
                <a:spcPts val="200"/>
              </a:spcAft>
              <a:buClrTx/>
              <a:buSzTx/>
              <a:buFontTx/>
              <a:buChar char="­"/>
              <a:tabLst/>
              <a:defRPr/>
            </a:pPr>
            <a:r>
              <a:rPr lang="ko-KR" altLang="en-US" sz="1000" dirty="0">
                <a:ln>
                  <a:solidFill>
                    <a:srgbClr val="FFFFFF">
                      <a:lumMod val="75000"/>
                      <a:alpha val="0"/>
                    </a:srgbClr>
                  </a:solidFill>
                </a:ln>
                <a:solidFill>
                  <a:srgbClr val="00338D">
                    <a:lumMod val="50000"/>
                  </a:srgbClr>
                </a:solidFill>
                <a:latin typeface="KoPub돋움체 Medium" panose="02020603020101020101" pitchFamily="18" charset="-127"/>
                <a:ea typeface="KoPub돋움체 Medium" panose="02020603020101020101" pitchFamily="18" charset="-127"/>
              </a:rPr>
              <a:t>이커머스 시장은 성숙기에 접어든 가운데</a:t>
            </a:r>
            <a:r>
              <a:rPr lang="en-US" altLang="ko-KR" sz="1000" dirty="0">
                <a:ln>
                  <a:solidFill>
                    <a:srgbClr val="FFFFFF">
                      <a:lumMod val="75000"/>
                      <a:alpha val="0"/>
                    </a:srgbClr>
                  </a:solidFill>
                </a:ln>
                <a:solidFill>
                  <a:srgbClr val="00338D">
                    <a:lumMod val="50000"/>
                  </a:srgbClr>
                </a:solidFill>
                <a:latin typeface="KoPub돋움체 Medium" panose="02020603020101020101" pitchFamily="18" charset="-127"/>
                <a:ea typeface="KoPub돋움체 Medium" panose="02020603020101020101" pitchFamily="18" charset="-127"/>
              </a:rPr>
              <a:t>, </a:t>
            </a:r>
            <a:r>
              <a:rPr lang="ko-KR" altLang="en-US" sz="1000" dirty="0">
                <a:ln>
                  <a:solidFill>
                    <a:srgbClr val="FFFFFF">
                      <a:lumMod val="75000"/>
                      <a:alpha val="0"/>
                    </a:srgbClr>
                  </a:solidFill>
                </a:ln>
                <a:solidFill>
                  <a:srgbClr val="00338D">
                    <a:lumMod val="50000"/>
                  </a:srgbClr>
                </a:solidFill>
                <a:latin typeface="KoPub돋움체 Medium" panose="02020603020101020101" pitchFamily="18" charset="-127"/>
                <a:ea typeface="KoPub돋움체 Medium" panose="02020603020101020101" pitchFamily="18" charset="-127"/>
              </a:rPr>
              <a:t>신규 고객 확보가 쉽지 않을 것으로 보임</a:t>
            </a:r>
            <a:r>
              <a:rPr lang="en-US" altLang="ko-KR" sz="1000" dirty="0">
                <a:ln>
                  <a:solidFill>
                    <a:srgbClr val="FFFFFF">
                      <a:lumMod val="75000"/>
                      <a:alpha val="0"/>
                    </a:srgbClr>
                  </a:solidFill>
                </a:ln>
                <a:solidFill>
                  <a:srgbClr val="00338D">
                    <a:lumMod val="50000"/>
                  </a:srgbClr>
                </a:solidFill>
                <a:latin typeface="KoPub돋움체 Medium" panose="02020603020101020101" pitchFamily="18" charset="-127"/>
                <a:ea typeface="KoPub돋움체 Medium" panose="02020603020101020101" pitchFamily="18" charset="-127"/>
              </a:rPr>
              <a:t>. </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고마진 품목 중심으로 라인업을 재정비하여 거래액 및 수익성 증대를 통한 성장 도모 필요</a:t>
            </a:r>
            <a:endPar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360363" marR="0" lvl="0" indent="-184150" algn="l" defTabSz="914400" rtl="0" eaLnBrk="1" fontAlgn="auto" latinLnBrk="0" hangingPunct="1">
              <a:lnSpc>
                <a:spcPct val="117000"/>
              </a:lnSpc>
              <a:spcBef>
                <a:spcPts val="100"/>
              </a:spcBef>
              <a:spcAft>
                <a:spcPts val="200"/>
              </a:spcAft>
              <a:buClrTx/>
              <a:buSzTx/>
              <a:buFontTx/>
              <a:buChar char="­"/>
              <a:tabLst/>
              <a:defRPr/>
            </a:pP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수익성 강화 기조에도 불구하고 이커머스 상위 사업자 간 패권 다툼은 지속될 전망</a:t>
            </a:r>
            <a:r>
              <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시장 내 주도권 확보</a:t>
            </a:r>
            <a:r>
              <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유지를 위해 이커머스 생태계 확장 및 물류비</a:t>
            </a:r>
            <a:r>
              <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마케팅비 등 비용 절감 가능 </a:t>
            </a:r>
            <a:r>
              <a:rPr lang="ko-KR" altLang="en-US" sz="1000" dirty="0">
                <a:ln>
                  <a:solidFill>
                    <a:srgbClr val="FFFFFF">
                      <a:lumMod val="75000"/>
                      <a:alpha val="0"/>
                    </a:srgbClr>
                  </a:solidFill>
                </a:ln>
                <a:solidFill>
                  <a:srgbClr val="00338D">
                    <a:lumMod val="50000"/>
                  </a:srgbClr>
                </a:solidFill>
                <a:latin typeface="KoPub돋움체 Medium" panose="02020603020101020101" pitchFamily="18" charset="-127"/>
                <a:ea typeface="KoPub돋움체 Medium" panose="02020603020101020101" pitchFamily="18" charset="-127"/>
              </a:rPr>
              <a:t>방안을 동시에 모색하며 </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기업가치 제고에 나설 필요</a:t>
            </a:r>
            <a:endPar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360363" marR="0" lvl="0" indent="-184150" algn="l" defTabSz="914400" rtl="0" eaLnBrk="1" fontAlgn="auto" latinLnBrk="0" hangingPunct="1">
              <a:lnSpc>
                <a:spcPct val="117000"/>
              </a:lnSpc>
              <a:spcBef>
                <a:spcPts val="100"/>
              </a:spcBef>
              <a:spcAft>
                <a:spcPts val="200"/>
              </a:spcAft>
              <a:buClrTx/>
              <a:buSzTx/>
              <a:buFontTx/>
              <a:buChar char="­"/>
              <a:tabLst/>
              <a:defRPr/>
            </a:pPr>
            <a:r>
              <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B2C</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뿐만 아니라 </a:t>
            </a:r>
            <a:r>
              <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B2B </a:t>
            </a:r>
            <a:r>
              <a:rPr kumimoji="0" lang="ko-KR" altLang="en-US"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판매자 대상 솔루션을 다양화하며 경쟁력을 제고하고 생태계 지배력을 강화</a:t>
            </a:r>
            <a:endParaRPr kumimoji="0" lang="en-US" altLang="ko-KR" sz="100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auto" latinLnBrk="0" hangingPunct="1">
              <a:lnSpc>
                <a:spcPct val="117000"/>
              </a:lnSpc>
              <a:spcBef>
                <a:spcPts val="100"/>
              </a:spcBef>
              <a:spcAft>
                <a:spcPts val="200"/>
              </a:spcAft>
              <a:buClrTx/>
              <a:buSzTx/>
              <a:buFont typeface="Arial" panose="020B0604020202020204" pitchFamily="34" charset="0"/>
              <a:buChar char="•"/>
              <a:tabLst/>
              <a:defRPr/>
            </a:pPr>
            <a:r>
              <a:rPr kumimoji="0" lang="ko-KR" altLang="en-US"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파편화되는 고객 수요에 대응할 수 있는 기업의 역량이 강조</a:t>
            </a:r>
            <a:endParaRPr kumimoji="0" lang="en-US" altLang="ko-KR"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360363" marR="0" lvl="0" indent="-184150" algn="l" defTabSz="914400" rtl="0" eaLnBrk="1" fontAlgn="auto" latinLnBrk="0" hangingPunct="1">
              <a:lnSpc>
                <a:spcPct val="117000"/>
              </a:lnSpc>
              <a:spcBef>
                <a:spcPts val="100"/>
              </a:spcBef>
              <a:spcAft>
                <a:spcPts val="200"/>
              </a:spcAft>
              <a:buClrTx/>
              <a:buSzTx/>
              <a:buFontTx/>
              <a:buChar char="­"/>
              <a:tabLst/>
              <a:defRPr/>
            </a:pPr>
            <a:r>
              <a:rPr kumimoji="0" lang="ko-KR" altLang="en-US"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데이터의 확보 우위에 있는 기업이 가치 있는 기업으로 평가받는 시대인 만큼</a:t>
            </a:r>
            <a:r>
              <a:rPr kumimoji="0" lang="en-US" altLang="ko-KR"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세분화되는 고객 수요에 대해 개인 맞춤화로 대응 필요</a:t>
            </a:r>
            <a:endParaRPr kumimoji="0" lang="en-US" altLang="ko-KR"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auto" latinLnBrk="0" hangingPunct="1">
              <a:lnSpc>
                <a:spcPct val="117000"/>
              </a:lnSpc>
              <a:spcBef>
                <a:spcPts val="100"/>
              </a:spcBef>
              <a:spcAft>
                <a:spcPts val="200"/>
              </a:spcAft>
              <a:buClrTx/>
              <a:buSzTx/>
              <a:buFont typeface="Arial" panose="020B0604020202020204" pitchFamily="34" charset="0"/>
              <a:buChar char="•"/>
              <a:tabLst/>
              <a:defRPr/>
            </a:pPr>
            <a:r>
              <a:rPr kumimoji="0" lang="ko-KR" altLang="en-US"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신규 고객 유치도 중요하나</a:t>
            </a:r>
            <a:r>
              <a:rPr kumimoji="0" lang="en-US" altLang="ko-KR"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기존 고객을 충성고객으로 전환하기 위한 전략적 방향성 수립이 필요한 시점</a:t>
            </a:r>
            <a:endParaRPr kumimoji="0" lang="en-US" altLang="ko-KR" sz="1050" b="1"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a:p>
            <a:pPr marL="360363" marR="0" lvl="0" indent="-184150" algn="l" defTabSz="914400" rtl="0" eaLnBrk="1" fontAlgn="auto" latinLnBrk="0" hangingPunct="1">
              <a:lnSpc>
                <a:spcPct val="117000"/>
              </a:lnSpc>
              <a:spcBef>
                <a:spcPts val="100"/>
              </a:spcBef>
              <a:spcAft>
                <a:spcPts val="200"/>
              </a:spcAft>
              <a:buClrTx/>
              <a:buSzTx/>
              <a:buFontTx/>
              <a:buChar char="­"/>
              <a:tabLst/>
              <a:defRPr/>
            </a:pPr>
            <a:r>
              <a:rPr kumimoji="0" lang="ko-KR" altLang="en-US"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당일배송</a:t>
            </a:r>
            <a:r>
              <a:rPr kumimoji="0" lang="en-US" altLang="ko-KR"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익일배송 등 배송 서비스 다양화</a:t>
            </a:r>
            <a:r>
              <a:rPr kumimoji="0" lang="en-US" altLang="ko-KR"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rPr>
              <a:t>전문관 구축 외에 파편화되는 수요를 확보하고 기존 고객을 충성고객으로 확보하기 위한 차별화 전략 마련이 요구됨</a:t>
            </a:r>
            <a:endParaRPr kumimoji="0" lang="en-US" altLang="ko-KR" sz="1000" b="0" i="0" u="none" strike="noStrike" kern="1200" cap="none" spc="0" normalizeH="0" baseline="0" noProof="0" dirty="0">
              <a:ln>
                <a:solidFill>
                  <a:srgbClr val="FFFFFF">
                    <a:lumMod val="75000"/>
                    <a:alpha val="0"/>
                  </a:srgbClr>
                </a:solidFill>
              </a:ln>
              <a:solidFill>
                <a:srgbClr val="00338D">
                  <a:lumMod val="50000"/>
                </a:srgbClr>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53" name="그룹 52">
            <a:extLst>
              <a:ext uri="{FF2B5EF4-FFF2-40B4-BE49-F238E27FC236}">
                <a16:creationId xmlns:a16="http://schemas.microsoft.com/office/drawing/2014/main" id="{4AAABC98-4B76-D346-A022-C8A95CFD8629}"/>
              </a:ext>
            </a:extLst>
          </p:cNvPr>
          <p:cNvGrpSpPr/>
          <p:nvPr/>
        </p:nvGrpSpPr>
        <p:grpSpPr>
          <a:xfrm>
            <a:off x="4293177" y="2142537"/>
            <a:ext cx="523374" cy="3754507"/>
            <a:chOff x="5096404" y="2165486"/>
            <a:chExt cx="523374" cy="3731558"/>
          </a:xfrm>
        </p:grpSpPr>
        <p:cxnSp>
          <p:nvCxnSpPr>
            <p:cNvPr id="99" name="직선 연결선 98">
              <a:extLst>
                <a:ext uri="{FF2B5EF4-FFF2-40B4-BE49-F238E27FC236}">
                  <a16:creationId xmlns:a16="http://schemas.microsoft.com/office/drawing/2014/main" id="{B2150A51-2AA2-EA8C-3E83-FA9953FBCAE8}"/>
                </a:ext>
              </a:extLst>
            </p:cNvPr>
            <p:cNvCxnSpPr>
              <a:cxnSpLocks/>
            </p:cNvCxnSpPr>
            <p:nvPr/>
          </p:nvCxnSpPr>
          <p:spPr>
            <a:xfrm>
              <a:off x="5358091" y="2165486"/>
              <a:ext cx="0" cy="373155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1" name="그룹 30">
              <a:extLst>
                <a:ext uri="{FF2B5EF4-FFF2-40B4-BE49-F238E27FC236}">
                  <a16:creationId xmlns:a16="http://schemas.microsoft.com/office/drawing/2014/main" id="{74A391A0-DC8A-BBE7-83C4-A7F311AFCBA3}"/>
                </a:ext>
              </a:extLst>
            </p:cNvPr>
            <p:cNvGrpSpPr/>
            <p:nvPr/>
          </p:nvGrpSpPr>
          <p:grpSpPr>
            <a:xfrm>
              <a:off x="5096404" y="3797266"/>
              <a:ext cx="523374" cy="467999"/>
              <a:chOff x="5231870" y="3640106"/>
              <a:chExt cx="523374" cy="467999"/>
            </a:xfrm>
          </p:grpSpPr>
          <p:sp>
            <p:nvSpPr>
              <p:cNvPr id="32" name="직사각형 31">
                <a:extLst>
                  <a:ext uri="{FF2B5EF4-FFF2-40B4-BE49-F238E27FC236}">
                    <a16:creationId xmlns:a16="http://schemas.microsoft.com/office/drawing/2014/main" id="{7D8A20E7-5E7F-AA75-F943-AFDA995213BA}"/>
                  </a:ext>
                </a:extLst>
              </p:cNvPr>
              <p:cNvSpPr/>
              <p:nvPr/>
            </p:nvSpPr>
            <p:spPr>
              <a:xfrm>
                <a:off x="5231870" y="3640106"/>
                <a:ext cx="523374" cy="46799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marR="0" lvl="0" indent="-85725"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48" name="그룹 47">
                <a:extLst>
                  <a:ext uri="{FF2B5EF4-FFF2-40B4-BE49-F238E27FC236}">
                    <a16:creationId xmlns:a16="http://schemas.microsoft.com/office/drawing/2014/main" id="{CAEA4770-BEA6-78D6-0522-AFB4BCB0F5B7}"/>
                  </a:ext>
                </a:extLst>
              </p:cNvPr>
              <p:cNvGrpSpPr/>
              <p:nvPr/>
            </p:nvGrpSpPr>
            <p:grpSpPr>
              <a:xfrm>
                <a:off x="5314159" y="3715972"/>
                <a:ext cx="336675" cy="316267"/>
                <a:chOff x="6871289" y="4074209"/>
                <a:chExt cx="336675" cy="316267"/>
              </a:xfrm>
            </p:grpSpPr>
            <p:sp>
              <p:nvSpPr>
                <p:cNvPr id="49" name="화살표: 갈매기형 수장 48">
                  <a:extLst>
                    <a:ext uri="{FF2B5EF4-FFF2-40B4-BE49-F238E27FC236}">
                      <a16:creationId xmlns:a16="http://schemas.microsoft.com/office/drawing/2014/main" id="{A7516D15-9598-8496-4567-D401E5A66B09}"/>
                    </a:ext>
                  </a:extLst>
                </p:cNvPr>
                <p:cNvSpPr/>
                <p:nvPr/>
              </p:nvSpPr>
              <p:spPr>
                <a:xfrm>
                  <a:off x="7010369" y="4074209"/>
                  <a:ext cx="197595" cy="316267"/>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1" name="화살표: 갈매기형 수장 50">
                  <a:extLst>
                    <a:ext uri="{FF2B5EF4-FFF2-40B4-BE49-F238E27FC236}">
                      <a16:creationId xmlns:a16="http://schemas.microsoft.com/office/drawing/2014/main" id="{DB5B3B6D-FAC7-E019-E8E1-92BDA550BF96}"/>
                    </a:ext>
                  </a:extLst>
                </p:cNvPr>
                <p:cNvSpPr/>
                <p:nvPr/>
              </p:nvSpPr>
              <p:spPr>
                <a:xfrm>
                  <a:off x="6871289" y="4074209"/>
                  <a:ext cx="197595" cy="31626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grpSp>
      </p:grpSp>
    </p:spTree>
    <p:extLst>
      <p:ext uri="{BB962C8B-B14F-4D97-AF65-F5344CB8AC3E}">
        <p14:creationId xmlns:p14="http://schemas.microsoft.com/office/powerpoint/2010/main" val="806300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직사각형 49">
            <a:extLst>
              <a:ext uri="{FF2B5EF4-FFF2-40B4-BE49-F238E27FC236}">
                <a16:creationId xmlns:a16="http://schemas.microsoft.com/office/drawing/2014/main" id="{F2F558DF-95A6-394F-5F12-195F503CFF1F}"/>
              </a:ext>
            </a:extLst>
          </p:cNvPr>
          <p:cNvSpPr/>
          <p:nvPr/>
        </p:nvSpPr>
        <p:spPr>
          <a:xfrm>
            <a:off x="3553514" y="1382785"/>
            <a:ext cx="2798974" cy="4503094"/>
          </a:xfrm>
          <a:prstGeom prst="rect">
            <a:avLst/>
          </a:prstGeom>
          <a:solidFill>
            <a:srgbClr val="CED3D8">
              <a:alpha val="34902"/>
            </a:srgbClr>
          </a:solidFill>
          <a:ln w="9525">
            <a:solidFill>
              <a:srgbClr val="D7DCDF"/>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08000" rtlCol="0" anchor="t"/>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2000" b="1" i="0" u="none" strike="noStrike" kern="1200" cap="none" spc="-90" normalizeH="0" baseline="0" noProof="0" dirty="0">
                <a:ln>
                  <a:solidFill>
                    <a:srgbClr val="FFFFFF">
                      <a:lumMod val="75000"/>
                      <a:alpha val="0"/>
                    </a:srgbClr>
                  </a:solidFill>
                </a:ln>
                <a:solidFill>
                  <a:srgbClr val="3D4F63"/>
                </a:solidFill>
                <a:effectLst/>
                <a:uLnTx/>
                <a:uFillTx/>
                <a:latin typeface="KoPub돋움체 Medium" panose="02020603020101020101" pitchFamily="18" charset="-127"/>
                <a:ea typeface="KoPub돋움체 Medium" panose="02020603020101020101" pitchFamily="18" charset="-127"/>
                <a:cs typeface="+mn-cs"/>
              </a:rPr>
              <a:t>수익성 개선</a:t>
            </a:r>
            <a:endParaRPr kumimoji="0" lang="en-US" altLang="ko-KR" sz="2000" b="1" i="0" u="none" strike="noStrike" kern="1200" cap="none" spc="-90" normalizeH="0" baseline="0" noProof="0" dirty="0">
              <a:ln>
                <a:solidFill>
                  <a:srgbClr val="FFFFFF">
                    <a:lumMod val="75000"/>
                    <a:alpha val="0"/>
                  </a:srgbClr>
                </a:solidFill>
              </a:ln>
              <a:solidFill>
                <a:srgbClr val="3D4F63"/>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40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3D4F63"/>
                </a:solidFill>
                <a:effectLst/>
                <a:uLnTx/>
                <a:uFillTx/>
                <a:latin typeface="KoPub돋움체 Medium" panose="02020603020101020101" pitchFamily="18" charset="-127"/>
                <a:ea typeface="KoPub돋움체 Medium" panose="02020603020101020101" pitchFamily="18" charset="-127"/>
                <a:cs typeface="+mn-cs"/>
              </a:rPr>
              <a:t>수익성 높은 사업을 중심으로 포트폴리오 재정비하며 경영 효율화</a:t>
            </a:r>
            <a:endParaRPr kumimoji="0" lang="en-US" altLang="ko-KR" sz="1050" b="1" i="0" u="none" strike="noStrike" kern="1200" cap="none" spc="0" normalizeH="0" baseline="0" noProof="0" dirty="0">
              <a:ln>
                <a:solidFill>
                  <a:srgbClr val="FFFFFF">
                    <a:lumMod val="75000"/>
                    <a:alpha val="0"/>
                  </a:srgbClr>
                </a:solidFill>
              </a:ln>
              <a:solidFill>
                <a:srgbClr val="3D4F63"/>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400"/>
              </a:spcBef>
              <a:spcAft>
                <a:spcPts val="3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3D4F63"/>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1200" b="1" i="0" u="none" strike="noStrike" kern="1200" cap="none" spc="0" normalizeH="0" baseline="0" noProof="0" dirty="0">
              <a:ln>
                <a:solidFill>
                  <a:srgbClr val="FFFFFF">
                    <a:lumMod val="75000"/>
                    <a:alpha val="0"/>
                  </a:srgbClr>
                </a:solidFill>
              </a:ln>
              <a:solidFill>
                <a:srgbClr val="3D4F63"/>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fontAlgn="auto">
              <a:lnSpc>
                <a:spcPct val="108000"/>
              </a:lnSpc>
              <a:spcBef>
                <a:spcPts val="700"/>
              </a:spcBef>
              <a:spcAft>
                <a:spcPts val="200"/>
              </a:spcAft>
              <a:buClrTx/>
              <a:buSzTx/>
              <a:buFont typeface="Arial" panose="020B0604020202020204" pitchFamily="34" charset="0"/>
              <a:buChar char="•"/>
              <a:tabLst/>
              <a:defRPr/>
            </a:pP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이커머스 기업은 안정적인 수익구조를 기반으로 외형 성장을 지속해 나가기 위한 전략 방향성 검토</a:t>
            </a:r>
            <a:endPar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266700" indent="-176213">
              <a:lnSpc>
                <a:spcPct val="108000"/>
              </a:lnSpc>
              <a:spcBef>
                <a:spcPts val="200"/>
              </a:spcBef>
              <a:spcAft>
                <a:spcPts val="200"/>
              </a:spcAft>
              <a:buFont typeface="KoPub돋움체 Medium" panose="00000600000000000000" pitchFamily="2" charset="-127"/>
              <a:buChar char="­"/>
              <a:defRPr/>
            </a:pP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최근 기업들은 ‘양적 확대 </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vs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질적 개선’ 갈림길을 마주하고 있으며</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무리한 출혈 경쟁을 자제하고 수익성과 성장성 간 밸런스 유지가 가능한 방향으로 전략을 재정비해야 함 </a:t>
            </a:r>
            <a:endPar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108000" marR="0" lvl="0" indent="-108000" fontAlgn="auto">
              <a:lnSpc>
                <a:spcPct val="108000"/>
              </a:lnSpc>
              <a:spcBef>
                <a:spcPts val="200"/>
              </a:spcBef>
              <a:spcAft>
                <a:spcPts val="200"/>
              </a:spcAft>
              <a:buClrTx/>
              <a:buSzTx/>
              <a:buFont typeface="Arial" panose="020B0604020202020204" pitchFamily="34" charset="0"/>
              <a:buChar char="•"/>
              <a:tabLst/>
              <a:defRPr/>
            </a:pP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흑자 전환을 목표로 운영비</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마케팅비 등 비용 감축과 더불어 규모의 경제를 이루기 위해 물류</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풀필먼트 등 필요 분야에 대한 대규모 투자를 추진 </a:t>
            </a:r>
          </a:p>
          <a:p>
            <a:pPr marL="266700" indent="-176213">
              <a:lnSpc>
                <a:spcPct val="108000"/>
              </a:lnSpc>
              <a:spcBef>
                <a:spcPts val="200"/>
              </a:spcBef>
              <a:spcAft>
                <a:spcPts val="200"/>
              </a:spcAft>
              <a:buFont typeface="KoPub돋움체 Medium" panose="00000600000000000000" pitchFamily="2" charset="-127"/>
              <a:buChar char="­"/>
              <a:defRPr/>
            </a:pP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물류 </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IT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솔루션 도입으로 물류 프로세스를 자동화하고 포장</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분류 등 전 과정에서 업무 생산성을 효율적으로 강화해 ‘휴먼에러’를 감축</a:t>
            </a:r>
            <a:endPar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266700" indent="-176213">
              <a:lnSpc>
                <a:spcPct val="108000"/>
              </a:lnSpc>
              <a:spcBef>
                <a:spcPts val="200"/>
              </a:spcBef>
              <a:spcAft>
                <a:spcPts val="200"/>
              </a:spcAft>
              <a:buFont typeface="KoPub돋움체 Medium" panose="00000600000000000000" pitchFamily="2" charset="-127"/>
              <a:buChar char="­"/>
              <a:defRPr/>
            </a:pP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사업 효율화를 위해 수익성 중심의 상품 포트폴리오를 재구성</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물류 부문 내 </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IT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솔루션 내재화</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계열사 간 연동 강화 등을 고려 가능</a:t>
            </a:r>
            <a:endPar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p:txBody>
      </p:sp>
      <p:sp>
        <p:nvSpPr>
          <p:cNvPr id="51" name="직사각형 50">
            <a:extLst>
              <a:ext uri="{FF2B5EF4-FFF2-40B4-BE49-F238E27FC236}">
                <a16:creationId xmlns:a16="http://schemas.microsoft.com/office/drawing/2014/main" id="{1C391998-4807-567C-8F19-3A28DC3DB8E1}"/>
              </a:ext>
            </a:extLst>
          </p:cNvPr>
          <p:cNvSpPr/>
          <p:nvPr/>
        </p:nvSpPr>
        <p:spPr>
          <a:xfrm>
            <a:off x="6618078" y="1382785"/>
            <a:ext cx="2798974" cy="4503094"/>
          </a:xfrm>
          <a:prstGeom prst="rect">
            <a:avLst/>
          </a:prstGeom>
          <a:solidFill>
            <a:srgbClr val="E8EDFC"/>
          </a:solidFill>
          <a:ln w="9525">
            <a:solidFill>
              <a:srgbClr val="CCD6F8"/>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08000" rtlCol="0" anchor="t"/>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2000" b="1" i="0" u="none" strike="noStrike" kern="1200" cap="none" spc="-9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고객 락인</a:t>
            </a:r>
            <a:r>
              <a:rPr kumimoji="0" lang="en-US" altLang="ko-KR" sz="2000" b="1" i="0" u="none" strike="noStrike" kern="1200" cap="none" spc="-9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(Lock-in)</a:t>
            </a:r>
          </a:p>
          <a:p>
            <a:pPr marL="0" marR="0" lvl="0" indent="0" algn="l" defTabSz="914400" rtl="0" eaLnBrk="1" fontAlgn="auto" latinLnBrk="0" hangingPunct="1">
              <a:lnSpc>
                <a:spcPct val="110000"/>
              </a:lnSpc>
              <a:spcBef>
                <a:spcPts val="40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통합적 락인</a:t>
            </a:r>
            <a:r>
              <a:rPr kumimoji="0" lang="en-US" altLang="ko-KR" sz="11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(Lock-in) </a:t>
            </a:r>
            <a:r>
              <a:rPr kumimoji="0" lang="ko-KR" altLang="en-US" sz="11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생태계를 구축하여 타 플랫폼으로의 고객 이탈 방지가 필수적</a:t>
            </a:r>
          </a:p>
          <a:p>
            <a:pPr marL="0" marR="0" lvl="0" indent="0" algn="l" defTabSz="914400" rtl="0" eaLnBrk="1" fontAlgn="auto" latinLnBrk="0" hangingPunct="1">
              <a:lnSpc>
                <a:spcPct val="110000"/>
              </a:lnSpc>
              <a:spcBef>
                <a:spcPts val="200"/>
              </a:spcBef>
              <a:spcAft>
                <a:spcPts val="3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1200" b="1"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endParaRPr>
          </a:p>
          <a:p>
            <a:pPr marL="108000" marR="0" lvl="0" indent="-108000" fontAlgn="auto">
              <a:lnSpc>
                <a:spcPct val="108000"/>
              </a:lnSpc>
              <a:spcBef>
                <a:spcPts val="200"/>
              </a:spcBef>
              <a:spcAft>
                <a:spcPts val="200"/>
              </a:spcAft>
              <a:buClrTx/>
              <a:buSzTx/>
              <a:buFont typeface="Arial" panose="020B0604020202020204" pitchFamily="34" charset="0"/>
              <a:buChar char="•"/>
              <a:tabLst/>
              <a:defRPr/>
            </a:pP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이커머스 기업은 주도권을 강화하기 위해 </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B2C</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소비자뿐만 아니라 </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B2B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고객</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즉 판매자</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(Seller)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락인에도 나설 때 궁극적인 통합적 락인 생태계 구축이 가능할 것으로 보임</a:t>
            </a:r>
          </a:p>
          <a:p>
            <a:pPr marL="266700" marR="0" lvl="0" indent="-176213" algn="l" defTabSz="914400" rtl="0" eaLnBrk="1" fontAlgn="auto" latinLnBrk="0" hangingPunct="1">
              <a:lnSpc>
                <a:spcPct val="110000"/>
              </a:lnSpc>
              <a:spcBef>
                <a:spcPts val="200"/>
              </a:spcBef>
              <a:spcAft>
                <a:spcPts val="300"/>
              </a:spcAft>
              <a:buClrTx/>
              <a:buSzTx/>
              <a:buFont typeface="KoPub돋움체 Medium" panose="00000600000000000000" pitchFamily="2" charset="-127"/>
              <a:buChar char="­"/>
              <a:tabLst/>
              <a:defRPr/>
            </a:pP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B2C </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소비자 락인 </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통합 멤버십</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기반의 혜택 극대화</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편의성에 초점 맞춘 간편결제 서비스</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초개인화 서비스 등으로 고객 만족도와 편의성을 높여 고객 수요 확보 필요</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266700" marR="0" lvl="0" indent="-176213" algn="l" defTabSz="914400" rtl="0" eaLnBrk="1" fontAlgn="auto" latinLnBrk="0" hangingPunct="1">
              <a:lnSpc>
                <a:spcPct val="110000"/>
              </a:lnSpc>
              <a:spcBef>
                <a:spcPts val="200"/>
              </a:spcBef>
              <a:spcAft>
                <a:spcPts val="300"/>
              </a:spcAft>
              <a:buClrTx/>
              <a:buSzTx/>
              <a:buFont typeface="KoPub돋움체 Medium" panose="00000600000000000000" pitchFamily="2" charset="-127"/>
              <a:buChar char="­"/>
              <a:tabLst/>
              <a:defRPr/>
            </a:pP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B2B </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판매자</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셀러 락인 </a:t>
            </a:r>
            <a:r>
              <a:rPr kumimoji="0" lang="en-US" altLang="ko-KR" sz="900" b="1"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풀필먼트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고객 관리</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마케팅 등 사업 운영 전반에 필요한 인프라를 제공하여 경쟁력 있는 셀러를 락인</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우수 판매자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셀러를 확보할수록 유입되는 소비자 수를 늘릴 수 </a:t>
            </a: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있고</a:t>
            </a:r>
            <a:r>
              <a:rPr lang="en-US" altLang="ko-KR"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궁극적으로 플랫폼 가치</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rPr>
              <a:t>경쟁력이 증대되는 선순환 구조 구축이 가능해짐</a:t>
            </a:r>
            <a:endPar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49" name="직사각형 48">
            <a:extLst>
              <a:ext uri="{FF2B5EF4-FFF2-40B4-BE49-F238E27FC236}">
                <a16:creationId xmlns:a16="http://schemas.microsoft.com/office/drawing/2014/main" id="{4C3423F4-9644-A65B-9111-9679B799573F}"/>
              </a:ext>
            </a:extLst>
          </p:cNvPr>
          <p:cNvSpPr/>
          <p:nvPr/>
        </p:nvSpPr>
        <p:spPr>
          <a:xfrm>
            <a:off x="488949" y="1382785"/>
            <a:ext cx="2798974" cy="4503094"/>
          </a:xfrm>
          <a:prstGeom prst="rect">
            <a:avLst/>
          </a:prstGeom>
          <a:solidFill>
            <a:srgbClr val="E1F4FF"/>
          </a:solidFill>
          <a:ln w="9525">
            <a:solidFill>
              <a:srgbClr val="CDEDFF"/>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08000" rtlCol="0" anchor="t"/>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2000" b="1" i="0" u="none" strike="noStrike" kern="1200" cap="none" spc="-90" normalizeH="0" baseline="0" noProof="0" dirty="0">
                <a:ln>
                  <a:solidFill>
                    <a:srgbClr val="FFFFFF">
                      <a:lumMod val="75000"/>
                      <a:alpha val="0"/>
                    </a:srgbClr>
                  </a:solidFill>
                </a:ln>
                <a:solidFill>
                  <a:srgbClr val="00B8F5"/>
                </a:solidFill>
                <a:effectLst/>
                <a:uLnTx/>
                <a:uFillTx/>
                <a:latin typeface="KoPub돋움체 Medium" panose="02020603020101020101" pitchFamily="18" charset="-127"/>
                <a:ea typeface="KoPub돋움체 Medium" panose="02020603020101020101" pitchFamily="18" charset="-127"/>
                <a:cs typeface="+mn-cs"/>
              </a:rPr>
              <a:t>이커머스 생태계 확장</a:t>
            </a:r>
            <a:endParaRPr kumimoji="0" lang="en-US" altLang="ko-KR" sz="2000" b="1" i="0" u="none" strike="noStrike" kern="1200" cap="none" spc="-90" normalizeH="0" baseline="0" noProof="0" dirty="0">
              <a:ln>
                <a:solidFill>
                  <a:srgbClr val="FFFFFF">
                    <a:lumMod val="75000"/>
                    <a:alpha val="0"/>
                  </a:srgbClr>
                </a:solidFill>
              </a:ln>
              <a:solidFill>
                <a:srgbClr val="00B8F5"/>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400"/>
              </a:spcBef>
              <a:spcAft>
                <a:spcPts val="30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00B8F5"/>
                </a:solidFill>
                <a:effectLst/>
                <a:uLnTx/>
                <a:uFillTx/>
                <a:latin typeface="KoPub돋움체 Medium" panose="02020603020101020101" pitchFamily="18" charset="-127"/>
                <a:ea typeface="KoPub돋움체 Medium" panose="02020603020101020101" pitchFamily="18" charset="-127"/>
                <a:cs typeface="+mn-cs"/>
              </a:rPr>
              <a:t>지속 가능한 성장을 위해 전략적 선택과 집중에 기반한 비즈니스 모델 다각화를 추진</a:t>
            </a:r>
            <a:endParaRPr kumimoji="0" lang="en-US" altLang="ko-KR" sz="1100" b="1" i="0" u="none" strike="noStrike" kern="1200" cap="none" spc="0" normalizeH="0" baseline="0" noProof="0" dirty="0">
              <a:ln>
                <a:solidFill>
                  <a:srgbClr val="FFFFFF">
                    <a:lumMod val="75000"/>
                    <a:alpha val="0"/>
                  </a:srgbClr>
                </a:solidFill>
              </a:ln>
              <a:solidFill>
                <a:srgbClr val="00B8F5"/>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10000"/>
              </a:lnSpc>
              <a:spcBef>
                <a:spcPts val="200"/>
              </a:spcBef>
              <a:spcAft>
                <a:spcPts val="300"/>
              </a:spcAft>
              <a:buClrTx/>
              <a:buSzTx/>
              <a:buFontTx/>
              <a:buNone/>
              <a:tabLst/>
              <a:defRPr/>
            </a:pPr>
            <a:r>
              <a:rPr kumimoji="0" lang="ko-KR" altLang="ko-KR" sz="1200" b="1" i="0" u="none" strike="noStrike" kern="1200" cap="none" spc="0" normalizeH="0" baseline="0" noProof="0" dirty="0">
                <a:ln>
                  <a:solidFill>
                    <a:srgbClr val="FFFFFF">
                      <a:lumMod val="75000"/>
                      <a:alpha val="0"/>
                    </a:srgbClr>
                  </a:solidFill>
                </a:ln>
                <a:solidFill>
                  <a:srgbClr val="00B8F5"/>
                </a:solidFill>
                <a:effectLst/>
                <a:uLnTx/>
                <a:uFillTx/>
                <a:latin typeface="KoPub돋움체 Medium" panose="02020603020101020101" pitchFamily="18" charset="-127"/>
                <a:ea typeface="KoPub돋움체 Medium" panose="02020603020101020101" pitchFamily="18" charset="-127"/>
                <a:cs typeface="+mn-cs"/>
              </a:rPr>
              <a:t>―</a:t>
            </a:r>
            <a:endParaRPr kumimoji="0" lang="ko-KR" altLang="en-US" sz="1200" b="1" i="0" u="none" strike="noStrike" kern="1200" cap="none" spc="0" normalizeH="0" baseline="0" noProof="0" dirty="0">
              <a:ln>
                <a:solidFill>
                  <a:srgbClr val="FFFFFF">
                    <a:lumMod val="75000"/>
                    <a:alpha val="0"/>
                  </a:srgbClr>
                </a:solidFill>
              </a:ln>
              <a:solidFill>
                <a:srgbClr val="00B8F5"/>
              </a:solidFill>
              <a:effectLst/>
              <a:uLnTx/>
              <a:uFillTx/>
              <a:latin typeface="KoPub돋움체 Medium" panose="02020603020101020101" pitchFamily="18" charset="-127"/>
              <a:ea typeface="KoPub돋움체 Medium" panose="02020603020101020101" pitchFamily="18" charset="-127"/>
              <a:cs typeface="+mn-cs"/>
            </a:endParaRPr>
          </a:p>
          <a:p>
            <a:pPr marL="108000" indent="-108000">
              <a:lnSpc>
                <a:spcPct val="108000"/>
              </a:lnSpc>
              <a:spcBef>
                <a:spcPts val="700"/>
              </a:spcBef>
              <a:spcAft>
                <a:spcPts val="200"/>
              </a:spcAft>
              <a:buFont typeface="Arial" panose="020B0604020202020204" pitchFamily="34" charset="0"/>
              <a:buChar char="•"/>
              <a:defRPr/>
            </a:pP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사업 확장성 가진 기업이 경쟁우위를 가질 것으로 예상되며</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이커머스 생태계 선점을 위한 전략 수립이 필요</a:t>
            </a:r>
            <a:endPar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266700" marR="0" lvl="0" indent="-176213" algn="l" defTabSz="914400" rtl="0" eaLnBrk="1" fontAlgn="auto" latinLnBrk="0" hangingPunct="1">
              <a:lnSpc>
                <a:spcPct val="108000"/>
              </a:lnSpc>
              <a:spcBef>
                <a:spcPts val="200"/>
              </a:spcBef>
              <a:spcAft>
                <a:spcPts val="20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수직적</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수평적 확장을 넘어선 ‘슈퍼앱’</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도약을 목표하되</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무차별적</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사업 확장은 지양해야 함</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전략적 선택과 집중에 기반하여 사업 간 연계 시너지 창출이 가능한 방향으로 비즈니스를 다각화하며 부가가치 창출</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및 주도권 강화에 나설 필요</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266700" marR="0" lvl="0" indent="-176213" algn="l" defTabSz="914400" rtl="0" eaLnBrk="1" fontAlgn="auto" latinLnBrk="0" hangingPunct="1">
              <a:lnSpc>
                <a:spcPct val="108000"/>
              </a:lnSpc>
              <a:spcBef>
                <a:spcPts val="200"/>
              </a:spcBef>
              <a:spcAft>
                <a:spcPts val="200"/>
              </a:spcAft>
              <a:buClrTx/>
              <a:buSzTx/>
              <a:buFont typeface="KoPub돋움체 Medium" panose="00000600000000000000" pitchFamily="2" charset="-127"/>
              <a:buChar char="­"/>
              <a:tabLst/>
              <a:defRPr/>
            </a:pP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기업들은 이종 업종과의 전략적 협업 및 투자</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M&amp;A</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를 적극 활용하여 신사업 진출 프로세스 단축 및 실패 확률을 줄이는 데 힘써야 함</a:t>
            </a:r>
            <a:endPar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08000" indent="-108000">
              <a:lnSpc>
                <a:spcPct val="108000"/>
              </a:lnSpc>
              <a:spcBef>
                <a:spcPts val="200"/>
              </a:spcBef>
              <a:spcAft>
                <a:spcPts val="200"/>
              </a:spcAft>
              <a:buFont typeface="Arial" panose="020B0604020202020204" pitchFamily="34" charset="0"/>
              <a:buChar char="•"/>
              <a:defRPr/>
            </a:pP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해외 판로 다각화를 통한 글로벌 경쟁력 제고</a:t>
            </a:r>
            <a:r>
              <a:rPr lang="en-US" altLang="ko-KR"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5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신기술 투자</a:t>
            </a:r>
            <a:r>
              <a:rPr lang="en-US" altLang="ko-KR" sz="95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a:t>
            </a:r>
            <a:r>
              <a:rPr lang="ko-KR" altLang="en-US" sz="95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rPr>
              <a:t>도입으로 서비스를 지속 혁신하며 경쟁우위 확보에 힘쓸 것</a:t>
            </a:r>
            <a:endParaRPr lang="en-US" altLang="ko-KR" sz="950" dirty="0">
              <a:ln>
                <a:solidFill>
                  <a:srgbClr val="FFFFFF">
                    <a:lumMod val="75000"/>
                    <a:alpha val="0"/>
                  </a:srgbClr>
                </a:solidFill>
              </a:ln>
              <a:solidFill>
                <a:srgbClr val="000000">
                  <a:lumMod val="85000"/>
                  <a:lumOff val="15000"/>
                </a:srgbClr>
              </a:solidFill>
              <a:latin typeface="KoPub돋움체 Medium" panose="00000600000000000000" pitchFamily="2" charset="-127"/>
              <a:ea typeface="KoPub돋움체 Medium" panose="00000600000000000000" pitchFamily="2" charset="-127"/>
            </a:endParaRPr>
          </a:p>
          <a:p>
            <a:pPr marL="266700" indent="-176213">
              <a:lnSpc>
                <a:spcPct val="108000"/>
              </a:lnSpc>
              <a:spcBef>
                <a:spcPts val="200"/>
              </a:spcBef>
              <a:spcAft>
                <a:spcPts val="200"/>
              </a:spcAft>
              <a:buFont typeface="KoPub돋움체 Medium" panose="00000600000000000000" pitchFamily="2" charset="-127"/>
              <a:buChar char="­"/>
              <a:defRPr/>
            </a:pP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CBEC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등 신사업으로 부가 수익 창출 기회를 확보하고</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생성형 </a:t>
            </a:r>
            <a:r>
              <a:rPr lang="en-US" altLang="ko-KR"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AI </a:t>
            </a:r>
            <a:r>
              <a:rPr lang="ko-KR" altLang="en-US" sz="900" dirty="0">
                <a:ln>
                  <a:solidFill>
                    <a:srgbClr val="FFFFFF">
                      <a:lumMod val="75000"/>
                      <a:alpha val="0"/>
                    </a:srgb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기반 개인 맞춤형 서비스 등으로 고객에게 새로운 경험을 제공하여 시장 내 지배적 우위를 선점</a:t>
            </a:r>
          </a:p>
        </p:txBody>
      </p:sp>
      <p:sp>
        <p:nvSpPr>
          <p:cNvPr id="47" name="텍스트 개체 틀 28">
            <a:extLst>
              <a:ext uri="{FF2B5EF4-FFF2-40B4-BE49-F238E27FC236}">
                <a16:creationId xmlns:a16="http://schemas.microsoft.com/office/drawing/2014/main" id="{418906B1-3946-1C5B-3BC0-1C5FF85EC4BF}"/>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이커머스의 지속 가능한 성장 위한 전략은</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endPar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endParaRPr>
          </a:p>
        </p:txBody>
      </p:sp>
      <p:sp>
        <p:nvSpPr>
          <p:cNvPr id="48" name="텍스트 개체 틀 27">
            <a:extLst>
              <a:ext uri="{FF2B5EF4-FFF2-40B4-BE49-F238E27FC236}">
                <a16:creationId xmlns:a16="http://schemas.microsoft.com/office/drawing/2014/main" id="{7B231DE2-2561-1494-F39B-C96BD168A666}"/>
              </a:ext>
            </a:extLst>
          </p:cNvPr>
          <p:cNvSpPr>
            <a:spLocks noGrp="1"/>
          </p:cNvSpPr>
          <p:nvPr>
            <p:ph type="body" sz="quarter" idx="10"/>
          </p:nvPr>
        </p:nvSpPr>
        <p:spPr>
          <a:xfrm>
            <a:off x="488949" y="333149"/>
            <a:ext cx="8928101" cy="184666"/>
          </a:xfrm>
        </p:spPr>
        <p:txBody>
          <a:bodyPr/>
          <a:lstStyle/>
          <a:p>
            <a:r>
              <a:rPr lang="en-US" altLang="ko-KR" noProof="0" dirty="0"/>
              <a:t>IV. </a:t>
            </a:r>
            <a:r>
              <a:rPr lang="ko-KR" altLang="en-US" dirty="0"/>
              <a:t>이커머스 기업의 전략적 방향성</a:t>
            </a:r>
          </a:p>
        </p:txBody>
      </p:sp>
      <p:sp>
        <p:nvSpPr>
          <p:cNvPr id="57" name="TextBox 56">
            <a:extLst>
              <a:ext uri="{FF2B5EF4-FFF2-40B4-BE49-F238E27FC236}">
                <a16:creationId xmlns:a16="http://schemas.microsoft.com/office/drawing/2014/main" id="{CF36D1D9-EC63-A3DB-3323-135E2A8F4E39}"/>
              </a:ext>
            </a:extLst>
          </p:cNvPr>
          <p:cNvSpPr txBox="1"/>
          <p:nvPr/>
        </p:nvSpPr>
        <p:spPr>
          <a:xfrm>
            <a:off x="489000"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 </a:t>
            </a:r>
          </a:p>
        </p:txBody>
      </p:sp>
      <p:grpSp>
        <p:nvGrpSpPr>
          <p:cNvPr id="16" name="그룹 15">
            <a:extLst>
              <a:ext uri="{FF2B5EF4-FFF2-40B4-BE49-F238E27FC236}">
                <a16:creationId xmlns:a16="http://schemas.microsoft.com/office/drawing/2014/main" id="{3AAD1D2C-A5B2-9F5A-E5F7-5700E2EEDC8E}"/>
              </a:ext>
            </a:extLst>
          </p:cNvPr>
          <p:cNvGrpSpPr/>
          <p:nvPr/>
        </p:nvGrpSpPr>
        <p:grpSpPr>
          <a:xfrm rot="20700000">
            <a:off x="2819131" y="1510276"/>
            <a:ext cx="349804" cy="349811"/>
            <a:chOff x="2743200" y="1219200"/>
            <a:chExt cx="4419599" cy="4419694"/>
          </a:xfrm>
          <a:solidFill>
            <a:srgbClr val="00B8F5"/>
          </a:solidFill>
        </p:grpSpPr>
        <p:sp>
          <p:nvSpPr>
            <p:cNvPr id="10" name="자유형: 도형 9">
              <a:extLst>
                <a:ext uri="{FF2B5EF4-FFF2-40B4-BE49-F238E27FC236}">
                  <a16:creationId xmlns:a16="http://schemas.microsoft.com/office/drawing/2014/main" id="{6DD5B2E5-9F6B-100E-768B-827D778AA5C3}"/>
                </a:ext>
              </a:extLst>
            </p:cNvPr>
            <p:cNvSpPr/>
            <p:nvPr/>
          </p:nvSpPr>
          <p:spPr>
            <a:xfrm>
              <a:off x="4402169" y="4397406"/>
              <a:ext cx="1101756" cy="146018"/>
            </a:xfrm>
            <a:custGeom>
              <a:avLst/>
              <a:gdLst>
                <a:gd name="connsiteX0" fmla="*/ 0 w 1101756"/>
                <a:gd name="connsiteY0" fmla="*/ 95 h 146018"/>
                <a:gd name="connsiteX1" fmla="*/ 550831 w 1101756"/>
                <a:gd name="connsiteY1" fmla="*/ 146018 h 146018"/>
                <a:gd name="connsiteX2" fmla="*/ 1101757 w 1101756"/>
                <a:gd name="connsiteY2" fmla="*/ 0 h 146018"/>
                <a:gd name="connsiteX3" fmla="*/ 550831 w 1101756"/>
                <a:gd name="connsiteY3" fmla="*/ 146018 h 146018"/>
                <a:gd name="connsiteX4" fmla="*/ 0 w 1101756"/>
                <a:gd name="connsiteY4" fmla="*/ 95 h 14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756" h="146018">
                  <a:moveTo>
                    <a:pt x="0" y="95"/>
                  </a:moveTo>
                  <a:cubicBezTo>
                    <a:pt x="162592" y="92964"/>
                    <a:pt x="350615" y="146018"/>
                    <a:pt x="550831" y="146018"/>
                  </a:cubicBezTo>
                  <a:cubicBezTo>
                    <a:pt x="751046" y="146018"/>
                    <a:pt x="939165" y="92869"/>
                    <a:pt x="1101757" y="0"/>
                  </a:cubicBezTo>
                  <a:cubicBezTo>
                    <a:pt x="935450" y="94583"/>
                    <a:pt x="745712" y="146018"/>
                    <a:pt x="550831" y="146018"/>
                  </a:cubicBezTo>
                  <a:cubicBezTo>
                    <a:pt x="355949" y="146018"/>
                    <a:pt x="166307" y="94678"/>
                    <a:pt x="0" y="95"/>
                  </a:cubicBezTo>
                  <a:close/>
                </a:path>
              </a:pathLst>
            </a:custGeom>
            <a:grpFill/>
            <a:ln w="0" cap="flat">
              <a:noFill/>
              <a:prstDash val="solid"/>
              <a:miter/>
            </a:ln>
          </p:spPr>
          <p:txBody>
            <a:bodyPr rtlCol="0" anchor="ctr"/>
            <a:lstStyle/>
            <a:p>
              <a:endParaRPr lang="ko-KR" altLang="en-US" dirty="0"/>
            </a:p>
          </p:txBody>
        </p:sp>
        <p:sp>
          <p:nvSpPr>
            <p:cNvPr id="11" name="자유형: 도형 10">
              <a:extLst>
                <a:ext uri="{FF2B5EF4-FFF2-40B4-BE49-F238E27FC236}">
                  <a16:creationId xmlns:a16="http://schemas.microsoft.com/office/drawing/2014/main" id="{7B4AC0CA-1EE8-DA8F-E4C3-49D26CE9D1DD}"/>
                </a:ext>
              </a:extLst>
            </p:cNvPr>
            <p:cNvSpPr/>
            <p:nvPr/>
          </p:nvSpPr>
          <p:spPr>
            <a:xfrm>
              <a:off x="5584316" y="4266628"/>
              <a:ext cx="1578483" cy="1372266"/>
            </a:xfrm>
            <a:custGeom>
              <a:avLst/>
              <a:gdLst>
                <a:gd name="connsiteX0" fmla="*/ 1045083 w 1578483"/>
                <a:gd name="connsiteY0" fmla="*/ 305371 h 1372266"/>
                <a:gd name="connsiteX1" fmla="*/ 725805 w 1578483"/>
                <a:gd name="connsiteY1" fmla="*/ 411766 h 1372266"/>
                <a:gd name="connsiteX2" fmla="*/ 316421 w 1578483"/>
                <a:gd name="connsiteY2" fmla="*/ 2381 h 1372266"/>
                <a:gd name="connsiteX3" fmla="*/ 318230 w 1578483"/>
                <a:gd name="connsiteY3" fmla="*/ 0 h 1372266"/>
                <a:gd name="connsiteX4" fmla="*/ 0 w 1578483"/>
                <a:gd name="connsiteY4" fmla="*/ 260413 h 1372266"/>
                <a:gd name="connsiteX5" fmla="*/ 208788 w 1578483"/>
                <a:gd name="connsiteY5" fmla="*/ 110299 h 1372266"/>
                <a:gd name="connsiteX6" fmla="*/ 618077 w 1578483"/>
                <a:gd name="connsiteY6" fmla="*/ 519589 h 1372266"/>
                <a:gd name="connsiteX7" fmla="*/ 511683 w 1578483"/>
                <a:gd name="connsiteY7" fmla="*/ 838867 h 1372266"/>
                <a:gd name="connsiteX8" fmla="*/ 1045083 w 1578483"/>
                <a:gd name="connsiteY8" fmla="*/ 1372267 h 1372266"/>
                <a:gd name="connsiteX9" fmla="*/ 1578483 w 1578483"/>
                <a:gd name="connsiteY9" fmla="*/ 838867 h 1372266"/>
                <a:gd name="connsiteX10" fmla="*/ 1045083 w 1578483"/>
                <a:gd name="connsiteY10" fmla="*/ 305467 h 1372266"/>
                <a:gd name="connsiteX11" fmla="*/ 1045083 w 1578483"/>
                <a:gd name="connsiteY11" fmla="*/ 1219772 h 1372266"/>
                <a:gd name="connsiteX12" fmla="*/ 664083 w 1578483"/>
                <a:gd name="connsiteY12" fmla="*/ 838772 h 1372266"/>
                <a:gd name="connsiteX13" fmla="*/ 1045083 w 1578483"/>
                <a:gd name="connsiteY13" fmla="*/ 457771 h 1372266"/>
                <a:gd name="connsiteX14" fmla="*/ 1426083 w 1578483"/>
                <a:gd name="connsiteY14" fmla="*/ 838772 h 1372266"/>
                <a:gd name="connsiteX15" fmla="*/ 1045083 w 1578483"/>
                <a:gd name="connsiteY15" fmla="*/ 1219772 h 137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8483" h="1372266">
                  <a:moveTo>
                    <a:pt x="1045083" y="305371"/>
                  </a:moveTo>
                  <a:cubicBezTo>
                    <a:pt x="925449" y="305371"/>
                    <a:pt x="814864" y="344996"/>
                    <a:pt x="725805" y="411766"/>
                  </a:cubicBezTo>
                  <a:lnTo>
                    <a:pt x="316421" y="2381"/>
                  </a:lnTo>
                  <a:cubicBezTo>
                    <a:pt x="316992" y="1619"/>
                    <a:pt x="317754" y="857"/>
                    <a:pt x="318230" y="0"/>
                  </a:cubicBezTo>
                  <a:cubicBezTo>
                    <a:pt x="227171" y="103061"/>
                    <a:pt x="119729" y="191262"/>
                    <a:pt x="0" y="260413"/>
                  </a:cubicBezTo>
                  <a:cubicBezTo>
                    <a:pt x="74200" y="217741"/>
                    <a:pt x="144209" y="167545"/>
                    <a:pt x="208788" y="110299"/>
                  </a:cubicBezTo>
                  <a:lnTo>
                    <a:pt x="618077" y="519589"/>
                  </a:lnTo>
                  <a:cubicBezTo>
                    <a:pt x="551307" y="608647"/>
                    <a:pt x="511683" y="719233"/>
                    <a:pt x="511683" y="838867"/>
                  </a:cubicBezTo>
                  <a:cubicBezTo>
                    <a:pt x="511683" y="1132999"/>
                    <a:pt x="750951" y="1372267"/>
                    <a:pt x="1045083" y="1372267"/>
                  </a:cubicBezTo>
                  <a:cubicBezTo>
                    <a:pt x="1339215" y="1372267"/>
                    <a:pt x="1578483" y="1132999"/>
                    <a:pt x="1578483" y="838867"/>
                  </a:cubicBezTo>
                  <a:cubicBezTo>
                    <a:pt x="1578483" y="544735"/>
                    <a:pt x="1339215" y="305467"/>
                    <a:pt x="1045083" y="305467"/>
                  </a:cubicBezTo>
                  <a:close/>
                  <a:moveTo>
                    <a:pt x="1045083" y="1219772"/>
                  </a:moveTo>
                  <a:cubicBezTo>
                    <a:pt x="834962" y="1219772"/>
                    <a:pt x="664083" y="1048893"/>
                    <a:pt x="664083" y="838772"/>
                  </a:cubicBezTo>
                  <a:cubicBezTo>
                    <a:pt x="664083" y="628650"/>
                    <a:pt x="834962" y="457771"/>
                    <a:pt x="1045083" y="457771"/>
                  </a:cubicBezTo>
                  <a:cubicBezTo>
                    <a:pt x="1255205" y="457771"/>
                    <a:pt x="1426083" y="628650"/>
                    <a:pt x="1426083" y="838772"/>
                  </a:cubicBezTo>
                  <a:cubicBezTo>
                    <a:pt x="1426083" y="1048893"/>
                    <a:pt x="1255205" y="1219772"/>
                    <a:pt x="1045083" y="1219772"/>
                  </a:cubicBezTo>
                  <a:close/>
                </a:path>
              </a:pathLst>
            </a:custGeom>
            <a:grpFill/>
            <a:ln w="0" cap="flat">
              <a:noFill/>
              <a:prstDash val="solid"/>
              <a:miter/>
            </a:ln>
          </p:spPr>
          <p:txBody>
            <a:bodyPr rtlCol="0" anchor="ctr"/>
            <a:lstStyle/>
            <a:p>
              <a:endParaRPr lang="ko-KR" altLang="en-US" dirty="0"/>
            </a:p>
          </p:txBody>
        </p:sp>
        <p:sp>
          <p:nvSpPr>
            <p:cNvPr id="12" name="자유형: 도형 11">
              <a:extLst>
                <a:ext uri="{FF2B5EF4-FFF2-40B4-BE49-F238E27FC236}">
                  <a16:creationId xmlns:a16="http://schemas.microsoft.com/office/drawing/2014/main" id="{9CD2D7AF-0364-2880-1FC7-64E6793C3D39}"/>
                </a:ext>
              </a:extLst>
            </p:cNvPr>
            <p:cNvSpPr/>
            <p:nvPr/>
          </p:nvSpPr>
          <p:spPr>
            <a:xfrm>
              <a:off x="2743200" y="1219200"/>
              <a:ext cx="1369980" cy="1369980"/>
            </a:xfrm>
            <a:custGeom>
              <a:avLst/>
              <a:gdLst>
                <a:gd name="connsiteX0" fmla="*/ 1369981 w 1369980"/>
                <a:gd name="connsiteY0" fmla="*/ 1262253 h 1369980"/>
                <a:gd name="connsiteX1" fmla="*/ 960406 w 1369980"/>
                <a:gd name="connsiteY1" fmla="*/ 852678 h 1369980"/>
                <a:gd name="connsiteX2" fmla="*/ 1066800 w 1369980"/>
                <a:gd name="connsiteY2" fmla="*/ 533400 h 1369980"/>
                <a:gd name="connsiteX3" fmla="*/ 533400 w 1369980"/>
                <a:gd name="connsiteY3" fmla="*/ 0 h 1369980"/>
                <a:gd name="connsiteX4" fmla="*/ 0 w 1369980"/>
                <a:gd name="connsiteY4" fmla="*/ 533400 h 1369980"/>
                <a:gd name="connsiteX5" fmla="*/ 533400 w 1369980"/>
                <a:gd name="connsiteY5" fmla="*/ 1066800 h 1369980"/>
                <a:gd name="connsiteX6" fmla="*/ 852678 w 1369980"/>
                <a:gd name="connsiteY6" fmla="*/ 960406 h 1369980"/>
                <a:gd name="connsiteX7" fmla="*/ 1262253 w 1369980"/>
                <a:gd name="connsiteY7" fmla="*/ 1369981 h 1369980"/>
                <a:gd name="connsiteX8" fmla="*/ 1369981 w 1369980"/>
                <a:gd name="connsiteY8" fmla="*/ 1262253 h 1369980"/>
                <a:gd name="connsiteX9" fmla="*/ 152400 w 1369980"/>
                <a:gd name="connsiteY9" fmla="*/ 533400 h 1369980"/>
                <a:gd name="connsiteX10" fmla="*/ 533400 w 1369980"/>
                <a:gd name="connsiteY10" fmla="*/ 152400 h 1369980"/>
                <a:gd name="connsiteX11" fmla="*/ 914400 w 1369980"/>
                <a:gd name="connsiteY11" fmla="*/ 533400 h 1369980"/>
                <a:gd name="connsiteX12" fmla="*/ 533400 w 1369980"/>
                <a:gd name="connsiteY12" fmla="*/ 914400 h 1369980"/>
                <a:gd name="connsiteX13" fmla="*/ 152400 w 1369980"/>
                <a:gd name="connsiteY13" fmla="*/ 533400 h 1369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9980" h="1369980">
                  <a:moveTo>
                    <a:pt x="1369981" y="1262253"/>
                  </a:moveTo>
                  <a:lnTo>
                    <a:pt x="960406" y="852678"/>
                  </a:lnTo>
                  <a:cubicBezTo>
                    <a:pt x="1027176" y="763619"/>
                    <a:pt x="1066800" y="653034"/>
                    <a:pt x="1066800" y="533400"/>
                  </a:cubicBezTo>
                  <a:cubicBezTo>
                    <a:pt x="1066800" y="239268"/>
                    <a:pt x="827532" y="0"/>
                    <a:pt x="533400" y="0"/>
                  </a:cubicBezTo>
                  <a:cubicBezTo>
                    <a:pt x="239268" y="0"/>
                    <a:pt x="0" y="239268"/>
                    <a:pt x="0" y="533400"/>
                  </a:cubicBezTo>
                  <a:cubicBezTo>
                    <a:pt x="0" y="827532"/>
                    <a:pt x="239268" y="1066800"/>
                    <a:pt x="533400" y="1066800"/>
                  </a:cubicBezTo>
                  <a:cubicBezTo>
                    <a:pt x="653034" y="1066800"/>
                    <a:pt x="763619" y="1027176"/>
                    <a:pt x="852678" y="960406"/>
                  </a:cubicBezTo>
                  <a:lnTo>
                    <a:pt x="1262253" y="1369981"/>
                  </a:lnTo>
                  <a:cubicBezTo>
                    <a:pt x="1295972" y="1331976"/>
                    <a:pt x="1331976" y="1295972"/>
                    <a:pt x="1369981" y="1262253"/>
                  </a:cubicBezTo>
                  <a:close/>
                  <a:moveTo>
                    <a:pt x="152400" y="533400"/>
                  </a:moveTo>
                  <a:cubicBezTo>
                    <a:pt x="152400" y="323279"/>
                    <a:pt x="323279" y="152400"/>
                    <a:pt x="533400" y="152400"/>
                  </a:cubicBezTo>
                  <a:cubicBezTo>
                    <a:pt x="743522" y="152400"/>
                    <a:pt x="914400" y="323279"/>
                    <a:pt x="914400" y="533400"/>
                  </a:cubicBezTo>
                  <a:cubicBezTo>
                    <a:pt x="914400" y="743522"/>
                    <a:pt x="743522" y="914400"/>
                    <a:pt x="533400" y="914400"/>
                  </a:cubicBezTo>
                  <a:cubicBezTo>
                    <a:pt x="323279" y="914400"/>
                    <a:pt x="152400" y="743522"/>
                    <a:pt x="152400" y="533400"/>
                  </a:cubicBezTo>
                  <a:close/>
                </a:path>
              </a:pathLst>
            </a:custGeom>
            <a:grpFill/>
            <a:ln w="0" cap="flat">
              <a:noFill/>
              <a:prstDash val="solid"/>
              <a:miter/>
            </a:ln>
          </p:spPr>
          <p:txBody>
            <a:bodyPr rtlCol="0" anchor="ctr"/>
            <a:lstStyle/>
            <a:p>
              <a:endParaRPr lang="ko-KR" altLang="en-US" dirty="0"/>
            </a:p>
          </p:txBody>
        </p:sp>
        <p:sp>
          <p:nvSpPr>
            <p:cNvPr id="13" name="자유형: 도형 12">
              <a:extLst>
                <a:ext uri="{FF2B5EF4-FFF2-40B4-BE49-F238E27FC236}">
                  <a16:creationId xmlns:a16="http://schemas.microsoft.com/office/drawing/2014/main" id="{7330ADCA-9166-BB4A-A8EE-7F59219B8950}"/>
                </a:ext>
              </a:extLst>
            </p:cNvPr>
            <p:cNvSpPr/>
            <p:nvPr/>
          </p:nvSpPr>
          <p:spPr>
            <a:xfrm>
              <a:off x="2743200" y="4266438"/>
              <a:ext cx="1578387" cy="1372266"/>
            </a:xfrm>
            <a:custGeom>
              <a:avLst/>
              <a:gdLst>
                <a:gd name="connsiteX0" fmla="*/ 1260158 w 1578387"/>
                <a:gd name="connsiteY0" fmla="*/ 95 h 1372266"/>
                <a:gd name="connsiteX1" fmla="*/ 1262063 w 1578387"/>
                <a:gd name="connsiteY1" fmla="*/ 2476 h 1372266"/>
                <a:gd name="connsiteX2" fmla="*/ 852678 w 1578387"/>
                <a:gd name="connsiteY2" fmla="*/ 411861 h 1372266"/>
                <a:gd name="connsiteX3" fmla="*/ 533400 w 1578387"/>
                <a:gd name="connsiteY3" fmla="*/ 305467 h 1372266"/>
                <a:gd name="connsiteX4" fmla="*/ 0 w 1578387"/>
                <a:gd name="connsiteY4" fmla="*/ 838867 h 1372266"/>
                <a:gd name="connsiteX5" fmla="*/ 533400 w 1578387"/>
                <a:gd name="connsiteY5" fmla="*/ 1372267 h 1372266"/>
                <a:gd name="connsiteX6" fmla="*/ 1066800 w 1578387"/>
                <a:gd name="connsiteY6" fmla="*/ 838867 h 1372266"/>
                <a:gd name="connsiteX7" fmla="*/ 960406 w 1578387"/>
                <a:gd name="connsiteY7" fmla="*/ 519589 h 1372266"/>
                <a:gd name="connsiteX8" fmla="*/ 1369695 w 1578387"/>
                <a:gd name="connsiteY8" fmla="*/ 110299 h 1372266"/>
                <a:gd name="connsiteX9" fmla="*/ 1578388 w 1578387"/>
                <a:gd name="connsiteY9" fmla="*/ 260413 h 1372266"/>
                <a:gd name="connsiteX10" fmla="*/ 1260158 w 1578387"/>
                <a:gd name="connsiteY10" fmla="*/ 0 h 1372266"/>
                <a:gd name="connsiteX11" fmla="*/ 533400 w 1578387"/>
                <a:gd name="connsiteY11" fmla="*/ 1219962 h 1372266"/>
                <a:gd name="connsiteX12" fmla="*/ 152400 w 1578387"/>
                <a:gd name="connsiteY12" fmla="*/ 838962 h 1372266"/>
                <a:gd name="connsiteX13" fmla="*/ 533400 w 1578387"/>
                <a:gd name="connsiteY13" fmla="*/ 457962 h 1372266"/>
                <a:gd name="connsiteX14" fmla="*/ 914400 w 1578387"/>
                <a:gd name="connsiteY14" fmla="*/ 838962 h 1372266"/>
                <a:gd name="connsiteX15" fmla="*/ 533400 w 1578387"/>
                <a:gd name="connsiteY15" fmla="*/ 1219962 h 137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8387" h="1372266">
                  <a:moveTo>
                    <a:pt x="1260158" y="95"/>
                  </a:moveTo>
                  <a:cubicBezTo>
                    <a:pt x="1260729" y="952"/>
                    <a:pt x="1261396" y="1714"/>
                    <a:pt x="1262063" y="2476"/>
                  </a:cubicBezTo>
                  <a:lnTo>
                    <a:pt x="852678" y="411861"/>
                  </a:lnTo>
                  <a:cubicBezTo>
                    <a:pt x="763619" y="345091"/>
                    <a:pt x="653034" y="305467"/>
                    <a:pt x="533400" y="305467"/>
                  </a:cubicBezTo>
                  <a:cubicBezTo>
                    <a:pt x="239268" y="305467"/>
                    <a:pt x="0" y="544735"/>
                    <a:pt x="0" y="838867"/>
                  </a:cubicBezTo>
                  <a:cubicBezTo>
                    <a:pt x="0" y="1132999"/>
                    <a:pt x="239268" y="1372267"/>
                    <a:pt x="533400" y="1372267"/>
                  </a:cubicBezTo>
                  <a:cubicBezTo>
                    <a:pt x="827532" y="1372267"/>
                    <a:pt x="1066800" y="1132999"/>
                    <a:pt x="1066800" y="838867"/>
                  </a:cubicBezTo>
                  <a:cubicBezTo>
                    <a:pt x="1066800" y="719233"/>
                    <a:pt x="1027176" y="608647"/>
                    <a:pt x="960406" y="519589"/>
                  </a:cubicBezTo>
                  <a:lnTo>
                    <a:pt x="1369695" y="110299"/>
                  </a:lnTo>
                  <a:cubicBezTo>
                    <a:pt x="1434275" y="167545"/>
                    <a:pt x="1504283" y="217741"/>
                    <a:pt x="1578388" y="260413"/>
                  </a:cubicBezTo>
                  <a:cubicBezTo>
                    <a:pt x="1458563" y="191262"/>
                    <a:pt x="1351217" y="103060"/>
                    <a:pt x="1260158" y="0"/>
                  </a:cubicBezTo>
                  <a:close/>
                  <a:moveTo>
                    <a:pt x="533400" y="1219962"/>
                  </a:moveTo>
                  <a:cubicBezTo>
                    <a:pt x="323279" y="1219962"/>
                    <a:pt x="152400" y="1049083"/>
                    <a:pt x="152400" y="838962"/>
                  </a:cubicBezTo>
                  <a:cubicBezTo>
                    <a:pt x="152400" y="628840"/>
                    <a:pt x="323279" y="457962"/>
                    <a:pt x="533400" y="457962"/>
                  </a:cubicBezTo>
                  <a:cubicBezTo>
                    <a:pt x="743522" y="457962"/>
                    <a:pt x="914400" y="628840"/>
                    <a:pt x="914400" y="838962"/>
                  </a:cubicBezTo>
                  <a:cubicBezTo>
                    <a:pt x="914400" y="1049083"/>
                    <a:pt x="743522" y="1219962"/>
                    <a:pt x="533400" y="1219962"/>
                  </a:cubicBezTo>
                  <a:close/>
                </a:path>
              </a:pathLst>
            </a:custGeom>
            <a:grpFill/>
            <a:ln w="0" cap="flat">
              <a:noFill/>
              <a:prstDash val="solid"/>
              <a:miter/>
            </a:ln>
          </p:spPr>
          <p:txBody>
            <a:bodyPr rtlCol="0" anchor="ctr"/>
            <a:lstStyle/>
            <a:p>
              <a:endParaRPr lang="ko-KR" altLang="en-US" dirty="0"/>
            </a:p>
          </p:txBody>
        </p:sp>
        <p:sp>
          <p:nvSpPr>
            <p:cNvPr id="14" name="자유형: 도형 13">
              <a:extLst>
                <a:ext uri="{FF2B5EF4-FFF2-40B4-BE49-F238E27FC236}">
                  <a16:creationId xmlns:a16="http://schemas.microsoft.com/office/drawing/2014/main" id="{4A3AC8E6-2B75-BB8E-D423-643DD54C64B5}"/>
                </a:ext>
              </a:extLst>
            </p:cNvPr>
            <p:cNvSpPr/>
            <p:nvPr/>
          </p:nvSpPr>
          <p:spPr>
            <a:xfrm>
              <a:off x="5792819" y="1219200"/>
              <a:ext cx="1369980" cy="1369980"/>
            </a:xfrm>
            <a:custGeom>
              <a:avLst/>
              <a:gdLst>
                <a:gd name="connsiteX0" fmla="*/ 107728 w 1369980"/>
                <a:gd name="connsiteY0" fmla="*/ 1369981 h 1369980"/>
                <a:gd name="connsiteX1" fmla="*/ 517303 w 1369980"/>
                <a:gd name="connsiteY1" fmla="*/ 960406 h 1369980"/>
                <a:gd name="connsiteX2" fmla="*/ 836581 w 1369980"/>
                <a:gd name="connsiteY2" fmla="*/ 1066800 h 1369980"/>
                <a:gd name="connsiteX3" fmla="*/ 1369981 w 1369980"/>
                <a:gd name="connsiteY3" fmla="*/ 533400 h 1369980"/>
                <a:gd name="connsiteX4" fmla="*/ 836581 w 1369980"/>
                <a:gd name="connsiteY4" fmla="*/ 0 h 1369980"/>
                <a:gd name="connsiteX5" fmla="*/ 303181 w 1369980"/>
                <a:gd name="connsiteY5" fmla="*/ 533400 h 1369980"/>
                <a:gd name="connsiteX6" fmla="*/ 409575 w 1369980"/>
                <a:gd name="connsiteY6" fmla="*/ 852678 h 1369980"/>
                <a:gd name="connsiteX7" fmla="*/ 0 w 1369980"/>
                <a:gd name="connsiteY7" fmla="*/ 1262253 h 1369980"/>
                <a:gd name="connsiteX8" fmla="*/ 107728 w 1369980"/>
                <a:gd name="connsiteY8" fmla="*/ 1369981 h 1369980"/>
                <a:gd name="connsiteX9" fmla="*/ 836581 w 1369980"/>
                <a:gd name="connsiteY9" fmla="*/ 152400 h 1369980"/>
                <a:gd name="connsiteX10" fmla="*/ 1217581 w 1369980"/>
                <a:gd name="connsiteY10" fmla="*/ 533400 h 1369980"/>
                <a:gd name="connsiteX11" fmla="*/ 836581 w 1369980"/>
                <a:gd name="connsiteY11" fmla="*/ 914400 h 1369980"/>
                <a:gd name="connsiteX12" fmla="*/ 455581 w 1369980"/>
                <a:gd name="connsiteY12" fmla="*/ 533400 h 1369980"/>
                <a:gd name="connsiteX13" fmla="*/ 836581 w 1369980"/>
                <a:gd name="connsiteY13" fmla="*/ 152400 h 1369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9980" h="1369980">
                  <a:moveTo>
                    <a:pt x="107728" y="1369981"/>
                  </a:moveTo>
                  <a:lnTo>
                    <a:pt x="517303" y="960406"/>
                  </a:lnTo>
                  <a:cubicBezTo>
                    <a:pt x="606361" y="1027176"/>
                    <a:pt x="716947" y="1066800"/>
                    <a:pt x="836581" y="1066800"/>
                  </a:cubicBezTo>
                  <a:cubicBezTo>
                    <a:pt x="1130713" y="1066800"/>
                    <a:pt x="1369981" y="827532"/>
                    <a:pt x="1369981" y="533400"/>
                  </a:cubicBezTo>
                  <a:cubicBezTo>
                    <a:pt x="1369981" y="239268"/>
                    <a:pt x="1130713" y="0"/>
                    <a:pt x="836581" y="0"/>
                  </a:cubicBezTo>
                  <a:cubicBezTo>
                    <a:pt x="542449" y="0"/>
                    <a:pt x="303181" y="239268"/>
                    <a:pt x="303181" y="533400"/>
                  </a:cubicBezTo>
                  <a:cubicBezTo>
                    <a:pt x="303181" y="653034"/>
                    <a:pt x="342805" y="763619"/>
                    <a:pt x="409575" y="852678"/>
                  </a:cubicBezTo>
                  <a:lnTo>
                    <a:pt x="0" y="1262253"/>
                  </a:lnTo>
                  <a:cubicBezTo>
                    <a:pt x="38005" y="1295972"/>
                    <a:pt x="74009" y="1331976"/>
                    <a:pt x="107728" y="1369981"/>
                  </a:cubicBezTo>
                  <a:close/>
                  <a:moveTo>
                    <a:pt x="836581" y="152400"/>
                  </a:moveTo>
                  <a:cubicBezTo>
                    <a:pt x="1046702" y="152400"/>
                    <a:pt x="1217581" y="323279"/>
                    <a:pt x="1217581" y="533400"/>
                  </a:cubicBezTo>
                  <a:cubicBezTo>
                    <a:pt x="1217581" y="743522"/>
                    <a:pt x="1046702" y="914400"/>
                    <a:pt x="836581" y="914400"/>
                  </a:cubicBezTo>
                  <a:cubicBezTo>
                    <a:pt x="626459" y="914400"/>
                    <a:pt x="455581" y="743522"/>
                    <a:pt x="455581" y="533400"/>
                  </a:cubicBezTo>
                  <a:cubicBezTo>
                    <a:pt x="455581" y="323279"/>
                    <a:pt x="626459" y="152400"/>
                    <a:pt x="836581" y="152400"/>
                  </a:cubicBezTo>
                  <a:close/>
                </a:path>
              </a:pathLst>
            </a:custGeom>
            <a:grpFill/>
            <a:ln w="0" cap="flat">
              <a:noFill/>
              <a:prstDash val="solid"/>
              <a:miter/>
            </a:ln>
          </p:spPr>
          <p:txBody>
            <a:bodyPr rtlCol="0" anchor="ctr"/>
            <a:lstStyle/>
            <a:p>
              <a:endParaRPr lang="ko-KR" altLang="en-US" dirty="0"/>
            </a:p>
          </p:txBody>
        </p:sp>
        <p:sp>
          <p:nvSpPr>
            <p:cNvPr id="15" name="자유형: 도형 14">
              <a:extLst>
                <a:ext uri="{FF2B5EF4-FFF2-40B4-BE49-F238E27FC236}">
                  <a16:creationId xmlns:a16="http://schemas.microsoft.com/office/drawing/2014/main" id="{0B5A5DD6-50C1-BA4D-06B5-B57C6CB22A98}"/>
                </a:ext>
              </a:extLst>
            </p:cNvPr>
            <p:cNvSpPr/>
            <p:nvPr/>
          </p:nvSpPr>
          <p:spPr>
            <a:xfrm>
              <a:off x="3686175" y="2162175"/>
              <a:ext cx="2533650" cy="2533650"/>
            </a:xfrm>
            <a:custGeom>
              <a:avLst/>
              <a:gdLst>
                <a:gd name="connsiteX0" fmla="*/ 2216372 w 2533650"/>
                <a:gd name="connsiteY0" fmla="*/ 2104358 h 2533650"/>
                <a:gd name="connsiteX1" fmla="*/ 2533650 w 2533650"/>
                <a:gd name="connsiteY1" fmla="*/ 1266825 h 2533650"/>
                <a:gd name="connsiteX2" fmla="*/ 2214372 w 2533650"/>
                <a:gd name="connsiteY2" fmla="*/ 427006 h 2533650"/>
                <a:gd name="connsiteX3" fmla="*/ 2106645 w 2533650"/>
                <a:gd name="connsiteY3" fmla="*/ 319278 h 2533650"/>
                <a:gd name="connsiteX4" fmla="*/ 1266825 w 2533650"/>
                <a:gd name="connsiteY4" fmla="*/ 0 h 2533650"/>
                <a:gd name="connsiteX5" fmla="*/ 427006 w 2533650"/>
                <a:gd name="connsiteY5" fmla="*/ 319278 h 2533650"/>
                <a:gd name="connsiteX6" fmla="*/ 319278 w 2533650"/>
                <a:gd name="connsiteY6" fmla="*/ 427006 h 2533650"/>
                <a:gd name="connsiteX7" fmla="*/ 0 w 2533650"/>
                <a:gd name="connsiteY7" fmla="*/ 1266825 h 2533650"/>
                <a:gd name="connsiteX8" fmla="*/ 317183 w 2533650"/>
                <a:gd name="connsiteY8" fmla="*/ 2104358 h 2533650"/>
                <a:gd name="connsiteX9" fmla="*/ 635413 w 2533650"/>
                <a:gd name="connsiteY9" fmla="*/ 2364772 h 2533650"/>
                <a:gd name="connsiteX10" fmla="*/ 1266825 w 2533650"/>
                <a:gd name="connsiteY10" fmla="*/ 2533650 h 2533650"/>
                <a:gd name="connsiteX11" fmla="*/ 1898142 w 2533650"/>
                <a:gd name="connsiteY11" fmla="*/ 2364867 h 2533650"/>
                <a:gd name="connsiteX12" fmla="*/ 2216372 w 2533650"/>
                <a:gd name="connsiteY12" fmla="*/ 2104454 h 2533650"/>
                <a:gd name="connsiteX13" fmla="*/ 1266825 w 2533650"/>
                <a:gd name="connsiteY13" fmla="*/ 152400 h 2533650"/>
                <a:gd name="connsiteX14" fmla="*/ 2381250 w 2533650"/>
                <a:gd name="connsiteY14" fmla="*/ 1266825 h 2533650"/>
                <a:gd name="connsiteX15" fmla="*/ 2161508 w 2533650"/>
                <a:gd name="connsiteY15" fmla="*/ 1930432 h 2533650"/>
                <a:gd name="connsiteX16" fmla="*/ 2061496 w 2533650"/>
                <a:gd name="connsiteY16" fmla="*/ 2047208 h 2533650"/>
                <a:gd name="connsiteX17" fmla="*/ 1817751 w 2533650"/>
                <a:gd name="connsiteY17" fmla="*/ 2235232 h 2533650"/>
                <a:gd name="connsiteX18" fmla="*/ 1266825 w 2533650"/>
                <a:gd name="connsiteY18" fmla="*/ 2381250 h 2533650"/>
                <a:gd name="connsiteX19" fmla="*/ 715994 w 2533650"/>
                <a:gd name="connsiteY19" fmla="*/ 2235327 h 2533650"/>
                <a:gd name="connsiteX20" fmla="*/ 472059 w 2533650"/>
                <a:gd name="connsiteY20" fmla="*/ 2047208 h 2533650"/>
                <a:gd name="connsiteX21" fmla="*/ 372046 w 2533650"/>
                <a:gd name="connsiteY21" fmla="*/ 1930432 h 2533650"/>
                <a:gd name="connsiteX22" fmla="*/ 152400 w 2533650"/>
                <a:gd name="connsiteY22" fmla="*/ 1266825 h 2533650"/>
                <a:gd name="connsiteX23" fmla="*/ 1266825 w 2533650"/>
                <a:gd name="connsiteY23" fmla="*/ 15240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33650" h="2533650">
                  <a:moveTo>
                    <a:pt x="2216372" y="2104358"/>
                  </a:moveTo>
                  <a:cubicBezTo>
                    <a:pt x="2413730" y="1880902"/>
                    <a:pt x="2533650" y="1587627"/>
                    <a:pt x="2533650" y="1266825"/>
                  </a:cubicBezTo>
                  <a:cubicBezTo>
                    <a:pt x="2533650" y="946023"/>
                    <a:pt x="2412873" y="650748"/>
                    <a:pt x="2214372" y="427006"/>
                  </a:cubicBezTo>
                  <a:cubicBezTo>
                    <a:pt x="2180654" y="389001"/>
                    <a:pt x="2144649" y="352996"/>
                    <a:pt x="2106645" y="319278"/>
                  </a:cubicBezTo>
                  <a:cubicBezTo>
                    <a:pt x="1882902" y="120777"/>
                    <a:pt x="1588770" y="0"/>
                    <a:pt x="1266825" y="0"/>
                  </a:cubicBezTo>
                  <a:cubicBezTo>
                    <a:pt x="944880" y="0"/>
                    <a:pt x="650748" y="120777"/>
                    <a:pt x="427006" y="319278"/>
                  </a:cubicBezTo>
                  <a:cubicBezTo>
                    <a:pt x="389001" y="352996"/>
                    <a:pt x="352996" y="389001"/>
                    <a:pt x="319278" y="427006"/>
                  </a:cubicBezTo>
                  <a:cubicBezTo>
                    <a:pt x="120777" y="650748"/>
                    <a:pt x="0" y="944880"/>
                    <a:pt x="0" y="1266825"/>
                  </a:cubicBezTo>
                  <a:cubicBezTo>
                    <a:pt x="0" y="1588770"/>
                    <a:pt x="119920" y="1880902"/>
                    <a:pt x="317183" y="2104358"/>
                  </a:cubicBezTo>
                  <a:cubicBezTo>
                    <a:pt x="408146" y="2207419"/>
                    <a:pt x="515588" y="2295620"/>
                    <a:pt x="635413" y="2364772"/>
                  </a:cubicBezTo>
                  <a:cubicBezTo>
                    <a:pt x="821436" y="2472119"/>
                    <a:pt x="1037082" y="2533650"/>
                    <a:pt x="1266825" y="2533650"/>
                  </a:cubicBezTo>
                  <a:cubicBezTo>
                    <a:pt x="1496568" y="2533650"/>
                    <a:pt x="1712119" y="2472214"/>
                    <a:pt x="1898142" y="2364867"/>
                  </a:cubicBezTo>
                  <a:cubicBezTo>
                    <a:pt x="2017966" y="2295716"/>
                    <a:pt x="2125409" y="2207514"/>
                    <a:pt x="2216372" y="2104454"/>
                  </a:cubicBezTo>
                  <a:close/>
                  <a:moveTo>
                    <a:pt x="1266825" y="152400"/>
                  </a:moveTo>
                  <a:cubicBezTo>
                    <a:pt x="1881283" y="152400"/>
                    <a:pt x="2381250" y="652367"/>
                    <a:pt x="2381250" y="1266825"/>
                  </a:cubicBezTo>
                  <a:cubicBezTo>
                    <a:pt x="2381250" y="1515237"/>
                    <a:pt x="2299526" y="1744980"/>
                    <a:pt x="2161508" y="1930432"/>
                  </a:cubicBezTo>
                  <a:cubicBezTo>
                    <a:pt x="2130838" y="1971675"/>
                    <a:pt x="2097405" y="2010632"/>
                    <a:pt x="2061496" y="2047208"/>
                  </a:cubicBezTo>
                  <a:cubicBezTo>
                    <a:pt x="1989487" y="2120551"/>
                    <a:pt x="1907477" y="2183987"/>
                    <a:pt x="1817751" y="2235232"/>
                  </a:cubicBezTo>
                  <a:cubicBezTo>
                    <a:pt x="1655159" y="2328101"/>
                    <a:pt x="1467041" y="2381250"/>
                    <a:pt x="1266825" y="2381250"/>
                  </a:cubicBezTo>
                  <a:cubicBezTo>
                    <a:pt x="1066610" y="2381250"/>
                    <a:pt x="878491" y="2328101"/>
                    <a:pt x="715994" y="2235327"/>
                  </a:cubicBezTo>
                  <a:cubicBezTo>
                    <a:pt x="626174" y="2183987"/>
                    <a:pt x="544068" y="2120551"/>
                    <a:pt x="472059" y="2047208"/>
                  </a:cubicBezTo>
                  <a:cubicBezTo>
                    <a:pt x="436150" y="2010632"/>
                    <a:pt x="402717" y="1971675"/>
                    <a:pt x="372046" y="1930432"/>
                  </a:cubicBezTo>
                  <a:cubicBezTo>
                    <a:pt x="234125" y="1744885"/>
                    <a:pt x="152400" y="1515237"/>
                    <a:pt x="152400" y="1266825"/>
                  </a:cubicBezTo>
                  <a:cubicBezTo>
                    <a:pt x="152400" y="652367"/>
                    <a:pt x="652367" y="152400"/>
                    <a:pt x="1266825" y="152400"/>
                  </a:cubicBezTo>
                  <a:close/>
                </a:path>
              </a:pathLst>
            </a:custGeom>
            <a:grpFill/>
            <a:ln w="0" cap="flat">
              <a:noFill/>
              <a:prstDash val="solid"/>
              <a:miter/>
            </a:ln>
          </p:spPr>
          <p:txBody>
            <a:bodyPr rtlCol="0" anchor="ctr"/>
            <a:lstStyle/>
            <a:p>
              <a:endParaRPr lang="ko-KR" altLang="en-US" dirty="0"/>
            </a:p>
          </p:txBody>
        </p:sp>
      </p:grpSp>
      <p:grpSp>
        <p:nvGrpSpPr>
          <p:cNvPr id="43" name="그룹 42">
            <a:extLst>
              <a:ext uri="{FF2B5EF4-FFF2-40B4-BE49-F238E27FC236}">
                <a16:creationId xmlns:a16="http://schemas.microsoft.com/office/drawing/2014/main" id="{0B955B4A-3F44-EF59-A7E9-9FCA95F4CD56}"/>
              </a:ext>
            </a:extLst>
          </p:cNvPr>
          <p:cNvGrpSpPr/>
          <p:nvPr/>
        </p:nvGrpSpPr>
        <p:grpSpPr>
          <a:xfrm>
            <a:off x="5768824" y="1502194"/>
            <a:ext cx="436395" cy="363806"/>
            <a:chOff x="4643437" y="3171780"/>
            <a:chExt cx="621029" cy="517728"/>
          </a:xfrm>
          <a:solidFill>
            <a:srgbClr val="3D4F63"/>
          </a:solidFill>
        </p:grpSpPr>
        <p:grpSp>
          <p:nvGrpSpPr>
            <p:cNvPr id="34" name="그래픽 31">
              <a:extLst>
                <a:ext uri="{FF2B5EF4-FFF2-40B4-BE49-F238E27FC236}">
                  <a16:creationId xmlns:a16="http://schemas.microsoft.com/office/drawing/2014/main" id="{54360E8F-F897-2452-F9DC-F81DAF231340}"/>
                </a:ext>
              </a:extLst>
            </p:cNvPr>
            <p:cNvGrpSpPr/>
            <p:nvPr/>
          </p:nvGrpSpPr>
          <p:grpSpPr>
            <a:xfrm>
              <a:off x="4643437" y="3226784"/>
              <a:ext cx="621029" cy="462724"/>
              <a:chOff x="4643437" y="3226784"/>
              <a:chExt cx="621029" cy="462724"/>
            </a:xfrm>
            <a:grpFill/>
          </p:grpSpPr>
          <p:sp>
            <p:nvSpPr>
              <p:cNvPr id="35" name="자유형: 도형 34">
                <a:extLst>
                  <a:ext uri="{FF2B5EF4-FFF2-40B4-BE49-F238E27FC236}">
                    <a16:creationId xmlns:a16="http://schemas.microsoft.com/office/drawing/2014/main" id="{29962C45-B3AF-9F45-EC0A-740F5218A31C}"/>
                  </a:ext>
                </a:extLst>
              </p:cNvPr>
              <p:cNvSpPr/>
              <p:nvPr/>
            </p:nvSpPr>
            <p:spPr>
              <a:xfrm>
                <a:off x="4643437" y="3598354"/>
                <a:ext cx="70199" cy="91154"/>
              </a:xfrm>
              <a:custGeom>
                <a:avLst/>
                <a:gdLst>
                  <a:gd name="connsiteX0" fmla="*/ 60674 w 70199"/>
                  <a:gd name="connsiteY0" fmla="*/ 91154 h 91154"/>
                  <a:gd name="connsiteX1" fmla="*/ 9525 w 70199"/>
                  <a:gd name="connsiteY1" fmla="*/ 91154 h 91154"/>
                  <a:gd name="connsiteX2" fmla="*/ 0 w 70199"/>
                  <a:gd name="connsiteY2" fmla="*/ 81629 h 91154"/>
                  <a:gd name="connsiteX3" fmla="*/ 0 w 70199"/>
                  <a:gd name="connsiteY3" fmla="*/ 9525 h 91154"/>
                  <a:gd name="connsiteX4" fmla="*/ 9525 w 70199"/>
                  <a:gd name="connsiteY4" fmla="*/ 0 h 91154"/>
                  <a:gd name="connsiteX5" fmla="*/ 60674 w 70199"/>
                  <a:gd name="connsiteY5" fmla="*/ 0 h 91154"/>
                  <a:gd name="connsiteX6" fmla="*/ 70199 w 70199"/>
                  <a:gd name="connsiteY6" fmla="*/ 9525 h 91154"/>
                  <a:gd name="connsiteX7" fmla="*/ 70199 w 70199"/>
                  <a:gd name="connsiteY7" fmla="*/ 81629 h 91154"/>
                  <a:gd name="connsiteX8" fmla="*/ 60674 w 70199"/>
                  <a:gd name="connsiteY8" fmla="*/ 91154 h 91154"/>
                  <a:gd name="connsiteX9" fmla="*/ 19050 w 70199"/>
                  <a:gd name="connsiteY9" fmla="*/ 72104 h 91154"/>
                  <a:gd name="connsiteX10" fmla="*/ 51149 w 70199"/>
                  <a:gd name="connsiteY10" fmla="*/ 72104 h 91154"/>
                  <a:gd name="connsiteX11" fmla="*/ 51149 w 70199"/>
                  <a:gd name="connsiteY11" fmla="*/ 19050 h 91154"/>
                  <a:gd name="connsiteX12" fmla="*/ 19050 w 70199"/>
                  <a:gd name="connsiteY12" fmla="*/ 19050 h 91154"/>
                  <a:gd name="connsiteX13" fmla="*/ 19050 w 70199"/>
                  <a:gd name="connsiteY13" fmla="*/ 72104 h 9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199" h="91154">
                    <a:moveTo>
                      <a:pt x="60674" y="91154"/>
                    </a:moveTo>
                    <a:lnTo>
                      <a:pt x="9525" y="91154"/>
                    </a:lnTo>
                    <a:cubicBezTo>
                      <a:pt x="4286" y="91154"/>
                      <a:pt x="0" y="86868"/>
                      <a:pt x="0" y="81629"/>
                    </a:cubicBezTo>
                    <a:lnTo>
                      <a:pt x="0" y="9525"/>
                    </a:lnTo>
                    <a:cubicBezTo>
                      <a:pt x="0" y="4286"/>
                      <a:pt x="4286" y="0"/>
                      <a:pt x="9525" y="0"/>
                    </a:cubicBezTo>
                    <a:lnTo>
                      <a:pt x="60674" y="0"/>
                    </a:lnTo>
                    <a:cubicBezTo>
                      <a:pt x="65913" y="0"/>
                      <a:pt x="70199" y="4286"/>
                      <a:pt x="70199" y="9525"/>
                    </a:cubicBezTo>
                    <a:lnTo>
                      <a:pt x="70199" y="81629"/>
                    </a:lnTo>
                    <a:cubicBezTo>
                      <a:pt x="70199" y="86868"/>
                      <a:pt x="65913" y="91154"/>
                      <a:pt x="60674" y="91154"/>
                    </a:cubicBezTo>
                    <a:close/>
                    <a:moveTo>
                      <a:pt x="19050" y="72104"/>
                    </a:moveTo>
                    <a:lnTo>
                      <a:pt x="51149" y="72104"/>
                    </a:lnTo>
                    <a:lnTo>
                      <a:pt x="51149" y="19050"/>
                    </a:lnTo>
                    <a:lnTo>
                      <a:pt x="19050" y="19050"/>
                    </a:lnTo>
                    <a:lnTo>
                      <a:pt x="19050" y="72104"/>
                    </a:lnTo>
                    <a:close/>
                  </a:path>
                </a:pathLst>
              </a:custGeom>
              <a:grpFill/>
              <a:ln w="0" cap="flat">
                <a:noFill/>
                <a:prstDash val="solid"/>
                <a:miter/>
              </a:ln>
            </p:spPr>
            <p:txBody>
              <a:bodyPr rtlCol="0" anchor="ctr"/>
              <a:lstStyle/>
              <a:p>
                <a:endParaRPr lang="ko-KR" altLang="en-US" dirty="0"/>
              </a:p>
            </p:txBody>
          </p:sp>
          <p:sp>
            <p:nvSpPr>
              <p:cNvPr id="36" name="자유형: 도형 35">
                <a:extLst>
                  <a:ext uri="{FF2B5EF4-FFF2-40B4-BE49-F238E27FC236}">
                    <a16:creationId xmlns:a16="http://schemas.microsoft.com/office/drawing/2014/main" id="{511BC2A7-379E-7A38-2E46-4F5B6530FA66}"/>
                  </a:ext>
                </a:extLst>
              </p:cNvPr>
              <p:cNvSpPr/>
              <p:nvPr/>
            </p:nvSpPr>
            <p:spPr>
              <a:xfrm>
                <a:off x="4753450" y="3564064"/>
                <a:ext cx="70199" cy="125444"/>
              </a:xfrm>
              <a:custGeom>
                <a:avLst/>
                <a:gdLst>
                  <a:gd name="connsiteX0" fmla="*/ 60674 w 70199"/>
                  <a:gd name="connsiteY0" fmla="*/ 125444 h 125444"/>
                  <a:gd name="connsiteX1" fmla="*/ 9525 w 70199"/>
                  <a:gd name="connsiteY1" fmla="*/ 125444 h 125444"/>
                  <a:gd name="connsiteX2" fmla="*/ 0 w 70199"/>
                  <a:gd name="connsiteY2" fmla="*/ 115919 h 125444"/>
                  <a:gd name="connsiteX3" fmla="*/ 0 w 70199"/>
                  <a:gd name="connsiteY3" fmla="*/ 9525 h 125444"/>
                  <a:gd name="connsiteX4" fmla="*/ 9525 w 70199"/>
                  <a:gd name="connsiteY4" fmla="*/ 0 h 125444"/>
                  <a:gd name="connsiteX5" fmla="*/ 60674 w 70199"/>
                  <a:gd name="connsiteY5" fmla="*/ 0 h 125444"/>
                  <a:gd name="connsiteX6" fmla="*/ 70199 w 70199"/>
                  <a:gd name="connsiteY6" fmla="*/ 9525 h 125444"/>
                  <a:gd name="connsiteX7" fmla="*/ 70199 w 70199"/>
                  <a:gd name="connsiteY7" fmla="*/ 115919 h 125444"/>
                  <a:gd name="connsiteX8" fmla="*/ 60674 w 70199"/>
                  <a:gd name="connsiteY8" fmla="*/ 125444 h 125444"/>
                  <a:gd name="connsiteX9" fmla="*/ 19050 w 70199"/>
                  <a:gd name="connsiteY9" fmla="*/ 106394 h 125444"/>
                  <a:gd name="connsiteX10" fmla="*/ 51149 w 70199"/>
                  <a:gd name="connsiteY10" fmla="*/ 106394 h 125444"/>
                  <a:gd name="connsiteX11" fmla="*/ 51149 w 70199"/>
                  <a:gd name="connsiteY11" fmla="*/ 19050 h 125444"/>
                  <a:gd name="connsiteX12" fmla="*/ 19050 w 70199"/>
                  <a:gd name="connsiteY12" fmla="*/ 19050 h 125444"/>
                  <a:gd name="connsiteX13" fmla="*/ 19050 w 70199"/>
                  <a:gd name="connsiteY13" fmla="*/ 106394 h 125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199" h="125444">
                    <a:moveTo>
                      <a:pt x="60674" y="125444"/>
                    </a:moveTo>
                    <a:lnTo>
                      <a:pt x="9525" y="125444"/>
                    </a:lnTo>
                    <a:cubicBezTo>
                      <a:pt x="4286" y="125444"/>
                      <a:pt x="0" y="121158"/>
                      <a:pt x="0" y="115919"/>
                    </a:cubicBezTo>
                    <a:lnTo>
                      <a:pt x="0" y="9525"/>
                    </a:lnTo>
                    <a:cubicBezTo>
                      <a:pt x="0" y="4286"/>
                      <a:pt x="4286" y="0"/>
                      <a:pt x="9525" y="0"/>
                    </a:cubicBezTo>
                    <a:lnTo>
                      <a:pt x="60674" y="0"/>
                    </a:lnTo>
                    <a:cubicBezTo>
                      <a:pt x="65913" y="0"/>
                      <a:pt x="70199" y="4286"/>
                      <a:pt x="70199" y="9525"/>
                    </a:cubicBezTo>
                    <a:lnTo>
                      <a:pt x="70199" y="115919"/>
                    </a:lnTo>
                    <a:cubicBezTo>
                      <a:pt x="70199" y="121158"/>
                      <a:pt x="65913" y="125444"/>
                      <a:pt x="60674" y="125444"/>
                    </a:cubicBezTo>
                    <a:close/>
                    <a:moveTo>
                      <a:pt x="19050" y="106394"/>
                    </a:moveTo>
                    <a:lnTo>
                      <a:pt x="51149" y="106394"/>
                    </a:lnTo>
                    <a:lnTo>
                      <a:pt x="51149" y="19050"/>
                    </a:lnTo>
                    <a:lnTo>
                      <a:pt x="19050" y="19050"/>
                    </a:lnTo>
                    <a:lnTo>
                      <a:pt x="19050" y="106394"/>
                    </a:lnTo>
                    <a:close/>
                  </a:path>
                </a:pathLst>
              </a:custGeom>
              <a:grpFill/>
              <a:ln w="0" cap="flat">
                <a:noFill/>
                <a:prstDash val="solid"/>
                <a:miter/>
              </a:ln>
            </p:spPr>
            <p:txBody>
              <a:bodyPr rtlCol="0" anchor="ctr"/>
              <a:lstStyle/>
              <a:p>
                <a:endParaRPr lang="ko-KR" altLang="en-US" dirty="0"/>
              </a:p>
            </p:txBody>
          </p:sp>
          <p:sp>
            <p:nvSpPr>
              <p:cNvPr id="37" name="자유형: 도형 36">
                <a:extLst>
                  <a:ext uri="{FF2B5EF4-FFF2-40B4-BE49-F238E27FC236}">
                    <a16:creationId xmlns:a16="http://schemas.microsoft.com/office/drawing/2014/main" id="{0EE6C6C7-3384-732D-8E75-AE13DFD4F203}"/>
                  </a:ext>
                </a:extLst>
              </p:cNvPr>
              <p:cNvSpPr/>
              <p:nvPr/>
            </p:nvSpPr>
            <p:spPr>
              <a:xfrm>
                <a:off x="4863559" y="3511581"/>
                <a:ext cx="70199" cy="177927"/>
              </a:xfrm>
              <a:custGeom>
                <a:avLst/>
                <a:gdLst>
                  <a:gd name="connsiteX0" fmla="*/ 60674 w 70199"/>
                  <a:gd name="connsiteY0" fmla="*/ 177927 h 177927"/>
                  <a:gd name="connsiteX1" fmla="*/ 9525 w 70199"/>
                  <a:gd name="connsiteY1" fmla="*/ 177927 h 177927"/>
                  <a:gd name="connsiteX2" fmla="*/ 0 w 70199"/>
                  <a:gd name="connsiteY2" fmla="*/ 168402 h 177927"/>
                  <a:gd name="connsiteX3" fmla="*/ 0 w 70199"/>
                  <a:gd name="connsiteY3" fmla="*/ 9525 h 177927"/>
                  <a:gd name="connsiteX4" fmla="*/ 9525 w 70199"/>
                  <a:gd name="connsiteY4" fmla="*/ 0 h 177927"/>
                  <a:gd name="connsiteX5" fmla="*/ 60674 w 70199"/>
                  <a:gd name="connsiteY5" fmla="*/ 0 h 177927"/>
                  <a:gd name="connsiteX6" fmla="*/ 70199 w 70199"/>
                  <a:gd name="connsiteY6" fmla="*/ 9525 h 177927"/>
                  <a:gd name="connsiteX7" fmla="*/ 70199 w 70199"/>
                  <a:gd name="connsiteY7" fmla="*/ 168402 h 177927"/>
                  <a:gd name="connsiteX8" fmla="*/ 60674 w 70199"/>
                  <a:gd name="connsiteY8" fmla="*/ 177927 h 177927"/>
                  <a:gd name="connsiteX9" fmla="*/ 19050 w 70199"/>
                  <a:gd name="connsiteY9" fmla="*/ 158877 h 177927"/>
                  <a:gd name="connsiteX10" fmla="*/ 51149 w 70199"/>
                  <a:gd name="connsiteY10" fmla="*/ 158877 h 177927"/>
                  <a:gd name="connsiteX11" fmla="*/ 51149 w 70199"/>
                  <a:gd name="connsiteY11" fmla="*/ 19050 h 177927"/>
                  <a:gd name="connsiteX12" fmla="*/ 19050 w 70199"/>
                  <a:gd name="connsiteY12" fmla="*/ 19050 h 177927"/>
                  <a:gd name="connsiteX13" fmla="*/ 19050 w 70199"/>
                  <a:gd name="connsiteY13" fmla="*/ 158877 h 17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199" h="177927">
                    <a:moveTo>
                      <a:pt x="60674" y="177927"/>
                    </a:moveTo>
                    <a:lnTo>
                      <a:pt x="9525" y="177927"/>
                    </a:lnTo>
                    <a:cubicBezTo>
                      <a:pt x="4286" y="177927"/>
                      <a:pt x="0" y="173641"/>
                      <a:pt x="0" y="168402"/>
                    </a:cubicBezTo>
                    <a:lnTo>
                      <a:pt x="0" y="9525"/>
                    </a:lnTo>
                    <a:cubicBezTo>
                      <a:pt x="0" y="4286"/>
                      <a:pt x="4286" y="0"/>
                      <a:pt x="9525" y="0"/>
                    </a:cubicBezTo>
                    <a:lnTo>
                      <a:pt x="60674" y="0"/>
                    </a:lnTo>
                    <a:cubicBezTo>
                      <a:pt x="65913" y="0"/>
                      <a:pt x="70199" y="4286"/>
                      <a:pt x="70199" y="9525"/>
                    </a:cubicBezTo>
                    <a:lnTo>
                      <a:pt x="70199" y="168402"/>
                    </a:lnTo>
                    <a:cubicBezTo>
                      <a:pt x="70199" y="173641"/>
                      <a:pt x="65913" y="177927"/>
                      <a:pt x="60674" y="177927"/>
                    </a:cubicBezTo>
                    <a:close/>
                    <a:moveTo>
                      <a:pt x="19050" y="158877"/>
                    </a:moveTo>
                    <a:lnTo>
                      <a:pt x="51149" y="158877"/>
                    </a:lnTo>
                    <a:lnTo>
                      <a:pt x="51149" y="19050"/>
                    </a:lnTo>
                    <a:lnTo>
                      <a:pt x="19050" y="19050"/>
                    </a:lnTo>
                    <a:lnTo>
                      <a:pt x="19050" y="158877"/>
                    </a:lnTo>
                    <a:close/>
                  </a:path>
                </a:pathLst>
              </a:custGeom>
              <a:grpFill/>
              <a:ln w="0" cap="flat">
                <a:noFill/>
                <a:prstDash val="solid"/>
                <a:miter/>
              </a:ln>
            </p:spPr>
            <p:txBody>
              <a:bodyPr rtlCol="0" anchor="ctr"/>
              <a:lstStyle/>
              <a:p>
                <a:endParaRPr lang="ko-KR" altLang="en-US" dirty="0"/>
              </a:p>
            </p:txBody>
          </p:sp>
          <p:sp>
            <p:nvSpPr>
              <p:cNvPr id="38" name="자유형: 도형 37">
                <a:extLst>
                  <a:ext uri="{FF2B5EF4-FFF2-40B4-BE49-F238E27FC236}">
                    <a16:creationId xmlns:a16="http://schemas.microsoft.com/office/drawing/2014/main" id="{225683F8-B987-568A-D3F4-53DBF689B982}"/>
                  </a:ext>
                </a:extLst>
              </p:cNvPr>
              <p:cNvSpPr/>
              <p:nvPr/>
            </p:nvSpPr>
            <p:spPr>
              <a:xfrm>
                <a:off x="4973573" y="3440715"/>
                <a:ext cx="70199" cy="248792"/>
              </a:xfrm>
              <a:custGeom>
                <a:avLst/>
                <a:gdLst>
                  <a:gd name="connsiteX0" fmla="*/ 60674 w 70199"/>
                  <a:gd name="connsiteY0" fmla="*/ 248793 h 248792"/>
                  <a:gd name="connsiteX1" fmla="*/ 9525 w 70199"/>
                  <a:gd name="connsiteY1" fmla="*/ 248793 h 248792"/>
                  <a:gd name="connsiteX2" fmla="*/ 0 w 70199"/>
                  <a:gd name="connsiteY2" fmla="*/ 239268 h 248792"/>
                  <a:gd name="connsiteX3" fmla="*/ 0 w 70199"/>
                  <a:gd name="connsiteY3" fmla="*/ 9525 h 248792"/>
                  <a:gd name="connsiteX4" fmla="*/ 9525 w 70199"/>
                  <a:gd name="connsiteY4" fmla="*/ 0 h 248792"/>
                  <a:gd name="connsiteX5" fmla="*/ 60674 w 70199"/>
                  <a:gd name="connsiteY5" fmla="*/ 0 h 248792"/>
                  <a:gd name="connsiteX6" fmla="*/ 70199 w 70199"/>
                  <a:gd name="connsiteY6" fmla="*/ 9525 h 248792"/>
                  <a:gd name="connsiteX7" fmla="*/ 70199 w 70199"/>
                  <a:gd name="connsiteY7" fmla="*/ 239268 h 248792"/>
                  <a:gd name="connsiteX8" fmla="*/ 60674 w 70199"/>
                  <a:gd name="connsiteY8" fmla="*/ 248793 h 248792"/>
                  <a:gd name="connsiteX9" fmla="*/ 19050 w 70199"/>
                  <a:gd name="connsiteY9" fmla="*/ 229743 h 248792"/>
                  <a:gd name="connsiteX10" fmla="*/ 51149 w 70199"/>
                  <a:gd name="connsiteY10" fmla="*/ 229743 h 248792"/>
                  <a:gd name="connsiteX11" fmla="*/ 51149 w 70199"/>
                  <a:gd name="connsiteY11" fmla="*/ 19050 h 248792"/>
                  <a:gd name="connsiteX12" fmla="*/ 19050 w 70199"/>
                  <a:gd name="connsiteY12" fmla="*/ 19050 h 248792"/>
                  <a:gd name="connsiteX13" fmla="*/ 19050 w 70199"/>
                  <a:gd name="connsiteY13" fmla="*/ 229743 h 24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199" h="248792">
                    <a:moveTo>
                      <a:pt x="60674" y="248793"/>
                    </a:moveTo>
                    <a:lnTo>
                      <a:pt x="9525" y="248793"/>
                    </a:lnTo>
                    <a:cubicBezTo>
                      <a:pt x="4286" y="248793"/>
                      <a:pt x="0" y="244507"/>
                      <a:pt x="0" y="239268"/>
                    </a:cubicBezTo>
                    <a:lnTo>
                      <a:pt x="0" y="9525"/>
                    </a:lnTo>
                    <a:cubicBezTo>
                      <a:pt x="0" y="4286"/>
                      <a:pt x="4286" y="0"/>
                      <a:pt x="9525" y="0"/>
                    </a:cubicBezTo>
                    <a:lnTo>
                      <a:pt x="60674" y="0"/>
                    </a:lnTo>
                    <a:cubicBezTo>
                      <a:pt x="65913" y="0"/>
                      <a:pt x="70199" y="4286"/>
                      <a:pt x="70199" y="9525"/>
                    </a:cubicBezTo>
                    <a:lnTo>
                      <a:pt x="70199" y="239268"/>
                    </a:lnTo>
                    <a:cubicBezTo>
                      <a:pt x="70199" y="244507"/>
                      <a:pt x="65913" y="248793"/>
                      <a:pt x="60674" y="248793"/>
                    </a:cubicBezTo>
                    <a:close/>
                    <a:moveTo>
                      <a:pt x="19050" y="229743"/>
                    </a:moveTo>
                    <a:lnTo>
                      <a:pt x="51149" y="229743"/>
                    </a:lnTo>
                    <a:lnTo>
                      <a:pt x="51149" y="19050"/>
                    </a:lnTo>
                    <a:lnTo>
                      <a:pt x="19050" y="19050"/>
                    </a:lnTo>
                    <a:lnTo>
                      <a:pt x="19050" y="229743"/>
                    </a:lnTo>
                    <a:close/>
                  </a:path>
                </a:pathLst>
              </a:custGeom>
              <a:grpFill/>
              <a:ln w="0" cap="flat">
                <a:noFill/>
                <a:prstDash val="solid"/>
                <a:miter/>
              </a:ln>
            </p:spPr>
            <p:txBody>
              <a:bodyPr rtlCol="0" anchor="ctr"/>
              <a:lstStyle/>
              <a:p>
                <a:endParaRPr lang="ko-KR" altLang="en-US" dirty="0"/>
              </a:p>
            </p:txBody>
          </p:sp>
          <p:sp>
            <p:nvSpPr>
              <p:cNvPr id="39" name="자유형: 도형 38">
                <a:extLst>
                  <a:ext uri="{FF2B5EF4-FFF2-40B4-BE49-F238E27FC236}">
                    <a16:creationId xmlns:a16="http://schemas.microsoft.com/office/drawing/2014/main" id="{0830162D-BBF9-71D1-7902-8225E52C7B3D}"/>
                  </a:ext>
                </a:extLst>
              </p:cNvPr>
              <p:cNvSpPr/>
              <p:nvPr/>
            </p:nvSpPr>
            <p:spPr>
              <a:xfrm>
                <a:off x="5083682" y="3342989"/>
                <a:ext cx="70199" cy="346519"/>
              </a:xfrm>
              <a:custGeom>
                <a:avLst/>
                <a:gdLst>
                  <a:gd name="connsiteX0" fmla="*/ 60674 w 70199"/>
                  <a:gd name="connsiteY0" fmla="*/ 346520 h 346519"/>
                  <a:gd name="connsiteX1" fmla="*/ 9525 w 70199"/>
                  <a:gd name="connsiteY1" fmla="*/ 346520 h 346519"/>
                  <a:gd name="connsiteX2" fmla="*/ 0 w 70199"/>
                  <a:gd name="connsiteY2" fmla="*/ 336995 h 346519"/>
                  <a:gd name="connsiteX3" fmla="*/ 0 w 70199"/>
                  <a:gd name="connsiteY3" fmla="*/ 9525 h 346519"/>
                  <a:gd name="connsiteX4" fmla="*/ 9525 w 70199"/>
                  <a:gd name="connsiteY4" fmla="*/ 0 h 346519"/>
                  <a:gd name="connsiteX5" fmla="*/ 60674 w 70199"/>
                  <a:gd name="connsiteY5" fmla="*/ 0 h 346519"/>
                  <a:gd name="connsiteX6" fmla="*/ 70199 w 70199"/>
                  <a:gd name="connsiteY6" fmla="*/ 9525 h 346519"/>
                  <a:gd name="connsiteX7" fmla="*/ 70199 w 70199"/>
                  <a:gd name="connsiteY7" fmla="*/ 336899 h 346519"/>
                  <a:gd name="connsiteX8" fmla="*/ 60674 w 70199"/>
                  <a:gd name="connsiteY8" fmla="*/ 346424 h 346519"/>
                  <a:gd name="connsiteX9" fmla="*/ 19050 w 70199"/>
                  <a:gd name="connsiteY9" fmla="*/ 327470 h 346519"/>
                  <a:gd name="connsiteX10" fmla="*/ 51149 w 70199"/>
                  <a:gd name="connsiteY10" fmla="*/ 327470 h 346519"/>
                  <a:gd name="connsiteX11" fmla="*/ 51149 w 70199"/>
                  <a:gd name="connsiteY11" fmla="*/ 19050 h 346519"/>
                  <a:gd name="connsiteX12" fmla="*/ 19050 w 70199"/>
                  <a:gd name="connsiteY12" fmla="*/ 19050 h 346519"/>
                  <a:gd name="connsiteX13" fmla="*/ 19050 w 70199"/>
                  <a:gd name="connsiteY13" fmla="*/ 327374 h 34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199" h="346519">
                    <a:moveTo>
                      <a:pt x="60674" y="346520"/>
                    </a:moveTo>
                    <a:lnTo>
                      <a:pt x="9525" y="346520"/>
                    </a:lnTo>
                    <a:cubicBezTo>
                      <a:pt x="4286" y="346520"/>
                      <a:pt x="0" y="342233"/>
                      <a:pt x="0" y="336995"/>
                    </a:cubicBezTo>
                    <a:lnTo>
                      <a:pt x="0" y="9525"/>
                    </a:lnTo>
                    <a:cubicBezTo>
                      <a:pt x="0" y="4286"/>
                      <a:pt x="4286" y="0"/>
                      <a:pt x="9525" y="0"/>
                    </a:cubicBezTo>
                    <a:lnTo>
                      <a:pt x="60674" y="0"/>
                    </a:lnTo>
                    <a:cubicBezTo>
                      <a:pt x="65913" y="0"/>
                      <a:pt x="70199" y="4286"/>
                      <a:pt x="70199" y="9525"/>
                    </a:cubicBezTo>
                    <a:lnTo>
                      <a:pt x="70199" y="336899"/>
                    </a:lnTo>
                    <a:cubicBezTo>
                      <a:pt x="70199" y="342138"/>
                      <a:pt x="65913" y="346424"/>
                      <a:pt x="60674" y="346424"/>
                    </a:cubicBezTo>
                    <a:close/>
                    <a:moveTo>
                      <a:pt x="19050" y="327470"/>
                    </a:moveTo>
                    <a:lnTo>
                      <a:pt x="51149" y="327470"/>
                    </a:lnTo>
                    <a:lnTo>
                      <a:pt x="51149" y="19050"/>
                    </a:lnTo>
                    <a:lnTo>
                      <a:pt x="19050" y="19050"/>
                    </a:lnTo>
                    <a:lnTo>
                      <a:pt x="19050" y="327374"/>
                    </a:lnTo>
                    <a:close/>
                  </a:path>
                </a:pathLst>
              </a:custGeom>
              <a:grpFill/>
              <a:ln w="0" cap="flat">
                <a:noFill/>
                <a:prstDash val="solid"/>
                <a:miter/>
              </a:ln>
            </p:spPr>
            <p:txBody>
              <a:bodyPr rtlCol="0" anchor="ctr"/>
              <a:lstStyle/>
              <a:p>
                <a:endParaRPr lang="ko-KR" altLang="en-US" dirty="0"/>
              </a:p>
            </p:txBody>
          </p:sp>
          <p:sp>
            <p:nvSpPr>
              <p:cNvPr id="40" name="자유형: 도형 39">
                <a:extLst>
                  <a:ext uri="{FF2B5EF4-FFF2-40B4-BE49-F238E27FC236}">
                    <a16:creationId xmlns:a16="http://schemas.microsoft.com/office/drawing/2014/main" id="{BB7819A2-CB93-8724-F25A-B3017EF8CDAE}"/>
                  </a:ext>
                </a:extLst>
              </p:cNvPr>
              <p:cNvSpPr/>
              <p:nvPr/>
            </p:nvSpPr>
            <p:spPr>
              <a:xfrm>
                <a:off x="5194267" y="3226784"/>
                <a:ext cx="70199" cy="462724"/>
              </a:xfrm>
              <a:custGeom>
                <a:avLst/>
                <a:gdLst>
                  <a:gd name="connsiteX0" fmla="*/ 60674 w 70199"/>
                  <a:gd name="connsiteY0" fmla="*/ 462725 h 462724"/>
                  <a:gd name="connsiteX1" fmla="*/ 9525 w 70199"/>
                  <a:gd name="connsiteY1" fmla="*/ 462725 h 462724"/>
                  <a:gd name="connsiteX2" fmla="*/ 0 w 70199"/>
                  <a:gd name="connsiteY2" fmla="*/ 453200 h 462724"/>
                  <a:gd name="connsiteX3" fmla="*/ 0 w 70199"/>
                  <a:gd name="connsiteY3" fmla="*/ 9525 h 462724"/>
                  <a:gd name="connsiteX4" fmla="*/ 9525 w 70199"/>
                  <a:gd name="connsiteY4" fmla="*/ 0 h 462724"/>
                  <a:gd name="connsiteX5" fmla="*/ 60674 w 70199"/>
                  <a:gd name="connsiteY5" fmla="*/ 0 h 462724"/>
                  <a:gd name="connsiteX6" fmla="*/ 70199 w 70199"/>
                  <a:gd name="connsiteY6" fmla="*/ 9525 h 462724"/>
                  <a:gd name="connsiteX7" fmla="*/ 70199 w 70199"/>
                  <a:gd name="connsiteY7" fmla="*/ 453104 h 462724"/>
                  <a:gd name="connsiteX8" fmla="*/ 60674 w 70199"/>
                  <a:gd name="connsiteY8" fmla="*/ 462629 h 462724"/>
                  <a:gd name="connsiteX9" fmla="*/ 19050 w 70199"/>
                  <a:gd name="connsiteY9" fmla="*/ 443675 h 462724"/>
                  <a:gd name="connsiteX10" fmla="*/ 51149 w 70199"/>
                  <a:gd name="connsiteY10" fmla="*/ 443675 h 462724"/>
                  <a:gd name="connsiteX11" fmla="*/ 51149 w 70199"/>
                  <a:gd name="connsiteY11" fmla="*/ 19050 h 462724"/>
                  <a:gd name="connsiteX12" fmla="*/ 19050 w 70199"/>
                  <a:gd name="connsiteY12" fmla="*/ 19050 h 462724"/>
                  <a:gd name="connsiteX13" fmla="*/ 19050 w 70199"/>
                  <a:gd name="connsiteY13" fmla="*/ 443579 h 46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199" h="462724">
                    <a:moveTo>
                      <a:pt x="60674" y="462725"/>
                    </a:moveTo>
                    <a:lnTo>
                      <a:pt x="9525" y="462725"/>
                    </a:lnTo>
                    <a:cubicBezTo>
                      <a:pt x="4286" y="462725"/>
                      <a:pt x="0" y="458438"/>
                      <a:pt x="0" y="453200"/>
                    </a:cubicBezTo>
                    <a:lnTo>
                      <a:pt x="0" y="9525"/>
                    </a:lnTo>
                    <a:cubicBezTo>
                      <a:pt x="0" y="4286"/>
                      <a:pt x="4286" y="0"/>
                      <a:pt x="9525" y="0"/>
                    </a:cubicBezTo>
                    <a:lnTo>
                      <a:pt x="60674" y="0"/>
                    </a:lnTo>
                    <a:cubicBezTo>
                      <a:pt x="65913" y="0"/>
                      <a:pt x="70199" y="4286"/>
                      <a:pt x="70199" y="9525"/>
                    </a:cubicBezTo>
                    <a:lnTo>
                      <a:pt x="70199" y="453104"/>
                    </a:lnTo>
                    <a:cubicBezTo>
                      <a:pt x="70199" y="458343"/>
                      <a:pt x="65913" y="462629"/>
                      <a:pt x="60674" y="462629"/>
                    </a:cubicBezTo>
                    <a:close/>
                    <a:moveTo>
                      <a:pt x="19050" y="443675"/>
                    </a:moveTo>
                    <a:lnTo>
                      <a:pt x="51149" y="443675"/>
                    </a:lnTo>
                    <a:lnTo>
                      <a:pt x="51149" y="19050"/>
                    </a:lnTo>
                    <a:lnTo>
                      <a:pt x="19050" y="19050"/>
                    </a:lnTo>
                    <a:lnTo>
                      <a:pt x="19050" y="443579"/>
                    </a:lnTo>
                    <a:close/>
                  </a:path>
                </a:pathLst>
              </a:custGeom>
              <a:grpFill/>
              <a:ln w="0" cap="flat">
                <a:noFill/>
                <a:prstDash val="solid"/>
                <a:miter/>
              </a:ln>
            </p:spPr>
            <p:txBody>
              <a:bodyPr rtlCol="0" anchor="ctr"/>
              <a:lstStyle/>
              <a:p>
                <a:endParaRPr lang="ko-KR" altLang="en-US" dirty="0"/>
              </a:p>
            </p:txBody>
          </p:sp>
        </p:grpSp>
        <p:sp>
          <p:nvSpPr>
            <p:cNvPr id="41" name="자유형: 도형 40">
              <a:extLst>
                <a:ext uri="{FF2B5EF4-FFF2-40B4-BE49-F238E27FC236}">
                  <a16:creationId xmlns:a16="http://schemas.microsoft.com/office/drawing/2014/main" id="{F9D494A2-F5E8-E75A-958A-4DA552F61E98}"/>
                </a:ext>
              </a:extLst>
            </p:cNvPr>
            <p:cNvSpPr/>
            <p:nvPr/>
          </p:nvSpPr>
          <p:spPr>
            <a:xfrm>
              <a:off x="4643450" y="3171780"/>
              <a:ext cx="499522" cy="368376"/>
            </a:xfrm>
            <a:custGeom>
              <a:avLst/>
              <a:gdLst>
                <a:gd name="connsiteX0" fmla="*/ 9512 w 499522"/>
                <a:gd name="connsiteY0" fmla="*/ 368377 h 368376"/>
                <a:gd name="connsiteX1" fmla="*/ 463 w 499522"/>
                <a:gd name="connsiteY1" fmla="*/ 361709 h 368376"/>
                <a:gd name="connsiteX2" fmla="*/ 6654 w 499522"/>
                <a:gd name="connsiteY2" fmla="*/ 349708 h 368376"/>
                <a:gd name="connsiteX3" fmla="*/ 482238 w 499522"/>
                <a:gd name="connsiteY3" fmla="*/ 3950 h 368376"/>
                <a:gd name="connsiteX4" fmla="*/ 495573 w 499522"/>
                <a:gd name="connsiteY4" fmla="*/ 1855 h 368376"/>
                <a:gd name="connsiteX5" fmla="*/ 497668 w 499522"/>
                <a:gd name="connsiteY5" fmla="*/ 15190 h 368376"/>
                <a:gd name="connsiteX6" fmla="*/ 12369 w 499522"/>
                <a:gd name="connsiteY6" fmla="*/ 367900 h 368376"/>
                <a:gd name="connsiteX7" fmla="*/ 9512 w 499522"/>
                <a:gd name="connsiteY7" fmla="*/ 368377 h 36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522" h="368376">
                  <a:moveTo>
                    <a:pt x="9512" y="368377"/>
                  </a:moveTo>
                  <a:cubicBezTo>
                    <a:pt x="5511" y="368377"/>
                    <a:pt x="1701" y="365805"/>
                    <a:pt x="463" y="361709"/>
                  </a:cubicBezTo>
                  <a:cubicBezTo>
                    <a:pt x="-1156" y="356661"/>
                    <a:pt x="1606" y="351327"/>
                    <a:pt x="6654" y="349708"/>
                  </a:cubicBezTo>
                  <a:cubicBezTo>
                    <a:pt x="295357" y="257601"/>
                    <a:pt x="480428" y="6522"/>
                    <a:pt x="482238" y="3950"/>
                  </a:cubicBezTo>
                  <a:cubicBezTo>
                    <a:pt x="485381" y="-336"/>
                    <a:pt x="491286" y="-1289"/>
                    <a:pt x="495573" y="1855"/>
                  </a:cubicBezTo>
                  <a:cubicBezTo>
                    <a:pt x="499859" y="4903"/>
                    <a:pt x="500811" y="10903"/>
                    <a:pt x="497668" y="15190"/>
                  </a:cubicBezTo>
                  <a:cubicBezTo>
                    <a:pt x="495763" y="17761"/>
                    <a:pt x="307263" y="273889"/>
                    <a:pt x="12369" y="367900"/>
                  </a:cubicBezTo>
                  <a:cubicBezTo>
                    <a:pt x="11417" y="368186"/>
                    <a:pt x="10464" y="368377"/>
                    <a:pt x="9512" y="368377"/>
                  </a:cubicBezTo>
                  <a:close/>
                </a:path>
              </a:pathLst>
            </a:custGeom>
            <a:grpFill/>
            <a:ln w="0" cap="flat">
              <a:noFill/>
              <a:prstDash val="solid"/>
              <a:miter/>
            </a:ln>
          </p:spPr>
          <p:txBody>
            <a:bodyPr rtlCol="0" anchor="ctr"/>
            <a:lstStyle/>
            <a:p>
              <a:endParaRPr lang="ko-KR" altLang="en-US" dirty="0"/>
            </a:p>
          </p:txBody>
        </p:sp>
        <p:sp>
          <p:nvSpPr>
            <p:cNvPr id="42" name="자유형: 도형 41">
              <a:extLst>
                <a:ext uri="{FF2B5EF4-FFF2-40B4-BE49-F238E27FC236}">
                  <a16:creationId xmlns:a16="http://schemas.microsoft.com/office/drawing/2014/main" id="{6B991402-C2A2-6C02-B103-A672F1676568}"/>
                </a:ext>
              </a:extLst>
            </p:cNvPr>
            <p:cNvSpPr/>
            <p:nvPr/>
          </p:nvSpPr>
          <p:spPr>
            <a:xfrm>
              <a:off x="5029691" y="3171857"/>
              <a:ext cx="113331" cy="117220"/>
            </a:xfrm>
            <a:custGeom>
              <a:avLst/>
              <a:gdLst>
                <a:gd name="connsiteX0" fmla="*/ 103140 w 113331"/>
                <a:gd name="connsiteY0" fmla="*/ 117220 h 117220"/>
                <a:gd name="connsiteX1" fmla="*/ 103140 w 113331"/>
                <a:gd name="connsiteY1" fmla="*/ 117220 h 117220"/>
                <a:gd name="connsiteX2" fmla="*/ 93710 w 113331"/>
                <a:gd name="connsiteY2" fmla="*/ 107600 h 117220"/>
                <a:gd name="connsiteX3" fmla="*/ 94281 w 113331"/>
                <a:gd name="connsiteY3" fmla="*/ 21589 h 117220"/>
                <a:gd name="connsiteX4" fmla="*/ 11795 w 113331"/>
                <a:gd name="connsiteY4" fmla="*/ 41496 h 117220"/>
                <a:gd name="connsiteX5" fmla="*/ 270 w 113331"/>
                <a:gd name="connsiteY5" fmla="*/ 34448 h 117220"/>
                <a:gd name="connsiteX6" fmla="*/ 7318 w 113331"/>
                <a:gd name="connsiteY6" fmla="*/ 22923 h 117220"/>
                <a:gd name="connsiteX7" fmla="*/ 101520 w 113331"/>
                <a:gd name="connsiteY7" fmla="*/ 253 h 117220"/>
                <a:gd name="connsiteX8" fmla="*/ 109712 w 113331"/>
                <a:gd name="connsiteY8" fmla="*/ 2063 h 117220"/>
                <a:gd name="connsiteX9" fmla="*/ 113331 w 113331"/>
                <a:gd name="connsiteY9" fmla="*/ 9588 h 117220"/>
                <a:gd name="connsiteX10" fmla="*/ 112760 w 113331"/>
                <a:gd name="connsiteY10" fmla="*/ 107790 h 117220"/>
                <a:gd name="connsiteX11" fmla="*/ 103235 w 113331"/>
                <a:gd name="connsiteY11" fmla="*/ 117220 h 11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331" h="117220">
                  <a:moveTo>
                    <a:pt x="103140" y="117220"/>
                  </a:moveTo>
                  <a:lnTo>
                    <a:pt x="103140" y="117220"/>
                  </a:lnTo>
                  <a:cubicBezTo>
                    <a:pt x="97901" y="117220"/>
                    <a:pt x="93615" y="112934"/>
                    <a:pt x="93710" y="107600"/>
                  </a:cubicBezTo>
                  <a:lnTo>
                    <a:pt x="94281" y="21589"/>
                  </a:lnTo>
                  <a:lnTo>
                    <a:pt x="11795" y="41496"/>
                  </a:lnTo>
                  <a:cubicBezTo>
                    <a:pt x="6651" y="42735"/>
                    <a:pt x="1508" y="39591"/>
                    <a:pt x="270" y="34448"/>
                  </a:cubicBezTo>
                  <a:cubicBezTo>
                    <a:pt x="-969" y="29304"/>
                    <a:pt x="2175" y="24161"/>
                    <a:pt x="7318" y="22923"/>
                  </a:cubicBezTo>
                  <a:lnTo>
                    <a:pt x="101520" y="253"/>
                  </a:lnTo>
                  <a:cubicBezTo>
                    <a:pt x="104378" y="-414"/>
                    <a:pt x="107426" y="253"/>
                    <a:pt x="109712" y="2063"/>
                  </a:cubicBezTo>
                  <a:cubicBezTo>
                    <a:pt x="111998" y="3873"/>
                    <a:pt x="113331" y="6635"/>
                    <a:pt x="113331" y="9588"/>
                  </a:cubicBezTo>
                  <a:lnTo>
                    <a:pt x="112760" y="107790"/>
                  </a:lnTo>
                  <a:cubicBezTo>
                    <a:pt x="112760" y="113029"/>
                    <a:pt x="108474" y="117220"/>
                    <a:pt x="103235" y="117220"/>
                  </a:cubicBezTo>
                  <a:close/>
                </a:path>
              </a:pathLst>
            </a:custGeom>
            <a:grpFill/>
            <a:ln w="0" cap="flat">
              <a:noFill/>
              <a:prstDash val="solid"/>
              <a:miter/>
            </a:ln>
          </p:spPr>
          <p:txBody>
            <a:bodyPr rtlCol="0" anchor="ctr"/>
            <a:lstStyle/>
            <a:p>
              <a:endParaRPr lang="ko-KR" altLang="en-US" dirty="0"/>
            </a:p>
          </p:txBody>
        </p:sp>
      </p:grpSp>
      <p:grpSp>
        <p:nvGrpSpPr>
          <p:cNvPr id="54" name="그룹 53">
            <a:extLst>
              <a:ext uri="{FF2B5EF4-FFF2-40B4-BE49-F238E27FC236}">
                <a16:creationId xmlns:a16="http://schemas.microsoft.com/office/drawing/2014/main" id="{A624E72E-FA50-EE1E-B5CA-4AF20D5F1F3D}"/>
              </a:ext>
            </a:extLst>
          </p:cNvPr>
          <p:cNvGrpSpPr/>
          <p:nvPr/>
        </p:nvGrpSpPr>
        <p:grpSpPr>
          <a:xfrm>
            <a:off x="8864091" y="1478664"/>
            <a:ext cx="420717" cy="420717"/>
            <a:chOff x="1524000" y="0"/>
            <a:chExt cx="6859956" cy="6859956"/>
          </a:xfrm>
        </p:grpSpPr>
        <p:sp>
          <p:nvSpPr>
            <p:cNvPr id="52" name="자유형: 도형 51">
              <a:extLst>
                <a:ext uri="{FF2B5EF4-FFF2-40B4-BE49-F238E27FC236}">
                  <a16:creationId xmlns:a16="http://schemas.microsoft.com/office/drawing/2014/main" id="{6716CC1B-3F0B-2643-F7F9-30A6BB7221F0}"/>
                </a:ext>
              </a:extLst>
            </p:cNvPr>
            <p:cNvSpPr/>
            <p:nvPr/>
          </p:nvSpPr>
          <p:spPr>
            <a:xfrm>
              <a:off x="1524000" y="0"/>
              <a:ext cx="6859956" cy="6859956"/>
            </a:xfrm>
            <a:custGeom>
              <a:avLst/>
              <a:gdLst>
                <a:gd name="connsiteX0" fmla="*/ 3429979 w 6859956"/>
                <a:gd name="connsiteY0" fmla="*/ 6859957 h 6859956"/>
                <a:gd name="connsiteX1" fmla="*/ 2094821 w 6859956"/>
                <a:gd name="connsiteY1" fmla="*/ 6590382 h 6859956"/>
                <a:gd name="connsiteX2" fmla="*/ 1512135 w 6859956"/>
                <a:gd name="connsiteY2" fmla="*/ 6274141 h 6859956"/>
                <a:gd name="connsiteX3" fmla="*/ 1004585 w 6859956"/>
                <a:gd name="connsiteY3" fmla="*/ 5855373 h 6859956"/>
                <a:gd name="connsiteX4" fmla="*/ 585816 w 6859956"/>
                <a:gd name="connsiteY4" fmla="*/ 5347822 h 6859956"/>
                <a:gd name="connsiteX5" fmla="*/ 269575 w 6859956"/>
                <a:gd name="connsiteY5" fmla="*/ 4765136 h 6859956"/>
                <a:gd name="connsiteX6" fmla="*/ 0 w 6859956"/>
                <a:gd name="connsiteY6" fmla="*/ 3429979 h 6859956"/>
                <a:gd name="connsiteX7" fmla="*/ 269575 w 6859956"/>
                <a:gd name="connsiteY7" fmla="*/ 2094821 h 6859956"/>
                <a:gd name="connsiteX8" fmla="*/ 585816 w 6859956"/>
                <a:gd name="connsiteY8" fmla="*/ 1512135 h 6859956"/>
                <a:gd name="connsiteX9" fmla="*/ 1004585 w 6859956"/>
                <a:gd name="connsiteY9" fmla="*/ 1004585 h 6859956"/>
                <a:gd name="connsiteX10" fmla="*/ 1512135 w 6859956"/>
                <a:gd name="connsiteY10" fmla="*/ 585816 h 6859956"/>
                <a:gd name="connsiteX11" fmla="*/ 2094821 w 6859956"/>
                <a:gd name="connsiteY11" fmla="*/ 269575 h 6859956"/>
                <a:gd name="connsiteX12" fmla="*/ 3429979 w 6859956"/>
                <a:gd name="connsiteY12" fmla="*/ 0 h 6859956"/>
                <a:gd name="connsiteX13" fmla="*/ 4765136 w 6859956"/>
                <a:gd name="connsiteY13" fmla="*/ 269575 h 6859956"/>
                <a:gd name="connsiteX14" fmla="*/ 5347822 w 6859956"/>
                <a:gd name="connsiteY14" fmla="*/ 585816 h 6859956"/>
                <a:gd name="connsiteX15" fmla="*/ 5855373 w 6859956"/>
                <a:gd name="connsiteY15" fmla="*/ 1004585 h 6859956"/>
                <a:gd name="connsiteX16" fmla="*/ 6274141 w 6859956"/>
                <a:gd name="connsiteY16" fmla="*/ 1512135 h 6859956"/>
                <a:gd name="connsiteX17" fmla="*/ 6590382 w 6859956"/>
                <a:gd name="connsiteY17" fmla="*/ 2094821 h 6859956"/>
                <a:gd name="connsiteX18" fmla="*/ 6859957 w 6859956"/>
                <a:gd name="connsiteY18" fmla="*/ 3429979 h 6859956"/>
                <a:gd name="connsiteX19" fmla="*/ 6590382 w 6859956"/>
                <a:gd name="connsiteY19" fmla="*/ 4765136 h 6859956"/>
                <a:gd name="connsiteX20" fmla="*/ 6274141 w 6859956"/>
                <a:gd name="connsiteY20" fmla="*/ 5347822 h 6859956"/>
                <a:gd name="connsiteX21" fmla="*/ 5855373 w 6859956"/>
                <a:gd name="connsiteY21" fmla="*/ 5855373 h 6859956"/>
                <a:gd name="connsiteX22" fmla="*/ 5347822 w 6859956"/>
                <a:gd name="connsiteY22" fmla="*/ 6274141 h 6859956"/>
                <a:gd name="connsiteX23" fmla="*/ 4765136 w 6859956"/>
                <a:gd name="connsiteY23" fmla="*/ 6590382 h 6859956"/>
                <a:gd name="connsiteX24" fmla="*/ 3429979 w 6859956"/>
                <a:gd name="connsiteY24" fmla="*/ 6859957 h 6859956"/>
                <a:gd name="connsiteX25" fmla="*/ 3429979 w 6859956"/>
                <a:gd name="connsiteY25" fmla="*/ 190527 h 6859956"/>
                <a:gd name="connsiteX26" fmla="*/ 2169075 w 6859956"/>
                <a:gd name="connsiteY26" fmla="*/ 445036 h 6859956"/>
                <a:gd name="connsiteX27" fmla="*/ 1139348 w 6859956"/>
                <a:gd name="connsiteY27" fmla="*/ 1139299 h 6859956"/>
                <a:gd name="connsiteX28" fmla="*/ 445085 w 6859956"/>
                <a:gd name="connsiteY28" fmla="*/ 2169026 h 6859956"/>
                <a:gd name="connsiteX29" fmla="*/ 190576 w 6859956"/>
                <a:gd name="connsiteY29" fmla="*/ 3429930 h 6859956"/>
                <a:gd name="connsiteX30" fmla="*/ 445085 w 6859956"/>
                <a:gd name="connsiteY30" fmla="*/ 4690833 h 6859956"/>
                <a:gd name="connsiteX31" fmla="*/ 1139348 w 6859956"/>
                <a:gd name="connsiteY31" fmla="*/ 5720560 h 6859956"/>
                <a:gd name="connsiteX32" fmla="*/ 2169075 w 6859956"/>
                <a:gd name="connsiteY32" fmla="*/ 6414823 h 6859956"/>
                <a:gd name="connsiteX33" fmla="*/ 3429979 w 6859956"/>
                <a:gd name="connsiteY33" fmla="*/ 6669332 h 6859956"/>
                <a:gd name="connsiteX34" fmla="*/ 4690882 w 6859956"/>
                <a:gd name="connsiteY34" fmla="*/ 6414823 h 6859956"/>
                <a:gd name="connsiteX35" fmla="*/ 5720609 w 6859956"/>
                <a:gd name="connsiteY35" fmla="*/ 5720560 h 6859956"/>
                <a:gd name="connsiteX36" fmla="*/ 6414872 w 6859956"/>
                <a:gd name="connsiteY36" fmla="*/ 4690833 h 6859956"/>
                <a:gd name="connsiteX37" fmla="*/ 6669381 w 6859956"/>
                <a:gd name="connsiteY37" fmla="*/ 3429930 h 6859956"/>
                <a:gd name="connsiteX38" fmla="*/ 6414872 w 6859956"/>
                <a:gd name="connsiteY38" fmla="*/ 2169026 h 6859956"/>
                <a:gd name="connsiteX39" fmla="*/ 5720609 w 6859956"/>
                <a:gd name="connsiteY39" fmla="*/ 1139299 h 6859956"/>
                <a:gd name="connsiteX40" fmla="*/ 4690882 w 6859956"/>
                <a:gd name="connsiteY40" fmla="*/ 445036 h 6859956"/>
                <a:gd name="connsiteX41" fmla="*/ 3429979 w 6859956"/>
                <a:gd name="connsiteY41" fmla="*/ 190527 h 685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859956" h="6859956">
                  <a:moveTo>
                    <a:pt x="3429979" y="6859957"/>
                  </a:moveTo>
                  <a:cubicBezTo>
                    <a:pt x="2966990" y="6859957"/>
                    <a:pt x="2517796" y="6769267"/>
                    <a:pt x="2094821" y="6590382"/>
                  </a:cubicBezTo>
                  <a:cubicBezTo>
                    <a:pt x="1891575" y="6504387"/>
                    <a:pt x="1695521" y="6397996"/>
                    <a:pt x="1512135" y="6274141"/>
                  </a:cubicBezTo>
                  <a:cubicBezTo>
                    <a:pt x="1330511" y="6151460"/>
                    <a:pt x="1159746" y="6010533"/>
                    <a:pt x="1004585" y="5855373"/>
                  </a:cubicBezTo>
                  <a:cubicBezTo>
                    <a:pt x="849375" y="5700163"/>
                    <a:pt x="708497" y="5529397"/>
                    <a:pt x="585816" y="5347822"/>
                  </a:cubicBezTo>
                  <a:cubicBezTo>
                    <a:pt x="461912" y="5164436"/>
                    <a:pt x="355520" y="4968431"/>
                    <a:pt x="269575" y="4765136"/>
                  </a:cubicBezTo>
                  <a:cubicBezTo>
                    <a:pt x="90690" y="4342210"/>
                    <a:pt x="0" y="3893016"/>
                    <a:pt x="0" y="3429979"/>
                  </a:cubicBezTo>
                  <a:cubicBezTo>
                    <a:pt x="0" y="2966941"/>
                    <a:pt x="90690" y="2517796"/>
                    <a:pt x="269575" y="2094821"/>
                  </a:cubicBezTo>
                  <a:cubicBezTo>
                    <a:pt x="355569" y="1891575"/>
                    <a:pt x="461961" y="1695521"/>
                    <a:pt x="585816" y="1512135"/>
                  </a:cubicBezTo>
                  <a:cubicBezTo>
                    <a:pt x="708497" y="1330511"/>
                    <a:pt x="849423" y="1159746"/>
                    <a:pt x="1004585" y="1004585"/>
                  </a:cubicBezTo>
                  <a:cubicBezTo>
                    <a:pt x="1159795" y="849375"/>
                    <a:pt x="1330560" y="708497"/>
                    <a:pt x="1512135" y="585816"/>
                  </a:cubicBezTo>
                  <a:cubicBezTo>
                    <a:pt x="1695521" y="461912"/>
                    <a:pt x="1891526" y="355520"/>
                    <a:pt x="2094821" y="269575"/>
                  </a:cubicBezTo>
                  <a:cubicBezTo>
                    <a:pt x="2517796" y="90690"/>
                    <a:pt x="2966990" y="0"/>
                    <a:pt x="3429979" y="0"/>
                  </a:cubicBezTo>
                  <a:cubicBezTo>
                    <a:pt x="3892967" y="0"/>
                    <a:pt x="4342161" y="90690"/>
                    <a:pt x="4765136" y="269575"/>
                  </a:cubicBezTo>
                  <a:cubicBezTo>
                    <a:pt x="4968382" y="355569"/>
                    <a:pt x="5164436" y="461961"/>
                    <a:pt x="5347822" y="585816"/>
                  </a:cubicBezTo>
                  <a:cubicBezTo>
                    <a:pt x="5529446" y="708497"/>
                    <a:pt x="5700212" y="849423"/>
                    <a:pt x="5855373" y="1004585"/>
                  </a:cubicBezTo>
                  <a:cubicBezTo>
                    <a:pt x="6010582" y="1159795"/>
                    <a:pt x="6151460" y="1330560"/>
                    <a:pt x="6274141" y="1512135"/>
                  </a:cubicBezTo>
                  <a:cubicBezTo>
                    <a:pt x="6398045" y="1695521"/>
                    <a:pt x="6504436" y="1891526"/>
                    <a:pt x="6590382" y="2094821"/>
                  </a:cubicBezTo>
                  <a:cubicBezTo>
                    <a:pt x="6769267" y="2517747"/>
                    <a:pt x="6859957" y="2966941"/>
                    <a:pt x="6859957" y="3429979"/>
                  </a:cubicBezTo>
                  <a:cubicBezTo>
                    <a:pt x="6859957" y="3893016"/>
                    <a:pt x="6769267" y="4342161"/>
                    <a:pt x="6590382" y="4765136"/>
                  </a:cubicBezTo>
                  <a:cubicBezTo>
                    <a:pt x="6504387" y="4968382"/>
                    <a:pt x="6397996" y="5164436"/>
                    <a:pt x="6274141" y="5347822"/>
                  </a:cubicBezTo>
                  <a:cubicBezTo>
                    <a:pt x="6151460" y="5529446"/>
                    <a:pt x="6010533" y="5700212"/>
                    <a:pt x="5855373" y="5855373"/>
                  </a:cubicBezTo>
                  <a:cubicBezTo>
                    <a:pt x="5700163" y="6010582"/>
                    <a:pt x="5529397" y="6151460"/>
                    <a:pt x="5347822" y="6274141"/>
                  </a:cubicBezTo>
                  <a:cubicBezTo>
                    <a:pt x="5164436" y="6398045"/>
                    <a:pt x="4968431" y="6504436"/>
                    <a:pt x="4765136" y="6590382"/>
                  </a:cubicBezTo>
                  <a:cubicBezTo>
                    <a:pt x="4342210" y="6769267"/>
                    <a:pt x="3893016" y="6859957"/>
                    <a:pt x="3429979" y="6859957"/>
                  </a:cubicBezTo>
                  <a:close/>
                  <a:moveTo>
                    <a:pt x="3429979" y="190527"/>
                  </a:moveTo>
                  <a:cubicBezTo>
                    <a:pt x="2992622" y="190527"/>
                    <a:pt x="2568375" y="276179"/>
                    <a:pt x="2169075" y="445036"/>
                  </a:cubicBezTo>
                  <a:cubicBezTo>
                    <a:pt x="1783325" y="608171"/>
                    <a:pt x="1436903" y="841793"/>
                    <a:pt x="1139348" y="1139299"/>
                  </a:cubicBezTo>
                  <a:cubicBezTo>
                    <a:pt x="841793" y="1436854"/>
                    <a:pt x="608219" y="1783276"/>
                    <a:pt x="445085" y="2169026"/>
                  </a:cubicBezTo>
                  <a:cubicBezTo>
                    <a:pt x="276179" y="2568326"/>
                    <a:pt x="190576" y="2992573"/>
                    <a:pt x="190576" y="3429930"/>
                  </a:cubicBezTo>
                  <a:cubicBezTo>
                    <a:pt x="190576" y="3867286"/>
                    <a:pt x="276228" y="4291533"/>
                    <a:pt x="445085" y="4690833"/>
                  </a:cubicBezTo>
                  <a:cubicBezTo>
                    <a:pt x="608219" y="5076583"/>
                    <a:pt x="841842" y="5423005"/>
                    <a:pt x="1139348" y="5720560"/>
                  </a:cubicBezTo>
                  <a:cubicBezTo>
                    <a:pt x="1436903" y="6018116"/>
                    <a:pt x="1783325" y="6251689"/>
                    <a:pt x="2169075" y="6414823"/>
                  </a:cubicBezTo>
                  <a:cubicBezTo>
                    <a:pt x="2568375" y="6583729"/>
                    <a:pt x="2992622" y="6669332"/>
                    <a:pt x="3429979" y="6669332"/>
                  </a:cubicBezTo>
                  <a:cubicBezTo>
                    <a:pt x="3867335" y="6669332"/>
                    <a:pt x="4291582" y="6583680"/>
                    <a:pt x="4690882" y="6414823"/>
                  </a:cubicBezTo>
                  <a:cubicBezTo>
                    <a:pt x="5076632" y="6251689"/>
                    <a:pt x="5423054" y="6018067"/>
                    <a:pt x="5720609" y="5720560"/>
                  </a:cubicBezTo>
                  <a:cubicBezTo>
                    <a:pt x="6018165" y="5423005"/>
                    <a:pt x="6251738" y="5076583"/>
                    <a:pt x="6414872" y="4690833"/>
                  </a:cubicBezTo>
                  <a:cubicBezTo>
                    <a:pt x="6583778" y="4291533"/>
                    <a:pt x="6669381" y="3867286"/>
                    <a:pt x="6669381" y="3429930"/>
                  </a:cubicBezTo>
                  <a:cubicBezTo>
                    <a:pt x="6669381" y="2992573"/>
                    <a:pt x="6583729" y="2568326"/>
                    <a:pt x="6414872" y="2169026"/>
                  </a:cubicBezTo>
                  <a:cubicBezTo>
                    <a:pt x="6251738" y="1783276"/>
                    <a:pt x="6018116" y="1436854"/>
                    <a:pt x="5720609" y="1139299"/>
                  </a:cubicBezTo>
                  <a:cubicBezTo>
                    <a:pt x="5423054" y="841744"/>
                    <a:pt x="5076632" y="608171"/>
                    <a:pt x="4690882" y="445036"/>
                  </a:cubicBezTo>
                  <a:cubicBezTo>
                    <a:pt x="4291582" y="276130"/>
                    <a:pt x="3867335" y="190527"/>
                    <a:pt x="3429979" y="190527"/>
                  </a:cubicBezTo>
                  <a:close/>
                </a:path>
              </a:pathLst>
            </a:custGeom>
            <a:solidFill>
              <a:srgbClr val="2B53E4"/>
            </a:solidFill>
            <a:ln w="0" cap="flat">
              <a:noFill/>
              <a:prstDash val="solid"/>
              <a:miter/>
            </a:ln>
          </p:spPr>
          <p:txBody>
            <a:bodyPr rtlCol="0" anchor="ctr"/>
            <a:lstStyle/>
            <a:p>
              <a:endParaRPr lang="ko-KR" altLang="en-US" dirty="0"/>
            </a:p>
          </p:txBody>
        </p:sp>
        <p:sp>
          <p:nvSpPr>
            <p:cNvPr id="53" name="자유형: 도형 52">
              <a:extLst>
                <a:ext uri="{FF2B5EF4-FFF2-40B4-BE49-F238E27FC236}">
                  <a16:creationId xmlns:a16="http://schemas.microsoft.com/office/drawing/2014/main" id="{F6E279EA-2628-E346-3FDA-2EB86453FD93}"/>
                </a:ext>
              </a:extLst>
            </p:cNvPr>
            <p:cNvSpPr/>
            <p:nvPr/>
          </p:nvSpPr>
          <p:spPr>
            <a:xfrm>
              <a:off x="2989616" y="651345"/>
              <a:ext cx="3918549" cy="5258420"/>
            </a:xfrm>
            <a:custGeom>
              <a:avLst/>
              <a:gdLst>
                <a:gd name="connsiteX0" fmla="*/ 3154289 w 3918549"/>
                <a:gd name="connsiteY0" fmla="*/ 3695071 h 5258420"/>
                <a:gd name="connsiteX1" fmla="*/ 2608828 w 3918549"/>
                <a:gd name="connsiteY1" fmla="*/ 3397271 h 5258420"/>
                <a:gd name="connsiteX2" fmla="*/ 2608828 w 3918549"/>
                <a:gd name="connsiteY2" fmla="*/ 3157926 h 5258420"/>
                <a:gd name="connsiteX3" fmla="*/ 2621938 w 3918549"/>
                <a:gd name="connsiteY3" fmla="*/ 3144181 h 5258420"/>
                <a:gd name="connsiteX4" fmla="*/ 2637395 w 3918549"/>
                <a:gd name="connsiteY4" fmla="*/ 3121288 h 5258420"/>
                <a:gd name="connsiteX5" fmla="*/ 2911764 w 3918549"/>
                <a:gd name="connsiteY5" fmla="*/ 2607183 h 5258420"/>
                <a:gd name="connsiteX6" fmla="*/ 2913085 w 3918549"/>
                <a:gd name="connsiteY6" fmla="*/ 2607183 h 5258420"/>
                <a:gd name="connsiteX7" fmla="*/ 3304901 w 3918549"/>
                <a:gd name="connsiteY7" fmla="*/ 2179560 h 5258420"/>
                <a:gd name="connsiteX8" fmla="*/ 3150082 w 3918549"/>
                <a:gd name="connsiteY8" fmla="*/ 1668145 h 5258420"/>
                <a:gd name="connsiteX9" fmla="*/ 2915775 w 3918549"/>
                <a:gd name="connsiteY9" fmla="*/ 677306 h 5258420"/>
                <a:gd name="connsiteX10" fmla="*/ 2249688 w 3918549"/>
                <a:gd name="connsiteY10" fmla="*/ 265973 h 5258420"/>
                <a:gd name="connsiteX11" fmla="*/ 1691950 w 3918549"/>
                <a:gd name="connsiteY11" fmla="*/ 10436 h 5258420"/>
                <a:gd name="connsiteX12" fmla="*/ 1618821 w 3918549"/>
                <a:gd name="connsiteY12" fmla="*/ 6181 h 5258420"/>
                <a:gd name="connsiteX13" fmla="*/ 1569024 w 3918549"/>
                <a:gd name="connsiteY13" fmla="*/ 59890 h 5258420"/>
                <a:gd name="connsiteX14" fmla="*/ 1543833 w 3918549"/>
                <a:gd name="connsiteY14" fmla="*/ 197393 h 5258420"/>
                <a:gd name="connsiteX15" fmla="*/ 1513358 w 3918549"/>
                <a:gd name="connsiteY15" fmla="*/ 165255 h 5258420"/>
                <a:gd name="connsiteX16" fmla="*/ 1438321 w 3918549"/>
                <a:gd name="connsiteY16" fmla="*/ 137911 h 5258420"/>
                <a:gd name="connsiteX17" fmla="*/ 1373214 w 3918549"/>
                <a:gd name="connsiteY17" fmla="*/ 184186 h 5258420"/>
                <a:gd name="connsiteX18" fmla="*/ 1342691 w 3918549"/>
                <a:gd name="connsiteY18" fmla="*/ 355636 h 5258420"/>
                <a:gd name="connsiteX19" fmla="*/ 769642 w 3918549"/>
                <a:gd name="connsiteY19" fmla="*/ 1666971 h 5258420"/>
                <a:gd name="connsiteX20" fmla="*/ 619519 w 3918549"/>
                <a:gd name="connsiteY20" fmla="*/ 2207589 h 5258420"/>
                <a:gd name="connsiteX21" fmla="*/ 1005465 w 3918549"/>
                <a:gd name="connsiteY21" fmla="*/ 2607134 h 5258420"/>
                <a:gd name="connsiteX22" fmla="*/ 1006786 w 3918549"/>
                <a:gd name="connsiteY22" fmla="*/ 2607134 h 5258420"/>
                <a:gd name="connsiteX23" fmla="*/ 1281155 w 3918549"/>
                <a:gd name="connsiteY23" fmla="*/ 3121288 h 5258420"/>
                <a:gd name="connsiteX24" fmla="*/ 1296563 w 3918549"/>
                <a:gd name="connsiteY24" fmla="*/ 3144181 h 5258420"/>
                <a:gd name="connsiteX25" fmla="*/ 1309673 w 3918549"/>
                <a:gd name="connsiteY25" fmla="*/ 3157926 h 5258420"/>
                <a:gd name="connsiteX26" fmla="*/ 1309673 w 3918549"/>
                <a:gd name="connsiteY26" fmla="*/ 3397271 h 5258420"/>
                <a:gd name="connsiteX27" fmla="*/ 764163 w 3918549"/>
                <a:gd name="connsiteY27" fmla="*/ 3695071 h 5258420"/>
                <a:gd name="connsiteX28" fmla="*/ 0 w 3918549"/>
                <a:gd name="connsiteY28" fmla="*/ 4422889 h 5258420"/>
                <a:gd name="connsiteX29" fmla="*/ 0 w 3918549"/>
                <a:gd name="connsiteY29" fmla="*/ 4797683 h 5258420"/>
                <a:gd name="connsiteX30" fmla="*/ 460738 w 3918549"/>
                <a:gd name="connsiteY30" fmla="*/ 5258421 h 5258420"/>
                <a:gd name="connsiteX31" fmla="*/ 3457812 w 3918549"/>
                <a:gd name="connsiteY31" fmla="*/ 5258421 h 5258420"/>
                <a:gd name="connsiteX32" fmla="*/ 3918550 w 3918549"/>
                <a:gd name="connsiteY32" fmla="*/ 4797683 h 5258420"/>
                <a:gd name="connsiteX33" fmla="*/ 3918550 w 3918549"/>
                <a:gd name="connsiteY33" fmla="*/ 4422889 h 5258420"/>
                <a:gd name="connsiteX34" fmla="*/ 3154338 w 3918549"/>
                <a:gd name="connsiteY34" fmla="*/ 3695022 h 5258420"/>
                <a:gd name="connsiteX35" fmla="*/ 1465421 w 3918549"/>
                <a:gd name="connsiteY35" fmla="*/ 496513 h 5258420"/>
                <a:gd name="connsiteX36" fmla="*/ 1516880 w 3918549"/>
                <a:gd name="connsiteY36" fmla="*/ 454837 h 5258420"/>
                <a:gd name="connsiteX37" fmla="*/ 1524805 w 3918549"/>
                <a:gd name="connsiteY37" fmla="*/ 393986 h 5258420"/>
                <a:gd name="connsiteX38" fmla="*/ 1629191 w 3918549"/>
                <a:gd name="connsiteY38" fmla="*/ 422846 h 5258420"/>
                <a:gd name="connsiteX39" fmla="*/ 1703054 w 3918549"/>
                <a:gd name="connsiteY39" fmla="*/ 394866 h 5258420"/>
                <a:gd name="connsiteX40" fmla="*/ 1722914 w 3918549"/>
                <a:gd name="connsiteY40" fmla="*/ 318411 h 5258420"/>
                <a:gd name="connsiteX41" fmla="*/ 1714989 w 3918549"/>
                <a:gd name="connsiteY41" fmla="*/ 216519 h 5258420"/>
                <a:gd name="connsiteX42" fmla="*/ 1960547 w 3918549"/>
                <a:gd name="connsiteY42" fmla="*/ 331422 h 5258420"/>
                <a:gd name="connsiteX43" fmla="*/ 1910848 w 3918549"/>
                <a:gd name="connsiteY43" fmla="*/ 332107 h 5258420"/>
                <a:gd name="connsiteX44" fmla="*/ 1854840 w 3918549"/>
                <a:gd name="connsiteY44" fmla="*/ 439966 h 5258420"/>
                <a:gd name="connsiteX45" fmla="*/ 1899891 w 3918549"/>
                <a:gd name="connsiteY45" fmla="*/ 582360 h 5258420"/>
                <a:gd name="connsiteX46" fmla="*/ 2007751 w 3918549"/>
                <a:gd name="connsiteY46" fmla="*/ 638369 h 5258420"/>
                <a:gd name="connsiteX47" fmla="*/ 2063759 w 3918549"/>
                <a:gd name="connsiteY47" fmla="*/ 530510 h 5258420"/>
                <a:gd name="connsiteX48" fmla="*/ 2018708 w 3918549"/>
                <a:gd name="connsiteY48" fmla="*/ 388116 h 5258420"/>
                <a:gd name="connsiteX49" fmla="*/ 1980700 w 3918549"/>
                <a:gd name="connsiteY49" fmla="*/ 340178 h 5258420"/>
                <a:gd name="connsiteX50" fmla="*/ 2184924 w 3918549"/>
                <a:gd name="connsiteY50" fmla="*/ 425096 h 5258420"/>
                <a:gd name="connsiteX51" fmla="*/ 2779985 w 3918549"/>
                <a:gd name="connsiteY51" fmla="*/ 782475 h 5258420"/>
                <a:gd name="connsiteX52" fmla="*/ 2978192 w 3918549"/>
                <a:gd name="connsiteY52" fmla="*/ 1642269 h 5258420"/>
                <a:gd name="connsiteX53" fmla="*/ 2903938 w 3918549"/>
                <a:gd name="connsiteY53" fmla="*/ 1678173 h 5258420"/>
                <a:gd name="connsiteX54" fmla="*/ 2846266 w 3918549"/>
                <a:gd name="connsiteY54" fmla="*/ 1706495 h 5258420"/>
                <a:gd name="connsiteX55" fmla="*/ 2846021 w 3918549"/>
                <a:gd name="connsiteY55" fmla="*/ 1703560 h 5258420"/>
                <a:gd name="connsiteX56" fmla="*/ 2844407 w 3918549"/>
                <a:gd name="connsiteY56" fmla="*/ 1677831 h 5258420"/>
                <a:gd name="connsiteX57" fmla="*/ 2823227 w 3918549"/>
                <a:gd name="connsiteY57" fmla="*/ 1392162 h 5258420"/>
                <a:gd name="connsiteX58" fmla="*/ 1972091 w 3918549"/>
                <a:gd name="connsiteY58" fmla="*/ 936853 h 5258420"/>
                <a:gd name="connsiteX59" fmla="*/ 1951595 w 3918549"/>
                <a:gd name="connsiteY59" fmla="*/ 936707 h 5258420"/>
                <a:gd name="connsiteX60" fmla="*/ 1093024 w 3918549"/>
                <a:gd name="connsiteY60" fmla="*/ 1390108 h 5258420"/>
                <a:gd name="connsiteX61" fmla="*/ 1072529 w 3918549"/>
                <a:gd name="connsiteY61" fmla="*/ 1686782 h 5258420"/>
                <a:gd name="connsiteX62" fmla="*/ 1071991 w 3918549"/>
                <a:gd name="connsiteY62" fmla="*/ 1699892 h 5258420"/>
                <a:gd name="connsiteX63" fmla="*/ 1015933 w 3918549"/>
                <a:gd name="connsiteY63" fmla="*/ 1674309 h 5258420"/>
                <a:gd name="connsiteX64" fmla="*/ 941239 w 3918549"/>
                <a:gd name="connsiteY64" fmla="*/ 1640997 h 5258420"/>
                <a:gd name="connsiteX65" fmla="*/ 1465470 w 3918549"/>
                <a:gd name="connsiteY65" fmla="*/ 496464 h 5258420"/>
                <a:gd name="connsiteX66" fmla="*/ 1151185 w 3918549"/>
                <a:gd name="connsiteY66" fmla="*/ 2495752 h 5258420"/>
                <a:gd name="connsiteX67" fmla="*/ 1069153 w 3918549"/>
                <a:gd name="connsiteY67" fmla="*/ 2435341 h 5258420"/>
                <a:gd name="connsiteX68" fmla="*/ 1005416 w 3918549"/>
                <a:gd name="connsiteY68" fmla="*/ 2435341 h 5258420"/>
                <a:gd name="connsiteX69" fmla="*/ 787643 w 3918549"/>
                <a:gd name="connsiteY69" fmla="*/ 2172272 h 5258420"/>
                <a:gd name="connsiteX70" fmla="*/ 876229 w 3918549"/>
                <a:gd name="connsiteY70" fmla="*/ 1804474 h 5258420"/>
                <a:gd name="connsiteX71" fmla="*/ 881268 w 3918549"/>
                <a:gd name="connsiteY71" fmla="*/ 1802077 h 5258420"/>
                <a:gd name="connsiteX72" fmla="*/ 941336 w 3918549"/>
                <a:gd name="connsiteY72" fmla="*/ 1829225 h 5258420"/>
                <a:gd name="connsiteX73" fmla="*/ 1175007 w 3918549"/>
                <a:gd name="connsiteY73" fmla="*/ 1860384 h 5258420"/>
                <a:gd name="connsiteX74" fmla="*/ 1243490 w 3918549"/>
                <a:gd name="connsiteY74" fmla="*/ 1710996 h 5258420"/>
                <a:gd name="connsiteX75" fmla="*/ 1244223 w 3918549"/>
                <a:gd name="connsiteY75" fmla="*/ 1694071 h 5258420"/>
                <a:gd name="connsiteX76" fmla="*/ 1263203 w 3918549"/>
                <a:gd name="connsiteY76" fmla="*/ 1414076 h 5258420"/>
                <a:gd name="connsiteX77" fmla="*/ 1970036 w 3918549"/>
                <a:gd name="connsiteY77" fmla="*/ 1108646 h 5258420"/>
                <a:gd name="connsiteX78" fmla="*/ 2652510 w 3918549"/>
                <a:gd name="connsiteY78" fmla="*/ 1412022 h 5258420"/>
                <a:gd name="connsiteX79" fmla="*/ 2672908 w 3918549"/>
                <a:gd name="connsiteY79" fmla="*/ 1688445 h 5258420"/>
                <a:gd name="connsiteX80" fmla="*/ 2674571 w 3918549"/>
                <a:gd name="connsiteY80" fmla="*/ 1715202 h 5258420"/>
                <a:gd name="connsiteX81" fmla="*/ 2754598 w 3918549"/>
                <a:gd name="connsiteY81" fmla="*/ 1868407 h 5258420"/>
                <a:gd name="connsiteX82" fmla="*/ 2983622 w 3918549"/>
                <a:gd name="connsiteY82" fmla="*/ 1830399 h 5258420"/>
                <a:gd name="connsiteX83" fmla="*/ 3038554 w 3918549"/>
                <a:gd name="connsiteY83" fmla="*/ 1803202 h 5258420"/>
                <a:gd name="connsiteX84" fmla="*/ 3135603 w 3918549"/>
                <a:gd name="connsiteY84" fmla="*/ 2150407 h 5258420"/>
                <a:gd name="connsiteX85" fmla="*/ 2913134 w 3918549"/>
                <a:gd name="connsiteY85" fmla="*/ 2435341 h 5258420"/>
                <a:gd name="connsiteX86" fmla="*/ 2849396 w 3918549"/>
                <a:gd name="connsiteY86" fmla="*/ 2435341 h 5258420"/>
                <a:gd name="connsiteX87" fmla="*/ 2767364 w 3918549"/>
                <a:gd name="connsiteY87" fmla="*/ 2495752 h 5258420"/>
                <a:gd name="connsiteX88" fmla="*/ 2462276 w 3918549"/>
                <a:gd name="connsiteY88" fmla="*/ 3058040 h 5258420"/>
                <a:gd name="connsiteX89" fmla="*/ 2451124 w 3918549"/>
                <a:gd name="connsiteY89" fmla="*/ 3071736 h 5258420"/>
                <a:gd name="connsiteX90" fmla="*/ 1959373 w 3918549"/>
                <a:gd name="connsiteY90" fmla="*/ 3270530 h 5258420"/>
                <a:gd name="connsiteX91" fmla="*/ 1467524 w 3918549"/>
                <a:gd name="connsiteY91" fmla="*/ 3071736 h 5258420"/>
                <a:gd name="connsiteX92" fmla="*/ 1456371 w 3918549"/>
                <a:gd name="connsiteY92" fmla="*/ 3058040 h 5258420"/>
                <a:gd name="connsiteX93" fmla="*/ 1151283 w 3918549"/>
                <a:gd name="connsiteY93" fmla="*/ 2495752 h 5258420"/>
                <a:gd name="connsiteX94" fmla="*/ 1452751 w 3918549"/>
                <a:gd name="connsiteY94" fmla="*/ 3501022 h 5258420"/>
                <a:gd name="connsiteX95" fmla="*/ 1481465 w 3918549"/>
                <a:gd name="connsiteY95" fmla="*/ 3436893 h 5258420"/>
                <a:gd name="connsiteX96" fmla="*/ 1481465 w 3918549"/>
                <a:gd name="connsiteY96" fmla="*/ 3299244 h 5258420"/>
                <a:gd name="connsiteX97" fmla="*/ 1959275 w 3918549"/>
                <a:gd name="connsiteY97" fmla="*/ 3442372 h 5258420"/>
                <a:gd name="connsiteX98" fmla="*/ 2436987 w 3918549"/>
                <a:gd name="connsiteY98" fmla="*/ 3299244 h 5258420"/>
                <a:gd name="connsiteX99" fmla="*/ 2436987 w 3918549"/>
                <a:gd name="connsiteY99" fmla="*/ 3436893 h 5258420"/>
                <a:gd name="connsiteX100" fmla="*/ 2465701 w 3918549"/>
                <a:gd name="connsiteY100" fmla="*/ 3501022 h 5258420"/>
                <a:gd name="connsiteX101" fmla="*/ 2634265 w 3918549"/>
                <a:gd name="connsiteY101" fmla="*/ 3625757 h 5258420"/>
                <a:gd name="connsiteX102" fmla="*/ 1959226 w 3918549"/>
                <a:gd name="connsiteY102" fmla="*/ 4674121 h 5258420"/>
                <a:gd name="connsiteX103" fmla="*/ 1284188 w 3918549"/>
                <a:gd name="connsiteY103" fmla="*/ 3625757 h 5258420"/>
                <a:gd name="connsiteX104" fmla="*/ 1452751 w 3918549"/>
                <a:gd name="connsiteY104" fmla="*/ 3500973 h 5258420"/>
                <a:gd name="connsiteX105" fmla="*/ 3746660 w 3918549"/>
                <a:gd name="connsiteY105" fmla="*/ 4797683 h 5258420"/>
                <a:gd name="connsiteX106" fmla="*/ 3457763 w 3918549"/>
                <a:gd name="connsiteY106" fmla="*/ 5086580 h 5258420"/>
                <a:gd name="connsiteX107" fmla="*/ 460738 w 3918549"/>
                <a:gd name="connsiteY107" fmla="*/ 5086580 h 5258420"/>
                <a:gd name="connsiteX108" fmla="*/ 171841 w 3918549"/>
                <a:gd name="connsiteY108" fmla="*/ 4797683 h 5258420"/>
                <a:gd name="connsiteX109" fmla="*/ 171841 w 3918549"/>
                <a:gd name="connsiteY109" fmla="*/ 4422889 h 5258420"/>
                <a:gd name="connsiteX110" fmla="*/ 834357 w 3918549"/>
                <a:gd name="connsiteY110" fmla="*/ 3851944 h 5258420"/>
                <a:gd name="connsiteX111" fmla="*/ 1134505 w 3918549"/>
                <a:gd name="connsiteY111" fmla="*/ 3710724 h 5258420"/>
                <a:gd name="connsiteX112" fmla="*/ 1887026 w 3918549"/>
                <a:gd name="connsiteY112" fmla="*/ 4879421 h 5258420"/>
                <a:gd name="connsiteX113" fmla="*/ 1959275 w 3918549"/>
                <a:gd name="connsiteY113" fmla="*/ 4918847 h 5258420"/>
                <a:gd name="connsiteX114" fmla="*/ 2031524 w 3918549"/>
                <a:gd name="connsiteY114" fmla="*/ 4879421 h 5258420"/>
                <a:gd name="connsiteX115" fmla="*/ 2784045 w 3918549"/>
                <a:gd name="connsiteY115" fmla="*/ 3710724 h 5258420"/>
                <a:gd name="connsiteX116" fmla="*/ 3084143 w 3918549"/>
                <a:gd name="connsiteY116" fmla="*/ 3851944 h 5258420"/>
                <a:gd name="connsiteX117" fmla="*/ 3746708 w 3918549"/>
                <a:gd name="connsiteY117" fmla="*/ 4422938 h 5258420"/>
                <a:gd name="connsiteX118" fmla="*/ 3746708 w 3918549"/>
                <a:gd name="connsiteY118" fmla="*/ 4797731 h 525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918549" h="5258420">
                  <a:moveTo>
                    <a:pt x="3154289" y="3695071"/>
                  </a:moveTo>
                  <a:cubicBezTo>
                    <a:pt x="2957598" y="3607071"/>
                    <a:pt x="2754647" y="3516234"/>
                    <a:pt x="2608828" y="3397271"/>
                  </a:cubicBezTo>
                  <a:lnTo>
                    <a:pt x="2608828" y="3157926"/>
                  </a:lnTo>
                  <a:cubicBezTo>
                    <a:pt x="2613231" y="3153377"/>
                    <a:pt x="2617584" y="3148828"/>
                    <a:pt x="2621938" y="3144181"/>
                  </a:cubicBezTo>
                  <a:cubicBezTo>
                    <a:pt x="2628444" y="3137235"/>
                    <a:pt x="2633580" y="3129506"/>
                    <a:pt x="2637395" y="3121288"/>
                  </a:cubicBezTo>
                  <a:cubicBezTo>
                    <a:pt x="2747701" y="2991710"/>
                    <a:pt x="2839711" y="2819331"/>
                    <a:pt x="2911764" y="2607183"/>
                  </a:cubicBezTo>
                  <a:lnTo>
                    <a:pt x="2913085" y="2607183"/>
                  </a:lnTo>
                  <a:cubicBezTo>
                    <a:pt x="3106400" y="2607183"/>
                    <a:pt x="3260192" y="2439304"/>
                    <a:pt x="3304901" y="2179560"/>
                  </a:cubicBezTo>
                  <a:cubicBezTo>
                    <a:pt x="3337332" y="1991137"/>
                    <a:pt x="3299862" y="1764314"/>
                    <a:pt x="3150082" y="1668145"/>
                  </a:cubicBezTo>
                  <a:cubicBezTo>
                    <a:pt x="3148125" y="1190335"/>
                    <a:pt x="3075388" y="883682"/>
                    <a:pt x="2915775" y="677306"/>
                  </a:cubicBezTo>
                  <a:cubicBezTo>
                    <a:pt x="2757875" y="473180"/>
                    <a:pt x="2533596" y="381708"/>
                    <a:pt x="2249688" y="265973"/>
                  </a:cubicBezTo>
                  <a:cubicBezTo>
                    <a:pt x="2084842" y="198762"/>
                    <a:pt x="1898032" y="122552"/>
                    <a:pt x="1691950" y="10436"/>
                  </a:cubicBezTo>
                  <a:cubicBezTo>
                    <a:pt x="1669448" y="-1793"/>
                    <a:pt x="1642594" y="-3358"/>
                    <a:pt x="1618821" y="6181"/>
                  </a:cubicBezTo>
                  <a:cubicBezTo>
                    <a:pt x="1595048" y="15768"/>
                    <a:pt x="1576753" y="35481"/>
                    <a:pt x="1569024" y="59890"/>
                  </a:cubicBezTo>
                  <a:cubicBezTo>
                    <a:pt x="1555328" y="103132"/>
                    <a:pt x="1546865" y="150140"/>
                    <a:pt x="1543833" y="197393"/>
                  </a:cubicBezTo>
                  <a:cubicBezTo>
                    <a:pt x="1534539" y="188197"/>
                    <a:pt x="1524560" y="177582"/>
                    <a:pt x="1513358" y="165255"/>
                  </a:cubicBezTo>
                  <a:cubicBezTo>
                    <a:pt x="1494379" y="144368"/>
                    <a:pt x="1466252" y="134145"/>
                    <a:pt x="1438321" y="137911"/>
                  </a:cubicBezTo>
                  <a:cubicBezTo>
                    <a:pt x="1410341" y="141678"/>
                    <a:pt x="1385981" y="158994"/>
                    <a:pt x="1373214" y="184186"/>
                  </a:cubicBezTo>
                  <a:cubicBezTo>
                    <a:pt x="1347582" y="234716"/>
                    <a:pt x="1337310" y="293708"/>
                    <a:pt x="1342691" y="355636"/>
                  </a:cubicBezTo>
                  <a:cubicBezTo>
                    <a:pt x="769348" y="559810"/>
                    <a:pt x="762402" y="1028033"/>
                    <a:pt x="769642" y="1666971"/>
                  </a:cubicBezTo>
                  <a:cubicBezTo>
                    <a:pt x="609883" y="1767836"/>
                    <a:pt x="578234" y="2011388"/>
                    <a:pt x="619519" y="2207589"/>
                  </a:cubicBezTo>
                  <a:cubicBezTo>
                    <a:pt x="670636" y="2450310"/>
                    <a:pt x="822128" y="2607134"/>
                    <a:pt x="1005465" y="2607134"/>
                  </a:cubicBezTo>
                  <a:lnTo>
                    <a:pt x="1006786" y="2607134"/>
                  </a:lnTo>
                  <a:cubicBezTo>
                    <a:pt x="1078790" y="2819282"/>
                    <a:pt x="1170800" y="2991661"/>
                    <a:pt x="1281155" y="3121288"/>
                  </a:cubicBezTo>
                  <a:cubicBezTo>
                    <a:pt x="1284921" y="3129506"/>
                    <a:pt x="1290057" y="3137235"/>
                    <a:pt x="1296563" y="3144181"/>
                  </a:cubicBezTo>
                  <a:cubicBezTo>
                    <a:pt x="1300917" y="3148828"/>
                    <a:pt x="1305270" y="3153377"/>
                    <a:pt x="1309673" y="3157926"/>
                  </a:cubicBezTo>
                  <a:lnTo>
                    <a:pt x="1309673" y="3397271"/>
                  </a:lnTo>
                  <a:cubicBezTo>
                    <a:pt x="1163854" y="3516283"/>
                    <a:pt x="960854" y="3607071"/>
                    <a:pt x="764163" y="3695071"/>
                  </a:cubicBezTo>
                  <a:cubicBezTo>
                    <a:pt x="388490" y="3863145"/>
                    <a:pt x="0" y="4036944"/>
                    <a:pt x="0" y="4422889"/>
                  </a:cubicBezTo>
                  <a:lnTo>
                    <a:pt x="0" y="4797683"/>
                  </a:lnTo>
                  <a:cubicBezTo>
                    <a:pt x="0" y="5051752"/>
                    <a:pt x="206669" y="5258421"/>
                    <a:pt x="460738" y="5258421"/>
                  </a:cubicBezTo>
                  <a:lnTo>
                    <a:pt x="3457812" y="5258421"/>
                  </a:lnTo>
                  <a:cubicBezTo>
                    <a:pt x="3711880" y="5258421"/>
                    <a:pt x="3918550" y="5051752"/>
                    <a:pt x="3918550" y="4797683"/>
                  </a:cubicBezTo>
                  <a:lnTo>
                    <a:pt x="3918550" y="4422889"/>
                  </a:lnTo>
                  <a:cubicBezTo>
                    <a:pt x="3918550" y="4036993"/>
                    <a:pt x="3530060" y="3863145"/>
                    <a:pt x="3154338" y="3695022"/>
                  </a:cubicBezTo>
                  <a:close/>
                  <a:moveTo>
                    <a:pt x="1465421" y="496513"/>
                  </a:moveTo>
                  <a:cubicBezTo>
                    <a:pt x="1487433" y="490056"/>
                    <a:pt x="1505972" y="475039"/>
                    <a:pt x="1516880" y="454837"/>
                  </a:cubicBezTo>
                  <a:cubicBezTo>
                    <a:pt x="1526957" y="436200"/>
                    <a:pt x="1529745" y="414481"/>
                    <a:pt x="1524805" y="393986"/>
                  </a:cubicBezTo>
                  <a:cubicBezTo>
                    <a:pt x="1554496" y="408024"/>
                    <a:pt x="1588542" y="418150"/>
                    <a:pt x="1629191" y="422846"/>
                  </a:cubicBezTo>
                  <a:cubicBezTo>
                    <a:pt x="1656926" y="426074"/>
                    <a:pt x="1684417" y="415655"/>
                    <a:pt x="1703054" y="394866"/>
                  </a:cubicBezTo>
                  <a:cubicBezTo>
                    <a:pt x="1721691" y="374126"/>
                    <a:pt x="1729077" y="345608"/>
                    <a:pt x="1722914" y="318411"/>
                  </a:cubicBezTo>
                  <a:cubicBezTo>
                    <a:pt x="1715919" y="287643"/>
                    <a:pt x="1713375" y="252179"/>
                    <a:pt x="1714989" y="216519"/>
                  </a:cubicBezTo>
                  <a:cubicBezTo>
                    <a:pt x="1800739" y="259907"/>
                    <a:pt x="1882624" y="297524"/>
                    <a:pt x="1960547" y="331422"/>
                  </a:cubicBezTo>
                  <a:cubicBezTo>
                    <a:pt x="1944796" y="326873"/>
                    <a:pt x="1927626" y="326775"/>
                    <a:pt x="1910848" y="332107"/>
                  </a:cubicBezTo>
                  <a:cubicBezTo>
                    <a:pt x="1865601" y="346439"/>
                    <a:pt x="1840507" y="394719"/>
                    <a:pt x="1854840" y="439966"/>
                  </a:cubicBezTo>
                  <a:lnTo>
                    <a:pt x="1899891" y="582360"/>
                  </a:lnTo>
                  <a:cubicBezTo>
                    <a:pt x="1914223" y="627608"/>
                    <a:pt x="1962454" y="652701"/>
                    <a:pt x="2007751" y="638369"/>
                  </a:cubicBezTo>
                  <a:cubicBezTo>
                    <a:pt x="2052998" y="624037"/>
                    <a:pt x="2078043" y="575757"/>
                    <a:pt x="2063759" y="530510"/>
                  </a:cubicBezTo>
                  <a:lnTo>
                    <a:pt x="2018708" y="388116"/>
                  </a:lnTo>
                  <a:cubicBezTo>
                    <a:pt x="2012104" y="367180"/>
                    <a:pt x="1998163" y="350548"/>
                    <a:pt x="1980700" y="340178"/>
                  </a:cubicBezTo>
                  <a:cubicBezTo>
                    <a:pt x="2052068" y="370946"/>
                    <a:pt x="2120159" y="398681"/>
                    <a:pt x="2184924" y="425096"/>
                  </a:cubicBezTo>
                  <a:cubicBezTo>
                    <a:pt x="2455135" y="535255"/>
                    <a:pt x="2650358" y="614889"/>
                    <a:pt x="2779985" y="782475"/>
                  </a:cubicBezTo>
                  <a:cubicBezTo>
                    <a:pt x="2912351" y="953583"/>
                    <a:pt x="2974181" y="1220321"/>
                    <a:pt x="2978192" y="1642269"/>
                  </a:cubicBezTo>
                  <a:cubicBezTo>
                    <a:pt x="2953098" y="1652443"/>
                    <a:pt x="2928298" y="1665406"/>
                    <a:pt x="2903938" y="1678173"/>
                  </a:cubicBezTo>
                  <a:cubicBezTo>
                    <a:pt x="2887795" y="1686635"/>
                    <a:pt x="2864560" y="1698767"/>
                    <a:pt x="2846266" y="1706495"/>
                  </a:cubicBezTo>
                  <a:cubicBezTo>
                    <a:pt x="2846168" y="1705566"/>
                    <a:pt x="2846119" y="1704588"/>
                    <a:pt x="2846021" y="1703560"/>
                  </a:cubicBezTo>
                  <a:lnTo>
                    <a:pt x="2844407" y="1677831"/>
                  </a:lnTo>
                  <a:cubicBezTo>
                    <a:pt x="2837314" y="1563661"/>
                    <a:pt x="2830613" y="1455851"/>
                    <a:pt x="2823227" y="1392162"/>
                  </a:cubicBezTo>
                  <a:cubicBezTo>
                    <a:pt x="2787322" y="1084237"/>
                    <a:pt x="2369874" y="941598"/>
                    <a:pt x="1972091" y="936853"/>
                  </a:cubicBezTo>
                  <a:cubicBezTo>
                    <a:pt x="1965243" y="936756"/>
                    <a:pt x="1958443" y="936707"/>
                    <a:pt x="1951595" y="936707"/>
                  </a:cubicBezTo>
                  <a:cubicBezTo>
                    <a:pt x="1552686" y="936707"/>
                    <a:pt x="1137342" y="1075677"/>
                    <a:pt x="1093024" y="1390108"/>
                  </a:cubicBezTo>
                  <a:cubicBezTo>
                    <a:pt x="1081676" y="1470868"/>
                    <a:pt x="1077225" y="1575743"/>
                    <a:pt x="1072529" y="1686782"/>
                  </a:cubicBezTo>
                  <a:lnTo>
                    <a:pt x="1071991" y="1699892"/>
                  </a:lnTo>
                  <a:cubicBezTo>
                    <a:pt x="1053598" y="1692456"/>
                    <a:pt x="1031586" y="1681891"/>
                    <a:pt x="1015933" y="1674309"/>
                  </a:cubicBezTo>
                  <a:cubicBezTo>
                    <a:pt x="991328" y="1662471"/>
                    <a:pt x="966332" y="1650438"/>
                    <a:pt x="941239" y="1640997"/>
                  </a:cubicBezTo>
                  <a:cubicBezTo>
                    <a:pt x="934928" y="956518"/>
                    <a:pt x="967115" y="642478"/>
                    <a:pt x="1465470" y="496464"/>
                  </a:cubicBezTo>
                  <a:close/>
                  <a:moveTo>
                    <a:pt x="1151185" y="2495752"/>
                  </a:moveTo>
                  <a:cubicBezTo>
                    <a:pt x="1140032" y="2459799"/>
                    <a:pt x="1106770" y="2435341"/>
                    <a:pt x="1069153" y="2435341"/>
                  </a:cubicBezTo>
                  <a:lnTo>
                    <a:pt x="1005416" y="2435341"/>
                  </a:lnTo>
                  <a:cubicBezTo>
                    <a:pt x="885572" y="2435341"/>
                    <a:pt x="813177" y="2293632"/>
                    <a:pt x="787643" y="2172272"/>
                  </a:cubicBezTo>
                  <a:cubicBezTo>
                    <a:pt x="752130" y="2003561"/>
                    <a:pt x="791018" y="1842041"/>
                    <a:pt x="876229" y="1804474"/>
                  </a:cubicBezTo>
                  <a:cubicBezTo>
                    <a:pt x="877941" y="1803740"/>
                    <a:pt x="879605" y="1802908"/>
                    <a:pt x="881268" y="1802077"/>
                  </a:cubicBezTo>
                  <a:cubicBezTo>
                    <a:pt x="900394" y="1809512"/>
                    <a:pt x="924509" y="1821105"/>
                    <a:pt x="941336" y="1829225"/>
                  </a:cubicBezTo>
                  <a:cubicBezTo>
                    <a:pt x="1016373" y="1865374"/>
                    <a:pt x="1101438" y="1906316"/>
                    <a:pt x="1175007" y="1860384"/>
                  </a:cubicBezTo>
                  <a:cubicBezTo>
                    <a:pt x="1219716" y="1832502"/>
                    <a:pt x="1242756" y="1782217"/>
                    <a:pt x="1243490" y="1710996"/>
                  </a:cubicBezTo>
                  <a:lnTo>
                    <a:pt x="1244223" y="1694071"/>
                  </a:lnTo>
                  <a:cubicBezTo>
                    <a:pt x="1248528" y="1592032"/>
                    <a:pt x="1252979" y="1486521"/>
                    <a:pt x="1263203" y="1414076"/>
                  </a:cubicBezTo>
                  <a:cubicBezTo>
                    <a:pt x="1292161" y="1208385"/>
                    <a:pt x="1640637" y="1104586"/>
                    <a:pt x="1970036" y="1108646"/>
                  </a:cubicBezTo>
                  <a:cubicBezTo>
                    <a:pt x="2339449" y="1113048"/>
                    <a:pt x="2632846" y="1243507"/>
                    <a:pt x="2652510" y="1412022"/>
                  </a:cubicBezTo>
                  <a:cubicBezTo>
                    <a:pt x="2659407" y="1471063"/>
                    <a:pt x="2666256" y="1581564"/>
                    <a:pt x="2672908" y="1688445"/>
                  </a:cubicBezTo>
                  <a:lnTo>
                    <a:pt x="2674571" y="1715202"/>
                  </a:lnTo>
                  <a:cubicBezTo>
                    <a:pt x="2680148" y="1790435"/>
                    <a:pt x="2707051" y="1841943"/>
                    <a:pt x="2754598" y="1868407"/>
                  </a:cubicBezTo>
                  <a:cubicBezTo>
                    <a:pt x="2830466" y="1910572"/>
                    <a:pt x="2911813" y="1867967"/>
                    <a:pt x="2983622" y="1830399"/>
                  </a:cubicBezTo>
                  <a:cubicBezTo>
                    <a:pt x="2998981" y="1822328"/>
                    <a:pt x="3020797" y="1810931"/>
                    <a:pt x="3038554" y="1803202"/>
                  </a:cubicBezTo>
                  <a:cubicBezTo>
                    <a:pt x="3122445" y="1836954"/>
                    <a:pt x="3164121" y="1984875"/>
                    <a:pt x="3135603" y="2150407"/>
                  </a:cubicBezTo>
                  <a:cubicBezTo>
                    <a:pt x="3111194" y="2292214"/>
                    <a:pt x="3032929" y="2435341"/>
                    <a:pt x="2913134" y="2435341"/>
                  </a:cubicBezTo>
                  <a:lnTo>
                    <a:pt x="2849396" y="2435341"/>
                  </a:lnTo>
                  <a:cubicBezTo>
                    <a:pt x="2811780" y="2435341"/>
                    <a:pt x="2778517" y="2459799"/>
                    <a:pt x="2767364" y="2495752"/>
                  </a:cubicBezTo>
                  <a:cubicBezTo>
                    <a:pt x="2690224" y="2743658"/>
                    <a:pt x="2587550" y="2932864"/>
                    <a:pt x="2462276" y="3058040"/>
                  </a:cubicBezTo>
                  <a:cubicBezTo>
                    <a:pt x="2458070" y="3062247"/>
                    <a:pt x="2454352" y="3066845"/>
                    <a:pt x="2451124" y="3071736"/>
                  </a:cubicBezTo>
                  <a:cubicBezTo>
                    <a:pt x="2310882" y="3200385"/>
                    <a:pt x="2138405" y="3270530"/>
                    <a:pt x="1959373" y="3270530"/>
                  </a:cubicBezTo>
                  <a:cubicBezTo>
                    <a:pt x="1780341" y="3270530"/>
                    <a:pt x="1607766" y="3200385"/>
                    <a:pt x="1467524" y="3071736"/>
                  </a:cubicBezTo>
                  <a:cubicBezTo>
                    <a:pt x="1464344" y="3066845"/>
                    <a:pt x="1460578" y="3062247"/>
                    <a:pt x="1456371" y="3058040"/>
                  </a:cubicBezTo>
                  <a:cubicBezTo>
                    <a:pt x="1331000" y="2932767"/>
                    <a:pt x="1228326" y="2743609"/>
                    <a:pt x="1151283" y="2495752"/>
                  </a:cubicBezTo>
                  <a:close/>
                  <a:moveTo>
                    <a:pt x="1452751" y="3501022"/>
                  </a:moveTo>
                  <a:cubicBezTo>
                    <a:pt x="1471046" y="3484733"/>
                    <a:pt x="1481465" y="3461400"/>
                    <a:pt x="1481465" y="3436893"/>
                  </a:cubicBezTo>
                  <a:lnTo>
                    <a:pt x="1481465" y="3299244"/>
                  </a:lnTo>
                  <a:cubicBezTo>
                    <a:pt x="1625963" y="3392575"/>
                    <a:pt x="1789880" y="3442372"/>
                    <a:pt x="1959275" y="3442372"/>
                  </a:cubicBezTo>
                  <a:cubicBezTo>
                    <a:pt x="2128670" y="3442372"/>
                    <a:pt x="2292538" y="3392575"/>
                    <a:pt x="2436987" y="3299244"/>
                  </a:cubicBezTo>
                  <a:lnTo>
                    <a:pt x="2436987" y="3436893"/>
                  </a:lnTo>
                  <a:cubicBezTo>
                    <a:pt x="2436987" y="3461400"/>
                    <a:pt x="2447455" y="3484733"/>
                    <a:pt x="2465701" y="3501022"/>
                  </a:cubicBezTo>
                  <a:cubicBezTo>
                    <a:pt x="2516720" y="3546513"/>
                    <a:pt x="2573560" y="3587700"/>
                    <a:pt x="2634265" y="3625757"/>
                  </a:cubicBezTo>
                  <a:lnTo>
                    <a:pt x="1959226" y="4674121"/>
                  </a:lnTo>
                  <a:lnTo>
                    <a:pt x="1284188" y="3625757"/>
                  </a:lnTo>
                  <a:cubicBezTo>
                    <a:pt x="1344892" y="3587652"/>
                    <a:pt x="1401732" y="3546513"/>
                    <a:pt x="1452751" y="3500973"/>
                  </a:cubicBezTo>
                  <a:close/>
                  <a:moveTo>
                    <a:pt x="3746660" y="4797683"/>
                  </a:moveTo>
                  <a:cubicBezTo>
                    <a:pt x="3746660" y="4956953"/>
                    <a:pt x="3617081" y="5086580"/>
                    <a:pt x="3457763" y="5086580"/>
                  </a:cubicBezTo>
                  <a:lnTo>
                    <a:pt x="460738" y="5086580"/>
                  </a:lnTo>
                  <a:cubicBezTo>
                    <a:pt x="301419" y="5086580"/>
                    <a:pt x="171841" y="4957002"/>
                    <a:pt x="171841" y="4797683"/>
                  </a:cubicBezTo>
                  <a:lnTo>
                    <a:pt x="171841" y="4422889"/>
                  </a:lnTo>
                  <a:cubicBezTo>
                    <a:pt x="171841" y="4148325"/>
                    <a:pt x="478837" y="4010969"/>
                    <a:pt x="834357" y="3851944"/>
                  </a:cubicBezTo>
                  <a:cubicBezTo>
                    <a:pt x="935026" y="3806892"/>
                    <a:pt x="1037260" y="3761156"/>
                    <a:pt x="1134505" y="3710724"/>
                  </a:cubicBezTo>
                  <a:lnTo>
                    <a:pt x="1887026" y="4879421"/>
                  </a:lnTo>
                  <a:cubicBezTo>
                    <a:pt x="1902826" y="4903977"/>
                    <a:pt x="1930072" y="4918847"/>
                    <a:pt x="1959275" y="4918847"/>
                  </a:cubicBezTo>
                  <a:cubicBezTo>
                    <a:pt x="1988478" y="4918847"/>
                    <a:pt x="2015724" y="4904025"/>
                    <a:pt x="2031524" y="4879421"/>
                  </a:cubicBezTo>
                  <a:lnTo>
                    <a:pt x="2784045" y="3710724"/>
                  </a:lnTo>
                  <a:cubicBezTo>
                    <a:pt x="2881290" y="3761156"/>
                    <a:pt x="2983524" y="3806892"/>
                    <a:pt x="3084143" y="3851944"/>
                  </a:cubicBezTo>
                  <a:cubicBezTo>
                    <a:pt x="3439664" y="4011018"/>
                    <a:pt x="3746708" y="4148374"/>
                    <a:pt x="3746708" y="4422938"/>
                  </a:cubicBezTo>
                  <a:lnTo>
                    <a:pt x="3746708" y="4797731"/>
                  </a:lnTo>
                  <a:close/>
                </a:path>
              </a:pathLst>
            </a:custGeom>
            <a:solidFill>
              <a:srgbClr val="2B53E4"/>
            </a:solidFill>
            <a:ln w="0" cap="flat">
              <a:noFill/>
              <a:prstDash val="solid"/>
              <a:miter/>
            </a:ln>
          </p:spPr>
          <p:txBody>
            <a:bodyPr rtlCol="0" anchor="ctr"/>
            <a:lstStyle/>
            <a:p>
              <a:endParaRPr lang="ko-KR" altLang="en-US" dirty="0"/>
            </a:p>
          </p:txBody>
        </p:sp>
      </p:grpSp>
    </p:spTree>
    <p:extLst>
      <p:ext uri="{BB962C8B-B14F-4D97-AF65-F5344CB8AC3E}">
        <p14:creationId xmlns:p14="http://schemas.microsoft.com/office/powerpoint/2010/main" val="1690208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67F3CC8A-3892-89CB-6E3D-EC9F9365BFA9}"/>
              </a:ext>
            </a:extLst>
          </p:cNvPr>
          <p:cNvSpPr>
            <a:spLocks noGrp="1"/>
          </p:cNvSpPr>
          <p:nvPr>
            <p:ph type="body" sz="quarter" idx="13"/>
          </p:nvPr>
        </p:nvSpPr>
        <p:spPr/>
        <p:txBody>
          <a:bodyPr/>
          <a:lstStyle/>
          <a:p>
            <a:r>
              <a:rPr lang="ko-KR" altLang="en-US" dirty="0"/>
              <a:t>이커머스</a:t>
            </a:r>
            <a:r>
              <a:rPr lang="en-US" altLang="ko-KR" dirty="0"/>
              <a:t> </a:t>
            </a:r>
            <a:r>
              <a:rPr lang="ko-KR" altLang="en-US" dirty="0"/>
              <a:t>기업은 </a:t>
            </a:r>
            <a:r>
              <a:rPr lang="en-US" altLang="ko-KR" dirty="0"/>
              <a:t>B2C·B2B </a:t>
            </a:r>
            <a:r>
              <a:rPr lang="ko-KR" altLang="en-US" dirty="0"/>
              <a:t>통합적 락인</a:t>
            </a:r>
            <a:r>
              <a:rPr lang="en-US" altLang="ko-KR" dirty="0"/>
              <a:t> </a:t>
            </a:r>
            <a:r>
              <a:rPr lang="ko-KR" altLang="en-US" dirty="0"/>
              <a:t>생태계를 구축하여 판매자와 소비자 양쪽 시장을 확보하는 ‘교차 네트워크 효과</a:t>
            </a:r>
            <a:r>
              <a:rPr lang="en-US" altLang="ko-KR" dirty="0"/>
              <a:t>(Cross-side network effect)’ </a:t>
            </a:r>
            <a:r>
              <a:rPr lang="ko-KR" altLang="en-US" dirty="0"/>
              <a:t>도모</a:t>
            </a:r>
            <a:r>
              <a:rPr lang="en-US" altLang="ko-KR" dirty="0"/>
              <a:t> </a:t>
            </a:r>
            <a:r>
              <a:rPr lang="ko-KR" altLang="en-US" dirty="0"/>
              <a:t>가능</a:t>
            </a:r>
            <a:r>
              <a:rPr lang="en-US" altLang="ko-KR" dirty="0"/>
              <a:t>. </a:t>
            </a:r>
            <a:r>
              <a:rPr lang="ko-KR" altLang="en-US" dirty="0"/>
              <a:t>플랫폼에 대한 판매자와 소비자의 의존도를 높임으로써 시장 지배력을 강화할 수 있음</a:t>
            </a:r>
          </a:p>
        </p:txBody>
      </p:sp>
      <p:grpSp>
        <p:nvGrpSpPr>
          <p:cNvPr id="7" name="그룹 6">
            <a:extLst>
              <a:ext uri="{FF2B5EF4-FFF2-40B4-BE49-F238E27FC236}">
                <a16:creationId xmlns:a16="http://schemas.microsoft.com/office/drawing/2014/main" id="{BDEABD96-1BBE-D5C7-E65E-50078285FF06}"/>
              </a:ext>
            </a:extLst>
          </p:cNvPr>
          <p:cNvGrpSpPr/>
          <p:nvPr/>
        </p:nvGrpSpPr>
        <p:grpSpPr>
          <a:xfrm rot="5400000">
            <a:off x="2404590" y="2590625"/>
            <a:ext cx="1068625" cy="1835030"/>
            <a:chOff x="1664220" y="3301185"/>
            <a:chExt cx="1068625" cy="1835030"/>
          </a:xfrm>
        </p:grpSpPr>
        <p:sp>
          <p:nvSpPr>
            <p:cNvPr id="8" name="Freeform 6">
              <a:extLst>
                <a:ext uri="{FF2B5EF4-FFF2-40B4-BE49-F238E27FC236}">
                  <a16:creationId xmlns:a16="http://schemas.microsoft.com/office/drawing/2014/main" id="{DAFEA6A7-E747-1B16-2CD1-436D065A932E}"/>
                </a:ext>
              </a:extLst>
            </p:cNvPr>
            <p:cNvSpPr>
              <a:spLocks/>
            </p:cNvSpPr>
            <p:nvPr/>
          </p:nvSpPr>
          <p:spPr bwMode="auto">
            <a:xfrm>
              <a:off x="2510897" y="3301185"/>
              <a:ext cx="221948" cy="1835030"/>
            </a:xfrm>
            <a:custGeom>
              <a:avLst/>
              <a:gdLst>
                <a:gd name="T0" fmla="*/ 263 w 263"/>
                <a:gd name="T1" fmla="*/ 0 h 264"/>
                <a:gd name="T2" fmla="*/ 0 w 263"/>
                <a:gd name="T3" fmla="*/ 0 h 264"/>
                <a:gd name="T4" fmla="*/ 0 w 263"/>
                <a:gd name="T5" fmla="*/ 264 h 264"/>
                <a:gd name="T6" fmla="*/ 263 w 263"/>
                <a:gd name="T7" fmla="*/ 264 h 264"/>
              </a:gdLst>
              <a:ahLst/>
              <a:cxnLst>
                <a:cxn ang="0">
                  <a:pos x="T0" y="T1"/>
                </a:cxn>
                <a:cxn ang="0">
                  <a:pos x="T2" y="T3"/>
                </a:cxn>
                <a:cxn ang="0">
                  <a:pos x="T4" y="T5"/>
                </a:cxn>
                <a:cxn ang="0">
                  <a:pos x="T6" y="T7"/>
                </a:cxn>
              </a:cxnLst>
              <a:rect l="0" t="0" r="r" b="b"/>
              <a:pathLst>
                <a:path w="263" h="264">
                  <a:moveTo>
                    <a:pt x="263" y="0"/>
                  </a:moveTo>
                  <a:lnTo>
                    <a:pt x="0" y="0"/>
                  </a:lnTo>
                  <a:lnTo>
                    <a:pt x="0" y="264"/>
                  </a:lnTo>
                  <a:lnTo>
                    <a:pt x="263" y="264"/>
                  </a:lnTo>
                </a:path>
              </a:pathLst>
            </a:custGeom>
            <a:noFill/>
            <a:ln w="15875" cap="flat">
              <a:solidFill>
                <a:schemeClr val="bg1">
                  <a:lumMod val="65000"/>
                </a:schemeClr>
              </a:solidFill>
              <a:prstDash val="solid"/>
              <a:miter lim="800000"/>
              <a:headEnd type="triangle"/>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000000"/>
                </a:solidFill>
                <a:effectLst/>
                <a:uLnTx/>
                <a:uFillTx/>
                <a:latin typeface="KoPub돋움체 Medium"/>
                <a:ea typeface="KoPub돋움체 Medium"/>
                <a:cs typeface="+mn-cs"/>
              </a:endParaRPr>
            </a:p>
          </p:txBody>
        </p:sp>
        <p:cxnSp>
          <p:nvCxnSpPr>
            <p:cNvPr id="9" name="직선 연결선 8">
              <a:extLst>
                <a:ext uri="{FF2B5EF4-FFF2-40B4-BE49-F238E27FC236}">
                  <a16:creationId xmlns:a16="http://schemas.microsoft.com/office/drawing/2014/main" id="{C6AD325C-05B3-CB83-BFAA-D9189B54AA7D}"/>
                </a:ext>
              </a:extLst>
            </p:cNvPr>
            <p:cNvCxnSpPr>
              <a:cxnSpLocks/>
            </p:cNvCxnSpPr>
            <p:nvPr/>
          </p:nvCxnSpPr>
          <p:spPr>
            <a:xfrm>
              <a:off x="1664220" y="4218700"/>
              <a:ext cx="846677" cy="0"/>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8" name="텍스트 개체 틀 27">
            <a:extLst>
              <a:ext uri="{FF2B5EF4-FFF2-40B4-BE49-F238E27FC236}">
                <a16:creationId xmlns:a16="http://schemas.microsoft.com/office/drawing/2014/main" id="{5F693135-FCF9-44E4-FDB6-54D49686827E}"/>
              </a:ext>
            </a:extLst>
          </p:cNvPr>
          <p:cNvSpPr>
            <a:spLocks noGrp="1"/>
          </p:cNvSpPr>
          <p:nvPr>
            <p:ph type="body" sz="quarter" idx="10"/>
          </p:nvPr>
        </p:nvSpPr>
        <p:spPr>
          <a:xfrm>
            <a:off x="488949" y="333149"/>
            <a:ext cx="8928101" cy="184666"/>
          </a:xfrm>
        </p:spPr>
        <p:txBody>
          <a:bodyPr/>
          <a:lstStyle/>
          <a:p>
            <a:r>
              <a:rPr lang="en-US" altLang="ko-KR" noProof="0" dirty="0"/>
              <a:t>IV. </a:t>
            </a:r>
            <a:r>
              <a:rPr lang="ko-KR" altLang="en-US" dirty="0"/>
              <a:t>이커머스 기업의 전략적 방향성</a:t>
            </a:r>
          </a:p>
        </p:txBody>
      </p:sp>
      <p:grpSp>
        <p:nvGrpSpPr>
          <p:cNvPr id="29" name="그룹 28">
            <a:extLst>
              <a:ext uri="{FF2B5EF4-FFF2-40B4-BE49-F238E27FC236}">
                <a16:creationId xmlns:a16="http://schemas.microsoft.com/office/drawing/2014/main" id="{D17DCA30-C16A-47F5-C5C8-9B81EF2C8DE7}"/>
              </a:ext>
            </a:extLst>
          </p:cNvPr>
          <p:cNvGrpSpPr/>
          <p:nvPr/>
        </p:nvGrpSpPr>
        <p:grpSpPr>
          <a:xfrm>
            <a:off x="488950" y="2166958"/>
            <a:ext cx="4906009" cy="276837"/>
            <a:chOff x="704850" y="2013298"/>
            <a:chExt cx="4140200" cy="276837"/>
          </a:xfrm>
        </p:grpSpPr>
        <p:sp>
          <p:nvSpPr>
            <p:cNvPr id="30" name="TextBox 29">
              <a:extLst>
                <a:ext uri="{FF2B5EF4-FFF2-40B4-BE49-F238E27FC236}">
                  <a16:creationId xmlns:a16="http://schemas.microsoft.com/office/drawing/2014/main" id="{65C49056-DFB3-A63C-D2A9-DBFE8A3FEFC5}"/>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B2C·B2B </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통합적 락인 생태계 구축</a:t>
              </a:r>
            </a:p>
          </p:txBody>
        </p:sp>
        <p:cxnSp>
          <p:nvCxnSpPr>
            <p:cNvPr id="31" name="직선 연결선 30">
              <a:extLst>
                <a:ext uri="{FF2B5EF4-FFF2-40B4-BE49-F238E27FC236}">
                  <a16:creationId xmlns:a16="http://schemas.microsoft.com/office/drawing/2014/main" id="{0918BF61-4079-C540-6225-24BABC99F0F4}"/>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00A1C22F-4592-A459-3697-211F42895227}"/>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C15127F2-3D93-2DF8-9120-45248B7A9DED}"/>
              </a:ext>
            </a:extLst>
          </p:cNvPr>
          <p:cNvSpPr txBox="1"/>
          <p:nvPr/>
        </p:nvSpPr>
        <p:spPr>
          <a:xfrm>
            <a:off x="489000" y="596861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경제연구원 </a:t>
            </a:r>
          </a:p>
        </p:txBody>
      </p:sp>
      <p:sp>
        <p:nvSpPr>
          <p:cNvPr id="2" name="텍스트 개체 틀 28">
            <a:extLst>
              <a:ext uri="{FF2B5EF4-FFF2-40B4-BE49-F238E27FC236}">
                <a16:creationId xmlns:a16="http://schemas.microsoft.com/office/drawing/2014/main" id="{98F2DE7E-3967-52E8-76A0-CA802C29F4F3}"/>
              </a:ext>
            </a:extLst>
          </p:cNvPr>
          <p:cNvSpPr>
            <a:spLocks noGrp="1"/>
          </p:cNvSpPr>
          <p:nvPr>
            <p:ph type="body" sz="quarter" idx="11"/>
          </p:nvPr>
        </p:nvSpPr>
        <p:spPr>
          <a:xfrm>
            <a:off x="488950" y="617249"/>
            <a:ext cx="8928100" cy="322262"/>
          </a:xfrm>
        </p:spPr>
        <p:txBody>
          <a:bodyPr/>
          <a:lstStyle/>
          <a:p>
            <a:pPr lvl="0"/>
            <a:r>
              <a:rPr lang="ko-KR" altLang="en-US" dirty="0"/>
              <a:t>이커머스의 고객 락인 전략 </a:t>
            </a:r>
            <a:r>
              <a:rPr lang="en-US" altLang="ko-KR" dirty="0"/>
              <a:t>- </a:t>
            </a:r>
            <a:r>
              <a:rPr lang="en-US" altLang="ko-KR" dirty="0">
                <a:latin typeface="KoPub돋움체 Medium" panose="00000600000000000000" pitchFamily="2" charset="-127"/>
                <a:ea typeface="KoPub돋움체 Medium" panose="00000600000000000000" pitchFamily="2" charset="-127"/>
              </a:rPr>
              <a:t>B2C·B2B </a:t>
            </a:r>
            <a:r>
              <a:rPr lang="ko-KR" altLang="en-US" dirty="0">
                <a:latin typeface="KoPub돋움체 Medium" panose="00000600000000000000" pitchFamily="2" charset="-127"/>
                <a:ea typeface="KoPub돋움체 Medium" panose="00000600000000000000" pitchFamily="2" charset="-127"/>
              </a:rPr>
              <a:t>통합적 락인 생태계 구축</a:t>
            </a:r>
            <a:endParaRPr lang="ko-KR" altLang="en-US" noProof="0" dirty="0">
              <a:latin typeface="KoPub돋움체 Medium" panose="00000600000000000000" pitchFamily="2" charset="-127"/>
              <a:ea typeface="KoPub돋움체 Medium" panose="00000600000000000000" pitchFamily="2" charset="-127"/>
            </a:endParaRPr>
          </a:p>
        </p:txBody>
      </p:sp>
      <p:grpSp>
        <p:nvGrpSpPr>
          <p:cNvPr id="38" name="그룹 37">
            <a:extLst>
              <a:ext uri="{FF2B5EF4-FFF2-40B4-BE49-F238E27FC236}">
                <a16:creationId xmlns:a16="http://schemas.microsoft.com/office/drawing/2014/main" id="{C18D97F9-AD4E-CF62-F263-0A134F412B34}"/>
              </a:ext>
            </a:extLst>
          </p:cNvPr>
          <p:cNvGrpSpPr/>
          <p:nvPr/>
        </p:nvGrpSpPr>
        <p:grpSpPr>
          <a:xfrm>
            <a:off x="482844" y="4036151"/>
            <a:ext cx="4912116" cy="1842256"/>
            <a:chOff x="482844" y="3853271"/>
            <a:chExt cx="5567436" cy="1842256"/>
          </a:xfrm>
        </p:grpSpPr>
        <p:grpSp>
          <p:nvGrpSpPr>
            <p:cNvPr id="36" name="그룹 35">
              <a:extLst>
                <a:ext uri="{FF2B5EF4-FFF2-40B4-BE49-F238E27FC236}">
                  <a16:creationId xmlns:a16="http://schemas.microsoft.com/office/drawing/2014/main" id="{D88281D6-C095-01BF-6DBE-0407D960DCEC}"/>
                </a:ext>
              </a:extLst>
            </p:cNvPr>
            <p:cNvGrpSpPr/>
            <p:nvPr/>
          </p:nvGrpSpPr>
          <p:grpSpPr>
            <a:xfrm>
              <a:off x="482844" y="3853271"/>
              <a:ext cx="2562554" cy="1842256"/>
              <a:chOff x="482844" y="3434171"/>
              <a:chExt cx="2562554" cy="1842256"/>
            </a:xfrm>
          </p:grpSpPr>
          <p:grpSp>
            <p:nvGrpSpPr>
              <p:cNvPr id="18" name="그룹 17">
                <a:extLst>
                  <a:ext uri="{FF2B5EF4-FFF2-40B4-BE49-F238E27FC236}">
                    <a16:creationId xmlns:a16="http://schemas.microsoft.com/office/drawing/2014/main" id="{FAD0726C-0C45-A17B-5A22-4C7AC1B415BD}"/>
                  </a:ext>
                </a:extLst>
              </p:cNvPr>
              <p:cNvGrpSpPr/>
              <p:nvPr/>
            </p:nvGrpSpPr>
            <p:grpSpPr>
              <a:xfrm>
                <a:off x="482844" y="3434171"/>
                <a:ext cx="2562554" cy="1842256"/>
                <a:chOff x="482844" y="3434171"/>
                <a:chExt cx="1946670" cy="1842256"/>
              </a:xfrm>
            </p:grpSpPr>
            <p:sp>
              <p:nvSpPr>
                <p:cNvPr id="5" name="직사각형 4">
                  <a:extLst>
                    <a:ext uri="{FF2B5EF4-FFF2-40B4-BE49-F238E27FC236}">
                      <a16:creationId xmlns:a16="http://schemas.microsoft.com/office/drawing/2014/main" id="{D55CDAE1-CB32-550C-0C2C-04F806EB331F}"/>
                    </a:ext>
                  </a:extLst>
                </p:cNvPr>
                <p:cNvSpPr/>
                <p:nvPr/>
              </p:nvSpPr>
              <p:spPr>
                <a:xfrm>
                  <a:off x="482844" y="3904099"/>
                  <a:ext cx="1946669" cy="1372328"/>
                </a:xfrm>
                <a:prstGeom prst="rect">
                  <a:avLst/>
                </a:prstGeom>
                <a:solidFill>
                  <a:schemeClr val="bg1"/>
                </a:solidFill>
                <a:ln w="9525">
                  <a:solidFill>
                    <a:schemeClr val="accent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0">
                    <a:lnSpc>
                      <a:spcPct val="110000"/>
                    </a:lnSpc>
                    <a:spcBef>
                      <a:spcPts val="0"/>
                    </a:spcBef>
                    <a:spcAft>
                      <a:spcPts val="3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‘구매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결제 </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배송’ 프로세스 전반에 걸친 통합적 락인 생태계 구축으로 고객 이탈 방지 및 충성고객 확보 필요</a:t>
                  </a: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algn="l" defTabSz="914400" rtl="0" eaLnBrk="1" fontAlgn="base" latinLnBrk="0" hangingPunct="0">
                    <a:lnSpc>
                      <a:spcPct val="111000"/>
                    </a:lnSpc>
                    <a:spcBef>
                      <a:spcPts val="0"/>
                    </a:spcBef>
                    <a:spcAft>
                      <a:spcPts val="3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algn="l" defTabSz="914400" rtl="0" eaLnBrk="1" fontAlgn="base" latinLnBrk="0" hangingPunct="0">
                    <a:lnSpc>
                      <a:spcPct val="110000"/>
                    </a:lnSpc>
                    <a:spcBef>
                      <a:spcPts val="0"/>
                    </a:spcBef>
                    <a:spcAft>
                      <a:spcPts val="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자사가 보유한 여러 플랫폼</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채널 이용이 가능하도록 통합 멤버십으로 강화해 나가는 동시에 빠른 배송</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간편결제 등과 연계된 통합적 락인 솔루션 구축이 필수적</a:t>
                  </a:r>
                  <a:endPar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17" name="직사각형 16">
                  <a:extLst>
                    <a:ext uri="{FF2B5EF4-FFF2-40B4-BE49-F238E27FC236}">
                      <a16:creationId xmlns:a16="http://schemas.microsoft.com/office/drawing/2014/main" id="{20278561-7137-FAFF-CDCE-66C12BB2E509}"/>
                    </a:ext>
                  </a:extLst>
                </p:cNvPr>
                <p:cNvSpPr/>
                <p:nvPr/>
              </p:nvSpPr>
              <p:spPr>
                <a:xfrm>
                  <a:off x="482845" y="3434171"/>
                  <a:ext cx="1946669" cy="468000"/>
                </a:xfrm>
                <a:prstGeom prst="rect">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B2C </a:t>
                  </a: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소비자 락인 방안</a:t>
                  </a:r>
                </a:p>
              </p:txBody>
            </p:sp>
          </p:grpSp>
          <p:cxnSp>
            <p:nvCxnSpPr>
              <p:cNvPr id="26" name="직선 연결선 25">
                <a:extLst>
                  <a:ext uri="{FF2B5EF4-FFF2-40B4-BE49-F238E27FC236}">
                    <a16:creationId xmlns:a16="http://schemas.microsoft.com/office/drawing/2014/main" id="{58575C5F-8DE7-0265-EC05-4A70A48C54FD}"/>
                  </a:ext>
                </a:extLst>
              </p:cNvPr>
              <p:cNvCxnSpPr>
                <a:cxnSpLocks/>
              </p:cNvCxnSpPr>
              <p:nvPr/>
            </p:nvCxnSpPr>
            <p:spPr>
              <a:xfrm>
                <a:off x="558121" y="4510831"/>
                <a:ext cx="2412000" cy="0"/>
              </a:xfrm>
              <a:prstGeom prst="line">
                <a:avLst/>
              </a:prstGeom>
              <a:ln w="3175">
                <a:solidFill>
                  <a:srgbClr val="CED3D8"/>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81951FE5-8BD5-ECB5-BE0E-E65415C13B14}"/>
                </a:ext>
              </a:extLst>
            </p:cNvPr>
            <p:cNvGrpSpPr/>
            <p:nvPr/>
          </p:nvGrpSpPr>
          <p:grpSpPr>
            <a:xfrm>
              <a:off x="3487726" y="3853271"/>
              <a:ext cx="2562554" cy="1842256"/>
              <a:chOff x="3487726" y="3702817"/>
              <a:chExt cx="2562554" cy="1842256"/>
            </a:xfrm>
          </p:grpSpPr>
          <p:grpSp>
            <p:nvGrpSpPr>
              <p:cNvPr id="19" name="그룹 18">
                <a:extLst>
                  <a:ext uri="{FF2B5EF4-FFF2-40B4-BE49-F238E27FC236}">
                    <a16:creationId xmlns:a16="http://schemas.microsoft.com/office/drawing/2014/main" id="{AB059A5D-F099-D1BF-A3F1-159F427D8029}"/>
                  </a:ext>
                </a:extLst>
              </p:cNvPr>
              <p:cNvGrpSpPr/>
              <p:nvPr/>
            </p:nvGrpSpPr>
            <p:grpSpPr>
              <a:xfrm>
                <a:off x="3487726" y="3702817"/>
                <a:ext cx="2562554" cy="1842256"/>
                <a:chOff x="482844" y="3434171"/>
                <a:chExt cx="1946670" cy="1842256"/>
              </a:xfrm>
            </p:grpSpPr>
            <p:sp>
              <p:nvSpPr>
                <p:cNvPr id="20" name="직사각형 19">
                  <a:extLst>
                    <a:ext uri="{FF2B5EF4-FFF2-40B4-BE49-F238E27FC236}">
                      <a16:creationId xmlns:a16="http://schemas.microsoft.com/office/drawing/2014/main" id="{CE5B8B61-769C-0C45-AE00-D3198F7E535A}"/>
                    </a:ext>
                  </a:extLst>
                </p:cNvPr>
                <p:cNvSpPr/>
                <p:nvPr/>
              </p:nvSpPr>
              <p:spPr>
                <a:xfrm>
                  <a:off x="482844" y="3904099"/>
                  <a:ext cx="1946669" cy="1372328"/>
                </a:xfrm>
                <a:prstGeom prst="rect">
                  <a:avLst/>
                </a:prstGeom>
                <a:solidFill>
                  <a:schemeClr val="bg1"/>
                </a:solidFill>
                <a:ln w="9525">
                  <a:solidFill>
                    <a:schemeClr val="accent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0">
                    <a:lnSpc>
                      <a:spcPct val="110000"/>
                    </a:lnSpc>
                    <a:spcBef>
                      <a:spcPts val="0"/>
                    </a:spcBef>
                    <a:spcAft>
                      <a:spcPts val="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풀필먼트</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고객관리</a:t>
                  </a:r>
                  <a:r>
                    <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마케팅 등 사업에 필요한 인프라 전반을 제공하며 락인</a:t>
                  </a: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algn="l" defTabSz="914400" rtl="0" eaLnBrk="1" fontAlgn="base" latinLnBrk="0" hangingPunct="0">
                    <a:lnSpc>
                      <a:spcPct val="111000"/>
                    </a:lnSpc>
                    <a:spcBef>
                      <a:spcPts val="0"/>
                    </a:spcBef>
                    <a:spcAft>
                      <a:spcPts val="3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endParaRPr kumimoji="0" lang="en-US" altLang="ko-KR" sz="90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algn="l" defTabSz="914400" rtl="0" eaLnBrk="1" fontAlgn="base" latinLnBrk="0" hangingPunct="0">
                    <a:lnSpc>
                      <a:spcPct val="110000"/>
                    </a:lnSpc>
                    <a:spcBef>
                      <a:spcPts val="0"/>
                    </a:spcBef>
                    <a:spcAft>
                      <a:spcPts val="300"/>
                    </a:spcAft>
                    <a:buClrTx/>
                    <a:buSzTx/>
                    <a:buFontTx/>
                    <a:buNone/>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판매자의 편의 제공에 초점 둔 솔루션 지원을 강화하여 수수료 지불 명분을 강화하고</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부가 수익 창출로 이어질 수 있도록 해야 함</a:t>
                  </a:r>
                  <a:endPar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182563" marR="0" lvl="0" indent="-182563" algn="l" defTabSz="914400" rtl="0" eaLnBrk="1" fontAlgn="base" latinLnBrk="0" hangingPunct="0">
                    <a:lnSpc>
                      <a:spcPct val="110000"/>
                    </a:lnSpc>
                    <a:spcBef>
                      <a:spcPts val="0"/>
                    </a:spcBef>
                    <a:spcAft>
                      <a:spcPts val="300"/>
                    </a:spcAft>
                    <a:buClrTx/>
                    <a:buSzTx/>
                    <a:buFont typeface="KoPub돋움체 Medium" panose="00000600000000000000" pitchFamily="2" charset="-127"/>
                    <a:buChar char="­"/>
                    <a:tabLst/>
                    <a:defRPr lang="ko-KR" altLang="en-US" sz="1000" b="0" i="0" u="none" strike="noStrike" kern="1200" baseline="0">
                      <a:ln>
                        <a:solidFill>
                          <a:srgbClr val="FFFFFF">
                            <a:lumMod val="75000"/>
                            <a:alpha val="0"/>
                          </a:srgbClr>
                        </a:solidFill>
                      </a:ln>
                      <a:solidFill>
                        <a:srgbClr val="000000">
                          <a:lumMod val="65000"/>
                          <a:lumOff val="35000"/>
                        </a:srgbClr>
                      </a:solidFill>
                      <a:latin typeface="KoPub돋움체 Medium" panose="00000600000000000000" pitchFamily="2" charset="-127"/>
                      <a:ea typeface="KoPub돋움체 Medium" panose="00000600000000000000" pitchFamily="2" charset="-127"/>
                      <a:cs typeface="+mn-cs"/>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이커머스의 </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D2C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솔루션 및 셀러의 해외 판로 개척을 돕기 위한 </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CBEC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솔루션 등</a:t>
                  </a:r>
                </a:p>
              </p:txBody>
            </p:sp>
            <p:sp>
              <p:nvSpPr>
                <p:cNvPr id="24" name="직사각형 23">
                  <a:extLst>
                    <a:ext uri="{FF2B5EF4-FFF2-40B4-BE49-F238E27FC236}">
                      <a16:creationId xmlns:a16="http://schemas.microsoft.com/office/drawing/2014/main" id="{0285A3C9-B66B-594B-B2C1-3FD6CA37F360}"/>
                    </a:ext>
                  </a:extLst>
                </p:cNvPr>
                <p:cNvSpPr/>
                <p:nvPr/>
              </p:nvSpPr>
              <p:spPr>
                <a:xfrm>
                  <a:off x="482845" y="3434171"/>
                  <a:ext cx="1946669" cy="468000"/>
                </a:xfrm>
                <a:prstGeom prst="rect">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B2B </a:t>
                  </a: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판매자 락인 방안</a:t>
                  </a:r>
                </a:p>
              </p:txBody>
            </p:sp>
          </p:grpSp>
          <p:cxnSp>
            <p:nvCxnSpPr>
              <p:cNvPr id="35" name="직선 연결선 34">
                <a:extLst>
                  <a:ext uri="{FF2B5EF4-FFF2-40B4-BE49-F238E27FC236}">
                    <a16:creationId xmlns:a16="http://schemas.microsoft.com/office/drawing/2014/main" id="{F69CB966-B637-AA11-9E97-1C5B1057823A}"/>
                  </a:ext>
                </a:extLst>
              </p:cNvPr>
              <p:cNvCxnSpPr>
                <a:cxnSpLocks/>
              </p:cNvCxnSpPr>
              <p:nvPr/>
            </p:nvCxnSpPr>
            <p:spPr>
              <a:xfrm>
                <a:off x="3563003" y="4602271"/>
                <a:ext cx="2412000" cy="0"/>
              </a:xfrm>
              <a:prstGeom prst="line">
                <a:avLst/>
              </a:prstGeom>
              <a:ln w="3175">
                <a:solidFill>
                  <a:srgbClr val="CED3D8"/>
                </a:solidFill>
              </a:ln>
            </p:spPr>
            <p:style>
              <a:lnRef idx="1">
                <a:schemeClr val="accent1"/>
              </a:lnRef>
              <a:fillRef idx="0">
                <a:schemeClr val="accent1"/>
              </a:fillRef>
              <a:effectRef idx="0">
                <a:schemeClr val="accent1"/>
              </a:effectRef>
              <a:fontRef idx="minor">
                <a:schemeClr val="tx1"/>
              </a:fontRef>
            </p:style>
          </p:cxnSp>
        </p:grpSp>
      </p:grpSp>
      <p:sp>
        <p:nvSpPr>
          <p:cNvPr id="16" name="직사각형 15">
            <a:extLst>
              <a:ext uri="{FF2B5EF4-FFF2-40B4-BE49-F238E27FC236}">
                <a16:creationId xmlns:a16="http://schemas.microsoft.com/office/drawing/2014/main" id="{ACDC6D86-52C0-4EBC-3C82-9B24D54CDC9E}"/>
              </a:ext>
            </a:extLst>
          </p:cNvPr>
          <p:cNvSpPr/>
          <p:nvPr/>
        </p:nvSpPr>
        <p:spPr>
          <a:xfrm>
            <a:off x="1856166" y="2565399"/>
            <a:ext cx="2165472" cy="860724"/>
          </a:xfrm>
          <a:prstGeom prst="rect">
            <a:avLst/>
          </a:prstGeom>
          <a:solidFill>
            <a:schemeClr val="tx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고객</a:t>
            </a:r>
            <a: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mn-cs"/>
              </a:rPr>
              <a:t>판매자</a:t>
            </a:r>
            <a: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panose="00000600000000000000" pitchFamily="2" charset="-127"/>
                <a:cs typeface="+mn-cs"/>
              </a:rPr>
              <a:t> </a:t>
            </a: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확보로</a:t>
            </a:r>
            <a:b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b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통합적 락인</a:t>
            </a:r>
            <a: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(Lock-in)</a:t>
            </a:r>
            <a:br>
              <a:rPr kumimoji="0" lang="en-US" altLang="ko-KR"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br>
            <a:r>
              <a:rPr kumimoji="0" lang="ko-KR" altLang="en-US" sz="12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mn-cs"/>
              </a:rPr>
              <a:t>생태계 구축</a:t>
            </a:r>
            <a:endParaRPr kumimoji="0" lang="ko-KR" altLang="en-US" sz="1200" b="0"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108" name="그룹 107">
            <a:extLst>
              <a:ext uri="{FF2B5EF4-FFF2-40B4-BE49-F238E27FC236}">
                <a16:creationId xmlns:a16="http://schemas.microsoft.com/office/drawing/2014/main" id="{3DB6F817-E506-1F91-0D6B-AF6898FB205F}"/>
              </a:ext>
            </a:extLst>
          </p:cNvPr>
          <p:cNvGrpSpPr/>
          <p:nvPr/>
        </p:nvGrpSpPr>
        <p:grpSpPr>
          <a:xfrm>
            <a:off x="5693530" y="2565400"/>
            <a:ext cx="329509" cy="3309168"/>
            <a:chOff x="7760358" y="2354324"/>
            <a:chExt cx="329509" cy="3814709"/>
          </a:xfrm>
        </p:grpSpPr>
        <p:cxnSp>
          <p:nvCxnSpPr>
            <p:cNvPr id="109" name="직선 연결선 108">
              <a:extLst>
                <a:ext uri="{FF2B5EF4-FFF2-40B4-BE49-F238E27FC236}">
                  <a16:creationId xmlns:a16="http://schemas.microsoft.com/office/drawing/2014/main" id="{86683179-E479-F1E2-B680-BBF48619D170}"/>
                </a:ext>
              </a:extLst>
            </p:cNvPr>
            <p:cNvCxnSpPr>
              <a:cxnSpLocks/>
            </p:cNvCxnSpPr>
            <p:nvPr/>
          </p:nvCxnSpPr>
          <p:spPr>
            <a:xfrm>
              <a:off x="7876914" y="2354324"/>
              <a:ext cx="0" cy="381470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0" name="이등변 삼각형 109">
              <a:extLst>
                <a:ext uri="{FF2B5EF4-FFF2-40B4-BE49-F238E27FC236}">
                  <a16:creationId xmlns:a16="http://schemas.microsoft.com/office/drawing/2014/main" id="{36CAA9C0-B244-7E44-2603-4DCAFAEB869D}"/>
                </a:ext>
              </a:extLst>
            </p:cNvPr>
            <p:cNvSpPr/>
            <p:nvPr/>
          </p:nvSpPr>
          <p:spPr>
            <a:xfrm rot="5400000">
              <a:off x="7378211" y="4096925"/>
              <a:ext cx="1093804" cy="329509"/>
            </a:xfrm>
            <a:prstGeom prst="triangle">
              <a:avLst/>
            </a:prstGeom>
            <a:solidFill>
              <a:schemeClr val="bg1">
                <a:lumMod val="85000"/>
              </a:schemeClr>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500" b="1" i="0" u="none" strike="noStrike" kern="1200" cap="none" spc="0" normalizeH="0" baseline="0" noProof="0" dirty="0">
                <a:ln>
                  <a:no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sp>
        <p:nvSpPr>
          <p:cNvPr id="114" name="TextBox 113">
            <a:extLst>
              <a:ext uri="{FF2B5EF4-FFF2-40B4-BE49-F238E27FC236}">
                <a16:creationId xmlns:a16="http://schemas.microsoft.com/office/drawing/2014/main" id="{FD7B94A6-A970-B48F-83B8-23AC9DB2E10C}"/>
              </a:ext>
            </a:extLst>
          </p:cNvPr>
          <p:cNvSpPr txBox="1"/>
          <p:nvPr/>
        </p:nvSpPr>
        <p:spPr>
          <a:xfrm>
            <a:off x="5983923" y="2166958"/>
            <a:ext cx="3394008" cy="26930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1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&lt; </a:t>
            </a:r>
            <a:r>
              <a:rPr kumimoji="0" lang="ko-KR" altLang="en-US" sz="11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통합적 락인</a:t>
            </a:r>
            <a:r>
              <a:rPr kumimoji="0" lang="en-US" altLang="ko-KR" sz="11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(Lock-in) </a:t>
            </a:r>
            <a:r>
              <a:rPr kumimoji="0" lang="ko-KR" altLang="en-US" sz="11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생태계 구축에 따른 기대효과 </a:t>
            </a:r>
            <a:r>
              <a:rPr kumimoji="0" lang="en-US" altLang="ko-KR" sz="11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&gt;</a:t>
            </a:r>
            <a:endParaRPr kumimoji="0" lang="ko-KR" altLang="en-US" sz="11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p:txBody>
      </p:sp>
      <p:grpSp>
        <p:nvGrpSpPr>
          <p:cNvPr id="70" name="그룹 69">
            <a:extLst>
              <a:ext uri="{FF2B5EF4-FFF2-40B4-BE49-F238E27FC236}">
                <a16:creationId xmlns:a16="http://schemas.microsoft.com/office/drawing/2014/main" id="{88C72E2C-0002-5AE8-4973-0079920EE654}"/>
              </a:ext>
            </a:extLst>
          </p:cNvPr>
          <p:cNvGrpSpPr/>
          <p:nvPr/>
        </p:nvGrpSpPr>
        <p:grpSpPr>
          <a:xfrm>
            <a:off x="6128362" y="2728250"/>
            <a:ext cx="3288688" cy="3135671"/>
            <a:chOff x="6128362" y="2559858"/>
            <a:chExt cx="3288688" cy="3135671"/>
          </a:xfrm>
        </p:grpSpPr>
        <p:grpSp>
          <p:nvGrpSpPr>
            <p:cNvPr id="69" name="그룹 68">
              <a:extLst>
                <a:ext uri="{FF2B5EF4-FFF2-40B4-BE49-F238E27FC236}">
                  <a16:creationId xmlns:a16="http://schemas.microsoft.com/office/drawing/2014/main" id="{46EAA849-206A-D3D6-0069-977FFE6ACE13}"/>
                </a:ext>
              </a:extLst>
            </p:cNvPr>
            <p:cNvGrpSpPr/>
            <p:nvPr/>
          </p:nvGrpSpPr>
          <p:grpSpPr>
            <a:xfrm>
              <a:off x="6136889" y="3949717"/>
              <a:ext cx="3280161" cy="1745812"/>
              <a:chOff x="6136889" y="4131113"/>
              <a:chExt cx="3280161" cy="1745812"/>
            </a:xfrm>
          </p:grpSpPr>
          <p:sp>
            <p:nvSpPr>
              <p:cNvPr id="68" name="직사각형 67">
                <a:extLst>
                  <a:ext uri="{FF2B5EF4-FFF2-40B4-BE49-F238E27FC236}">
                    <a16:creationId xmlns:a16="http://schemas.microsoft.com/office/drawing/2014/main" id="{FD3DA475-BB3A-FD8B-873E-83729F3096B1}"/>
                  </a:ext>
                </a:extLst>
              </p:cNvPr>
              <p:cNvSpPr/>
              <p:nvPr/>
            </p:nvSpPr>
            <p:spPr>
              <a:xfrm>
                <a:off x="6136889" y="5048249"/>
                <a:ext cx="1830165" cy="419101"/>
              </a:xfrm>
              <a:prstGeom prst="rect">
                <a:avLst/>
              </a:prstGeom>
              <a:solidFill>
                <a:srgbClr val="D9D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nvGrpSpPr>
              <p:cNvPr id="67" name="그룹 66">
                <a:extLst>
                  <a:ext uri="{FF2B5EF4-FFF2-40B4-BE49-F238E27FC236}">
                    <a16:creationId xmlns:a16="http://schemas.microsoft.com/office/drawing/2014/main" id="{FC6D1FC3-46B0-BD8C-1171-7B81FB3727BA}"/>
                  </a:ext>
                </a:extLst>
              </p:cNvPr>
              <p:cNvGrpSpPr/>
              <p:nvPr/>
            </p:nvGrpSpPr>
            <p:grpSpPr>
              <a:xfrm>
                <a:off x="7773612" y="4131113"/>
                <a:ext cx="1643438" cy="1745812"/>
                <a:chOff x="9334276" y="2466474"/>
                <a:chExt cx="1643438" cy="1745812"/>
              </a:xfrm>
            </p:grpSpPr>
            <p:sp>
              <p:nvSpPr>
                <p:cNvPr id="104" name="타원 103">
                  <a:extLst>
                    <a:ext uri="{FF2B5EF4-FFF2-40B4-BE49-F238E27FC236}">
                      <a16:creationId xmlns:a16="http://schemas.microsoft.com/office/drawing/2014/main" id="{ECA8E826-8ABE-36CB-B40F-1E4EB0068D26}"/>
                    </a:ext>
                  </a:extLst>
                </p:cNvPr>
                <p:cNvSpPr/>
                <p:nvPr/>
              </p:nvSpPr>
              <p:spPr>
                <a:xfrm>
                  <a:off x="9414698" y="2644276"/>
                  <a:ext cx="1470452" cy="1470452"/>
                </a:xfrm>
                <a:prstGeom prst="ellipse">
                  <a:avLst/>
                </a:prstGeom>
                <a:solidFill>
                  <a:schemeClr val="bg1"/>
                </a:solidFill>
                <a:ln w="63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21" name="그룹 20">
                  <a:extLst>
                    <a:ext uri="{FF2B5EF4-FFF2-40B4-BE49-F238E27FC236}">
                      <a16:creationId xmlns:a16="http://schemas.microsoft.com/office/drawing/2014/main" id="{C7763AC8-2AC0-70F7-D366-C9A5F97C4CCC}"/>
                    </a:ext>
                  </a:extLst>
                </p:cNvPr>
                <p:cNvGrpSpPr>
                  <a:grpSpLocks/>
                </p:cNvGrpSpPr>
                <p:nvPr/>
              </p:nvGrpSpPr>
              <p:grpSpPr bwMode="auto">
                <a:xfrm flipH="1">
                  <a:off x="9334276" y="2466474"/>
                  <a:ext cx="1643438" cy="1745812"/>
                  <a:chOff x="5868807" y="1727493"/>
                  <a:chExt cx="1619002" cy="1702499"/>
                </a:xfrm>
                <a:solidFill>
                  <a:schemeClr val="bg1">
                    <a:lumMod val="85000"/>
                  </a:schemeClr>
                </a:solidFill>
              </p:grpSpPr>
              <p:sp>
                <p:nvSpPr>
                  <p:cNvPr id="23" name="막힌 원호 22">
                    <a:extLst>
                      <a:ext uri="{FF2B5EF4-FFF2-40B4-BE49-F238E27FC236}">
                        <a16:creationId xmlns:a16="http://schemas.microsoft.com/office/drawing/2014/main" id="{CFD774BF-E37A-5493-57CB-7CB972D75F11}"/>
                      </a:ext>
                    </a:extLst>
                  </p:cNvPr>
                  <p:cNvSpPr/>
                  <p:nvPr/>
                </p:nvSpPr>
                <p:spPr>
                  <a:xfrm rot="9000000">
                    <a:off x="5868807" y="1808061"/>
                    <a:ext cx="1619002" cy="1621931"/>
                  </a:xfrm>
                  <a:prstGeom prst="blockArc">
                    <a:avLst>
                      <a:gd name="adj1" fmla="val 12622599"/>
                      <a:gd name="adj2" fmla="val 5383592"/>
                      <a:gd name="adj3" fmla="val 129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25" name="이등변 삼각형 24">
                    <a:extLst>
                      <a:ext uri="{FF2B5EF4-FFF2-40B4-BE49-F238E27FC236}">
                        <a16:creationId xmlns:a16="http://schemas.microsoft.com/office/drawing/2014/main" id="{FF3E692A-F8F2-3CB6-5023-8699E987F536}"/>
                      </a:ext>
                    </a:extLst>
                  </p:cNvPr>
                  <p:cNvSpPr/>
                  <p:nvPr/>
                </p:nvSpPr>
                <p:spPr>
                  <a:xfrm rot="3600000">
                    <a:off x="6195661" y="1842016"/>
                    <a:ext cx="487215" cy="258170"/>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grpSp>
            <p:sp>
              <p:nvSpPr>
                <p:cNvPr id="105" name="타원 104">
                  <a:extLst>
                    <a:ext uri="{FF2B5EF4-FFF2-40B4-BE49-F238E27FC236}">
                      <a16:creationId xmlns:a16="http://schemas.microsoft.com/office/drawing/2014/main" id="{A5AD5D0D-5965-0C6F-1562-7715597716E5}"/>
                    </a:ext>
                  </a:extLst>
                </p:cNvPr>
                <p:cNvSpPr/>
                <p:nvPr/>
              </p:nvSpPr>
              <p:spPr>
                <a:xfrm>
                  <a:off x="9527718" y="2757296"/>
                  <a:ext cx="1244412" cy="1244412"/>
                </a:xfrm>
                <a:prstGeom prst="ellipse">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선순환 효과로 플랫폼</a:t>
                  </a:r>
                  <a:r>
                    <a:rPr kumimoji="0" lang="en-US" altLang="ko-KR"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성장</a:t>
                  </a:r>
                </a:p>
              </p:txBody>
            </p:sp>
          </p:grpSp>
        </p:grpSp>
        <p:sp>
          <p:nvSpPr>
            <p:cNvPr id="48" name="화살표: 오각형 47">
              <a:extLst>
                <a:ext uri="{FF2B5EF4-FFF2-40B4-BE49-F238E27FC236}">
                  <a16:creationId xmlns:a16="http://schemas.microsoft.com/office/drawing/2014/main" id="{198DF80E-A832-54F1-D1DF-F1BEF2AE461F}"/>
                </a:ext>
              </a:extLst>
            </p:cNvPr>
            <p:cNvSpPr/>
            <p:nvPr/>
          </p:nvSpPr>
          <p:spPr>
            <a:xfrm>
              <a:off x="6141246" y="2559858"/>
              <a:ext cx="1450179" cy="624689"/>
            </a:xfrm>
            <a:prstGeom prst="homePlate">
              <a:avLst>
                <a:gd name="adj" fmla="val 35558"/>
              </a:avLst>
            </a:prstGeom>
            <a:solidFill>
              <a:srgbClr val="EEF1FC"/>
            </a:solidFill>
            <a:ln w="6350">
              <a:solidFill>
                <a:srgbClr val="E5EA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고객 유입 확대</a:t>
              </a:r>
              <a:endPar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판매자 수 확대</a:t>
              </a:r>
            </a:p>
          </p:txBody>
        </p:sp>
        <p:sp>
          <p:nvSpPr>
            <p:cNvPr id="49" name="화살표: 오각형 48">
              <a:extLst>
                <a:ext uri="{FF2B5EF4-FFF2-40B4-BE49-F238E27FC236}">
                  <a16:creationId xmlns:a16="http://schemas.microsoft.com/office/drawing/2014/main" id="{843AFDE6-B637-40C4-384F-732B79FC9D72}"/>
                </a:ext>
              </a:extLst>
            </p:cNvPr>
            <p:cNvSpPr/>
            <p:nvPr/>
          </p:nvSpPr>
          <p:spPr>
            <a:xfrm>
              <a:off x="6141246" y="3286181"/>
              <a:ext cx="1450180" cy="634781"/>
            </a:xfrm>
            <a:prstGeom prst="homePlate">
              <a:avLst>
                <a:gd name="adj" fmla="val 36962"/>
              </a:avLst>
            </a:prstGeom>
            <a:solidFill>
              <a:srgbClr val="EAEEFC"/>
            </a:solidFill>
            <a:ln w="6350">
              <a:solidFill>
                <a:srgbClr val="DAE2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300"/>
                </a:spcAft>
                <a:buClrTx/>
                <a:buSzTx/>
                <a:buFontTx/>
                <a:buNone/>
                <a:tabLst/>
                <a:defRPr/>
              </a:pPr>
              <a:r>
                <a:rPr kumimoji="0" lang="ko-KR" altLang="en-US" sz="1000" b="0"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고객 유입 가치</a:t>
              </a:r>
              <a:endPar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플랫폼</a:t>
              </a:r>
              <a:r>
                <a:rPr lang="en-US" altLang="ko-KR" sz="1050" b="1" dirty="0">
                  <a:ln>
                    <a:solidFill>
                      <a:srgbClr val="00338D">
                        <a:alpha val="0"/>
                      </a:srgbClr>
                    </a:solidFill>
                  </a:ln>
                  <a:solidFill>
                    <a:srgbClr val="000000">
                      <a:lumMod val="85000"/>
                      <a:lumOff val="15000"/>
                    </a:srgbClr>
                  </a:solidFill>
                  <a:latin typeface="KoPub돋움체 Medium"/>
                  <a:ea typeface="KoPub돋움체 Medium" panose="00000600000000000000" pitchFamily="2" charset="-127"/>
                </a:rPr>
                <a:t> </a:t>
              </a: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상품경쟁력 증대</a:t>
              </a:r>
              <a:endPar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50" name="화살표: 오각형 49">
              <a:extLst>
                <a:ext uri="{FF2B5EF4-FFF2-40B4-BE49-F238E27FC236}">
                  <a16:creationId xmlns:a16="http://schemas.microsoft.com/office/drawing/2014/main" id="{DB452057-BB95-0401-C30D-1C904A35D562}"/>
                </a:ext>
              </a:extLst>
            </p:cNvPr>
            <p:cNvSpPr/>
            <p:nvPr/>
          </p:nvSpPr>
          <p:spPr>
            <a:xfrm>
              <a:off x="6128362" y="4022596"/>
              <a:ext cx="1450180" cy="634782"/>
            </a:xfrm>
            <a:prstGeom prst="homePlate">
              <a:avLst>
                <a:gd name="adj" fmla="val 35461"/>
              </a:avLst>
            </a:prstGeom>
            <a:solidFill>
              <a:srgbClr val="DAE2FA"/>
            </a:solidFill>
            <a:ln w="6350">
              <a:solidFill>
                <a:srgbClr val="CCD6F8"/>
              </a:solid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b"/>
            <a:lstStyle/>
            <a:p>
              <a:pPr marL="0" marR="0" lvl="0" indent="0" defTabSz="914400" rtl="0" eaLnBrk="1" fontAlgn="auto" latinLnBrk="0" hangingPunct="1">
                <a:lnSpc>
                  <a:spcPct val="100000"/>
                </a:lnSpc>
                <a:spcBef>
                  <a:spcPts val="0"/>
                </a:spcBef>
                <a:spcAft>
                  <a:spcPts val="300"/>
                </a:spcAft>
                <a:buClrTx/>
                <a:buSzTx/>
                <a:buFontTx/>
                <a:buNone/>
                <a:tabLst/>
                <a:defRPr/>
              </a:pPr>
              <a:r>
                <a:rPr kumimoji="0" lang="ko-KR" altLang="en-US" sz="900" b="0"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고객 유입 가치</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Lower Price      </a:t>
              </a: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실현</a:t>
              </a:r>
              <a:endPar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sp>
          <p:nvSpPr>
            <p:cNvPr id="74" name="화살표: 오각형 73">
              <a:extLst>
                <a:ext uri="{FF2B5EF4-FFF2-40B4-BE49-F238E27FC236}">
                  <a16:creationId xmlns:a16="http://schemas.microsoft.com/office/drawing/2014/main" id="{04613957-D770-0683-9AF0-7255486D1FD1}"/>
                </a:ext>
              </a:extLst>
            </p:cNvPr>
            <p:cNvSpPr/>
            <p:nvPr/>
          </p:nvSpPr>
          <p:spPr>
            <a:xfrm>
              <a:off x="6136889" y="4759012"/>
              <a:ext cx="1458215" cy="634781"/>
            </a:xfrm>
            <a:prstGeom prst="homePlate">
              <a:avLst>
                <a:gd name="adj" fmla="val 36332"/>
              </a:avLst>
            </a:prstGeom>
            <a:solidFill>
              <a:srgbClr val="CCD6F8"/>
            </a:solidFill>
            <a:ln w="6350">
              <a:solidFill>
                <a:srgbClr val="B9C7F5"/>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b"/>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ko-KR" altLang="en-US" sz="1000" b="0"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rPr>
                <a:t>판매자 유입 가치</a:t>
              </a:r>
              <a:endParaRPr kumimoji="0" lang="en-US" altLang="ko-KR" sz="1000" b="0" i="0" u="none" strike="noStrike" kern="1200" cap="none" spc="0" normalizeH="0" baseline="0" noProof="0" dirty="0">
                <a:ln>
                  <a:solidFill>
                    <a:srgbClr val="FFFFFF">
                      <a:lumMod val="75000"/>
                      <a:alpha val="0"/>
                    </a:srgbClr>
                  </a:solidFill>
                </a:ln>
                <a:solidFill>
                  <a:srgbClr val="1E49E2"/>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rPr>
                <a:t>판매자 매출 ↑</a:t>
              </a:r>
              <a:endPar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a:ea typeface="KoPub돋움체 Medium" panose="00000600000000000000" pitchFamily="2" charset="-127"/>
                <a:cs typeface="+mn-cs"/>
              </a:endParaRPr>
            </a:p>
          </p:txBody>
        </p:sp>
      </p:grpSp>
    </p:spTree>
    <p:extLst>
      <p:ext uri="{BB962C8B-B14F-4D97-AF65-F5344CB8AC3E}">
        <p14:creationId xmlns:p14="http://schemas.microsoft.com/office/powerpoint/2010/main" val="1127302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8">
            <a:extLst>
              <a:ext uri="{FF2B5EF4-FFF2-40B4-BE49-F238E27FC236}">
                <a16:creationId xmlns:a16="http://schemas.microsoft.com/office/drawing/2014/main" id="{8AC9A263-D491-42CC-A1AC-E139BFC1D24D}"/>
              </a:ext>
            </a:extLst>
          </p:cNvPr>
          <p:cNvGraphicFramePr>
            <a:graphicFrameLocks noGrp="1"/>
          </p:cNvGraphicFramePr>
          <p:nvPr>
            <p:extLst>
              <p:ext uri="{D42A27DB-BD31-4B8C-83A1-F6EECF244321}">
                <p14:modId xmlns:p14="http://schemas.microsoft.com/office/powerpoint/2010/main" val="689046874"/>
              </p:ext>
            </p:extLst>
          </p:nvPr>
        </p:nvGraphicFramePr>
        <p:xfrm>
          <a:off x="814389" y="1437800"/>
          <a:ext cx="8277225" cy="3772860"/>
        </p:xfrm>
        <a:graphic>
          <a:graphicData uri="http://schemas.openxmlformats.org/drawingml/2006/table">
            <a:tbl>
              <a:tblPr firstRow="1" bandRow="1">
                <a:tableStyleId>{5C22544A-7EE6-4342-B048-85BDC9FD1C3A}</a:tableStyleId>
              </a:tblPr>
              <a:tblGrid>
                <a:gridCol w="1655445">
                  <a:extLst>
                    <a:ext uri="{9D8B030D-6E8A-4147-A177-3AD203B41FA5}">
                      <a16:colId xmlns:a16="http://schemas.microsoft.com/office/drawing/2014/main" val="968525178"/>
                    </a:ext>
                  </a:extLst>
                </a:gridCol>
                <a:gridCol w="1655445">
                  <a:extLst>
                    <a:ext uri="{9D8B030D-6E8A-4147-A177-3AD203B41FA5}">
                      <a16:colId xmlns:a16="http://schemas.microsoft.com/office/drawing/2014/main" val="2373283035"/>
                    </a:ext>
                  </a:extLst>
                </a:gridCol>
                <a:gridCol w="1655445">
                  <a:extLst>
                    <a:ext uri="{9D8B030D-6E8A-4147-A177-3AD203B41FA5}">
                      <a16:colId xmlns:a16="http://schemas.microsoft.com/office/drawing/2014/main" val="2192865859"/>
                    </a:ext>
                  </a:extLst>
                </a:gridCol>
                <a:gridCol w="1655445">
                  <a:extLst>
                    <a:ext uri="{9D8B030D-6E8A-4147-A177-3AD203B41FA5}">
                      <a16:colId xmlns:a16="http://schemas.microsoft.com/office/drawing/2014/main" val="3835351547"/>
                    </a:ext>
                  </a:extLst>
                </a:gridCol>
                <a:gridCol w="1655445">
                  <a:extLst>
                    <a:ext uri="{9D8B030D-6E8A-4147-A177-3AD203B41FA5}">
                      <a16:colId xmlns:a16="http://schemas.microsoft.com/office/drawing/2014/main" val="1712257969"/>
                    </a:ext>
                  </a:extLst>
                </a:gridCol>
              </a:tblGrid>
              <a:tr h="360000">
                <a:tc gridSpan="5">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r>
                        <a:rPr kumimoji="0" lang="en-US" altLang="ko-KR" sz="1300" b="0" i="0" u="none" strike="noStrike" kern="0" cap="none" spc="0" normalizeH="0" baseline="0" noProof="0" dirty="0">
                          <a:ln>
                            <a:solidFill>
                              <a:srgbClr val="00338D">
                                <a:alpha val="0"/>
                              </a:srgbClr>
                            </a:solidFill>
                          </a:ln>
                          <a:solidFill>
                            <a:srgbClr val="00338D"/>
                          </a:solidFill>
                          <a:effectLst/>
                          <a:uLnTx/>
                          <a:uFillTx/>
                          <a:latin typeface="KoPub돋움체 Bold"/>
                          <a:ea typeface="KoPub돋움체 Bold"/>
                          <a:cs typeface="Arial" panose="020B0604020202020204" pitchFamily="34" charset="0"/>
                        </a:rPr>
                        <a:t>O2O</a:t>
                      </a:r>
                      <a:r>
                        <a:rPr kumimoji="0" lang="ko-KR" altLang="en-US" sz="1300" b="0" i="0" u="none" strike="noStrike" kern="0" cap="none" spc="0" normalizeH="0" baseline="0" noProof="0" dirty="0">
                          <a:ln>
                            <a:solidFill>
                              <a:srgbClr val="00338D">
                                <a:alpha val="0"/>
                              </a:srgbClr>
                            </a:solidFill>
                          </a:ln>
                          <a:solidFill>
                            <a:srgbClr val="00338D"/>
                          </a:solidFill>
                          <a:effectLst/>
                          <a:uLnTx/>
                          <a:uFillTx/>
                          <a:latin typeface="KoPub돋움체 Bold"/>
                          <a:ea typeface="KoPub돋움체 Bold"/>
                          <a:cs typeface="Arial" panose="020B0604020202020204" pitchFamily="34" charset="0"/>
                        </a:rPr>
                        <a:t>플랫폼산업 전문팀</a:t>
                      </a:r>
                      <a:endParaRPr kumimoji="0" lang="en-US" altLang="ko-KR" sz="1300" b="0" i="0" u="none" strike="noStrike" kern="0" cap="none" spc="0" normalizeH="0" baseline="0" noProof="0" dirty="0">
                        <a:ln>
                          <a:solidFill>
                            <a:srgbClr val="00338D">
                              <a:alpha val="0"/>
                            </a:srgbClr>
                          </a:solidFill>
                        </a:ln>
                        <a:solidFill>
                          <a:srgbClr val="00338D"/>
                        </a:solidFill>
                        <a:effectLst/>
                        <a:uLnTx/>
                        <a:uFillTx/>
                        <a:latin typeface="KoPub돋움체 Bold"/>
                        <a:ea typeface="KoPub돋움체 Bold"/>
                        <a:cs typeface="Arial" panose="020B0604020202020204" pitchFamily="34" charset="0"/>
                      </a:endParaRPr>
                    </a:p>
                  </a:txBody>
                  <a:tcPr marL="0" marR="0" marT="180000" marB="72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marR="0" indent="0" algn="l" defTabSz="495285" rtl="0" eaLnBrk="1" fontAlgn="auto" latinLnBrk="1" hangingPunct="1">
                        <a:lnSpc>
                          <a:spcPct val="100000"/>
                        </a:lnSpc>
                        <a:spcBef>
                          <a:spcPts val="0"/>
                        </a:spcBef>
                        <a:spcAft>
                          <a:spcPts val="0"/>
                        </a:spcAft>
                        <a:buClrTx/>
                        <a:buSzTx/>
                        <a:buFontTx/>
                        <a:buNone/>
                        <a:tabLst/>
                        <a:defRPr/>
                      </a:pPr>
                      <a:endParaRPr lang="en-US" altLang="ko-KR" sz="1400" b="1" spc="59">
                        <a:solidFill>
                          <a:srgbClr val="00338D"/>
                        </a:solidFill>
                        <a:latin typeface="+mn-ea"/>
                        <a:ea typeface="+mn-ea"/>
                        <a:cs typeface="Arial" panose="020B0604020202020204"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340873500"/>
                  </a:ext>
                </a:extLst>
              </a:tr>
              <a:tr h="685800">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염승훈</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02-2112-0533</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syeom@kr.kpmg.com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전철희</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02-2112-0355</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cjun@kr.kpmg.com</a:t>
                      </a:r>
                    </a:p>
                    <a:p>
                      <a:pPr marL="0" defTabSz="914400">
                        <a:lnSpc>
                          <a:spcPct val="100000"/>
                        </a:lnSpc>
                        <a:spcBef>
                          <a:spcPts val="0"/>
                        </a:spcBef>
                        <a:spcAft>
                          <a:spcPts val="0"/>
                        </a:spcAft>
                        <a:defRPr/>
                      </a:pP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박성배</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02-2112-0304</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sungbaepark@kr.kpmg.com</a:t>
                      </a:r>
                    </a:p>
                    <a:p>
                      <a:pPr marL="0" defTabSz="914400">
                        <a:lnSpc>
                          <a:spcPct val="100000"/>
                        </a:lnSpc>
                        <a:spcBef>
                          <a:spcPts val="0"/>
                        </a:spcBef>
                        <a:spcAft>
                          <a:spcPts val="0"/>
                        </a:spcAft>
                        <a:defRPr/>
                      </a:pP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한상현</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02-2112-0387</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sanghyunhan@kr.kpmg.com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안창범</a:t>
                      </a:r>
                      <a:endParaRPr kumimoji="0" lang="en-US" altLang="ko-KR"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전무</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02-2112-0312</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cahn@kr.kpmg.com</a:t>
                      </a:r>
                    </a:p>
                    <a:p>
                      <a:pPr marL="0" defTabSz="914400">
                        <a:lnSpc>
                          <a:spcPct val="100000"/>
                        </a:lnSpc>
                        <a:spcBef>
                          <a:spcPts val="0"/>
                        </a:spcBef>
                        <a:spcAft>
                          <a:spcPts val="0"/>
                        </a:spcAft>
                        <a:defRPr/>
                      </a:pP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372684"/>
                  </a:ext>
                </a:extLst>
              </a:tr>
              <a:tr h="685800">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김익찬</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02-2112-0468</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ikchankim@kr.kpmg.com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노정한</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02-2112-0693</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jroh@kr.kpmg.com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윤주헌</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02-2112-0374</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joohunyoon@kr.kpmg.com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강상현</a:t>
                      </a:r>
                      <a:endParaRPr kumimoji="0" lang="en-US" altLang="ko-KR"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02-2112-3202</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sanghyunkang@kr.kpmg.com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박홍민</a:t>
                      </a:r>
                      <a:endParaRPr kumimoji="0" lang="en-US" altLang="ko-KR"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02-2112-3283</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hongminpark@kr.kpmg.com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979483"/>
                  </a:ext>
                </a:extLst>
              </a:tr>
              <a:tr h="180000">
                <a:tc>
                  <a:txBody>
                    <a:bodyPr/>
                    <a:lstStyle/>
                    <a:p>
                      <a:pPr marL="0" defTabSz="914400">
                        <a:lnSpc>
                          <a:spcPct val="100000"/>
                        </a:lnSpc>
                        <a:spcBef>
                          <a:spcPts val="0"/>
                        </a:spcBef>
                        <a:spcAft>
                          <a:spcPts val="0"/>
                        </a:spcAft>
                        <a:defRPr/>
                      </a:pPr>
                      <a:endParaRPr lang="en-US" altLang="ko-KR" sz="200" b="0" spc="0" baseline="0" dirty="0">
                        <a:ln>
                          <a:solidFill>
                            <a:schemeClr val="accent1">
                              <a:alpha val="0"/>
                            </a:schemeClr>
                          </a:solidFill>
                        </a:ln>
                        <a:solidFill>
                          <a:schemeClr val="tx2"/>
                        </a:solidFill>
                        <a:latin typeface="+mj-ea"/>
                        <a:ea typeface="+mj-ea"/>
                        <a:cs typeface="Arial" pitchFamily="34" charset="0"/>
                      </a:endParaRPr>
                    </a:p>
                  </a:txBody>
                  <a:tcPr marL="0" marR="0" marT="36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36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36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36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36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032743"/>
                  </a:ext>
                </a:extLst>
              </a:tr>
              <a:tr h="396000">
                <a:tc>
                  <a:txBody>
                    <a:bodyPr/>
                    <a:lstStyle/>
                    <a:p>
                      <a:pPr marL="0" marR="0" lvl="0" indent="0" algn="l" defTabSz="495285" rtl="0" eaLnBrk="1" fontAlgn="auto" latinLnBrk="1" hangingPunct="1">
                        <a:lnSpc>
                          <a:spcPct val="100000"/>
                        </a:lnSpc>
                        <a:spcBef>
                          <a:spcPts val="0"/>
                        </a:spcBef>
                        <a:spcAft>
                          <a:spcPts val="600"/>
                        </a:spcAft>
                        <a:buClrTx/>
                        <a:buSzTx/>
                        <a:buFontTx/>
                        <a:buNone/>
                        <a:tabLst/>
                        <a:defRPr/>
                      </a:pPr>
                      <a:r>
                        <a:rPr kumimoji="0" lang="ko-KR" altLang="en-US" sz="1300" b="0" i="0" u="none" strike="noStrike" kern="0" cap="none" spc="0" normalizeH="0" baseline="0" dirty="0">
                          <a:ln>
                            <a:solidFill>
                              <a:srgbClr val="00338D">
                                <a:alpha val="0"/>
                              </a:srgbClr>
                            </a:solidFill>
                          </a:ln>
                          <a:solidFill>
                            <a:srgbClr val="00338D"/>
                          </a:solidFill>
                          <a:effectLst/>
                          <a:uLnTx/>
                          <a:uFillTx/>
                          <a:latin typeface="KoPub돋움체 Bold"/>
                          <a:ea typeface="KoPub돋움체 Bold"/>
                          <a:cs typeface="Arial" panose="020B0604020202020204" pitchFamily="34" charset="0"/>
                        </a:rPr>
                        <a:t>유통산업 전문팀</a:t>
                      </a:r>
                      <a:endParaRPr kumimoji="0" lang="en-US" altLang="ko-KR" sz="500" b="0" i="0" u="none" strike="noStrike" kern="0" cap="none" spc="0" normalizeH="0" baseline="0" dirty="0">
                        <a:ln>
                          <a:solidFill>
                            <a:srgbClr val="00338D">
                              <a:alpha val="0"/>
                            </a:srgbClr>
                          </a:solidFill>
                        </a:ln>
                        <a:solidFill>
                          <a:srgbClr val="00338D"/>
                        </a:solidFill>
                        <a:effectLst/>
                        <a:uLnTx/>
                        <a:uFillTx/>
                        <a:latin typeface="KoPub돋움체 Bold"/>
                        <a:ea typeface="KoPub돋움체 Bold"/>
                        <a:cs typeface="Arial" panose="020B0604020202020204" pitchFamily="34" charset="0"/>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465613"/>
                  </a:ext>
                </a:extLst>
              </a:tr>
              <a:tr h="685800">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신장훈</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02-2112-0808</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jshin@kr.kpmg.com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한상일</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02-2112-0832</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sangilhan@kr.kpmg.com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이용호</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02-2112-0677</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yongholee@kr.kpmg.com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이종우</a:t>
                      </a:r>
                      <a:endParaRPr kumimoji="0" lang="en-US" altLang="ko-KR"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전무</a:t>
                      </a: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02-2112-0648</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jongwoolee@kr.kpmg.com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박정수</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02-2112-0326</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jungsoopark@kr.kpmg.com</a:t>
                      </a:r>
                    </a:p>
                    <a:p>
                      <a:pPr marL="0" defTabSz="914400">
                        <a:lnSpc>
                          <a:spcPct val="100000"/>
                        </a:lnSpc>
                        <a:spcBef>
                          <a:spcPts val="0"/>
                        </a:spcBef>
                        <a:spcAft>
                          <a:spcPts val="0"/>
                        </a:spcAft>
                        <a:defRPr/>
                      </a:pP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696042"/>
                  </a:ext>
                </a:extLst>
              </a:tr>
              <a:tr h="685800">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박관종</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02-2112-7403</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kwanjongpark@kr.kpmg.com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정현진</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전무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02-2112-0827</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hchung@kr.kpmg.com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황구철</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02-2112-0293</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khwang@kr.kpmg.com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r>
                        <a:rPr kumimoji="0" lang="ko-KR" altLang="en-US" sz="90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김시우</a:t>
                      </a:r>
                    </a:p>
                    <a:p>
                      <a:pPr marL="0" defTabSz="914400">
                        <a:lnSpc>
                          <a:spcPct val="100000"/>
                        </a:lnSpc>
                        <a:spcBef>
                          <a:spcPts val="0"/>
                        </a:spcBef>
                        <a:spcAft>
                          <a:spcPts val="0"/>
                        </a:spcAft>
                        <a:defRPr/>
                      </a:pPr>
                      <a:r>
                        <a:rPr kumimoji="0" lang="ko-KR" altLang="en-US"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상무</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02-2112-0893</a:t>
                      </a: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siwookim@kr.kpmg.com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kumimoji="0" lang="en-US" altLang="ko-KR" sz="90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188928"/>
                  </a:ext>
                </a:extLst>
              </a:tr>
            </a:tbl>
          </a:graphicData>
        </a:graphic>
      </p:graphicFrame>
      <p:sp>
        <p:nvSpPr>
          <p:cNvPr id="5" name="object 8">
            <a:extLst>
              <a:ext uri="{FF2B5EF4-FFF2-40B4-BE49-F238E27FC236}">
                <a16:creationId xmlns:a16="http://schemas.microsoft.com/office/drawing/2014/main" id="{CF77BD3D-D2F8-4136-8E3F-427E9770157C}"/>
              </a:ext>
            </a:extLst>
          </p:cNvPr>
          <p:cNvSpPr txBox="1"/>
          <p:nvPr/>
        </p:nvSpPr>
        <p:spPr>
          <a:xfrm>
            <a:off x="814388" y="934037"/>
            <a:ext cx="4899964" cy="492443"/>
          </a:xfrm>
          <a:prstGeom prst="rect">
            <a:avLst/>
          </a:prstGeom>
          <a:noFill/>
        </p:spPr>
        <p:txBody>
          <a:bodyPr wrap="square" lIns="0" tIns="0" rIns="0" bIns="0" rtlCol="0" anchor="b" anchorCtr="0">
            <a:spAutoFit/>
          </a:bodyPr>
          <a:lstStyle>
            <a:defPPr>
              <a:defRPr lang="en-US"/>
            </a:defPPr>
            <a:lvl1pPr>
              <a:defRPr sz="3900">
                <a:solidFill>
                  <a:prstClr val="white"/>
                </a:solidFill>
                <a:latin typeface="KPMG Extralight"/>
                <a:cs typeface="KPMG Extralight"/>
              </a:defRPr>
            </a:lvl1p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solidFill>
                    <a:srgbClr val="0091DA">
                      <a:alpha val="0"/>
                    </a:srgbClr>
                  </a:solidFill>
                </a:ln>
                <a:solidFill>
                  <a:srgbClr val="00338D"/>
                </a:solidFill>
                <a:effectLst/>
                <a:uLnTx/>
                <a:uFillTx/>
                <a:latin typeface="KPMG Bold" panose="020B0803030202040204" pitchFamily="34" charset="0"/>
                <a:ea typeface="KoPub돋움체 Medium"/>
              </a:rPr>
              <a:t>Business Contacts</a:t>
            </a:r>
          </a:p>
        </p:txBody>
      </p:sp>
    </p:spTree>
    <p:extLst>
      <p:ext uri="{BB962C8B-B14F-4D97-AF65-F5344CB8AC3E}">
        <p14:creationId xmlns:p14="http://schemas.microsoft.com/office/powerpoint/2010/main" val="4706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a:extLst>
              <a:ext uri="{FF2B5EF4-FFF2-40B4-BE49-F238E27FC236}">
                <a16:creationId xmlns:a16="http://schemas.microsoft.com/office/drawing/2014/main" id="{BCE2B964-29CE-0CC8-4C10-2D2812942529}"/>
              </a:ext>
            </a:extLst>
          </p:cNvPr>
          <p:cNvSpPr/>
          <p:nvPr/>
        </p:nvSpPr>
        <p:spPr>
          <a:xfrm>
            <a:off x="6624890" y="2950990"/>
            <a:ext cx="2618170" cy="2530319"/>
          </a:xfrm>
          <a:prstGeom prst="rect">
            <a:avLst/>
          </a:prstGeom>
          <a:solidFill>
            <a:srgbClr val="E7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sp>
        <p:nvSpPr>
          <p:cNvPr id="3" name="직사각형 2">
            <a:extLst>
              <a:ext uri="{FF2B5EF4-FFF2-40B4-BE49-F238E27FC236}">
                <a16:creationId xmlns:a16="http://schemas.microsoft.com/office/drawing/2014/main" id="{743ACAF9-B7ED-19F8-6AF3-365AD2A4BBA4}"/>
              </a:ext>
            </a:extLst>
          </p:cNvPr>
          <p:cNvSpPr/>
          <p:nvPr/>
        </p:nvSpPr>
        <p:spPr>
          <a:xfrm>
            <a:off x="2585656" y="2950990"/>
            <a:ext cx="2115884" cy="2530319"/>
          </a:xfrm>
          <a:prstGeom prst="rect">
            <a:avLst/>
          </a:prstGeom>
          <a:solidFill>
            <a:srgbClr val="E7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aphicFrame>
        <p:nvGraphicFramePr>
          <p:cNvPr id="13" name="차트 12">
            <a:extLst>
              <a:ext uri="{FF2B5EF4-FFF2-40B4-BE49-F238E27FC236}">
                <a16:creationId xmlns:a16="http://schemas.microsoft.com/office/drawing/2014/main" id="{A3D36ACA-DA9F-9700-C201-508F4FF5FFEF}"/>
              </a:ext>
            </a:extLst>
          </p:cNvPr>
          <p:cNvGraphicFramePr/>
          <p:nvPr>
            <p:extLst>
              <p:ext uri="{D42A27DB-BD31-4B8C-83A1-F6EECF244321}">
                <p14:modId xmlns:p14="http://schemas.microsoft.com/office/powerpoint/2010/main" val="700072622"/>
              </p:ext>
            </p:extLst>
          </p:nvPr>
        </p:nvGraphicFramePr>
        <p:xfrm>
          <a:off x="488950" y="2573031"/>
          <a:ext cx="8928000" cy="3237219"/>
        </p:xfrm>
        <a:graphic>
          <a:graphicData uri="http://schemas.openxmlformats.org/drawingml/2006/chart">
            <c:chart xmlns:c="http://schemas.openxmlformats.org/drawingml/2006/chart" xmlns:r="http://schemas.openxmlformats.org/officeDocument/2006/relationships" r:id="rId2"/>
          </a:graphicData>
        </a:graphic>
      </p:graphicFrame>
      <p:sp>
        <p:nvSpPr>
          <p:cNvPr id="28" name="TextBox 27">
            <a:extLst>
              <a:ext uri="{FF2B5EF4-FFF2-40B4-BE49-F238E27FC236}">
                <a16:creationId xmlns:a16="http://schemas.microsoft.com/office/drawing/2014/main" id="{8C2A1780-122A-BCA0-7899-507BCC01F63E}"/>
              </a:ext>
            </a:extLst>
          </p:cNvPr>
          <p:cNvSpPr txBox="1"/>
          <p:nvPr/>
        </p:nvSpPr>
        <p:spPr>
          <a:xfrm>
            <a:off x="6731186" y="4914610"/>
            <a:ext cx="2458533" cy="461665"/>
          </a:xfrm>
          <a:prstGeom prst="rect">
            <a:avLst/>
          </a:prstGeom>
          <a:noFill/>
        </p:spPr>
        <p:txBody>
          <a:bodyPr wrap="squar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ko-KR" altLang="en-US"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온라인 유통업체 성장세 둔화 및 오프라인 유통업체의 매출 회복세로</a:t>
            </a:r>
            <a:br>
              <a:rPr kumimoji="0" lang="en-US" altLang="ko-KR"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br>
            <a:r>
              <a:rPr kumimoji="0" lang="ko-KR" altLang="en-US"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매출 증감률 격차 축소</a:t>
            </a:r>
          </a:p>
        </p:txBody>
      </p:sp>
      <p:grpSp>
        <p:nvGrpSpPr>
          <p:cNvPr id="5" name="그룹 4">
            <a:extLst>
              <a:ext uri="{FF2B5EF4-FFF2-40B4-BE49-F238E27FC236}">
                <a16:creationId xmlns:a16="http://schemas.microsoft.com/office/drawing/2014/main" id="{CB3253AD-B19B-1D49-A806-31B380681D43}"/>
              </a:ext>
            </a:extLst>
          </p:cNvPr>
          <p:cNvGrpSpPr/>
          <p:nvPr/>
        </p:nvGrpSpPr>
        <p:grpSpPr>
          <a:xfrm>
            <a:off x="489000" y="2176483"/>
            <a:ext cx="8928000" cy="276837"/>
            <a:chOff x="704850" y="2013298"/>
            <a:chExt cx="4140200" cy="276837"/>
          </a:xfrm>
        </p:grpSpPr>
        <p:sp>
          <p:nvSpPr>
            <p:cNvPr id="6" name="TextBox 5">
              <a:extLst>
                <a:ext uri="{FF2B5EF4-FFF2-40B4-BE49-F238E27FC236}">
                  <a16:creationId xmlns:a16="http://schemas.microsoft.com/office/drawing/2014/main" id="{8B7779D9-EEA1-B702-6CA6-E5F4FB4AB3F8}"/>
                </a:ext>
              </a:extLst>
            </p:cNvPr>
            <p:cNvSpPr txBox="1"/>
            <p:nvPr/>
          </p:nvSpPr>
          <p:spPr>
            <a:xfrm>
              <a:off x="704850" y="2046854"/>
              <a:ext cx="1375967"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주요 온</a:t>
              </a:r>
              <a:r>
                <a:rPr kumimoji="0" lang="en-US" altLang="ko-KR"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a:t>
              </a: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오프라인 유통업체 매출 증감률 추이 </a:t>
              </a:r>
            </a:p>
          </p:txBody>
        </p:sp>
        <p:cxnSp>
          <p:nvCxnSpPr>
            <p:cNvPr id="7" name="직선 연결선 6">
              <a:extLst>
                <a:ext uri="{FF2B5EF4-FFF2-40B4-BE49-F238E27FC236}">
                  <a16:creationId xmlns:a16="http://schemas.microsoft.com/office/drawing/2014/main" id="{B9C14FAB-8548-1ABA-0BB1-1AB8AC51D806}"/>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F83C6827-066F-B36A-1CCC-C6CD04335355}"/>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텍스트 개체 틀 27">
            <a:extLst>
              <a:ext uri="{FF2B5EF4-FFF2-40B4-BE49-F238E27FC236}">
                <a16:creationId xmlns:a16="http://schemas.microsoft.com/office/drawing/2014/main" id="{AC1C9102-6E5E-C564-9E9B-E52231CD6937}"/>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sp>
        <p:nvSpPr>
          <p:cNvPr id="10" name="텍스트 개체 틀 28">
            <a:extLst>
              <a:ext uri="{FF2B5EF4-FFF2-40B4-BE49-F238E27FC236}">
                <a16:creationId xmlns:a16="http://schemas.microsoft.com/office/drawing/2014/main" id="{979B8618-46DD-D967-9D94-B50C2ACEC83C}"/>
              </a:ext>
            </a:extLst>
          </p:cNvPr>
          <p:cNvSpPr>
            <a:spLocks noGrp="1"/>
          </p:cNvSpPr>
          <p:nvPr>
            <p:ph type="body" sz="quarter" idx="11"/>
          </p:nvPr>
        </p:nvSpPr>
        <p:spPr>
          <a:xfrm>
            <a:off x="488950" y="617249"/>
            <a:ext cx="8928100" cy="322262"/>
          </a:xfrm>
        </p:spPr>
        <p:txBody>
          <a:bodyPr/>
          <a:lstStyle/>
          <a:p>
            <a:pPr lvl="0"/>
            <a:r>
              <a:rPr lang="ko-KR" altLang="en-US" dirty="0"/>
              <a:t>국내 이커머스 시장의 현주소 </a:t>
            </a:r>
            <a:r>
              <a:rPr lang="en-US" altLang="ko-KR" dirty="0"/>
              <a:t>(2/2)</a:t>
            </a:r>
            <a:endParaRPr lang="ko-KR" altLang="en-US" noProof="0" dirty="0">
              <a:latin typeface="KoPub돋움체 Medium" panose="00000600000000000000" pitchFamily="2" charset="-127"/>
              <a:ea typeface="KoPub돋움체 Medium" panose="00000600000000000000" pitchFamily="2" charset="-127"/>
            </a:endParaRPr>
          </a:p>
        </p:txBody>
      </p:sp>
      <p:sp>
        <p:nvSpPr>
          <p:cNvPr id="11" name="텍스트 개체 틀 29">
            <a:extLst>
              <a:ext uri="{FF2B5EF4-FFF2-40B4-BE49-F238E27FC236}">
                <a16:creationId xmlns:a16="http://schemas.microsoft.com/office/drawing/2014/main" id="{45C0C504-D7B8-0F95-57F5-FAB286C218BD}"/>
              </a:ext>
            </a:extLst>
          </p:cNvPr>
          <p:cNvSpPr>
            <a:spLocks noGrp="1"/>
          </p:cNvSpPr>
          <p:nvPr>
            <p:ph type="body" sz="quarter" idx="13"/>
          </p:nvPr>
        </p:nvSpPr>
        <p:spPr>
          <a:xfrm>
            <a:off x="488950" y="1162050"/>
            <a:ext cx="8928100" cy="865188"/>
          </a:xfrm>
        </p:spPr>
        <p:txBody>
          <a:bodyPr/>
          <a:lstStyle/>
          <a:p>
            <a:r>
              <a:rPr lang="en-US" altLang="ko-KR" dirty="0"/>
              <a:t>2019</a:t>
            </a:r>
            <a:r>
              <a:rPr lang="ko-KR" altLang="en-US" dirty="0"/>
              <a:t>년 이후 지속적으로 큰 격차를 유지하던 주요 유통업체의 온라인</a:t>
            </a:r>
            <a:r>
              <a:rPr lang="en-US" altLang="ko-KR" dirty="0"/>
              <a:t>·</a:t>
            </a:r>
            <a:r>
              <a:rPr lang="ko-KR" altLang="en-US" dirty="0"/>
              <a:t>오프라인 매출 증감률 격차가 줄어드는 모습이 관찰됨</a:t>
            </a:r>
            <a:r>
              <a:rPr lang="en-US" altLang="ko-KR" dirty="0"/>
              <a:t>. </a:t>
            </a:r>
            <a:r>
              <a:rPr lang="ko-KR" altLang="en-US" dirty="0"/>
              <a:t>오프라인 유통업체의 매출 증감률은 </a:t>
            </a:r>
            <a:r>
              <a:rPr lang="en-US" altLang="ko-KR" dirty="0"/>
              <a:t>2021</a:t>
            </a:r>
            <a:r>
              <a:rPr lang="ko-KR" altLang="en-US" dirty="0"/>
              <a:t>년 이후 점차 회복세를 기록하고 있으며</a:t>
            </a:r>
            <a:r>
              <a:rPr lang="en-US" altLang="ko-KR" dirty="0"/>
              <a:t>, </a:t>
            </a:r>
            <a:r>
              <a:rPr lang="ko-KR" altLang="en-US" dirty="0"/>
              <a:t>온라인 유통업체의 성장세는 다소 둔화 </a:t>
            </a:r>
            <a:endParaRPr lang="en-US" altLang="ko-KR" dirty="0"/>
          </a:p>
        </p:txBody>
      </p:sp>
      <p:sp>
        <p:nvSpPr>
          <p:cNvPr id="12" name="TextBox 11">
            <a:extLst>
              <a:ext uri="{FF2B5EF4-FFF2-40B4-BE49-F238E27FC236}">
                <a16:creationId xmlns:a16="http://schemas.microsoft.com/office/drawing/2014/main" id="{71877B7D-40ED-2DBF-597D-0DF4E17851A6}"/>
              </a:ext>
            </a:extLst>
          </p:cNvPr>
          <p:cNvSpPr txBox="1"/>
          <p:nvPr/>
        </p:nvSpPr>
        <p:spPr>
          <a:xfrm>
            <a:off x="489000" y="5845499"/>
            <a:ext cx="4284613"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산업통상자원부</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증감률은 전년동월대비임 </a:t>
            </a:r>
          </a:p>
        </p:txBody>
      </p:sp>
      <p:sp>
        <p:nvSpPr>
          <p:cNvPr id="14" name="TextBox 16">
            <a:extLst>
              <a:ext uri="{FF2B5EF4-FFF2-40B4-BE49-F238E27FC236}">
                <a16:creationId xmlns:a16="http://schemas.microsoft.com/office/drawing/2014/main" id="{2A13B7C4-EA01-17CD-A011-DB15482A0AB5}"/>
              </a:ext>
            </a:extLst>
          </p:cNvPr>
          <p:cNvSpPr txBox="1"/>
          <p:nvPr/>
        </p:nvSpPr>
        <p:spPr>
          <a:xfrm>
            <a:off x="565200" y="2581154"/>
            <a:ext cx="2376871" cy="1384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전년동월대비</a:t>
            </a:r>
            <a:r>
              <a:rPr kumimoji="0" lang="en-US" altLang="ko-KR" sz="9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p>
        </p:txBody>
      </p:sp>
      <p:sp>
        <p:nvSpPr>
          <p:cNvPr id="4" name="TextBox 3">
            <a:extLst>
              <a:ext uri="{FF2B5EF4-FFF2-40B4-BE49-F238E27FC236}">
                <a16:creationId xmlns:a16="http://schemas.microsoft.com/office/drawing/2014/main" id="{7020331C-AFF9-CD81-1F94-09B94B6CF27A}"/>
              </a:ext>
            </a:extLst>
          </p:cNvPr>
          <p:cNvSpPr txBox="1"/>
          <p:nvPr/>
        </p:nvSpPr>
        <p:spPr>
          <a:xfrm>
            <a:off x="2691953" y="4914610"/>
            <a:ext cx="1903290" cy="461665"/>
          </a:xfrm>
          <a:prstGeom prst="rect">
            <a:avLst/>
          </a:prstGeom>
          <a:noFill/>
        </p:spPr>
        <p:txBody>
          <a:bodyPr wrap="squar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ko-KR" altLang="en-US"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코로나</a:t>
            </a:r>
            <a:r>
              <a:rPr kumimoji="0" lang="en-US" altLang="ko-KR"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19 </a:t>
            </a:r>
            <a:r>
              <a:rPr kumimoji="0" lang="ko-KR" altLang="en-US"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발발 직후 언택트 소비 활성화로 온</a:t>
            </a:r>
            <a:r>
              <a:rPr kumimoji="0" lang="en-US" altLang="ko-KR"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1000" b="0" i="0" u="none" strike="noStrike" kern="1200" cap="none" spc="0" normalizeH="0" baseline="0" noProof="0" dirty="0">
                <a:ln>
                  <a:solidFill>
                    <a:srgbClr val="00338D">
                      <a:alpha val="0"/>
                    </a:srgbClr>
                  </a:solidFill>
                </a:ln>
                <a:solidFill>
                  <a:srgbClr val="000000"/>
                </a:solidFill>
                <a:effectLst/>
                <a:uLnTx/>
                <a:uFillTx/>
                <a:latin typeface="KoPub돋움체 Medium" panose="00000600000000000000" pitchFamily="2" charset="-127"/>
                <a:ea typeface="KoPub돋움체 Medium" panose="00000600000000000000" pitchFamily="2" charset="-127"/>
                <a:cs typeface="Univers for KPMG"/>
              </a:rPr>
              <a:t>오프라인 유통업체 간 매출 증감률 격차 확대</a:t>
            </a:r>
          </a:p>
        </p:txBody>
      </p:sp>
    </p:spTree>
    <p:extLst>
      <p:ext uri="{BB962C8B-B14F-4D97-AF65-F5344CB8AC3E}">
        <p14:creationId xmlns:p14="http://schemas.microsoft.com/office/powerpoint/2010/main" val="229203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그룹 54">
            <a:extLst>
              <a:ext uri="{FF2B5EF4-FFF2-40B4-BE49-F238E27FC236}">
                <a16:creationId xmlns:a16="http://schemas.microsoft.com/office/drawing/2014/main" id="{9F227283-1A91-9164-1163-8BEFB2B80D1B}"/>
              </a:ext>
            </a:extLst>
          </p:cNvPr>
          <p:cNvGrpSpPr/>
          <p:nvPr/>
        </p:nvGrpSpPr>
        <p:grpSpPr>
          <a:xfrm>
            <a:off x="7366002" y="3064358"/>
            <a:ext cx="2051048" cy="2812563"/>
            <a:chOff x="7282546" y="3348115"/>
            <a:chExt cx="2062502" cy="2528807"/>
          </a:xfrm>
        </p:grpSpPr>
        <p:sp>
          <p:nvSpPr>
            <p:cNvPr id="15" name="직사각형 14">
              <a:extLst>
                <a:ext uri="{FF2B5EF4-FFF2-40B4-BE49-F238E27FC236}">
                  <a16:creationId xmlns:a16="http://schemas.microsoft.com/office/drawing/2014/main" id="{85880608-FDAD-D945-83D5-F11625FBC453}"/>
                </a:ext>
              </a:extLst>
            </p:cNvPr>
            <p:cNvSpPr/>
            <p:nvPr/>
          </p:nvSpPr>
          <p:spPr>
            <a:xfrm>
              <a:off x="7282546" y="3348115"/>
              <a:ext cx="2062502" cy="2528807"/>
            </a:xfrm>
            <a:prstGeom prst="rect">
              <a:avLst/>
            </a:prstGeom>
            <a:solidFill>
              <a:srgbClr val="00338D"/>
            </a:solidFill>
            <a:ln>
              <a:no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0" marR="0" lvl="0" indent="0" algn="ctr" defTabSz="914400" rtl="0" eaLnBrk="1" fontAlgn="auto" latinLnBrk="0" hangingPunct="0">
                <a:lnSpc>
                  <a:spcPct val="120000"/>
                </a:lnSpc>
                <a:spcBef>
                  <a:spcPts val="0"/>
                </a:spcBef>
                <a:spcAft>
                  <a:spcPts val="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grpSp>
          <p:nvGrpSpPr>
            <p:cNvPr id="42" name="그룹 41">
              <a:extLst>
                <a:ext uri="{FF2B5EF4-FFF2-40B4-BE49-F238E27FC236}">
                  <a16:creationId xmlns:a16="http://schemas.microsoft.com/office/drawing/2014/main" id="{8843BBB5-5050-1523-09C5-DC1E1C43D4E3}"/>
                </a:ext>
              </a:extLst>
            </p:cNvPr>
            <p:cNvGrpSpPr/>
            <p:nvPr/>
          </p:nvGrpSpPr>
          <p:grpSpPr>
            <a:xfrm>
              <a:off x="7340850" y="3506555"/>
              <a:ext cx="1906735" cy="1948562"/>
              <a:chOff x="617150" y="3444998"/>
              <a:chExt cx="1906735" cy="1948562"/>
            </a:xfrm>
          </p:grpSpPr>
          <p:sp>
            <p:nvSpPr>
              <p:cNvPr id="43" name="직사각형 42">
                <a:extLst>
                  <a:ext uri="{FF2B5EF4-FFF2-40B4-BE49-F238E27FC236}">
                    <a16:creationId xmlns:a16="http://schemas.microsoft.com/office/drawing/2014/main" id="{B5B0001E-E019-3011-00B5-75662B1E77B6}"/>
                  </a:ext>
                </a:extLst>
              </p:cNvPr>
              <p:cNvSpPr/>
              <p:nvPr/>
            </p:nvSpPr>
            <p:spPr>
              <a:xfrm>
                <a:off x="617150" y="3444998"/>
                <a:ext cx="1906733" cy="96853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rtlCol="0" anchor="t" anchorCtr="0">
                <a:spAutoFit/>
              </a:bodyPr>
              <a:lstStyle/>
              <a:p>
                <a:pPr marL="0" marR="0" lvl="0" indent="0" algn="l" defTabSz="914400" rtl="0" eaLnBrk="1" fontAlgn="auto" latinLnBrk="0" hangingPunct="1">
                  <a:lnSpc>
                    <a:spcPct val="112000"/>
                  </a:lnSpc>
                  <a:spcBef>
                    <a:spcPts val="0"/>
                  </a:spcBef>
                  <a:spcAft>
                    <a:spcPts val="20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외형 확대에 초점을 두고 주도권 경쟁을 펼쳐온 주요 이커머스 기업이 비즈니스 전략의 무게 중심을 수익성 개선으로 이동함에 따라 이커머스 기업의 옥석 가리기가 본격화  </a:t>
                </a:r>
              </a:p>
            </p:txBody>
          </p:sp>
          <p:sp>
            <p:nvSpPr>
              <p:cNvPr id="44" name="양쪽 모서리가 둥근 사각형 19">
                <a:extLst>
                  <a:ext uri="{FF2B5EF4-FFF2-40B4-BE49-F238E27FC236}">
                    <a16:creationId xmlns:a16="http://schemas.microsoft.com/office/drawing/2014/main" id="{A071C391-7229-789D-F5E3-BAC3944B2F32}"/>
                  </a:ext>
                </a:extLst>
              </p:cNvPr>
              <p:cNvSpPr/>
              <p:nvPr/>
            </p:nvSpPr>
            <p:spPr>
              <a:xfrm>
                <a:off x="617151" y="4433540"/>
                <a:ext cx="1906734" cy="96002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rIns="36000" rtlCol="0" anchor="t"/>
              <a:lstStyle/>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이커머스 </a:t>
                </a:r>
                <a:r>
                  <a:rPr lang="ko-KR" altLang="en-US" sz="900" dirty="0">
                    <a:ln>
                      <a:solidFill>
                        <a:srgbClr val="00338D">
                          <a:alpha val="0"/>
                        </a:srgbClr>
                      </a:solidFill>
                    </a:ln>
                    <a:solidFill>
                      <a:srgbClr val="FFFFFF"/>
                    </a:solidFill>
                    <a:latin typeface="KoPub돋움체 Medium" panose="02020603020101020101" pitchFamily="18" charset="-127"/>
                    <a:ea typeface="KoPub돋움체 Medium" panose="02020603020101020101" pitchFamily="18" charset="-127"/>
                  </a:rPr>
                  <a:t>시장의 </a:t>
                </a: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둔화 조짐이 보이면서 기업들은 전략 방향성을 내실 경영으로 선회</a:t>
                </a:r>
                <a:endParaRPr kumimoji="0" lang="en-US" altLang="ko-KR"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우위를 점하기 위한 주요 이커머스 기업 간 패권 경쟁은 여전히 지속될 것으로 보이나 양적 성장보다 질적 성장 중심의 전략을 강화할 전망</a:t>
                </a:r>
              </a:p>
            </p:txBody>
          </p:sp>
        </p:grpSp>
      </p:grpSp>
      <p:sp>
        <p:nvSpPr>
          <p:cNvPr id="5" name="텍스트 개체 틀 19">
            <a:extLst>
              <a:ext uri="{FF2B5EF4-FFF2-40B4-BE49-F238E27FC236}">
                <a16:creationId xmlns:a16="http://schemas.microsoft.com/office/drawing/2014/main" id="{680E5A4A-E22B-C799-E7CB-950B8DBC1464}"/>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국내 이커머스 시장 환경 변화</a:t>
            </a:r>
          </a:p>
        </p:txBody>
      </p:sp>
      <p:sp>
        <p:nvSpPr>
          <p:cNvPr id="7" name="텍스트 개체 틀 29">
            <a:extLst>
              <a:ext uri="{FF2B5EF4-FFF2-40B4-BE49-F238E27FC236}">
                <a16:creationId xmlns:a16="http://schemas.microsoft.com/office/drawing/2014/main" id="{B1E21FD7-3389-7FCA-7864-50D41436F093}"/>
              </a:ext>
            </a:extLst>
          </p:cNvPr>
          <p:cNvSpPr txBox="1">
            <a:spLocks/>
          </p:cNvSpPr>
          <p:nvPr/>
        </p:nvSpPr>
        <p:spPr>
          <a:xfrm>
            <a:off x="488950" y="1162050"/>
            <a:ext cx="8928100" cy="865188"/>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지난 수년간 국내 온라인 시장에 이커머스 기업 외 유통업체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제조업체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버티컬 커머스 등 시장 참여자가 늘어나는 등 시장 환경 변화가 이어짐</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그동안 기업들은 시장 점유율을 높이는 데 초점을 두고 출혈 경쟁을 지속해왔으나 최근 이커머스 성숙기가 도래함에 따라 내실 다지기에 나서며 안정적 기업가치를 유지하는 방향으로 전략을 선회</a:t>
            </a:r>
          </a:p>
        </p:txBody>
      </p:sp>
      <p:grpSp>
        <p:nvGrpSpPr>
          <p:cNvPr id="8" name="그룹 7">
            <a:extLst>
              <a:ext uri="{FF2B5EF4-FFF2-40B4-BE49-F238E27FC236}">
                <a16:creationId xmlns:a16="http://schemas.microsoft.com/office/drawing/2014/main" id="{9EFAC6B1-AF3A-143C-31B9-F94789ADEEAE}"/>
              </a:ext>
            </a:extLst>
          </p:cNvPr>
          <p:cNvGrpSpPr/>
          <p:nvPr/>
        </p:nvGrpSpPr>
        <p:grpSpPr>
          <a:xfrm>
            <a:off x="488950" y="2176483"/>
            <a:ext cx="8928098" cy="276837"/>
            <a:chOff x="704850" y="2013298"/>
            <a:chExt cx="4140200" cy="276837"/>
          </a:xfrm>
        </p:grpSpPr>
        <p:sp>
          <p:nvSpPr>
            <p:cNvPr id="9" name="TextBox 8">
              <a:extLst>
                <a:ext uri="{FF2B5EF4-FFF2-40B4-BE49-F238E27FC236}">
                  <a16:creationId xmlns:a16="http://schemas.microsoft.com/office/drawing/2014/main" id="{70D5D5C0-258A-8096-0183-3BDC1726E6BC}"/>
                </a:ext>
              </a:extLst>
            </p:cNvPr>
            <p:cNvSpPr txBox="1"/>
            <p:nvPr/>
          </p:nvSpPr>
          <p:spPr>
            <a:xfrm>
              <a:off x="704850" y="2054474"/>
              <a:ext cx="3916538" cy="200055"/>
            </a:xfrm>
            <a:prstGeom prst="rect">
              <a:avLst/>
            </a:prstGeom>
            <a:noFill/>
          </p:spPr>
          <p:txBody>
            <a:bodyPr wrap="none" lIns="0" tIns="0" rIns="0" bIns="0" rtlCol="0">
              <a:noAutofit/>
            </a:bodyPr>
            <a:lstStyle>
              <a:defPPr>
                <a:defRPr lang="en-US"/>
              </a:defPPr>
              <a:lvl1pPr marR="0" lvl="0" indent="0" fontAlgn="auto">
                <a:lnSpc>
                  <a:spcPct val="100000"/>
                </a:lnSpc>
                <a:spcBef>
                  <a:spcPts val="0"/>
                </a:spcBef>
                <a:spcAft>
                  <a:spcPts val="0"/>
                </a:spcAft>
                <a:buClrTx/>
                <a:buSzTx/>
                <a:buFontTx/>
                <a:buNone/>
                <a:tabLst/>
                <a:defRPr sz="1300">
                  <a:ln>
                    <a:solidFill>
                      <a:prstClr val="white">
                        <a:lumMod val="75000"/>
                        <a:alpha val="0"/>
                      </a:prstClr>
                    </a:solidFill>
                  </a:ln>
                  <a:solidFill>
                    <a:srgbClr val="00338D"/>
                  </a:solidFill>
                  <a:latin typeface="KoPub돋움체 Bold" panose="00000800000000000000" pitchFamily="2" charset="-127"/>
                  <a:ea typeface="KoPub돋움체 Bold" panose="00000800000000000000" pitchFamily="2" charset="-127"/>
                  <a:cs typeface="Univers for KPMG"/>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이커머스 경쟁 구도 변화</a:t>
              </a:r>
            </a:p>
          </p:txBody>
        </p:sp>
        <p:cxnSp>
          <p:nvCxnSpPr>
            <p:cNvPr id="10" name="직선 연결선 9">
              <a:extLst>
                <a:ext uri="{FF2B5EF4-FFF2-40B4-BE49-F238E27FC236}">
                  <a16:creationId xmlns:a16="http://schemas.microsoft.com/office/drawing/2014/main" id="{0D6A0AE7-8BA9-6231-F4A0-7F0C94574A00}"/>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3A4756F4-8E3F-A609-A958-3EC3F9D4E30F}"/>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A1489901-940D-8EFA-D396-66C9E521C188}"/>
              </a:ext>
            </a:extLst>
          </p:cNvPr>
          <p:cNvSpPr txBox="1"/>
          <p:nvPr/>
        </p:nvSpPr>
        <p:spPr>
          <a:xfrm>
            <a:off x="488950" y="6004961"/>
            <a:ext cx="5822891" cy="195814"/>
          </a:xfrm>
          <a:prstGeom prst="rect">
            <a:avLst/>
          </a:prstGeom>
          <a:noFill/>
          <a:ln>
            <a:noFill/>
          </a:ln>
        </p:spPr>
        <p:txBody>
          <a:bodyPr wrap="square" lIns="0" tIns="72000" rIns="0" bIns="0" rtlCol="0" anchor="b">
            <a:spAutoFit/>
          </a:bodyPr>
          <a:lstStyle>
            <a:defPPr>
              <a:defRPr lang="en-US"/>
            </a:defPPr>
            <a:lvl1pPr lvl="0">
              <a:defRPr sz="800">
                <a:ln>
                  <a:solidFill>
                    <a:prstClr val="white">
                      <a:lumMod val="75000"/>
                      <a:alpha val="0"/>
                    </a:prstClr>
                  </a:solidFill>
                </a:ln>
                <a:solidFill>
                  <a:schemeClr val="bg1">
                    <a:lumMod val="50000"/>
                  </a:scheme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58" name="텍스트 개체 틀 27">
            <a:extLst>
              <a:ext uri="{FF2B5EF4-FFF2-40B4-BE49-F238E27FC236}">
                <a16:creationId xmlns:a16="http://schemas.microsoft.com/office/drawing/2014/main" id="{6716D5E9-9506-E2AD-9F87-CD628BB3BA4B}"/>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sp>
        <p:nvSpPr>
          <p:cNvPr id="54" name="화살표: 오른쪽 53">
            <a:extLst>
              <a:ext uri="{FF2B5EF4-FFF2-40B4-BE49-F238E27FC236}">
                <a16:creationId xmlns:a16="http://schemas.microsoft.com/office/drawing/2014/main" id="{FCA4E631-D766-AC78-F3C3-EEA3D79005D8}"/>
              </a:ext>
            </a:extLst>
          </p:cNvPr>
          <p:cNvSpPr/>
          <p:nvPr/>
        </p:nvSpPr>
        <p:spPr>
          <a:xfrm>
            <a:off x="585871" y="3676737"/>
            <a:ext cx="6765423" cy="1587809"/>
          </a:xfrm>
          <a:prstGeom prst="rightArrow">
            <a:avLst>
              <a:gd name="adj1" fmla="val 64767"/>
              <a:gd name="adj2" fmla="val 21029"/>
            </a:avLst>
          </a:prstGeom>
          <a:solidFill>
            <a:srgbClr val="CDED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51" name="그룹 50">
            <a:extLst>
              <a:ext uri="{FF2B5EF4-FFF2-40B4-BE49-F238E27FC236}">
                <a16:creationId xmlns:a16="http://schemas.microsoft.com/office/drawing/2014/main" id="{28F41839-6DF8-7F9B-8CBA-C6BA8DCE5FAB}"/>
              </a:ext>
            </a:extLst>
          </p:cNvPr>
          <p:cNvGrpSpPr/>
          <p:nvPr/>
        </p:nvGrpSpPr>
        <p:grpSpPr>
          <a:xfrm>
            <a:off x="479746" y="2628870"/>
            <a:ext cx="1996424" cy="3248052"/>
            <a:chOff x="476943" y="2956563"/>
            <a:chExt cx="1992006" cy="2920360"/>
          </a:xfrm>
        </p:grpSpPr>
        <p:sp>
          <p:nvSpPr>
            <p:cNvPr id="12" name="직사각형 11">
              <a:extLst>
                <a:ext uri="{FF2B5EF4-FFF2-40B4-BE49-F238E27FC236}">
                  <a16:creationId xmlns:a16="http://schemas.microsoft.com/office/drawing/2014/main" id="{2ECAC8D1-FE43-51EE-EF08-9F18CB576D06}"/>
                </a:ext>
              </a:extLst>
            </p:cNvPr>
            <p:cNvSpPr/>
            <p:nvPr/>
          </p:nvSpPr>
          <p:spPr>
            <a:xfrm>
              <a:off x="488949" y="2956563"/>
              <a:ext cx="1980000" cy="2920360"/>
            </a:xfrm>
            <a:prstGeom prst="rect">
              <a:avLst/>
            </a:prstGeom>
            <a:solidFill>
              <a:srgbClr val="F4F5F6"/>
            </a:solidFill>
            <a:ln>
              <a:no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0" marR="0" lvl="0" indent="0" algn="ctr" defTabSz="914400" rtl="0" eaLnBrk="1" fontAlgn="auto" latinLnBrk="0" hangingPunct="0">
                <a:lnSpc>
                  <a:spcPct val="120000"/>
                </a:lnSpc>
                <a:spcBef>
                  <a:spcPts val="0"/>
                </a:spcBef>
                <a:spcAft>
                  <a:spcPts val="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grpSp>
          <p:nvGrpSpPr>
            <p:cNvPr id="49" name="그룹 48">
              <a:extLst>
                <a:ext uri="{FF2B5EF4-FFF2-40B4-BE49-F238E27FC236}">
                  <a16:creationId xmlns:a16="http://schemas.microsoft.com/office/drawing/2014/main" id="{929EA66C-1593-03DF-95FB-552C7DFF7925}"/>
                </a:ext>
              </a:extLst>
            </p:cNvPr>
            <p:cNvGrpSpPr/>
            <p:nvPr/>
          </p:nvGrpSpPr>
          <p:grpSpPr>
            <a:xfrm>
              <a:off x="476943" y="3506555"/>
              <a:ext cx="1973039" cy="1581533"/>
              <a:chOff x="476657" y="3292598"/>
              <a:chExt cx="2020046" cy="1581533"/>
            </a:xfrm>
          </p:grpSpPr>
          <p:sp>
            <p:nvSpPr>
              <p:cNvPr id="23" name="직사각형 22">
                <a:extLst>
                  <a:ext uri="{FF2B5EF4-FFF2-40B4-BE49-F238E27FC236}">
                    <a16:creationId xmlns:a16="http://schemas.microsoft.com/office/drawing/2014/main" id="{2CF2F50F-D7A2-35F9-96CC-AA4F442B726A}"/>
                  </a:ext>
                </a:extLst>
              </p:cNvPr>
              <p:cNvSpPr/>
              <p:nvPr/>
            </p:nvSpPr>
            <p:spPr>
              <a:xfrm>
                <a:off x="476657" y="3292598"/>
                <a:ext cx="1906733" cy="32876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rtlCol="0" anchor="t" anchorCtr="0">
                <a:spAutoFit/>
              </a:bodyPr>
              <a:lstStyle/>
              <a:p>
                <a:pPr marL="0" marR="0" lvl="0" indent="0" algn="l" defTabSz="914400" rtl="0" eaLnBrk="1" fontAlgn="auto" latinLnBrk="0" hangingPunct="1">
                  <a:lnSpc>
                    <a:spcPct val="112000"/>
                  </a:lnSpc>
                  <a:spcBef>
                    <a:spcPts val="0"/>
                  </a:spcBef>
                  <a:spcAft>
                    <a:spcPts val="20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오픈마켓</a:t>
                </a:r>
                <a:r>
                  <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소셜커머스 </a:t>
                </a:r>
                <a:r>
                  <a:rPr kumimoji="0" lang="en-US" altLang="ko-KR"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Players </a:t>
                </a: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중심의 사업 환경이 조성</a:t>
                </a:r>
              </a:p>
            </p:txBody>
          </p:sp>
          <p:sp>
            <p:nvSpPr>
              <p:cNvPr id="25" name="양쪽 모서리가 둥근 사각형 19">
                <a:extLst>
                  <a:ext uri="{FF2B5EF4-FFF2-40B4-BE49-F238E27FC236}">
                    <a16:creationId xmlns:a16="http://schemas.microsoft.com/office/drawing/2014/main" id="{FEFC0D47-0039-2274-56FC-6E5972C9764D}"/>
                  </a:ext>
                </a:extLst>
              </p:cNvPr>
              <p:cNvSpPr/>
              <p:nvPr/>
            </p:nvSpPr>
            <p:spPr>
              <a:xfrm>
                <a:off x="476658" y="3914111"/>
                <a:ext cx="2020045" cy="96002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rIns="36000" rtlCol="0" anchor="t"/>
              <a:lstStyle/>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G</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마켓</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옥션</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인터파크</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11</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번가 등 오픈마켓 형태 사업자와 그루폰·티켓몬스터</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b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위메프·쿠팡 등 소셜커머스 형태 사업자 간 경쟁 양상</a:t>
                </a:r>
              </a:p>
            </p:txBody>
          </p:sp>
        </p:grpSp>
      </p:grpSp>
      <p:grpSp>
        <p:nvGrpSpPr>
          <p:cNvPr id="52" name="그룹 51">
            <a:extLst>
              <a:ext uri="{FF2B5EF4-FFF2-40B4-BE49-F238E27FC236}">
                <a16:creationId xmlns:a16="http://schemas.microsoft.com/office/drawing/2014/main" id="{56F4E902-1C8A-1B17-05E3-94777E745E10}"/>
              </a:ext>
            </a:extLst>
          </p:cNvPr>
          <p:cNvGrpSpPr/>
          <p:nvPr/>
        </p:nvGrpSpPr>
        <p:grpSpPr>
          <a:xfrm>
            <a:off x="2625220" y="2628870"/>
            <a:ext cx="1999342" cy="3248052"/>
            <a:chOff x="2768977" y="2956563"/>
            <a:chExt cx="1994918" cy="2920360"/>
          </a:xfrm>
        </p:grpSpPr>
        <p:sp>
          <p:nvSpPr>
            <p:cNvPr id="13" name="직사각형 12">
              <a:extLst>
                <a:ext uri="{FF2B5EF4-FFF2-40B4-BE49-F238E27FC236}">
                  <a16:creationId xmlns:a16="http://schemas.microsoft.com/office/drawing/2014/main" id="{ACD0C5CC-D1E6-E399-BC3A-85A2E4395599}"/>
                </a:ext>
              </a:extLst>
            </p:cNvPr>
            <p:cNvSpPr/>
            <p:nvPr/>
          </p:nvSpPr>
          <p:spPr>
            <a:xfrm>
              <a:off x="2780983" y="2956563"/>
              <a:ext cx="1982912" cy="2920360"/>
            </a:xfrm>
            <a:prstGeom prst="rect">
              <a:avLst/>
            </a:prstGeom>
            <a:solidFill>
              <a:srgbClr val="EAECEE"/>
            </a:solidFill>
            <a:ln>
              <a:no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0" marR="0" lvl="0" indent="0" algn="ctr" defTabSz="914400" rtl="0" eaLnBrk="1" fontAlgn="auto" latinLnBrk="0" hangingPunct="0">
                <a:lnSpc>
                  <a:spcPct val="120000"/>
                </a:lnSpc>
                <a:spcBef>
                  <a:spcPts val="0"/>
                </a:spcBef>
                <a:spcAft>
                  <a:spcPts val="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grpSp>
          <p:nvGrpSpPr>
            <p:cNvPr id="31" name="그룹 30">
              <a:extLst>
                <a:ext uri="{FF2B5EF4-FFF2-40B4-BE49-F238E27FC236}">
                  <a16:creationId xmlns:a16="http://schemas.microsoft.com/office/drawing/2014/main" id="{8AFEFBF8-7D5B-714A-02C8-8A841EB0B435}"/>
                </a:ext>
              </a:extLst>
            </p:cNvPr>
            <p:cNvGrpSpPr/>
            <p:nvPr/>
          </p:nvGrpSpPr>
          <p:grpSpPr>
            <a:xfrm>
              <a:off x="2768977" y="3506555"/>
              <a:ext cx="1908398" cy="1581533"/>
              <a:chOff x="629056" y="3444998"/>
              <a:chExt cx="1953865" cy="1581533"/>
            </a:xfrm>
          </p:grpSpPr>
          <p:sp>
            <p:nvSpPr>
              <p:cNvPr id="29" name="직사각형 28">
                <a:extLst>
                  <a:ext uri="{FF2B5EF4-FFF2-40B4-BE49-F238E27FC236}">
                    <a16:creationId xmlns:a16="http://schemas.microsoft.com/office/drawing/2014/main" id="{CADAB546-E0A4-8A4B-9A58-C5D6C7D2B37A}"/>
                  </a:ext>
                </a:extLst>
              </p:cNvPr>
              <p:cNvSpPr/>
              <p:nvPr/>
            </p:nvSpPr>
            <p:spPr>
              <a:xfrm>
                <a:off x="629056" y="3444998"/>
                <a:ext cx="1906733" cy="32876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rtlCol="0" anchor="t" anchorCtr="0">
                <a:spAutoFit/>
              </a:bodyPr>
              <a:lstStyle/>
              <a:p>
                <a:pPr marL="0" marR="0" lvl="0" indent="0" algn="l" defTabSz="914400" rtl="0" eaLnBrk="1" fontAlgn="auto" latinLnBrk="0" hangingPunct="1">
                  <a:lnSpc>
                    <a:spcPct val="112000"/>
                  </a:lnSpc>
                  <a:spcBef>
                    <a:spcPts val="0"/>
                  </a:spcBef>
                  <a:spcAft>
                    <a:spcPts val="20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이커머스 간 경쟁 넘어 제조사 및 버티컬 커머스와의 경쟁으로 변화 </a:t>
                </a:r>
              </a:p>
            </p:txBody>
          </p:sp>
          <p:sp>
            <p:nvSpPr>
              <p:cNvPr id="30" name="양쪽 모서리가 둥근 사각형 19">
                <a:extLst>
                  <a:ext uri="{FF2B5EF4-FFF2-40B4-BE49-F238E27FC236}">
                    <a16:creationId xmlns:a16="http://schemas.microsoft.com/office/drawing/2014/main" id="{4FAB6ADC-FE8A-84C5-DAEE-4A4914137879}"/>
                  </a:ext>
                </a:extLst>
              </p:cNvPr>
              <p:cNvSpPr/>
              <p:nvPr/>
            </p:nvSpPr>
            <p:spPr>
              <a:xfrm>
                <a:off x="629057" y="4066511"/>
                <a:ext cx="1953864" cy="96002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rIns="36000" rtlCol="0" anchor="t"/>
              <a:lstStyle/>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특정 카테고리에 집중된 버티컬 커머스와 같은 카테고리 킬러 형태의 플랫폼이 다수 등장</a:t>
                </a:r>
              </a:p>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기존 오프라인 중심 유통 대기업</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홈쇼핑</a:t>
                </a:r>
                <a:r>
                  <a:rPr kumimoji="0" lang="en-US" altLang="ko-KR"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0" i="0" u="none" strike="noStrike" kern="1200" cap="none" spc="0" normalizeH="0" baseline="0" noProof="0" dirty="0">
                    <a:ln>
                      <a:solidFill>
                        <a:srgbClr val="00338D">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소비재 제조사도 온라인 사업부문을 강화하며 이커머스 시장의 파편화가 전개</a:t>
                </a:r>
              </a:p>
            </p:txBody>
          </p:sp>
        </p:grpSp>
      </p:grpSp>
      <p:grpSp>
        <p:nvGrpSpPr>
          <p:cNvPr id="53" name="그룹 52">
            <a:extLst>
              <a:ext uri="{FF2B5EF4-FFF2-40B4-BE49-F238E27FC236}">
                <a16:creationId xmlns:a16="http://schemas.microsoft.com/office/drawing/2014/main" id="{EBEEDA85-D758-0FFD-C806-0429C81CF641}"/>
              </a:ext>
            </a:extLst>
          </p:cNvPr>
          <p:cNvGrpSpPr/>
          <p:nvPr/>
        </p:nvGrpSpPr>
        <p:grpSpPr>
          <a:xfrm>
            <a:off x="4797677" y="3064360"/>
            <a:ext cx="2057302" cy="2812562"/>
            <a:chOff x="5051734" y="3348117"/>
            <a:chExt cx="2025474" cy="2528806"/>
          </a:xfrm>
        </p:grpSpPr>
        <p:sp>
          <p:nvSpPr>
            <p:cNvPr id="14" name="직사각형 13">
              <a:extLst>
                <a:ext uri="{FF2B5EF4-FFF2-40B4-BE49-F238E27FC236}">
                  <a16:creationId xmlns:a16="http://schemas.microsoft.com/office/drawing/2014/main" id="{4F11E253-3D72-A0B2-AC43-D6E7AB8EBD3A}"/>
                </a:ext>
              </a:extLst>
            </p:cNvPr>
            <p:cNvSpPr/>
            <p:nvPr/>
          </p:nvSpPr>
          <p:spPr>
            <a:xfrm>
              <a:off x="5051734" y="3348117"/>
              <a:ext cx="2025474" cy="2528806"/>
            </a:xfrm>
            <a:prstGeom prst="rect">
              <a:avLst/>
            </a:prstGeom>
            <a:solidFill>
              <a:srgbClr val="0655CA"/>
            </a:solidFill>
            <a:ln>
              <a:no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0" marR="0" lvl="0" indent="0" algn="ctr" defTabSz="914400" rtl="0" eaLnBrk="1" fontAlgn="auto" latinLnBrk="0" hangingPunct="0">
                <a:lnSpc>
                  <a:spcPct val="120000"/>
                </a:lnSpc>
                <a:spcBef>
                  <a:spcPts val="0"/>
                </a:spcBef>
                <a:spcAft>
                  <a:spcPts val="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grpSp>
          <p:nvGrpSpPr>
            <p:cNvPr id="32" name="그룹 31">
              <a:extLst>
                <a:ext uri="{FF2B5EF4-FFF2-40B4-BE49-F238E27FC236}">
                  <a16:creationId xmlns:a16="http://schemas.microsoft.com/office/drawing/2014/main" id="{09E94681-6CBB-4923-CE9B-D275E0040E05}"/>
                </a:ext>
              </a:extLst>
            </p:cNvPr>
            <p:cNvGrpSpPr/>
            <p:nvPr/>
          </p:nvGrpSpPr>
          <p:grpSpPr>
            <a:xfrm>
              <a:off x="5061169" y="3506555"/>
              <a:ext cx="1862365" cy="1581531"/>
              <a:chOff x="629220" y="3444998"/>
              <a:chExt cx="1906735" cy="1581531"/>
            </a:xfrm>
          </p:grpSpPr>
          <p:sp>
            <p:nvSpPr>
              <p:cNvPr id="33" name="직사각형 32">
                <a:extLst>
                  <a:ext uri="{FF2B5EF4-FFF2-40B4-BE49-F238E27FC236}">
                    <a16:creationId xmlns:a16="http://schemas.microsoft.com/office/drawing/2014/main" id="{DE797CBD-60A2-C8B4-DAC2-02EDB52C3B4D}"/>
                  </a:ext>
                </a:extLst>
              </p:cNvPr>
              <p:cNvSpPr/>
              <p:nvPr/>
            </p:nvSpPr>
            <p:spPr>
              <a:xfrm>
                <a:off x="629220" y="3444998"/>
                <a:ext cx="1906733" cy="49708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0" rIns="0" bIns="0" rtlCol="0" anchor="t" anchorCtr="0">
                <a:spAutoFit/>
              </a:bodyPr>
              <a:lstStyle/>
              <a:p>
                <a:pPr marL="0" marR="0" lvl="0" indent="0" algn="l" defTabSz="914400" rtl="0" eaLnBrk="1" fontAlgn="auto" latinLnBrk="0" hangingPunct="1">
                  <a:lnSpc>
                    <a:spcPct val="112000"/>
                  </a:lnSpc>
                  <a:spcBef>
                    <a:spcPts val="0"/>
                  </a:spcBef>
                  <a:spcAft>
                    <a:spcPts val="200"/>
                  </a:spcAft>
                  <a:buClrTx/>
                  <a:buSzTx/>
                  <a:buFontTx/>
                  <a:buNone/>
                  <a:tabLst/>
                  <a:defRPr/>
                </a:pPr>
                <a:r>
                  <a:rPr kumimoji="0" lang="ko-KR" altLang="en-US" sz="1050" b="1"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이커머스 시장은 성숙기 접어들어 자본력 갖춘 주요 이커머스 기업 중심으로 시장 재편</a:t>
                </a:r>
              </a:p>
            </p:txBody>
          </p:sp>
          <p:sp>
            <p:nvSpPr>
              <p:cNvPr id="34" name="양쪽 모서리가 둥근 사각형 19">
                <a:extLst>
                  <a:ext uri="{FF2B5EF4-FFF2-40B4-BE49-F238E27FC236}">
                    <a16:creationId xmlns:a16="http://schemas.microsoft.com/office/drawing/2014/main" id="{684E4C25-1F49-EB25-16E9-A0F2CE603FD6}"/>
                  </a:ext>
                </a:extLst>
              </p:cNvPr>
              <p:cNvSpPr/>
              <p:nvPr/>
            </p:nvSpPr>
            <p:spPr>
              <a:xfrm>
                <a:off x="629221" y="4066509"/>
                <a:ext cx="1906734" cy="96002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rIns="36000" rtlCol="0" anchor="t"/>
              <a:lstStyle/>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주도권 확보 목적으로 이어진 이커머스 기업 간 경쟁적 </a:t>
                </a:r>
                <a:r>
                  <a:rPr kumimoji="0" lang="en-US" altLang="ko-KR"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M&amp;A</a:t>
                </a: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의 결과</a:t>
                </a:r>
                <a:endParaRPr kumimoji="0" lang="en-US" altLang="ko-KR"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auto" latinLnBrk="0" hangingPunct="1">
                  <a:lnSpc>
                    <a:spcPct val="112000"/>
                  </a:lnSpc>
                  <a:spcBef>
                    <a:spcPts val="200"/>
                  </a:spcBef>
                  <a:spcAft>
                    <a:spcPts val="200"/>
                  </a:spcAft>
                  <a:buClrTx/>
                  <a:buSzTx/>
                  <a:buFont typeface="Arial" panose="020B0604020202020204" pitchFamily="34" charset="0"/>
                  <a:buChar char="•"/>
                  <a:tabLst/>
                  <a:defRPr/>
                </a:pP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초기 이커머스 시장을 주도하던 </a:t>
                </a:r>
                <a:r>
                  <a:rPr kumimoji="0" lang="en-US" altLang="ko-KR"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1·2</a:t>
                </a:r>
                <a:r>
                  <a:rPr kumimoji="0" lang="ko-KR" altLang="en-US"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세대 이커머스 기업이 매각됨에 따라 국내 이커머스업계 세대 교체 가속화</a:t>
                </a:r>
                <a:endParaRPr kumimoji="0" lang="en-US" altLang="ko-KR" sz="900" b="0" i="0" u="none" strike="noStrike" kern="1200" cap="none" spc="0" normalizeH="0" baseline="0" noProof="0" dirty="0">
                  <a:ln>
                    <a:solidFill>
                      <a:srgbClr val="00338D">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grpSp>
      </p:grpSp>
      <p:sp>
        <p:nvSpPr>
          <p:cNvPr id="17" name="TextBox 16">
            <a:extLst>
              <a:ext uri="{FF2B5EF4-FFF2-40B4-BE49-F238E27FC236}">
                <a16:creationId xmlns:a16="http://schemas.microsoft.com/office/drawing/2014/main" id="{EA8C640C-E3C2-4653-F958-12E1CB9F2AD4}"/>
              </a:ext>
            </a:extLst>
          </p:cNvPr>
          <p:cNvSpPr txBox="1"/>
          <p:nvPr/>
        </p:nvSpPr>
        <p:spPr>
          <a:xfrm>
            <a:off x="4783196" y="2749992"/>
            <a:ext cx="1812910" cy="261512"/>
          </a:xfrm>
          <a:prstGeom prst="rect">
            <a:avLst/>
          </a:prstGeom>
          <a:noFill/>
        </p:spPr>
        <p:txBody>
          <a:bodyPr wrap="square" tIns="18000">
            <a:spAutoFit/>
          </a:bodyPr>
          <a:lstStyle/>
          <a:p>
            <a:pPr marL="0" marR="0" lvl="0" indent="0" algn="l" defTabSz="914400" rtl="0" eaLnBrk="1" fontAlgn="auto" latinLnBrk="0" hangingPunct="1">
              <a:lnSpc>
                <a:spcPct val="112000"/>
              </a:lnSpc>
              <a:spcBef>
                <a:spcPts val="0"/>
              </a:spcBef>
              <a:spcAft>
                <a:spcPts val="600"/>
              </a:spcAft>
              <a:buClrTx/>
              <a:buSzTx/>
              <a:buFontTx/>
              <a:buNone/>
              <a:tabLst/>
              <a:defRPr/>
            </a:pPr>
            <a:r>
              <a:rPr kumimoji="0" lang="ko-KR" altLang="en-US" sz="1200" b="1" i="0" u="none" strike="noStrike" kern="1200" cap="none" spc="0" normalizeH="0" baseline="0" noProof="0" dirty="0">
                <a:ln>
                  <a:solidFill>
                    <a:srgbClr val="00338D">
                      <a:alpha val="0"/>
                    </a:srgbClr>
                  </a:solidFill>
                </a:ln>
                <a:solidFill>
                  <a:srgbClr val="0655CA"/>
                </a:solidFill>
                <a:effectLst/>
                <a:uLnTx/>
                <a:uFillTx/>
                <a:latin typeface="KoPub돋움체 Medium" panose="00000600000000000000" pitchFamily="2" charset="-127"/>
                <a:ea typeface="KoPub돋움체 Medium" panose="00000600000000000000" pitchFamily="2" charset="-127"/>
                <a:cs typeface="+mn-cs"/>
              </a:rPr>
              <a:t>이커머스 新경쟁 구도</a:t>
            </a:r>
            <a:endParaRPr kumimoji="0" lang="en-US" altLang="ko-KR" sz="1200" b="1" i="0" u="none" strike="noStrike" kern="1200" cap="none" spc="0" normalizeH="0" baseline="0" noProof="0" dirty="0">
              <a:ln>
                <a:solidFill>
                  <a:srgbClr val="00338D">
                    <a:alpha val="0"/>
                  </a:srgbClr>
                </a:solidFill>
              </a:ln>
              <a:solidFill>
                <a:srgbClr val="0655CA"/>
              </a:solidFill>
              <a:effectLst/>
              <a:uLnTx/>
              <a:uFillTx/>
              <a:latin typeface="KoPub돋움체 Medium" panose="00000600000000000000" pitchFamily="2" charset="-127"/>
              <a:ea typeface="KoPub돋움체 Medium" panose="00000600000000000000" pitchFamily="2" charset="-127"/>
              <a:cs typeface="+mn-cs"/>
            </a:endParaRPr>
          </a:p>
        </p:txBody>
      </p:sp>
      <p:cxnSp>
        <p:nvCxnSpPr>
          <p:cNvPr id="4" name="연결선: 꺾임 3">
            <a:extLst>
              <a:ext uri="{FF2B5EF4-FFF2-40B4-BE49-F238E27FC236}">
                <a16:creationId xmlns:a16="http://schemas.microsoft.com/office/drawing/2014/main" id="{4827A790-1C2B-7317-0359-DF92A9F7DE13}"/>
              </a:ext>
            </a:extLst>
          </p:cNvPr>
          <p:cNvCxnSpPr>
            <a:cxnSpLocks/>
            <a:stCxn id="35" idx="0"/>
            <a:endCxn id="26" idx="0"/>
          </p:cNvCxnSpPr>
          <p:nvPr/>
        </p:nvCxnSpPr>
        <p:spPr>
          <a:xfrm rot="5400000" flipH="1" flipV="1">
            <a:off x="7094919" y="656700"/>
            <a:ext cx="12700" cy="4603897"/>
          </a:xfrm>
          <a:prstGeom prst="bentConnector3">
            <a:avLst>
              <a:gd name="adj1" fmla="val 1869748"/>
            </a:avLst>
          </a:prstGeom>
          <a:ln w="3175">
            <a:solidFill>
              <a:srgbClr val="0655CA"/>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B296409A-0D7B-B8C0-870E-DF263851CAA4}"/>
              </a:ext>
            </a:extLst>
          </p:cNvPr>
          <p:cNvSpPr/>
          <p:nvPr/>
        </p:nvSpPr>
        <p:spPr>
          <a:xfrm>
            <a:off x="9320126" y="2958648"/>
            <a:ext cx="153483" cy="15348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35" name="직사각형 34">
            <a:extLst>
              <a:ext uri="{FF2B5EF4-FFF2-40B4-BE49-F238E27FC236}">
                <a16:creationId xmlns:a16="http://schemas.microsoft.com/office/drawing/2014/main" id="{2FC015D9-DB33-8A2B-BEAA-8255A898C8BF}"/>
              </a:ext>
            </a:extLst>
          </p:cNvPr>
          <p:cNvSpPr/>
          <p:nvPr/>
        </p:nvSpPr>
        <p:spPr>
          <a:xfrm>
            <a:off x="4716229" y="2958648"/>
            <a:ext cx="153483" cy="15348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38824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F7FF"/>
        </a:solidFill>
        <a:effectLst/>
      </p:bgPr>
    </p:bg>
    <p:spTree>
      <p:nvGrpSpPr>
        <p:cNvPr id="1" name=""/>
        <p:cNvGrpSpPr/>
        <p:nvPr/>
      </p:nvGrpSpPr>
      <p:grpSpPr>
        <a:xfrm>
          <a:off x="0" y="0"/>
          <a:ext cx="0" cy="0"/>
          <a:chOff x="0" y="0"/>
          <a:chExt cx="0" cy="0"/>
        </a:xfrm>
      </p:grpSpPr>
      <p:sp>
        <p:nvSpPr>
          <p:cNvPr id="6" name="텍스트 개체 틀 28">
            <a:extLst>
              <a:ext uri="{FF2B5EF4-FFF2-40B4-BE49-F238E27FC236}">
                <a16:creationId xmlns:a16="http://schemas.microsoft.com/office/drawing/2014/main" id="{04183E97-43FA-948A-783D-418E6C9BA0DE}"/>
              </a:ext>
            </a:extLst>
          </p:cNvPr>
          <p:cNvSpPr>
            <a:spLocks noGrp="1"/>
          </p:cNvSpPr>
          <p:nvPr>
            <p:ph type="body" sz="quarter" idx="11"/>
          </p:nvPr>
        </p:nvSpPr>
        <p:spPr>
          <a:xfrm>
            <a:off x="488950" y="617249"/>
            <a:ext cx="8928100" cy="322262"/>
          </a:xfrm>
        </p:spPr>
        <p:txBody>
          <a:bodyPr/>
          <a:lstStyle/>
          <a:p>
            <a:pPr lvl="0"/>
            <a:r>
              <a:rPr lang="en-US" altLang="ko-KR" dirty="0"/>
              <a:t>[</a:t>
            </a:r>
            <a:r>
              <a:rPr lang="ko-KR" altLang="en-US" dirty="0"/>
              <a:t>참고</a:t>
            </a:r>
            <a:r>
              <a:rPr lang="en-US" altLang="ko-KR" dirty="0"/>
              <a:t>] </a:t>
            </a:r>
            <a:r>
              <a:rPr lang="ko-KR" altLang="en-US" dirty="0"/>
              <a:t>상위 기업 간 주도권 경쟁 심화</a:t>
            </a:r>
          </a:p>
        </p:txBody>
      </p:sp>
      <p:graphicFrame>
        <p:nvGraphicFramePr>
          <p:cNvPr id="12" name="표 11">
            <a:extLst>
              <a:ext uri="{FF2B5EF4-FFF2-40B4-BE49-F238E27FC236}">
                <a16:creationId xmlns:a16="http://schemas.microsoft.com/office/drawing/2014/main" id="{C3C2FD82-F600-51D1-57BA-BA406B26C246}"/>
              </a:ext>
            </a:extLst>
          </p:cNvPr>
          <p:cNvGraphicFramePr>
            <a:graphicFrameLocks noGrp="1"/>
          </p:cNvGraphicFramePr>
          <p:nvPr/>
        </p:nvGraphicFramePr>
        <p:xfrm>
          <a:off x="488950" y="3015446"/>
          <a:ext cx="2513618" cy="2686275"/>
        </p:xfrm>
        <a:graphic>
          <a:graphicData uri="http://schemas.openxmlformats.org/drawingml/2006/table">
            <a:tbl>
              <a:tblPr>
                <a:tableStyleId>{5C22544A-7EE6-4342-B048-85BDC9FD1C3A}</a:tableStyleId>
              </a:tblPr>
              <a:tblGrid>
                <a:gridCol w="251362">
                  <a:extLst>
                    <a:ext uri="{9D8B030D-6E8A-4147-A177-3AD203B41FA5}">
                      <a16:colId xmlns:a16="http://schemas.microsoft.com/office/drawing/2014/main" val="27576314"/>
                    </a:ext>
                  </a:extLst>
                </a:gridCol>
                <a:gridCol w="1615897">
                  <a:extLst>
                    <a:ext uri="{9D8B030D-6E8A-4147-A177-3AD203B41FA5}">
                      <a16:colId xmlns:a16="http://schemas.microsoft.com/office/drawing/2014/main" val="3848690790"/>
                    </a:ext>
                  </a:extLst>
                </a:gridCol>
                <a:gridCol w="646359">
                  <a:extLst>
                    <a:ext uri="{9D8B030D-6E8A-4147-A177-3AD203B41FA5}">
                      <a16:colId xmlns:a16="http://schemas.microsoft.com/office/drawing/2014/main" val="2420082149"/>
                    </a:ext>
                  </a:extLst>
                </a:gridCol>
              </a:tblGrid>
              <a:tr h="418275">
                <a:tc>
                  <a:txBody>
                    <a:bodyPr/>
                    <a:lstStyle/>
                    <a:p>
                      <a:pPr algn="ctr" fontAlgn="ctr" latinLnBrk="0" hangingPunct="0"/>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순</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algn="ctr" fontAlgn="ctr" latinLnBrk="0" hangingPunct="0"/>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위</a:t>
                      </a:r>
                    </a:p>
                  </a:txBody>
                  <a:tcPr marL="18000" marR="18000" anchor="b">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rgbClr val="00338D"/>
                      </a:solidFill>
                      <a:prstDash val="solid"/>
                      <a:round/>
                      <a:headEnd type="none" w="med" len="med"/>
                      <a:tailEnd type="none" w="med" len="med"/>
                    </a:lnB>
                    <a:solidFill>
                      <a:schemeClr val="bg1">
                        <a:lumMod val="95000"/>
                      </a:schemeClr>
                    </a:solidFill>
                  </a:tcPr>
                </a:tc>
                <a:tc>
                  <a:txBody>
                    <a:bodyPr/>
                    <a:lstStyle/>
                    <a:p>
                      <a:pPr algn="ctr" fontAlgn="ctr" latinLnBrk="0" hangingPunct="0"/>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사업자명</a:t>
                      </a:r>
                    </a:p>
                  </a:txBody>
                  <a:tcPr anchor="b">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rgbClr val="00338D"/>
                      </a:solidFill>
                      <a:prstDash val="solid"/>
                      <a:round/>
                      <a:headEnd type="none" w="med" len="med"/>
                      <a:tailEnd type="none" w="med" len="med"/>
                    </a:lnB>
                    <a:solidFill>
                      <a:schemeClr val="bg1">
                        <a:lumMod val="95000"/>
                      </a:schemeClr>
                    </a:solidFill>
                  </a:tcPr>
                </a:tc>
                <a:tc>
                  <a:txBody>
                    <a:bodyPr/>
                    <a:lstStyle/>
                    <a:p>
                      <a:pPr algn="ctr" fontAlgn="ctr" latinLnBrk="0" hangingPunct="0"/>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점유율</a:t>
                      </a: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a:t>
                      </a:r>
                      <a:r>
                        <a:rPr kumimoji="0" lang="en-US" altLang="ko-KR" sz="100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22)</a:t>
                      </a:r>
                    </a:p>
                  </a:txBody>
                  <a:tcPr marL="36000" marR="36000" anchor="b">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rgbClr val="00338D"/>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35311262"/>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a:t>
                      </a:r>
                    </a:p>
                  </a:txBody>
                  <a:tcPr marL="18000" marR="18000" anchor="ctr">
                    <a:lnL w="38100" cap="flat" cmpd="sng" algn="ctr">
                      <a:solidFill>
                        <a:srgbClr val="00338D"/>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8100" cap="flat" cmpd="sng" algn="ctr">
                      <a:solidFill>
                        <a:srgbClr val="00338D"/>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쿠팡</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L="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8100" cap="flat" cmpd="sng" algn="ctr">
                      <a:solidFill>
                        <a:srgbClr val="00338D"/>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24.5%</a:t>
                      </a:r>
                    </a:p>
                  </a:txBody>
                  <a:tcPr marL="36000" marR="90000" anchor="ctr">
                    <a:lnL w="3175" cap="flat" cmpd="sng" algn="ctr">
                      <a:solidFill>
                        <a:schemeClr val="bg1">
                          <a:lumMod val="50000"/>
                        </a:schemeClr>
                      </a:solidFill>
                      <a:prstDash val="solid"/>
                      <a:round/>
                      <a:headEnd type="none" w="med" len="med"/>
                      <a:tailEnd type="none" w="med" len="med"/>
                    </a:lnL>
                    <a:lnR w="38100" cap="flat" cmpd="sng" algn="ctr">
                      <a:solidFill>
                        <a:srgbClr val="00338D"/>
                      </a:solidFill>
                      <a:prstDash val="solid"/>
                      <a:round/>
                      <a:headEnd type="none" w="med" len="med"/>
                      <a:tailEnd type="none" w="med" len="med"/>
                    </a:lnR>
                    <a:lnT w="38100" cap="flat" cmpd="sng" algn="ctr">
                      <a:solidFill>
                        <a:srgbClr val="00338D"/>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38545959"/>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a:t>
                      </a:r>
                    </a:p>
                  </a:txBody>
                  <a:tcPr marL="18000" marR="18000" marT="9525" marB="0" anchor="ctr">
                    <a:lnL w="38100" cap="flat" cmpd="sng" algn="ctr">
                      <a:solidFill>
                        <a:srgbClr val="00338D"/>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8100" cap="flat" cmpd="sng" algn="ctr">
                      <a:solidFill>
                        <a:srgbClr val="00338D"/>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네이버</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8100" cap="flat" cmpd="sng" algn="ctr">
                      <a:solidFill>
                        <a:srgbClr val="00338D"/>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23.3%</a:t>
                      </a:r>
                    </a:p>
                  </a:txBody>
                  <a:tcPr marL="36000" marR="90000" marT="9525" marB="0" anchor="ctr">
                    <a:lnL w="3175" cap="flat" cmpd="sng" algn="ctr">
                      <a:solidFill>
                        <a:schemeClr val="bg1">
                          <a:lumMod val="50000"/>
                        </a:schemeClr>
                      </a:solidFill>
                      <a:prstDash val="solid"/>
                      <a:round/>
                      <a:headEnd type="none" w="med" len="med"/>
                      <a:tailEnd type="none" w="med" len="med"/>
                    </a:lnL>
                    <a:lnR w="38100" cap="flat" cmpd="sng" algn="ctr">
                      <a:solidFill>
                        <a:srgbClr val="00338D"/>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810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620515688"/>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3</a:t>
                      </a:r>
                      <a:endPar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8100" cap="flat" cmpd="sng" algn="ctr">
                      <a:solidFill>
                        <a:srgbClr val="00338D"/>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G</a:t>
                      </a: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마켓 </a:t>
                      </a:r>
                      <a:r>
                        <a:rPr lang="en-US" altLang="ko-KR"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(G</a:t>
                      </a:r>
                      <a:r>
                        <a:rPr lang="ko-KR" altLang="en-US"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마켓</a:t>
                      </a:r>
                      <a:r>
                        <a:rPr lang="en-US" altLang="ko-KR"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r>
                        <a:rPr lang="ko-KR" altLang="en-US"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옥션</a:t>
                      </a:r>
                      <a:r>
                        <a:rPr lang="en-US" altLang="ko-KR"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·SSG</a:t>
                      </a:r>
                      <a:r>
                        <a:rPr lang="ko-KR" altLang="en-US"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닷컴</a:t>
                      </a:r>
                      <a:r>
                        <a:rPr lang="en-US" altLang="ko-KR"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a:t>
                      </a:r>
                      <a:endParaRPr lang="ko-KR" altLang="en-US" sz="1000" b="0"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8100" cap="flat" cmpd="sng" algn="ctr">
                      <a:solidFill>
                        <a:srgbClr val="00338D"/>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10.1%</a:t>
                      </a:r>
                      <a:endPar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rgbClr val="00338D"/>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44449282"/>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4</a:t>
                      </a: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11</a:t>
                      </a: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번가</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7.0%</a:t>
                      </a: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0885398"/>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5</a:t>
                      </a: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카카오</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5.0%</a:t>
                      </a: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95632299"/>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7</a:t>
                      </a: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롯데온</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4.9%</a:t>
                      </a:r>
                      <a:endPar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530127"/>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8</a:t>
                      </a: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티몬 </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2.5%</a:t>
                      </a:r>
                      <a:endPar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80560361"/>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9</a:t>
                      </a: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위메프</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1.6%</a:t>
                      </a: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4171643"/>
                  </a:ext>
                </a:extLst>
              </a:tr>
              <a:tr h="252000">
                <a:tc>
                  <a:txBody>
                    <a:bodyPr/>
                    <a:lstStyle/>
                    <a:p>
                      <a:pPr algn="ct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10</a:t>
                      </a:r>
                    </a:p>
                  </a:txBody>
                  <a:tcPr marL="18000" marR="18000" marT="9525" marB="0" anchor="ctr">
                    <a:lnL w="12700" cap="flat" cmpd="sng" algn="ctr">
                      <a:solidFill>
                        <a:schemeClr val="bg1">
                          <a:lumMod val="75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ctr"/>
                      <a:r>
                        <a:rPr lang="ko-KR" altLang="en-US"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인터파크커머스</a:t>
                      </a:r>
                      <a:endPar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4F6FF"/>
                    </a:solidFill>
                  </a:tcPr>
                </a:tc>
                <a:tc>
                  <a:txBody>
                    <a:bodyPr/>
                    <a:lstStyle/>
                    <a:p>
                      <a:pPr algn="r" fontAlgn="ctr"/>
                      <a:r>
                        <a:rPr lang="en-US" altLang="ko-KR" sz="1000" b="1" i="0" u="none" strike="noStrike" dirty="0">
                          <a:ln>
                            <a:solidFill>
                              <a:schemeClr val="accent1">
                                <a:shade val="95000"/>
                                <a:satMod val="105000"/>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0.5%</a:t>
                      </a:r>
                    </a:p>
                  </a:txBody>
                  <a:tcPr marL="36000" marR="90000" marT="9525" marB="0" anchor="ctr">
                    <a:lnL w="3175"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937544"/>
                  </a:ext>
                </a:extLst>
              </a:tr>
            </a:tbl>
          </a:graphicData>
        </a:graphic>
      </p:graphicFrame>
      <p:grpSp>
        <p:nvGrpSpPr>
          <p:cNvPr id="7" name="그룹 6">
            <a:extLst>
              <a:ext uri="{FF2B5EF4-FFF2-40B4-BE49-F238E27FC236}">
                <a16:creationId xmlns:a16="http://schemas.microsoft.com/office/drawing/2014/main" id="{71AD4DD7-8B04-EA4E-8F49-C8353CBCC0DC}"/>
              </a:ext>
            </a:extLst>
          </p:cNvPr>
          <p:cNvGrpSpPr/>
          <p:nvPr/>
        </p:nvGrpSpPr>
        <p:grpSpPr>
          <a:xfrm>
            <a:off x="3317870" y="2176483"/>
            <a:ext cx="6099177" cy="276837"/>
            <a:chOff x="704850" y="2013298"/>
            <a:chExt cx="4140200" cy="276837"/>
          </a:xfrm>
        </p:grpSpPr>
        <p:sp>
          <p:nvSpPr>
            <p:cNvPr id="8" name="TextBox 7">
              <a:extLst>
                <a:ext uri="{FF2B5EF4-FFF2-40B4-BE49-F238E27FC236}">
                  <a16:creationId xmlns:a16="http://schemas.microsoft.com/office/drawing/2014/main" id="{79FD2D9A-F51D-67DE-2ED7-5D309F41BC05}"/>
                </a:ext>
              </a:extLst>
            </p:cNvPr>
            <p:cNvSpPr txBox="1"/>
            <p:nvPr/>
          </p:nvSpPr>
          <p:spPr>
            <a:xfrm>
              <a:off x="704850" y="2046854"/>
              <a:ext cx="1414082"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주요 이커머스 기업 </a:t>
              </a:r>
              <a:r>
                <a:rPr kumimoji="0" lang="en-US" altLang="ko-KR"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M&amp;A </a:t>
              </a:r>
              <a:r>
                <a:rPr kumimoji="0" lang="ko-KR" altLang="en-US"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현황</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9" name="직선 연결선 8">
              <a:extLst>
                <a:ext uri="{FF2B5EF4-FFF2-40B4-BE49-F238E27FC236}">
                  <a16:creationId xmlns:a16="http://schemas.microsoft.com/office/drawing/2014/main" id="{3AC21DE9-066F-728B-A020-0F5ADA15C62D}"/>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2BD3649D-07A7-6983-F70F-7483F22428DF}"/>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직사각형 10">
            <a:extLst>
              <a:ext uri="{FF2B5EF4-FFF2-40B4-BE49-F238E27FC236}">
                <a16:creationId xmlns:a16="http://schemas.microsoft.com/office/drawing/2014/main" id="{DCBFB818-626A-76BD-0B81-8D2D61CBE8EF}"/>
              </a:ext>
            </a:extLst>
          </p:cNvPr>
          <p:cNvSpPr/>
          <p:nvPr/>
        </p:nvSpPr>
        <p:spPr>
          <a:xfrm>
            <a:off x="3619500" y="2593909"/>
            <a:ext cx="5797547" cy="328301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0" marR="0" lvl="0" indent="0" algn="ctr" defTabSz="914400" rtl="0" eaLnBrk="1" fontAlgn="auto" latinLnBrk="0" hangingPunct="0">
              <a:lnSpc>
                <a:spcPct val="120000"/>
              </a:lnSpc>
              <a:spcBef>
                <a:spcPts val="0"/>
              </a:spcBef>
              <a:spcAft>
                <a:spcPts val="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sp>
        <p:nvSpPr>
          <p:cNvPr id="45" name="사각형: 둥근 모서리 44">
            <a:extLst>
              <a:ext uri="{FF2B5EF4-FFF2-40B4-BE49-F238E27FC236}">
                <a16:creationId xmlns:a16="http://schemas.microsoft.com/office/drawing/2014/main" id="{F5A478FC-6950-1CBB-444B-3BE6DDE4224E}"/>
              </a:ext>
            </a:extLst>
          </p:cNvPr>
          <p:cNvSpPr/>
          <p:nvPr/>
        </p:nvSpPr>
        <p:spPr>
          <a:xfrm>
            <a:off x="488950" y="2176483"/>
            <a:ext cx="2515825" cy="720000"/>
          </a:xfrm>
          <a:prstGeom prst="roundRect">
            <a:avLst>
              <a:gd name="adj" fmla="val 0"/>
            </a:avLst>
          </a:prstGeom>
          <a:solidFill>
            <a:schemeClr val="tx2">
              <a:lumMod val="75000"/>
            </a:schemeClr>
          </a:solidFill>
          <a:ln>
            <a:solidFill>
              <a:srgbClr val="00266A"/>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marL="0" marR="0" lvl="0" indent="0" algn="l" defTabSz="914400" rtl="0" eaLnBrk="1" fontAlgn="auto" latinLnBrk="0" hangingPunct="1">
              <a:lnSpc>
                <a:spcPct val="112000"/>
              </a:lnSpc>
              <a:spcBef>
                <a:spcPts val="0"/>
              </a:spcBef>
              <a:spcAft>
                <a:spcPts val="0"/>
              </a:spcAft>
              <a:buClrTx/>
              <a:buSzTx/>
              <a:buFontTx/>
              <a:buNone/>
              <a:tabLst/>
              <a:defRPr/>
            </a:pPr>
            <a:r>
              <a:rPr kumimoji="0" lang="ko-KR" altLang="en-US"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이커머스</a:t>
            </a:r>
            <a:br>
              <a:rPr kumimoji="0" lang="en-US" altLang="ko-KR"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br>
            <a:r>
              <a:rPr kumimoji="0" lang="ko-KR" altLang="en-US"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쿠팡</a:t>
            </a:r>
            <a:r>
              <a:rPr kumimoji="0" lang="en-US" altLang="ko-KR"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a:t>
            </a:r>
            <a:r>
              <a:rPr kumimoji="0" lang="ko-KR" altLang="en-US"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네이버 </a:t>
            </a:r>
            <a:r>
              <a:rPr kumimoji="0" lang="en-US" altLang="ko-KR"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2</a:t>
            </a:r>
            <a:r>
              <a:rPr kumimoji="0" lang="ko-KR" altLang="en-US" sz="14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rPr>
              <a:t>강 체제로 압축</a:t>
            </a:r>
            <a:endParaRPr kumimoji="0" lang="ko-KR" altLang="en-US" sz="125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a:ea typeface="KoPub돋움체 Medium"/>
              <a:cs typeface="+mn-cs"/>
            </a:endParaRPr>
          </a:p>
        </p:txBody>
      </p:sp>
      <p:sp>
        <p:nvSpPr>
          <p:cNvPr id="46" name="TextBox 45">
            <a:extLst>
              <a:ext uri="{FF2B5EF4-FFF2-40B4-BE49-F238E27FC236}">
                <a16:creationId xmlns:a16="http://schemas.microsoft.com/office/drawing/2014/main" id="{E392DD33-E4E9-FBCF-AEE0-4497A9B32175}"/>
              </a:ext>
            </a:extLst>
          </p:cNvPr>
          <p:cNvSpPr txBox="1"/>
          <p:nvPr/>
        </p:nvSpPr>
        <p:spPr>
          <a:xfrm>
            <a:off x="488953" y="5758740"/>
            <a:ext cx="2513616" cy="442035"/>
          </a:xfrm>
          <a:prstGeom prst="rect">
            <a:avLst/>
          </a:prstGeom>
          <a:noFill/>
          <a:ln>
            <a:noFill/>
          </a:ln>
        </p:spPr>
        <p:txBody>
          <a:bodyPr wrap="square" lIns="0" tIns="72000" rIns="0" bIns="0" rtlCol="0" anchor="b">
            <a:spAutoFit/>
          </a:bodyPr>
          <a:lstStyle>
            <a:defPPr>
              <a:defRPr lang="en-US"/>
            </a:defPPr>
            <a:lvl1pPr lvl="0">
              <a:defRPr sz="800">
                <a:ln>
                  <a:solidFill>
                    <a:prstClr val="white">
                      <a:lumMod val="75000"/>
                      <a:alpha val="0"/>
                    </a:prstClr>
                  </a:solidFill>
                </a:ln>
                <a:solidFill>
                  <a:schemeClr val="bg1">
                    <a:lumMod val="50000"/>
                  </a:scheme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공정거래위원회</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Note: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시장 점유율은 이커머스 사업자의 </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2022</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년 거래액을 바탕으로 산출한 수치</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graphicFrame>
        <p:nvGraphicFramePr>
          <p:cNvPr id="50" name="표 2">
            <a:extLst>
              <a:ext uri="{FF2B5EF4-FFF2-40B4-BE49-F238E27FC236}">
                <a16:creationId xmlns:a16="http://schemas.microsoft.com/office/drawing/2014/main" id="{38FA0548-49E5-D5D0-F004-CD84F91CECF4}"/>
              </a:ext>
            </a:extLst>
          </p:cNvPr>
          <p:cNvGraphicFramePr>
            <a:graphicFrameLocks noGrp="1"/>
          </p:cNvGraphicFramePr>
          <p:nvPr>
            <p:extLst>
              <p:ext uri="{D42A27DB-BD31-4B8C-83A1-F6EECF244321}">
                <p14:modId xmlns:p14="http://schemas.microsoft.com/office/powerpoint/2010/main" val="1748221408"/>
              </p:ext>
            </p:extLst>
          </p:nvPr>
        </p:nvGraphicFramePr>
        <p:xfrm>
          <a:off x="3317870" y="2562174"/>
          <a:ext cx="2569086" cy="3314751"/>
        </p:xfrm>
        <a:graphic>
          <a:graphicData uri="http://schemas.openxmlformats.org/drawingml/2006/table">
            <a:tbl>
              <a:tblPr firstRow="1" bandRow="1">
                <a:tableStyleId>{5C22544A-7EE6-4342-B048-85BDC9FD1C3A}</a:tableStyleId>
              </a:tblPr>
              <a:tblGrid>
                <a:gridCol w="841086">
                  <a:extLst>
                    <a:ext uri="{9D8B030D-6E8A-4147-A177-3AD203B41FA5}">
                      <a16:colId xmlns:a16="http://schemas.microsoft.com/office/drawing/2014/main" val="2788464322"/>
                    </a:ext>
                  </a:extLst>
                </a:gridCol>
                <a:gridCol w="1728000">
                  <a:extLst>
                    <a:ext uri="{9D8B030D-6E8A-4147-A177-3AD203B41FA5}">
                      <a16:colId xmlns:a16="http://schemas.microsoft.com/office/drawing/2014/main" val="4174093098"/>
                    </a:ext>
                  </a:extLst>
                </a:gridCol>
              </a:tblGrid>
              <a:tr h="545200">
                <a:tc>
                  <a:txBody>
                    <a:bodyPr/>
                    <a:lstStyle/>
                    <a:p>
                      <a:pPr marL="0" indent="0" algn="ctr" latinLnBrk="0">
                        <a:lnSpc>
                          <a:spcPct val="100000"/>
                        </a:lnSpc>
                        <a:spcBef>
                          <a:spcPts val="400"/>
                        </a:spcBef>
                        <a:buFontTx/>
                        <a:buNone/>
                      </a:pPr>
                      <a:r>
                        <a:rPr lang="ko-KR" altLang="en-US"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신세계</a:t>
                      </a:r>
                      <a:endParaRPr lang="en-US" altLang="ko-KR"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92075" indent="-92075" defTabSz="577850" hangingPunct="0">
                        <a:lnSpc>
                          <a:spcPct val="110000"/>
                        </a:lnSpc>
                        <a:spcBef>
                          <a:spcPts val="100"/>
                        </a:spcBef>
                        <a:spcAft>
                          <a:spcPts val="100"/>
                        </a:spcAft>
                        <a:buFont typeface="Arial" panose="020B0604020202020204" pitchFamily="34" charset="0"/>
                        <a:buChar char="•"/>
                      </a:pP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신세계그룹 이마트는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2021</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6</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국내에서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G</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마켓</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옥션 등을 운영하는 오픈마켓 사업자 이베이코리아 지분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80.01%</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3</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조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4,404</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억 원에 인수</a:t>
                      </a:r>
                      <a:endPar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2717104"/>
                  </a:ext>
                </a:extLst>
              </a:tr>
              <a:tr h="545200">
                <a:tc>
                  <a:txBody>
                    <a:bodyPr/>
                    <a:lstStyle/>
                    <a:p>
                      <a:pPr marL="0" indent="0" algn="ctr" latinLnBrk="0">
                        <a:lnSpc>
                          <a:spcPct val="100000"/>
                        </a:lnSpc>
                        <a:spcBef>
                          <a:spcPts val="400"/>
                        </a:spcBef>
                        <a:buFontTx/>
                        <a:buNone/>
                      </a:pPr>
                      <a:r>
                        <a:rPr lang="ko-KR" altLang="en-US"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이베이</a:t>
                      </a:r>
                      <a:endParaRPr lang="en-US" altLang="ko-KR"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indent="0" algn="l" latinLnBrk="0">
                        <a:lnSpc>
                          <a:spcPct val="100000"/>
                        </a:lnSpc>
                        <a:spcBef>
                          <a:spcPts val="400"/>
                        </a:spcBef>
                        <a:buFontTx/>
                        <a:buNone/>
                      </a:pPr>
                      <a:endParaRPr lang="en-US" altLang="ko-KR" sz="1000" b="0"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0384347"/>
                  </a:ext>
                </a:extLst>
              </a:tr>
              <a:tr h="545200">
                <a:tc>
                  <a:txBody>
                    <a:bodyPr/>
                    <a:lstStyle/>
                    <a:p>
                      <a:pPr marL="0" indent="0" algn="ctr" latinLnBrk="0">
                        <a:lnSpc>
                          <a:spcPct val="100000"/>
                        </a:lnSpc>
                        <a:spcBef>
                          <a:spcPts val="400"/>
                        </a:spcBef>
                        <a:buFontTx/>
                        <a:buNone/>
                      </a:pPr>
                      <a:r>
                        <a:rPr lang="ko-KR" altLang="en-US"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야놀자</a:t>
                      </a:r>
                      <a:endParaRPr lang="en-US" altLang="ko-KR"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92075" indent="-92075" defTabSz="577850" hangingPunct="0">
                        <a:lnSpc>
                          <a:spcPct val="110000"/>
                        </a:lnSpc>
                        <a:spcBef>
                          <a:spcPts val="100"/>
                        </a:spcBef>
                        <a:spcAft>
                          <a:spcPts val="100"/>
                        </a:spcAft>
                        <a:buFont typeface="Arial" panose="020B0604020202020204" pitchFamily="34" charset="0"/>
                        <a:buChar char="•"/>
                      </a:pP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야놀자는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2021</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년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10</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월 인터파크의 전자상거래 부문을 분할해 신설한 법인 지분</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 70%</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를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2,940</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억 원에 인수하고 온라인 여행 시장에서 지배적 입지 구축에 나섬</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175391"/>
                  </a:ext>
                </a:extLst>
              </a:tr>
              <a:tr h="545200">
                <a:tc>
                  <a:txBody>
                    <a:bodyPr/>
                    <a:lstStyle/>
                    <a:p>
                      <a:pPr marL="0" indent="0" algn="ctr" latinLnBrk="0">
                        <a:lnSpc>
                          <a:spcPct val="100000"/>
                        </a:lnSpc>
                        <a:spcBef>
                          <a:spcPts val="200"/>
                        </a:spcBef>
                        <a:buFontTx/>
                        <a:buNone/>
                      </a:pPr>
                      <a:r>
                        <a:rPr lang="ko-KR" altLang="en-US"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인터파크</a:t>
                      </a:r>
                      <a:endParaRPr lang="en-US" altLang="ko-KR"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indent="0" algn="l" latinLnBrk="0">
                        <a:lnSpc>
                          <a:spcPct val="100000"/>
                        </a:lnSpc>
                        <a:spcBef>
                          <a:spcPts val="200"/>
                        </a:spcBef>
                        <a:buFontTx/>
                        <a:buNone/>
                      </a:pPr>
                      <a:endParaRPr lang="en-US" altLang="ko-KR" sz="1000" b="0"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4816028"/>
                  </a:ext>
                </a:extLst>
              </a:tr>
              <a:tr h="545200">
                <a:tc>
                  <a:txBody>
                    <a:bodyPr/>
                    <a:lstStyle/>
                    <a:p>
                      <a:pPr marL="0" indent="0" algn="ctr" latinLnBrk="0">
                        <a:lnSpc>
                          <a:spcPct val="100000"/>
                        </a:lnSpc>
                        <a:spcBef>
                          <a:spcPts val="200"/>
                        </a:spcBef>
                        <a:buFontTx/>
                        <a:buNone/>
                      </a:pPr>
                      <a:r>
                        <a:rPr lang="ko-KR" altLang="en-US"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다나와</a:t>
                      </a:r>
                      <a:endParaRPr lang="en-US" altLang="ko-KR"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92075" indent="-92075" defTabSz="577850" hangingPunct="0">
                        <a:lnSpc>
                          <a:spcPct val="110000"/>
                        </a:lnSpc>
                        <a:spcBef>
                          <a:spcPts val="100"/>
                        </a:spcBef>
                        <a:spcAft>
                          <a:spcPts val="100"/>
                        </a:spcAft>
                        <a:buFont typeface="Arial" panose="020B0604020202020204" pitchFamily="34" charset="0"/>
                        <a:buChar char="•"/>
                      </a:pP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이커머스 가격 비교 플랫폼 다나와와 코리아센터</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에누리닷컴 및 몰테일 운영</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11</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합병함에 따라 대형 이커머스 합병법인 </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커넥트웨이브</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출범</a:t>
                      </a:r>
                      <a:r>
                        <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양사는 크로스보더 커머스 상품 소싱 정교화 및 데이터 커머스 경쟁력 강화 계획</a:t>
                      </a:r>
                      <a:endParaRPr lang="en-US" altLang="ko-KR" sz="850" b="0" spc="-40" dirty="0">
                        <a:ln>
                          <a:solidFill>
                            <a:prstClr val="white">
                              <a:lumMod val="75000"/>
                              <a:alpha val="0"/>
                            </a:prst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5397966"/>
                  </a:ext>
                </a:extLst>
              </a:tr>
              <a:tr h="588751">
                <a:tc>
                  <a:txBody>
                    <a:bodyPr/>
                    <a:lstStyle/>
                    <a:p>
                      <a:pPr marL="0" indent="0" algn="ctr" latinLnBrk="0">
                        <a:lnSpc>
                          <a:spcPct val="100000"/>
                        </a:lnSpc>
                        <a:spcBef>
                          <a:spcPts val="200"/>
                        </a:spcBef>
                        <a:buFontTx/>
                        <a:buNone/>
                      </a:pPr>
                      <a:r>
                        <a:rPr lang="ko-KR" altLang="en-US"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코리아센터</a:t>
                      </a:r>
                      <a:endParaRPr lang="en-US" altLang="ko-KR" sz="900" b="1" cap="none" spc="0" dirty="0">
                        <a:ln>
                          <a:solidFill>
                            <a:schemeClr val="tx1">
                              <a:alpha val="0"/>
                            </a:schemeClr>
                          </a:solidFill>
                        </a:ln>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indent="0" algn="l" latinLnBrk="0">
                        <a:lnSpc>
                          <a:spcPct val="100000"/>
                        </a:lnSpc>
                        <a:spcBef>
                          <a:spcPts val="200"/>
                        </a:spcBef>
                        <a:buFontTx/>
                        <a:buNone/>
                      </a:pPr>
                      <a:endParaRPr lang="en-US" altLang="ko-KR" sz="1000" b="0"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255783"/>
                  </a:ext>
                </a:extLst>
              </a:tr>
            </a:tbl>
          </a:graphicData>
        </a:graphic>
      </p:graphicFrame>
      <p:sp>
        <p:nvSpPr>
          <p:cNvPr id="81" name="텍스트 개체 틀 29">
            <a:extLst>
              <a:ext uri="{FF2B5EF4-FFF2-40B4-BE49-F238E27FC236}">
                <a16:creationId xmlns:a16="http://schemas.microsoft.com/office/drawing/2014/main" id="{837FC34E-06ED-F778-FE81-57860CB30834}"/>
              </a:ext>
            </a:extLst>
          </p:cNvPr>
          <p:cNvSpPr txBox="1">
            <a:spLocks/>
          </p:cNvSpPr>
          <p:nvPr/>
        </p:nvSpPr>
        <p:spPr>
          <a:xfrm>
            <a:off x="488950" y="1162050"/>
            <a:ext cx="8928100" cy="865188"/>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이커머스 플레이어는 상위권으로 도약하기 위해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M&amp;A</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를 적극적으로 추진하며 순위 경쟁을 치열하게 펼쳐옴</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최근 이커머스 시장은 쿠팡·네이버 간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2</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강 체제로 굳혀지는 모습이나 동남아시아 기반 큐텐</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(Qoo10)</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이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2022</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년 티몬에 이어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2023</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년 인터파크커머스와 위메프를 인수하며 </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티메파크</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연합체를 완성하는 등 주도권 경쟁이 이어질 것으로 전망 </a:t>
            </a:r>
          </a:p>
        </p:txBody>
      </p:sp>
      <p:sp>
        <p:nvSpPr>
          <p:cNvPr id="96" name="TextBox 95">
            <a:extLst>
              <a:ext uri="{FF2B5EF4-FFF2-40B4-BE49-F238E27FC236}">
                <a16:creationId xmlns:a16="http://schemas.microsoft.com/office/drawing/2014/main" id="{60695327-1F47-2D34-D9CC-2919C9BA4373}"/>
              </a:ext>
            </a:extLst>
          </p:cNvPr>
          <p:cNvSpPr txBox="1"/>
          <p:nvPr/>
        </p:nvSpPr>
        <p:spPr>
          <a:xfrm>
            <a:off x="3317870" y="6004961"/>
            <a:ext cx="5713163" cy="195814"/>
          </a:xfrm>
          <a:prstGeom prst="rect">
            <a:avLst/>
          </a:prstGeom>
          <a:noFill/>
          <a:ln>
            <a:noFill/>
          </a:ln>
        </p:spPr>
        <p:txBody>
          <a:bodyPr wrap="square" lIns="0" tIns="72000" rIns="0" bIns="0" rtlCol="0" anchor="b">
            <a:spAutoFit/>
          </a:bodyPr>
          <a:lstStyle>
            <a:defPPr>
              <a:defRPr lang="en-US"/>
            </a:defPPr>
            <a:lvl1pPr lvl="0">
              <a:defRPr sz="800">
                <a:ln>
                  <a:solidFill>
                    <a:prstClr val="white">
                      <a:lumMod val="75000"/>
                      <a:alpha val="0"/>
                    </a:prstClr>
                  </a:solidFill>
                </a:ln>
                <a:solidFill>
                  <a:schemeClr val="bg1">
                    <a:lumMod val="50000"/>
                  </a:scheme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 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125" name="텍스트 개체 틀 27">
            <a:extLst>
              <a:ext uri="{FF2B5EF4-FFF2-40B4-BE49-F238E27FC236}">
                <a16:creationId xmlns:a16="http://schemas.microsoft.com/office/drawing/2014/main" id="{ACA05EF9-F4E8-0E36-ADB6-407D623CAF75}"/>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grpSp>
        <p:nvGrpSpPr>
          <p:cNvPr id="2" name="그룹 1">
            <a:extLst>
              <a:ext uri="{FF2B5EF4-FFF2-40B4-BE49-F238E27FC236}">
                <a16:creationId xmlns:a16="http://schemas.microsoft.com/office/drawing/2014/main" id="{FE95BF59-D8CF-64E2-1B9C-A115E0DA070E}"/>
              </a:ext>
            </a:extLst>
          </p:cNvPr>
          <p:cNvGrpSpPr/>
          <p:nvPr/>
        </p:nvGrpSpPr>
        <p:grpSpPr>
          <a:xfrm>
            <a:off x="3385685" y="2680525"/>
            <a:ext cx="684814" cy="2900221"/>
            <a:chOff x="3495032" y="4957742"/>
            <a:chExt cx="684814" cy="2900221"/>
          </a:xfrm>
        </p:grpSpPr>
        <p:pic>
          <p:nvPicPr>
            <p:cNvPr id="3" name="Picture 2" descr="이베이 로고">
              <a:extLst>
                <a:ext uri="{FF2B5EF4-FFF2-40B4-BE49-F238E27FC236}">
                  <a16:creationId xmlns:a16="http://schemas.microsoft.com/office/drawing/2014/main" id="{6957E380-5D7D-56A6-9D10-D9EC03CE58EF}"/>
                </a:ext>
              </a:extLst>
            </p:cNvPr>
            <p:cNvPicPr>
              <a:picLocks noChangeAspect="1" noChangeArrowheads="1"/>
            </p:cNvPicPr>
            <p:nvPr/>
          </p:nvPicPr>
          <p:blipFill>
            <a:blip r:embed="rId2">
              <a:clrChange>
                <a:clrFrom>
                  <a:srgbClr val="F2F2F2"/>
                </a:clrFrom>
                <a:clrTo>
                  <a:srgbClr val="F2F2F2">
                    <a:alpha val="0"/>
                  </a:srgbClr>
                </a:clrTo>
              </a:clrChange>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48242" y="5478351"/>
              <a:ext cx="406021" cy="19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823D592-9807-07A7-FF10-61E55101C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032" y="4957742"/>
              <a:ext cx="684814" cy="135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Global R.E.S.T. Platform">
              <a:extLst>
                <a:ext uri="{FF2B5EF4-FFF2-40B4-BE49-F238E27FC236}">
                  <a16:creationId xmlns:a16="http://schemas.microsoft.com/office/drawing/2014/main" id="{6C5A8D8A-F195-7E33-B951-01085B6BCD8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27583" y1="53651" x2="27583" y2="53651"/>
                          <a14:foregroundMark x1="44667" y1="44603" x2="44667" y2="44603"/>
                          <a14:foregroundMark x1="55583" y1="43651" x2="55583" y2="43651"/>
                          <a14:foregroundMark x1="63000" y1="42698" x2="63000" y2="42698"/>
                          <a14:foregroundMark x1="66417" y1="47778" x2="66417" y2="47778"/>
                          <a14:foregroundMark x1="70333" y1="46508" x2="70333" y2="46508"/>
                        </a14:backgroundRemoval>
                      </a14:imgEffect>
                    </a14:imgLayer>
                  </a14:imgProps>
                </a:ext>
                <a:ext uri="{28A0092B-C50C-407E-A947-70E740481C1C}">
                  <a14:useLocalDpi xmlns:a14="http://schemas.microsoft.com/office/drawing/2010/main" val="0"/>
                </a:ext>
              </a:extLst>
            </a:blip>
            <a:srcRect l="15636" t="23974" r="16627" b="27880"/>
            <a:stretch/>
          </p:blipFill>
          <p:spPr bwMode="auto">
            <a:xfrm>
              <a:off x="3578938" y="6029391"/>
              <a:ext cx="532483" cy="1986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인터파크 로고">
              <a:extLst>
                <a:ext uri="{FF2B5EF4-FFF2-40B4-BE49-F238E27FC236}">
                  <a16:creationId xmlns:a16="http://schemas.microsoft.com/office/drawing/2014/main" id="{2329CFB3-6539-5C1C-5243-3819272B384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9783" b="89976" l="2498" r="97290">
                          <a14:foregroundMark x1="10500" y1="36715" x2="10500" y2="36715"/>
                          <a14:foregroundMark x1="11727" y1="36353" x2="11516" y2="35145"/>
                          <a14:foregroundMark x1="14564" y1="30797" x2="16638" y2="34541"/>
                          <a14:foregroundMark x1="11516" y1="24275" x2="13040" y2="26449"/>
                          <a14:foregroundMark x1="8002" y1="20411" x2="9992" y2="20169"/>
                          <a14:foregroundMark x1="5715" y1="30435" x2="7451" y2="28019"/>
                          <a14:foregroundMark x1="2540" y1="39251" x2="5715" y2="38285"/>
                          <a14:foregroundMark x1="7028" y1="44807" x2="8637" y2="41667"/>
                          <a14:foregroundMark x1="9314" y1="63043" x2="10500" y2="48309"/>
                          <a14:foregroundMark x1="12828" y1="42029" x2="14776" y2="46377"/>
                          <a14:foregroundMark x1="21041" y1="46739" x2="21253" y2="54227"/>
                          <a14:foregroundMark x1="25656" y1="44565" x2="25868" y2="55435"/>
                          <a14:foregroundMark x1="35521" y1="44203" x2="40093" y2="42391"/>
                          <a14:foregroundMark x1="43395" y1="44565" x2="43268" y2="57367"/>
                          <a14:foregroundMark x1="52244" y1="46135" x2="52244" y2="60145"/>
                          <a14:foregroundMark x1="62235" y1="48551" x2="62235" y2="58333"/>
                          <a14:foregroundMark x1="72989" y1="48913" x2="70660" y2="66787"/>
                          <a14:foregroundMark x1="91490" y1="47343" x2="91617" y2="63043"/>
                          <a14:foregroundMark x1="94877" y1="50483" x2="97290" y2="44203"/>
                          <a14:backgroundMark x1="29805" y1="28261" x2="35013" y2="15217"/>
                          <a14:backgroundMark x1="35013" y1="15217" x2="43480" y2="17391"/>
                          <a14:backgroundMark x1="31795" y1="12681" x2="46867" y2="23430"/>
                          <a14:backgroundMark x1="46867" y1="23430" x2="29848" y2="22464"/>
                          <a14:backgroundMark x1="29848" y1="22464" x2="29932" y2="22705"/>
                        </a14:backgroundRemoval>
                      </a14:imgEffect>
                    </a14:imgLayer>
                  </a14:imgProps>
                </a:ext>
                <a:ext uri="{28A0092B-C50C-407E-A947-70E740481C1C}">
                  <a14:useLocalDpi xmlns:a14="http://schemas.microsoft.com/office/drawing/2010/main" val="0"/>
                </a:ext>
              </a:extLst>
            </a:blip>
            <a:srcRect/>
            <a:stretch>
              <a:fillRect/>
            </a:stretch>
          </p:blipFill>
          <p:spPr bwMode="auto">
            <a:xfrm>
              <a:off x="3578937" y="6575489"/>
              <a:ext cx="532484" cy="1866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가격비교 대명사' 다나와, 매물로 나왔다...롯데·카카오 등 관심 - 전자신문">
              <a:extLst>
                <a:ext uri="{FF2B5EF4-FFF2-40B4-BE49-F238E27FC236}">
                  <a16:creationId xmlns:a16="http://schemas.microsoft.com/office/drawing/2014/main" id="{708C512C-D94B-2D6B-8BA2-9B3A19430514}"/>
                </a:ext>
              </a:extLst>
            </p:cNvPr>
            <p:cNvPicPr>
              <a:picLocks noChangeAspect="1" noChangeArrowheads="1"/>
            </p:cNvPicPr>
            <p:nvPr/>
          </p:nvPicPr>
          <p:blipFill>
            <a:blip r:embed="rId9">
              <a:clrChange>
                <a:clrFrom>
                  <a:srgbClr val="F2F2F2"/>
                </a:clrFrom>
                <a:clrTo>
                  <a:srgbClr val="F2F2F2">
                    <a:alpha val="0"/>
                  </a:srgbClr>
                </a:clrTo>
              </a:clrChange>
              <a:extLst>
                <a:ext uri="{BEBA8EAE-BF5A-486C-A8C5-ECC9F3942E4B}">
                  <a14:imgProps xmlns:a14="http://schemas.microsoft.com/office/drawing/2010/main">
                    <a14:imgLayer r:embed="rId10">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611735" y="7145013"/>
              <a:ext cx="484445" cy="1065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코리아센터, 강원도와 배달앱 '일단시켜' 운영 시작 | 아주경제">
              <a:extLst>
                <a:ext uri="{FF2B5EF4-FFF2-40B4-BE49-F238E27FC236}">
                  <a16:creationId xmlns:a16="http://schemas.microsoft.com/office/drawing/2014/main" id="{72FB741B-F595-875D-23A3-6F51683922AA}"/>
                </a:ext>
              </a:extLst>
            </p:cNvPr>
            <p:cNvPicPr>
              <a:picLocks noChangeAspect="1" noChangeArrowheads="1"/>
            </p:cNvPicPr>
            <p:nvPr/>
          </p:nvPicPr>
          <p:blipFill rotWithShape="1">
            <a:blip r:embed="rId11">
              <a:clrChange>
                <a:clrFrom>
                  <a:srgbClr val="F2F2F2"/>
                </a:clrFrom>
                <a:clrTo>
                  <a:srgbClr val="F2F2F2">
                    <a:alpha val="0"/>
                  </a:srgbClr>
                </a:clrTo>
              </a:clrChange>
              <a:extLst>
                <a:ext uri="{BEBA8EAE-BF5A-486C-A8C5-ECC9F3942E4B}">
                  <a14:imgProps xmlns:a14="http://schemas.microsoft.com/office/drawing/2010/main">
                    <a14:imgLayer r:embed="rId12">
                      <a14:imgEffect>
                        <a14:brightnessContrast bright="-5000"/>
                      </a14:imgEffect>
                    </a14:imgLayer>
                  </a14:imgProps>
                </a:ext>
                <a:ext uri="{28A0092B-C50C-407E-A947-70E740481C1C}">
                  <a14:useLocalDpi xmlns:a14="http://schemas.microsoft.com/office/drawing/2010/main" val="0"/>
                </a:ext>
              </a:extLst>
            </a:blip>
            <a:srcRect t="19189" b="19963"/>
            <a:stretch/>
          </p:blipFill>
          <p:spPr bwMode="auto">
            <a:xfrm>
              <a:off x="3509237" y="7718565"/>
              <a:ext cx="652834" cy="139398"/>
            </a:xfrm>
            <a:prstGeom prst="rect">
              <a:avLst/>
            </a:prstGeom>
            <a:noFill/>
            <a:extLst>
              <a:ext uri="{909E8E84-426E-40DD-AFC4-6F175D3DCCD1}">
                <a14:hiddenFill xmlns:a14="http://schemas.microsoft.com/office/drawing/2010/main">
                  <a:solidFill>
                    <a:srgbClr val="FFFFFF"/>
                  </a:solidFill>
                </a14:hiddenFill>
              </a:ext>
            </a:extLst>
          </p:spPr>
        </p:pic>
      </p:grpSp>
      <p:sp>
        <p:nvSpPr>
          <p:cNvPr id="1025" name="TextBox 1024">
            <a:extLst>
              <a:ext uri="{FF2B5EF4-FFF2-40B4-BE49-F238E27FC236}">
                <a16:creationId xmlns:a16="http://schemas.microsoft.com/office/drawing/2014/main" id="{330B4714-0A89-8932-FF0F-F1BEC49F296E}"/>
              </a:ext>
            </a:extLst>
          </p:cNvPr>
          <p:cNvSpPr txBox="1"/>
          <p:nvPr/>
        </p:nvSpPr>
        <p:spPr>
          <a:xfrm>
            <a:off x="6167147" y="4350958"/>
            <a:ext cx="3245680" cy="1525964"/>
          </a:xfrm>
          <a:prstGeom prst="rect">
            <a:avLst/>
          </a:prstGeom>
          <a:solidFill>
            <a:srgbClr val="D1F0FF"/>
          </a:solidFill>
          <a:ln>
            <a:solidFill>
              <a:srgbClr val="B3E6FF"/>
            </a:solidFill>
          </a:ln>
        </p:spPr>
        <p:txBody>
          <a:bodyPr wrap="square" anchor="ctr">
            <a:noAutofit/>
          </a:bodyPr>
          <a:lstStyle/>
          <a:p>
            <a:pPr>
              <a:lnSpc>
                <a:spcPct val="110000"/>
              </a:lnSpc>
              <a:spcBef>
                <a:spcPts val="200"/>
              </a:spcBef>
              <a:spcAft>
                <a:spcPts val="500"/>
              </a:spcAft>
              <a:buSzPct val="100000"/>
              <a:defRPr/>
            </a:pPr>
            <a:r>
              <a:rPr lang="ko-KR" altLang="en-US" sz="900" b="1"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한국 이커머스 시장 내 영향력 확대에 나서는 큐텐</a:t>
            </a:r>
            <a:r>
              <a:rPr lang="en-US" altLang="ko-KR" sz="900" b="1"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(Qoo10)</a:t>
            </a:r>
            <a:r>
              <a:rPr lang="ko-KR" altLang="en-US" sz="900" b="1"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endParaRPr lang="en-US" altLang="ko-KR" sz="900" b="1"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endParaRPr>
          </a:p>
          <a:p>
            <a:pPr marL="171450" marR="0" lvl="0" indent="-171450" algn="l" defTabSz="914400" rtl="0" eaLnBrk="1" fontAlgn="auto" latinLnBrk="0" hangingPunct="1">
              <a:lnSpc>
                <a:spcPct val="110000"/>
              </a:lnSpc>
              <a:spcBef>
                <a:spcPts val="100"/>
              </a:spcBef>
              <a:spcAft>
                <a:spcPts val="200"/>
              </a:spcAft>
              <a:buClrTx/>
              <a:buSzPct val="100000"/>
              <a:buFont typeface="Wingdings" panose="05000000000000000000" pitchFamily="2" charset="2"/>
              <a:buChar char="ü"/>
              <a:tabLst/>
              <a:defRPr/>
            </a:pPr>
            <a:r>
              <a:rPr lang="ko-KR" altLang="en-US"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싱가포르 기반 </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큐텐</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(Qoo10)</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은 </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2022</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티몬 인수를 시작으로 </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2023</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인터파크커머스와 위메프를 잇달아 인수하며 </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티메파크</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연합체를 구축</a:t>
            </a:r>
            <a:endPar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auto" latinLnBrk="0" hangingPunct="1">
              <a:lnSpc>
                <a:spcPct val="110000"/>
              </a:lnSpc>
              <a:spcBef>
                <a:spcPts val="100"/>
              </a:spcBef>
              <a:spcAft>
                <a:spcPts val="200"/>
              </a:spcAft>
              <a:buClrTx/>
              <a:buSzPct val="100000"/>
              <a:buFont typeface="Wingdings" panose="05000000000000000000" pitchFamily="2" charset="2"/>
              <a:buChar char="ü"/>
              <a:tabLst/>
              <a:defRPr/>
            </a:pP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3</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사 점유율을 단순 합할 경우 </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2022</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년 기준 </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4.6%</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로 아직까지는 국내 </a:t>
            </a:r>
            <a:r>
              <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1~3</a:t>
            </a: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위 사업자를 위협할 만한 수준의 영향력을 보유하고 있지는 않으나 추후 큐텐 행보에 관심을 두고 모니터링할 필요</a:t>
            </a:r>
            <a:endParaRPr kumimoji="0" lang="en-US" altLang="ko-KR"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endParaRPr>
          </a:p>
          <a:p>
            <a:pPr marL="171450" marR="0" lvl="0" indent="-171450" algn="l" defTabSz="914400" rtl="0" eaLnBrk="1" fontAlgn="auto" latinLnBrk="0" hangingPunct="1">
              <a:lnSpc>
                <a:spcPct val="110000"/>
              </a:lnSpc>
              <a:spcBef>
                <a:spcPts val="100"/>
              </a:spcBef>
              <a:spcAft>
                <a:spcPts val="200"/>
              </a:spcAft>
              <a:buClrTx/>
              <a:buSzPct val="100000"/>
              <a:buFont typeface="Wingdings" panose="05000000000000000000" pitchFamily="2" charset="2"/>
              <a:buChar char="ü"/>
              <a:tabLst/>
              <a:defRPr/>
            </a:pPr>
            <a:r>
              <a:rPr kumimoji="0" lang="ko-KR" altLang="en-US" sz="850" b="0" i="0" u="none" strike="noStrike" kern="0" cap="none" spc="-4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큐텐은 </a:t>
            </a:r>
            <a:r>
              <a:rPr lang="en-US" altLang="ko-KR"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2023</a:t>
            </a:r>
            <a:r>
              <a:rPr lang="ko-KR" altLang="en-US"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년 말 </a:t>
            </a:r>
            <a:r>
              <a:rPr lang="en-US" altLang="ko-KR"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11</a:t>
            </a:r>
            <a:r>
              <a:rPr lang="ko-KR" altLang="en-US"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번가 인수를 시도했으나 인수가 결렬</a:t>
            </a:r>
            <a:r>
              <a:rPr lang="en-US" altLang="ko-KR"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한편 최근 해외 사업자가 한국 내 사업을 확대하고 있는 가운데</a:t>
            </a:r>
            <a:r>
              <a:rPr lang="en-US" altLang="ko-KR"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 </a:t>
            </a:r>
            <a:r>
              <a:rPr lang="ko-KR" altLang="en-US"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국내 시장 지배력 강화를 위해 </a:t>
            </a:r>
            <a:r>
              <a:rPr lang="en-US" altLang="ko-KR"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11</a:t>
            </a:r>
            <a:r>
              <a:rPr lang="ko-KR" altLang="en-US" sz="850" kern="0" spc="-40" dirty="0">
                <a:ln>
                  <a:solidFill>
                    <a:prstClr val="white">
                      <a:lumMod val="75000"/>
                      <a:alpha val="0"/>
                    </a:prstClr>
                  </a:solidFill>
                </a:ln>
                <a:solidFill>
                  <a:srgbClr val="000000">
                    <a:lumMod val="85000"/>
                    <a:lumOff val="15000"/>
                  </a:srgbClr>
                </a:solidFill>
                <a:latin typeface="KoPub돋움체 Medium" panose="02020603020101020101" pitchFamily="18" charset="-127"/>
                <a:ea typeface="KoPub돋움체 Medium" panose="02020603020101020101" pitchFamily="18" charset="-127"/>
              </a:rPr>
              <a:t>번가 등 국내 기업 인수전에 참여할 가능성이 높아짐</a:t>
            </a:r>
            <a:endParaRPr kumimoji="0" lang="en-US" altLang="ko-KR" sz="850" b="0" i="0" u="none" strike="sngStrike" kern="0" cap="none" spc="-40" normalizeH="0" baseline="0" noProof="0" dirty="0">
              <a:ln>
                <a:solidFill>
                  <a:prstClr val="white">
                    <a:lumMod val="75000"/>
                    <a:alpha val="0"/>
                  </a:prstClr>
                </a:solidFill>
              </a:ln>
              <a:solidFill>
                <a:srgbClr val="FF0000"/>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00" name="TextBox 99">
            <a:extLst>
              <a:ext uri="{FF2B5EF4-FFF2-40B4-BE49-F238E27FC236}">
                <a16:creationId xmlns:a16="http://schemas.microsoft.com/office/drawing/2014/main" id="{C5751800-03C4-13C1-1E0C-EE4409C8CF16}"/>
              </a:ext>
            </a:extLst>
          </p:cNvPr>
          <p:cNvSpPr txBox="1"/>
          <p:nvPr/>
        </p:nvSpPr>
        <p:spPr>
          <a:xfrm>
            <a:off x="6647020" y="2600274"/>
            <a:ext cx="2244204"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&lt;</a:t>
            </a:r>
            <a:r>
              <a:rPr kumimoji="0" lang="ko-KR" altLang="en-US"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참고</a:t>
            </a:r>
            <a:r>
              <a:rPr kumimoji="0" lang="en-US" altLang="ko-KR"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&gt;</a:t>
            </a:r>
            <a:r>
              <a:rPr kumimoji="0" lang="ko-KR" altLang="en-US"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 큐텐</a:t>
            </a:r>
            <a:r>
              <a:rPr kumimoji="0" lang="en-US" altLang="ko-KR"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(Qoo10) M&amp;A</a:t>
            </a:r>
            <a:r>
              <a:rPr kumimoji="0" lang="ko-KR" altLang="en-US"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 </a:t>
            </a:r>
            <a:r>
              <a:rPr kumimoji="0" lang="en-US" altLang="ko-KR" sz="1100" b="0" i="0" u="none" strike="noStrike" kern="1200" cap="none" spc="0" normalizeH="0" baseline="0" noProof="0" dirty="0">
                <a:ln>
                  <a:solidFill>
                    <a:srgbClr val="FFFFFF">
                      <a:lumMod val="75000"/>
                      <a:alpha val="0"/>
                    </a:srgb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rPr>
              <a:t>Overview</a:t>
            </a:r>
            <a:endParaRPr kumimoji="0" lang="ko-KR" altLang="en-US" sz="1100" b="0" i="0" u="none" strike="noStrike" kern="120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Bold" panose="00000800000000000000" pitchFamily="2" charset="-127"/>
              <a:ea typeface="KoPub돋움체 Bold" panose="00000800000000000000" pitchFamily="2" charset="-127"/>
              <a:cs typeface="Univers for KPMG"/>
            </a:endParaRPr>
          </a:p>
        </p:txBody>
      </p:sp>
      <p:grpSp>
        <p:nvGrpSpPr>
          <p:cNvPr id="66" name="그룹 65">
            <a:extLst>
              <a:ext uri="{FF2B5EF4-FFF2-40B4-BE49-F238E27FC236}">
                <a16:creationId xmlns:a16="http://schemas.microsoft.com/office/drawing/2014/main" id="{40B0C01D-0057-83DC-B3EE-CB3443921E32}"/>
              </a:ext>
            </a:extLst>
          </p:cNvPr>
          <p:cNvGrpSpPr/>
          <p:nvPr/>
        </p:nvGrpSpPr>
        <p:grpSpPr>
          <a:xfrm>
            <a:off x="6125412" y="2895310"/>
            <a:ext cx="3287420" cy="1394687"/>
            <a:chOff x="6125412" y="2956270"/>
            <a:chExt cx="3287420" cy="1394687"/>
          </a:xfrm>
        </p:grpSpPr>
        <p:grpSp>
          <p:nvGrpSpPr>
            <p:cNvPr id="64" name="그룹 63">
              <a:extLst>
                <a:ext uri="{FF2B5EF4-FFF2-40B4-BE49-F238E27FC236}">
                  <a16:creationId xmlns:a16="http://schemas.microsoft.com/office/drawing/2014/main" id="{75CB3954-E57D-49E7-1F03-197D4719B7DC}"/>
                </a:ext>
              </a:extLst>
            </p:cNvPr>
            <p:cNvGrpSpPr/>
            <p:nvPr/>
          </p:nvGrpSpPr>
          <p:grpSpPr>
            <a:xfrm>
              <a:off x="6515100" y="3400525"/>
              <a:ext cx="2497414" cy="288000"/>
              <a:chOff x="6515100" y="3400525"/>
              <a:chExt cx="2497414" cy="288000"/>
            </a:xfrm>
          </p:grpSpPr>
          <p:grpSp>
            <p:nvGrpSpPr>
              <p:cNvPr id="77" name="그룹 76">
                <a:extLst>
                  <a:ext uri="{FF2B5EF4-FFF2-40B4-BE49-F238E27FC236}">
                    <a16:creationId xmlns:a16="http://schemas.microsoft.com/office/drawing/2014/main" id="{1E26EB5F-1518-6B72-2A3B-3B32EFED6E77}"/>
                  </a:ext>
                </a:extLst>
              </p:cNvPr>
              <p:cNvGrpSpPr/>
              <p:nvPr/>
            </p:nvGrpSpPr>
            <p:grpSpPr>
              <a:xfrm>
                <a:off x="6515100" y="3539371"/>
                <a:ext cx="2497414" cy="114955"/>
                <a:chOff x="7086864" y="3282267"/>
                <a:chExt cx="1888920" cy="165664"/>
              </a:xfrm>
            </p:grpSpPr>
            <p:cxnSp>
              <p:nvCxnSpPr>
                <p:cNvPr id="75" name="연결선: 꺾임 74">
                  <a:extLst>
                    <a:ext uri="{FF2B5EF4-FFF2-40B4-BE49-F238E27FC236}">
                      <a16:creationId xmlns:a16="http://schemas.microsoft.com/office/drawing/2014/main" id="{6EC3B6D8-2FC3-D400-1085-D3F2B0C504E2}"/>
                    </a:ext>
                  </a:extLst>
                </p:cNvPr>
                <p:cNvCxnSpPr>
                  <a:cxnSpLocks/>
                </p:cNvCxnSpPr>
                <p:nvPr/>
              </p:nvCxnSpPr>
              <p:spPr>
                <a:xfrm>
                  <a:off x="8028857" y="3282267"/>
                  <a:ext cx="946927" cy="165664"/>
                </a:xfrm>
                <a:prstGeom prst="bentConnector2">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연결선: 꺾임 75">
                  <a:extLst>
                    <a:ext uri="{FF2B5EF4-FFF2-40B4-BE49-F238E27FC236}">
                      <a16:creationId xmlns:a16="http://schemas.microsoft.com/office/drawing/2014/main" id="{0029F1D0-0390-EE70-D79D-5C006A107468}"/>
                    </a:ext>
                  </a:extLst>
                </p:cNvPr>
                <p:cNvCxnSpPr>
                  <a:cxnSpLocks/>
                </p:cNvCxnSpPr>
                <p:nvPr/>
              </p:nvCxnSpPr>
              <p:spPr>
                <a:xfrm flipH="1">
                  <a:off x="7086864" y="3282267"/>
                  <a:ext cx="946927" cy="165664"/>
                </a:xfrm>
                <a:prstGeom prst="bentConnector2">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3" name="직선 연결선 62">
                <a:extLst>
                  <a:ext uri="{FF2B5EF4-FFF2-40B4-BE49-F238E27FC236}">
                    <a16:creationId xmlns:a16="http://schemas.microsoft.com/office/drawing/2014/main" id="{210CF1BE-FE4C-D53F-CB5D-1345E131B1F8}"/>
                  </a:ext>
                </a:extLst>
              </p:cNvPr>
              <p:cNvCxnSpPr>
                <a:cxnSpLocks/>
              </p:cNvCxnSpPr>
              <p:nvPr/>
            </p:nvCxnSpPr>
            <p:spPr>
              <a:xfrm>
                <a:off x="7763807" y="3400525"/>
                <a:ext cx="0" cy="288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2" name="그룹 61">
              <a:extLst>
                <a:ext uri="{FF2B5EF4-FFF2-40B4-BE49-F238E27FC236}">
                  <a16:creationId xmlns:a16="http://schemas.microsoft.com/office/drawing/2014/main" id="{B0A115C4-D089-D0CC-691A-2FA50EED9D51}"/>
                </a:ext>
              </a:extLst>
            </p:cNvPr>
            <p:cNvGrpSpPr/>
            <p:nvPr/>
          </p:nvGrpSpPr>
          <p:grpSpPr>
            <a:xfrm>
              <a:off x="6125412" y="3651655"/>
              <a:ext cx="3287420" cy="699302"/>
              <a:chOff x="6125412" y="3651655"/>
              <a:chExt cx="3287420" cy="699302"/>
            </a:xfrm>
          </p:grpSpPr>
          <p:grpSp>
            <p:nvGrpSpPr>
              <p:cNvPr id="43" name="그룹 42">
                <a:extLst>
                  <a:ext uri="{FF2B5EF4-FFF2-40B4-BE49-F238E27FC236}">
                    <a16:creationId xmlns:a16="http://schemas.microsoft.com/office/drawing/2014/main" id="{142EC61C-E53B-A606-8F41-3FB3ED03517E}"/>
                  </a:ext>
                </a:extLst>
              </p:cNvPr>
              <p:cNvGrpSpPr/>
              <p:nvPr/>
            </p:nvGrpSpPr>
            <p:grpSpPr>
              <a:xfrm>
                <a:off x="8682601" y="3651655"/>
                <a:ext cx="730231" cy="699302"/>
                <a:chOff x="8682601" y="4489855"/>
                <a:chExt cx="730231" cy="699302"/>
              </a:xfrm>
            </p:grpSpPr>
            <p:grpSp>
              <p:nvGrpSpPr>
                <p:cNvPr id="35" name="그룹 34">
                  <a:extLst>
                    <a:ext uri="{FF2B5EF4-FFF2-40B4-BE49-F238E27FC236}">
                      <a16:creationId xmlns:a16="http://schemas.microsoft.com/office/drawing/2014/main" id="{92727422-2900-8C9E-CDE2-C49430F65181}"/>
                    </a:ext>
                  </a:extLst>
                </p:cNvPr>
                <p:cNvGrpSpPr/>
                <p:nvPr/>
              </p:nvGrpSpPr>
              <p:grpSpPr>
                <a:xfrm>
                  <a:off x="8682601" y="4489855"/>
                  <a:ext cx="730231" cy="699302"/>
                  <a:chOff x="7874595" y="4489855"/>
                  <a:chExt cx="730231" cy="699302"/>
                </a:xfrm>
              </p:grpSpPr>
              <p:sp>
                <p:nvSpPr>
                  <p:cNvPr id="36" name="사각형: 둥근 모서리 35">
                    <a:extLst>
                      <a:ext uri="{FF2B5EF4-FFF2-40B4-BE49-F238E27FC236}">
                        <a16:creationId xmlns:a16="http://schemas.microsoft.com/office/drawing/2014/main" id="{B394225A-6152-1CD3-7B58-92C0AC60D165}"/>
                      </a:ext>
                    </a:extLst>
                  </p:cNvPr>
                  <p:cNvSpPr/>
                  <p:nvPr/>
                </p:nvSpPr>
                <p:spPr>
                  <a:xfrm>
                    <a:off x="7874600" y="4489855"/>
                    <a:ext cx="730226" cy="465409"/>
                  </a:xfrm>
                  <a:prstGeom prst="roundRect">
                    <a:avLst>
                      <a:gd name="adj" fmla="val 0"/>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36000" rtlCol="0" anchor="b"/>
                  <a:lstStyle/>
                  <a:p>
                    <a:pPr marL="0" marR="0" lvl="0" indent="0" algn="ctr" defTabSz="577850" rtl="0" eaLnBrk="1" fontAlgn="auto" latinLnBrk="0" hangingPunct="0">
                      <a:lnSpc>
                        <a:spcPct val="100000"/>
                      </a:lnSpc>
                      <a:spcBef>
                        <a:spcPts val="0"/>
                      </a:spcBef>
                      <a:spcAft>
                        <a:spcPts val="0"/>
                      </a:spcAft>
                      <a:buClrTx/>
                      <a:buSzPct val="100000"/>
                      <a:buFontTx/>
                      <a:buNone/>
                      <a:tabLst/>
                      <a:defRPr/>
                    </a:pPr>
                    <a:r>
                      <a:rPr kumimoji="0" lang="ko-KR" altLang="en-US" sz="750" b="1"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위메프</a:t>
                    </a:r>
                  </a:p>
                </p:txBody>
              </p:sp>
              <p:sp>
                <p:nvSpPr>
                  <p:cNvPr id="98" name="TextBox 97">
                    <a:extLst>
                      <a:ext uri="{FF2B5EF4-FFF2-40B4-BE49-F238E27FC236}">
                        <a16:creationId xmlns:a16="http://schemas.microsoft.com/office/drawing/2014/main" id="{4E617E0F-8F75-54FB-0E19-98788AE04328}"/>
                      </a:ext>
                    </a:extLst>
                  </p:cNvPr>
                  <p:cNvSpPr txBox="1"/>
                  <p:nvPr/>
                </p:nvSpPr>
                <p:spPr>
                  <a:xfrm>
                    <a:off x="7874595" y="4983677"/>
                    <a:ext cx="730225" cy="205480"/>
                  </a:xfrm>
                  <a:prstGeom prst="rect">
                    <a:avLst/>
                  </a:prstGeom>
                  <a:noFill/>
                </p:spPr>
                <p:txBody>
                  <a:bodyPr wrap="square">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altLang="ko-KR" sz="800" b="0" i="0" u="none" strike="noStrike" kern="0" cap="none" spc="0" normalizeH="0" baseline="0" noProof="0" dirty="0">
                        <a:ln>
                          <a:solidFill>
                            <a:srgbClr val="000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(2023.04)</a:t>
                    </a:r>
                  </a:p>
                </p:txBody>
              </p:sp>
            </p:grpSp>
            <p:pic>
              <p:nvPicPr>
                <p:cNvPr id="1026" name="그림 1025">
                  <a:extLst>
                    <a:ext uri="{FF2B5EF4-FFF2-40B4-BE49-F238E27FC236}">
                      <a16:creationId xmlns:a16="http://schemas.microsoft.com/office/drawing/2014/main" id="{DD8D1072-6A63-16CC-CC6D-EB898CF9AC45}"/>
                    </a:ext>
                  </a:extLst>
                </p:cNvPr>
                <p:cNvPicPr>
                  <a:picLocks noChangeAspect="1"/>
                </p:cNvPicPr>
                <p:nvPr/>
              </p:nvPicPr>
              <p:blipFill>
                <a:blip r:embed="rId13"/>
                <a:stretch>
                  <a:fillRect/>
                </a:stretch>
              </p:blipFill>
              <p:spPr>
                <a:xfrm>
                  <a:off x="8854130" y="4606213"/>
                  <a:ext cx="387172" cy="133090"/>
                </a:xfrm>
                <a:prstGeom prst="rect">
                  <a:avLst/>
                </a:prstGeom>
                <a:solidFill>
                  <a:schemeClr val="bg1"/>
                </a:solidFill>
                <a:ln>
                  <a:noFill/>
                </a:ln>
              </p:spPr>
            </p:pic>
          </p:grpSp>
          <p:grpSp>
            <p:nvGrpSpPr>
              <p:cNvPr id="39" name="그룹 38">
                <a:extLst>
                  <a:ext uri="{FF2B5EF4-FFF2-40B4-BE49-F238E27FC236}">
                    <a16:creationId xmlns:a16="http://schemas.microsoft.com/office/drawing/2014/main" id="{84640CBD-1504-9794-99E4-B0D82C885A79}"/>
                  </a:ext>
                </a:extLst>
              </p:cNvPr>
              <p:cNvGrpSpPr/>
              <p:nvPr/>
            </p:nvGrpSpPr>
            <p:grpSpPr>
              <a:xfrm>
                <a:off x="7445740" y="3651655"/>
                <a:ext cx="730229" cy="699302"/>
                <a:chOff x="7066591" y="4489855"/>
                <a:chExt cx="730229" cy="699302"/>
              </a:xfrm>
            </p:grpSpPr>
            <p:grpSp>
              <p:nvGrpSpPr>
                <p:cNvPr id="37" name="그룹 36">
                  <a:extLst>
                    <a:ext uri="{FF2B5EF4-FFF2-40B4-BE49-F238E27FC236}">
                      <a16:creationId xmlns:a16="http://schemas.microsoft.com/office/drawing/2014/main" id="{EE473E14-A0E6-BC01-79DD-1C08FADB156F}"/>
                    </a:ext>
                  </a:extLst>
                </p:cNvPr>
                <p:cNvGrpSpPr/>
                <p:nvPr/>
              </p:nvGrpSpPr>
              <p:grpSpPr>
                <a:xfrm>
                  <a:off x="7066591" y="4489855"/>
                  <a:ext cx="730229" cy="699302"/>
                  <a:chOff x="7066591" y="4489855"/>
                  <a:chExt cx="730229" cy="699302"/>
                </a:xfrm>
              </p:grpSpPr>
              <p:sp>
                <p:nvSpPr>
                  <p:cNvPr id="33" name="사각형: 둥근 모서리 32">
                    <a:extLst>
                      <a:ext uri="{FF2B5EF4-FFF2-40B4-BE49-F238E27FC236}">
                        <a16:creationId xmlns:a16="http://schemas.microsoft.com/office/drawing/2014/main" id="{E041F1A7-7061-9547-1486-5BC1CC826894}"/>
                      </a:ext>
                    </a:extLst>
                  </p:cNvPr>
                  <p:cNvSpPr/>
                  <p:nvPr/>
                </p:nvSpPr>
                <p:spPr>
                  <a:xfrm>
                    <a:off x="7066594" y="4489855"/>
                    <a:ext cx="730226" cy="465409"/>
                  </a:xfrm>
                  <a:prstGeom prst="roundRect">
                    <a:avLst>
                      <a:gd name="adj" fmla="val 0"/>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36000" rtlCol="0" anchor="b"/>
                  <a:lstStyle/>
                  <a:p>
                    <a:pPr marL="0" marR="0" lvl="0" indent="0" algn="ctr" defTabSz="577850" rtl="0" eaLnBrk="1" fontAlgn="auto" latinLnBrk="0" hangingPunct="0">
                      <a:lnSpc>
                        <a:spcPct val="100000"/>
                      </a:lnSpc>
                      <a:spcBef>
                        <a:spcPts val="0"/>
                      </a:spcBef>
                      <a:spcAft>
                        <a:spcPts val="0"/>
                      </a:spcAft>
                      <a:buClrTx/>
                      <a:buSzPct val="100000"/>
                      <a:buFontTx/>
                      <a:buNone/>
                      <a:tabLst/>
                      <a:defRPr/>
                    </a:pPr>
                    <a:r>
                      <a:rPr kumimoji="0" lang="ko-KR" altLang="en-US" sz="750" b="1"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인터파크커머스</a:t>
                    </a:r>
                  </a:p>
                </p:txBody>
              </p:sp>
              <p:sp>
                <p:nvSpPr>
                  <p:cNvPr id="97" name="TextBox 96">
                    <a:extLst>
                      <a:ext uri="{FF2B5EF4-FFF2-40B4-BE49-F238E27FC236}">
                        <a16:creationId xmlns:a16="http://schemas.microsoft.com/office/drawing/2014/main" id="{810D3DE5-39A7-CDE9-75B5-6B562E842834}"/>
                      </a:ext>
                    </a:extLst>
                  </p:cNvPr>
                  <p:cNvSpPr txBox="1"/>
                  <p:nvPr/>
                </p:nvSpPr>
                <p:spPr>
                  <a:xfrm>
                    <a:off x="7066591" y="4983677"/>
                    <a:ext cx="730225" cy="205480"/>
                  </a:xfrm>
                  <a:prstGeom prst="rect">
                    <a:avLst/>
                  </a:prstGeom>
                  <a:noFill/>
                </p:spPr>
                <p:txBody>
                  <a:bodyPr wrap="square">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altLang="ko-KR" sz="800" b="0" i="0" u="none" strike="noStrike" kern="0" cap="none" spc="0" normalizeH="0" baseline="0" noProof="0" dirty="0">
                        <a:ln>
                          <a:solidFill>
                            <a:srgbClr val="000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(2023.03)</a:t>
                    </a:r>
                  </a:p>
                </p:txBody>
              </p:sp>
            </p:grpSp>
            <p:pic>
              <p:nvPicPr>
                <p:cNvPr id="1027" name="Picture 14" descr="인터파크 로고">
                  <a:extLst>
                    <a:ext uri="{FF2B5EF4-FFF2-40B4-BE49-F238E27FC236}">
                      <a16:creationId xmlns:a16="http://schemas.microsoft.com/office/drawing/2014/main" id="{9EBE66EA-4393-A0B8-CDB8-A31414C647DB}"/>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9723" y="4532356"/>
                  <a:ext cx="639161" cy="224014"/>
                </a:xfrm>
                <a:prstGeom prst="rect">
                  <a:avLst/>
                </a:prstGeom>
                <a:solidFill>
                  <a:schemeClr val="bg1"/>
                </a:solidFill>
                <a:ln>
                  <a:noFill/>
                </a:ln>
              </p:spPr>
            </p:pic>
          </p:grpSp>
          <p:grpSp>
            <p:nvGrpSpPr>
              <p:cNvPr id="40" name="그룹 39">
                <a:extLst>
                  <a:ext uri="{FF2B5EF4-FFF2-40B4-BE49-F238E27FC236}">
                    <a16:creationId xmlns:a16="http://schemas.microsoft.com/office/drawing/2014/main" id="{14826603-5EDB-8544-7D76-4DB9E05DA67D}"/>
                  </a:ext>
                </a:extLst>
              </p:cNvPr>
              <p:cNvGrpSpPr/>
              <p:nvPr/>
            </p:nvGrpSpPr>
            <p:grpSpPr>
              <a:xfrm>
                <a:off x="6125412" y="3651655"/>
                <a:ext cx="813697" cy="699302"/>
                <a:chOff x="6216852" y="4489855"/>
                <a:chExt cx="813697" cy="699302"/>
              </a:xfrm>
            </p:grpSpPr>
            <p:grpSp>
              <p:nvGrpSpPr>
                <p:cNvPr id="38" name="그룹 37">
                  <a:extLst>
                    <a:ext uri="{FF2B5EF4-FFF2-40B4-BE49-F238E27FC236}">
                      <a16:creationId xmlns:a16="http://schemas.microsoft.com/office/drawing/2014/main" id="{6152BAAA-0E9C-1E64-5FCC-A4D27EC869CA}"/>
                    </a:ext>
                  </a:extLst>
                </p:cNvPr>
                <p:cNvGrpSpPr/>
                <p:nvPr/>
              </p:nvGrpSpPr>
              <p:grpSpPr>
                <a:xfrm>
                  <a:off x="6216852" y="4489855"/>
                  <a:ext cx="813697" cy="699302"/>
                  <a:chOff x="6216852" y="4489855"/>
                  <a:chExt cx="813697" cy="699302"/>
                </a:xfrm>
              </p:grpSpPr>
              <p:sp>
                <p:nvSpPr>
                  <p:cNvPr id="47" name="사각형: 둥근 모서리 46">
                    <a:extLst>
                      <a:ext uri="{FF2B5EF4-FFF2-40B4-BE49-F238E27FC236}">
                        <a16:creationId xmlns:a16="http://schemas.microsoft.com/office/drawing/2014/main" id="{09FFA7BB-7349-18E4-81A8-2E9D372D667E}"/>
                      </a:ext>
                    </a:extLst>
                  </p:cNvPr>
                  <p:cNvSpPr/>
                  <p:nvPr/>
                </p:nvSpPr>
                <p:spPr>
                  <a:xfrm>
                    <a:off x="6258587" y="4489855"/>
                    <a:ext cx="730226" cy="465409"/>
                  </a:xfrm>
                  <a:prstGeom prst="roundRect">
                    <a:avLst>
                      <a:gd name="adj" fmla="val 0"/>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36000" rtlCol="0" anchor="b"/>
                  <a:lstStyle/>
                  <a:p>
                    <a:pPr marL="0" marR="0" lvl="0" indent="0" algn="ctr" defTabSz="577850" rtl="0" eaLnBrk="1" fontAlgn="auto" latinLnBrk="0" hangingPunct="0">
                      <a:lnSpc>
                        <a:spcPct val="100000"/>
                      </a:lnSpc>
                      <a:spcBef>
                        <a:spcPts val="0"/>
                      </a:spcBef>
                      <a:spcAft>
                        <a:spcPts val="0"/>
                      </a:spcAft>
                      <a:buClrTx/>
                      <a:buSzPct val="100000"/>
                      <a:buFontTx/>
                      <a:buNone/>
                      <a:tabLst/>
                      <a:defRPr/>
                    </a:pPr>
                    <a:r>
                      <a:rPr kumimoji="0" lang="ko-KR" altLang="en-US" sz="750" b="1"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티몬</a:t>
                    </a:r>
                  </a:p>
                </p:txBody>
              </p:sp>
              <p:sp>
                <p:nvSpPr>
                  <p:cNvPr id="92" name="TextBox 91">
                    <a:extLst>
                      <a:ext uri="{FF2B5EF4-FFF2-40B4-BE49-F238E27FC236}">
                        <a16:creationId xmlns:a16="http://schemas.microsoft.com/office/drawing/2014/main" id="{BA50116D-8A66-1826-29D8-E924A9B31864}"/>
                      </a:ext>
                    </a:extLst>
                  </p:cNvPr>
                  <p:cNvSpPr txBox="1"/>
                  <p:nvPr/>
                </p:nvSpPr>
                <p:spPr>
                  <a:xfrm>
                    <a:off x="6216852" y="4983677"/>
                    <a:ext cx="813697" cy="205480"/>
                  </a:xfrm>
                  <a:prstGeom prst="rect">
                    <a:avLst/>
                  </a:prstGeom>
                  <a:noFill/>
                </p:spPr>
                <p:txBody>
                  <a:bodyPr wrap="square">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altLang="ko-KR" sz="800" b="0" i="0" u="none" strike="noStrike" kern="0" cap="none" spc="0" normalizeH="0" baseline="0" noProof="0" dirty="0">
                        <a:ln>
                          <a:solidFill>
                            <a:srgbClr val="000000">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(2022.09)</a:t>
                    </a:r>
                  </a:p>
                </p:txBody>
              </p:sp>
            </p:grpSp>
            <p:pic>
              <p:nvPicPr>
                <p:cNvPr id="1028" name="Picture 6" descr="쇼핑]티몬 로고 jpg,png,ai : 네이버 블로그">
                  <a:extLst>
                    <a:ext uri="{FF2B5EF4-FFF2-40B4-BE49-F238E27FC236}">
                      <a16:creationId xmlns:a16="http://schemas.microsoft.com/office/drawing/2014/main" id="{C5E576BC-11AC-191E-A5D6-BC418CE07AB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1187" t="39178" r="11576" b="39271"/>
                <a:stretch/>
              </p:blipFill>
              <p:spPr bwMode="auto">
                <a:xfrm>
                  <a:off x="6332917" y="4587909"/>
                  <a:ext cx="579290" cy="161628"/>
                </a:xfrm>
                <a:prstGeom prst="rect">
                  <a:avLst/>
                </a:prstGeom>
                <a:solidFill>
                  <a:schemeClr val="bg1"/>
                </a:solidFill>
                <a:ln>
                  <a:noFill/>
                </a:ln>
              </p:spPr>
            </p:pic>
          </p:grpSp>
        </p:grpSp>
        <p:grpSp>
          <p:nvGrpSpPr>
            <p:cNvPr id="65" name="그룹 64">
              <a:extLst>
                <a:ext uri="{FF2B5EF4-FFF2-40B4-BE49-F238E27FC236}">
                  <a16:creationId xmlns:a16="http://schemas.microsoft.com/office/drawing/2014/main" id="{2E1E3EC7-BAF1-D241-C8A9-0B301D6DA977}"/>
                </a:ext>
              </a:extLst>
            </p:cNvPr>
            <p:cNvGrpSpPr/>
            <p:nvPr/>
          </p:nvGrpSpPr>
          <p:grpSpPr>
            <a:xfrm>
              <a:off x="7362274" y="2956270"/>
              <a:ext cx="813697" cy="482181"/>
              <a:chOff x="7453714" y="2956270"/>
              <a:chExt cx="813697" cy="482181"/>
            </a:xfrm>
          </p:grpSpPr>
          <p:sp>
            <p:nvSpPr>
              <p:cNvPr id="29" name="사각형: 둥근 모서리 28">
                <a:extLst>
                  <a:ext uri="{FF2B5EF4-FFF2-40B4-BE49-F238E27FC236}">
                    <a16:creationId xmlns:a16="http://schemas.microsoft.com/office/drawing/2014/main" id="{D51F75BD-49DA-347B-4609-4DDC84D2ABCF}"/>
                  </a:ext>
                </a:extLst>
              </p:cNvPr>
              <p:cNvSpPr/>
              <p:nvPr/>
            </p:nvSpPr>
            <p:spPr>
              <a:xfrm>
                <a:off x="7453714" y="2956270"/>
                <a:ext cx="813697" cy="482181"/>
              </a:xfrm>
              <a:prstGeom prst="roundRect">
                <a:avLst>
                  <a:gd name="adj" fmla="val 0"/>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b"/>
              <a:lstStyle/>
              <a:p>
                <a:pPr marL="0" marR="0" lvl="0" indent="0" algn="ctr" defTabSz="577850" rtl="0" eaLnBrk="1" fontAlgn="auto" latinLnBrk="0" hangingPunct="0">
                  <a:lnSpc>
                    <a:spcPct val="100000"/>
                  </a:lnSpc>
                  <a:spcBef>
                    <a:spcPts val="0"/>
                  </a:spcBef>
                  <a:spcAft>
                    <a:spcPts val="0"/>
                  </a:spcAft>
                  <a:buClrTx/>
                  <a:buSzPct val="100000"/>
                  <a:buFontTx/>
                  <a:buNone/>
                  <a:tabLst/>
                  <a:defRPr/>
                </a:pPr>
                <a:r>
                  <a:rPr kumimoji="0" lang="ko-KR" altLang="en-US" sz="750" b="1"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큐텐</a:t>
                </a:r>
                <a:r>
                  <a:rPr kumimoji="0" lang="en-US" altLang="ko-KR" sz="750" b="1"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(Qoo10)</a:t>
                </a:r>
                <a:endParaRPr kumimoji="0" lang="ko-KR" altLang="en-US" sz="750" b="1"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30" name="그림 29">
                <a:extLst>
                  <a:ext uri="{FF2B5EF4-FFF2-40B4-BE49-F238E27FC236}">
                    <a16:creationId xmlns:a16="http://schemas.microsoft.com/office/drawing/2014/main" id="{D4DA58B9-63A8-0C4C-115F-505E0C1B11DE}"/>
                  </a:ext>
                </a:extLst>
              </p:cNvPr>
              <p:cNvPicPr>
                <a:picLocks noChangeAspect="1"/>
              </p:cNvPicPr>
              <p:nvPr/>
            </p:nvPicPr>
            <p:blipFill>
              <a:blip r:embed="rId16"/>
              <a:stretch>
                <a:fillRect/>
              </a:stretch>
            </p:blipFill>
            <p:spPr>
              <a:xfrm>
                <a:off x="7627252" y="3040632"/>
                <a:ext cx="466620" cy="165261"/>
              </a:xfrm>
              <a:prstGeom prst="rect">
                <a:avLst/>
              </a:prstGeom>
            </p:spPr>
          </p:pic>
        </p:grpSp>
      </p:grpSp>
    </p:spTree>
    <p:extLst>
      <p:ext uri="{BB962C8B-B14F-4D97-AF65-F5344CB8AC3E}">
        <p14:creationId xmlns:p14="http://schemas.microsoft.com/office/powerpoint/2010/main" val="96264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F7FF"/>
        </a:solidFill>
        <a:effectLst/>
      </p:bgPr>
    </p:bg>
    <p:spTree>
      <p:nvGrpSpPr>
        <p:cNvPr id="1" name=""/>
        <p:cNvGrpSpPr/>
        <p:nvPr/>
      </p:nvGrpSpPr>
      <p:grpSpPr>
        <a:xfrm>
          <a:off x="0" y="0"/>
          <a:ext cx="0" cy="0"/>
          <a:chOff x="0" y="0"/>
          <a:chExt cx="0" cy="0"/>
        </a:xfrm>
      </p:grpSpPr>
      <p:sp>
        <p:nvSpPr>
          <p:cNvPr id="6" name="텍스트 개체 틀 28">
            <a:extLst>
              <a:ext uri="{FF2B5EF4-FFF2-40B4-BE49-F238E27FC236}">
                <a16:creationId xmlns:a16="http://schemas.microsoft.com/office/drawing/2014/main" id="{B73E4A19-7899-7F7B-8DA2-E22208ECEF3D}"/>
              </a:ext>
            </a:extLst>
          </p:cNvPr>
          <p:cNvSpPr>
            <a:spLocks noGrp="1"/>
          </p:cNvSpPr>
          <p:nvPr>
            <p:ph type="body" sz="quarter" idx="11"/>
          </p:nvPr>
        </p:nvSpPr>
        <p:spPr>
          <a:xfrm>
            <a:off x="488950" y="617249"/>
            <a:ext cx="8928100" cy="322262"/>
          </a:xfrm>
        </p:spPr>
        <p:txBody>
          <a:bodyPr/>
          <a:lstStyle/>
          <a:p>
            <a:pPr lvl="0"/>
            <a:r>
              <a:rPr lang="en-US" altLang="ko-KR" dirty="0"/>
              <a:t>[</a:t>
            </a:r>
            <a:r>
              <a:rPr lang="ko-KR" altLang="en-US" dirty="0"/>
              <a:t>참고</a:t>
            </a:r>
            <a:r>
              <a:rPr lang="en-US" altLang="ko-KR" dirty="0"/>
              <a:t>] IPO </a:t>
            </a:r>
            <a:r>
              <a:rPr lang="ko-KR" altLang="en-US" dirty="0"/>
              <a:t>한파 조짐에 연이은 이커머스 상장 철회 </a:t>
            </a:r>
          </a:p>
        </p:txBody>
      </p:sp>
      <p:sp>
        <p:nvSpPr>
          <p:cNvPr id="7" name="텍스트 개체 틀 29">
            <a:extLst>
              <a:ext uri="{FF2B5EF4-FFF2-40B4-BE49-F238E27FC236}">
                <a16:creationId xmlns:a16="http://schemas.microsoft.com/office/drawing/2014/main" id="{739DEBB1-900E-0B73-56B0-954DB44BEE46}"/>
              </a:ext>
            </a:extLst>
          </p:cNvPr>
          <p:cNvSpPr txBox="1">
            <a:spLocks/>
          </p:cNvSpPr>
          <p:nvPr/>
        </p:nvSpPr>
        <p:spPr>
          <a:xfrm>
            <a:off x="488950" y="1162050"/>
            <a:ext cx="8928100" cy="865188"/>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경쟁이 치열한 이커머스 시장에서 생존하기 위해서는 투자를 위한 자금 확보가 필수적이며</a:t>
            </a:r>
            <a:r>
              <a:rPr kumimoji="0" lang="en-US" altLang="ko-KR"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이에 주요 이커머스 플랫폼을 운영하는 기업은 </a:t>
            </a:r>
            <a:r>
              <a:rPr kumimoji="0" lang="en-US" altLang="ko-KR"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IPO</a:t>
            </a:r>
            <a:r>
              <a:rPr kumimoji="0" lang="ko-KR" altLang="en-US"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를 통한 자금 조달에 나서고 있음</a:t>
            </a:r>
            <a:r>
              <a:rPr kumimoji="0" lang="en-US" altLang="ko-KR"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 </a:t>
            </a:r>
            <a:r>
              <a:rPr kumimoji="0" lang="ko-KR" altLang="en-US"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그러나 최근 금리 인상으로 투자 심리가 위축됨에 따라 이커머스 기업의 </a:t>
            </a:r>
            <a:r>
              <a:rPr kumimoji="0" lang="en-US" altLang="ko-KR"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IPO </a:t>
            </a:r>
            <a:r>
              <a:rPr kumimoji="0" lang="ko-KR" altLang="en-US"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rPr>
              <a:t>성공 여부는 불투명한 상황 </a:t>
            </a:r>
            <a:endParaRPr kumimoji="0" lang="en-US" altLang="ko-KR" sz="1500" b="0" i="0" u="none" strike="noStrike" kern="120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a:ea typeface="KoPub돋움체 Medium"/>
            </a:endParaRPr>
          </a:p>
        </p:txBody>
      </p:sp>
      <p:sp>
        <p:nvSpPr>
          <p:cNvPr id="8" name="직사각형 7">
            <a:extLst>
              <a:ext uri="{FF2B5EF4-FFF2-40B4-BE49-F238E27FC236}">
                <a16:creationId xmlns:a16="http://schemas.microsoft.com/office/drawing/2014/main" id="{0566B85D-C198-7B48-3BFB-6AB6AF974AEA}"/>
              </a:ext>
            </a:extLst>
          </p:cNvPr>
          <p:cNvSpPr/>
          <p:nvPr/>
        </p:nvSpPr>
        <p:spPr>
          <a:xfrm>
            <a:off x="503319" y="2168525"/>
            <a:ext cx="2631767" cy="3708398"/>
          </a:xfrm>
          <a:prstGeom prst="rect">
            <a:avLst/>
          </a:prstGeom>
          <a:solidFill>
            <a:schemeClr val="tx2">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0" marR="0" lvl="0" indent="0" algn="ctr" defTabSz="914400" rtl="0" eaLnBrk="1" fontAlgn="auto" latinLnBrk="0" hangingPunct="0">
              <a:lnSpc>
                <a:spcPct val="120000"/>
              </a:lnSpc>
              <a:spcBef>
                <a:spcPts val="0"/>
              </a:spcBef>
              <a:spcAft>
                <a:spcPts val="0"/>
              </a:spcAft>
              <a:buClrTx/>
              <a:buSzTx/>
              <a:buFontTx/>
              <a:buNone/>
              <a:tabLst/>
              <a:defRPr/>
            </a:pP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2020603020101020101" pitchFamily="18" charset="-127"/>
              <a:ea typeface="KoPub돋움체 Bold" panose="02020603020101020101" pitchFamily="18" charset="-127"/>
              <a:cs typeface="+mn-cs"/>
            </a:endParaRPr>
          </a:p>
        </p:txBody>
      </p:sp>
      <p:sp>
        <p:nvSpPr>
          <p:cNvPr id="10" name="TextBox 9">
            <a:extLst>
              <a:ext uri="{FF2B5EF4-FFF2-40B4-BE49-F238E27FC236}">
                <a16:creationId xmlns:a16="http://schemas.microsoft.com/office/drawing/2014/main" id="{7E695B43-5640-1D1F-02DA-2085C2B30F76}"/>
              </a:ext>
            </a:extLst>
          </p:cNvPr>
          <p:cNvSpPr txBox="1"/>
          <p:nvPr/>
        </p:nvSpPr>
        <p:spPr>
          <a:xfrm>
            <a:off x="659999" y="3508374"/>
            <a:ext cx="1845076" cy="922945"/>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Univers for KPMG"/>
              </a:rPr>
              <a:t>시장 지배력 강화를 위한 대규모 투자 자금 조달을 목적으로 기업공개 추진 계획을 밝혔으나</a:t>
            </a:r>
            <a:r>
              <a:rPr kumimoji="0" lang="en-US" altLang="ko-KR" sz="11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Univers for KPMG"/>
              </a:rPr>
              <a:t>,</a:t>
            </a:r>
            <a:r>
              <a:rPr kumimoji="0" lang="ko-KR" altLang="en-US" sz="11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Univers for KPMG"/>
              </a:rPr>
              <a:t> 이커머스 기업은 시장 상황이 악화되며 상장을 철회</a:t>
            </a:r>
            <a:r>
              <a:rPr kumimoji="0" lang="en-US" altLang="ko-KR" sz="1100" b="1"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a:t>
            </a:r>
            <a:r>
              <a:rPr kumimoji="0" lang="ko-KR" altLang="en-US" sz="1100" b="1"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연기</a:t>
            </a:r>
            <a:endParaRPr kumimoji="0" lang="ko-KR" altLang="en-US" sz="1100" b="1" i="0" u="none" strike="noStrike" kern="1200" cap="none" spc="0" normalizeH="0" baseline="0" noProof="0" dirty="0">
              <a:ln>
                <a:solidFill>
                  <a:srgbClr val="00338D">
                    <a:alpha val="0"/>
                  </a:srgbClr>
                </a:solidFill>
              </a:ln>
              <a:solidFill>
                <a:srgbClr val="FFFFFF"/>
              </a:solidFill>
              <a:effectLst/>
              <a:uLnTx/>
              <a:uFillTx/>
              <a:latin typeface="KoPub돋움체 Medium"/>
              <a:ea typeface="KoPub돋움체 Medium"/>
              <a:cs typeface="Univers for KPMG"/>
            </a:endParaRPr>
          </a:p>
        </p:txBody>
      </p:sp>
      <p:sp>
        <p:nvSpPr>
          <p:cNvPr id="11" name="TextBox 10">
            <a:extLst>
              <a:ext uri="{FF2B5EF4-FFF2-40B4-BE49-F238E27FC236}">
                <a16:creationId xmlns:a16="http://schemas.microsoft.com/office/drawing/2014/main" id="{D327F60C-E3D6-5CA9-6607-782FFA77B366}"/>
              </a:ext>
            </a:extLst>
          </p:cNvPr>
          <p:cNvSpPr txBox="1"/>
          <p:nvPr/>
        </p:nvSpPr>
        <p:spPr>
          <a:xfrm>
            <a:off x="674369" y="4482369"/>
            <a:ext cx="2124000" cy="1177566"/>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기업공개</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(IPO)</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를 공언했던 이커머스 기업은 얼어붙은 시장 상황에 상장 철회하거나 잠정 연기</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 SSG</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닷컴</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 </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컬리</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 </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오아시스 등 주요 기업들은 </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IPO </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재도전을 위해 수익 개선에 역량을 집중하며 </a:t>
            </a:r>
            <a:r>
              <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IPO </a:t>
            </a:r>
            <a:r>
              <a:rPr kumimoji="0" lang="ko-KR" altLang="en-US"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rPr>
              <a:t>재추진 시점을 타진</a:t>
            </a:r>
            <a:endParaRPr kumimoji="0" lang="en-US" altLang="ko-KR" sz="1000" b="0" i="0" u="none" strike="noStrike" kern="1200" cap="none" spc="0" normalizeH="0" baseline="0" noProof="0" dirty="0">
              <a:ln>
                <a:solidFill>
                  <a:srgbClr val="00338D">
                    <a:alpha val="0"/>
                  </a:srgbClr>
                </a:solidFill>
              </a:ln>
              <a:solidFill>
                <a:srgbClr val="FFFFFF"/>
              </a:solidFill>
              <a:effectLst/>
              <a:uLnTx/>
              <a:uFillTx/>
              <a:latin typeface="KoPub돋움체 Medium" panose="00000600000000000000" pitchFamily="2" charset="-127"/>
              <a:ea typeface="KoPub돋움체 Medium" panose="00000600000000000000" pitchFamily="2" charset="-127"/>
              <a:cs typeface="Univers for KPMG"/>
            </a:endParaRPr>
          </a:p>
        </p:txBody>
      </p:sp>
      <p:sp>
        <p:nvSpPr>
          <p:cNvPr id="12" name="직사각형 11">
            <a:extLst>
              <a:ext uri="{FF2B5EF4-FFF2-40B4-BE49-F238E27FC236}">
                <a16:creationId xmlns:a16="http://schemas.microsoft.com/office/drawing/2014/main" id="{F233AF5F-6CAB-166F-DEDE-8A8A1EE7BAD6}"/>
              </a:ext>
            </a:extLst>
          </p:cNvPr>
          <p:cNvSpPr/>
          <p:nvPr/>
        </p:nvSpPr>
        <p:spPr>
          <a:xfrm rot="5400000">
            <a:off x="655319" y="2442737"/>
            <a:ext cx="86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Ins="180000" bIns="468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200" b="0" i="0" u="none" strike="noStrike" kern="1200" cap="none" spc="0" normalizeH="0" baseline="0" noProof="0" dirty="0">
                <a:ln>
                  <a:solidFill>
                    <a:srgbClr val="FFFFFF">
                      <a:lumMod val="75000"/>
                      <a:alpha val="0"/>
                    </a:srgbClr>
                  </a:solidFill>
                </a:ln>
                <a:solidFill>
                  <a:srgbClr val="00338D">
                    <a:lumMod val="75000"/>
                  </a:srgbClr>
                </a:solidFill>
                <a:effectLst/>
                <a:uLnTx/>
                <a:uFillTx/>
                <a:latin typeface="KPMG Bold" panose="020B0803030202040204" pitchFamily="34" charset="0"/>
                <a:ea typeface="KoPub돋움체 Bold"/>
                <a:cs typeface="+mn-cs"/>
              </a:rPr>
              <a:t>IPO</a:t>
            </a:r>
            <a:endParaRPr kumimoji="0" lang="ko-KR" altLang="en-US" sz="3200" b="0" i="0" u="none" strike="noStrike" kern="1200" cap="none" spc="0" normalizeH="0" baseline="0" noProof="0" dirty="0">
              <a:ln>
                <a:solidFill>
                  <a:srgbClr val="FFFFFF">
                    <a:lumMod val="75000"/>
                    <a:alpha val="0"/>
                  </a:srgbClr>
                </a:solidFill>
              </a:ln>
              <a:solidFill>
                <a:srgbClr val="00338D">
                  <a:lumMod val="75000"/>
                </a:srgbClr>
              </a:solidFill>
              <a:effectLst/>
              <a:uLnTx/>
              <a:uFillTx/>
              <a:latin typeface="KPMG Bold" panose="020B0803030202040204" pitchFamily="34" charset="0"/>
              <a:ea typeface="KoPub돋움체 Bold"/>
              <a:cs typeface="+mn-cs"/>
            </a:endParaRPr>
          </a:p>
        </p:txBody>
      </p:sp>
      <p:grpSp>
        <p:nvGrpSpPr>
          <p:cNvPr id="13" name="그룹 12">
            <a:extLst>
              <a:ext uri="{FF2B5EF4-FFF2-40B4-BE49-F238E27FC236}">
                <a16:creationId xmlns:a16="http://schemas.microsoft.com/office/drawing/2014/main" id="{2EF16F00-6C8B-B310-E658-23874A9FA748}"/>
              </a:ext>
            </a:extLst>
          </p:cNvPr>
          <p:cNvGrpSpPr/>
          <p:nvPr/>
        </p:nvGrpSpPr>
        <p:grpSpPr>
          <a:xfrm>
            <a:off x="3489375" y="2176483"/>
            <a:ext cx="5927675" cy="276837"/>
            <a:chOff x="704850" y="2013298"/>
            <a:chExt cx="4140200" cy="276837"/>
          </a:xfrm>
        </p:grpSpPr>
        <p:sp>
          <p:nvSpPr>
            <p:cNvPr id="14" name="TextBox 13">
              <a:extLst>
                <a:ext uri="{FF2B5EF4-FFF2-40B4-BE49-F238E27FC236}">
                  <a16:creationId xmlns:a16="http://schemas.microsoft.com/office/drawing/2014/main" id="{18711BC8-CF98-6299-9970-0B7DDE6018E6}"/>
                </a:ext>
              </a:extLst>
            </p:cNvPr>
            <p:cNvSpPr txBox="1"/>
            <p:nvPr/>
          </p:nvSpPr>
          <p:spPr>
            <a:xfrm>
              <a:off x="704850" y="2046854"/>
              <a:ext cx="2061224" cy="2000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주요 이커머스 기업 기업공개</a:t>
              </a:r>
              <a:r>
                <a:rPr kumimoji="0" lang="en-US" altLang="ko-KR"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(IPO) </a:t>
              </a:r>
              <a:r>
                <a:rPr kumimoji="0" lang="ko-KR" altLang="en-US"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추진</a:t>
              </a:r>
              <a:r>
                <a:rPr kumimoji="0" lang="en-US" altLang="ko-KR"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 </a:t>
              </a:r>
              <a:r>
                <a:rPr kumimoji="0" lang="ko-KR" altLang="en-US" sz="1300" b="0" i="0" u="none" strike="noStrike" kern="1200" cap="none" spc="0" normalizeH="0" baseline="0" noProof="0" dirty="0">
                  <a:ln>
                    <a:solidFill>
                      <a:srgbClr val="FFFFFF">
                        <a:lumMod val="75000"/>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rPr>
                <a:t>현황</a:t>
              </a:r>
              <a:endParaRPr kumimoji="0" lang="ko-KR" altLang="en-US" sz="13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Univers for KPMG"/>
              </a:endParaRPr>
            </a:p>
          </p:txBody>
        </p:sp>
        <p:cxnSp>
          <p:nvCxnSpPr>
            <p:cNvPr id="15" name="직선 연결선 14">
              <a:extLst>
                <a:ext uri="{FF2B5EF4-FFF2-40B4-BE49-F238E27FC236}">
                  <a16:creationId xmlns:a16="http://schemas.microsoft.com/office/drawing/2014/main" id="{4F4799BF-B883-FA24-1104-D18534020EEB}"/>
                </a:ext>
              </a:extLst>
            </p:cNvPr>
            <p:cNvCxnSpPr/>
            <p:nvPr/>
          </p:nvCxnSpPr>
          <p:spPr>
            <a:xfrm>
              <a:off x="704850" y="2013298"/>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29ED9EC1-680B-EAFA-5DB0-9B8A4DFA6BAE}"/>
                </a:ext>
              </a:extLst>
            </p:cNvPr>
            <p:cNvCxnSpPr/>
            <p:nvPr/>
          </p:nvCxnSpPr>
          <p:spPr>
            <a:xfrm>
              <a:off x="704850" y="2290135"/>
              <a:ext cx="4140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7" name="표 2">
            <a:extLst>
              <a:ext uri="{FF2B5EF4-FFF2-40B4-BE49-F238E27FC236}">
                <a16:creationId xmlns:a16="http://schemas.microsoft.com/office/drawing/2014/main" id="{0B78695C-FAB4-13A2-E3A3-EA97870CF773}"/>
              </a:ext>
            </a:extLst>
          </p:cNvPr>
          <p:cNvGraphicFramePr>
            <a:graphicFrameLocks noGrp="1"/>
          </p:cNvGraphicFramePr>
          <p:nvPr>
            <p:extLst>
              <p:ext uri="{D42A27DB-BD31-4B8C-83A1-F6EECF244321}">
                <p14:modId xmlns:p14="http://schemas.microsoft.com/office/powerpoint/2010/main" val="215106104"/>
              </p:ext>
            </p:extLst>
          </p:nvPr>
        </p:nvGraphicFramePr>
        <p:xfrm>
          <a:off x="3489374" y="2565401"/>
          <a:ext cx="5927676" cy="3311523"/>
        </p:xfrm>
        <a:graphic>
          <a:graphicData uri="http://schemas.openxmlformats.org/drawingml/2006/table">
            <a:tbl>
              <a:tblPr firstRow="1" bandRow="1">
                <a:tableStyleId>{5C22544A-7EE6-4342-B048-85BDC9FD1C3A}</a:tableStyleId>
              </a:tblPr>
              <a:tblGrid>
                <a:gridCol w="841086">
                  <a:extLst>
                    <a:ext uri="{9D8B030D-6E8A-4147-A177-3AD203B41FA5}">
                      <a16:colId xmlns:a16="http://schemas.microsoft.com/office/drawing/2014/main" val="2788464322"/>
                    </a:ext>
                  </a:extLst>
                </a:gridCol>
                <a:gridCol w="5086590">
                  <a:extLst>
                    <a:ext uri="{9D8B030D-6E8A-4147-A177-3AD203B41FA5}">
                      <a16:colId xmlns:a16="http://schemas.microsoft.com/office/drawing/2014/main" val="4174093098"/>
                    </a:ext>
                  </a:extLst>
                </a:gridCol>
              </a:tblGrid>
              <a:tr h="1103841">
                <a:tc>
                  <a:txBody>
                    <a:bodyPr/>
                    <a:lstStyle/>
                    <a:p>
                      <a:pPr marL="0" indent="0" algn="ctr" latinLnBrk="0">
                        <a:lnSpc>
                          <a:spcPct val="100000"/>
                        </a:lnSpc>
                        <a:spcBef>
                          <a:spcPts val="400"/>
                        </a:spcBef>
                        <a:buFontTx/>
                        <a:buNone/>
                      </a:pPr>
                      <a:r>
                        <a:rPr lang="en-US" altLang="ko-KR"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rPr>
                        <a:t>SSG</a:t>
                      </a:r>
                      <a:r>
                        <a:rPr lang="ko-KR" altLang="en-US"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rPr>
                        <a:t>닷컴</a:t>
                      </a:r>
                      <a:endParaRPr lang="en-US" altLang="ko-KR"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endParaRPr>
                    </a:p>
                  </a:txBody>
                  <a:tcPr marB="180000"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92075" indent="-92075" defTabSz="577850" hangingPunct="0">
                        <a:lnSpc>
                          <a:spcPct val="110000"/>
                        </a:lnSpc>
                        <a:spcBef>
                          <a:spcPts val="100"/>
                        </a:spcBef>
                        <a:spcAft>
                          <a:spcPts val="100"/>
                        </a:spcAft>
                        <a:buFont typeface="Arial" panose="020B0604020202020204" pitchFamily="34" charset="0"/>
                        <a:buChar char="•"/>
                      </a:pPr>
                      <a:r>
                        <a:rPr lang="en-US" altLang="ko-KR" sz="1000" b="0" spc="0" dirty="0">
                          <a:ln>
                            <a:solidFill>
                              <a:prstClr val="white">
                                <a:lumMod val="75000"/>
                                <a:alpha val="0"/>
                              </a:prstClr>
                            </a:solidFill>
                          </a:ln>
                          <a:solidFill>
                            <a:schemeClr val="tx1">
                              <a:lumMod val="85000"/>
                              <a:lumOff val="15000"/>
                            </a:schemeClr>
                          </a:solidFill>
                          <a:latin typeface="+mn-ea"/>
                          <a:ea typeface="+mn-ea"/>
                        </a:rPr>
                        <a:t>’21</a:t>
                      </a:r>
                      <a:r>
                        <a:rPr lang="ko-KR" altLang="en-US" sz="1000" b="0" spc="0" dirty="0">
                          <a:ln>
                            <a:solidFill>
                              <a:prstClr val="white">
                                <a:lumMod val="75000"/>
                                <a:alpha val="0"/>
                              </a:prstClr>
                            </a:solidFill>
                          </a:ln>
                          <a:solidFill>
                            <a:schemeClr val="tx1">
                              <a:lumMod val="85000"/>
                              <a:lumOff val="15000"/>
                            </a:schemeClr>
                          </a:solidFill>
                          <a:latin typeface="+mn-ea"/>
                          <a:ea typeface="+mn-ea"/>
                        </a:rPr>
                        <a:t>년 </a:t>
                      </a:r>
                      <a:r>
                        <a:rPr lang="en-US" altLang="ko-KR" sz="1000" b="0" spc="0" dirty="0">
                          <a:ln>
                            <a:solidFill>
                              <a:prstClr val="white">
                                <a:lumMod val="75000"/>
                                <a:alpha val="0"/>
                              </a:prstClr>
                            </a:solidFill>
                          </a:ln>
                          <a:solidFill>
                            <a:schemeClr val="tx1">
                              <a:lumMod val="85000"/>
                              <a:lumOff val="15000"/>
                            </a:schemeClr>
                          </a:solidFill>
                          <a:latin typeface="+mn-ea"/>
                          <a:ea typeface="+mn-ea"/>
                        </a:rPr>
                        <a:t>10</a:t>
                      </a:r>
                      <a:r>
                        <a:rPr lang="ko-KR" altLang="en-US" sz="1000" b="0" spc="0" dirty="0">
                          <a:ln>
                            <a:solidFill>
                              <a:prstClr val="white">
                                <a:lumMod val="75000"/>
                                <a:alpha val="0"/>
                              </a:prstClr>
                            </a:solidFill>
                          </a:ln>
                          <a:solidFill>
                            <a:schemeClr val="tx1">
                              <a:lumMod val="85000"/>
                              <a:lumOff val="15000"/>
                            </a:schemeClr>
                          </a:solidFill>
                          <a:latin typeface="+mn-ea"/>
                          <a:ea typeface="+mn-ea"/>
                        </a:rPr>
                        <a:t>월 </a:t>
                      </a:r>
                      <a:r>
                        <a:rPr lang="en-US" altLang="ko-KR" sz="1000" b="0" spc="0" dirty="0">
                          <a:ln>
                            <a:solidFill>
                              <a:prstClr val="white">
                                <a:lumMod val="75000"/>
                                <a:alpha val="0"/>
                              </a:prstClr>
                            </a:solidFill>
                          </a:ln>
                          <a:solidFill>
                            <a:schemeClr val="tx1">
                              <a:lumMod val="85000"/>
                              <a:lumOff val="15000"/>
                            </a:schemeClr>
                          </a:solidFill>
                          <a:latin typeface="+mn-ea"/>
                          <a:ea typeface="+mn-ea"/>
                        </a:rPr>
                        <a:t>IPO</a:t>
                      </a:r>
                      <a:r>
                        <a:rPr lang="ko-KR" altLang="en-US" sz="1000" b="0" spc="0" dirty="0">
                          <a:ln>
                            <a:solidFill>
                              <a:prstClr val="white">
                                <a:lumMod val="75000"/>
                                <a:alpha val="0"/>
                              </a:prstClr>
                            </a:solidFill>
                          </a:ln>
                          <a:solidFill>
                            <a:schemeClr val="tx1">
                              <a:lumMod val="85000"/>
                              <a:lumOff val="15000"/>
                            </a:schemeClr>
                          </a:solidFill>
                          <a:latin typeface="+mn-ea"/>
                          <a:ea typeface="+mn-ea"/>
                        </a:rPr>
                        <a:t>를 공식화하고 미래에셋증권과 씨티그룹글로벌마켓증권을 주관사로 선정</a:t>
                      </a:r>
                      <a:r>
                        <a:rPr lang="en-US" altLang="ko-KR" sz="1000" b="0" spc="0" dirty="0">
                          <a:ln>
                            <a:solidFill>
                              <a:prstClr val="white">
                                <a:lumMod val="75000"/>
                                <a:alpha val="0"/>
                              </a:prstClr>
                            </a:solidFill>
                          </a:ln>
                          <a:solidFill>
                            <a:schemeClr val="tx1">
                              <a:lumMod val="85000"/>
                              <a:lumOff val="15000"/>
                            </a:schemeClr>
                          </a:solidFill>
                          <a:latin typeface="+mn-ea"/>
                          <a:ea typeface="+mn-ea"/>
                        </a:rPr>
                        <a:t>, </a:t>
                      </a:r>
                      <a:r>
                        <a:rPr lang="ko-KR" altLang="en-US" sz="1000" b="0" spc="0" dirty="0">
                          <a:ln>
                            <a:solidFill>
                              <a:prstClr val="white">
                                <a:lumMod val="75000"/>
                                <a:alpha val="0"/>
                              </a:prstClr>
                            </a:solidFill>
                          </a:ln>
                          <a:solidFill>
                            <a:schemeClr val="tx1">
                              <a:lumMod val="85000"/>
                              <a:lumOff val="15000"/>
                            </a:schemeClr>
                          </a:solidFill>
                          <a:latin typeface="+mn-ea"/>
                          <a:ea typeface="+mn-ea"/>
                        </a:rPr>
                        <a:t>기업 실사를 진행한 바 있으나 글로벌 경기 침체와 함께 </a:t>
                      </a:r>
                      <a:r>
                        <a:rPr lang="en-US" altLang="ko-KR" sz="1000" b="0" spc="0" dirty="0">
                          <a:ln>
                            <a:solidFill>
                              <a:prstClr val="white">
                                <a:lumMod val="75000"/>
                                <a:alpha val="0"/>
                              </a:prstClr>
                            </a:solidFill>
                          </a:ln>
                          <a:solidFill>
                            <a:schemeClr val="tx1">
                              <a:lumMod val="85000"/>
                              <a:lumOff val="15000"/>
                            </a:schemeClr>
                          </a:solidFill>
                          <a:latin typeface="+mn-ea"/>
                          <a:ea typeface="+mn-ea"/>
                        </a:rPr>
                        <a:t>IPO </a:t>
                      </a:r>
                      <a:r>
                        <a:rPr lang="ko-KR" altLang="en-US" sz="1000" b="0" spc="0" dirty="0">
                          <a:ln>
                            <a:solidFill>
                              <a:prstClr val="white">
                                <a:lumMod val="75000"/>
                                <a:alpha val="0"/>
                              </a:prstClr>
                            </a:solidFill>
                          </a:ln>
                          <a:solidFill>
                            <a:schemeClr val="tx1">
                              <a:lumMod val="85000"/>
                              <a:lumOff val="15000"/>
                            </a:schemeClr>
                          </a:solidFill>
                          <a:latin typeface="+mn-ea"/>
                          <a:ea typeface="+mn-ea"/>
                        </a:rPr>
                        <a:t>시장 상황이 악화되며 잠정 중단</a:t>
                      </a:r>
                      <a:r>
                        <a:rPr lang="en-US" altLang="ko-KR" sz="1000" b="0" spc="0" dirty="0">
                          <a:ln>
                            <a:solidFill>
                              <a:prstClr val="white">
                                <a:lumMod val="75000"/>
                                <a:alpha val="0"/>
                              </a:prstClr>
                            </a:solidFill>
                          </a:ln>
                          <a:solidFill>
                            <a:schemeClr val="tx1">
                              <a:lumMod val="85000"/>
                              <a:lumOff val="15000"/>
                            </a:schemeClr>
                          </a:solidFill>
                          <a:latin typeface="+mn-ea"/>
                          <a:ea typeface="+mn-ea"/>
                        </a:rPr>
                        <a:t>. ’24</a:t>
                      </a:r>
                      <a:r>
                        <a:rPr lang="ko-KR" altLang="en-US" sz="1000" b="0" spc="0" dirty="0">
                          <a:ln>
                            <a:solidFill>
                              <a:prstClr val="white">
                                <a:lumMod val="75000"/>
                                <a:alpha val="0"/>
                              </a:prstClr>
                            </a:solidFill>
                          </a:ln>
                          <a:solidFill>
                            <a:schemeClr val="tx1">
                              <a:lumMod val="85000"/>
                              <a:lumOff val="15000"/>
                            </a:schemeClr>
                          </a:solidFill>
                          <a:latin typeface="+mn-ea"/>
                          <a:ea typeface="+mn-ea"/>
                        </a:rPr>
                        <a:t>년 상반기 중 상장 재추진 목표</a:t>
                      </a:r>
                      <a:endParaRPr lang="en-US" altLang="ko-KR" sz="1000" b="0" spc="0" dirty="0">
                        <a:ln>
                          <a:solidFill>
                            <a:prstClr val="white">
                              <a:lumMod val="75000"/>
                              <a:alpha val="0"/>
                            </a:prstClr>
                          </a:solidFill>
                        </a:ln>
                        <a:solidFill>
                          <a:schemeClr val="tx1">
                            <a:lumMod val="85000"/>
                            <a:lumOff val="15000"/>
                          </a:schemeClr>
                        </a:solidFill>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2717104"/>
                  </a:ext>
                </a:extLst>
              </a:tr>
              <a:tr h="1103841">
                <a:tc>
                  <a:txBody>
                    <a:bodyPr/>
                    <a:lstStyle/>
                    <a:p>
                      <a:pPr marL="0" indent="0" algn="ctr" latinLnBrk="0">
                        <a:lnSpc>
                          <a:spcPct val="100000"/>
                        </a:lnSpc>
                        <a:spcBef>
                          <a:spcPts val="400"/>
                        </a:spcBef>
                        <a:buFontTx/>
                        <a:buNone/>
                      </a:pPr>
                      <a:r>
                        <a:rPr lang="ko-KR" altLang="en-US"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rPr>
                        <a:t>컬리</a:t>
                      </a:r>
                      <a:endParaRPr lang="en-US" altLang="ko-KR"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endParaRPr>
                    </a:p>
                  </a:txBody>
                  <a:tcPr marB="180000"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92075" indent="-92075" defTabSz="577850" hangingPunct="0">
                        <a:lnSpc>
                          <a:spcPct val="110000"/>
                        </a:lnSpc>
                        <a:spcBef>
                          <a:spcPts val="100"/>
                        </a:spcBef>
                        <a:spcAft>
                          <a:spcPts val="100"/>
                        </a:spcAft>
                        <a:buFont typeface="Arial" panose="020B0604020202020204" pitchFamily="34" charset="0"/>
                        <a:buChar char="•"/>
                        <a:defRPr/>
                      </a:pP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컬리는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’23</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년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1</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월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IPO</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 추진을 철회하고 잠정 중단하였으나</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 IPO</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를 최상위 목표로 두고 적자 축소에 매진하여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’23</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년 상반기 적자 규모를 전년동기대비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35% </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감축</a:t>
                      </a:r>
                      <a:endParaRPr lang="en-US" altLang="ko-KR" sz="1000" b="0" spc="0" dirty="0">
                        <a:ln>
                          <a:solidFill>
                            <a:prstClr val="white">
                              <a:lumMod val="75000"/>
                              <a:alpha val="0"/>
                            </a:prstClr>
                          </a:solidFill>
                        </a:ln>
                        <a:solidFill>
                          <a:schemeClr val="tx1">
                            <a:lumMod val="85000"/>
                            <a:lumOff val="15000"/>
                          </a:schemeClr>
                        </a:solidFill>
                        <a:latin typeface="+mn-ea"/>
                        <a:ea typeface="+mn-ea"/>
                        <a:cs typeface="+mn-cs"/>
                      </a:endParaRPr>
                    </a:p>
                    <a:p>
                      <a:pPr marL="216000" marR="0" lvl="0" indent="-108000" defTabSz="914400" eaLnBrk="1" fontAlgn="auto" latinLnBrk="0" hangingPunct="1">
                        <a:lnSpc>
                          <a:spcPct val="110000"/>
                        </a:lnSpc>
                        <a:spcBef>
                          <a:spcPts val="0"/>
                        </a:spcBef>
                        <a:spcAft>
                          <a:spcPts val="100"/>
                        </a:spcAft>
                        <a:buClrTx/>
                        <a:buSzTx/>
                        <a:buFont typeface="KoPub돋움체 Medium" panose="02020603020101020101" pitchFamily="18" charset="-127"/>
                        <a:buChar char="­"/>
                        <a:tabLst/>
                        <a:defRPr/>
                      </a:pPr>
                      <a:r>
                        <a:rPr kumimoji="0" lang="ko-KR" altLang="en-US" sz="95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mn-lt"/>
                          <a:ea typeface="+mn-ea"/>
                          <a:cs typeface="+mn-cs"/>
                        </a:rPr>
                        <a:t>분기</a:t>
                      </a:r>
                      <a:r>
                        <a:rPr kumimoji="0" lang="en-US" altLang="ko-KR" sz="95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5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연간 흑자를 목표하며 수익성 개선 작업을 지속</a:t>
                      </a:r>
                      <a:endParaRPr kumimoji="0" lang="en-US" altLang="ko-KR" sz="950" b="0" i="0" u="none" strike="noStrike" kern="0" cap="none" spc="0" normalizeH="0" baseline="0" noProof="0" dirty="0">
                        <a:ln>
                          <a:solidFill>
                            <a:sysClr val="window" lastClr="FFFFFF">
                              <a:lumMod val="75000"/>
                              <a:alpha val="0"/>
                            </a:sys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1303603"/>
                  </a:ext>
                </a:extLst>
              </a:tr>
              <a:tr h="1103841">
                <a:tc>
                  <a:txBody>
                    <a:bodyPr/>
                    <a:lstStyle/>
                    <a:p>
                      <a:pPr marL="0" indent="0" algn="ctr" latinLnBrk="0">
                        <a:lnSpc>
                          <a:spcPct val="100000"/>
                        </a:lnSpc>
                        <a:spcBef>
                          <a:spcPts val="400"/>
                        </a:spcBef>
                        <a:buFontTx/>
                        <a:buNone/>
                      </a:pPr>
                      <a:r>
                        <a:rPr lang="ko-KR" altLang="en-US"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rPr>
                        <a:t>오아시스</a:t>
                      </a:r>
                      <a:endParaRPr lang="en-US" altLang="ko-KR" sz="950" b="1" cap="none" spc="0" dirty="0">
                        <a:ln>
                          <a:solidFill>
                            <a:schemeClr val="tx1">
                              <a:alpha val="0"/>
                            </a:schemeClr>
                          </a:solidFill>
                        </a:ln>
                        <a:solidFill>
                          <a:schemeClr val="tx1">
                            <a:lumMod val="85000"/>
                            <a:lumOff val="15000"/>
                          </a:schemeClr>
                        </a:solidFill>
                        <a:effectLst/>
                        <a:latin typeface="KoPub돋움체 Medium" panose="02020603020101020101" pitchFamily="18" charset="-127"/>
                        <a:ea typeface="KoPub돋움체 Medium" panose="02020603020101020101" pitchFamily="18" charset="-127"/>
                        <a:cs typeface="+mn-cs"/>
                      </a:endParaRPr>
                    </a:p>
                  </a:txBody>
                  <a:tcPr marB="180000"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92075" indent="-92075" defTabSz="577850" hangingPunct="0">
                        <a:lnSpc>
                          <a:spcPct val="110000"/>
                        </a:lnSpc>
                        <a:spcBef>
                          <a:spcPts val="100"/>
                        </a:spcBef>
                        <a:spcAft>
                          <a:spcPts val="100"/>
                        </a:spcAft>
                        <a:buFont typeface="Arial" panose="020B0604020202020204" pitchFamily="34" charset="0"/>
                        <a:buChar char="•"/>
                        <a:defRPr/>
                      </a:pP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’23</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년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2</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월 </a:t>
                      </a:r>
                      <a:r>
                        <a:rPr lang="en-US" altLang="ko-KR" sz="1000" b="0" spc="0" dirty="0">
                          <a:ln>
                            <a:solidFill>
                              <a:prstClr val="white">
                                <a:lumMod val="75000"/>
                                <a:alpha val="0"/>
                              </a:prstClr>
                            </a:solidFill>
                          </a:ln>
                          <a:solidFill>
                            <a:schemeClr val="tx1">
                              <a:lumMod val="85000"/>
                              <a:lumOff val="15000"/>
                            </a:schemeClr>
                          </a:solidFill>
                          <a:latin typeface="+mn-ea"/>
                          <a:ea typeface="+mn-ea"/>
                          <a:cs typeface="+mn-cs"/>
                        </a:rPr>
                        <a:t>IPO</a:t>
                      </a:r>
                      <a:r>
                        <a:rPr lang="ko-KR" altLang="en-US" sz="1000" b="0" spc="0" dirty="0">
                          <a:ln>
                            <a:solidFill>
                              <a:prstClr val="white">
                                <a:lumMod val="75000"/>
                                <a:alpha val="0"/>
                              </a:prstClr>
                            </a:solidFill>
                          </a:ln>
                          <a:solidFill>
                            <a:schemeClr val="tx1">
                              <a:lumMod val="85000"/>
                              <a:lumOff val="15000"/>
                            </a:schemeClr>
                          </a:solidFill>
                          <a:latin typeface="+mn-ea"/>
                          <a:ea typeface="+mn-ea"/>
                          <a:cs typeface="+mn-cs"/>
                        </a:rPr>
                        <a:t>를 추진했으나 시장 상황이 급변하며 수요 예측 시 희망 공모가가 회사 목표 수준에 미치지 못해 기업공개를 철회한 바 있음</a:t>
                      </a:r>
                      <a:endParaRPr lang="en-US" altLang="ko-KR" sz="1000" b="0" spc="0" dirty="0">
                        <a:ln>
                          <a:solidFill>
                            <a:prstClr val="white">
                              <a:lumMod val="75000"/>
                              <a:alpha val="0"/>
                            </a:prstClr>
                          </a:solidFill>
                        </a:ln>
                        <a:solidFill>
                          <a:schemeClr val="tx1">
                            <a:lumMod val="85000"/>
                            <a:lumOff val="15000"/>
                          </a:schemeClr>
                        </a:solidFill>
                        <a:latin typeface="+mn-ea"/>
                        <a:ea typeface="+mn-ea"/>
                        <a:cs typeface="+mn-cs"/>
                      </a:endParaRPr>
                    </a:p>
                    <a:p>
                      <a:pPr marL="216000" indent="-108000">
                        <a:lnSpc>
                          <a:spcPct val="110000"/>
                        </a:lnSpc>
                        <a:spcAft>
                          <a:spcPts val="100"/>
                        </a:spcAft>
                        <a:buFont typeface="KoPub돋움체 Medium" panose="02020603020101020101" pitchFamily="18" charset="-127"/>
                        <a:buChar char="­"/>
                        <a:defRPr/>
                      </a:pPr>
                      <a:r>
                        <a:rPr lang="ko-KR" altLang="en-US" sz="950" kern="0" spc="0" dirty="0">
                          <a:ln>
                            <a:solidFill>
                              <a:sysClr val="window" lastClr="FFFFFF">
                                <a:lumMod val="75000"/>
                                <a:alpha val="0"/>
                              </a:sysClr>
                            </a:solidFill>
                          </a:ln>
                          <a:solidFill>
                            <a:schemeClr val="tx1">
                              <a:lumMod val="85000"/>
                              <a:lumOff val="15000"/>
                            </a:schemeClr>
                          </a:solidFill>
                          <a:latin typeface="+mn-ea"/>
                          <a:ea typeface="+mn-ea"/>
                          <a:cs typeface="+mn-cs"/>
                        </a:rPr>
                        <a:t>오아시스는 적정 가치 평가 시점에 </a:t>
                      </a:r>
                      <a:r>
                        <a:rPr lang="en-US" altLang="ko-KR" sz="950" kern="0" spc="0" dirty="0">
                          <a:ln>
                            <a:solidFill>
                              <a:sysClr val="window" lastClr="FFFFFF">
                                <a:lumMod val="75000"/>
                                <a:alpha val="0"/>
                              </a:sysClr>
                            </a:solidFill>
                          </a:ln>
                          <a:solidFill>
                            <a:schemeClr val="tx1">
                              <a:lumMod val="85000"/>
                              <a:lumOff val="15000"/>
                            </a:schemeClr>
                          </a:solidFill>
                          <a:latin typeface="+mn-ea"/>
                          <a:ea typeface="+mn-ea"/>
                          <a:cs typeface="+mn-cs"/>
                        </a:rPr>
                        <a:t>IPO </a:t>
                      </a:r>
                      <a:r>
                        <a:rPr lang="ko-KR" altLang="en-US" sz="950" kern="0" spc="0" dirty="0">
                          <a:ln>
                            <a:solidFill>
                              <a:sysClr val="window" lastClr="FFFFFF">
                                <a:lumMod val="75000"/>
                                <a:alpha val="0"/>
                              </a:sysClr>
                            </a:solidFill>
                          </a:ln>
                          <a:solidFill>
                            <a:schemeClr val="tx1">
                              <a:lumMod val="85000"/>
                              <a:lumOff val="15000"/>
                            </a:schemeClr>
                          </a:solidFill>
                          <a:latin typeface="+mn-ea"/>
                          <a:ea typeface="+mn-ea"/>
                          <a:cs typeface="+mn-cs"/>
                        </a:rPr>
                        <a:t>재추진 계획을 밝히고</a:t>
                      </a:r>
                      <a:r>
                        <a:rPr lang="en-US" altLang="ko-KR" sz="950" kern="0" spc="0" dirty="0">
                          <a:ln>
                            <a:solidFill>
                              <a:sysClr val="window" lastClr="FFFFFF">
                                <a:lumMod val="75000"/>
                                <a:alpha val="0"/>
                              </a:sysClr>
                            </a:solidFill>
                          </a:ln>
                          <a:solidFill>
                            <a:schemeClr val="tx1">
                              <a:lumMod val="85000"/>
                              <a:lumOff val="15000"/>
                            </a:schemeClr>
                          </a:solidFill>
                          <a:latin typeface="+mn-ea"/>
                          <a:ea typeface="+mn-ea"/>
                          <a:cs typeface="+mn-cs"/>
                        </a:rPr>
                        <a:t>, </a:t>
                      </a:r>
                      <a:r>
                        <a:rPr lang="ko-KR" altLang="en-US" sz="950" kern="0" spc="0" dirty="0">
                          <a:ln>
                            <a:solidFill>
                              <a:sysClr val="window" lastClr="FFFFFF">
                                <a:lumMod val="75000"/>
                                <a:alpha val="0"/>
                              </a:sysClr>
                            </a:solidFill>
                          </a:ln>
                          <a:solidFill>
                            <a:schemeClr val="tx1">
                              <a:lumMod val="85000"/>
                              <a:lumOff val="15000"/>
                            </a:schemeClr>
                          </a:solidFill>
                          <a:latin typeface="+mn-ea"/>
                          <a:ea typeface="+mn-ea"/>
                          <a:cs typeface="+mn-cs"/>
                        </a:rPr>
                        <a:t>기업 가치 높이기에 주력하는 동시에 외형 확장 시도를 확대</a:t>
                      </a:r>
                      <a:endParaRPr lang="en-US" altLang="ko-KR" sz="950" kern="0" spc="0" dirty="0">
                        <a:ln>
                          <a:solidFill>
                            <a:sysClr val="window" lastClr="FFFFFF">
                              <a:lumMod val="75000"/>
                              <a:alpha val="0"/>
                            </a:sysClr>
                          </a:solidFill>
                        </a:ln>
                        <a:solidFill>
                          <a:schemeClr val="tx1">
                            <a:lumMod val="85000"/>
                            <a:lumOff val="15000"/>
                          </a:schemeClr>
                        </a:solidFill>
                        <a:latin typeface="+mn-ea"/>
                        <a:ea typeface="+mn-ea"/>
                        <a:cs typeface="+mn-cs"/>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175391"/>
                  </a:ext>
                </a:extLst>
              </a:tr>
            </a:tbl>
          </a:graphicData>
        </a:graphic>
      </p:graphicFrame>
      <p:sp>
        <p:nvSpPr>
          <p:cNvPr id="18" name="TextBox 17">
            <a:extLst>
              <a:ext uri="{FF2B5EF4-FFF2-40B4-BE49-F238E27FC236}">
                <a16:creationId xmlns:a16="http://schemas.microsoft.com/office/drawing/2014/main" id="{A7B492E4-F340-8C79-9B27-4C8CBAAC47E0}"/>
              </a:ext>
            </a:extLst>
          </p:cNvPr>
          <p:cNvSpPr txBox="1"/>
          <p:nvPr/>
        </p:nvSpPr>
        <p:spPr>
          <a:xfrm>
            <a:off x="488950" y="6004961"/>
            <a:ext cx="5822891" cy="195814"/>
          </a:xfrm>
          <a:prstGeom prst="rect">
            <a:avLst/>
          </a:prstGeom>
          <a:noFill/>
          <a:ln>
            <a:noFill/>
          </a:ln>
        </p:spPr>
        <p:txBody>
          <a:bodyPr wrap="square" lIns="0" tIns="72000" rIns="0" bIns="0" rtlCol="0" anchor="b">
            <a:spAutoFit/>
          </a:bodyPr>
          <a:lstStyle>
            <a:defPPr>
              <a:defRPr lang="en-US"/>
            </a:defPPr>
            <a:lvl1pPr lvl="0">
              <a:defRPr sz="800">
                <a:ln>
                  <a:solidFill>
                    <a:prstClr val="white">
                      <a:lumMod val="75000"/>
                      <a:alpha val="0"/>
                    </a:prstClr>
                  </a:solidFill>
                </a:ln>
                <a:solidFill>
                  <a:schemeClr val="bg1">
                    <a:lumMod val="50000"/>
                  </a:scheme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언론보도</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종합</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pic>
        <p:nvPicPr>
          <p:cNvPr id="19" name="Picture 2" descr="SSG닷컴 로고">
            <a:extLst>
              <a:ext uri="{FF2B5EF4-FFF2-40B4-BE49-F238E27FC236}">
                <a16:creationId xmlns:a16="http://schemas.microsoft.com/office/drawing/2014/main" id="{D6D141F8-A047-C037-A9D5-CE6E3038CE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586309" y="2898678"/>
            <a:ext cx="666853" cy="1846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컬리' 간판교체 '뷰티컬리' 서비스 확장 나선다">
            <a:extLst>
              <a:ext uri="{FF2B5EF4-FFF2-40B4-BE49-F238E27FC236}">
                <a16:creationId xmlns:a16="http://schemas.microsoft.com/office/drawing/2014/main" id="{19165DBA-EEDF-BDB2-FEEA-086C5608FAF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5000"/>
                    </a14:imgEffect>
                  </a14:imgLayer>
                </a14:imgProps>
              </a:ext>
              <a:ext uri="{28A0092B-C50C-407E-A947-70E740481C1C}">
                <a14:useLocalDpi xmlns:a14="http://schemas.microsoft.com/office/drawing/2010/main" val="0"/>
              </a:ext>
            </a:extLst>
          </a:blip>
          <a:srcRect t="19129" r="50000" b="11659"/>
          <a:stretch/>
        </p:blipFill>
        <p:spPr bwMode="auto">
          <a:xfrm>
            <a:off x="3666838" y="3957138"/>
            <a:ext cx="488542" cy="27746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오아시스, 홈앤쇼핑·이랜드·KT알파와 잇단 동맹...시너지 어떻게? &lt; 인터넷 &lt; 기사본문 - 디지털투데이 (DigitalToday)">
            <a:extLst>
              <a:ext uri="{FF2B5EF4-FFF2-40B4-BE49-F238E27FC236}">
                <a16:creationId xmlns:a16="http://schemas.microsoft.com/office/drawing/2014/main" id="{E8C6A4D6-7259-C3A6-DA71-8E638182599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3572198" y="5118712"/>
            <a:ext cx="689590" cy="159755"/>
          </a:xfrm>
          <a:prstGeom prst="rect">
            <a:avLst/>
          </a:prstGeom>
          <a:noFill/>
          <a:extLst>
            <a:ext uri="{909E8E84-426E-40DD-AFC4-6F175D3DCCD1}">
              <a14:hiddenFill xmlns:a14="http://schemas.microsoft.com/office/drawing/2010/main">
                <a:solidFill>
                  <a:srgbClr val="FFFFFF"/>
                </a:solidFill>
              </a14:hiddenFill>
            </a:ext>
          </a:extLst>
        </p:spPr>
      </p:pic>
      <p:sp>
        <p:nvSpPr>
          <p:cNvPr id="24" name="텍스트 개체 틀 27">
            <a:extLst>
              <a:ext uri="{FF2B5EF4-FFF2-40B4-BE49-F238E27FC236}">
                <a16:creationId xmlns:a16="http://schemas.microsoft.com/office/drawing/2014/main" id="{ACA14F0A-3E5A-DFEF-81FB-E61376496D31}"/>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spTree>
    <p:extLst>
      <p:ext uri="{BB962C8B-B14F-4D97-AF65-F5344CB8AC3E}">
        <p14:creationId xmlns:p14="http://schemas.microsoft.com/office/powerpoint/2010/main" val="124488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F7FF"/>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E7AA2FCF-5D0C-2548-E40B-192201AB78F3}"/>
              </a:ext>
            </a:extLst>
          </p:cNvPr>
          <p:cNvSpPr/>
          <p:nvPr/>
        </p:nvSpPr>
        <p:spPr>
          <a:xfrm>
            <a:off x="488946" y="2453319"/>
            <a:ext cx="8928098" cy="3423605"/>
          </a:xfrm>
          <a:prstGeom prst="rect">
            <a:avLst/>
          </a:prstGeom>
          <a:solidFill>
            <a:schemeClr val="bg1"/>
          </a:solidFill>
          <a:ln w="63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000" b="0"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6" name="그룹 5">
            <a:extLst>
              <a:ext uri="{FF2B5EF4-FFF2-40B4-BE49-F238E27FC236}">
                <a16:creationId xmlns:a16="http://schemas.microsoft.com/office/drawing/2014/main" id="{1240F6D2-C0F6-6725-11DD-CA77E7CDF5F2}"/>
              </a:ext>
            </a:extLst>
          </p:cNvPr>
          <p:cNvGrpSpPr/>
          <p:nvPr/>
        </p:nvGrpSpPr>
        <p:grpSpPr>
          <a:xfrm>
            <a:off x="613003" y="2627099"/>
            <a:ext cx="8804047" cy="3118464"/>
            <a:chOff x="585571" y="2765191"/>
            <a:chExt cx="8818521" cy="3471433"/>
          </a:xfrm>
        </p:grpSpPr>
        <p:grpSp>
          <p:nvGrpSpPr>
            <p:cNvPr id="7" name="그룹 6">
              <a:extLst>
                <a:ext uri="{FF2B5EF4-FFF2-40B4-BE49-F238E27FC236}">
                  <a16:creationId xmlns:a16="http://schemas.microsoft.com/office/drawing/2014/main" id="{42946B18-78CA-AED0-300A-7A03EDE95D9E}"/>
                </a:ext>
              </a:extLst>
            </p:cNvPr>
            <p:cNvGrpSpPr/>
            <p:nvPr/>
          </p:nvGrpSpPr>
          <p:grpSpPr>
            <a:xfrm>
              <a:off x="2214938" y="2765191"/>
              <a:ext cx="5476119" cy="3427735"/>
              <a:chOff x="2448681" y="2765191"/>
              <a:chExt cx="5076825" cy="3427735"/>
            </a:xfrm>
          </p:grpSpPr>
          <p:cxnSp>
            <p:nvCxnSpPr>
              <p:cNvPr id="34" name="직선 연결선 33">
                <a:extLst>
                  <a:ext uri="{FF2B5EF4-FFF2-40B4-BE49-F238E27FC236}">
                    <a16:creationId xmlns:a16="http://schemas.microsoft.com/office/drawing/2014/main" id="{F46C5ADA-2CD9-4CB3-7F52-3B2F6FB96886}"/>
                  </a:ext>
                </a:extLst>
              </p:cNvPr>
              <p:cNvCxnSpPr>
                <a:cxnSpLocks/>
              </p:cNvCxnSpPr>
              <p:nvPr/>
            </p:nvCxnSpPr>
            <p:spPr>
              <a:xfrm>
                <a:off x="2448681" y="2765191"/>
                <a:ext cx="0" cy="3427735"/>
              </a:xfrm>
              <a:prstGeom prst="line">
                <a:avLst/>
              </a:prstGeom>
              <a:ln w="635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E4835B7A-EDDF-1F1A-578B-53A75C2ADFB2}"/>
                  </a:ext>
                </a:extLst>
              </p:cNvPr>
              <p:cNvCxnSpPr>
                <a:cxnSpLocks/>
              </p:cNvCxnSpPr>
              <p:nvPr/>
            </p:nvCxnSpPr>
            <p:spPr>
              <a:xfrm>
                <a:off x="4140956" y="2765191"/>
                <a:ext cx="0" cy="3427735"/>
              </a:xfrm>
              <a:prstGeom prst="line">
                <a:avLst/>
              </a:prstGeom>
              <a:ln w="635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1BA4E7B2-8758-4190-0892-C379DFCED722}"/>
                  </a:ext>
                </a:extLst>
              </p:cNvPr>
              <p:cNvCxnSpPr>
                <a:cxnSpLocks/>
              </p:cNvCxnSpPr>
              <p:nvPr/>
            </p:nvCxnSpPr>
            <p:spPr>
              <a:xfrm>
                <a:off x="5833231" y="2765191"/>
                <a:ext cx="0" cy="3427735"/>
              </a:xfrm>
              <a:prstGeom prst="line">
                <a:avLst/>
              </a:prstGeom>
              <a:ln w="635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6D8E2A95-CDEE-4786-61D3-C7B6A2A93CD0}"/>
                  </a:ext>
                </a:extLst>
              </p:cNvPr>
              <p:cNvCxnSpPr>
                <a:cxnSpLocks/>
              </p:cNvCxnSpPr>
              <p:nvPr/>
            </p:nvCxnSpPr>
            <p:spPr>
              <a:xfrm>
                <a:off x="7525506" y="2765191"/>
                <a:ext cx="0" cy="3427735"/>
              </a:xfrm>
              <a:prstGeom prst="line">
                <a:avLst/>
              </a:prstGeom>
              <a:ln w="635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그룹 7">
              <a:extLst>
                <a:ext uri="{FF2B5EF4-FFF2-40B4-BE49-F238E27FC236}">
                  <a16:creationId xmlns:a16="http://schemas.microsoft.com/office/drawing/2014/main" id="{090EA59F-BA0C-AD58-9286-EA445CBCE038}"/>
                </a:ext>
              </a:extLst>
            </p:cNvPr>
            <p:cNvGrpSpPr/>
            <p:nvPr/>
          </p:nvGrpSpPr>
          <p:grpSpPr>
            <a:xfrm>
              <a:off x="585571" y="2781103"/>
              <a:ext cx="8818521" cy="3455521"/>
              <a:chOff x="585571" y="2781103"/>
              <a:chExt cx="8818521" cy="3455521"/>
            </a:xfrm>
          </p:grpSpPr>
          <p:grpSp>
            <p:nvGrpSpPr>
              <p:cNvPr id="9" name="그룹 8">
                <a:extLst>
                  <a:ext uri="{FF2B5EF4-FFF2-40B4-BE49-F238E27FC236}">
                    <a16:creationId xmlns:a16="http://schemas.microsoft.com/office/drawing/2014/main" id="{39597346-8AE9-E914-B13A-19FA703FBE8A}"/>
                  </a:ext>
                </a:extLst>
              </p:cNvPr>
              <p:cNvGrpSpPr/>
              <p:nvPr/>
            </p:nvGrpSpPr>
            <p:grpSpPr>
              <a:xfrm>
                <a:off x="585571" y="2781103"/>
                <a:ext cx="1592791" cy="3455521"/>
                <a:chOff x="622147" y="2781103"/>
                <a:chExt cx="1592791" cy="3455521"/>
              </a:xfrm>
            </p:grpSpPr>
            <p:grpSp>
              <p:nvGrpSpPr>
                <p:cNvPr id="30" name="그룹 29">
                  <a:extLst>
                    <a:ext uri="{FF2B5EF4-FFF2-40B4-BE49-F238E27FC236}">
                      <a16:creationId xmlns:a16="http://schemas.microsoft.com/office/drawing/2014/main" id="{C2F31BAC-5A46-55A2-22C5-3FA13F5A6431}"/>
                    </a:ext>
                  </a:extLst>
                </p:cNvPr>
                <p:cNvGrpSpPr/>
                <p:nvPr/>
              </p:nvGrpSpPr>
              <p:grpSpPr>
                <a:xfrm>
                  <a:off x="622147" y="2781103"/>
                  <a:ext cx="1592791" cy="270226"/>
                  <a:chOff x="622147" y="2757129"/>
                  <a:chExt cx="1592791" cy="270226"/>
                </a:xfrm>
              </p:grpSpPr>
              <p:sp>
                <p:nvSpPr>
                  <p:cNvPr id="32" name="TextBox 31">
                    <a:extLst>
                      <a:ext uri="{FF2B5EF4-FFF2-40B4-BE49-F238E27FC236}">
                        <a16:creationId xmlns:a16="http://schemas.microsoft.com/office/drawing/2014/main" id="{8E743FE8-923B-91EE-5E52-A0E2CCE1897A}"/>
                      </a:ext>
                    </a:extLst>
                  </p:cNvPr>
                  <p:cNvSpPr txBox="1"/>
                  <p:nvPr/>
                </p:nvSpPr>
                <p:spPr>
                  <a:xfrm>
                    <a:off x="622148" y="2757129"/>
                    <a:ext cx="1592790" cy="270226"/>
                  </a:xfrm>
                  <a:prstGeom prst="rect">
                    <a:avLst/>
                  </a:prstGeom>
                  <a:noFill/>
                  <a:ln>
                    <a:solidFill>
                      <a:schemeClr val="accent1">
                        <a:alpha val="0"/>
                      </a:schemeClr>
                    </a:solidFill>
                  </a:ln>
                </p:spPr>
                <p:txBody>
                  <a:bodyPr wrap="square" lIns="288000" tIns="36000" rIns="0" bIns="36000" rtlCol="0">
                    <a:spAutoFit/>
                  </a:bodyPr>
                  <a:lstStyle>
                    <a:defPPr>
                      <a:defRPr lang="en-US"/>
                    </a:defPPr>
                    <a:lvl1pPr hangingPunct="0">
                      <a:lnSpc>
                        <a:spcPct val="150000"/>
                      </a:lnSpc>
                      <a:defRPr sz="100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defRPr>
                    </a:lvl1pPr>
                  </a:lstStyle>
                  <a:p>
                    <a:pPr marR="0" lvl="0" defTabSz="914400" rtl="0" eaLnBrk="1" fontAlgn="auto" latinLnBrk="0" hangingPunct="0">
                      <a:lnSpc>
                        <a:spcPct val="110000"/>
                      </a:lnSpc>
                      <a:spcBef>
                        <a:spcPts val="0"/>
                      </a:spcBef>
                      <a:spcAft>
                        <a:spcPts val="400"/>
                      </a:spcAft>
                      <a:buClrTx/>
                      <a:buSzTx/>
                      <a:buFontTx/>
                      <a:buNone/>
                      <a:tabLst/>
                      <a:defRPr/>
                    </a:pPr>
                    <a:r>
                      <a:rPr kumimoji="0" lang="ko-KR" altLang="en-US" sz="1050" b="1" i="0" u="none" strike="noStrike" kern="1200" cap="none" spc="0" normalizeH="0" baseline="0" noProof="0" dirty="0">
                        <a:ln>
                          <a:solidFill>
                            <a:srgbClr val="1E49E2">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이커머스 사업자</a:t>
                    </a:r>
                  </a:p>
                </p:txBody>
              </p:sp>
              <p:sp>
                <p:nvSpPr>
                  <p:cNvPr id="33" name="직사각형 32">
                    <a:extLst>
                      <a:ext uri="{FF2B5EF4-FFF2-40B4-BE49-F238E27FC236}">
                        <a16:creationId xmlns:a16="http://schemas.microsoft.com/office/drawing/2014/main" id="{0A300AFA-B7A6-0AE5-98D8-07345DBB7F69}"/>
                      </a:ext>
                    </a:extLst>
                  </p:cNvPr>
                  <p:cNvSpPr/>
                  <p:nvPr/>
                </p:nvSpPr>
                <p:spPr>
                  <a:xfrm>
                    <a:off x="622147" y="2791991"/>
                    <a:ext cx="194720" cy="216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1</a:t>
                    </a: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endParaRPr>
                  </a:p>
                </p:txBody>
              </p:sp>
            </p:grpSp>
            <p:sp>
              <p:nvSpPr>
                <p:cNvPr id="31" name="TextBox 30">
                  <a:extLst>
                    <a:ext uri="{FF2B5EF4-FFF2-40B4-BE49-F238E27FC236}">
                      <a16:creationId xmlns:a16="http://schemas.microsoft.com/office/drawing/2014/main" id="{556D9EBA-3252-9B5A-DED3-630A7E178212}"/>
                    </a:ext>
                  </a:extLst>
                </p:cNvPr>
                <p:cNvSpPr txBox="1"/>
                <p:nvPr/>
              </p:nvSpPr>
              <p:spPr>
                <a:xfrm>
                  <a:off x="622148" y="3172737"/>
                  <a:ext cx="1588774" cy="3063887"/>
                </a:xfrm>
                <a:prstGeom prst="rect">
                  <a:avLst/>
                </a:prstGeom>
                <a:noFill/>
              </p:spPr>
              <p:txBody>
                <a:bodyPr wrap="square" rIns="0">
                  <a:spAutoFit/>
                </a:bodyPr>
                <a:lstStyle/>
                <a:p>
                  <a:pPr marL="0" marR="0" lvl="0" indent="0" algn="l" defTabSz="914400" rtl="0" eaLnBrk="1" fontAlgn="auto" latinLnBrk="0" hangingPunct="0">
                    <a:lnSpc>
                      <a:spcPct val="110000"/>
                    </a:lnSpc>
                    <a:spcBef>
                      <a:spcPts val="200"/>
                    </a:spcBef>
                    <a:spcAft>
                      <a:spcPts val="300"/>
                    </a:spcAft>
                    <a:buClrTx/>
                    <a:buSzTx/>
                    <a:buFontTx/>
                    <a:buNone/>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이커머스 사업자는 초창기 소셜커머스와 오픈마켓에 기반을 둔 플레이어로 구분</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0">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오픈마켓</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플랫폼은 다수 셀러와 소비자가 상품을 자유롭게 거래할 수 있는 온라인상의 거래 공간을 제공하고 중개 역할을 담당</a:t>
                  </a:r>
                  <a:b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b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(G</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마켓</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옥션</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11</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번가 등</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p>
                <a:p>
                  <a:pPr marL="85725" marR="0" lvl="0" indent="-85725" algn="l" defTabSz="914400" rtl="0" eaLnBrk="1" fontAlgn="auto" latinLnBrk="0" hangingPunct="0">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소셜커머스</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하루 제한된 수량의 상품을 판매하고 구매자 수 등 일정 조건이 충족되면 구매 단가를 대폭 할인 </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쿠팡</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티몬</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위메프 등</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p>
              </p:txBody>
            </p:sp>
          </p:grpSp>
          <p:grpSp>
            <p:nvGrpSpPr>
              <p:cNvPr id="10" name="그룹 9">
                <a:extLst>
                  <a:ext uri="{FF2B5EF4-FFF2-40B4-BE49-F238E27FC236}">
                    <a16:creationId xmlns:a16="http://schemas.microsoft.com/office/drawing/2014/main" id="{0AC04D54-D13A-E4A7-3920-9AA4F85AECEF}"/>
                  </a:ext>
                </a:extLst>
              </p:cNvPr>
              <p:cNvGrpSpPr/>
              <p:nvPr/>
            </p:nvGrpSpPr>
            <p:grpSpPr>
              <a:xfrm>
                <a:off x="2363380" y="2781103"/>
                <a:ext cx="1592792" cy="2630396"/>
                <a:chOff x="593524" y="2781103"/>
                <a:chExt cx="1592792" cy="2630396"/>
              </a:xfrm>
            </p:grpSpPr>
            <p:grpSp>
              <p:nvGrpSpPr>
                <p:cNvPr id="26" name="그룹 25">
                  <a:extLst>
                    <a:ext uri="{FF2B5EF4-FFF2-40B4-BE49-F238E27FC236}">
                      <a16:creationId xmlns:a16="http://schemas.microsoft.com/office/drawing/2014/main" id="{C1C25E3B-F342-D3F7-C755-5980F4442743}"/>
                    </a:ext>
                  </a:extLst>
                </p:cNvPr>
                <p:cNvGrpSpPr/>
                <p:nvPr/>
              </p:nvGrpSpPr>
              <p:grpSpPr>
                <a:xfrm>
                  <a:off x="593524" y="2781103"/>
                  <a:ext cx="1592792" cy="270226"/>
                  <a:chOff x="593524" y="2757129"/>
                  <a:chExt cx="1592792" cy="270226"/>
                </a:xfrm>
              </p:grpSpPr>
              <p:sp>
                <p:nvSpPr>
                  <p:cNvPr id="28" name="TextBox 27">
                    <a:extLst>
                      <a:ext uri="{FF2B5EF4-FFF2-40B4-BE49-F238E27FC236}">
                        <a16:creationId xmlns:a16="http://schemas.microsoft.com/office/drawing/2014/main" id="{2B95D680-76EE-3346-CD84-B806E6118F9E}"/>
                      </a:ext>
                    </a:extLst>
                  </p:cNvPr>
                  <p:cNvSpPr txBox="1"/>
                  <p:nvPr/>
                </p:nvSpPr>
                <p:spPr>
                  <a:xfrm>
                    <a:off x="593526" y="2757129"/>
                    <a:ext cx="1592790" cy="270226"/>
                  </a:xfrm>
                  <a:prstGeom prst="rect">
                    <a:avLst/>
                  </a:prstGeom>
                  <a:noFill/>
                  <a:ln>
                    <a:solidFill>
                      <a:schemeClr val="accent1">
                        <a:alpha val="0"/>
                      </a:schemeClr>
                    </a:solidFill>
                  </a:ln>
                </p:spPr>
                <p:txBody>
                  <a:bodyPr wrap="square" lIns="288000" tIns="36000" rIns="0" bIns="36000" rtlCol="0">
                    <a:spAutoFit/>
                  </a:bodyPr>
                  <a:lstStyle>
                    <a:defPPr>
                      <a:defRPr lang="en-US"/>
                    </a:defPPr>
                    <a:lvl1pPr hangingPunct="0">
                      <a:lnSpc>
                        <a:spcPct val="150000"/>
                      </a:lnSpc>
                      <a:defRPr sz="100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defRPr>
                    </a:lvl1pPr>
                  </a:lstStyle>
                  <a:p>
                    <a:pPr marR="0" lvl="0" defTabSz="914400" rtl="0" eaLnBrk="1" fontAlgn="auto" latinLnBrk="0" hangingPunct="0">
                      <a:lnSpc>
                        <a:spcPct val="110000"/>
                      </a:lnSpc>
                      <a:spcBef>
                        <a:spcPts val="0"/>
                      </a:spcBef>
                      <a:spcAft>
                        <a:spcPts val="400"/>
                      </a:spcAft>
                      <a:buClrTx/>
                      <a:buSzTx/>
                      <a:buFontTx/>
                      <a:buNone/>
                      <a:tabLst/>
                      <a:defRPr/>
                    </a:pPr>
                    <a:r>
                      <a:rPr kumimoji="0" lang="ko-KR" altLang="en-US" sz="1050" b="1" i="0" u="none" strike="noStrike" kern="1200" cap="none" spc="0" normalizeH="0" baseline="0" noProof="0" dirty="0">
                        <a:ln>
                          <a:solidFill>
                            <a:srgbClr val="1E49E2">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온</a:t>
                    </a:r>
                    <a:r>
                      <a:rPr kumimoji="0" lang="en-US" altLang="ko-KR" sz="1050" b="1" i="0" u="none" strike="noStrike" kern="1200" cap="none" spc="0" normalizeH="0" baseline="0" noProof="0" dirty="0">
                        <a:ln>
                          <a:solidFill>
                            <a:srgbClr val="1E49E2">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50" b="1" i="0" u="none" strike="noStrike" kern="1200" cap="none" spc="0" normalizeH="0" baseline="0" noProof="0" dirty="0">
                        <a:ln>
                          <a:solidFill>
                            <a:srgbClr val="1E49E2">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rPr>
                      <a:t>오프라인 병행몰</a:t>
                    </a:r>
                    <a:endParaRPr kumimoji="0" lang="ko-KR" altLang="en-US" sz="1050" b="1" i="0" u="none" strike="noStrike" kern="1200" cap="none" spc="0" normalizeH="0" baseline="0" noProof="0" dirty="0">
                      <a:ln>
                        <a:solidFill>
                          <a:srgbClr val="1E49E2">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endParaRPr>
                  </a:p>
                </p:txBody>
              </p:sp>
              <p:sp>
                <p:nvSpPr>
                  <p:cNvPr id="29" name="직사각형 28">
                    <a:extLst>
                      <a:ext uri="{FF2B5EF4-FFF2-40B4-BE49-F238E27FC236}">
                        <a16:creationId xmlns:a16="http://schemas.microsoft.com/office/drawing/2014/main" id="{FAD559D9-EEF0-79E4-0B53-A1A43F35DF93}"/>
                      </a:ext>
                    </a:extLst>
                  </p:cNvPr>
                  <p:cNvSpPr/>
                  <p:nvPr/>
                </p:nvSpPr>
                <p:spPr>
                  <a:xfrm>
                    <a:off x="593524" y="2791991"/>
                    <a:ext cx="194720" cy="215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2</a:t>
                    </a: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endParaRPr>
                  </a:p>
                </p:txBody>
              </p:sp>
            </p:grpSp>
            <p:sp>
              <p:nvSpPr>
                <p:cNvPr id="27" name="TextBox 26">
                  <a:extLst>
                    <a:ext uri="{FF2B5EF4-FFF2-40B4-BE49-F238E27FC236}">
                      <a16:creationId xmlns:a16="http://schemas.microsoft.com/office/drawing/2014/main" id="{6DCF3802-6F65-FA24-E1A6-5DCC9675CE8E}"/>
                    </a:ext>
                  </a:extLst>
                </p:cNvPr>
                <p:cNvSpPr txBox="1"/>
                <p:nvPr/>
              </p:nvSpPr>
              <p:spPr>
                <a:xfrm>
                  <a:off x="622148" y="3172738"/>
                  <a:ext cx="1492402" cy="2238761"/>
                </a:xfrm>
                <a:prstGeom prst="rect">
                  <a:avLst/>
                </a:prstGeom>
                <a:noFill/>
              </p:spPr>
              <p:txBody>
                <a:bodyPr wrap="square">
                  <a:spAutoFit/>
                </a:bodyPr>
                <a:lstStyle/>
                <a:p>
                  <a:pPr marL="0" marR="0" lvl="0" indent="0" algn="l" defTabSz="914400" rtl="0" eaLnBrk="1" fontAlgn="auto" latinLnBrk="0" hangingPunct="0">
                    <a:lnSpc>
                      <a:spcPct val="110000"/>
                    </a:lnSpc>
                    <a:spcBef>
                      <a:spcPts val="200"/>
                    </a:spcBef>
                    <a:spcAft>
                      <a:spcPts val="300"/>
                    </a:spcAft>
                    <a:buClrTx/>
                    <a:buSzTx/>
                    <a:buFontTx/>
                    <a:buNone/>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신세계 및 롯데 등 오프라인 유통 대기업이 온라인 관련 사업을 확대함에 따라 이커머스 시장 내 영향력이 점차 확대</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이들 사업자는 오프라인과 온라인 연계에 주력하며 고객 경험을 고도화</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0">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신세계</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(SSG</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닷컴</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롯데</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롯데온</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등</a:t>
                  </a:r>
                  <a:endParaRPr kumimoji="0" lang="en-US" altLang="ko-KR" sz="1000" b="1" i="0" u="none" strike="noStrike" kern="1200" cap="none" spc="0" normalizeH="0" baseline="0" noProof="0" dirty="0">
                    <a:ln>
                      <a:solidFill>
                        <a:srgbClr val="FFFFFF">
                          <a:lumMod val="75000"/>
                          <a:alpha val="0"/>
                        </a:srgbClr>
                      </a:solidFill>
                    </a:ln>
                    <a:solidFill>
                      <a:srgbClr val="000000"/>
                    </a:solidFill>
                    <a:effectLst/>
                    <a:uLnTx/>
                    <a:uFillTx/>
                    <a:latin typeface="KoPub돋움체 Medium" panose="02020603020101020101" pitchFamily="18" charset="-127"/>
                    <a:ea typeface="KoPub돋움체 Medium" panose="02020603020101020101" pitchFamily="18" charset="-127"/>
                    <a:cs typeface="+mn-cs"/>
                  </a:endParaRPr>
                </a:p>
              </p:txBody>
            </p:sp>
          </p:grpSp>
          <p:grpSp>
            <p:nvGrpSpPr>
              <p:cNvPr id="11" name="그룹 10">
                <a:extLst>
                  <a:ext uri="{FF2B5EF4-FFF2-40B4-BE49-F238E27FC236}">
                    <a16:creationId xmlns:a16="http://schemas.microsoft.com/office/drawing/2014/main" id="{50ABDA03-2DE1-AFEE-BAB7-2F25A0072F7B}"/>
                  </a:ext>
                </a:extLst>
              </p:cNvPr>
              <p:cNvGrpSpPr/>
              <p:nvPr/>
            </p:nvGrpSpPr>
            <p:grpSpPr>
              <a:xfrm>
                <a:off x="6004868" y="2781103"/>
                <a:ext cx="1592791" cy="3384144"/>
                <a:chOff x="622147" y="2781103"/>
                <a:chExt cx="1592791" cy="3384144"/>
              </a:xfrm>
            </p:grpSpPr>
            <p:grpSp>
              <p:nvGrpSpPr>
                <p:cNvPr id="22" name="그룹 21">
                  <a:extLst>
                    <a:ext uri="{FF2B5EF4-FFF2-40B4-BE49-F238E27FC236}">
                      <a16:creationId xmlns:a16="http://schemas.microsoft.com/office/drawing/2014/main" id="{A2C3BEBD-16B5-0EA2-42C2-D6560B3DB70D}"/>
                    </a:ext>
                  </a:extLst>
                </p:cNvPr>
                <p:cNvGrpSpPr/>
                <p:nvPr/>
              </p:nvGrpSpPr>
              <p:grpSpPr>
                <a:xfrm>
                  <a:off x="622147" y="2781103"/>
                  <a:ext cx="1592791" cy="270226"/>
                  <a:chOff x="622147" y="2757129"/>
                  <a:chExt cx="1592791" cy="270226"/>
                </a:xfrm>
              </p:grpSpPr>
              <p:sp>
                <p:nvSpPr>
                  <p:cNvPr id="24" name="TextBox 23">
                    <a:extLst>
                      <a:ext uri="{FF2B5EF4-FFF2-40B4-BE49-F238E27FC236}">
                        <a16:creationId xmlns:a16="http://schemas.microsoft.com/office/drawing/2014/main" id="{7A2EA543-4EA8-071B-6C63-997EA315F519}"/>
                      </a:ext>
                    </a:extLst>
                  </p:cNvPr>
                  <p:cNvSpPr txBox="1"/>
                  <p:nvPr/>
                </p:nvSpPr>
                <p:spPr>
                  <a:xfrm>
                    <a:off x="622148" y="2757129"/>
                    <a:ext cx="1592790" cy="270226"/>
                  </a:xfrm>
                  <a:prstGeom prst="rect">
                    <a:avLst/>
                  </a:prstGeom>
                  <a:noFill/>
                  <a:ln>
                    <a:solidFill>
                      <a:schemeClr val="accent1">
                        <a:alpha val="0"/>
                      </a:schemeClr>
                    </a:solidFill>
                  </a:ln>
                </p:spPr>
                <p:txBody>
                  <a:bodyPr wrap="square" lIns="288000" tIns="36000" rIns="0" bIns="36000" rtlCol="0">
                    <a:spAutoFit/>
                  </a:bodyPr>
                  <a:lstStyle>
                    <a:defPPr>
                      <a:defRPr lang="en-US"/>
                    </a:defPPr>
                    <a:lvl1pPr hangingPunct="0">
                      <a:lnSpc>
                        <a:spcPct val="150000"/>
                      </a:lnSpc>
                      <a:defRPr sz="100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defRPr>
                    </a:lvl1pPr>
                  </a:lstStyle>
                  <a:p>
                    <a:pPr marR="0" lvl="0" defTabSz="914400" rtl="0" eaLnBrk="1" fontAlgn="auto" latinLnBrk="0" hangingPunct="0">
                      <a:lnSpc>
                        <a:spcPct val="110000"/>
                      </a:lnSpc>
                      <a:spcBef>
                        <a:spcPts val="0"/>
                      </a:spcBef>
                      <a:spcAft>
                        <a:spcPts val="400"/>
                      </a:spcAft>
                      <a:buClrTx/>
                      <a:buSzTx/>
                      <a:buFontTx/>
                      <a:buNone/>
                      <a:tabLst/>
                      <a:defRPr/>
                    </a:pPr>
                    <a:r>
                      <a:rPr kumimoji="0" lang="en-US" altLang="ko-KR" sz="1050" b="1" i="0" u="none" strike="noStrike" kern="1200" cap="none" spc="0" normalizeH="0" baseline="0" noProof="0" dirty="0">
                        <a:ln>
                          <a:solidFill>
                            <a:srgbClr val="1E49E2">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D2C</a:t>
                    </a:r>
                    <a:endParaRPr kumimoji="0" lang="ko-KR" altLang="en-US" sz="1050" b="0" i="0" u="none" strike="noStrike" kern="1200" cap="none" spc="0" normalizeH="0" baseline="0" noProof="0" dirty="0">
                      <a:ln>
                        <a:solidFill>
                          <a:srgbClr val="1E49E2">
                            <a:alpha val="0"/>
                          </a:srgbClr>
                        </a:solidFill>
                      </a:ln>
                      <a:solidFill>
                        <a:srgbClr val="00338D"/>
                      </a:solidFill>
                      <a:effectLst/>
                      <a:uLnTx/>
                      <a:uFillTx/>
                      <a:latin typeface="KoPub돋움체 Medium" panose="00000600000000000000" pitchFamily="2" charset="-127"/>
                      <a:ea typeface="KoPub돋움체 Medium" panose="00000600000000000000" pitchFamily="2" charset="-127"/>
                      <a:cs typeface="+mn-cs"/>
                    </a:endParaRPr>
                  </a:p>
                </p:txBody>
              </p:sp>
              <p:sp>
                <p:nvSpPr>
                  <p:cNvPr id="25" name="직사각형 24">
                    <a:extLst>
                      <a:ext uri="{FF2B5EF4-FFF2-40B4-BE49-F238E27FC236}">
                        <a16:creationId xmlns:a16="http://schemas.microsoft.com/office/drawing/2014/main" id="{601ED841-7165-8C06-5DB8-D384E55A8C2F}"/>
                      </a:ext>
                    </a:extLst>
                  </p:cNvPr>
                  <p:cNvSpPr/>
                  <p:nvPr/>
                </p:nvSpPr>
                <p:spPr>
                  <a:xfrm>
                    <a:off x="622147" y="2791991"/>
                    <a:ext cx="194720" cy="216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4</a:t>
                    </a: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endParaRPr>
                  </a:p>
                </p:txBody>
              </p:sp>
            </p:grpSp>
            <p:sp>
              <p:nvSpPr>
                <p:cNvPr id="23" name="TextBox 22">
                  <a:extLst>
                    <a:ext uri="{FF2B5EF4-FFF2-40B4-BE49-F238E27FC236}">
                      <a16:creationId xmlns:a16="http://schemas.microsoft.com/office/drawing/2014/main" id="{48E6ED20-043E-F64B-DD81-160BF1AA8E98}"/>
                    </a:ext>
                  </a:extLst>
                </p:cNvPr>
                <p:cNvSpPr txBox="1"/>
                <p:nvPr/>
              </p:nvSpPr>
              <p:spPr>
                <a:xfrm>
                  <a:off x="622148" y="3172738"/>
                  <a:ext cx="1492402" cy="2992509"/>
                </a:xfrm>
                <a:prstGeom prst="rect">
                  <a:avLst/>
                </a:prstGeom>
                <a:noFill/>
              </p:spPr>
              <p:txBody>
                <a:bodyPr wrap="square">
                  <a:spAutoFit/>
                </a:bodyPr>
                <a:lstStyle/>
                <a:p>
                  <a:pPr marL="0" marR="0" lvl="0" indent="0" algn="l" defTabSz="914400" rtl="0" eaLnBrk="1" fontAlgn="auto" latinLnBrk="0" hangingPunct="0">
                    <a:lnSpc>
                      <a:spcPct val="110000"/>
                    </a:lnSpc>
                    <a:spcBef>
                      <a:spcPts val="200"/>
                    </a:spcBef>
                    <a:spcAft>
                      <a:spcPts val="300"/>
                    </a:spcAft>
                    <a:buClrTx/>
                    <a:buSzTx/>
                    <a:buFontTx/>
                    <a:buNone/>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코로나</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19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이후 온라인 시장이 급격히 성장하면서 식품</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패션</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화장품 등 각 분야 제조사는 </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D2C(Direct-to-Customer)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자사몰을 구축하고 소비자 접점을 확대</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최근 당일배송</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panose="00000600000000000000" pitchFamily="2" charset="-127"/>
                      <a:ea typeface="KoPub돋움체 Medium" panose="00000600000000000000" pitchFamily="2" charset="-127"/>
                      <a:cs typeface="+mn-cs"/>
                    </a:rPr>
                    <a:t>온라인 전용 상품 등을 내세워 온라인 고객 유치에 매진</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0">
                    <a:lnSpc>
                      <a:spcPct val="110000"/>
                    </a:lnSpc>
                    <a:spcBef>
                      <a:spcPts val="200"/>
                    </a:spcBef>
                    <a:spcAft>
                      <a:spcPts val="300"/>
                    </a:spcAft>
                    <a:buClrTx/>
                    <a:buSzTx/>
                    <a:buFont typeface="Arial" panose="020B0604020202020204" pitchFamily="34" charset="0"/>
                    <a:buChar char="•"/>
                    <a:tabLst/>
                    <a:defRPr/>
                  </a:pP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CJ</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제일제당</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(CJ</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더마켓</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hy(</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프레딧</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유니클로</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유니클로 온라인 스토어</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등</a:t>
                  </a:r>
                </a:p>
              </p:txBody>
            </p:sp>
          </p:grpSp>
          <p:grpSp>
            <p:nvGrpSpPr>
              <p:cNvPr id="12" name="그룹 11">
                <a:extLst>
                  <a:ext uri="{FF2B5EF4-FFF2-40B4-BE49-F238E27FC236}">
                    <a16:creationId xmlns:a16="http://schemas.microsoft.com/office/drawing/2014/main" id="{17A97CB4-0968-941E-82A1-B02D1F716DBB}"/>
                  </a:ext>
                </a:extLst>
              </p:cNvPr>
              <p:cNvGrpSpPr/>
              <p:nvPr/>
            </p:nvGrpSpPr>
            <p:grpSpPr>
              <a:xfrm>
                <a:off x="4179353" y="2781103"/>
                <a:ext cx="1592792" cy="2758875"/>
                <a:chOff x="603065" y="2781103"/>
                <a:chExt cx="1592792" cy="2758875"/>
              </a:xfrm>
            </p:grpSpPr>
            <p:grpSp>
              <p:nvGrpSpPr>
                <p:cNvPr id="18" name="그룹 17">
                  <a:extLst>
                    <a:ext uri="{FF2B5EF4-FFF2-40B4-BE49-F238E27FC236}">
                      <a16:creationId xmlns:a16="http://schemas.microsoft.com/office/drawing/2014/main" id="{65F266D1-6D66-BA2B-1A52-218A47EC9DAE}"/>
                    </a:ext>
                  </a:extLst>
                </p:cNvPr>
                <p:cNvGrpSpPr/>
                <p:nvPr/>
              </p:nvGrpSpPr>
              <p:grpSpPr>
                <a:xfrm>
                  <a:off x="603065" y="2781103"/>
                  <a:ext cx="1592792" cy="270226"/>
                  <a:chOff x="603065" y="2757129"/>
                  <a:chExt cx="1592792" cy="270226"/>
                </a:xfrm>
              </p:grpSpPr>
              <p:sp>
                <p:nvSpPr>
                  <p:cNvPr id="20" name="TextBox 19">
                    <a:extLst>
                      <a:ext uri="{FF2B5EF4-FFF2-40B4-BE49-F238E27FC236}">
                        <a16:creationId xmlns:a16="http://schemas.microsoft.com/office/drawing/2014/main" id="{306688F4-3C9B-3EBE-0B98-65572CDC726F}"/>
                      </a:ext>
                    </a:extLst>
                  </p:cNvPr>
                  <p:cNvSpPr txBox="1"/>
                  <p:nvPr/>
                </p:nvSpPr>
                <p:spPr>
                  <a:xfrm>
                    <a:off x="603067" y="2757129"/>
                    <a:ext cx="1592790" cy="270226"/>
                  </a:xfrm>
                  <a:prstGeom prst="rect">
                    <a:avLst/>
                  </a:prstGeom>
                  <a:noFill/>
                  <a:ln>
                    <a:solidFill>
                      <a:schemeClr val="accent1">
                        <a:alpha val="0"/>
                      </a:schemeClr>
                    </a:solidFill>
                  </a:ln>
                </p:spPr>
                <p:txBody>
                  <a:bodyPr wrap="square" lIns="288000" tIns="36000" rIns="0" bIns="36000" rtlCol="0">
                    <a:spAutoFit/>
                  </a:bodyPr>
                  <a:lstStyle>
                    <a:defPPr>
                      <a:defRPr lang="en-US"/>
                    </a:defPPr>
                    <a:lvl1pPr hangingPunct="0">
                      <a:lnSpc>
                        <a:spcPct val="150000"/>
                      </a:lnSpc>
                      <a:defRPr sz="100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defRPr>
                    </a:lvl1pPr>
                  </a:lstStyle>
                  <a:p>
                    <a:pPr marR="0" lvl="0" defTabSz="914400" rtl="0" eaLnBrk="1" fontAlgn="auto" latinLnBrk="0" hangingPunct="0">
                      <a:lnSpc>
                        <a:spcPct val="110000"/>
                      </a:lnSpc>
                      <a:spcBef>
                        <a:spcPts val="0"/>
                      </a:spcBef>
                      <a:spcAft>
                        <a:spcPts val="400"/>
                      </a:spcAft>
                      <a:buClrTx/>
                      <a:buSzTx/>
                      <a:buFontTx/>
                      <a:buNone/>
                      <a:tabLst/>
                      <a:defRPr/>
                    </a:pPr>
                    <a:r>
                      <a:rPr kumimoji="0" lang="ko-KR" altLang="en-US" sz="1050" b="1" i="0" u="none" strike="noStrike" kern="1200" cap="none" spc="0" normalizeH="0" baseline="0" noProof="0" dirty="0">
                        <a:ln>
                          <a:solidFill>
                            <a:srgbClr val="1E49E2">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포털 사업자</a:t>
                    </a:r>
                  </a:p>
                </p:txBody>
              </p:sp>
              <p:sp>
                <p:nvSpPr>
                  <p:cNvPr id="21" name="직사각형 20">
                    <a:extLst>
                      <a:ext uri="{FF2B5EF4-FFF2-40B4-BE49-F238E27FC236}">
                        <a16:creationId xmlns:a16="http://schemas.microsoft.com/office/drawing/2014/main" id="{95247478-49E9-0F67-D579-6DBCC89CCE27}"/>
                      </a:ext>
                    </a:extLst>
                  </p:cNvPr>
                  <p:cNvSpPr/>
                  <p:nvPr/>
                </p:nvSpPr>
                <p:spPr>
                  <a:xfrm>
                    <a:off x="603065" y="2791991"/>
                    <a:ext cx="194720" cy="215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3</a:t>
                    </a: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endParaRPr>
                  </a:p>
                </p:txBody>
              </p:sp>
            </p:grpSp>
            <p:sp>
              <p:nvSpPr>
                <p:cNvPr id="19" name="TextBox 18">
                  <a:extLst>
                    <a:ext uri="{FF2B5EF4-FFF2-40B4-BE49-F238E27FC236}">
                      <a16:creationId xmlns:a16="http://schemas.microsoft.com/office/drawing/2014/main" id="{64772A65-08ED-7FC5-D6AB-7E03490EB0A6}"/>
                    </a:ext>
                  </a:extLst>
                </p:cNvPr>
                <p:cNvSpPr txBox="1"/>
                <p:nvPr/>
              </p:nvSpPr>
              <p:spPr>
                <a:xfrm>
                  <a:off x="622148" y="3172738"/>
                  <a:ext cx="1492402" cy="2367240"/>
                </a:xfrm>
                <a:prstGeom prst="rect">
                  <a:avLst/>
                </a:prstGeom>
                <a:noFill/>
              </p:spPr>
              <p:txBody>
                <a:bodyPr wrap="square">
                  <a:spAutoFit/>
                </a:bodyPr>
                <a:lstStyle/>
                <a:p>
                  <a:pPr marL="0" marR="0" lvl="0" indent="0" algn="l" defTabSz="914400" rtl="0" eaLnBrk="1" fontAlgn="auto" latinLnBrk="0" hangingPunct="0">
                    <a:lnSpc>
                      <a:spcPct val="110000"/>
                    </a:lnSpc>
                    <a:spcBef>
                      <a:spcPts val="200"/>
                    </a:spcBef>
                    <a:spcAft>
                      <a:spcPts val="300"/>
                    </a:spcAft>
                    <a:buClrTx/>
                    <a:buSzTx/>
                    <a:buFontTx/>
                    <a:buNone/>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네이버와 카카오 등 국내 대형 포털 사업자는 거대 플랫폼 이용자 수를 강점으로 내세워 커머스 사업을 확대</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0" marR="0" lvl="0" indent="0" algn="l" defTabSz="914400" rtl="0" eaLnBrk="1" fontAlgn="auto" latinLnBrk="0" hangingPunct="0">
                    <a:lnSpc>
                      <a:spcPct val="110000"/>
                    </a:lnSpc>
                    <a:spcBef>
                      <a:spcPts val="200"/>
                    </a:spcBef>
                    <a:spcAft>
                      <a:spcPts val="300"/>
                    </a:spcAft>
                    <a:buClrTx/>
                    <a:buSzTx/>
                    <a:buFontTx/>
                    <a:buNone/>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최근 멤버십</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간편결제</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및 배송 서비스를 강화하며 시장 내 지배적 입지 구축을 본격화</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0">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네이버</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카카오 등 </a:t>
                  </a:r>
                </a:p>
                <a:p>
                  <a:pPr marL="171450" marR="0" lvl="0" indent="-171450" algn="l" defTabSz="914400" rtl="0" eaLnBrk="1" fontAlgn="auto" latinLnBrk="0" hangingPunct="0">
                    <a:lnSpc>
                      <a:spcPct val="110000"/>
                    </a:lnSpc>
                    <a:spcBef>
                      <a:spcPts val="100"/>
                    </a:spcBef>
                    <a:spcAft>
                      <a:spcPts val="200"/>
                    </a:spcAft>
                    <a:buClrTx/>
                    <a:buSzTx/>
                    <a:buFont typeface="Arial" panose="020B0604020202020204" pitchFamily="34" charset="0"/>
                    <a:buChar char="•"/>
                    <a:tabLst/>
                    <a:defRPr/>
                  </a:pP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p:txBody>
            </p:sp>
          </p:grpSp>
          <p:grpSp>
            <p:nvGrpSpPr>
              <p:cNvPr id="13" name="그룹 12">
                <a:extLst>
                  <a:ext uri="{FF2B5EF4-FFF2-40B4-BE49-F238E27FC236}">
                    <a16:creationId xmlns:a16="http://schemas.microsoft.com/office/drawing/2014/main" id="{5EB0B2FA-6D1E-4F81-C652-B7A88EEE4C91}"/>
                  </a:ext>
                </a:extLst>
              </p:cNvPr>
              <p:cNvGrpSpPr/>
              <p:nvPr/>
            </p:nvGrpSpPr>
            <p:grpSpPr>
              <a:xfrm>
                <a:off x="7811301" y="2781103"/>
                <a:ext cx="1592791" cy="2818832"/>
                <a:chOff x="622147" y="2781103"/>
                <a:chExt cx="1592791" cy="2818832"/>
              </a:xfrm>
            </p:grpSpPr>
            <p:grpSp>
              <p:nvGrpSpPr>
                <p:cNvPr id="14" name="그룹 13">
                  <a:extLst>
                    <a:ext uri="{FF2B5EF4-FFF2-40B4-BE49-F238E27FC236}">
                      <a16:creationId xmlns:a16="http://schemas.microsoft.com/office/drawing/2014/main" id="{93F48BDB-9929-8393-E91A-B473371EC81D}"/>
                    </a:ext>
                  </a:extLst>
                </p:cNvPr>
                <p:cNvGrpSpPr/>
                <p:nvPr/>
              </p:nvGrpSpPr>
              <p:grpSpPr>
                <a:xfrm>
                  <a:off x="622147" y="2781103"/>
                  <a:ext cx="1592791" cy="270226"/>
                  <a:chOff x="622147" y="2757129"/>
                  <a:chExt cx="1592791" cy="270226"/>
                </a:xfrm>
              </p:grpSpPr>
              <p:sp>
                <p:nvSpPr>
                  <p:cNvPr id="16" name="TextBox 15">
                    <a:extLst>
                      <a:ext uri="{FF2B5EF4-FFF2-40B4-BE49-F238E27FC236}">
                        <a16:creationId xmlns:a16="http://schemas.microsoft.com/office/drawing/2014/main" id="{2986A2B8-766F-38A9-0413-CD5EA1160531}"/>
                      </a:ext>
                    </a:extLst>
                  </p:cNvPr>
                  <p:cNvSpPr txBox="1"/>
                  <p:nvPr/>
                </p:nvSpPr>
                <p:spPr>
                  <a:xfrm>
                    <a:off x="622148" y="2757129"/>
                    <a:ext cx="1592790" cy="270226"/>
                  </a:xfrm>
                  <a:prstGeom prst="rect">
                    <a:avLst/>
                  </a:prstGeom>
                  <a:noFill/>
                  <a:ln>
                    <a:solidFill>
                      <a:schemeClr val="accent1">
                        <a:alpha val="0"/>
                      </a:schemeClr>
                    </a:solidFill>
                  </a:ln>
                </p:spPr>
                <p:txBody>
                  <a:bodyPr wrap="square" lIns="288000" tIns="36000" rIns="0" bIns="36000" rtlCol="0">
                    <a:spAutoFit/>
                  </a:bodyPr>
                  <a:lstStyle>
                    <a:defPPr>
                      <a:defRPr lang="en-US"/>
                    </a:defPPr>
                    <a:lvl1pPr hangingPunct="0">
                      <a:lnSpc>
                        <a:spcPct val="150000"/>
                      </a:lnSpc>
                      <a:defRPr sz="100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defRPr>
                    </a:lvl1pPr>
                  </a:lstStyle>
                  <a:p>
                    <a:pPr marR="0" lvl="0" defTabSz="914400" rtl="0" eaLnBrk="1" fontAlgn="auto" latinLnBrk="0" hangingPunct="0">
                      <a:lnSpc>
                        <a:spcPct val="110000"/>
                      </a:lnSpc>
                      <a:spcBef>
                        <a:spcPts val="0"/>
                      </a:spcBef>
                      <a:spcAft>
                        <a:spcPts val="400"/>
                      </a:spcAft>
                      <a:buClrTx/>
                      <a:buSzTx/>
                      <a:buFontTx/>
                      <a:buNone/>
                      <a:tabLst/>
                      <a:defRPr/>
                    </a:pPr>
                    <a:r>
                      <a:rPr kumimoji="0" lang="ko-KR" altLang="en-US" sz="1050" b="1" i="0" u="none" strike="noStrike" kern="1200" cap="none" spc="0" normalizeH="0" baseline="0" noProof="0" dirty="0">
                        <a:ln>
                          <a:solidFill>
                            <a:srgbClr val="1E49E2">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n-cs"/>
                      </a:rPr>
                      <a:t>버티컬 커머스</a:t>
                    </a:r>
                  </a:p>
                </p:txBody>
              </p:sp>
              <p:sp>
                <p:nvSpPr>
                  <p:cNvPr id="17" name="직사각형 16">
                    <a:extLst>
                      <a:ext uri="{FF2B5EF4-FFF2-40B4-BE49-F238E27FC236}">
                        <a16:creationId xmlns:a16="http://schemas.microsoft.com/office/drawing/2014/main" id="{B0C1FCAA-3A1F-1A5C-941B-10C74453D3CD}"/>
                      </a:ext>
                    </a:extLst>
                  </p:cNvPr>
                  <p:cNvSpPr/>
                  <p:nvPr/>
                </p:nvSpPr>
                <p:spPr>
                  <a:xfrm>
                    <a:off x="622147" y="2791991"/>
                    <a:ext cx="194720" cy="216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rPr>
                      <a:t>5</a:t>
                    </a:r>
                    <a:endParaRPr kumimoji="0" lang="ko-KR" altLang="en-US" sz="1200" b="1" i="0" u="none" strike="noStrike" kern="1200" cap="none" spc="0" normalizeH="0" baseline="0" noProof="0" dirty="0">
                      <a:ln>
                        <a:solidFill>
                          <a:srgbClr val="FFFFFF">
                            <a:lumMod val="75000"/>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mn-cs"/>
                    </a:endParaRPr>
                  </a:p>
                </p:txBody>
              </p:sp>
            </p:grpSp>
            <p:sp>
              <p:nvSpPr>
                <p:cNvPr id="15" name="TextBox 14">
                  <a:extLst>
                    <a:ext uri="{FF2B5EF4-FFF2-40B4-BE49-F238E27FC236}">
                      <a16:creationId xmlns:a16="http://schemas.microsoft.com/office/drawing/2014/main" id="{4B11E319-998A-0328-4D87-E475A8B34510}"/>
                    </a:ext>
                  </a:extLst>
                </p:cNvPr>
                <p:cNvSpPr txBox="1"/>
                <p:nvPr/>
              </p:nvSpPr>
              <p:spPr>
                <a:xfrm>
                  <a:off x="622148" y="3172737"/>
                  <a:ext cx="1492402" cy="2427198"/>
                </a:xfrm>
                <a:prstGeom prst="rect">
                  <a:avLst/>
                </a:prstGeom>
                <a:noFill/>
              </p:spPr>
              <p:txBody>
                <a:bodyPr wrap="square">
                  <a:spAutoFit/>
                </a:bodyPr>
                <a:lstStyle/>
                <a:p>
                  <a:pPr marL="0" marR="0" lvl="0" indent="0" algn="l" defTabSz="914400" rtl="0" eaLnBrk="1" fontAlgn="auto" latinLnBrk="0" hangingPunct="0">
                    <a:lnSpc>
                      <a:spcPct val="110000"/>
                    </a:lnSpc>
                    <a:spcBef>
                      <a:spcPts val="200"/>
                    </a:spcBef>
                    <a:spcAft>
                      <a:spcPts val="300"/>
                    </a:spcAft>
                    <a:buClrTx/>
                    <a:buSzTx/>
                    <a:buFontTx/>
                    <a:buNone/>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버티컬 커머스</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(Vertical Commerce)</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는 다양한 제품과 서비스를 두루 제공하는 형태가 아닌</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특정 상품 카테고리를 전문적으로 판매하는 형태</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a:p>
                  <a:pPr marL="88900" marR="0" lvl="0" indent="-88900" algn="l" defTabSz="914400" rtl="0" eaLnBrk="1" fontAlgn="auto" latinLnBrk="0" hangingPunct="0">
                    <a:lnSpc>
                      <a:spcPct val="110000"/>
                    </a:lnSpc>
                    <a:spcBef>
                      <a:spcPts val="200"/>
                    </a:spcBef>
                    <a:spcAft>
                      <a:spcPts val="300"/>
                    </a:spcAft>
                    <a:buClrTx/>
                    <a:buSzTx/>
                    <a:buFont typeface="Arial" panose="020B0604020202020204" pitchFamily="34" charset="0"/>
                    <a:buChar char="•"/>
                    <a:tabLst/>
                    <a:defRPr/>
                  </a:pP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무신사</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패션</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정육각</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정육</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수산</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인테리어</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오늘의집</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숙소</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스테이폴리오</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당근</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중고거래</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크림</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리셀</a:t>
                  </a:r>
                  <a:r>
                    <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 </a:t>
                  </a:r>
                  <a:r>
                    <a:rPr kumimoji="0" lang="ko-KR" altLang="en-US"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rPr>
                    <a:t>등</a:t>
                  </a:r>
                  <a:endParaRPr kumimoji="0" lang="en-US" altLang="ko-KR" sz="1000" b="0" i="0" u="none" strike="noStrike" kern="0" cap="none" spc="0" normalizeH="0" baseline="0" noProof="0" dirty="0">
                    <a:ln>
                      <a:solidFill>
                        <a:prstClr val="white">
                          <a:lumMod val="75000"/>
                          <a:alpha val="0"/>
                        </a:prstClr>
                      </a:solidFill>
                    </a:ln>
                    <a:solidFill>
                      <a:srgbClr val="000000">
                        <a:lumMod val="85000"/>
                        <a:lumOff val="15000"/>
                      </a:srgbClr>
                    </a:solidFill>
                    <a:effectLst/>
                    <a:uLnTx/>
                    <a:uFillTx/>
                    <a:latin typeface="KoPub돋움체 Medium"/>
                    <a:ea typeface="KoPub돋움체 Medium"/>
                    <a:cs typeface="+mn-cs"/>
                  </a:endParaRPr>
                </a:p>
              </p:txBody>
            </p:sp>
          </p:grpSp>
        </p:grpSp>
      </p:grpSp>
      <p:sp>
        <p:nvSpPr>
          <p:cNvPr id="40" name="TextBox 39">
            <a:extLst>
              <a:ext uri="{FF2B5EF4-FFF2-40B4-BE49-F238E27FC236}">
                <a16:creationId xmlns:a16="http://schemas.microsoft.com/office/drawing/2014/main" id="{69EE6D15-8726-7A8A-EB5B-DD9BA9EBA441}"/>
              </a:ext>
            </a:extLst>
          </p:cNvPr>
          <p:cNvSpPr txBox="1"/>
          <p:nvPr/>
        </p:nvSpPr>
        <p:spPr>
          <a:xfrm>
            <a:off x="488950" y="6004961"/>
            <a:ext cx="5822891" cy="195814"/>
          </a:xfrm>
          <a:prstGeom prst="rect">
            <a:avLst/>
          </a:prstGeom>
          <a:noFill/>
          <a:ln>
            <a:noFill/>
          </a:ln>
        </p:spPr>
        <p:txBody>
          <a:bodyPr wrap="square" lIns="0" tIns="72000" rIns="0" bIns="0" rtlCol="0" anchor="b">
            <a:spAutoFit/>
          </a:bodyPr>
          <a:lstStyle>
            <a:defPPr>
              <a:defRPr lang="en-US"/>
            </a:defPPr>
            <a:lvl1pPr lvl="0">
              <a:defRPr sz="800">
                <a:ln>
                  <a:solidFill>
                    <a:prstClr val="white">
                      <a:lumMod val="75000"/>
                      <a:alpha val="0"/>
                    </a:prstClr>
                  </a:solidFill>
                </a:ln>
                <a:solidFill>
                  <a:schemeClr val="bg1">
                    <a:lumMod val="50000"/>
                  </a:schemeClr>
                </a:solidFill>
                <a:latin typeface="KoPub돋움체 Medium" panose="00000600000000000000" pitchFamily="2" charset="-127"/>
                <a:ea typeface="KoPub돋움체 Medium" panose="00000600000000000000" pitchFamily="2"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Source: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삼정</a:t>
            </a:r>
            <a:r>
              <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KPMG </a:t>
            </a:r>
            <a:r>
              <a:rPr kumimoji="0" lang="ko-KR" altLang="en-US"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rPr>
              <a:t>경제연구원</a:t>
            </a:r>
            <a:endParaRPr kumimoji="0" lang="en-US" altLang="ko-KR" sz="800" b="0" i="0" u="none" strike="noStrike" kern="1200" cap="none" spc="0" normalizeH="0" baseline="0" noProof="0" dirty="0">
              <a:ln>
                <a:solidFill>
                  <a:prstClr val="white">
                    <a:lumMod val="75000"/>
                    <a:alpha val="0"/>
                  </a:prstClr>
                </a:solidFill>
              </a:ln>
              <a:solidFill>
                <a:srgbClr val="FFFFFF">
                  <a:lumMod val="50000"/>
                </a:srgbClr>
              </a:solidFill>
              <a:effectLst/>
              <a:uLnTx/>
              <a:uFillTx/>
              <a:latin typeface="KoPub돋움체 Medium" panose="00000600000000000000" pitchFamily="2" charset="-127"/>
              <a:ea typeface="KoPub돋움체 Medium" panose="00000600000000000000" pitchFamily="2" charset="-127"/>
              <a:cs typeface="+mn-cs"/>
            </a:endParaRPr>
          </a:p>
        </p:txBody>
      </p:sp>
      <p:sp>
        <p:nvSpPr>
          <p:cNvPr id="41" name="텍스트 개체 틀 19">
            <a:extLst>
              <a:ext uri="{FF2B5EF4-FFF2-40B4-BE49-F238E27FC236}">
                <a16:creationId xmlns:a16="http://schemas.microsoft.com/office/drawing/2014/main" id="{9479FE2F-08DB-F61C-775D-20697361FCAB}"/>
              </a:ext>
            </a:extLst>
          </p:cNvPr>
          <p:cNvSpPr txBox="1">
            <a:spLocks/>
          </p:cNvSpPr>
          <p:nvPr/>
        </p:nvSpPr>
        <p:spPr>
          <a:xfrm>
            <a:off x="488950" y="617249"/>
            <a:ext cx="8928100" cy="322262"/>
          </a:xfrm>
          <a:prstGeom prst="rect">
            <a:avLst/>
          </a:prstGeom>
        </p:spPr>
        <p:txBody>
          <a:bodyPr wrap="none" lIns="0" tIns="0" rIns="0" bIns="0" anchor="b" anchorCtr="0">
            <a:noAutofit/>
          </a:bodyPr>
          <a:lstStyle>
            <a:lvl1pPr eaLnBrk="1" latinLnBrk="1" hangingPunct="1">
              <a:spcAft>
                <a:spcPts val="600"/>
              </a:spcAft>
              <a:defRPr kumimoji="0" lang="ko-KR" altLang="en-US" sz="2400" b="0" i="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참고</a:t>
            </a:r>
            <a:r>
              <a:rPr kumimoji="0" lang="en-US" altLang="ko-KR"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 </a:t>
            </a:r>
            <a:r>
              <a:rPr kumimoji="0" lang="ko-KR" altLang="en-US" sz="2400" b="0" i="0" u="none" strike="noStrike" kern="1200" cap="none" spc="0" normalizeH="0" baseline="0" noProof="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rPr>
              <a:t>국내 이커머스 플레이어 및 포지셔닝 구분</a:t>
            </a:r>
          </a:p>
        </p:txBody>
      </p:sp>
      <p:sp>
        <p:nvSpPr>
          <p:cNvPr id="42" name="텍스트 개체 틀 27">
            <a:extLst>
              <a:ext uri="{FF2B5EF4-FFF2-40B4-BE49-F238E27FC236}">
                <a16:creationId xmlns:a16="http://schemas.microsoft.com/office/drawing/2014/main" id="{75630B9B-56B4-B027-BACB-7764A34BF591}"/>
              </a:ext>
            </a:extLst>
          </p:cNvPr>
          <p:cNvSpPr>
            <a:spLocks noGrp="1"/>
          </p:cNvSpPr>
          <p:nvPr>
            <p:ph type="body" sz="quarter" idx="10"/>
          </p:nvPr>
        </p:nvSpPr>
        <p:spPr>
          <a:xfrm>
            <a:off x="488949" y="333149"/>
            <a:ext cx="8928101" cy="184666"/>
          </a:xfrm>
        </p:spPr>
        <p:txBody>
          <a:bodyPr/>
          <a:lstStyle/>
          <a:p>
            <a:r>
              <a:rPr lang="en-US" altLang="ko-KR" noProof="0" dirty="0"/>
              <a:t>I. </a:t>
            </a:r>
            <a:r>
              <a:rPr lang="ko-KR" altLang="en-US" noProof="0" dirty="0"/>
              <a:t>이커머스 시장 </a:t>
            </a:r>
            <a:r>
              <a:rPr lang="en-US" altLang="ko-KR" noProof="0" dirty="0"/>
              <a:t>Overview</a:t>
            </a:r>
          </a:p>
        </p:txBody>
      </p:sp>
      <p:sp>
        <p:nvSpPr>
          <p:cNvPr id="43" name="텍스트 개체 틀 29">
            <a:extLst>
              <a:ext uri="{FF2B5EF4-FFF2-40B4-BE49-F238E27FC236}">
                <a16:creationId xmlns:a16="http://schemas.microsoft.com/office/drawing/2014/main" id="{E7E06BF3-5BD9-4F56-AE6C-F2E3F7F98221}"/>
              </a:ext>
            </a:extLst>
          </p:cNvPr>
          <p:cNvSpPr txBox="1">
            <a:spLocks/>
          </p:cNvSpPr>
          <p:nvPr/>
        </p:nvSpPr>
        <p:spPr>
          <a:xfrm>
            <a:off x="488950" y="1162050"/>
            <a:ext cx="8928100" cy="865188"/>
          </a:xfrm>
          <a:prstGeom prst="rect">
            <a:avLst/>
          </a:prstGeom>
        </p:spPr>
        <p:txBody>
          <a:bodyPr lIns="0" tIns="0" rIns="0" bIns="0"/>
          <a:lstStyle>
            <a:lvl1pPr algn="l" eaLnBrk="1" latinLnBrk="0" hangingPunct="1">
              <a:lnSpc>
                <a:spcPct val="110000"/>
              </a:lnSpc>
              <a:spcAft>
                <a:spcPts val="600"/>
              </a:spcAft>
              <a:defRPr sz="1500" b="0" i="0">
                <a:ln>
                  <a:solidFill>
                    <a:prstClr val="white">
                      <a:lumMod val="75000"/>
                      <a:alpha val="0"/>
                    </a:prstClr>
                  </a:solidFill>
                </a:ln>
                <a:solidFill>
                  <a:schemeClr val="tx1">
                    <a:lumMod val="65000"/>
                    <a:lumOff val="35000"/>
                  </a:schemeClr>
                </a:solidFill>
                <a:latin typeface="+mn-ea"/>
                <a:ea typeface="+mn-ea"/>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과거 이커머스 시장은 오픈마켓 및 소셜커머스 등 온라인만을 기반으로 한 사업자가 중심이 되어 산업을 리딩하는 구조를 띠었음</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그러나 점차 오프라인 기반 유통업체와 소비재 제조 기업</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포털 사업자 등이 온라인 사업을 확대함에 따라 경쟁 구도가 다변화</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이커머스 시장의 업역 경계가 허물어지는 빅블러</a:t>
            </a:r>
            <a:r>
              <a:rPr kumimoji="0" lang="en-US" altLang="ko-KR"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(Big Blur)</a:t>
            </a:r>
            <a:r>
              <a:rPr lang="ko-KR" altLang="en-US" kern="0" dirty="0">
                <a:solidFill>
                  <a:srgbClr val="000000">
                    <a:lumMod val="65000"/>
                    <a:lumOff val="35000"/>
                  </a:srgbClr>
                </a:solidFill>
                <a:latin typeface="KoPub돋움체 Medium" panose="00000600000000000000" pitchFamily="2" charset="-127"/>
                <a:ea typeface="KoPub돋움체 Medium" panose="00000600000000000000" pitchFamily="2" charset="-127"/>
              </a:rPr>
              <a:t>가 </a:t>
            </a:r>
            <a:r>
              <a:rPr kumimoji="0" lang="ko-KR" altLang="en-US" sz="1500" b="0" i="0" u="none" strike="noStrike" kern="0" cap="none" spc="0" normalizeH="0" baseline="0" noProof="0" dirty="0">
                <a:ln>
                  <a:solidFill>
                    <a:prstClr val="white">
                      <a:lumMod val="75000"/>
                      <a:alpha val="0"/>
                    </a:prstClr>
                  </a:solidFill>
                </a:ln>
                <a:solidFill>
                  <a:srgbClr val="000000">
                    <a:lumMod val="65000"/>
                    <a:lumOff val="35000"/>
                  </a:srgbClr>
                </a:solidFill>
                <a:effectLst/>
                <a:uLnTx/>
                <a:uFillTx/>
                <a:latin typeface="KoPub돋움체 Medium" panose="00000600000000000000" pitchFamily="2" charset="-127"/>
                <a:ea typeface="KoPub돋움체 Medium" panose="00000600000000000000" pitchFamily="2" charset="-127"/>
              </a:rPr>
              <a:t>가속화될 전망</a:t>
            </a:r>
          </a:p>
        </p:txBody>
      </p:sp>
      <p:sp>
        <p:nvSpPr>
          <p:cNvPr id="45" name="AutoShape 50">
            <a:extLst>
              <a:ext uri="{FF2B5EF4-FFF2-40B4-BE49-F238E27FC236}">
                <a16:creationId xmlns:a16="http://schemas.microsoft.com/office/drawing/2014/main" id="{48533DD7-58CE-B556-45E1-AA172A992AAC}"/>
              </a:ext>
            </a:extLst>
          </p:cNvPr>
          <p:cNvSpPr>
            <a:spLocks noChangeArrowheads="1"/>
          </p:cNvSpPr>
          <p:nvPr/>
        </p:nvSpPr>
        <p:spPr bwMode="auto">
          <a:xfrm>
            <a:off x="488946" y="2163542"/>
            <a:ext cx="8928100" cy="289778"/>
          </a:xfrm>
          <a:prstGeom prst="rect">
            <a:avLst/>
          </a:prstGeom>
          <a:solidFill>
            <a:schemeClr val="tx2">
              <a:lumMod val="75000"/>
            </a:schemeClr>
          </a:solidFill>
          <a:ln w="6350" algn="ctr">
            <a:solidFill>
              <a:srgbClr val="00266A"/>
            </a:solidFill>
            <a:miter lim="800000"/>
            <a:headEnd/>
            <a:tailEnd/>
          </a:ln>
          <a:effectLst/>
        </p:spPr>
        <p:txBody>
          <a:bodyPr wrap="none" lIns="90000" tIns="36000" bIns="36000" anchor="ctr" anchorCtr="0"/>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ko-KR" altLang="en-US" sz="130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rPr>
              <a:t>국내 주요 이커머스 플레이어 구분 및 특징</a:t>
            </a:r>
            <a:endParaRPr kumimoji="0" lang="en-US" altLang="ko-KR" sz="1300" b="1" i="0" u="none" strike="noStrike" kern="0" cap="none" spc="0" normalizeH="0" baseline="0" noProof="0" dirty="0">
              <a:ln>
                <a:solidFill>
                  <a:srgbClr val="6D2077">
                    <a:alpha val="0"/>
                  </a:srgbClr>
                </a:solidFill>
              </a:ln>
              <a:solidFill>
                <a:prstClr val="white"/>
              </a:solidFill>
              <a:effectLst/>
              <a:uLnTx/>
              <a:uFillTx/>
              <a:latin typeface="KoPub돋움체 Medium"/>
              <a:ea typeface="KoPub돋움체 Medium"/>
              <a:cs typeface="+mn-cs"/>
            </a:endParaRPr>
          </a:p>
        </p:txBody>
      </p:sp>
    </p:spTree>
    <p:extLst>
      <p:ext uri="{BB962C8B-B14F-4D97-AF65-F5344CB8AC3E}">
        <p14:creationId xmlns:p14="http://schemas.microsoft.com/office/powerpoint/2010/main" val="9073753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accent1"/>
          </a:solidFill>
        </a:ln>
      </a:spPr>
      <a:bodyPr rtlCol="0" anchor="ctr"/>
      <a:lstStyle>
        <a:defPPr algn="l">
          <a:defRP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000" dirty="0" err="1" smtClean="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defRPr>
        </a:defPPr>
      </a:lstStyle>
    </a:txDef>
  </a:objectDefaults>
  <a:extraClrSchemeLst/>
  <a:extLst>
    <a:ext uri="{05A4C25C-085E-4340-85A3-A5531E510DB2}">
      <thm15:themeFamily xmlns:thm15="http://schemas.microsoft.com/office/thememl/2012/main" name="프레젠테이션1" id="{489089EA-8B65-4A51-ACF6-BE599E39239C}" vid="{5491D400-7931-423F-A9E4-A85D232916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20231129_BF_격변기 맞은 이커머스, 기업의 생존 방향성은?</Korean_x0020_Title>
    <Global_x0020_Country_metalogix xmlns="1c657212-07cd-4eb2-8173-68663959c5b7" xsi:nil="true"/>
    <Economy xmlns="1c657212-07cd-4eb2-8173-68663959c5b7" xsi:nil="true"/>
    <Publication_x0020_Date_metalogix xmlns="1c657212-07cd-4eb2-8173-68663959c5b7">2023-11-28T15:00:00+00:00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Consumer Markets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D7A70-E524-458A-AF01-08531447576B}">
  <ds:schemaRef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purl.org/dc/terms/"/>
    <ds:schemaRef ds:uri="8fd39695-9827-4ddf-b859-48842b897dd8"/>
    <ds:schemaRef ds:uri="a5ce67ff-b303-46f7-9adb-b19f94518ca5"/>
    <ds:schemaRef ds:uri="http://www.w3.org/XML/1998/namespace"/>
  </ds:schemaRefs>
</ds:datastoreItem>
</file>

<file path=customXml/itemProps2.xml><?xml version="1.0" encoding="utf-8"?>
<ds:datastoreItem xmlns:ds="http://schemas.openxmlformats.org/officeDocument/2006/customXml" ds:itemID="{2CFA50DC-6971-4A6A-98C7-DFE5AFEDC340}"/>
</file>

<file path=customXml/itemProps3.xml><?xml version="1.0" encoding="utf-8"?>
<ds:datastoreItem xmlns:ds="http://schemas.openxmlformats.org/officeDocument/2006/customXml" ds:itemID="{442430B1-B197-46DA-885B-D6DD7FC33349}">
  <ds:schemaRefs>
    <ds:schemaRef ds:uri="http://schemas.microsoft.com/sharepoint/v3/contenttype/forms"/>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
  <TotalTime>47228</TotalTime>
  <Words>12699</Words>
  <Application>Microsoft Office PowerPoint</Application>
  <PresentationFormat>A4 용지(210x297mm)</PresentationFormat>
  <Paragraphs>1411</Paragraphs>
  <Slides>43</Slides>
  <Notes>6</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43</vt:i4>
      </vt:variant>
    </vt:vector>
  </HeadingPairs>
  <TitlesOfParts>
    <vt:vector size="54" baseType="lpstr">
      <vt:lpstr>KoPub돋움체 Bold</vt:lpstr>
      <vt:lpstr>KoPub돋움체 Light</vt:lpstr>
      <vt:lpstr>KoPub돋움체 Medium</vt:lpstr>
      <vt:lpstr>Arial</vt:lpstr>
      <vt:lpstr>Calibri</vt:lpstr>
      <vt:lpstr>KPMG Bold</vt:lpstr>
      <vt:lpstr>KPMG Extralight</vt:lpstr>
      <vt:lpstr>Univers for KPMG</vt:lpstr>
      <vt:lpstr>Univers for KPMG Light</vt:lpstr>
      <vt:lpstr>Wingdings</vt:lpstr>
      <vt:lpstr>KPMG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20231129_BF_격변기 맞은 이커머스, 기업의 생존 방향성은?</dc:title>
  <dc:subject/>
  <dc:creator>삼정KPMG 경제연구원</dc:creator>
  <cp:keywords/>
  <dc:description/>
  <cp:lastModifiedBy>Lee, Ji-Soo (KR/ERI)</cp:lastModifiedBy>
  <cp:revision>3568</cp:revision>
  <cp:lastPrinted>2023-11-24T04:55:19Z</cp:lastPrinted>
  <dcterms:created xsi:type="dcterms:W3CDTF">2015-03-05T08:26:34Z</dcterms:created>
  <dcterms:modified xsi:type="dcterms:W3CDTF">2023-11-28T01:54:52Z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