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media/image34.jpg" ContentType="image/jpeg"/>
  <Override PartName="/ppt/media/image38.jpg" ContentType="image/jpeg"/>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338" r:id="rId2"/>
    <p:sldId id="536" r:id="rId3"/>
    <p:sldId id="600" r:id="rId4"/>
    <p:sldId id="272" r:id="rId5"/>
    <p:sldId id="632" r:id="rId6"/>
    <p:sldId id="545" r:id="rId7"/>
    <p:sldId id="546" r:id="rId8"/>
    <p:sldId id="547" r:id="rId9"/>
    <p:sldId id="592" r:id="rId10"/>
    <p:sldId id="587" r:id="rId11"/>
    <p:sldId id="579" r:id="rId12"/>
    <p:sldId id="585" r:id="rId13"/>
    <p:sldId id="586" r:id="rId14"/>
    <p:sldId id="631" r:id="rId15"/>
    <p:sldId id="633" r:id="rId16"/>
    <p:sldId id="612" r:id="rId17"/>
    <p:sldId id="643" r:id="rId18"/>
    <p:sldId id="597" r:id="rId19"/>
    <p:sldId id="588" r:id="rId20"/>
    <p:sldId id="596" r:id="rId21"/>
    <p:sldId id="640" r:id="rId22"/>
    <p:sldId id="582" r:id="rId23"/>
    <p:sldId id="594" r:id="rId24"/>
    <p:sldId id="578" r:id="rId25"/>
    <p:sldId id="593" r:id="rId26"/>
    <p:sldId id="639" r:id="rId27"/>
    <p:sldId id="611" r:id="rId28"/>
    <p:sldId id="624" r:id="rId29"/>
    <p:sldId id="635" r:id="rId30"/>
    <p:sldId id="636" r:id="rId31"/>
    <p:sldId id="644" r:id="rId32"/>
    <p:sldId id="638" r:id="rId33"/>
    <p:sldId id="641" r:id="rId34"/>
    <p:sldId id="622" r:id="rId35"/>
    <p:sldId id="642" r:id="rId36"/>
    <p:sldId id="625" r:id="rId37"/>
    <p:sldId id="626" r:id="rId38"/>
    <p:sldId id="628" r:id="rId39"/>
    <p:sldId id="627" r:id="rId40"/>
    <p:sldId id="623" r:id="rId41"/>
    <p:sldId id="601" r:id="rId42"/>
    <p:sldId id="598" r:id="rId43"/>
    <p:sldId id="599" r:id="rId44"/>
    <p:sldId id="264" r:id="rId45"/>
  </p:sldIdLst>
  <p:sldSz cx="9906000" cy="6858000" type="A4"/>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orient="horz" pos="1752" userDrawn="1">
          <p15:clr>
            <a:srgbClr val="A4A3A4"/>
          </p15:clr>
        </p15:guide>
        <p15:guide id="3"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7878"/>
    <a:srgbClr val="00338D"/>
    <a:srgbClr val="A6A6A6"/>
    <a:srgbClr val="F68D2E"/>
    <a:srgbClr val="00F68D"/>
    <a:srgbClr val="009A44"/>
    <a:srgbClr val="005EB8"/>
    <a:srgbClr val="6D2077"/>
    <a:srgbClr val="BC204B"/>
    <a:srgbClr val="EAA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99" autoAdjust="0"/>
    <p:restoredTop sz="96684" autoAdjust="0"/>
  </p:normalViewPr>
  <p:slideViewPr>
    <p:cSldViewPr snapToGrid="0" showGuides="1">
      <p:cViewPr varScale="1">
        <p:scale>
          <a:sx n="122" d="100"/>
          <a:sy n="122" d="100"/>
        </p:scale>
        <p:origin x="606" y="90"/>
      </p:cViewPr>
      <p:guideLst>
        <p:guide orient="horz" pos="2228"/>
        <p:guide orient="horz" pos="1752"/>
        <p:guide pos="3120"/>
      </p:guideLst>
    </p:cSldViewPr>
  </p:slideViewPr>
  <p:outlineViewPr>
    <p:cViewPr>
      <p:scale>
        <a:sx n="33" d="100"/>
        <a:sy n="33" d="100"/>
      </p:scale>
      <p:origin x="0" y="-3528"/>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onedrive-global.kpmg.com/personal/sjung15_kr_kpmg_com/Documents/&#48148;&#53461;%20&#54868;&#47732;/CMO/CIQ/Bloomberg%20Template_CDMO_&#44208;&#44284;_v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onedrive-global.kpmg.com/personal/sjung15_kr_kpmg_com/Documents/&#48148;&#53461;%20&#54868;&#47732;/CMO/CIQ/Bloomberg%20Template_CDMO_&#44208;&#44284;_v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onedrive-global.kpmg.com/personal/sjung15_kr_kpmg_com/Documents/&#48148;&#53461;%20&#54868;&#47732;/CMO/CIQ/Bloomberg%20Template_CDMO_&#44208;&#44284;_v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jung15\OneDrive%20-%20KPMG\&#48148;&#53461;%20&#54868;&#47732;\CMO\&#51648;&#45448;&#50532;&#52980;&#54140;&#4576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jung15\OneDrive%20-%20KPMG\&#48148;&#53461;%20&#54868;&#47732;\CMO\&#54633;&#48337;&#49324;&#47168;_v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jung15\OneDrive%20-%20KPMG\&#48148;&#53461;%20&#54868;&#47732;\CMO\&#54633;&#48337;&#49324;&#47168;_v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onedrive-global.kpmg.com/personal/sjung15_kr_kpmg_com/Documents/&#48148;&#53461;%20&#54868;&#47732;/CMO/CIQ/Bloomberg%20Template_CDMO_&#44208;&#44284;_v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글로벌 바이오서비스 시장 현황 및 전망</c:v>
                </c:pt>
              </c:strCache>
            </c:strRef>
          </c:tx>
          <c:spPr>
            <a:solidFill>
              <a:srgbClr val="00A3A1"/>
            </a:solidFill>
            <a:ln>
              <a:noFill/>
            </a:ln>
            <a:effectLst/>
          </c:spPr>
          <c:invertIfNegative val="0"/>
          <c:dPt>
            <c:idx val="0"/>
            <c:invertIfNegative val="0"/>
            <c:bubble3D val="0"/>
            <c:spPr>
              <a:solidFill>
                <a:srgbClr val="00A3A1"/>
              </a:solidFill>
              <a:ln>
                <a:noFill/>
              </a:ln>
              <a:effectLst/>
            </c:spPr>
            <c:extLst>
              <c:ext xmlns:c16="http://schemas.microsoft.com/office/drawing/2014/chart" uri="{C3380CC4-5D6E-409C-BE32-E72D297353CC}">
                <c16:uniqueId val="{00000001-07C9-4045-98C1-FE98FEF01E15}"/>
              </c:ext>
            </c:extLst>
          </c:dPt>
          <c:dPt>
            <c:idx val="1"/>
            <c:invertIfNegative val="0"/>
            <c:bubble3D val="0"/>
            <c:spPr>
              <a:solidFill>
                <a:srgbClr val="00A3A1"/>
              </a:solidFill>
              <a:ln>
                <a:noFill/>
              </a:ln>
              <a:effectLst/>
            </c:spPr>
            <c:extLst>
              <c:ext xmlns:c16="http://schemas.microsoft.com/office/drawing/2014/chart" uri="{C3380CC4-5D6E-409C-BE32-E72D297353CC}">
                <c16:uniqueId val="{00000003-07C9-4045-98C1-FE98FEF01E15}"/>
              </c:ext>
            </c:extLst>
          </c:dPt>
          <c:dPt>
            <c:idx val="2"/>
            <c:invertIfNegative val="0"/>
            <c:bubble3D val="0"/>
            <c:spPr>
              <a:solidFill>
                <a:srgbClr val="00A3A1"/>
              </a:solidFill>
              <a:ln>
                <a:noFill/>
              </a:ln>
              <a:effectLst/>
            </c:spPr>
            <c:extLst>
              <c:ext xmlns:c16="http://schemas.microsoft.com/office/drawing/2014/chart" uri="{C3380CC4-5D6E-409C-BE32-E72D297353CC}">
                <c16:uniqueId val="{00000005-07C9-4045-98C1-FE98FEF01E15}"/>
              </c:ext>
            </c:extLst>
          </c:dPt>
          <c:dPt>
            <c:idx val="3"/>
            <c:invertIfNegative val="0"/>
            <c:bubble3D val="0"/>
            <c:spPr>
              <a:solidFill>
                <a:srgbClr val="00A3A1"/>
              </a:solidFill>
              <a:ln>
                <a:noFill/>
              </a:ln>
              <a:effectLst/>
            </c:spPr>
            <c:extLst>
              <c:ext xmlns:c16="http://schemas.microsoft.com/office/drawing/2014/chart" uri="{C3380CC4-5D6E-409C-BE32-E72D297353CC}">
                <c16:uniqueId val="{00000007-07C9-4045-98C1-FE98FEF01E15}"/>
              </c:ext>
            </c:extLst>
          </c:dPt>
          <c:dPt>
            <c:idx val="4"/>
            <c:invertIfNegative val="0"/>
            <c:bubble3D val="0"/>
            <c:spPr>
              <a:solidFill>
                <a:srgbClr val="00A3A1"/>
              </a:solidFill>
              <a:ln>
                <a:noFill/>
              </a:ln>
              <a:effectLst/>
            </c:spPr>
            <c:extLst>
              <c:ext xmlns:c16="http://schemas.microsoft.com/office/drawing/2014/chart" uri="{C3380CC4-5D6E-409C-BE32-E72D297353CC}">
                <c16:uniqueId val="{00000009-07C9-4045-98C1-FE98FEF01E15}"/>
              </c:ext>
            </c:extLst>
          </c:dPt>
          <c:dPt>
            <c:idx val="5"/>
            <c:invertIfNegative val="0"/>
            <c:bubble3D val="0"/>
            <c:spPr>
              <a:solidFill>
                <a:srgbClr val="00A3A1"/>
              </a:solidFill>
              <a:ln>
                <a:noFill/>
              </a:ln>
              <a:effectLst/>
            </c:spPr>
            <c:extLst>
              <c:ext xmlns:c16="http://schemas.microsoft.com/office/drawing/2014/chart" uri="{C3380CC4-5D6E-409C-BE32-E72D297353CC}">
                <c16:uniqueId val="{0000000B-07C9-4045-98C1-FE98FEF01E15}"/>
              </c:ext>
            </c:extLst>
          </c:dPt>
          <c:dPt>
            <c:idx val="6"/>
            <c:invertIfNegative val="0"/>
            <c:bubble3D val="0"/>
            <c:spPr>
              <a:solidFill>
                <a:srgbClr val="00A3A1"/>
              </a:solidFill>
              <a:ln>
                <a:noFill/>
              </a:ln>
              <a:effectLst/>
            </c:spPr>
            <c:extLst>
              <c:ext xmlns:c16="http://schemas.microsoft.com/office/drawing/2014/chart" uri="{C3380CC4-5D6E-409C-BE32-E72D297353CC}">
                <c16:uniqueId val="{0000000D-07C9-4045-98C1-FE98FEF01E15}"/>
              </c:ext>
            </c:extLst>
          </c:dPt>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2017</c:v>
                </c:pt>
                <c:pt idx="1">
                  <c:v>2018</c:v>
                </c:pt>
                <c:pt idx="2">
                  <c:v>2019</c:v>
                </c:pt>
                <c:pt idx="3">
                  <c:v>2020</c:v>
                </c:pt>
                <c:pt idx="4">
                  <c:v>2021</c:v>
                </c:pt>
                <c:pt idx="5">
                  <c:v>2022</c:v>
                </c:pt>
                <c:pt idx="6">
                  <c:v>2023</c:v>
                </c:pt>
              </c:strCache>
            </c:strRef>
          </c:cat>
          <c:val>
            <c:numRef>
              <c:f>Sheet1!$B$2:$H$2</c:f>
              <c:numCache>
                <c:formatCode>#,##0.0</c:formatCode>
                <c:ptCount val="7"/>
                <c:pt idx="0">
                  <c:v>35.4</c:v>
                </c:pt>
                <c:pt idx="1">
                  <c:v>39.6</c:v>
                </c:pt>
                <c:pt idx="2">
                  <c:v>44.6</c:v>
                </c:pt>
                <c:pt idx="3">
                  <c:v>50.4</c:v>
                </c:pt>
                <c:pt idx="4">
                  <c:v>57</c:v>
                </c:pt>
                <c:pt idx="5">
                  <c:v>64.599999999999994</c:v>
                </c:pt>
                <c:pt idx="6">
                  <c:v>72.099999999999994</c:v>
                </c:pt>
              </c:numCache>
            </c:numRef>
          </c:val>
          <c:extLst>
            <c:ext xmlns:c16="http://schemas.microsoft.com/office/drawing/2014/chart" uri="{C3380CC4-5D6E-409C-BE32-E72D297353CC}">
              <c16:uniqueId val="{00000010-07C9-4045-98C1-FE98FEF01E15}"/>
            </c:ext>
          </c:extLst>
        </c:ser>
        <c:dLbls>
          <c:showLegendKey val="0"/>
          <c:showVal val="0"/>
          <c:showCatName val="0"/>
          <c:showSerName val="0"/>
          <c:showPercent val="0"/>
          <c:showBubbleSize val="0"/>
        </c:dLbls>
        <c:gapWidth val="100"/>
        <c:overlap val="-27"/>
        <c:axId val="227047199"/>
        <c:axId val="1860539679"/>
      </c:barChart>
      <c:catAx>
        <c:axId val="22704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ea"/>
                <a:ea typeface="+mn-ea"/>
                <a:cs typeface="+mn-cs"/>
              </a:defRPr>
            </a:pPr>
            <a:endParaRPr lang="ko-KR"/>
          </a:p>
        </c:txPr>
        <c:crossAx val="1860539679"/>
        <c:crosses val="autoZero"/>
        <c:auto val="1"/>
        <c:lblAlgn val="ctr"/>
        <c:lblOffset val="100"/>
        <c:noMultiLvlLbl val="0"/>
      </c:catAx>
      <c:valAx>
        <c:axId val="1860539679"/>
        <c:scaling>
          <c:orientation val="minMax"/>
        </c:scaling>
        <c:delete val="0"/>
        <c:axPos val="l"/>
        <c:majorGridlines>
          <c:spPr>
            <a:ln w="9525" cap="flat" cmpd="sng" algn="ctr">
              <a:noFill/>
              <a:round/>
            </a:ln>
            <a:effectLst/>
          </c:spPr>
        </c:majorGridlines>
        <c:numFmt formatCode="#,##0.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27047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ltLang="ko-KR" b="1">
                <a:solidFill>
                  <a:srgbClr val="00338D"/>
                </a:solidFill>
              </a:rPr>
              <a:t>Trading Multiple_EV/EBITDA</a:t>
            </a:r>
            <a:endParaRPr lang="ko-KR" altLang="en-US" b="1">
              <a:solidFill>
                <a:srgbClr val="00338D"/>
              </a:solidFill>
            </a:endParaRPr>
          </a:p>
        </c:rich>
      </c:tx>
      <c:overlay val="0"/>
      <c:spPr>
        <a:noFill/>
        <a:ln>
          <a:noFill/>
        </a:ln>
        <a:effectLst/>
      </c:spPr>
      <c:txPr>
        <a:bodyPr rot="0" spcFirstLastPara="1" vertOverflow="ellipsis" vert="horz" wrap="square" anchor="ctr" anchorCtr="1"/>
        <a:lstStyle/>
        <a:p>
          <a:pPr>
            <a:defRPr sz="108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ko-KR"/>
        </a:p>
      </c:txPr>
    </c:title>
    <c:autoTitleDeleted val="0"/>
    <c:plotArea>
      <c:layout>
        <c:manualLayout>
          <c:layoutTarget val="inner"/>
          <c:xMode val="edge"/>
          <c:yMode val="edge"/>
          <c:x val="9.3838398552762187E-2"/>
          <c:y val="0.1195328798035368"/>
          <c:w val="0.87986906051123837"/>
          <c:h val="0.75016152433821504"/>
        </c:manualLayout>
      </c:layout>
      <c:lineChart>
        <c:grouping val="standard"/>
        <c:varyColors val="0"/>
        <c:ser>
          <c:idx val="0"/>
          <c:order val="0"/>
          <c:tx>
            <c:strRef>
              <c:f>요약!$T$33</c:f>
              <c:strCache>
                <c:ptCount val="1"/>
                <c:pt idx="0">
                  <c:v>AbbVie</c:v>
                </c:pt>
              </c:strCache>
            </c:strRef>
          </c:tx>
          <c:spPr>
            <a:ln w="9525" cap="rnd">
              <a:solidFill>
                <a:srgbClr val="6D2077">
                  <a:alpha val="40000"/>
                </a:srgbClr>
              </a:solidFill>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요약!$U$33:$AB$33</c:f>
              <c:numCache>
                <c:formatCode>0.0\x;[Red]\(0.0\x\);"- ";@</c:formatCode>
                <c:ptCount val="8"/>
                <c:pt idx="0">
                  <c:v>10.826331004788575</c:v>
                </c:pt>
                <c:pt idx="1">
                  <c:v>9.7961281067577293</c:v>
                </c:pt>
                <c:pt idx="2">
                  <c:v>8.9306346155701828</c:v>
                </c:pt>
                <c:pt idx="3">
                  <c:v>10.443560960152318</c:v>
                </c:pt>
                <c:pt idx="4">
                  <c:v>12.304128230344924</c:v>
                </c:pt>
                <c:pt idx="5">
                  <c:v>11.292207653364896</c:v>
                </c:pt>
                <c:pt idx="6">
                  <c:v>9.9140039122848229</c:v>
                </c:pt>
                <c:pt idx="7">
                  <c:v>10.971538549004471</c:v>
                </c:pt>
              </c:numCache>
            </c:numRef>
          </c:val>
          <c:smooth val="0"/>
          <c:extLst>
            <c:ext xmlns:c16="http://schemas.microsoft.com/office/drawing/2014/chart" uri="{C3380CC4-5D6E-409C-BE32-E72D297353CC}">
              <c16:uniqueId val="{00000000-71FE-404F-8B43-2DC2C5105E39}"/>
            </c:ext>
          </c:extLst>
        </c:ser>
        <c:ser>
          <c:idx val="1"/>
          <c:order val="1"/>
          <c:tx>
            <c:strRef>
              <c:f>요약!$T$34</c:f>
              <c:strCache>
                <c:ptCount val="1"/>
                <c:pt idx="0">
                  <c:v>Thermo Fisher Scientific</c:v>
                </c:pt>
              </c:strCache>
            </c:strRef>
          </c:tx>
          <c:spPr>
            <a:ln w="9525" cap="rnd">
              <a:solidFill>
                <a:srgbClr val="470A68">
                  <a:alpha val="40000"/>
                </a:srgbClr>
              </a:solidFill>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요약!$U$34:$AB$34</c:f>
              <c:numCache>
                <c:formatCode>0.0\x;[Red]\(0.0\x\);"- ";@</c:formatCode>
                <c:ptCount val="8"/>
                <c:pt idx="0">
                  <c:v>18.837854645800626</c:v>
                </c:pt>
                <c:pt idx="1">
                  <c:v>17.062956374132085</c:v>
                </c:pt>
                <c:pt idx="2">
                  <c:v>17.815773109136099</c:v>
                </c:pt>
                <c:pt idx="3">
                  <c:v>22.753058127892626</c:v>
                </c:pt>
                <c:pt idx="4">
                  <c:v>20.294925867787718</c:v>
                </c:pt>
                <c:pt idx="5">
                  <c:v>18.994027112082424</c:v>
                </c:pt>
                <c:pt idx="6">
                  <c:v>17.81743972089377</c:v>
                </c:pt>
                <c:pt idx="7">
                  <c:v>20.454741061998664</c:v>
                </c:pt>
              </c:numCache>
            </c:numRef>
          </c:val>
          <c:smooth val="0"/>
          <c:extLst>
            <c:ext xmlns:c16="http://schemas.microsoft.com/office/drawing/2014/chart" uri="{C3380CC4-5D6E-409C-BE32-E72D297353CC}">
              <c16:uniqueId val="{00000001-71FE-404F-8B43-2DC2C5105E39}"/>
            </c:ext>
          </c:extLst>
        </c:ser>
        <c:ser>
          <c:idx val="2"/>
          <c:order val="2"/>
          <c:tx>
            <c:strRef>
              <c:f>요약!$T$35</c:f>
              <c:strCache>
                <c:ptCount val="1"/>
                <c:pt idx="0">
                  <c:v>Lonza</c:v>
                </c:pt>
              </c:strCache>
            </c:strRef>
          </c:tx>
          <c:spPr>
            <a:ln w="9525" cap="rnd">
              <a:solidFill>
                <a:srgbClr val="0091DA">
                  <a:alpha val="40000"/>
                </a:srgbClr>
              </a:solidFill>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요약!$U$35:$AB$35</c:f>
              <c:numCache>
                <c:formatCode>0.0\x;[Red]\(0.0\x\);"- ";@</c:formatCode>
                <c:ptCount val="8"/>
                <c:pt idx="0">
                  <c:v>30.022991637652993</c:v>
                </c:pt>
                <c:pt idx="1">
                  <c:v>34.900401338614621</c:v>
                </c:pt>
                <c:pt idx="2">
                  <c:v>37.794831451541697</c:v>
                </c:pt>
                <c:pt idx="3">
                  <c:v>43.349142340989651</c:v>
                </c:pt>
                <c:pt idx="4">
                  <c:v>37.642342369246954</c:v>
                </c:pt>
                <c:pt idx="5">
                  <c:v>28.649704616131899</c:v>
                </c:pt>
                <c:pt idx="6">
                  <c:v>24.052594662840406</c:v>
                </c:pt>
                <c:pt idx="7">
                  <c:v>18.333023110933052</c:v>
                </c:pt>
              </c:numCache>
            </c:numRef>
          </c:val>
          <c:smooth val="0"/>
          <c:extLst>
            <c:ext xmlns:c16="http://schemas.microsoft.com/office/drawing/2014/chart" uri="{C3380CC4-5D6E-409C-BE32-E72D297353CC}">
              <c16:uniqueId val="{00000002-71FE-404F-8B43-2DC2C5105E39}"/>
            </c:ext>
          </c:extLst>
        </c:ser>
        <c:ser>
          <c:idx val="3"/>
          <c:order val="3"/>
          <c:tx>
            <c:strRef>
              <c:f>요약!$T$36</c:f>
              <c:strCache>
                <c:ptCount val="1"/>
                <c:pt idx="0">
                  <c:v>Catalent</c:v>
                </c:pt>
              </c:strCache>
            </c:strRef>
          </c:tx>
          <c:spPr>
            <a:ln w="9525" cap="rnd">
              <a:solidFill>
                <a:srgbClr val="483698">
                  <a:alpha val="40000"/>
                </a:srgbClr>
              </a:solidFill>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요약!$U$36:$AB$36</c:f>
              <c:numCache>
                <c:formatCode>0.0\x;[Red]\(0.0\x\);"- ";@</c:formatCode>
                <c:ptCount val="8"/>
                <c:pt idx="0">
                  <c:v>23.499478828618187</c:v>
                </c:pt>
                <c:pt idx="1">
                  <c:v>21.705795293501051</c:v>
                </c:pt>
                <c:pt idx="2">
                  <c:v>24.544468137254899</c:v>
                </c:pt>
                <c:pt idx="3">
                  <c:v>22.858881358695655</c:v>
                </c:pt>
                <c:pt idx="4">
                  <c:v>20.126135277777777</c:v>
                </c:pt>
                <c:pt idx="5">
                  <c:v>19.58329488926746</c:v>
                </c:pt>
                <c:pt idx="6">
                  <c:v>15.201862799279928</c:v>
                </c:pt>
                <c:pt idx="7">
                  <c:v>11.348920199818346</c:v>
                </c:pt>
              </c:numCache>
            </c:numRef>
          </c:val>
          <c:smooth val="0"/>
          <c:extLst>
            <c:ext xmlns:c16="http://schemas.microsoft.com/office/drawing/2014/chart" uri="{C3380CC4-5D6E-409C-BE32-E72D297353CC}">
              <c16:uniqueId val="{00000003-71FE-404F-8B43-2DC2C5105E39}"/>
            </c:ext>
          </c:extLst>
        </c:ser>
        <c:ser>
          <c:idx val="4"/>
          <c:order val="4"/>
          <c:tx>
            <c:strRef>
              <c:f>요약!$T$37</c:f>
              <c:strCache>
                <c:ptCount val="1"/>
                <c:pt idx="0">
                  <c:v>Samsung Biologics</c:v>
                </c:pt>
              </c:strCache>
            </c:strRef>
          </c:tx>
          <c:spPr>
            <a:ln w="9525" cap="rnd">
              <a:solidFill>
                <a:srgbClr val="005EB8">
                  <a:alpha val="40000"/>
                </a:srgbClr>
              </a:solidFill>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요약!$U$37:$AB$37</c:f>
              <c:numCache>
                <c:formatCode>0.0\x;[Red]\(0.0\x\);"- ";@</c:formatCode>
                <c:ptCount val="8"/>
                <c:pt idx="0">
                  <c:v>93.663867035154311</c:v>
                </c:pt>
                <c:pt idx="1">
                  <c:v>88.039266065472361</c:v>
                </c:pt>
                <c:pt idx="2">
                  <c:v>78.694668982249638</c:v>
                </c:pt>
                <c:pt idx="3">
                  <c:v>77.142681955217995</c:v>
                </c:pt>
                <c:pt idx="4">
                  <c:v>62.718676692569588</c:v>
                </c:pt>
                <c:pt idx="5">
                  <c:v>63.440512150506841</c:v>
                </c:pt>
                <c:pt idx="6">
                  <c:v>58.561228837655797</c:v>
                </c:pt>
                <c:pt idx="7">
                  <c:v>42.642271038241837</c:v>
                </c:pt>
              </c:numCache>
            </c:numRef>
          </c:val>
          <c:smooth val="0"/>
          <c:extLst>
            <c:ext xmlns:c16="http://schemas.microsoft.com/office/drawing/2014/chart" uri="{C3380CC4-5D6E-409C-BE32-E72D297353CC}">
              <c16:uniqueId val="{00000004-71FE-404F-8B43-2DC2C5105E39}"/>
            </c:ext>
          </c:extLst>
        </c:ser>
        <c:ser>
          <c:idx val="5"/>
          <c:order val="5"/>
          <c:tx>
            <c:strRef>
              <c:f>요약!$T$38</c:f>
              <c:strCache>
                <c:ptCount val="1"/>
                <c:pt idx="0">
                  <c:v>WuXi Biologics</c:v>
                </c:pt>
              </c:strCache>
            </c:strRef>
          </c:tx>
          <c:spPr>
            <a:ln w="9525" cap="rnd">
              <a:solidFill>
                <a:srgbClr val="00338D">
                  <a:alpha val="40000"/>
                </a:srgbClr>
              </a:solidFill>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요약!$U$38:$AB$38</c:f>
              <c:numCache>
                <c:formatCode>0.0\x;[Red]\(0.0\x\);"- ";@</c:formatCode>
                <c:ptCount val="8"/>
                <c:pt idx="0">
                  <c:v>135.36605431684006</c:v>
                </c:pt>
                <c:pt idx="1">
                  <c:v>154.33858855240064</c:v>
                </c:pt>
                <c:pt idx="2">
                  <c:v>128.11675541740797</c:v>
                </c:pt>
                <c:pt idx="3">
                  <c:v>85.572042621912075</c:v>
                </c:pt>
                <c:pt idx="4">
                  <c:v>52.772521061355292</c:v>
                </c:pt>
                <c:pt idx="5">
                  <c:v>55.834443090143608</c:v>
                </c:pt>
                <c:pt idx="6">
                  <c:v>36.813316178401635</c:v>
                </c:pt>
                <c:pt idx="7">
                  <c:v>45.615217509540756</c:v>
                </c:pt>
              </c:numCache>
            </c:numRef>
          </c:val>
          <c:smooth val="0"/>
          <c:extLst>
            <c:ext xmlns:c16="http://schemas.microsoft.com/office/drawing/2014/chart" uri="{C3380CC4-5D6E-409C-BE32-E72D297353CC}">
              <c16:uniqueId val="{00000005-71FE-404F-8B43-2DC2C5105E39}"/>
            </c:ext>
          </c:extLst>
        </c:ser>
        <c:ser>
          <c:idx val="6"/>
          <c:order val="6"/>
          <c:tx>
            <c:strRef>
              <c:f>요약!$T$39</c:f>
              <c:strCache>
                <c:ptCount val="1"/>
                <c:pt idx="0">
                  <c:v>Global average</c:v>
                </c:pt>
              </c:strCache>
            </c:strRef>
          </c:tx>
          <c:spPr>
            <a:ln w="25400" cap="rnd">
              <a:solidFill>
                <a:srgbClr val="00338D"/>
              </a:solidFill>
              <a:prstDash val="solid"/>
              <a:round/>
            </a:ln>
            <a:effectLst/>
          </c:spPr>
          <c:marker>
            <c:symbol val="circle"/>
            <c:size val="5"/>
            <c:spPr>
              <a:solidFill>
                <a:srgbClr val="00338D"/>
              </a:solidFill>
              <a:ln w="9525">
                <a:solidFill>
                  <a:srgbClr val="00338D"/>
                </a:solidFill>
              </a:ln>
              <a:effectLst/>
            </c:spPr>
          </c:marker>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0000"/>
                      </a:solidFill>
                      <a:latin typeface="Arial" panose="020B0604020202020204" pitchFamily="34" charset="0"/>
                      <a:ea typeface="+mn-ea"/>
                      <a:cs typeface="Arial" panose="020B0604020202020204" pitchFamily="34" charset="0"/>
                    </a:defRPr>
                  </a:pPr>
                  <a:endParaRPr lang="ko-KR"/>
                </a:p>
              </c:txPr>
              <c:dLblPos val="t"/>
              <c:showLegendKey val="0"/>
              <c:showVal val="1"/>
              <c:showCatName val="0"/>
              <c:showSerName val="0"/>
              <c:showPercent val="0"/>
              <c:showBubbleSize val="0"/>
              <c:extLst>
                <c:ext xmlns:c16="http://schemas.microsoft.com/office/drawing/2014/chart" uri="{C3380CC4-5D6E-409C-BE32-E72D297353CC}">
                  <c16:uniqueId val="{0000000C-71FE-404F-8B43-2DC2C5105E3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요약!$U$32:$AB$32</c:f>
              <c:strCache>
                <c:ptCount val="8"/>
                <c:pt idx="0">
                  <c:v>Mar</c:v>
                </c:pt>
                <c:pt idx="1">
                  <c:v>Jun</c:v>
                </c:pt>
                <c:pt idx="2">
                  <c:v>Sep</c:v>
                </c:pt>
                <c:pt idx="3">
                  <c:v>Dec</c:v>
                </c:pt>
                <c:pt idx="4">
                  <c:v>Mar</c:v>
                </c:pt>
                <c:pt idx="5">
                  <c:v>Jun</c:v>
                </c:pt>
                <c:pt idx="6">
                  <c:v>Sep</c:v>
                </c:pt>
                <c:pt idx="7">
                  <c:v>Dec</c:v>
                </c:pt>
              </c:strCache>
            </c:strRef>
          </c:cat>
          <c:val>
            <c:numRef>
              <c:f>요약!$U$39:$AB$39</c:f>
              <c:numCache>
                <c:formatCode>0.0\x;[Red]\(0.0\x\);"- ";@</c:formatCode>
                <c:ptCount val="8"/>
                <c:pt idx="0">
                  <c:v>52.03609624480913</c:v>
                </c:pt>
                <c:pt idx="1">
                  <c:v>54.307189288479748</c:v>
                </c:pt>
                <c:pt idx="2">
                  <c:v>49.316188618860082</c:v>
                </c:pt>
                <c:pt idx="3">
                  <c:v>43.686561227476723</c:v>
                </c:pt>
                <c:pt idx="4">
                  <c:v>34.309788249847038</c:v>
                </c:pt>
                <c:pt idx="5">
                  <c:v>32.965698251916187</c:v>
                </c:pt>
                <c:pt idx="6">
                  <c:v>27.060074351892727</c:v>
                </c:pt>
                <c:pt idx="7">
                  <c:v>24.894285244922855</c:v>
                </c:pt>
              </c:numCache>
            </c:numRef>
          </c:val>
          <c:smooth val="0"/>
          <c:extLst>
            <c:ext xmlns:c16="http://schemas.microsoft.com/office/drawing/2014/chart" uri="{C3380CC4-5D6E-409C-BE32-E72D297353CC}">
              <c16:uniqueId val="{00000006-71FE-404F-8B43-2DC2C5105E39}"/>
            </c:ext>
          </c:extLst>
        </c:ser>
        <c:ser>
          <c:idx val="7"/>
          <c:order val="7"/>
          <c:tx>
            <c:strRef>
              <c:f>요약!$T$40</c:f>
              <c:strCache>
                <c:ptCount val="1"/>
                <c:pt idx="0">
                  <c:v>SK bioscience</c:v>
                </c:pt>
              </c:strCache>
            </c:strRef>
          </c:tx>
          <c:spPr>
            <a:ln w="12700" cap="rnd">
              <a:solidFill>
                <a:srgbClr val="009A44">
                  <a:alpha val="40000"/>
                </a:srgbClr>
              </a:solidFill>
              <a:prstDash val="dashDot"/>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요약!$U$40:$AB$40</c:f>
              <c:numCache>
                <c:formatCode>0.0\x;[Red]\(0.0\x\);"- ";@</c:formatCode>
                <c:ptCount val="8"/>
                <c:pt idx="0">
                  <c:v>58.68931281242628</c:v>
                </c:pt>
                <c:pt idx="1">
                  <c:v>49.963097283940698</c:v>
                </c:pt>
                <c:pt idx="2">
                  <c:v>69.574549004451143</c:v>
                </c:pt>
                <c:pt idx="3">
                  <c:v>28.438434621036315</c:v>
                </c:pt>
                <c:pt idx="4">
                  <c:v>20.927191491389429</c:v>
                </c:pt>
                <c:pt idx="5">
                  <c:v>13.577345331028136</c:v>
                </c:pt>
                <c:pt idx="6">
                  <c:v>13.998832668412581</c:v>
                </c:pt>
                <c:pt idx="7">
                  <c:v>12.519776813576328</c:v>
                </c:pt>
              </c:numCache>
            </c:numRef>
          </c:val>
          <c:smooth val="0"/>
          <c:extLst>
            <c:ext xmlns:c16="http://schemas.microsoft.com/office/drawing/2014/chart" uri="{C3380CC4-5D6E-409C-BE32-E72D297353CC}">
              <c16:uniqueId val="{00000007-71FE-404F-8B43-2DC2C5105E39}"/>
            </c:ext>
          </c:extLst>
        </c:ser>
        <c:ser>
          <c:idx val="8"/>
          <c:order val="8"/>
          <c:tx>
            <c:strRef>
              <c:f>요약!$T$41</c:f>
              <c:strCache>
                <c:ptCount val="1"/>
                <c:pt idx="0">
                  <c:v>GC Cell</c:v>
                </c:pt>
              </c:strCache>
            </c:strRef>
          </c:tx>
          <c:spPr>
            <a:ln w="12700" cap="rnd">
              <a:solidFill>
                <a:srgbClr val="EAAA00">
                  <a:alpha val="40000"/>
                </a:srgbClr>
              </a:solidFill>
              <a:prstDash val="dashDot"/>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요약!$U$41:$AB$41</c:f>
              <c:numCache>
                <c:formatCode>0.0\x;[Red]\(0.0\x\);"- ";@</c:formatCode>
                <c:ptCount val="8"/>
                <c:pt idx="0">
                  <c:v>61.880217634547421</c:v>
                </c:pt>
                <c:pt idx="1">
                  <c:v>63.151507626184667</c:v>
                </c:pt>
                <c:pt idx="2">
                  <c:v>42.784490172223904</c:v>
                </c:pt>
                <c:pt idx="3">
                  <c:v>34.407236991314761</c:v>
                </c:pt>
                <c:pt idx="4">
                  <c:v>13.351118833483371</c:v>
                </c:pt>
                <c:pt idx="5">
                  <c:v>10.324056696060211</c:v>
                </c:pt>
                <c:pt idx="6">
                  <c:v>9.313586456785778</c:v>
                </c:pt>
                <c:pt idx="7">
                  <c:v>12.275360121501636</c:v>
                </c:pt>
              </c:numCache>
            </c:numRef>
          </c:val>
          <c:smooth val="0"/>
          <c:extLst>
            <c:ext xmlns:c16="http://schemas.microsoft.com/office/drawing/2014/chart" uri="{C3380CC4-5D6E-409C-BE32-E72D297353CC}">
              <c16:uniqueId val="{00000008-71FE-404F-8B43-2DC2C5105E39}"/>
            </c:ext>
          </c:extLst>
        </c:ser>
        <c:ser>
          <c:idx val="9"/>
          <c:order val="9"/>
          <c:tx>
            <c:strRef>
              <c:f>요약!$T$42</c:f>
              <c:strCache>
                <c:ptCount val="1"/>
                <c:pt idx="0">
                  <c:v>BINEX</c:v>
                </c:pt>
              </c:strCache>
            </c:strRef>
          </c:tx>
          <c:spPr>
            <a:ln w="12700" cap="rnd">
              <a:solidFill>
                <a:srgbClr val="F68D2E">
                  <a:alpha val="40000"/>
                </a:srgbClr>
              </a:solidFill>
              <a:prstDash val="dashDot"/>
              <a:round/>
            </a:ln>
            <a:effectLst/>
          </c:spPr>
          <c:marker>
            <c:symbol val="none"/>
          </c:marker>
          <c:cat>
            <c:strRef>
              <c:f>요약!$U$32:$AB$32</c:f>
              <c:strCache>
                <c:ptCount val="8"/>
                <c:pt idx="0">
                  <c:v>Mar</c:v>
                </c:pt>
                <c:pt idx="1">
                  <c:v>Jun</c:v>
                </c:pt>
                <c:pt idx="2">
                  <c:v>Sep</c:v>
                </c:pt>
                <c:pt idx="3">
                  <c:v>Dec</c:v>
                </c:pt>
                <c:pt idx="4">
                  <c:v>Mar</c:v>
                </c:pt>
                <c:pt idx="5">
                  <c:v>Jun</c:v>
                </c:pt>
                <c:pt idx="6">
                  <c:v>Sep</c:v>
                </c:pt>
                <c:pt idx="7">
                  <c:v>Dec</c:v>
                </c:pt>
              </c:strCache>
            </c:strRef>
          </c:cat>
          <c:val>
            <c:numRef>
              <c:f>요약!$U$42:$AB$42</c:f>
              <c:numCache>
                <c:formatCode>0.0\x;[Red]\(0.0\x\);"- ";@</c:formatCode>
                <c:ptCount val="8"/>
                <c:pt idx="0">
                  <c:v>28.008987740649182</c:v>
                </c:pt>
                <c:pt idx="1">
                  <c:v>31.320120144438352</c:v>
                </c:pt>
                <c:pt idx="2">
                  <c:v>28.91103318224501</c:v>
                </c:pt>
                <c:pt idx="3">
                  <c:v>22.702540736953839</c:v>
                </c:pt>
                <c:pt idx="4">
                  <c:v>26.426702848820764</c:v>
                </c:pt>
                <c:pt idx="5">
                  <c:v>15.486737712260911</c:v>
                </c:pt>
                <c:pt idx="6">
                  <c:v>13.97979082537079</c:v>
                </c:pt>
                <c:pt idx="7">
                  <c:v>14.109605294979936</c:v>
                </c:pt>
              </c:numCache>
            </c:numRef>
          </c:val>
          <c:smooth val="0"/>
          <c:extLst>
            <c:ext xmlns:c16="http://schemas.microsoft.com/office/drawing/2014/chart" uri="{C3380CC4-5D6E-409C-BE32-E72D297353CC}">
              <c16:uniqueId val="{00000009-71FE-404F-8B43-2DC2C5105E39}"/>
            </c:ext>
          </c:extLst>
        </c:ser>
        <c:ser>
          <c:idx val="10"/>
          <c:order val="10"/>
          <c:tx>
            <c:strRef>
              <c:f>요약!$T$43</c:f>
              <c:strCache>
                <c:ptCount val="1"/>
                <c:pt idx="0">
                  <c:v>Korea average</c:v>
                </c:pt>
              </c:strCache>
            </c:strRef>
          </c:tx>
          <c:spPr>
            <a:ln w="25400" cap="rnd">
              <a:solidFill>
                <a:srgbClr val="00A3A1"/>
              </a:solidFill>
              <a:prstDash val="solid"/>
              <a:round/>
            </a:ln>
            <a:effectLst/>
          </c:spPr>
          <c:marker>
            <c:symbol val="triangle"/>
            <c:size val="5"/>
            <c:spPr>
              <a:solidFill>
                <a:srgbClr val="00A3A1"/>
              </a:solidFill>
              <a:ln w="9525">
                <a:solidFill>
                  <a:srgbClr val="00A3A1"/>
                </a:solidFill>
              </a:ln>
              <a:effectLst/>
            </c:spPr>
          </c:marker>
          <c:dLbls>
            <c:dLbl>
              <c:idx val="7"/>
              <c:spPr>
                <a:solidFill>
                  <a:schemeClr val="bg1">
                    <a:alpha val="3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0000"/>
                      </a:solidFill>
                      <a:latin typeface="Arial" panose="020B0604020202020204" pitchFamily="34" charset="0"/>
                      <a:ea typeface="+mn-ea"/>
                      <a:cs typeface="Arial" panose="020B0604020202020204" pitchFamily="34" charset="0"/>
                    </a:defRPr>
                  </a:pPr>
                  <a:endParaRPr lang="ko-KR"/>
                </a:p>
              </c:txPr>
              <c:dLblPos val="b"/>
              <c:showLegendKey val="0"/>
              <c:showVal val="1"/>
              <c:showCatName val="0"/>
              <c:showSerName val="0"/>
              <c:showPercent val="0"/>
              <c:showBubbleSize val="0"/>
              <c:extLst>
                <c:ext xmlns:c16="http://schemas.microsoft.com/office/drawing/2014/chart" uri="{C3380CC4-5D6E-409C-BE32-E72D297353CC}">
                  <c16:uniqueId val="{0000000D-71FE-404F-8B43-2DC2C5105E39}"/>
                </c:ext>
              </c:extLst>
            </c:dLbl>
            <c:spPr>
              <a:solidFill>
                <a:schemeClr val="bg1">
                  <a:alpha val="3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요약!$U$32:$AB$32</c:f>
              <c:strCache>
                <c:ptCount val="8"/>
                <c:pt idx="0">
                  <c:v>Mar</c:v>
                </c:pt>
                <c:pt idx="1">
                  <c:v>Jun</c:v>
                </c:pt>
                <c:pt idx="2">
                  <c:v>Sep</c:v>
                </c:pt>
                <c:pt idx="3">
                  <c:v>Dec</c:v>
                </c:pt>
                <c:pt idx="4">
                  <c:v>Mar</c:v>
                </c:pt>
                <c:pt idx="5">
                  <c:v>Jun</c:v>
                </c:pt>
                <c:pt idx="6">
                  <c:v>Sep</c:v>
                </c:pt>
                <c:pt idx="7">
                  <c:v>Dec</c:v>
                </c:pt>
              </c:strCache>
            </c:strRef>
          </c:cat>
          <c:val>
            <c:numRef>
              <c:f>요약!$U$43:$AB$43</c:f>
              <c:numCache>
                <c:formatCode>0.0\x;[Red]\(0.0\x\);"- ";@</c:formatCode>
                <c:ptCount val="8"/>
                <c:pt idx="0">
                  <c:v>49.526172729207623</c:v>
                </c:pt>
                <c:pt idx="1">
                  <c:v>48.144908351521245</c:v>
                </c:pt>
                <c:pt idx="2">
                  <c:v>47.09002411964002</c:v>
                </c:pt>
                <c:pt idx="3">
                  <c:v>28.51607078310164</c:v>
                </c:pt>
                <c:pt idx="4">
                  <c:v>20.235004391231186</c:v>
                </c:pt>
                <c:pt idx="5">
                  <c:v>13.129379913116418</c:v>
                </c:pt>
                <c:pt idx="6">
                  <c:v>12.430736650189717</c:v>
                </c:pt>
                <c:pt idx="7">
                  <c:v>12.9682474100193</c:v>
                </c:pt>
              </c:numCache>
            </c:numRef>
          </c:val>
          <c:smooth val="0"/>
          <c:extLst>
            <c:ext xmlns:c16="http://schemas.microsoft.com/office/drawing/2014/chart" uri="{C3380CC4-5D6E-409C-BE32-E72D297353CC}">
              <c16:uniqueId val="{0000000A-71FE-404F-8B43-2DC2C5105E39}"/>
            </c:ext>
          </c:extLst>
        </c:ser>
        <c:dLbls>
          <c:showLegendKey val="0"/>
          <c:showVal val="0"/>
          <c:showCatName val="0"/>
          <c:showSerName val="0"/>
          <c:showPercent val="0"/>
          <c:showBubbleSize val="0"/>
        </c:dLbls>
        <c:smooth val="0"/>
        <c:axId val="2127401712"/>
        <c:axId val="2127395888"/>
      </c:lineChart>
      <c:catAx>
        <c:axId val="2127401712"/>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crossAx val="2127395888"/>
        <c:crosses val="autoZero"/>
        <c:auto val="1"/>
        <c:lblAlgn val="ctr"/>
        <c:lblOffset val="100"/>
        <c:noMultiLvlLbl val="0"/>
      </c:catAx>
      <c:valAx>
        <c:axId val="2127395888"/>
        <c:scaling>
          <c:orientation val="minMax"/>
        </c:scaling>
        <c:delete val="0"/>
        <c:axPos val="l"/>
        <c:numFmt formatCode="0.0\x;[Red]\(0.0\x\);&quot;- &quot;;@"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crossAx val="212740171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1"/>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2"/>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3"/>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4"/>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5"/>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6"/>
        <c:txPr>
          <a:bodyPr rot="0" spcFirstLastPara="1" vertOverflow="ellipsis" vert="horz" wrap="square" anchor="ctr" anchorCtr="1"/>
          <a:lstStyle/>
          <a:p>
            <a:pPr>
              <a:defRPr sz="8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legendEntry>
      <c:legendEntry>
        <c:idx val="7"/>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8"/>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9"/>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n-ea"/>
                <a:cs typeface="Arial" panose="020B0604020202020204" pitchFamily="34" charset="0"/>
              </a:defRPr>
            </a:pPr>
            <a:endParaRPr lang="ko-KR"/>
          </a:p>
        </c:txPr>
      </c:legendEntry>
      <c:legendEntry>
        <c:idx val="10"/>
        <c:txPr>
          <a:bodyPr rot="0" spcFirstLastPara="1" vertOverflow="ellipsis" vert="horz" wrap="square" anchor="ctr" anchorCtr="1"/>
          <a:lstStyle/>
          <a:p>
            <a:pPr>
              <a:defRPr sz="8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legendEntry>
      <c:layout>
        <c:manualLayout>
          <c:xMode val="edge"/>
          <c:yMode val="edge"/>
          <c:x val="0.62155039533901224"/>
          <c:y val="7.8459769428019008E-2"/>
          <c:w val="0.36027421838127549"/>
          <c:h val="0.27152445995314189"/>
        </c:manualLayout>
      </c:layout>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ysClr val="windowText" lastClr="000000"/>
          </a:solidFill>
          <a:latin typeface="Arial" panose="020B0604020202020204" pitchFamily="34" charset="0"/>
          <a:cs typeface="Arial" panose="020B0604020202020204" pitchFamily="34" charset="0"/>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CDMO 시장 현황 및 전망</c:v>
                </c:pt>
              </c:strCache>
            </c:strRef>
          </c:tx>
          <c:spPr>
            <a:solidFill>
              <a:srgbClr val="00338D"/>
            </a:solidFill>
            <a:ln>
              <a:noFill/>
            </a:ln>
            <a:effectLst/>
          </c:spPr>
          <c:invertIfNegative val="0"/>
          <c:dPt>
            <c:idx val="0"/>
            <c:invertIfNegative val="0"/>
            <c:bubble3D val="0"/>
            <c:spPr>
              <a:solidFill>
                <a:srgbClr val="00338D"/>
              </a:solidFill>
              <a:ln>
                <a:noFill/>
              </a:ln>
              <a:effectLst/>
            </c:spPr>
            <c:extLst>
              <c:ext xmlns:c16="http://schemas.microsoft.com/office/drawing/2014/chart" uri="{C3380CC4-5D6E-409C-BE32-E72D297353CC}">
                <c16:uniqueId val="{00000001-D5B3-46AB-B76B-4854979DF145}"/>
              </c:ext>
            </c:extLst>
          </c:dPt>
          <c:dPt>
            <c:idx val="1"/>
            <c:invertIfNegative val="0"/>
            <c:bubble3D val="0"/>
            <c:spPr>
              <a:solidFill>
                <a:srgbClr val="00338D"/>
              </a:solidFill>
              <a:ln>
                <a:noFill/>
              </a:ln>
              <a:effectLst/>
            </c:spPr>
            <c:extLst>
              <c:ext xmlns:c16="http://schemas.microsoft.com/office/drawing/2014/chart" uri="{C3380CC4-5D6E-409C-BE32-E72D297353CC}">
                <c16:uniqueId val="{00000003-D5B3-46AB-B76B-4854979DF145}"/>
              </c:ext>
            </c:extLst>
          </c:dPt>
          <c:dPt>
            <c:idx val="2"/>
            <c:invertIfNegative val="0"/>
            <c:bubble3D val="0"/>
            <c:spPr>
              <a:solidFill>
                <a:srgbClr val="00338D"/>
              </a:solidFill>
              <a:ln>
                <a:noFill/>
              </a:ln>
              <a:effectLst/>
            </c:spPr>
            <c:extLst>
              <c:ext xmlns:c16="http://schemas.microsoft.com/office/drawing/2014/chart" uri="{C3380CC4-5D6E-409C-BE32-E72D297353CC}">
                <c16:uniqueId val="{00000005-D5B3-46AB-B76B-4854979DF145}"/>
              </c:ext>
            </c:extLst>
          </c:dPt>
          <c:dPt>
            <c:idx val="3"/>
            <c:invertIfNegative val="0"/>
            <c:bubble3D val="0"/>
            <c:spPr>
              <a:solidFill>
                <a:srgbClr val="00338D"/>
              </a:solidFill>
              <a:ln>
                <a:noFill/>
              </a:ln>
              <a:effectLst/>
            </c:spPr>
            <c:extLst>
              <c:ext xmlns:c16="http://schemas.microsoft.com/office/drawing/2014/chart" uri="{C3380CC4-5D6E-409C-BE32-E72D297353CC}">
                <c16:uniqueId val="{00000007-D5B3-46AB-B76B-4854979DF145}"/>
              </c:ext>
            </c:extLst>
          </c:dPt>
          <c:dPt>
            <c:idx val="4"/>
            <c:invertIfNegative val="0"/>
            <c:bubble3D val="0"/>
            <c:spPr>
              <a:solidFill>
                <a:srgbClr val="00338D"/>
              </a:solidFill>
              <a:ln>
                <a:noFill/>
              </a:ln>
              <a:effectLst/>
            </c:spPr>
            <c:extLst>
              <c:ext xmlns:c16="http://schemas.microsoft.com/office/drawing/2014/chart" uri="{C3380CC4-5D6E-409C-BE32-E72D297353CC}">
                <c16:uniqueId val="{00000009-D5B3-46AB-B76B-4854979DF145}"/>
              </c:ext>
            </c:extLst>
          </c:dPt>
          <c:dPt>
            <c:idx val="5"/>
            <c:invertIfNegative val="0"/>
            <c:bubble3D val="0"/>
            <c:spPr>
              <a:solidFill>
                <a:srgbClr val="00338D"/>
              </a:solidFill>
              <a:ln>
                <a:noFill/>
              </a:ln>
              <a:effectLst/>
            </c:spPr>
            <c:extLst>
              <c:ext xmlns:c16="http://schemas.microsoft.com/office/drawing/2014/chart" uri="{C3380CC4-5D6E-409C-BE32-E72D297353CC}">
                <c16:uniqueId val="{0000000B-D5B3-46AB-B76B-4854979DF145}"/>
              </c:ext>
            </c:extLst>
          </c:dPt>
          <c:dPt>
            <c:idx val="6"/>
            <c:invertIfNegative val="0"/>
            <c:bubble3D val="0"/>
            <c:spPr>
              <a:solidFill>
                <a:srgbClr val="00338D"/>
              </a:solidFill>
              <a:ln>
                <a:noFill/>
              </a:ln>
              <a:effectLst/>
            </c:spPr>
            <c:extLst>
              <c:ext xmlns:c16="http://schemas.microsoft.com/office/drawing/2014/chart" uri="{C3380CC4-5D6E-409C-BE32-E72D297353CC}">
                <c16:uniqueId val="{0000000D-D5B3-46AB-B76B-4854979DF145}"/>
              </c:ext>
            </c:extLst>
          </c:dPt>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2020</c:v>
                </c:pt>
                <c:pt idx="1">
                  <c:v>2021</c:v>
                </c:pt>
                <c:pt idx="2">
                  <c:v>2022</c:v>
                </c:pt>
                <c:pt idx="3">
                  <c:v>2023</c:v>
                </c:pt>
                <c:pt idx="4">
                  <c:v>2024</c:v>
                </c:pt>
                <c:pt idx="5">
                  <c:v>2025</c:v>
                </c:pt>
                <c:pt idx="6">
                  <c:v>2026</c:v>
                </c:pt>
              </c:strCache>
            </c:strRef>
          </c:cat>
          <c:val>
            <c:numRef>
              <c:f>Sheet1!$B$2:$H$2</c:f>
              <c:numCache>
                <c:formatCode>#,##0.0</c:formatCode>
                <c:ptCount val="7"/>
                <c:pt idx="0">
                  <c:v>11.38</c:v>
                </c:pt>
                <c:pt idx="1">
                  <c:v>12.79</c:v>
                </c:pt>
                <c:pt idx="2">
                  <c:v>14.32</c:v>
                </c:pt>
                <c:pt idx="3">
                  <c:v>15.73</c:v>
                </c:pt>
                <c:pt idx="4">
                  <c:v>17.25</c:v>
                </c:pt>
                <c:pt idx="5">
                  <c:v>18.899999999999999</c:v>
                </c:pt>
                <c:pt idx="6">
                  <c:v>20.309999999999999</c:v>
                </c:pt>
              </c:numCache>
            </c:numRef>
          </c:val>
          <c:extLst>
            <c:ext xmlns:c16="http://schemas.microsoft.com/office/drawing/2014/chart" uri="{C3380CC4-5D6E-409C-BE32-E72D297353CC}">
              <c16:uniqueId val="{0000000E-D5B3-46AB-B76B-4854979DF145}"/>
            </c:ext>
          </c:extLst>
        </c:ser>
        <c:dLbls>
          <c:showLegendKey val="0"/>
          <c:showVal val="0"/>
          <c:showCatName val="0"/>
          <c:showSerName val="0"/>
          <c:showPercent val="0"/>
          <c:showBubbleSize val="0"/>
        </c:dLbls>
        <c:gapWidth val="100"/>
        <c:axId val="227047199"/>
        <c:axId val="1860539679"/>
      </c:barChart>
      <c:catAx>
        <c:axId val="22704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ea"/>
                <a:ea typeface="+mn-ea"/>
                <a:cs typeface="+mn-cs"/>
              </a:defRPr>
            </a:pPr>
            <a:endParaRPr lang="ko-KR"/>
          </a:p>
        </c:txPr>
        <c:crossAx val="1860539679"/>
        <c:crosses val="autoZero"/>
        <c:auto val="1"/>
        <c:lblAlgn val="ctr"/>
        <c:lblOffset val="100"/>
        <c:noMultiLvlLbl val="0"/>
      </c:catAx>
      <c:valAx>
        <c:axId val="1860539679"/>
        <c:scaling>
          <c:orientation val="minMax"/>
        </c:scaling>
        <c:delete val="0"/>
        <c:axPos val="l"/>
        <c:majorGridlines>
          <c:spPr>
            <a:ln w="9525" cap="flat" cmpd="sng" algn="ctr">
              <a:noFill/>
              <a:round/>
            </a:ln>
            <a:effectLst/>
          </c:spPr>
        </c:majorGridlines>
        <c:numFmt formatCode="#,##0.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27047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Global CDMO Market 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31-4747-A1CD-BFBFC561808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31-4747-A1CD-BFBFC561808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31-4747-A1CD-BFBFC561808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C31-4747-A1CD-BFBFC561808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C31-4747-A1CD-BFBFC561808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C31-4747-A1CD-BFBFC561808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C31-4747-A1CD-BFBFC561808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ko-KR"/>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Lonza</c:v>
                </c:pt>
                <c:pt idx="1">
                  <c:v>Samsung Biologics</c:v>
                </c:pt>
                <c:pt idx="2">
                  <c:v>Catalent Biologics</c:v>
                </c:pt>
                <c:pt idx="3">
                  <c:v>Boehringer Ingelheim BioXcellence</c:v>
                </c:pt>
                <c:pt idx="4">
                  <c:v>Thermo Fisher Scientific</c:v>
                </c:pt>
                <c:pt idx="5">
                  <c:v>WuXi Biologics</c:v>
                </c:pt>
                <c:pt idx="6">
                  <c:v>Others</c:v>
                </c:pt>
              </c:strCache>
            </c:strRef>
          </c:cat>
          <c:val>
            <c:numRef>
              <c:f>Sheet1!$B$2:$B$8</c:f>
              <c:numCache>
                <c:formatCode>0.0%</c:formatCode>
                <c:ptCount val="7"/>
                <c:pt idx="0">
                  <c:v>0.252</c:v>
                </c:pt>
                <c:pt idx="1">
                  <c:v>9.0999999999999998E-2</c:v>
                </c:pt>
                <c:pt idx="2">
                  <c:v>0.09</c:v>
                </c:pt>
                <c:pt idx="3">
                  <c:v>8.199999999999999E-2</c:v>
                </c:pt>
                <c:pt idx="4">
                  <c:v>7.9000000000000001E-2</c:v>
                </c:pt>
                <c:pt idx="5">
                  <c:v>7.5999999999999998E-2</c:v>
                </c:pt>
                <c:pt idx="6">
                  <c:v>0.32900000000000001</c:v>
                </c:pt>
              </c:numCache>
            </c:numRef>
          </c:val>
          <c:extLst>
            <c:ext xmlns:c16="http://schemas.microsoft.com/office/drawing/2014/chart" uri="{C3380CC4-5D6E-409C-BE32-E72D297353CC}">
              <c16:uniqueId val="{00000000-A85A-4144-9F47-476EDB0FDFE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5.792455451187848E-2"/>
          <c:y val="0.62982029093811043"/>
          <c:w val="0.56889963276379019"/>
          <c:h val="0.352113731257437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맑은 고딕" panose="020B0503020000020004" pitchFamily="50" charset="-127"/>
                <a:cs typeface="+mn-cs"/>
              </a:defRPr>
            </a:pPr>
            <a:r>
              <a:rPr lang="en-US" b="1" dirty="0">
                <a:solidFill>
                  <a:srgbClr val="00338D"/>
                </a:solidFill>
              </a:rPr>
              <a:t>Global CDMO</a:t>
            </a:r>
            <a:r>
              <a:rPr lang="en-US" b="1" baseline="0" dirty="0">
                <a:solidFill>
                  <a:srgbClr val="00338D"/>
                </a:solidFill>
              </a:rPr>
              <a:t> company</a:t>
            </a:r>
            <a:endParaRPr lang="en-US" b="1" dirty="0">
              <a:solidFill>
                <a:srgbClr val="00338D"/>
              </a:solidFill>
            </a:endParaRPr>
          </a:p>
        </c:rich>
      </c:tx>
      <c:layout>
        <c:manualLayout>
          <c:xMode val="edge"/>
          <c:yMode val="edge"/>
          <c:x val="0.28624632978596587"/>
          <c:y val="1.3807385450886151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맑은 고딕" panose="020B0503020000020004" pitchFamily="50" charset="-127"/>
              <a:cs typeface="+mn-cs"/>
            </a:defRPr>
          </a:pPr>
          <a:endParaRPr lang="ko-KR"/>
        </a:p>
      </c:txPr>
    </c:title>
    <c:autoTitleDeleted val="0"/>
    <c:plotArea>
      <c:layout>
        <c:manualLayout>
          <c:layoutTarget val="inner"/>
          <c:xMode val="edge"/>
          <c:yMode val="edge"/>
          <c:x val="0.12970391320053459"/>
          <c:y val="9.1016327939972899E-2"/>
          <c:w val="0.81384350526751903"/>
          <c:h val="0.78495747325281129"/>
        </c:manualLayout>
      </c:layout>
      <c:bubbleChart>
        <c:varyColors val="0"/>
        <c:ser>
          <c:idx val="0"/>
          <c:order val="0"/>
          <c:tx>
            <c:strRef>
              <c:f>요약!$D$6:$D$11</c:f>
              <c:strCache>
                <c:ptCount val="6"/>
                <c:pt idx="0">
                  <c:v>AbbVie Inc.</c:v>
                </c:pt>
                <c:pt idx="1">
                  <c:v>Thermo Fisher Scientific Inc.</c:v>
                </c:pt>
                <c:pt idx="2">
                  <c:v>Lonza Group AG</c:v>
                </c:pt>
                <c:pt idx="3">
                  <c:v>Catalent, Inc.</c:v>
                </c:pt>
                <c:pt idx="4">
                  <c:v>Samsung Biologics Co.,Ltd.</c:v>
                </c:pt>
                <c:pt idx="5">
                  <c:v>WuXi Biologics (Cayman) Inc.</c:v>
                </c:pt>
              </c:strCache>
            </c:strRef>
          </c:tx>
          <c:spPr>
            <a:solidFill>
              <a:srgbClr val="00338D"/>
            </a:solidFill>
            <a:ln w="3175">
              <a:solidFill>
                <a:srgbClr val="FFFFFF"/>
              </a:solidFill>
            </a:ln>
            <a:effectLst>
              <a:outerShdw blurRad="50800" dist="38100" dir="2700000" algn="tl" rotWithShape="0">
                <a:prstClr val="black">
                  <a:alpha val="40000"/>
                </a:prstClr>
              </a:outerShdw>
            </a:effectLst>
          </c:spPr>
          <c:invertIfNegative val="0"/>
          <c:dPt>
            <c:idx val="2"/>
            <c:invertIfNegative val="0"/>
            <c:bubble3D val="0"/>
            <c:spPr>
              <a:solidFill>
                <a:srgbClr val="00A3A1"/>
              </a:solidFill>
              <a:ln w="3175">
                <a:solidFill>
                  <a:srgbClr val="FFFFFF"/>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2-1816-4B01-9BE2-AADD80C0AA4B}"/>
              </c:ext>
            </c:extLst>
          </c:dPt>
          <c:dPt>
            <c:idx val="4"/>
            <c:invertIfNegative val="0"/>
            <c:bubble3D val="0"/>
            <c:spPr>
              <a:solidFill>
                <a:srgbClr val="0091DA"/>
              </a:solidFill>
              <a:ln w="3175">
                <a:solidFill>
                  <a:srgbClr val="FFFFFF"/>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4-1816-4B01-9BE2-AADD80C0AA4B}"/>
              </c:ext>
            </c:extLst>
          </c:dPt>
          <c:dPt>
            <c:idx val="5"/>
            <c:invertIfNegative val="0"/>
            <c:bubble3D val="0"/>
            <c:spPr>
              <a:solidFill>
                <a:srgbClr val="6D2077"/>
              </a:solidFill>
              <a:ln w="3175">
                <a:solidFill>
                  <a:srgbClr val="FFFFFF"/>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1816-4B01-9BE2-AADD80C0AA4B}"/>
              </c:ext>
            </c:extLst>
          </c:dPt>
          <c:dLbls>
            <c:dLbl>
              <c:idx val="0"/>
              <c:tx>
                <c:rich>
                  <a:bodyPr rot="0" spcFirstLastPara="1" vertOverflow="ellipsis" vert="horz" wrap="square" anchor="ctr" anchorCtr="1"/>
                  <a:lstStyle/>
                  <a:p>
                    <a:pPr>
                      <a:defRPr sz="800" b="0" i="0" u="none" strike="noStrike" kern="1200" baseline="0">
                        <a:solidFill>
                          <a:schemeClr val="bg1"/>
                        </a:solidFill>
                        <a:latin typeface="+mn-lt"/>
                        <a:ea typeface="맑은 고딕" panose="020B0503020000020004" pitchFamily="50" charset="-127"/>
                        <a:cs typeface="+mn-cs"/>
                      </a:defRPr>
                    </a:pPr>
                    <a:fld id="{7100E577-136C-41C2-B605-0F0639D97325}" type="CELLRANGE">
                      <a:rPr lang="en-US" altLang="ko-KR">
                        <a:solidFill>
                          <a:schemeClr val="bg1"/>
                        </a:solidFill>
                      </a:rPr>
                      <a:pPr>
                        <a:defRPr sz="800">
                          <a:solidFill>
                            <a:schemeClr val="bg1"/>
                          </a:solidFill>
                        </a:defRPr>
                      </a:pPr>
                      <a:t>[CELLRANGE]</a:t>
                    </a:fld>
                    <a:endParaRPr lang="en-US" altLang="ko-KR" baseline="0">
                      <a:solidFill>
                        <a:schemeClr val="bg1"/>
                      </a:solidFill>
                    </a:endParaRPr>
                  </a:p>
                  <a:p>
                    <a:pPr>
                      <a:defRPr sz="800">
                        <a:solidFill>
                          <a:schemeClr val="bg1"/>
                        </a:solidFill>
                      </a:defRPr>
                    </a:pPr>
                    <a:fld id="{1E5AFDBB-BB8B-4A08-BC45-BF2CEC56C950}" type="BUBBLESIZE">
                      <a:rPr lang="en-US" altLang="ko-KR">
                        <a:solidFill>
                          <a:schemeClr val="bg1"/>
                        </a:solidFill>
                      </a:rPr>
                      <a:pPr>
                        <a:defRPr sz="800">
                          <a:solidFill>
                            <a:schemeClr val="bg1"/>
                          </a:solidFill>
                        </a:defRPr>
                      </a:pPr>
                      <a:t>[거품 크기]</a:t>
                    </a:fld>
                    <a:endParaRPr lang="ko-KR" altLang="en-US"/>
                  </a:p>
                </c:rich>
              </c:tx>
              <c:numFmt formatCode="#,##0;[Red]\(#,##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맑은 고딕" panose="020B0503020000020004" pitchFamily="50" charset="-127"/>
                      <a:cs typeface="+mn-cs"/>
                    </a:defRPr>
                  </a:pPr>
                  <a:endParaRPr lang="ko-KR"/>
                </a:p>
              </c:txPr>
              <c:dLblPos val="ctr"/>
              <c:showLegendKey val="0"/>
              <c:showVal val="0"/>
              <c:showCatName val="0"/>
              <c:showSerName val="0"/>
              <c:showPercent val="0"/>
              <c:showBubbleSize val="1"/>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0-1816-4B01-9BE2-AADD80C0AA4B}"/>
                </c:ext>
              </c:extLst>
            </c:dLbl>
            <c:dLbl>
              <c:idx val="1"/>
              <c:tx>
                <c:rich>
                  <a:bodyPr rot="0" spcFirstLastPara="1" vertOverflow="ellipsis" vert="horz" wrap="square" anchor="ctr" anchorCtr="1"/>
                  <a:lstStyle/>
                  <a:p>
                    <a:pPr>
                      <a:defRPr sz="800" b="0" i="0" u="none" strike="noStrike" kern="1200" baseline="0">
                        <a:solidFill>
                          <a:schemeClr val="bg1"/>
                        </a:solidFill>
                        <a:latin typeface="+mn-lt"/>
                        <a:ea typeface="맑은 고딕" panose="020B0503020000020004" pitchFamily="50" charset="-127"/>
                        <a:cs typeface="+mn-cs"/>
                      </a:defRPr>
                    </a:pPr>
                    <a:fld id="{10E65B22-2216-4069-B0DC-0170CD46D028}" type="CELLRANGE">
                      <a:rPr lang="en-US" altLang="ko-KR">
                        <a:solidFill>
                          <a:schemeClr val="bg1"/>
                        </a:solidFill>
                      </a:rPr>
                      <a:pPr>
                        <a:defRPr sz="800">
                          <a:solidFill>
                            <a:schemeClr val="bg1"/>
                          </a:solidFill>
                        </a:defRPr>
                      </a:pPr>
                      <a:t>[CELLRANGE]</a:t>
                    </a:fld>
                    <a:endParaRPr lang="en-US" altLang="ko-KR" baseline="0">
                      <a:solidFill>
                        <a:schemeClr val="bg1"/>
                      </a:solidFill>
                    </a:endParaRPr>
                  </a:p>
                  <a:p>
                    <a:pPr>
                      <a:defRPr sz="800">
                        <a:solidFill>
                          <a:schemeClr val="bg1"/>
                        </a:solidFill>
                      </a:defRPr>
                    </a:pPr>
                    <a:fld id="{0CFD2459-9067-4494-96A6-B112D7B64D75}" type="BUBBLESIZE">
                      <a:rPr lang="en-US" altLang="ko-KR">
                        <a:solidFill>
                          <a:schemeClr val="bg1"/>
                        </a:solidFill>
                      </a:rPr>
                      <a:pPr>
                        <a:defRPr sz="800">
                          <a:solidFill>
                            <a:schemeClr val="bg1"/>
                          </a:solidFill>
                        </a:defRPr>
                      </a:pPr>
                      <a:t>[거품 크기]</a:t>
                    </a:fld>
                    <a:endParaRPr lang="ko-KR" altLang="en-US"/>
                  </a:p>
                </c:rich>
              </c:tx>
              <c:numFmt formatCode="#,##0;[Red]\(#,##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맑은 고딕" panose="020B0503020000020004" pitchFamily="50" charset="-127"/>
                      <a:cs typeface="+mn-cs"/>
                    </a:defRPr>
                  </a:pPr>
                  <a:endParaRPr lang="ko-KR"/>
                </a:p>
              </c:txPr>
              <c:dLblPos val="ctr"/>
              <c:showLegendKey val="0"/>
              <c:showVal val="0"/>
              <c:showCatName val="0"/>
              <c:showSerName val="0"/>
              <c:showPercent val="0"/>
              <c:showBubbleSize val="1"/>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1816-4B01-9BE2-AADD80C0AA4B}"/>
                </c:ext>
              </c:extLst>
            </c:dLbl>
            <c:dLbl>
              <c:idx val="2"/>
              <c:layout>
                <c:manualLayout>
                  <c:x val="7.7115543533562564E-3"/>
                  <c:y val="1.1999378993813422E-2"/>
                </c:manualLayout>
              </c:layout>
              <c:tx>
                <c:rich>
                  <a:bodyPr/>
                  <a:lstStyle/>
                  <a:p>
                    <a:fld id="{A6DBECB9-0B8A-42C9-B013-2504EAEFF22A}" type="CELLRANGE">
                      <a:rPr lang="en-US" altLang="ko-KR"/>
                      <a:pPr/>
                      <a:t>[CELLRANGE]</a:t>
                    </a:fld>
                    <a:endParaRPr lang="en-US" altLang="ko-KR" baseline="0"/>
                  </a:p>
                  <a:p>
                    <a:fld id="{AA07831F-6FB7-4F9F-A330-4FF306212406}" type="BUBBLESIZE">
                      <a:rPr lang="en-US" altLang="ko-KR"/>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2-1816-4B01-9BE2-AADD80C0AA4B}"/>
                </c:ext>
              </c:extLst>
            </c:dLbl>
            <c:dLbl>
              <c:idx val="3"/>
              <c:layout>
                <c:manualLayout>
                  <c:x val="-1.0007989779877553E-2"/>
                  <c:y val="3.9614149895585676E-2"/>
                </c:manualLayout>
              </c:layout>
              <c:tx>
                <c:rich>
                  <a:bodyPr/>
                  <a:lstStyle/>
                  <a:p>
                    <a:fld id="{F229BB23-9E8C-4083-B12F-5323CC57D246}" type="CELLRANGE">
                      <a:rPr lang="en-US" altLang="ko-KR"/>
                      <a:pPr/>
                      <a:t>[CELLRANGE]</a:t>
                    </a:fld>
                    <a:endParaRPr lang="en-US" altLang="ko-KR" baseline="0"/>
                  </a:p>
                  <a:p>
                    <a:fld id="{21D76CAC-2743-46D1-9F59-A76501D58B1A}" type="BUBBLESIZE">
                      <a:rPr lang="en-US" altLang="ko-KR"/>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1816-4B01-9BE2-AADD80C0AA4B}"/>
                </c:ext>
              </c:extLst>
            </c:dLbl>
            <c:dLbl>
              <c:idx val="4"/>
              <c:layout>
                <c:manualLayout>
                  <c:x val="-9.7035015877457276E-2"/>
                  <c:y val="-4.0249615785037926E-2"/>
                </c:manualLayout>
              </c:layout>
              <c:tx>
                <c:rich>
                  <a:bodyPr/>
                  <a:lstStyle/>
                  <a:p>
                    <a:fld id="{3C282852-1EAF-4DEF-8503-216153FF8B9E}" type="CELLRANGE">
                      <a:rPr lang="en-US" altLang="ko-KR"/>
                      <a:pPr/>
                      <a:t>[CELLRANGE]</a:t>
                    </a:fld>
                    <a:endParaRPr lang="en-US" altLang="ko-KR" baseline="0"/>
                  </a:p>
                  <a:p>
                    <a:fld id="{1D0649CC-BB83-4494-B5AC-84C5516F4067}" type="BUBBLESIZE">
                      <a:rPr lang="en-US" altLang="ko-KR"/>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layout>
                    <c:manualLayout>
                      <c:w val="0.276869172175575"/>
                      <c:h val="9.3986981483752494E-2"/>
                    </c:manualLayout>
                  </c15:layout>
                  <c15:dlblFieldTable/>
                  <c15:showDataLabelsRange val="1"/>
                </c:ext>
                <c:ext xmlns:c16="http://schemas.microsoft.com/office/drawing/2014/chart" uri="{C3380CC4-5D6E-409C-BE32-E72D297353CC}">
                  <c16:uniqueId val="{00000004-1816-4B01-9BE2-AADD80C0AA4B}"/>
                </c:ext>
              </c:extLst>
            </c:dLbl>
            <c:dLbl>
              <c:idx val="5"/>
              <c:layout>
                <c:manualLayout>
                  <c:x val="1.9862678776030009E-2"/>
                  <c:y val="-4.2255491860383194E-2"/>
                </c:manualLayout>
              </c:layout>
              <c:tx>
                <c:rich>
                  <a:bodyPr/>
                  <a:lstStyle/>
                  <a:p>
                    <a:fld id="{96075215-82D4-482C-9BC0-234053666A85}" type="CELLRANGE">
                      <a:rPr lang="en-US" altLang="ko-KR"/>
                      <a:pPr/>
                      <a:t>[CELLRANGE]</a:t>
                    </a:fld>
                    <a:endParaRPr lang="en-US" altLang="ko-KR" baseline="0"/>
                  </a:p>
                  <a:p>
                    <a:fld id="{2A0E0949-6790-40C5-8DCB-7D62C3147198}" type="BUBBLESIZE">
                      <a:rPr lang="en-US" altLang="ko-KR"/>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layout>
                    <c:manualLayout>
                      <c:w val="0.24303712492017257"/>
                      <c:h val="9.3986981483752494E-2"/>
                    </c:manualLayout>
                  </c15:layout>
                  <c15:dlblFieldTable/>
                  <c15:showDataLabelsRange val="1"/>
                </c:ext>
                <c:ext xmlns:c16="http://schemas.microsoft.com/office/drawing/2014/chart" uri="{C3380CC4-5D6E-409C-BE32-E72D297353CC}">
                  <c16:uniqueId val="{00000005-1816-4B01-9BE2-AADD80C0AA4B}"/>
                </c:ext>
              </c:extLst>
            </c:dLbl>
            <c:numFmt formatCode="#,##0;[Red]\(#,##0\);\-"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맑은 고딕" panose="020B0503020000020004" pitchFamily="50" charset="-127"/>
                    <a:cs typeface="+mn-cs"/>
                  </a:defRPr>
                </a:pPr>
                <a:endParaRPr lang="ko-KR"/>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요약!$H$6:$H$11</c:f>
              <c:numCache>
                <c:formatCode>#,##0;[Red]\(#,##0\);\-</c:formatCode>
                <c:ptCount val="6"/>
                <c:pt idx="0">
                  <c:v>58054</c:v>
                </c:pt>
                <c:pt idx="1">
                  <c:v>44915</c:v>
                </c:pt>
                <c:pt idx="2">
                  <c:v>6729.9685300000001</c:v>
                </c:pt>
                <c:pt idx="3">
                  <c:v>4757</c:v>
                </c:pt>
                <c:pt idx="4">
                  <c:v>2386.5068900000001</c:v>
                </c:pt>
                <c:pt idx="5">
                  <c:v>2213.7476000000001</c:v>
                </c:pt>
              </c:numCache>
            </c:numRef>
          </c:xVal>
          <c:yVal>
            <c:numRef>
              <c:f>요약!$J$6:$J$11</c:f>
              <c:numCache>
                <c:formatCode>0.0%</c:formatCode>
                <c:ptCount val="6"/>
                <c:pt idx="0">
                  <c:v>0.53551865504530261</c:v>
                </c:pt>
                <c:pt idx="1">
                  <c:v>0.26645886674830233</c:v>
                </c:pt>
                <c:pt idx="2">
                  <c:v>0.30499758963954615</c:v>
                </c:pt>
                <c:pt idx="3">
                  <c:v>0.23144839184359892</c:v>
                </c:pt>
                <c:pt idx="4">
                  <c:v>0.43044473255218629</c:v>
                </c:pt>
                <c:pt idx="5">
                  <c:v>0.31452714392553155</c:v>
                </c:pt>
              </c:numCache>
            </c:numRef>
          </c:yVal>
          <c:bubbleSize>
            <c:numRef>
              <c:f>요약!$G$6:$G$11</c:f>
              <c:numCache>
                <c:formatCode>#,##0;[Red]\(#,##0\);\-</c:formatCode>
                <c:ptCount val="6"/>
                <c:pt idx="0">
                  <c:v>341094.16194999998</c:v>
                </c:pt>
                <c:pt idx="1">
                  <c:v>244802.34103000001</c:v>
                </c:pt>
                <c:pt idx="2">
                  <c:v>37630.806530000002</c:v>
                </c:pt>
                <c:pt idx="3">
                  <c:v>12495.16114</c:v>
                </c:pt>
                <c:pt idx="4">
                  <c:v>43804.67035</c:v>
                </c:pt>
                <c:pt idx="5">
                  <c:v>31761.132880000001</c:v>
                </c:pt>
              </c:numCache>
            </c:numRef>
          </c:bubbleSize>
          <c:bubble3D val="0"/>
          <c:extLst>
            <c:ext xmlns:c15="http://schemas.microsoft.com/office/drawing/2012/chart" uri="{02D57815-91ED-43cb-92C2-25804820EDAC}">
              <c15:datalabelsRange>
                <c15:f>요약!$E$6:$E$11</c15:f>
                <c15:dlblRangeCache>
                  <c:ptCount val="6"/>
                  <c:pt idx="0">
                    <c:v>AbbVie</c:v>
                  </c:pt>
                  <c:pt idx="1">
                    <c:v>Thermo Fisher Scientific</c:v>
                  </c:pt>
                  <c:pt idx="2">
                    <c:v>Lonza</c:v>
                  </c:pt>
                  <c:pt idx="3">
                    <c:v>Catalent</c:v>
                  </c:pt>
                  <c:pt idx="4">
                    <c:v>Samsung Biologics</c:v>
                  </c:pt>
                  <c:pt idx="5">
                    <c:v>WuXi Biologics</c:v>
                  </c:pt>
                </c15:dlblRangeCache>
              </c15:datalabelsRange>
            </c:ext>
            <c:ext xmlns:c16="http://schemas.microsoft.com/office/drawing/2014/chart" uri="{C3380CC4-5D6E-409C-BE32-E72D297353CC}">
              <c16:uniqueId val="{00000006-1816-4B01-9BE2-AADD80C0AA4B}"/>
            </c:ext>
          </c:extLst>
        </c:ser>
        <c:dLbls>
          <c:dLblPos val="ctr"/>
          <c:showLegendKey val="0"/>
          <c:showVal val="1"/>
          <c:showCatName val="0"/>
          <c:showSerName val="0"/>
          <c:showPercent val="0"/>
          <c:showBubbleSize val="0"/>
        </c:dLbls>
        <c:bubbleScale val="100"/>
        <c:showNegBubbles val="0"/>
        <c:axId val="214186528"/>
        <c:axId val="214186944"/>
      </c:bubbleChart>
      <c:valAx>
        <c:axId val="214186528"/>
        <c:scaling>
          <c:orientation val="minMax"/>
          <c:min val="-10000"/>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맑은 고딕" panose="020B0503020000020004" pitchFamily="50" charset="-127"/>
                    <a:cs typeface="+mn-cs"/>
                  </a:defRPr>
                </a:pPr>
                <a:r>
                  <a:rPr lang="en-US"/>
                  <a:t>Revenue (USD m)</a:t>
                </a:r>
              </a:p>
            </c:rich>
          </c:tx>
          <c:layout>
            <c:manualLayout>
              <c:xMode val="edge"/>
              <c:yMode val="edge"/>
              <c:x val="0.48540933879691206"/>
              <c:y val="0.9119760695179027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맑은 고딕" panose="020B0503020000020004" pitchFamily="50" charset="-127"/>
                  <a:cs typeface="+mn-cs"/>
                </a:defRPr>
              </a:pPr>
              <a:endParaRPr lang="ko-KR"/>
            </a:p>
          </c:txPr>
        </c:title>
        <c:numFmt formatCode="#,##0;[Red]\(#,##0\);\-" sourceLinked="1"/>
        <c:majorTickMark val="cross"/>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맑은 고딕" panose="020B0503020000020004" pitchFamily="50" charset="-127"/>
                <a:cs typeface="+mn-cs"/>
              </a:defRPr>
            </a:pPr>
            <a:endParaRPr lang="ko-KR"/>
          </a:p>
        </c:txPr>
        <c:crossAx val="214186944"/>
        <c:crosses val="autoZero"/>
        <c:crossBetween val="midCat"/>
      </c:valAx>
      <c:valAx>
        <c:axId val="214186944"/>
        <c:scaling>
          <c:orientation val="minMax"/>
          <c:max val="0.8"/>
          <c:min val="-0.70000000000000007"/>
        </c:scaling>
        <c:delete val="0"/>
        <c:axPos val="l"/>
        <c:title>
          <c:tx>
            <c:rich>
              <a:bodyPr rot="-5400000" spcFirstLastPara="1" vertOverflow="ellipsis" vert="horz" wrap="square" anchor="ctr" anchorCtr="1"/>
              <a:lstStyle/>
              <a:p>
                <a:pPr>
                  <a:defRPr sz="900" b="0" i="0" u="none" strike="noStrike" kern="1200" baseline="0">
                    <a:solidFill>
                      <a:schemeClr val="tx1"/>
                    </a:solidFill>
                    <a:latin typeface="+mn-lt"/>
                    <a:ea typeface="맑은 고딕" panose="020B0503020000020004" pitchFamily="50" charset="-127"/>
                    <a:cs typeface="+mn-cs"/>
                  </a:defRPr>
                </a:pPr>
                <a:r>
                  <a:rPr lang="en-US"/>
                  <a:t>EBITDA %</a:t>
                </a:r>
                <a:endParaRPr lang="ko-KR"/>
              </a:p>
            </c:rich>
          </c:tx>
          <c:layout>
            <c:manualLayout>
              <c:xMode val="edge"/>
              <c:yMode val="edge"/>
              <c:x val="1.3160599600026581E-2"/>
              <c:y val="0.41627670377012088"/>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맑은 고딕" panose="020B0503020000020004" pitchFamily="50" charset="-127"/>
                  <a:cs typeface="+mn-cs"/>
                </a:defRPr>
              </a:pPr>
              <a:endParaRPr lang="ko-KR"/>
            </a:p>
          </c:txPr>
        </c:title>
        <c:numFmt formatCode="0.0%"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맑은 고딕" panose="020B0503020000020004" pitchFamily="50" charset="-127"/>
                <a:cs typeface="+mn-cs"/>
              </a:defRPr>
            </a:pPr>
            <a:endParaRPr lang="ko-KR"/>
          </a:p>
        </c:txPr>
        <c:crossAx val="214186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mn-lt"/>
          <a:ea typeface="맑은 고딕" panose="020B0503020000020004" pitchFamily="50" charset="-127"/>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1" i="0" u="none" strike="noStrike" kern="1200" spc="0" baseline="0">
                <a:solidFill>
                  <a:schemeClr val="tx1"/>
                </a:solidFill>
                <a:latin typeface="+mn-lt"/>
                <a:ea typeface="+mn-ea"/>
                <a:cs typeface="+mn-cs"/>
              </a:defRPr>
            </a:pPr>
            <a:r>
              <a:rPr lang="en-US" b="1" dirty="0">
                <a:solidFill>
                  <a:srgbClr val="00338D"/>
                </a:solidFill>
              </a:rPr>
              <a:t>Korea CDMO company</a:t>
            </a:r>
          </a:p>
        </c:rich>
      </c:tx>
      <c:layout>
        <c:manualLayout>
          <c:xMode val="edge"/>
          <c:yMode val="edge"/>
          <c:x val="0.39638433357298758"/>
          <c:y val="5.5229553812611342E-3"/>
        </c:manualLayout>
      </c:layout>
      <c:overlay val="0"/>
      <c:spPr>
        <a:noFill/>
        <a:ln>
          <a:noFill/>
        </a:ln>
        <a:effectLst/>
      </c:spPr>
      <c:txPr>
        <a:bodyPr rot="0" spcFirstLastPara="1" vertOverflow="ellipsis" vert="horz" wrap="square" anchor="ctr" anchorCtr="1"/>
        <a:lstStyle/>
        <a:p>
          <a:pPr>
            <a:defRPr sz="1080" b="1" i="0" u="none" strike="noStrike" kern="1200" spc="0" baseline="0">
              <a:solidFill>
                <a:schemeClr val="tx1"/>
              </a:solidFill>
              <a:latin typeface="+mn-lt"/>
              <a:ea typeface="+mn-ea"/>
              <a:cs typeface="+mn-cs"/>
            </a:defRPr>
          </a:pPr>
          <a:endParaRPr lang="ko-KR"/>
        </a:p>
      </c:txPr>
    </c:title>
    <c:autoTitleDeleted val="0"/>
    <c:plotArea>
      <c:layout>
        <c:manualLayout>
          <c:layoutTarget val="inner"/>
          <c:xMode val="edge"/>
          <c:yMode val="edge"/>
          <c:x val="0.19409328680888985"/>
          <c:y val="9.0832611616427708E-2"/>
          <c:w val="0.75790161532551359"/>
          <c:h val="0.75068770579260169"/>
        </c:manualLayout>
      </c:layout>
      <c:bubbleChart>
        <c:varyColors val="0"/>
        <c:ser>
          <c:idx val="0"/>
          <c:order val="0"/>
          <c:tx>
            <c:strRef>
              <c:f>요약!$D$12:$D$16</c:f>
              <c:strCache>
                <c:ptCount val="5"/>
                <c:pt idx="0">
                  <c:v>SK bioscience Co.,Ltd.</c:v>
                </c:pt>
                <c:pt idx="1">
                  <c:v>ST Pharm Co.,Ltd.</c:v>
                </c:pt>
                <c:pt idx="2">
                  <c:v>SK Biopharmaceuticals Co., Ltd.</c:v>
                </c:pt>
                <c:pt idx="3">
                  <c:v>GC Cell Corporation</c:v>
                </c:pt>
                <c:pt idx="4">
                  <c:v>BINEX Co., Ltd.</c:v>
                </c:pt>
              </c:strCache>
            </c:strRef>
          </c:tx>
          <c:spPr>
            <a:solidFill>
              <a:schemeClr val="accent1"/>
            </a:solidFill>
            <a:ln w="3175">
              <a:solidFill>
                <a:srgbClr val="FFFFFF"/>
              </a:solidFill>
            </a:ln>
            <a:effectLst>
              <a:outerShdw blurRad="50800" dist="38100" dir="2700000" algn="tl" rotWithShape="0">
                <a:prstClr val="black">
                  <a:alpha val="40000"/>
                </a:prstClr>
              </a:outerShdw>
            </a:effectLst>
          </c:spPr>
          <c:invertIfNegative val="0"/>
          <c:dLbls>
            <c:dLbl>
              <c:idx val="0"/>
              <c:layout>
                <c:manualLayout>
                  <c:x val="-3.9289931219900487E-2"/>
                  <c:y val="1.0871959411931366E-7"/>
                </c:manualLayout>
              </c:layout>
              <c:tx>
                <c:rich>
                  <a:bodyPr/>
                  <a:lstStyle/>
                  <a:p>
                    <a:fld id="{84673B60-8118-4A74-983C-E47A3A3035E7}" type="CELLRANGE">
                      <a:rPr lang="en-US" altLang="ko-KR" sz="800">
                        <a:solidFill>
                          <a:schemeClr val="tx1"/>
                        </a:solidFill>
                      </a:rPr>
                      <a:pPr/>
                      <a:t>[CELLRANGE]</a:t>
                    </a:fld>
                    <a:endParaRPr lang="en-US" altLang="ko-KR" sz="800" baseline="0">
                      <a:solidFill>
                        <a:schemeClr val="tx1"/>
                      </a:solidFill>
                    </a:endParaRPr>
                  </a:p>
                  <a:p>
                    <a:fld id="{6D8B32D9-00D5-4FA2-AA06-C52CD49AA419}" type="BUBBLESIZE">
                      <a:rPr lang="en-US" altLang="ko-KR" sz="800">
                        <a:solidFill>
                          <a:schemeClr val="tx1"/>
                        </a:solidFill>
                      </a:rPr>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layout>
                    <c:manualLayout>
                      <c:w val="0.18729584041803377"/>
                      <c:h val="5.9896451109776989E-2"/>
                    </c:manualLayout>
                  </c15:layout>
                  <c15:dlblFieldTable/>
                  <c15:showDataLabelsRange val="1"/>
                </c:ext>
                <c:ext xmlns:c16="http://schemas.microsoft.com/office/drawing/2014/chart" uri="{C3380CC4-5D6E-409C-BE32-E72D297353CC}">
                  <c16:uniqueId val="{00000000-DCD2-44E2-97E9-6BA6DB6DE74F}"/>
                </c:ext>
              </c:extLst>
            </c:dLbl>
            <c:dLbl>
              <c:idx val="1"/>
              <c:layout>
                <c:manualLayout>
                  <c:x val="-2.2880370790890572E-2"/>
                  <c:y val="-8.5453600977780544E-4"/>
                </c:manualLayout>
              </c:layout>
              <c:tx>
                <c:rich>
                  <a:bodyPr/>
                  <a:lstStyle/>
                  <a:p>
                    <a:fld id="{486F6B90-3CC8-4309-B8B3-D6AB5F168F46}" type="CELLRANGE">
                      <a:rPr lang="en-US" altLang="ko-KR"/>
                      <a:pPr/>
                      <a:t>[CELLRANGE]</a:t>
                    </a:fld>
                    <a:endParaRPr lang="en-US" altLang="ko-KR" baseline="0"/>
                  </a:p>
                  <a:p>
                    <a:fld id="{B25EC172-9C84-49C3-A4FF-2CD3E1227CEC}" type="BUBBLESIZE">
                      <a:rPr lang="en-US" altLang="ko-KR"/>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layout>
                    <c:manualLayout>
                      <c:w val="0.14579208058351917"/>
                      <c:h val="6.541940649103814E-2"/>
                    </c:manualLayout>
                  </c15:layout>
                  <c15:dlblFieldTable/>
                  <c15:showDataLabelsRange val="1"/>
                </c:ext>
                <c:ext xmlns:c16="http://schemas.microsoft.com/office/drawing/2014/chart" uri="{C3380CC4-5D6E-409C-BE32-E72D297353CC}">
                  <c16:uniqueId val="{00000001-DCD2-44E2-97E9-6BA6DB6DE74F}"/>
                </c:ext>
              </c:extLst>
            </c:dLbl>
            <c:dLbl>
              <c:idx val="2"/>
              <c:layout>
                <c:manualLayout>
                  <c:x val="-0.21973811032826698"/>
                  <c:y val="1.3808475649093016E-3"/>
                </c:manualLayout>
              </c:layout>
              <c:tx>
                <c:rich>
                  <a:bodyPr/>
                  <a:lstStyle/>
                  <a:p>
                    <a:fld id="{7E30E526-3DFB-4282-9322-B6D042985F26}" type="CELLRANGE">
                      <a:rPr lang="en-US" altLang="ko-KR" sz="800"/>
                      <a:pPr/>
                      <a:t>[CELLRANGE]</a:t>
                    </a:fld>
                    <a:endParaRPr lang="en-US" altLang="ko-KR" sz="800" baseline="0"/>
                  </a:p>
                  <a:p>
                    <a:fld id="{46B9ED56-3756-4237-AC58-04EE4C357325}" type="BUBBLESIZE">
                      <a:rPr lang="en-US" altLang="ko-KR" sz="800"/>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layout>
                    <c:manualLayout>
                      <c:w val="0.23331029018659152"/>
                      <c:h val="9.7701080694509446E-2"/>
                    </c:manualLayout>
                  </c15:layout>
                  <c15:dlblFieldTable/>
                  <c15:showDataLabelsRange val="1"/>
                </c:ext>
                <c:ext xmlns:c16="http://schemas.microsoft.com/office/drawing/2014/chart" uri="{C3380CC4-5D6E-409C-BE32-E72D297353CC}">
                  <c16:uniqueId val="{00000002-DCD2-44E2-97E9-6BA6DB6DE74F}"/>
                </c:ext>
              </c:extLst>
            </c:dLbl>
            <c:dLbl>
              <c:idx val="3"/>
              <c:layout>
                <c:manualLayout>
                  <c:x val="-0.15597351093228576"/>
                  <c:y val="-2.0601710768045223E-2"/>
                </c:manualLayout>
              </c:layout>
              <c:tx>
                <c:rich>
                  <a:bodyPr/>
                  <a:lstStyle/>
                  <a:p>
                    <a:fld id="{82553948-BDAB-419D-90A7-FD61914DD03D}" type="CELLRANGE">
                      <a:rPr lang="en-US" altLang="ko-KR"/>
                      <a:pPr/>
                      <a:t>[CELLRANGE]</a:t>
                    </a:fld>
                    <a:endParaRPr lang="en-US" altLang="ko-KR" baseline="0"/>
                  </a:p>
                  <a:p>
                    <a:fld id="{1912D0AC-1E0D-4B2B-9F03-CAFA5B653236}" type="BUBBLESIZE">
                      <a:rPr lang="en-US" altLang="ko-KR"/>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DCD2-44E2-97E9-6BA6DB6DE74F}"/>
                </c:ext>
              </c:extLst>
            </c:dLbl>
            <c:dLbl>
              <c:idx val="4"/>
              <c:layout>
                <c:manualLayout>
                  <c:x val="-0.14086461468128403"/>
                  <c:y val="8.2844330718916514E-3"/>
                </c:manualLayout>
              </c:layout>
              <c:tx>
                <c:rich>
                  <a:bodyPr/>
                  <a:lstStyle/>
                  <a:p>
                    <a:fld id="{A0EC851D-AAFA-4770-B83B-7C81516C3701}" type="CELLRANGE">
                      <a:rPr lang="en-US" altLang="ko-KR"/>
                      <a:pPr/>
                      <a:t>[CELLRANGE]</a:t>
                    </a:fld>
                    <a:endParaRPr lang="en-US" altLang="ko-KR" baseline="0"/>
                  </a:p>
                  <a:p>
                    <a:fld id="{D551679B-9E0E-4805-BCC7-4A5CB8B8DD65}" type="BUBBLESIZE">
                      <a:rPr lang="en-US" altLang="ko-KR"/>
                      <a:pPr/>
                      <a:t>[거품 크기]</a:t>
                    </a:fld>
                    <a:endParaRPr lang="ko-KR" altLang="en-US"/>
                  </a:p>
                </c:rich>
              </c:tx>
              <c:dLblPos val="r"/>
              <c:showLegendKey val="0"/>
              <c:showVal val="0"/>
              <c:showCatName val="0"/>
              <c:showSerName val="0"/>
              <c:showPercent val="0"/>
              <c:showBubbleSize val="1"/>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4-DCD2-44E2-97E9-6BA6DB6DE74F}"/>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DataLabelsRange val="1"/>
                <c15:showLeaderLines val="0"/>
              </c:ext>
            </c:extLst>
          </c:dLbls>
          <c:xVal>
            <c:numRef>
              <c:f>요약!$H$12:$H$16</c:f>
              <c:numCache>
                <c:formatCode>#,##0;[Red]\(#,##0\);\-</c:formatCode>
                <c:ptCount val="5"/>
                <c:pt idx="0">
                  <c:v>534.31970999999999</c:v>
                </c:pt>
                <c:pt idx="1">
                  <c:v>198.25038000000001</c:v>
                </c:pt>
                <c:pt idx="2">
                  <c:v>195.75154000000001</c:v>
                </c:pt>
                <c:pt idx="3">
                  <c:v>187.75299999999999</c:v>
                </c:pt>
                <c:pt idx="4">
                  <c:v>124.58315</c:v>
                </c:pt>
              </c:numCache>
            </c:numRef>
          </c:xVal>
          <c:yVal>
            <c:numRef>
              <c:f>요약!$J$12:$J$16</c:f>
              <c:numCache>
                <c:formatCode>0.0%</c:formatCode>
                <c:ptCount val="5"/>
                <c:pt idx="0">
                  <c:v>0.50138820445160071</c:v>
                </c:pt>
                <c:pt idx="1">
                  <c:v>0.14219251433465097</c:v>
                </c:pt>
                <c:pt idx="2">
                  <c:v>-0.47970881863815729</c:v>
                </c:pt>
                <c:pt idx="3">
                  <c:v>0.24520108866436222</c:v>
                </c:pt>
                <c:pt idx="4">
                  <c:v>0.16262793162638767</c:v>
                </c:pt>
              </c:numCache>
            </c:numRef>
          </c:yVal>
          <c:bubbleSize>
            <c:numRef>
              <c:f>요약!$G$12:$G$16</c:f>
              <c:numCache>
                <c:formatCode>#,##0;[Red]\(#,##0\);\-</c:formatCode>
                <c:ptCount val="5"/>
                <c:pt idx="0">
                  <c:v>3354.0682399999996</c:v>
                </c:pt>
                <c:pt idx="1">
                  <c:v>1320.1950899999999</c:v>
                </c:pt>
                <c:pt idx="2">
                  <c:v>4166.0744800000002</c:v>
                </c:pt>
                <c:pt idx="3">
                  <c:v>565.12369999999999</c:v>
                </c:pt>
                <c:pt idx="4">
                  <c:v>285.87047999999999</c:v>
                </c:pt>
              </c:numCache>
            </c:numRef>
          </c:bubbleSize>
          <c:bubble3D val="0"/>
          <c:extLst>
            <c:ext xmlns:c15="http://schemas.microsoft.com/office/drawing/2012/chart" uri="{02D57815-91ED-43cb-92C2-25804820EDAC}">
              <c15:datalabelsRange>
                <c15:f>요약!$E$12:$E$16</c15:f>
                <c15:dlblRangeCache>
                  <c:ptCount val="5"/>
                  <c:pt idx="0">
                    <c:v>SK bioscience</c:v>
                  </c:pt>
                  <c:pt idx="1">
                    <c:v>ST Pharm</c:v>
                  </c:pt>
                  <c:pt idx="2">
                    <c:v>SK Biopharmaceuticals</c:v>
                  </c:pt>
                  <c:pt idx="3">
                    <c:v>GC Cell</c:v>
                  </c:pt>
                  <c:pt idx="4">
                    <c:v>BINEX</c:v>
                  </c:pt>
                </c15:dlblRangeCache>
              </c15:datalabelsRange>
            </c:ext>
            <c:ext xmlns:c16="http://schemas.microsoft.com/office/drawing/2014/chart" uri="{C3380CC4-5D6E-409C-BE32-E72D297353CC}">
              <c16:uniqueId val="{00000005-DCD2-44E2-97E9-6BA6DB6DE74F}"/>
            </c:ext>
          </c:extLst>
        </c:ser>
        <c:dLbls>
          <c:dLblPos val="ctr"/>
          <c:showLegendKey val="0"/>
          <c:showVal val="1"/>
          <c:showCatName val="0"/>
          <c:showSerName val="0"/>
          <c:showPercent val="0"/>
          <c:showBubbleSize val="0"/>
        </c:dLbls>
        <c:bubbleScale val="70"/>
        <c:showNegBubbles val="0"/>
        <c:axId val="214186528"/>
        <c:axId val="214186944"/>
      </c:bubbleChart>
      <c:valAx>
        <c:axId val="21418652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Revenue (USD m)</a:t>
                </a:r>
                <a:endParaRPr lang="ko-KR"/>
              </a:p>
            </c:rich>
          </c:tx>
          <c:layout>
            <c:manualLayout>
              <c:xMode val="edge"/>
              <c:yMode val="edge"/>
              <c:x val="0.47165770442525518"/>
              <c:y val="0.8890718760457466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title>
        <c:numFmt formatCode="#,##0;[Red]\(#,##0\);\-" sourceLinked="1"/>
        <c:majorTickMark val="cross"/>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crossAx val="214186944"/>
        <c:crosses val="autoZero"/>
        <c:crossBetween val="midCat"/>
      </c:valAx>
      <c:valAx>
        <c:axId val="214186944"/>
        <c:scaling>
          <c:orientation val="minMax"/>
          <c:max val="0.8"/>
          <c:min val="-0.70000000000000007"/>
        </c:scaling>
        <c:delete val="0"/>
        <c:axPos val="l"/>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EBITDA %</a:t>
                </a:r>
                <a:endParaRPr lang="ko-KR"/>
              </a:p>
            </c:rich>
          </c:tx>
          <c:layout>
            <c:manualLayout>
              <c:xMode val="edge"/>
              <c:yMode val="edge"/>
              <c:x val="2.4606894248319244E-2"/>
              <c:y val="0.4150683617935863"/>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title>
        <c:numFmt formatCode="0.0%"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crossAx val="214186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mn-lt"/>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19983718638233"/>
          <c:y val="0.15623947206753733"/>
          <c:w val="0.76389399308563799"/>
          <c:h val="0.61538657060166135"/>
        </c:manualLayout>
      </c:layout>
      <c:barChart>
        <c:barDir val="col"/>
        <c:grouping val="stacked"/>
        <c:varyColors val="0"/>
        <c:ser>
          <c:idx val="0"/>
          <c:order val="0"/>
          <c:tx>
            <c:strRef>
              <c:f>Chart!$C$17</c:f>
              <c:strCache>
                <c:ptCount val="1"/>
                <c:pt idx="0">
                  <c:v>New drug development</c:v>
                </c:pt>
              </c:strCache>
            </c:strRef>
          </c:tx>
          <c:spPr>
            <a:solidFill>
              <a:schemeClr val="accent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B-0BC6-412F-A915-C83E4C0AA4E8}"/>
                </c:ext>
              </c:extLst>
            </c:dLbl>
            <c:dLbl>
              <c:idx val="1"/>
              <c:layout>
                <c:manualLayout>
                  <c:x val="0.12671341648970566"/>
                  <c:y val="-2.741537332267487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0BC6-412F-A915-C83E4C0AA4E8}"/>
                </c:ext>
              </c:extLst>
            </c:dLbl>
            <c:dLbl>
              <c:idx val="2"/>
              <c:layout>
                <c:manualLayout>
                  <c:x val="0.12671341648970577"/>
                  <c:y val="-2.370913551740397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0BC6-412F-A915-C83E4C0AA4E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Chart!$D$16:$F$16</c:f>
              <c:strCache>
                <c:ptCount val="3"/>
                <c:pt idx="0">
                  <c:v>FY20</c:v>
                </c:pt>
                <c:pt idx="1">
                  <c:v>FY21</c:v>
                </c:pt>
                <c:pt idx="2">
                  <c:v>FY22</c:v>
                </c:pt>
              </c:strCache>
            </c:strRef>
          </c:cat>
          <c:val>
            <c:numRef>
              <c:f>Chart!$D$17:$F$17</c:f>
              <c:numCache>
                <c:formatCode>#,##0;\(#,##0\);\-</c:formatCode>
                <c:ptCount val="3"/>
                <c:pt idx="0">
                  <c:v>151</c:v>
                </c:pt>
                <c:pt idx="1">
                  <c:v>212</c:v>
                </c:pt>
                <c:pt idx="2">
                  <c:v>212</c:v>
                </c:pt>
              </c:numCache>
            </c:numRef>
          </c:val>
          <c:extLst>
            <c:ext xmlns:c16="http://schemas.microsoft.com/office/drawing/2014/chart" uri="{C3380CC4-5D6E-409C-BE32-E72D297353CC}">
              <c16:uniqueId val="{00000000-0BC6-412F-A915-C83E4C0AA4E8}"/>
            </c:ext>
          </c:extLst>
        </c:ser>
        <c:ser>
          <c:idx val="1"/>
          <c:order val="1"/>
          <c:tx>
            <c:strRef>
              <c:f>Chart!$C$18</c:f>
              <c:strCache>
                <c:ptCount val="1"/>
                <c:pt idx="0">
                  <c:v>Consumer Product</c:v>
                </c:pt>
              </c:strCache>
            </c:strRef>
          </c:tx>
          <c:spPr>
            <a:solidFill>
              <a:schemeClr val="accent2"/>
            </a:solidFill>
            <a:ln>
              <a:noFill/>
            </a:ln>
            <a:effectLst/>
          </c:spPr>
          <c:invertIfNegative val="0"/>
          <c:dLbls>
            <c:dLbl>
              <c:idx val="1"/>
              <c:layout>
                <c:manualLayout>
                  <c:x val="0.12319359936499161"/>
                  <c:y val="-7.483364435748260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BC6-412F-A915-C83E4C0AA4E8}"/>
                </c:ext>
              </c:extLst>
            </c:dLbl>
            <c:dLbl>
              <c:idx val="2"/>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A-0BC6-412F-A915-C83E4C0AA4E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Chart!$D$16:$F$16</c:f>
              <c:strCache>
                <c:ptCount val="3"/>
                <c:pt idx="0">
                  <c:v>FY20</c:v>
                </c:pt>
                <c:pt idx="1">
                  <c:v>FY21</c:v>
                </c:pt>
                <c:pt idx="2">
                  <c:v>FY22</c:v>
                </c:pt>
              </c:strCache>
            </c:strRef>
          </c:cat>
          <c:val>
            <c:numRef>
              <c:f>Chart!$D$18:$F$18</c:f>
              <c:numCache>
                <c:formatCode>#,##0;\(#,##0\);\-</c:formatCode>
                <c:ptCount val="3"/>
                <c:pt idx="0">
                  <c:v>0</c:v>
                </c:pt>
                <c:pt idx="1">
                  <c:v>239</c:v>
                </c:pt>
                <c:pt idx="2">
                  <c:v>1743</c:v>
                </c:pt>
              </c:numCache>
            </c:numRef>
          </c:val>
          <c:extLst>
            <c:ext xmlns:c16="http://schemas.microsoft.com/office/drawing/2014/chart" uri="{C3380CC4-5D6E-409C-BE32-E72D297353CC}">
              <c16:uniqueId val="{00000001-0BC6-412F-A915-C83E4C0AA4E8}"/>
            </c:ext>
          </c:extLst>
        </c:ser>
        <c:ser>
          <c:idx val="2"/>
          <c:order val="2"/>
          <c:tx>
            <c:strRef>
              <c:f>Chart!$C$19</c:f>
              <c:strCache>
                <c:ptCount val="1"/>
                <c:pt idx="0">
                  <c:v>CDMO</c:v>
                </c:pt>
              </c:strCache>
            </c:strRef>
          </c:tx>
          <c:spPr>
            <a:solidFill>
              <a:schemeClr val="accent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7-0BC6-412F-A915-C83E4C0AA4E8}"/>
                </c:ext>
              </c:extLst>
            </c:dLbl>
            <c:dLbl>
              <c:idx val="1"/>
              <c:delete val="1"/>
              <c:extLst>
                <c:ext xmlns:c15="http://schemas.microsoft.com/office/drawing/2012/chart" uri="{CE6537A1-D6FC-4f65-9D91-7224C49458BB}"/>
                <c:ext xmlns:c16="http://schemas.microsoft.com/office/drawing/2014/chart" uri="{C3380CC4-5D6E-409C-BE32-E72D297353CC}">
                  <c16:uniqueId val="{00000008-0BC6-412F-A915-C83E4C0AA4E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Chart!$D$16:$F$16</c:f>
              <c:strCache>
                <c:ptCount val="3"/>
                <c:pt idx="0">
                  <c:v>FY20</c:v>
                </c:pt>
                <c:pt idx="1">
                  <c:v>FY21</c:v>
                </c:pt>
                <c:pt idx="2">
                  <c:v>FY22</c:v>
                </c:pt>
              </c:strCache>
            </c:strRef>
          </c:cat>
          <c:val>
            <c:numRef>
              <c:f>Chart!$D$19:$F$19</c:f>
              <c:numCache>
                <c:formatCode>#,##0;\(#,##0\);\-</c:formatCode>
                <c:ptCount val="3"/>
                <c:pt idx="0">
                  <c:v>0</c:v>
                </c:pt>
                <c:pt idx="1">
                  <c:v>0</c:v>
                </c:pt>
                <c:pt idx="2">
                  <c:v>12130</c:v>
                </c:pt>
              </c:numCache>
            </c:numRef>
          </c:val>
          <c:extLst>
            <c:ext xmlns:c16="http://schemas.microsoft.com/office/drawing/2014/chart" uri="{C3380CC4-5D6E-409C-BE32-E72D297353CC}">
              <c16:uniqueId val="{00000002-0BC6-412F-A915-C83E4C0AA4E8}"/>
            </c:ext>
          </c:extLst>
        </c:ser>
        <c:ser>
          <c:idx val="3"/>
          <c:order val="3"/>
          <c:tx>
            <c:strRef>
              <c:f>Chart!$C$20</c:f>
              <c:strCache>
                <c:ptCount val="1"/>
                <c:pt idx="0">
                  <c:v>Total</c:v>
                </c:pt>
              </c:strCache>
            </c:strRef>
          </c:tx>
          <c:spPr>
            <a:noFill/>
            <a:ln>
              <a:noFill/>
            </a:ln>
            <a:effectLst/>
          </c:spPr>
          <c:invertIfNegative val="0"/>
          <c:dLbls>
            <c:dLbl>
              <c:idx val="0"/>
              <c:layout>
                <c:manualLayout>
                  <c:x val="0"/>
                  <c:y val="-2.0835190108655064E-2"/>
                </c:manualLayout>
              </c:layout>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BC6-412F-A915-C83E4C0AA4E8}"/>
                </c:ext>
              </c:extLst>
            </c:dLbl>
            <c:dLbl>
              <c:idx val="1"/>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ko-KR"/>
                </a:p>
              </c:txPr>
              <c:dLblPos val="inBase"/>
              <c:showLegendKey val="0"/>
              <c:showVal val="1"/>
              <c:showCatName val="0"/>
              <c:showSerName val="0"/>
              <c:showPercent val="0"/>
              <c:showBubbleSize val="0"/>
              <c:extLst>
                <c:ext xmlns:c16="http://schemas.microsoft.com/office/drawing/2014/chart" uri="{C3380CC4-5D6E-409C-BE32-E72D297353CC}">
                  <c16:uniqueId val="{0000000E-0BC6-412F-A915-C83E4C0AA4E8}"/>
                </c:ext>
              </c:extLst>
            </c:dLbl>
            <c:dLbl>
              <c:idx val="2"/>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ko-KR"/>
                </a:p>
              </c:txPr>
              <c:dLblPos val="inBase"/>
              <c:showLegendKey val="0"/>
              <c:showVal val="1"/>
              <c:showCatName val="0"/>
              <c:showSerName val="0"/>
              <c:showPercent val="0"/>
              <c:showBubbleSize val="0"/>
              <c:extLst>
                <c:ext xmlns:c16="http://schemas.microsoft.com/office/drawing/2014/chart" uri="{C3380CC4-5D6E-409C-BE32-E72D297353CC}">
                  <c16:uniqueId val="{0000000F-0BC6-412F-A915-C83E4C0AA4E8}"/>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Chart!$D$16:$F$16</c:f>
              <c:strCache>
                <c:ptCount val="3"/>
                <c:pt idx="0">
                  <c:v>FY20</c:v>
                </c:pt>
                <c:pt idx="1">
                  <c:v>FY21</c:v>
                </c:pt>
                <c:pt idx="2">
                  <c:v>FY22</c:v>
                </c:pt>
              </c:strCache>
            </c:strRef>
          </c:cat>
          <c:val>
            <c:numRef>
              <c:f>Chart!$D$20:$F$20</c:f>
              <c:numCache>
                <c:formatCode>#,##0;\(#,##0\);\-</c:formatCode>
                <c:ptCount val="3"/>
                <c:pt idx="0">
                  <c:v>151</c:v>
                </c:pt>
                <c:pt idx="1">
                  <c:v>451</c:v>
                </c:pt>
                <c:pt idx="2">
                  <c:v>14085</c:v>
                </c:pt>
              </c:numCache>
            </c:numRef>
          </c:val>
          <c:extLst>
            <c:ext xmlns:c16="http://schemas.microsoft.com/office/drawing/2014/chart" uri="{C3380CC4-5D6E-409C-BE32-E72D297353CC}">
              <c16:uniqueId val="{00000003-0BC6-412F-A915-C83E4C0AA4E8}"/>
            </c:ext>
          </c:extLst>
        </c:ser>
        <c:dLbls>
          <c:showLegendKey val="0"/>
          <c:showVal val="0"/>
          <c:showCatName val="0"/>
          <c:showSerName val="0"/>
          <c:showPercent val="0"/>
          <c:showBubbleSize val="0"/>
        </c:dLbls>
        <c:gapWidth val="140"/>
        <c:overlap val="100"/>
        <c:axId val="1895427072"/>
        <c:axId val="1895425408"/>
      </c:barChart>
      <c:catAx>
        <c:axId val="1895427072"/>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crossAx val="1895425408"/>
        <c:crosses val="autoZero"/>
        <c:auto val="1"/>
        <c:lblAlgn val="ctr"/>
        <c:lblOffset val="100"/>
        <c:noMultiLvlLbl val="0"/>
      </c:catAx>
      <c:valAx>
        <c:axId val="1895425408"/>
        <c:scaling>
          <c:orientation val="minMax"/>
          <c:max val="15000"/>
          <c:min val="0"/>
        </c:scaling>
        <c:delete val="0"/>
        <c:axPos val="l"/>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ltLang="ko-KR"/>
                  <a:t>KRW m</a:t>
                </a:r>
                <a:endParaRPr lang="ko-KR" alt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title>
        <c:numFmt formatCode="#,##0;\(#,##0\);\-"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crossAx val="1895427072"/>
        <c:crosses val="autoZero"/>
        <c:crossBetween val="between"/>
      </c:valAx>
      <c:spPr>
        <a:noFill/>
        <a:ln>
          <a:noFill/>
        </a:ln>
        <a:effectLst/>
      </c:spPr>
    </c:plotArea>
    <c:legend>
      <c:legendPos val="b"/>
      <c:legendEntry>
        <c:idx val="3"/>
        <c:delete val="1"/>
      </c:legendEntry>
      <c:layout>
        <c:manualLayout>
          <c:xMode val="edge"/>
          <c:yMode val="edge"/>
          <c:x val="7.5337389714706354E-2"/>
          <c:y val="0.86118816252600072"/>
          <c:w val="0.8921921007825433"/>
          <c:h val="8.351109487642721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mn-lt"/>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378438631434723"/>
          <c:y val="7.6758072696534244E-2"/>
          <c:w val="0.13067583097970986"/>
          <c:h val="0.603301437024514"/>
        </c:manualLayout>
      </c:layout>
      <c:pieChart>
        <c:varyColors val="1"/>
        <c:ser>
          <c:idx val="0"/>
          <c:order val="0"/>
          <c:spPr>
            <a:ln w="12700"/>
          </c:spPr>
          <c:dPt>
            <c:idx val="0"/>
            <c:bubble3D val="0"/>
            <c:spPr>
              <a:solidFill>
                <a:schemeClr val="accent1"/>
              </a:solidFill>
              <a:ln w="12700">
                <a:solidFill>
                  <a:schemeClr val="lt1"/>
                </a:solidFill>
              </a:ln>
              <a:effectLst/>
            </c:spPr>
            <c:extLst>
              <c:ext xmlns:c16="http://schemas.microsoft.com/office/drawing/2014/chart" uri="{C3380CC4-5D6E-409C-BE32-E72D297353CC}">
                <c16:uniqueId val="{00000001-900B-4F9A-9BED-6F08F45D46D6}"/>
              </c:ext>
            </c:extLst>
          </c:dPt>
          <c:dPt>
            <c:idx val="1"/>
            <c:bubble3D val="0"/>
            <c:spPr>
              <a:solidFill>
                <a:srgbClr val="005EB8"/>
              </a:solidFill>
              <a:ln w="12700">
                <a:solidFill>
                  <a:schemeClr val="lt1"/>
                </a:solidFill>
              </a:ln>
              <a:effectLst/>
            </c:spPr>
            <c:extLst>
              <c:ext xmlns:c16="http://schemas.microsoft.com/office/drawing/2014/chart" uri="{C3380CC4-5D6E-409C-BE32-E72D297353CC}">
                <c16:uniqueId val="{00000003-900B-4F9A-9BED-6F08F45D46D6}"/>
              </c:ext>
            </c:extLst>
          </c:dPt>
          <c:dPt>
            <c:idx val="2"/>
            <c:bubble3D val="0"/>
            <c:spPr>
              <a:solidFill>
                <a:srgbClr val="6D2077"/>
              </a:solidFill>
              <a:ln w="12700">
                <a:solidFill>
                  <a:schemeClr val="lt1"/>
                </a:solidFill>
              </a:ln>
              <a:effectLst/>
            </c:spPr>
            <c:extLst>
              <c:ext xmlns:c16="http://schemas.microsoft.com/office/drawing/2014/chart" uri="{C3380CC4-5D6E-409C-BE32-E72D297353CC}">
                <c16:uniqueId val="{00000005-900B-4F9A-9BED-6F08F45D46D6}"/>
              </c:ext>
            </c:extLst>
          </c:dPt>
          <c:dLbls>
            <c:dLbl>
              <c:idx val="0"/>
              <c:layout>
                <c:manualLayout>
                  <c:x val="-5.958873670694656E-2"/>
                  <c:y val="0.17239289940828406"/>
                </c:manualLayout>
              </c:layout>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ko-KR"/>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00B-4F9A-9BED-6F08F45D46D6}"/>
                </c:ext>
              </c:extLst>
            </c:dLbl>
            <c:dLbl>
              <c:idx val="1"/>
              <c:layout>
                <c:manualLayout>
                  <c:x val="1.4270853260157883E-2"/>
                  <c:y val="6.5907016060862212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00B-4F9A-9BED-6F08F45D46D6}"/>
                </c:ext>
              </c:extLst>
            </c:dLbl>
            <c:dLbl>
              <c:idx val="2"/>
              <c:layout>
                <c:manualLayout>
                  <c:x val="8.0916505518772136E-2"/>
                  <c:y val="-6.6158579881656798E-2"/>
                </c:manualLayout>
              </c:layout>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ko-KR"/>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00B-4F9A-9BED-6F08F45D46D6}"/>
                </c:ext>
              </c:extLst>
            </c:dLbl>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ko-K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합병절차!$T$24:$T$26</c:f>
              <c:strCache>
                <c:ptCount val="3"/>
                <c:pt idx="0">
                  <c:v>Genom&amp;Company</c:v>
                </c:pt>
                <c:pt idx="1">
                  <c:v>Co-founding shareholders</c:v>
                </c:pt>
                <c:pt idx="2">
                  <c:v>FI equity investors(Korea)</c:v>
                </c:pt>
              </c:strCache>
            </c:strRef>
          </c:cat>
          <c:val>
            <c:numRef>
              <c:f>합병절차!$U$24:$U$26</c:f>
              <c:numCache>
                <c:formatCode>0%</c:formatCode>
                <c:ptCount val="3"/>
                <c:pt idx="0">
                  <c:v>0.3</c:v>
                </c:pt>
                <c:pt idx="1">
                  <c:v>0.08</c:v>
                </c:pt>
                <c:pt idx="2">
                  <c:v>0.61734693877551017</c:v>
                </c:pt>
              </c:numCache>
            </c:numRef>
          </c:val>
          <c:extLst>
            <c:ext xmlns:c16="http://schemas.microsoft.com/office/drawing/2014/chart" uri="{C3380CC4-5D6E-409C-BE32-E72D297353CC}">
              <c16:uniqueId val="{00000006-900B-4F9A-9BED-6F08F45D46D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3380572785189296"/>
          <c:y val="0.37068064243448856"/>
          <c:w val="0.34254822938476315"/>
          <c:h val="0.419375824175824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0491013604399213"/>
          <c:y val="9.5782909962914428E-2"/>
          <c:w val="0.17169880148664296"/>
          <c:h val="0.39619350026489697"/>
        </c:manualLayout>
      </c:layout>
      <c:pieChart>
        <c:varyColors val="1"/>
        <c:ser>
          <c:idx val="0"/>
          <c:order val="0"/>
          <c:spPr>
            <a:ln w="12700"/>
          </c:spPr>
          <c:dPt>
            <c:idx val="0"/>
            <c:bubble3D val="0"/>
            <c:spPr>
              <a:solidFill>
                <a:schemeClr val="accent1"/>
              </a:solidFill>
              <a:ln w="12700">
                <a:solidFill>
                  <a:schemeClr val="lt1"/>
                </a:solidFill>
              </a:ln>
              <a:effectLst/>
            </c:spPr>
            <c:extLst>
              <c:ext xmlns:c16="http://schemas.microsoft.com/office/drawing/2014/chart" uri="{C3380CC4-5D6E-409C-BE32-E72D297353CC}">
                <c16:uniqueId val="{00000001-5F78-480C-817E-ECCFA1001B2B}"/>
              </c:ext>
            </c:extLst>
          </c:dPt>
          <c:dPt>
            <c:idx val="1"/>
            <c:bubble3D val="0"/>
            <c:spPr>
              <a:solidFill>
                <a:schemeClr val="accent2"/>
              </a:solidFill>
              <a:ln w="12700">
                <a:solidFill>
                  <a:schemeClr val="lt1"/>
                </a:solidFill>
              </a:ln>
              <a:effectLst/>
            </c:spPr>
            <c:extLst>
              <c:ext xmlns:c16="http://schemas.microsoft.com/office/drawing/2014/chart" uri="{C3380CC4-5D6E-409C-BE32-E72D297353CC}">
                <c16:uniqueId val="{00000003-5F78-480C-817E-ECCFA1001B2B}"/>
              </c:ext>
            </c:extLst>
          </c:dPt>
          <c:dLbls>
            <c:dLbl>
              <c:idx val="0"/>
              <c:layout>
                <c:manualLayout>
                  <c:x val="-9.6837543874070856E-2"/>
                  <c:y val="-4.643664252889706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78-480C-817E-ECCFA1001B2B}"/>
                </c:ext>
              </c:extLst>
            </c:dLbl>
            <c:dLbl>
              <c:idx val="1"/>
              <c:layout>
                <c:manualLayout>
                  <c:x val="9.4476666062934714E-2"/>
                  <c:y val="2.265997369824481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78-480C-817E-ECCFA1001B2B}"/>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ko-K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합병절차!$N$29:$N$30</c:f>
              <c:strCache>
                <c:ptCount val="2"/>
                <c:pt idx="0">
                  <c:v>Genom&amp;Company</c:v>
                </c:pt>
                <c:pt idx="1">
                  <c:v>Existing shareholders</c:v>
                </c:pt>
              </c:strCache>
            </c:strRef>
          </c:cat>
          <c:val>
            <c:numRef>
              <c:f>합병절차!$O$29:$O$30</c:f>
              <c:numCache>
                <c:formatCode>0%</c:formatCode>
                <c:ptCount val="2"/>
                <c:pt idx="0">
                  <c:v>0.6</c:v>
                </c:pt>
                <c:pt idx="1">
                  <c:v>0.4</c:v>
                </c:pt>
              </c:numCache>
            </c:numRef>
          </c:val>
          <c:extLst>
            <c:ext xmlns:c16="http://schemas.microsoft.com/office/drawing/2014/chart" uri="{C3380CC4-5D6E-409C-BE32-E72D297353CC}">
              <c16:uniqueId val="{00000004-5F78-480C-817E-ECCFA1001B2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1189306804767469"/>
          <c:y val="0.33086328528009368"/>
          <c:w val="0.38973322145496758"/>
          <c:h val="0.18563352201433231"/>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ltLang="ko-KR" b="1">
                <a:solidFill>
                  <a:srgbClr val="00338D"/>
                </a:solidFill>
              </a:rPr>
              <a:t>Trading Multiple_ EV/Sales</a:t>
            </a:r>
            <a:endParaRPr lang="ko-KR" b="1">
              <a:solidFill>
                <a:srgbClr val="00338D"/>
              </a:solidFill>
            </a:endParaRPr>
          </a:p>
        </c:rich>
      </c:tx>
      <c:layout>
        <c:manualLayout>
          <c:xMode val="edge"/>
          <c:yMode val="edge"/>
          <c:x val="0.27883094501758776"/>
          <c:y val="2.6082027634627074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ko-KR"/>
        </a:p>
      </c:txPr>
    </c:title>
    <c:autoTitleDeleted val="0"/>
    <c:plotArea>
      <c:layout>
        <c:manualLayout>
          <c:layoutTarget val="inner"/>
          <c:xMode val="edge"/>
          <c:yMode val="edge"/>
          <c:x val="9.3708538917349329E-2"/>
          <c:y val="0.14840673724102807"/>
          <c:w val="0.88085168745416142"/>
          <c:h val="0.77965296070946755"/>
        </c:manualLayout>
      </c:layout>
      <c:lineChart>
        <c:grouping val="standard"/>
        <c:varyColors val="0"/>
        <c:ser>
          <c:idx val="0"/>
          <c:order val="0"/>
          <c:tx>
            <c:strRef>
              <c:f>요약!$J$33:$K$33</c:f>
              <c:strCache>
                <c:ptCount val="2"/>
                <c:pt idx="0">
                  <c:v>AbbVie</c:v>
                </c:pt>
              </c:strCache>
            </c:strRef>
          </c:tx>
          <c:spPr>
            <a:ln w="9525" cap="rnd">
              <a:solidFill>
                <a:srgbClr val="6D2077">
                  <a:alpha val="40000"/>
                </a:srgbClr>
              </a:solidFill>
              <a:prstDash val="solid"/>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요약!$L$33:$S$33</c:f>
              <c:numCache>
                <c:formatCode>0.0\x;[Red]\(0.0\x\);"- ";@</c:formatCode>
                <c:ptCount val="8"/>
                <c:pt idx="0">
                  <c:v>5.3149207813527255</c:v>
                </c:pt>
                <c:pt idx="1">
                  <c:v>5.0722753807068814</c:v>
                </c:pt>
                <c:pt idx="2">
                  <c:v>4.6972072112961989</c:v>
                </c:pt>
                <c:pt idx="3">
                  <c:v>5.4658792277167825</c:v>
                </c:pt>
                <c:pt idx="4">
                  <c:v>6.2131238260026445</c:v>
                </c:pt>
                <c:pt idx="5">
                  <c:v>5.8224307365429215</c:v>
                </c:pt>
                <c:pt idx="6">
                  <c:v>5.1098640687317314</c:v>
                </c:pt>
                <c:pt idx="7">
                  <c:v>5.8754635675405655</c:v>
                </c:pt>
              </c:numCache>
            </c:numRef>
          </c:val>
          <c:smooth val="0"/>
          <c:extLst>
            <c:ext xmlns:c16="http://schemas.microsoft.com/office/drawing/2014/chart" uri="{C3380CC4-5D6E-409C-BE32-E72D297353CC}">
              <c16:uniqueId val="{00000000-08BE-48BA-95D6-3D398716DCAF}"/>
            </c:ext>
          </c:extLst>
        </c:ser>
        <c:ser>
          <c:idx val="1"/>
          <c:order val="1"/>
          <c:tx>
            <c:strRef>
              <c:f>요약!$J$34:$K$34</c:f>
              <c:strCache>
                <c:ptCount val="2"/>
                <c:pt idx="0">
                  <c:v>Thermo Fisher Scientific</c:v>
                </c:pt>
              </c:strCache>
            </c:strRef>
          </c:tx>
          <c:spPr>
            <a:ln w="9525" cap="rnd">
              <a:solidFill>
                <a:srgbClr val="470A68">
                  <a:alpha val="40000"/>
                </a:srgbClr>
              </a:solidFill>
              <a:prstDash val="solid"/>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요약!$L$34:$S$34</c:f>
              <c:numCache>
                <c:formatCode>0.0\x;[Red]\(0.0\x\);"- ";@</c:formatCode>
                <c:ptCount val="8"/>
                <c:pt idx="0">
                  <c:v>5.959259251039791</c:v>
                </c:pt>
                <c:pt idx="1">
                  <c:v>5.8879416518081014</c:v>
                </c:pt>
                <c:pt idx="2">
                  <c:v>6.184052799215686</c:v>
                </c:pt>
                <c:pt idx="3">
                  <c:v>7.5226504187600414</c:v>
                </c:pt>
                <c:pt idx="4">
                  <c:v>6.709939020938001</c:v>
                </c:pt>
                <c:pt idx="5">
                  <c:v>5.9176488913746566</c:v>
                </c:pt>
                <c:pt idx="6">
                  <c:v>5.3073667361046244</c:v>
                </c:pt>
                <c:pt idx="7">
                  <c:v>5.4503471230101308</c:v>
                </c:pt>
              </c:numCache>
            </c:numRef>
          </c:val>
          <c:smooth val="0"/>
          <c:extLst>
            <c:ext xmlns:c16="http://schemas.microsoft.com/office/drawing/2014/chart" uri="{C3380CC4-5D6E-409C-BE32-E72D297353CC}">
              <c16:uniqueId val="{00000001-08BE-48BA-95D6-3D398716DCAF}"/>
            </c:ext>
          </c:extLst>
        </c:ser>
        <c:ser>
          <c:idx val="2"/>
          <c:order val="2"/>
          <c:tx>
            <c:strRef>
              <c:f>요약!$J$35:$K$35</c:f>
              <c:strCache>
                <c:ptCount val="2"/>
                <c:pt idx="0">
                  <c:v>Lonza</c:v>
                </c:pt>
              </c:strCache>
            </c:strRef>
          </c:tx>
          <c:spPr>
            <a:ln w="9525" cap="rnd">
              <a:solidFill>
                <a:srgbClr val="0091DA">
                  <a:alpha val="40000"/>
                </a:srgbClr>
              </a:solidFill>
              <a:prstDash val="solid"/>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요약!$L$35:$S$35</c:f>
              <c:numCache>
                <c:formatCode>0.0\x;[Red]\(0.0\x\);"- ";@</c:formatCode>
                <c:ptCount val="8"/>
                <c:pt idx="0">
                  <c:v>9.472632569312605</c:v>
                </c:pt>
                <c:pt idx="1">
                  <c:v>11.028439702461831</c:v>
                </c:pt>
                <c:pt idx="2">
                  <c:v>10.454991558779676</c:v>
                </c:pt>
                <c:pt idx="3">
                  <c:v>10.474640215687094</c:v>
                </c:pt>
                <c:pt idx="4">
                  <c:v>9.0277424713594296</c:v>
                </c:pt>
                <c:pt idx="5">
                  <c:v>6.8232242279565414</c:v>
                </c:pt>
                <c:pt idx="6">
                  <c:v>6.5570815975590255</c:v>
                </c:pt>
                <c:pt idx="7">
                  <c:v>5.5915278596406752</c:v>
                </c:pt>
              </c:numCache>
            </c:numRef>
          </c:val>
          <c:smooth val="0"/>
          <c:extLst>
            <c:ext xmlns:c16="http://schemas.microsoft.com/office/drawing/2014/chart" uri="{C3380CC4-5D6E-409C-BE32-E72D297353CC}">
              <c16:uniqueId val="{00000002-08BE-48BA-95D6-3D398716DCAF}"/>
            </c:ext>
          </c:extLst>
        </c:ser>
        <c:ser>
          <c:idx val="3"/>
          <c:order val="3"/>
          <c:tx>
            <c:strRef>
              <c:f>요약!$J$36:$K$36</c:f>
              <c:strCache>
                <c:ptCount val="2"/>
                <c:pt idx="0">
                  <c:v>Catalent</c:v>
                </c:pt>
              </c:strCache>
            </c:strRef>
          </c:tx>
          <c:spPr>
            <a:ln w="9525" cap="rnd">
              <a:solidFill>
                <a:srgbClr val="483698">
                  <a:alpha val="40000"/>
                </a:srgbClr>
              </a:solidFill>
              <a:prstDash val="solid"/>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요약!$L$36:$S$36</c:f>
              <c:numCache>
                <c:formatCode>0.0\x;[Red]\(0.0\x\);"- ";@</c:formatCode>
                <c:ptCount val="8"/>
                <c:pt idx="0">
                  <c:v>5.3499731695632491</c:v>
                </c:pt>
                <c:pt idx="1">
                  <c:v>5.1794218884442227</c:v>
                </c:pt>
                <c:pt idx="2">
                  <c:v>5.9936216183864017</c:v>
                </c:pt>
                <c:pt idx="3">
                  <c:v>5.6293118492081202</c:v>
                </c:pt>
                <c:pt idx="4">
                  <c:v>4.929897478205401</c:v>
                </c:pt>
                <c:pt idx="5">
                  <c:v>4.7619693869096933</c:v>
                </c:pt>
                <c:pt idx="6">
                  <c:v>3.5003667502590674</c:v>
                </c:pt>
                <c:pt idx="7">
                  <c:v>2.6266893294092917</c:v>
                </c:pt>
              </c:numCache>
            </c:numRef>
          </c:val>
          <c:smooth val="0"/>
          <c:extLst>
            <c:ext xmlns:c16="http://schemas.microsoft.com/office/drawing/2014/chart" uri="{C3380CC4-5D6E-409C-BE32-E72D297353CC}">
              <c16:uniqueId val="{00000003-08BE-48BA-95D6-3D398716DCAF}"/>
            </c:ext>
          </c:extLst>
        </c:ser>
        <c:ser>
          <c:idx val="4"/>
          <c:order val="4"/>
          <c:tx>
            <c:strRef>
              <c:f>요약!$J$37:$K$37</c:f>
              <c:strCache>
                <c:ptCount val="2"/>
                <c:pt idx="0">
                  <c:v>Samsung Biologics</c:v>
                </c:pt>
              </c:strCache>
            </c:strRef>
          </c:tx>
          <c:spPr>
            <a:ln w="9525" cap="rnd">
              <a:solidFill>
                <a:srgbClr val="005EB8">
                  <a:alpha val="40000"/>
                </a:srgbClr>
              </a:solidFill>
              <a:prstDash val="solid"/>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요약!$L$37:$S$37</c:f>
              <c:numCache>
                <c:formatCode>0.0\x;[Red]\(0.0\x\);"- ";@</c:formatCode>
                <c:ptCount val="8"/>
                <c:pt idx="0">
                  <c:v>34.844043500452798</c:v>
                </c:pt>
                <c:pt idx="1">
                  <c:v>36.147290489274098</c:v>
                </c:pt>
                <c:pt idx="2">
                  <c:v>34.551094659835798</c:v>
                </c:pt>
                <c:pt idx="3">
                  <c:v>34.394171269653022</c:v>
                </c:pt>
                <c:pt idx="4">
                  <c:v>27.740712144524007</c:v>
                </c:pt>
                <c:pt idx="5">
                  <c:v>26.405013177743747</c:v>
                </c:pt>
                <c:pt idx="6">
                  <c:v>24.974185412096514</c:v>
                </c:pt>
                <c:pt idx="7">
                  <c:v>18.355140952473846</c:v>
                </c:pt>
              </c:numCache>
            </c:numRef>
          </c:val>
          <c:smooth val="0"/>
          <c:extLst>
            <c:ext xmlns:c16="http://schemas.microsoft.com/office/drawing/2014/chart" uri="{C3380CC4-5D6E-409C-BE32-E72D297353CC}">
              <c16:uniqueId val="{00000004-08BE-48BA-95D6-3D398716DCAF}"/>
            </c:ext>
          </c:extLst>
        </c:ser>
        <c:ser>
          <c:idx val="5"/>
          <c:order val="5"/>
          <c:tx>
            <c:strRef>
              <c:f>요약!$J$38:$K$38</c:f>
              <c:strCache>
                <c:ptCount val="2"/>
                <c:pt idx="0">
                  <c:v>WuXi Biologics</c:v>
                </c:pt>
              </c:strCache>
            </c:strRef>
          </c:tx>
          <c:spPr>
            <a:ln w="9525" cap="rnd">
              <a:solidFill>
                <a:srgbClr val="00338D">
                  <a:alpha val="40000"/>
                </a:srgbClr>
              </a:solidFill>
              <a:prstDash val="solid"/>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요약!$L$38:$S$38</c:f>
              <c:numCache>
                <c:formatCode>0.0\x;[Red]\(0.0\x\);"- ";@</c:formatCode>
                <c:ptCount val="8"/>
                <c:pt idx="0">
                  <c:v>48.729960946224878</c:v>
                </c:pt>
                <c:pt idx="1">
                  <c:v>60.321815398876495</c:v>
                </c:pt>
                <c:pt idx="2">
                  <c:v>47.286569790079717</c:v>
                </c:pt>
                <c:pt idx="3">
                  <c:v>30.123125464265385</c:v>
                </c:pt>
                <c:pt idx="4">
                  <c:v>18.557866212654083</c:v>
                </c:pt>
                <c:pt idx="5">
                  <c:v>19.618686701085966</c:v>
                </c:pt>
                <c:pt idx="6">
                  <c:v>12.703388227995365</c:v>
                </c:pt>
                <c:pt idx="7">
                  <c:v>14.347224082817752</c:v>
                </c:pt>
              </c:numCache>
            </c:numRef>
          </c:val>
          <c:smooth val="0"/>
          <c:extLst>
            <c:ext xmlns:c16="http://schemas.microsoft.com/office/drawing/2014/chart" uri="{C3380CC4-5D6E-409C-BE32-E72D297353CC}">
              <c16:uniqueId val="{00000005-08BE-48BA-95D6-3D398716DCAF}"/>
            </c:ext>
          </c:extLst>
        </c:ser>
        <c:ser>
          <c:idx val="6"/>
          <c:order val="6"/>
          <c:tx>
            <c:strRef>
              <c:f>요약!$J$39:$K$39</c:f>
              <c:strCache>
                <c:ptCount val="2"/>
                <c:pt idx="0">
                  <c:v>Global average</c:v>
                </c:pt>
              </c:strCache>
            </c:strRef>
          </c:tx>
          <c:spPr>
            <a:ln w="25400" cap="rnd">
              <a:solidFill>
                <a:srgbClr val="00338D"/>
              </a:solidFill>
              <a:prstDash val="solid"/>
              <a:round/>
            </a:ln>
            <a:effectLst/>
          </c:spPr>
          <c:marker>
            <c:symbol val="circle"/>
            <c:size val="5"/>
            <c:spPr>
              <a:solidFill>
                <a:srgbClr val="00338D"/>
              </a:solidFill>
              <a:ln w="9525">
                <a:solidFill>
                  <a:srgbClr val="00338D"/>
                </a:solidFill>
              </a:ln>
              <a:effectLst/>
            </c:spPr>
          </c:marker>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0000"/>
                      </a:solidFill>
                      <a:latin typeface="+mn-lt"/>
                      <a:ea typeface="+mn-ea"/>
                      <a:cs typeface="+mn-cs"/>
                    </a:defRPr>
                  </a:pPr>
                  <a:endParaRPr lang="ko-KR"/>
                </a:p>
              </c:txPr>
              <c:dLblPos val="t"/>
              <c:showLegendKey val="0"/>
              <c:showVal val="1"/>
              <c:showCatName val="0"/>
              <c:showSerName val="0"/>
              <c:showPercent val="0"/>
              <c:showBubbleSize val="0"/>
              <c:extLst>
                <c:ext xmlns:c16="http://schemas.microsoft.com/office/drawing/2014/chart" uri="{C3380CC4-5D6E-409C-BE32-E72D297353CC}">
                  <c16:uniqueId val="{0000000E-08BE-48BA-95D6-3D398716DCA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요약!$L$32:$S$32</c:f>
              <c:strCache>
                <c:ptCount val="8"/>
                <c:pt idx="0">
                  <c:v>Mar</c:v>
                </c:pt>
                <c:pt idx="1">
                  <c:v>Jun</c:v>
                </c:pt>
                <c:pt idx="2">
                  <c:v>Sep</c:v>
                </c:pt>
                <c:pt idx="3">
                  <c:v>Dec</c:v>
                </c:pt>
                <c:pt idx="4">
                  <c:v>Mar</c:v>
                </c:pt>
                <c:pt idx="5">
                  <c:v>Jun</c:v>
                </c:pt>
                <c:pt idx="6">
                  <c:v>Sep</c:v>
                </c:pt>
                <c:pt idx="7">
                  <c:v>Dec</c:v>
                </c:pt>
              </c:strCache>
            </c:strRef>
          </c:cat>
          <c:val>
            <c:numRef>
              <c:f>요약!$L$39:$S$39</c:f>
              <c:numCache>
                <c:formatCode>0.0\x;[Red]\(0.0\x\);"- ";@</c:formatCode>
                <c:ptCount val="8"/>
                <c:pt idx="0">
                  <c:v>18.278465036324341</c:v>
                </c:pt>
                <c:pt idx="1">
                  <c:v>20.606197418595272</c:v>
                </c:pt>
                <c:pt idx="2">
                  <c:v>18.194589606265581</c:v>
                </c:pt>
                <c:pt idx="3">
                  <c:v>15.601629740881741</c:v>
                </c:pt>
                <c:pt idx="4">
                  <c:v>12.196546858947263</c:v>
                </c:pt>
                <c:pt idx="5">
                  <c:v>11.558162186935588</c:v>
                </c:pt>
                <c:pt idx="6">
                  <c:v>9.6920421321243868</c:v>
                </c:pt>
                <c:pt idx="7">
                  <c:v>8.707732152482043</c:v>
                </c:pt>
              </c:numCache>
            </c:numRef>
          </c:val>
          <c:smooth val="0"/>
          <c:extLst>
            <c:ext xmlns:c16="http://schemas.microsoft.com/office/drawing/2014/chart" uri="{C3380CC4-5D6E-409C-BE32-E72D297353CC}">
              <c16:uniqueId val="{00000006-08BE-48BA-95D6-3D398716DCAF}"/>
            </c:ext>
          </c:extLst>
        </c:ser>
        <c:ser>
          <c:idx val="7"/>
          <c:order val="7"/>
          <c:tx>
            <c:strRef>
              <c:f>요약!$J$40:$K$40</c:f>
              <c:strCache>
                <c:ptCount val="2"/>
                <c:pt idx="0">
                  <c:v>SK bioscience</c:v>
                </c:pt>
              </c:strCache>
            </c:strRef>
          </c:tx>
          <c:spPr>
            <a:ln w="12700" cap="rnd">
              <a:solidFill>
                <a:srgbClr val="009A44">
                  <a:alpha val="40000"/>
                </a:srgbClr>
              </a:solidFill>
              <a:prstDash val="dashDot"/>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요약!$L$40:$S$40</c:f>
              <c:numCache>
                <c:formatCode>0.0\x;[Red]\(0.0\x\);"- ";@</c:formatCode>
                <c:ptCount val="8"/>
                <c:pt idx="0">
                  <c:v>21.104426441883056</c:v>
                </c:pt>
                <c:pt idx="1">
                  <c:v>21.805992842163292</c:v>
                </c:pt>
                <c:pt idx="2">
                  <c:v>31.804397258101428</c:v>
                </c:pt>
                <c:pt idx="3">
                  <c:v>15.091492589558067</c:v>
                </c:pt>
                <c:pt idx="4">
                  <c:v>10.759462445629703</c:v>
                </c:pt>
                <c:pt idx="5">
                  <c:v>6.9840411125809574</c:v>
                </c:pt>
                <c:pt idx="6">
                  <c:v>7.0188495760337943</c:v>
                </c:pt>
                <c:pt idx="7">
                  <c:v>6.2772684166938175</c:v>
                </c:pt>
              </c:numCache>
            </c:numRef>
          </c:val>
          <c:smooth val="0"/>
          <c:extLst>
            <c:ext xmlns:c16="http://schemas.microsoft.com/office/drawing/2014/chart" uri="{C3380CC4-5D6E-409C-BE32-E72D297353CC}">
              <c16:uniqueId val="{00000007-08BE-48BA-95D6-3D398716DCAF}"/>
            </c:ext>
          </c:extLst>
        </c:ser>
        <c:ser>
          <c:idx val="8"/>
          <c:order val="8"/>
          <c:tx>
            <c:strRef>
              <c:f>요약!$J$41:$K$41</c:f>
              <c:strCache>
                <c:ptCount val="2"/>
                <c:pt idx="0">
                  <c:v>ST Pharm</c:v>
                </c:pt>
              </c:strCache>
            </c:strRef>
          </c:tx>
          <c:spPr>
            <a:ln w="12700" cap="rnd">
              <a:solidFill>
                <a:srgbClr val="43B02A">
                  <a:alpha val="40000"/>
                </a:srgbClr>
              </a:solidFill>
              <a:prstDash val="dashDot"/>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요약!$L$41:$S$41</c:f>
              <c:numCache>
                <c:formatCode>0.0\x;[Red]\(0.0\x\);"- ";@</c:formatCode>
                <c:ptCount val="8"/>
                <c:pt idx="0">
                  <c:v>10.356153238706822</c:v>
                </c:pt>
                <c:pt idx="1">
                  <c:v>13.120572374211273</c:v>
                </c:pt>
                <c:pt idx="2">
                  <c:v>10.019734489940758</c:v>
                </c:pt>
                <c:pt idx="3">
                  <c:v>14.277005653699065</c:v>
                </c:pt>
                <c:pt idx="4">
                  <c:v>9.8551620119301173</c:v>
                </c:pt>
                <c:pt idx="5">
                  <c:v>9.2754155852454581</c:v>
                </c:pt>
                <c:pt idx="6">
                  <c:v>8.7581034100261199</c:v>
                </c:pt>
                <c:pt idx="7">
                  <c:v>6.6592310693174959</c:v>
                </c:pt>
              </c:numCache>
            </c:numRef>
          </c:val>
          <c:smooth val="0"/>
          <c:extLst>
            <c:ext xmlns:c16="http://schemas.microsoft.com/office/drawing/2014/chart" uri="{C3380CC4-5D6E-409C-BE32-E72D297353CC}">
              <c16:uniqueId val="{00000008-08BE-48BA-95D6-3D398716DCAF}"/>
            </c:ext>
          </c:extLst>
        </c:ser>
        <c:ser>
          <c:idx val="9"/>
          <c:order val="9"/>
          <c:tx>
            <c:strRef>
              <c:f>요약!$J$42:$K$42</c:f>
              <c:strCache>
                <c:ptCount val="2"/>
                <c:pt idx="0">
                  <c:v>SK Biopharmaceuticals</c:v>
                </c:pt>
              </c:strCache>
            </c:strRef>
          </c:tx>
          <c:spPr>
            <a:ln w="12700" cap="rnd">
              <a:solidFill>
                <a:srgbClr val="00A3A1">
                  <a:alpha val="40000"/>
                </a:srgbClr>
              </a:solidFill>
              <a:prstDash val="dashDot"/>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요약!$L$42:$S$42</c:f>
              <c:numCache>
                <c:formatCode>0.0\x;[Red]\(0.0\x\);"- ";@</c:formatCode>
                <c:ptCount val="8"/>
                <c:pt idx="0">
                  <c:v>40.535325533343197</c:v>
                </c:pt>
                <c:pt idx="1">
                  <c:v>43.417468153219502</c:v>
                </c:pt>
                <c:pt idx="2">
                  <c:v>33.434608592860478</c:v>
                </c:pt>
                <c:pt idx="3">
                  <c:v>15.675343585701254</c:v>
                </c:pt>
                <c:pt idx="4">
                  <c:v>19.432970300090986</c:v>
                </c:pt>
                <c:pt idx="5">
                  <c:v>15.860836191651174</c:v>
                </c:pt>
                <c:pt idx="6">
                  <c:v>11.232590837543517</c:v>
                </c:pt>
                <c:pt idx="7">
                  <c:v>21.282460817421921</c:v>
                </c:pt>
              </c:numCache>
            </c:numRef>
          </c:val>
          <c:smooth val="0"/>
          <c:extLst>
            <c:ext xmlns:c16="http://schemas.microsoft.com/office/drawing/2014/chart" uri="{C3380CC4-5D6E-409C-BE32-E72D297353CC}">
              <c16:uniqueId val="{00000009-08BE-48BA-95D6-3D398716DCAF}"/>
            </c:ext>
          </c:extLst>
        </c:ser>
        <c:ser>
          <c:idx val="10"/>
          <c:order val="10"/>
          <c:tx>
            <c:strRef>
              <c:f>요약!$J$43:$K$43</c:f>
              <c:strCache>
                <c:ptCount val="2"/>
                <c:pt idx="0">
                  <c:v>GC Cell</c:v>
                </c:pt>
              </c:strCache>
            </c:strRef>
          </c:tx>
          <c:spPr>
            <a:ln w="12700" cap="rnd">
              <a:solidFill>
                <a:srgbClr val="EAAA00">
                  <a:alpha val="40000"/>
                </a:srgbClr>
              </a:solidFill>
              <a:prstDash val="dashDot"/>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요약!$L$43:$S$43</c:f>
              <c:numCache>
                <c:formatCode>0.0\x;[Red]\(0.0\x\);"- ";@</c:formatCode>
                <c:ptCount val="8"/>
                <c:pt idx="0">
                  <c:v>9.3459220195063857</c:v>
                </c:pt>
                <c:pt idx="1">
                  <c:v>8.2363580323618404</c:v>
                </c:pt>
                <c:pt idx="2">
                  <c:v>7.6733750805549787</c:v>
                </c:pt>
                <c:pt idx="3">
                  <c:v>8.9543872378109235</c:v>
                </c:pt>
                <c:pt idx="4">
                  <c:v>4.6431381978953006</c:v>
                </c:pt>
                <c:pt idx="5">
                  <c:v>3.4404134270344171</c:v>
                </c:pt>
                <c:pt idx="6">
                  <c:v>3.027832944808345</c:v>
                </c:pt>
                <c:pt idx="7">
                  <c:v>3.0099316655392991</c:v>
                </c:pt>
              </c:numCache>
            </c:numRef>
          </c:val>
          <c:smooth val="0"/>
          <c:extLst>
            <c:ext xmlns:c16="http://schemas.microsoft.com/office/drawing/2014/chart" uri="{C3380CC4-5D6E-409C-BE32-E72D297353CC}">
              <c16:uniqueId val="{0000000A-08BE-48BA-95D6-3D398716DCAF}"/>
            </c:ext>
          </c:extLst>
        </c:ser>
        <c:ser>
          <c:idx val="11"/>
          <c:order val="11"/>
          <c:tx>
            <c:strRef>
              <c:f>요약!$J$44:$K$44</c:f>
              <c:strCache>
                <c:ptCount val="2"/>
                <c:pt idx="0">
                  <c:v>BINEX</c:v>
                </c:pt>
              </c:strCache>
            </c:strRef>
          </c:tx>
          <c:spPr>
            <a:ln w="12700" cap="rnd">
              <a:solidFill>
                <a:srgbClr val="F68D2E">
                  <a:alpha val="40000"/>
                </a:srgbClr>
              </a:solidFill>
              <a:prstDash val="dashDot"/>
              <a:round/>
            </a:ln>
            <a:effectLst/>
          </c:spPr>
          <c:marker>
            <c:symbol val="none"/>
          </c:marker>
          <c:cat>
            <c:strRef>
              <c:f>요약!$L$32:$S$32</c:f>
              <c:strCache>
                <c:ptCount val="8"/>
                <c:pt idx="0">
                  <c:v>Mar</c:v>
                </c:pt>
                <c:pt idx="1">
                  <c:v>Jun</c:v>
                </c:pt>
                <c:pt idx="2">
                  <c:v>Sep</c:v>
                </c:pt>
                <c:pt idx="3">
                  <c:v>Dec</c:v>
                </c:pt>
                <c:pt idx="4">
                  <c:v>Mar</c:v>
                </c:pt>
                <c:pt idx="5">
                  <c:v>Jun</c:v>
                </c:pt>
                <c:pt idx="6">
                  <c:v>Sep</c:v>
                </c:pt>
                <c:pt idx="7">
                  <c:v>Dec</c:v>
                </c:pt>
              </c:strCache>
            </c:strRef>
          </c:cat>
          <c:val>
            <c:numRef>
              <c:f>요약!$L$44:$S$44</c:f>
              <c:numCache>
                <c:formatCode>0.0\x;[Red]\(0.0\x\);"- ";@</c:formatCode>
                <c:ptCount val="8"/>
                <c:pt idx="0">
                  <c:v>5.0507832347227888</c:v>
                </c:pt>
                <c:pt idx="1">
                  <c:v>4.4731154324846596</c:v>
                </c:pt>
                <c:pt idx="2">
                  <c:v>3.7690394787675099</c:v>
                </c:pt>
                <c:pt idx="3">
                  <c:v>3.1446822808101453</c:v>
                </c:pt>
                <c:pt idx="4">
                  <c:v>3.352586496877779</c:v>
                </c:pt>
                <c:pt idx="5">
                  <c:v>2.735684893481789</c:v>
                </c:pt>
                <c:pt idx="6">
                  <c:v>2.6519716037246042</c:v>
                </c:pt>
                <c:pt idx="7">
                  <c:v>2.2946159251873146</c:v>
                </c:pt>
              </c:numCache>
            </c:numRef>
          </c:val>
          <c:smooth val="0"/>
          <c:extLst>
            <c:ext xmlns:c16="http://schemas.microsoft.com/office/drawing/2014/chart" uri="{C3380CC4-5D6E-409C-BE32-E72D297353CC}">
              <c16:uniqueId val="{0000000B-08BE-48BA-95D6-3D398716DCAF}"/>
            </c:ext>
          </c:extLst>
        </c:ser>
        <c:ser>
          <c:idx val="12"/>
          <c:order val="12"/>
          <c:tx>
            <c:strRef>
              <c:f>요약!$J$45:$K$45</c:f>
              <c:strCache>
                <c:ptCount val="2"/>
                <c:pt idx="0">
                  <c:v>Korea average</c:v>
                </c:pt>
              </c:strCache>
            </c:strRef>
          </c:tx>
          <c:spPr>
            <a:ln w="25400" cap="rnd">
              <a:solidFill>
                <a:srgbClr val="00A3A1"/>
              </a:solidFill>
              <a:prstDash val="solid"/>
              <a:round/>
            </a:ln>
            <a:effectLst/>
          </c:spPr>
          <c:marker>
            <c:symbol val="triangle"/>
            <c:size val="5"/>
            <c:spPr>
              <a:solidFill>
                <a:srgbClr val="00A3A1"/>
              </a:solidFill>
              <a:ln w="9525">
                <a:solidFill>
                  <a:srgbClr val="00A3A1"/>
                </a:solidFill>
              </a:ln>
              <a:effectLst/>
            </c:spPr>
          </c:marker>
          <c:dLbls>
            <c:dLbl>
              <c:idx val="7"/>
              <c:spPr>
                <a:solidFill>
                  <a:schemeClr val="bg1">
                    <a:alpha val="3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0000"/>
                      </a:solidFill>
                      <a:latin typeface="+mn-lt"/>
                      <a:ea typeface="+mn-ea"/>
                      <a:cs typeface="+mn-cs"/>
                    </a:defRPr>
                  </a:pPr>
                  <a:endParaRPr lang="ko-KR"/>
                </a:p>
              </c:txPr>
              <c:dLblPos val="b"/>
              <c:showLegendKey val="0"/>
              <c:showVal val="1"/>
              <c:showCatName val="0"/>
              <c:showSerName val="0"/>
              <c:showPercent val="0"/>
              <c:showBubbleSize val="0"/>
              <c:extLst>
                <c:ext xmlns:c16="http://schemas.microsoft.com/office/drawing/2014/chart" uri="{C3380CC4-5D6E-409C-BE32-E72D297353CC}">
                  <c16:uniqueId val="{0000000F-08BE-48BA-95D6-3D398716DCAF}"/>
                </c:ext>
              </c:extLst>
            </c:dLbl>
            <c:spPr>
              <a:solidFill>
                <a:schemeClr val="bg1">
                  <a:alpha val="3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요약!$L$32:$S$32</c:f>
              <c:strCache>
                <c:ptCount val="8"/>
                <c:pt idx="0">
                  <c:v>Mar</c:v>
                </c:pt>
                <c:pt idx="1">
                  <c:v>Jun</c:v>
                </c:pt>
                <c:pt idx="2">
                  <c:v>Sep</c:v>
                </c:pt>
                <c:pt idx="3">
                  <c:v>Dec</c:v>
                </c:pt>
                <c:pt idx="4">
                  <c:v>Mar</c:v>
                </c:pt>
                <c:pt idx="5">
                  <c:v>Jun</c:v>
                </c:pt>
                <c:pt idx="6">
                  <c:v>Sep</c:v>
                </c:pt>
                <c:pt idx="7">
                  <c:v>Dec</c:v>
                </c:pt>
              </c:strCache>
            </c:strRef>
          </c:cat>
          <c:val>
            <c:numRef>
              <c:f>요약!$L$45:$S$45</c:f>
              <c:numCache>
                <c:formatCode>0.0\x;[Red]\(0.0\x\);"- ";@</c:formatCode>
                <c:ptCount val="8"/>
                <c:pt idx="0">
                  <c:v>17.27852209363245</c:v>
                </c:pt>
                <c:pt idx="1">
                  <c:v>18.210701366888109</c:v>
                </c:pt>
                <c:pt idx="2">
                  <c:v>17.340230980045028</c:v>
                </c:pt>
                <c:pt idx="3">
                  <c:v>11.428582269515891</c:v>
                </c:pt>
                <c:pt idx="4">
                  <c:v>9.6086638904847774</c:v>
                </c:pt>
                <c:pt idx="5">
                  <c:v>7.6592782419987584</c:v>
                </c:pt>
                <c:pt idx="6">
                  <c:v>6.5378696744272755</c:v>
                </c:pt>
                <c:pt idx="7">
                  <c:v>7.9047015788319701</c:v>
                </c:pt>
              </c:numCache>
            </c:numRef>
          </c:val>
          <c:smooth val="0"/>
          <c:extLst>
            <c:ext xmlns:c16="http://schemas.microsoft.com/office/drawing/2014/chart" uri="{C3380CC4-5D6E-409C-BE32-E72D297353CC}">
              <c16:uniqueId val="{0000000C-08BE-48BA-95D6-3D398716DCAF}"/>
            </c:ext>
          </c:extLst>
        </c:ser>
        <c:dLbls>
          <c:showLegendKey val="0"/>
          <c:showVal val="0"/>
          <c:showCatName val="0"/>
          <c:showSerName val="0"/>
          <c:showPercent val="0"/>
          <c:showBubbleSize val="0"/>
        </c:dLbls>
        <c:smooth val="0"/>
        <c:axId val="1970881648"/>
        <c:axId val="1970882064"/>
      </c:lineChart>
      <c:catAx>
        <c:axId val="1970881648"/>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crossAx val="1970882064"/>
        <c:crosses val="autoZero"/>
        <c:auto val="1"/>
        <c:lblAlgn val="ctr"/>
        <c:lblOffset val="100"/>
        <c:noMultiLvlLbl val="0"/>
      </c:catAx>
      <c:valAx>
        <c:axId val="1970882064"/>
        <c:scaling>
          <c:orientation val="minMax"/>
        </c:scaling>
        <c:delete val="0"/>
        <c:axPos val="l"/>
        <c:numFmt formatCode="0.0\x;[Red]\(0.0\x\);&quot;- &quot;;@"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ko-KR"/>
          </a:p>
        </c:txPr>
        <c:crossAx val="197088164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1"/>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2"/>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3"/>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4"/>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5"/>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6"/>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ko-KR"/>
          </a:p>
        </c:txPr>
      </c:legendEntry>
      <c:legendEntry>
        <c:idx val="7"/>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8"/>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9"/>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10"/>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11"/>
        <c:txPr>
          <a:bodyPr rot="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ko-KR"/>
          </a:p>
        </c:txPr>
      </c:legendEntry>
      <c:legendEntry>
        <c:idx val="12"/>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ko-KR"/>
          </a:p>
        </c:txPr>
      </c:legendEntry>
      <c:layout>
        <c:manualLayout>
          <c:xMode val="edge"/>
          <c:yMode val="edge"/>
          <c:x val="0.60672607946363233"/>
          <c:y val="0.13168343401041638"/>
          <c:w val="0.38019358341792769"/>
          <c:h val="0.32928799487395743"/>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CFD15-4092-48C8-96A0-DCE9EBDD2203}" type="datetimeFigureOut">
              <a:rPr lang="ko-KR" altLang="en-US" smtClean="0"/>
              <a:t>2023-04-17</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8AA8A-1E50-41A5-9E8C-069CECC6A058}" type="slidenum">
              <a:rPr lang="ko-KR" altLang="en-US" smtClean="0"/>
              <a:t>‹#›</a:t>
            </a:fld>
            <a:endParaRPr lang="ko-KR" altLang="en-US"/>
          </a:p>
        </p:txBody>
      </p:sp>
    </p:spTree>
    <p:extLst>
      <p:ext uri="{BB962C8B-B14F-4D97-AF65-F5344CB8AC3E}">
        <p14:creationId xmlns:p14="http://schemas.microsoft.com/office/powerpoint/2010/main" val="237743758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1A8AA8A-1E50-41A5-9E8C-069CECC6A058}" type="slidenum">
              <a:rPr lang="ko-KR" altLang="en-US" smtClean="0"/>
              <a:t>1</a:t>
            </a:fld>
            <a:endParaRPr lang="ko-KR" altLang="en-US"/>
          </a:p>
        </p:txBody>
      </p:sp>
    </p:spTree>
    <p:extLst>
      <p:ext uri="{BB962C8B-B14F-4D97-AF65-F5344CB8AC3E}">
        <p14:creationId xmlns:p14="http://schemas.microsoft.com/office/powerpoint/2010/main" val="174836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E1A8AA8A-1E50-41A5-9E8C-069CECC6A058}" type="slidenum">
              <a:rPr lang="ko-KR" altLang="en-US" smtClean="0"/>
              <a:t>13</a:t>
            </a:fld>
            <a:endParaRPr lang="ko-KR" altLang="en-US"/>
          </a:p>
        </p:txBody>
      </p:sp>
    </p:spTree>
    <p:extLst>
      <p:ext uri="{BB962C8B-B14F-4D97-AF65-F5344CB8AC3E}">
        <p14:creationId xmlns:p14="http://schemas.microsoft.com/office/powerpoint/2010/main" val="4173628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E1A8AA8A-1E50-41A5-9E8C-069CECC6A058}" type="slidenum">
              <a:rPr lang="ko-KR" altLang="en-US" smtClean="0"/>
              <a:t>14</a:t>
            </a:fld>
            <a:endParaRPr lang="ko-KR" altLang="en-US"/>
          </a:p>
        </p:txBody>
      </p:sp>
    </p:spTree>
    <p:extLst>
      <p:ext uri="{BB962C8B-B14F-4D97-AF65-F5344CB8AC3E}">
        <p14:creationId xmlns:p14="http://schemas.microsoft.com/office/powerpoint/2010/main" val="84571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E1A8AA8A-1E50-41A5-9E8C-069CECC6A058}" type="slidenum">
              <a:rPr lang="ko-KR" altLang="en-US" smtClean="0"/>
              <a:t>15</a:t>
            </a:fld>
            <a:endParaRPr lang="ko-KR" altLang="en-US"/>
          </a:p>
        </p:txBody>
      </p:sp>
    </p:spTree>
    <p:extLst>
      <p:ext uri="{BB962C8B-B14F-4D97-AF65-F5344CB8AC3E}">
        <p14:creationId xmlns:p14="http://schemas.microsoft.com/office/powerpoint/2010/main" val="189588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A8AA8A-1E50-41A5-9E8C-069CECC6A0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49658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1A8AA8A-1E50-41A5-9E8C-069CECC6A058}" type="slidenum">
              <a:rPr lang="ko-KR" altLang="en-US" smtClean="0"/>
              <a:t>23</a:t>
            </a:fld>
            <a:endParaRPr lang="ko-KR" altLang="en-US" dirty="0"/>
          </a:p>
        </p:txBody>
      </p:sp>
    </p:spTree>
    <p:extLst>
      <p:ext uri="{BB962C8B-B14F-4D97-AF65-F5344CB8AC3E}">
        <p14:creationId xmlns:p14="http://schemas.microsoft.com/office/powerpoint/2010/main" val="416373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1A8AA8A-1E50-41A5-9E8C-069CECC6A058}" type="slidenum">
              <a:rPr lang="ko-KR" altLang="en-US" smtClean="0"/>
              <a:t>24</a:t>
            </a:fld>
            <a:endParaRPr lang="ko-KR" altLang="en-US" dirty="0"/>
          </a:p>
        </p:txBody>
      </p:sp>
    </p:spTree>
    <p:extLst>
      <p:ext uri="{BB962C8B-B14F-4D97-AF65-F5344CB8AC3E}">
        <p14:creationId xmlns:p14="http://schemas.microsoft.com/office/powerpoint/2010/main" val="352268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1A8AA8A-1E50-41A5-9E8C-069CECC6A058}" type="slidenum">
              <a:rPr lang="ko-KR" altLang="en-US" smtClean="0"/>
              <a:t>25</a:t>
            </a:fld>
            <a:endParaRPr lang="ko-KR" altLang="en-US" dirty="0"/>
          </a:p>
        </p:txBody>
      </p:sp>
    </p:spTree>
    <p:extLst>
      <p:ext uri="{BB962C8B-B14F-4D97-AF65-F5344CB8AC3E}">
        <p14:creationId xmlns:p14="http://schemas.microsoft.com/office/powerpoint/2010/main" val="355253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2FEE106-D861-6343-96FF-5BF90692C3C7}" type="slidenum">
              <a:rPr lang="en-US" smtClean="0"/>
              <a:pPr/>
              <a:t>2</a:t>
            </a:fld>
            <a:endParaRPr lang="en-US" dirty="0"/>
          </a:p>
        </p:txBody>
      </p:sp>
    </p:spTree>
    <p:extLst>
      <p:ext uri="{BB962C8B-B14F-4D97-AF65-F5344CB8AC3E}">
        <p14:creationId xmlns:p14="http://schemas.microsoft.com/office/powerpoint/2010/main" val="131797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E1A8AA8A-1E50-41A5-9E8C-069CECC6A058}" type="slidenum">
              <a:rPr lang="ko-KR" altLang="en-US" smtClean="0"/>
              <a:t>4</a:t>
            </a:fld>
            <a:endParaRPr lang="ko-KR" altLang="en-US"/>
          </a:p>
        </p:txBody>
      </p:sp>
    </p:spTree>
    <p:extLst>
      <p:ext uri="{BB962C8B-B14F-4D97-AF65-F5344CB8AC3E}">
        <p14:creationId xmlns:p14="http://schemas.microsoft.com/office/powerpoint/2010/main" val="313353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E1A8AA8A-1E50-41A5-9E8C-069CECC6A058}" type="slidenum">
              <a:rPr lang="ko-KR" altLang="en-US" smtClean="0"/>
              <a:t>5</a:t>
            </a:fld>
            <a:endParaRPr lang="ko-KR" altLang="en-US"/>
          </a:p>
        </p:txBody>
      </p:sp>
    </p:spTree>
    <p:extLst>
      <p:ext uri="{BB962C8B-B14F-4D97-AF65-F5344CB8AC3E}">
        <p14:creationId xmlns:p14="http://schemas.microsoft.com/office/powerpoint/2010/main" val="289955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A8AA8A-1E50-41A5-9E8C-069CECC6A0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170904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A8AA8A-1E50-41A5-9E8C-069CECC6A0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96579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A8AA8A-1E50-41A5-9E8C-069CECC6A0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842380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E1A8AA8A-1E50-41A5-9E8C-069CECC6A058}" type="slidenum">
              <a:rPr lang="ko-KR" altLang="en-US" smtClean="0"/>
              <a:t>11</a:t>
            </a:fld>
            <a:endParaRPr lang="ko-KR" altLang="en-US"/>
          </a:p>
        </p:txBody>
      </p:sp>
    </p:spTree>
    <p:extLst>
      <p:ext uri="{BB962C8B-B14F-4D97-AF65-F5344CB8AC3E}">
        <p14:creationId xmlns:p14="http://schemas.microsoft.com/office/powerpoint/2010/main" val="1964426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1A8AA8A-1E50-41A5-9E8C-069CECC6A058}" type="slidenum">
              <a:rPr lang="ko-KR" altLang="en-US" smtClean="0"/>
              <a:t>12</a:t>
            </a:fld>
            <a:endParaRPr lang="ko-KR" altLang="en-US"/>
          </a:p>
        </p:txBody>
      </p:sp>
    </p:spTree>
    <p:extLst>
      <p:ext uri="{BB962C8B-B14F-4D97-AF65-F5344CB8AC3E}">
        <p14:creationId xmlns:p14="http://schemas.microsoft.com/office/powerpoint/2010/main" val="256611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hyperlink" Target="http://kpmg.com/socialmedia" TargetMode="Externa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 Right light vertical image">
    <p:spTree>
      <p:nvGrpSpPr>
        <p:cNvPr id="1" name=""/>
        <p:cNvGrpSpPr/>
        <p:nvPr/>
      </p:nvGrpSpPr>
      <p:grpSpPr>
        <a:xfrm>
          <a:off x="0" y="0"/>
          <a:ext cx="0" cy="0"/>
          <a:chOff x="0" y="0"/>
          <a:chExt cx="0" cy="0"/>
        </a:xfrm>
      </p:grpSpPr>
      <p:pic>
        <p:nvPicPr>
          <p:cNvPr id="3074" name="Picture 2" descr="立他司特_浙江奥翔药业股份有限公司">
            <a:extLst>
              <a:ext uri="{FF2B5EF4-FFF2-40B4-BE49-F238E27FC236}">
                <a16:creationId xmlns:a16="http://schemas.microsoft.com/office/drawing/2014/main" id="{FE5B1461-BDC6-4264-A9F5-FB742449E5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62" y="-5"/>
            <a:ext cx="9906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2">
            <a:extLst>
              <a:ext uri="{FF2B5EF4-FFF2-40B4-BE49-F238E27FC236}">
                <a16:creationId xmlns:a16="http://schemas.microsoft.com/office/drawing/2014/main" id="{EF6F8B0E-C25B-4A1B-BFFB-10A6BEF1BA03}"/>
              </a:ext>
            </a:extLst>
          </p:cNvPr>
          <p:cNvSpPr/>
          <p:nvPr userDrawn="1"/>
        </p:nvSpPr>
        <p:spPr>
          <a:xfrm>
            <a:off x="0" y="0"/>
            <a:ext cx="9905999" cy="6857999"/>
          </a:xfrm>
          <a:prstGeom prst="rect">
            <a:avLst/>
          </a:prstGeom>
          <a:blipFill>
            <a:blip r:embed="rId3" cstate="print"/>
            <a:stretch>
              <a:fillRect/>
            </a:stretch>
          </a:blipFill>
        </p:spPr>
        <p:txBody>
          <a:bodyPr wrap="square" lIns="0" tIns="0" rIns="0" bIns="0" rtlCol="0"/>
          <a:lstStyle/>
          <a:p>
            <a:endParaRPr dirty="0"/>
          </a:p>
        </p:txBody>
      </p:sp>
      <p:pic>
        <p:nvPicPr>
          <p:cNvPr id="5" name="그림 4">
            <a:extLst>
              <a:ext uri="{FF2B5EF4-FFF2-40B4-BE49-F238E27FC236}">
                <a16:creationId xmlns:a16="http://schemas.microsoft.com/office/drawing/2014/main" id="{ACC0830F-54CB-4264-B0F1-10CC99466341}"/>
              </a:ext>
            </a:extLst>
          </p:cNvPr>
          <p:cNvPicPr>
            <a:picLocks noChangeAspect="1"/>
          </p:cNvPicPr>
          <p:nvPr userDrawn="1"/>
        </p:nvPicPr>
        <p:blipFill>
          <a:blip r:embed="rId4"/>
          <a:stretch>
            <a:fillRect/>
          </a:stretch>
        </p:blipFill>
        <p:spPr>
          <a:xfrm>
            <a:off x="0" y="-2"/>
            <a:ext cx="9906000" cy="6857999"/>
          </a:xfrm>
          <a:prstGeom prst="rect">
            <a:avLst/>
          </a:prstGeom>
        </p:spPr>
      </p:pic>
      <p:pic>
        <p:nvPicPr>
          <p:cNvPr id="11" name="Picture 2">
            <a:extLst>
              <a:ext uri="{FF2B5EF4-FFF2-40B4-BE49-F238E27FC236}">
                <a16:creationId xmlns:a16="http://schemas.microsoft.com/office/drawing/2014/main" id="{C396B158-28EB-4A45-9211-D3A20F7F840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0"/>
            <a:ext cx="990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a:extLst>
              <a:ext uri="{FF2B5EF4-FFF2-40B4-BE49-F238E27FC236}">
                <a16:creationId xmlns:a16="http://schemas.microsoft.com/office/drawing/2014/main" id="{94B657D7-6953-49C3-A03F-833A869C244C}"/>
              </a:ext>
            </a:extLst>
          </p:cNvPr>
          <p:cNvPicPr>
            <a:picLocks noChangeAspect="1"/>
          </p:cNvPicPr>
          <p:nvPr userDrawn="1"/>
        </p:nvPicPr>
        <p:blipFill>
          <a:blip r:embed="rId6"/>
          <a:stretch>
            <a:fillRect/>
          </a:stretch>
        </p:blipFill>
        <p:spPr>
          <a:xfrm>
            <a:off x="0" y="0"/>
            <a:ext cx="9906000" cy="6858000"/>
          </a:xfrm>
          <a:prstGeom prst="rect">
            <a:avLst/>
          </a:prstGeom>
        </p:spPr>
      </p:pic>
      <p:sp>
        <p:nvSpPr>
          <p:cNvPr id="8" name="Title 1"/>
          <p:cNvSpPr>
            <a:spLocks noGrp="1"/>
          </p:cNvSpPr>
          <p:nvPr>
            <p:ph type="ctrTitle" hasCustomPrompt="1"/>
          </p:nvPr>
        </p:nvSpPr>
        <p:spPr>
          <a:xfrm>
            <a:off x="790700" y="1339200"/>
            <a:ext cx="4158289" cy="3510000"/>
          </a:xfrm>
        </p:spPr>
        <p:txBody>
          <a:bodyPr anchor="t" anchorCtr="0"/>
          <a:lstStyle>
            <a:lvl1pPr algn="l">
              <a:defRPr sz="11000">
                <a:solidFill>
                  <a:schemeClr val="bg1"/>
                </a:solidFill>
              </a:defRPr>
            </a:lvl1pPr>
          </a:lstStyle>
          <a:p>
            <a:r>
              <a:rPr lang="en-GB" dirty="0"/>
              <a:t>Title Slide 1 – </a:t>
            </a:r>
            <a:br>
              <a:rPr lang="en-GB" dirty="0"/>
            </a:br>
            <a:r>
              <a:rPr lang="en-GB" dirty="0"/>
              <a:t>left light vertical image</a:t>
            </a:r>
            <a:endParaRPr lang="en-US" dirty="0"/>
          </a:p>
        </p:txBody>
      </p:sp>
      <p:sp>
        <p:nvSpPr>
          <p:cNvPr id="4" name="Text Placeholder 3"/>
          <p:cNvSpPr>
            <a:spLocks noGrp="1"/>
          </p:cNvSpPr>
          <p:nvPr>
            <p:ph type="body" sz="quarter" idx="11"/>
          </p:nvPr>
        </p:nvSpPr>
        <p:spPr>
          <a:xfrm>
            <a:off x="819501" y="5036400"/>
            <a:ext cx="61632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sp>
        <p:nvSpPr>
          <p:cNvPr id="10" name="object 3">
            <a:extLst>
              <a:ext uri="{FF2B5EF4-FFF2-40B4-BE49-F238E27FC236}">
                <a16:creationId xmlns:a16="http://schemas.microsoft.com/office/drawing/2014/main" id="{040C9E82-7F14-4418-8B30-B0697B893C61}"/>
              </a:ext>
            </a:extLst>
          </p:cNvPr>
          <p:cNvSpPr/>
          <p:nvPr userDrawn="1"/>
        </p:nvSpPr>
        <p:spPr>
          <a:xfrm>
            <a:off x="-13524" y="0"/>
            <a:ext cx="4962513" cy="6858000"/>
          </a:xfrm>
          <a:custGeom>
            <a:avLst/>
            <a:gdLst/>
            <a:ahLst/>
            <a:cxnLst/>
            <a:rect l="l" t="t" r="r" b="b"/>
            <a:pathLst>
              <a:path w="3970020" h="6858000">
                <a:moveTo>
                  <a:pt x="0" y="6858000"/>
                </a:moveTo>
                <a:lnTo>
                  <a:pt x="3970020" y="6858000"/>
                </a:lnTo>
                <a:lnTo>
                  <a:pt x="3970020" y="0"/>
                </a:lnTo>
                <a:lnTo>
                  <a:pt x="0" y="0"/>
                </a:lnTo>
                <a:lnTo>
                  <a:pt x="0" y="6858000"/>
                </a:lnTo>
                <a:close/>
              </a:path>
            </a:pathLst>
          </a:custGeom>
          <a:solidFill>
            <a:srgbClr val="00338D">
              <a:alpha val="54901"/>
            </a:srgbClr>
          </a:solidFill>
        </p:spPr>
        <p:txBody>
          <a:bodyPr wrap="square" lIns="0" tIns="0" rIns="0" bIns="0" rtlCol="0"/>
          <a:lstStyle/>
          <a:p>
            <a:endParaRPr dirty="0"/>
          </a:p>
        </p:txBody>
      </p:sp>
      <p:pic>
        <p:nvPicPr>
          <p:cNvPr id="6" name="그림 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1212" y="784800"/>
            <a:ext cx="1434040" cy="343527"/>
          </a:xfrm>
          <a:prstGeom prst="rect">
            <a:avLst/>
          </a:prstGeom>
        </p:spPr>
      </p:pic>
    </p:spTree>
    <p:extLst>
      <p:ext uri="{BB962C8B-B14F-4D97-AF65-F5344CB8AC3E}">
        <p14:creationId xmlns:p14="http://schemas.microsoft.com/office/powerpoint/2010/main" val="298609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object 3"/>
          <p:cNvSpPr/>
          <p:nvPr userDrawn="1"/>
        </p:nvSpPr>
        <p:spPr>
          <a:xfrm>
            <a:off x="3" y="0"/>
            <a:ext cx="82867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Arial" panose="020B0604020202020204" pitchFamily="34" charset="0"/>
              <a:sym typeface="Arial" panose="020B0604020202020204" pitchFamily="34" charset="0"/>
            </a:endParaRPr>
          </a:p>
        </p:txBody>
      </p:sp>
      <p:sp>
        <p:nvSpPr>
          <p:cNvPr id="16" name="Text Placeholder 2"/>
          <p:cNvSpPr>
            <a:spLocks noGrp="1"/>
          </p:cNvSpPr>
          <p:nvPr>
            <p:ph type="body" sz="quarter" idx="11"/>
          </p:nvPr>
        </p:nvSpPr>
        <p:spPr>
          <a:xfrm>
            <a:off x="1715999" y="51133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a:p>
            <a:pPr lvl="1"/>
            <a:r>
              <a:rPr lang="ko-KR" altLang="en-US"/>
              <a:t>둘째 수준</a:t>
            </a:r>
          </a:p>
        </p:txBody>
      </p:sp>
      <p:sp>
        <p:nvSpPr>
          <p:cNvPr id="18" name="Text Placeholder 2"/>
          <p:cNvSpPr>
            <a:spLocks noGrp="1"/>
          </p:cNvSpPr>
          <p:nvPr>
            <p:ph type="body" sz="quarter" idx="12"/>
          </p:nvPr>
        </p:nvSpPr>
        <p:spPr>
          <a:xfrm>
            <a:off x="1715999" y="5902325"/>
            <a:ext cx="7375525" cy="119064"/>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sp>
        <p:nvSpPr>
          <p:cNvPr id="19" name="Text Placeholder 2"/>
          <p:cNvSpPr>
            <a:spLocks noGrp="1"/>
          </p:cNvSpPr>
          <p:nvPr>
            <p:ph type="body" sz="quarter" idx="13"/>
          </p:nvPr>
        </p:nvSpPr>
        <p:spPr>
          <a:xfrm>
            <a:off x="1715999" y="43132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a:p>
            <a:pPr lvl="1"/>
            <a:r>
              <a:rPr lang="ko-KR" altLang="en-US"/>
              <a:t>둘째 수준</a:t>
            </a:r>
          </a:p>
        </p:txBody>
      </p:sp>
      <p:sp>
        <p:nvSpPr>
          <p:cNvPr id="20" name="Text Placeholder 2"/>
          <p:cNvSpPr>
            <a:spLocks noGrp="1"/>
          </p:cNvSpPr>
          <p:nvPr>
            <p:ph type="body" sz="quarter" idx="14"/>
          </p:nvPr>
        </p:nvSpPr>
        <p:spPr>
          <a:xfrm>
            <a:off x="1715999" y="3948112"/>
            <a:ext cx="2052000" cy="119064"/>
          </a:xfrm>
        </p:spPr>
        <p:txBody>
          <a:bodyPr/>
          <a:lstStyle>
            <a:lvl1pPr>
              <a:buFontTx/>
              <a:buNone/>
              <a:defRPr sz="10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sp>
        <p:nvSpPr>
          <p:cNvPr id="21" name="Text Placeholder 2"/>
          <p:cNvSpPr>
            <a:spLocks noGrp="1"/>
          </p:cNvSpPr>
          <p:nvPr>
            <p:ph type="body" sz="quarter" idx="15"/>
          </p:nvPr>
        </p:nvSpPr>
        <p:spPr>
          <a:xfrm>
            <a:off x="4775338" y="3948112"/>
            <a:ext cx="2052000" cy="119064"/>
          </a:xfrm>
        </p:spPr>
        <p:txBody>
          <a:bodyPr/>
          <a:lstStyle>
            <a:lvl1pPr>
              <a:buFontTx/>
              <a:buNone/>
              <a:defRPr sz="10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75338" y="3442555"/>
            <a:ext cx="1325883" cy="381001"/>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5999" y="3442555"/>
            <a:ext cx="2523749" cy="384049"/>
          </a:xfrm>
          <a:prstGeom prst="rect">
            <a:avLst/>
          </a:prstGeom>
        </p:spPr>
      </p:pic>
      <p:sp>
        <p:nvSpPr>
          <p:cNvPr id="11" name="TextBox 10"/>
          <p:cNvSpPr txBox="1"/>
          <p:nvPr userDrawn="1"/>
        </p:nvSpPr>
        <p:spPr>
          <a:xfrm>
            <a:off x="1935125" y="6680434"/>
            <a:ext cx="6081823" cy="11377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pic>
        <p:nvPicPr>
          <p:cNvPr id="12" name="그림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2133" y="784800"/>
            <a:ext cx="1454229" cy="355758"/>
          </a:xfrm>
          <a:prstGeom prst="rect">
            <a:avLst/>
          </a:prstGeom>
        </p:spPr>
      </p:pic>
      <p:sp>
        <p:nvSpPr>
          <p:cNvPr id="13" name="Rectangle 11">
            <a:hlinkClick r:id="rId5"/>
          </p:cNvPr>
          <p:cNvSpPr>
            <a:spLocks noChangeArrowheads="1"/>
          </p:cNvSpPr>
          <p:nvPr userDrawn="1"/>
        </p:nvSpPr>
        <p:spPr bwMode="auto">
          <a:xfrm>
            <a:off x="1715999" y="2729838"/>
            <a:ext cx="1898317" cy="200055"/>
          </a:xfrm>
          <a:prstGeom prst="rect">
            <a:avLst/>
          </a:prstGeom>
          <a:noFill/>
          <a:ln w="9525">
            <a:noFill/>
            <a:miter lim="800000"/>
            <a:headEnd/>
            <a:tailEnd/>
          </a:ln>
          <a:effectLst/>
        </p:spPr>
        <p:txBody>
          <a:bodyPr wrap="square" lIns="0" tIns="0" rIns="0" bIns="0" anchor="ctr">
            <a:spAutoFit/>
          </a:bodyPr>
          <a:lstStyle/>
          <a:p>
            <a:pPr>
              <a:defRPr/>
            </a:pPr>
            <a:r>
              <a:rPr lang="en-GB" sz="1300" b="1" i="0" kern="0" dirty="0">
                <a:solidFill>
                  <a:schemeClr val="tx2"/>
                </a:solidFill>
                <a:latin typeface="Univers for KPMG" panose="020B0603020202020204" pitchFamily="34" charset="0"/>
                <a:ea typeface="Times New Roman" pitchFamily="18" charset="0"/>
                <a:cs typeface="Univers for KPMG"/>
              </a:rPr>
              <a:t>kpmg.com/</a:t>
            </a:r>
            <a:r>
              <a:rPr lang="en-GB" sz="1300" b="1" i="0" kern="0" dirty="0" err="1">
                <a:solidFill>
                  <a:schemeClr val="tx2"/>
                </a:solidFill>
                <a:latin typeface="Univers for KPMG" panose="020B0603020202020204" pitchFamily="34" charset="0"/>
                <a:ea typeface="Times New Roman" pitchFamily="18" charset="0"/>
                <a:cs typeface="Univers for KPMG"/>
              </a:rPr>
              <a:t>kr</a:t>
            </a:r>
            <a:endParaRPr lang="en-GB" sz="1300" b="1" i="0" kern="0" dirty="0">
              <a:solidFill>
                <a:schemeClr val="tx2"/>
              </a:solidFill>
              <a:latin typeface="Univers for KPMG" panose="020B0603020202020204" pitchFamily="34" charset="0"/>
              <a:cs typeface="Univers for KPMG"/>
            </a:endParaRPr>
          </a:p>
        </p:txBody>
      </p:sp>
    </p:spTree>
    <p:extLst>
      <p:ext uri="{BB962C8B-B14F-4D97-AF65-F5344CB8AC3E}">
        <p14:creationId xmlns:p14="http://schemas.microsoft.com/office/powerpoint/2010/main" val="326727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over Letter 8 point">
    <p:spTree>
      <p:nvGrpSpPr>
        <p:cNvPr id="1" name=""/>
        <p:cNvGrpSpPr/>
        <p:nvPr/>
      </p:nvGrpSpPr>
      <p:grpSpPr>
        <a:xfrm>
          <a:off x="0" y="0"/>
          <a:ext cx="0" cy="0"/>
          <a:chOff x="0" y="0"/>
          <a:chExt cx="0" cy="0"/>
        </a:xfrm>
      </p:grpSpPr>
      <p:sp>
        <p:nvSpPr>
          <p:cNvPr id="14" name="Text Placeholder 7"/>
          <p:cNvSpPr>
            <a:spLocks noGrp="1"/>
          </p:cNvSpPr>
          <p:nvPr>
            <p:ph type="body" sz="quarter" idx="11" hasCustomPrompt="1"/>
          </p:nvPr>
        </p:nvSpPr>
        <p:spPr>
          <a:xfrm>
            <a:off x="825500" y="1322388"/>
            <a:ext cx="3962400" cy="5345053"/>
          </a:xfrm>
          <a:prstGeom prst="rect">
            <a:avLst/>
          </a:prstGeom>
        </p:spPr>
        <p:txBody>
          <a:bodyPr vert="horz" lIns="0" tIns="0" rIns="0" bIns="0">
            <a:spAutoFit/>
          </a:bodyPr>
          <a:lstStyle>
            <a:lvl1pPr>
              <a:defRPr sz="900" b="0" i="0" baseline="0">
                <a:latin typeface="Univers for KPMG Light" panose="020B0403020202020204" pitchFamily="34" charset="0"/>
                <a:cs typeface="Univers for KPMG Light" panose="020B0403020202020204" pitchFamily="34" charset="0"/>
              </a:defRPr>
            </a:lvl1pPr>
            <a:lvl2pPr marL="0" indent="0">
              <a:buFontTx/>
              <a:buNone/>
              <a:defRPr sz="900" b="0">
                <a:latin typeface="Univers for KPMG Light" panose="020B0403020202020204" pitchFamily="34" charset="0"/>
                <a:cs typeface="Univers for KPMG Light" panose="020B0403020202020204" pitchFamily="34" charset="0"/>
              </a:defRPr>
            </a:lvl2pPr>
            <a:lvl3pPr marL="307077" indent="-307077">
              <a:buFont typeface="Univers for KPMG Light" panose="020B0403020202020204" pitchFamily="34" charset="0"/>
              <a:buChar char="—"/>
              <a:defRPr sz="900" b="0">
                <a:latin typeface="Univers for KPMG Light" panose="020B0403020202020204" pitchFamily="34" charset="0"/>
                <a:cs typeface="Univers for KPMG Light" panose="020B0403020202020204" pitchFamily="34" charset="0"/>
              </a:defRPr>
            </a:lvl3pPr>
            <a:lvl4pPr marL="624059" indent="-247642">
              <a:buFont typeface="Univers for KPMG Light" panose="020B0403020202020204" pitchFamily="34" charset="0"/>
              <a:buChar char="-"/>
              <a:defRPr sz="900" b="0">
                <a:latin typeface="Univers for KPMG Light" panose="020B0403020202020204" pitchFamily="34" charset="0"/>
                <a:cs typeface="Univers for KPMG Light" panose="020B0403020202020204" pitchFamily="34" charset="0"/>
              </a:defRPr>
            </a:lvl4pPr>
            <a:lvl5pPr>
              <a:defRPr sz="900" b="0">
                <a:solidFill>
                  <a:srgbClr val="00A3A1"/>
                </a:solidFill>
                <a:latin typeface="Univers for KPMG Light" panose="020B0403020202020204" pitchFamily="34" charset="0"/>
                <a:cs typeface="Univers for KPMG Light" panose="020B0403020202020204" pitchFamily="34" charset="0"/>
              </a:defRPr>
            </a:lvl5pPr>
          </a:lstStyle>
          <a:p>
            <a:pPr lvl="0"/>
            <a:r>
              <a:rPr lang="en-US" dirty="0"/>
              <a:t>Private and confidential</a:t>
            </a:r>
            <a:br>
              <a:rPr lang="en-US" dirty="0"/>
            </a:br>
            <a:br>
              <a:rPr lang="en-US" dirty="0"/>
            </a:br>
            <a:r>
              <a:rPr lang="en-US" dirty="0"/>
              <a:t>Date</a:t>
            </a:r>
            <a:br>
              <a:rPr lang="en-US" dirty="0"/>
            </a:br>
            <a:br>
              <a:rPr lang="en-US" dirty="0"/>
            </a:br>
            <a:r>
              <a:rPr lang="en-US" dirty="0"/>
              <a:t>The Directors</a:t>
            </a:r>
            <a:br>
              <a:rPr lang="en-US" dirty="0"/>
            </a:br>
            <a:r>
              <a:rPr lang="en-US" dirty="0"/>
              <a:t>Address</a:t>
            </a:r>
            <a:br>
              <a:rPr lang="en-US" dirty="0"/>
            </a:br>
            <a:r>
              <a:rPr lang="en-US" dirty="0"/>
              <a:t>Address</a:t>
            </a:r>
            <a:br>
              <a:rPr lang="en-US" dirty="0"/>
            </a:br>
            <a:r>
              <a:rPr lang="en-US" dirty="0"/>
              <a:t>Address</a:t>
            </a:r>
            <a:br>
              <a:rPr lang="en-US" dirty="0"/>
            </a:br>
            <a:br>
              <a:rPr lang="en-US" dirty="0"/>
            </a:br>
            <a:r>
              <a:rPr lang="en-US" dirty="0"/>
              <a:t>For the attention of [Name]</a:t>
            </a:r>
            <a:br>
              <a:rPr lang="en-US" dirty="0"/>
            </a:br>
            <a:br>
              <a:rPr lang="en-US" dirty="0"/>
            </a:br>
            <a:r>
              <a:rPr lang="en-US" dirty="0"/>
              <a:t>Dear Sirs,</a:t>
            </a:r>
            <a:br>
              <a:rPr lang="en-US" dirty="0"/>
            </a:br>
            <a:br>
              <a:rPr lang="en-US" dirty="0"/>
            </a:br>
            <a:r>
              <a:rPr lang="en-US" dirty="0"/>
              <a:t>[Subject]</a:t>
            </a:r>
            <a:br>
              <a:rPr lang="en-US" dirty="0"/>
            </a:br>
            <a:br>
              <a:rPr lang="en-US" dirty="0"/>
            </a:br>
            <a:r>
              <a:rPr lang="en-US" dirty="0" err="1"/>
              <a:t>Lorem</a:t>
            </a:r>
            <a:r>
              <a:rPr lang="en-US" dirty="0"/>
              <a:t> </a:t>
            </a:r>
            <a:r>
              <a:rPr lang="en-US" dirty="0" err="1"/>
              <a:t>ipsum</a:t>
            </a:r>
            <a:r>
              <a:rPr lang="en-US" dirty="0"/>
              <a:t> dolor sit </a:t>
            </a:r>
            <a:r>
              <a:rPr lang="en-US" dirty="0" err="1"/>
              <a:t>amet</a:t>
            </a:r>
            <a:r>
              <a:rPr lang="en-US" dirty="0"/>
              <a:t> </a:t>
            </a:r>
            <a:r>
              <a:rPr lang="la-Latn" dirty="0"/>
              <a:t>Lorem ipsum dolor sit amet, consectetuer adipiscing elit. Ut dictum. Pellentesque lacinia libero ut neque. Mauris luctus, ipsum a placerat posuere, quam nulla lobortis lacus, nec placerat libero wisi a sem.</a:t>
            </a:r>
            <a:br>
              <a:rPr lang="la-Latn" dirty="0"/>
            </a:br>
            <a:br>
              <a:rPr lang="la-Latn" dirty="0"/>
            </a:br>
            <a:r>
              <a:rPr lang="la-Latn" dirty="0"/>
              <a:t>Duis massa justo, rhoncus at, placerat quis, pellentesque eu, augue. Ut sed mi nec orci suscipit porttitor:</a:t>
            </a:r>
            <a:br>
              <a:rPr lang="la-Latn" dirty="0"/>
            </a:br>
            <a:r>
              <a:rPr lang="la-Latn" dirty="0"/>
              <a:t>— Auctor nec, magna</a:t>
            </a:r>
            <a:br>
              <a:rPr lang="la-Latn" dirty="0"/>
            </a:br>
            <a:r>
              <a:rPr lang="la-Latn" dirty="0"/>
              <a:t>— Mauris in tellus eget lorem </a:t>
            </a:r>
            <a:br>
              <a:rPr lang="la-Latn" dirty="0"/>
            </a:br>
            <a:r>
              <a:rPr lang="la-Latn" dirty="0"/>
              <a:t>— Ullamcorper condimentum</a:t>
            </a:r>
            <a:br>
              <a:rPr lang="la-Latn" dirty="0"/>
            </a:br>
            <a:r>
              <a:rPr lang="la-Latn" dirty="0"/>
              <a:t>Lorem ipsum dolor sit amet, consectetuer adipiscing elit. Ut dictum. Pellentesque lacinia libero ut neque. Mauris luctus, ipsum a placerat posuere, quam nulla lobortis lacus.</a:t>
            </a:r>
            <a:br>
              <a:rPr lang="la-Latn" dirty="0"/>
            </a:br>
            <a:r>
              <a:rPr lang="en-US" dirty="0"/>
              <a:t>Yours faithfully</a:t>
            </a:r>
            <a:br>
              <a:rPr lang="en-US" dirty="0"/>
            </a:br>
            <a:br>
              <a:rPr lang="en-US" dirty="0"/>
            </a:br>
            <a:br>
              <a:rPr lang="en-US" dirty="0"/>
            </a:br>
            <a:r>
              <a:rPr lang="en-US" i="1" dirty="0"/>
              <a:t>Signature inserted in final report only</a:t>
            </a:r>
          </a:p>
          <a:p>
            <a:pPr lvl="1"/>
            <a:endParaRPr lang="en-US" dirty="0"/>
          </a:p>
          <a:p>
            <a:pPr lvl="2"/>
            <a:r>
              <a:rPr lang="en-US" dirty="0"/>
              <a:t>Third level</a:t>
            </a:r>
          </a:p>
          <a:p>
            <a:pPr lvl="3"/>
            <a:r>
              <a:rPr lang="en-US" dirty="0"/>
              <a:t>Fourth level</a:t>
            </a:r>
          </a:p>
          <a:p>
            <a:pPr lvl="4"/>
            <a:r>
              <a:rPr lang="en-US" dirty="0"/>
              <a:t>Fifth level</a:t>
            </a:r>
          </a:p>
        </p:txBody>
      </p:sp>
      <p:sp>
        <p:nvSpPr>
          <p:cNvPr id="15" name="Text Placeholder 7"/>
          <p:cNvSpPr>
            <a:spLocks noGrp="1"/>
          </p:cNvSpPr>
          <p:nvPr>
            <p:ph type="body" sz="quarter" idx="12" hasCustomPrompt="1"/>
          </p:nvPr>
        </p:nvSpPr>
        <p:spPr>
          <a:xfrm>
            <a:off x="5105035" y="1312864"/>
            <a:ext cx="3977878" cy="4661553"/>
          </a:xfrm>
          <a:prstGeom prst="rect">
            <a:avLst/>
          </a:prstGeom>
          <a:ln w="6350">
            <a:solidFill>
              <a:srgbClr val="00338D"/>
            </a:solidFill>
          </a:ln>
        </p:spPr>
        <p:txBody>
          <a:bodyPr vert="horz" lIns="91440" tIns="45720" rIns="91440" bIns="45720">
            <a:normAutofit/>
          </a:bodyPr>
          <a:lstStyle>
            <a:lvl1pPr>
              <a:defRPr sz="900" b="1" i="0" baseline="0">
                <a:latin typeface="Univers for KPMG"/>
                <a:cs typeface="Univers for KPMG"/>
              </a:defRPr>
            </a:lvl1pPr>
            <a:lvl2pPr marL="0" indent="0">
              <a:buFontTx/>
              <a:buNone/>
              <a:defRPr sz="900">
                <a:latin typeface="Univers for KPMG Light"/>
                <a:cs typeface="Univers for KPMG Light"/>
              </a:defRPr>
            </a:lvl2pPr>
            <a:lvl3pPr marL="307077" indent="-307077">
              <a:buFont typeface="Univers for KPMG Light" panose="020B0403020202020204" pitchFamily="34" charset="0"/>
              <a:buChar char="—"/>
              <a:defRPr sz="900">
                <a:latin typeface="Univers for KPMG Light"/>
                <a:cs typeface="Univers for KPMG Light"/>
              </a:defRPr>
            </a:lvl3pPr>
            <a:lvl4pPr marL="624059" indent="-247642">
              <a:buFont typeface="Univers for KPMG Light" panose="020B0403020202020204" pitchFamily="34" charset="0"/>
              <a:buChar char="-"/>
              <a:defRPr sz="900">
                <a:latin typeface="Univers for KPMG Light"/>
                <a:cs typeface="Univers for KPMG Light"/>
              </a:defRPr>
            </a:lvl4pPr>
            <a:lvl5pPr>
              <a:defRPr sz="900">
                <a:solidFill>
                  <a:srgbClr val="00338D"/>
                </a:solidFill>
                <a:latin typeface="Univers for KPMG Light"/>
                <a:cs typeface="Univers for KPMG Light"/>
              </a:defRPr>
            </a:lvl5pPr>
            <a:lvl6pPr>
              <a:defRPr sz="900"/>
            </a:lvl6pPr>
            <a:lvl7pPr>
              <a:defRPr sz="900"/>
            </a:lvl7pPr>
          </a:lstStyle>
          <a:p>
            <a:pPr lvl="0"/>
            <a:r>
              <a:rPr lang="en-US" dirty="0"/>
              <a:t>Important Notice</a:t>
            </a:r>
            <a:br>
              <a:rPr lang="en-US" dirty="0"/>
            </a:br>
            <a:r>
              <a:rPr lang="en-US" dirty="0"/>
              <a:t>Details and content must be edited to reflect nature of engagement and local office/country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4" name="Text Placeholder 3"/>
          <p:cNvSpPr>
            <a:spLocks noGrp="1"/>
          </p:cNvSpPr>
          <p:nvPr>
            <p:ph type="body" sz="quarter" idx="13" hasCustomPrompt="1"/>
          </p:nvPr>
        </p:nvSpPr>
        <p:spPr>
          <a:xfrm>
            <a:off x="4953001" y="381000"/>
            <a:ext cx="4144698" cy="476250"/>
          </a:xfrm>
          <a:prstGeom prst="rect">
            <a:avLst/>
          </a:prstGeom>
        </p:spPr>
        <p:txBody>
          <a:bodyPr>
            <a:noAutofit/>
          </a:bodyPr>
          <a:lstStyle>
            <a:lvl1pPr>
              <a:defRPr sz="867"/>
            </a:lvl1pPr>
            <a:lvl2pPr>
              <a:defRPr sz="900" baseline="0"/>
            </a:lvl2pPr>
            <a:lvl3pPr>
              <a:defRPr sz="867"/>
            </a:lvl3pPr>
            <a:lvl4pPr>
              <a:defRPr sz="867"/>
            </a:lvl4pPr>
            <a:lvl5pPr>
              <a:defRPr sz="867"/>
            </a:lvl5pPr>
          </a:lstStyle>
          <a:p>
            <a:pPr lvl="1"/>
            <a:r>
              <a:rPr lang="en-US" dirty="0"/>
              <a:t>Tel + XX (X) XX XXX XXXX</a:t>
            </a:r>
          </a:p>
          <a:p>
            <a:pPr lvl="1"/>
            <a:r>
              <a:rPr lang="en-US" dirty="0"/>
              <a:t>Fax+ XX (X) XX XXX XXXX</a:t>
            </a:r>
          </a:p>
        </p:txBody>
      </p:sp>
      <p:sp>
        <p:nvSpPr>
          <p:cNvPr id="5" name="Text Placeholder 3"/>
          <p:cNvSpPr>
            <a:spLocks noGrp="1"/>
          </p:cNvSpPr>
          <p:nvPr>
            <p:ph type="body" sz="quarter" idx="14" hasCustomPrompt="1"/>
          </p:nvPr>
        </p:nvSpPr>
        <p:spPr>
          <a:xfrm>
            <a:off x="823560" y="381000"/>
            <a:ext cx="3983039" cy="476250"/>
          </a:xfrm>
          <a:prstGeom prst="rect">
            <a:avLst/>
          </a:prstGeom>
        </p:spPr>
        <p:txBody>
          <a:bodyPr lIns="0" rIns="0">
            <a:noAutofit/>
          </a:bodyPr>
          <a:lstStyle>
            <a:lvl1pPr>
              <a:defRPr sz="867"/>
            </a:lvl1pPr>
            <a:lvl2pPr>
              <a:defRPr sz="900" baseline="0"/>
            </a:lvl2pPr>
            <a:lvl3pPr>
              <a:defRPr sz="867"/>
            </a:lvl3pPr>
            <a:lvl4pPr>
              <a:defRPr sz="867"/>
            </a:lvl4pPr>
            <a:lvl5pPr>
              <a:defRPr sz="867"/>
            </a:lvl5pPr>
          </a:lstStyle>
          <a:p>
            <a:pPr lvl="1"/>
            <a:r>
              <a:rPr lang="en-US" dirty="0" err="1"/>
              <a:t>LoB</a:t>
            </a:r>
            <a:r>
              <a:rPr lang="en-US" dirty="0"/>
              <a:t>/Function</a:t>
            </a:r>
          </a:p>
          <a:p>
            <a:pPr lvl="1"/>
            <a:r>
              <a:rPr lang="en-US" dirty="0"/>
              <a:t>Address</a:t>
            </a:r>
          </a:p>
        </p:txBody>
      </p:sp>
      <p:cxnSp>
        <p:nvCxnSpPr>
          <p:cNvPr id="3" name="Straight Connector 2"/>
          <p:cNvCxnSpPr/>
          <p:nvPr userDrawn="1"/>
        </p:nvCxnSpPr>
        <p:spPr>
          <a:xfrm>
            <a:off x="5035549" y="1312864"/>
            <a:ext cx="0" cy="4670425"/>
          </a:xfrm>
          <a:prstGeom prst="line">
            <a:avLst/>
          </a:prstGeom>
          <a:ln w="152400" cmpd="sng">
            <a:solidFill>
              <a:srgbClr val="00338D"/>
            </a:solidFill>
          </a:ln>
          <a:effectLst/>
        </p:spPr>
        <p:style>
          <a:lnRef idx="2">
            <a:schemeClr val="accent1"/>
          </a:lnRef>
          <a:fillRef idx="0">
            <a:schemeClr val="accent1"/>
          </a:fillRef>
          <a:effectRef idx="1">
            <a:schemeClr val="accent1"/>
          </a:effectRef>
          <a:fontRef idx="minor">
            <a:schemeClr val="tx1"/>
          </a:fontRef>
        </p:style>
      </p:cxnSp>
      <p:sp>
        <p:nvSpPr>
          <p:cNvPr id="10" name="Shape 8">
            <a:extLst>
              <a:ext uri="{FF2B5EF4-FFF2-40B4-BE49-F238E27FC236}">
                <a16:creationId xmlns:a16="http://schemas.microsoft.com/office/drawing/2014/main" id="{9A482ACE-CE27-4332-AFD8-B835CB8570FA}"/>
              </a:ext>
            </a:extLst>
          </p:cNvPr>
          <p:cNvSpPr txBox="1">
            <a:spLocks/>
          </p:cNvSpPr>
          <p:nvPr userDrawn="1"/>
        </p:nvSpPr>
        <p:spPr>
          <a:xfrm>
            <a:off x="8701088" y="6320118"/>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Arial"/>
                <a:cs typeface="Arial" panose="020B0604020202020204" pitchFamily="34" charset="0"/>
              </a:rPr>
              <a:pPr algn="r"/>
              <a:t>‹#›</a:t>
            </a:fld>
            <a:endParaRPr lang="en-US" sz="900" dirty="0">
              <a:solidFill>
                <a:schemeClr val="tx2"/>
              </a:solidFill>
              <a:latin typeface="+mn-lt"/>
              <a:ea typeface="Arial"/>
              <a:cs typeface="Arial" panose="020B0604020202020204" pitchFamily="34" charset="0"/>
            </a:endParaRPr>
          </a:p>
        </p:txBody>
      </p:sp>
      <p:sp>
        <p:nvSpPr>
          <p:cNvPr id="16" name="TextBox 15">
            <a:extLst>
              <a:ext uri="{FF2B5EF4-FFF2-40B4-BE49-F238E27FC236}">
                <a16:creationId xmlns:a16="http://schemas.microsoft.com/office/drawing/2014/main" id="{0B3F207B-E603-405F-82A6-CF51302CD45B}"/>
              </a:ext>
            </a:extLst>
          </p:cNvPr>
          <p:cNvSpPr txBox="1"/>
          <p:nvPr userDrawn="1"/>
        </p:nvSpPr>
        <p:spPr>
          <a:xfrm>
            <a:off x="1935125" y="6680434"/>
            <a:ext cx="6081823" cy="11377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pic>
        <p:nvPicPr>
          <p:cNvPr id="17" name="그림 16">
            <a:extLst>
              <a:ext uri="{FF2B5EF4-FFF2-40B4-BE49-F238E27FC236}">
                <a16:creationId xmlns:a16="http://schemas.microsoft.com/office/drawing/2014/main" id="{21DBBD86-D330-46D8-BB7A-508D803630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634" y="6328676"/>
            <a:ext cx="811795" cy="198595"/>
          </a:xfrm>
          <a:prstGeom prst="rect">
            <a:avLst/>
          </a:prstGeom>
        </p:spPr>
      </p:pic>
      <p:sp>
        <p:nvSpPr>
          <p:cNvPr id="18" name="Shape 36">
            <a:extLst>
              <a:ext uri="{FF2B5EF4-FFF2-40B4-BE49-F238E27FC236}">
                <a16:creationId xmlns:a16="http://schemas.microsoft.com/office/drawing/2014/main" id="{7B222A47-D4FE-413E-8162-06B125F838C2}"/>
              </a:ext>
            </a:extLst>
          </p:cNvPr>
          <p:cNvSpPr/>
          <p:nvPr userDrawn="1"/>
        </p:nvSpPr>
        <p:spPr>
          <a:xfrm>
            <a:off x="1968501" y="6326686"/>
            <a:ext cx="5973232" cy="457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2023 KPMG </a:t>
            </a:r>
            <a:r>
              <a:rPr lang="en-US" altLang="ko-KR" sz="600" u="none" dirty="0" err="1">
                <a:solidFill>
                  <a:schemeClr val="bg1">
                    <a:lumMod val="65000"/>
                  </a:schemeClr>
                </a:solidFill>
                <a:latin typeface="Univers 45 Light" pitchFamily="2" charset="0"/>
                <a:ea typeface="나눔고딕" panose="020B0600000101010101" charset="-127"/>
                <a:cs typeface="Arial" charset="0"/>
              </a:rPr>
              <a:t>Samjong</a:t>
            </a:r>
            <a:r>
              <a:rPr lang="en-US" altLang="ko-KR" sz="600" u="none" dirty="0">
                <a:solidFill>
                  <a:schemeClr val="bg1">
                    <a:lumMod val="65000"/>
                  </a:schemeClr>
                </a:solidFill>
                <a:latin typeface="Univers 45 Light" pitchFamily="2" charset="0"/>
                <a:ea typeface="나눔고딕" panose="020B0600000101010101" charset="-127"/>
                <a:cs typeface="Arial" charset="0"/>
              </a:rPr>
              <a:t> Accounting Corp., a Korea Limited Liability Company and a member firm of the KPMG global organization of independent member firms affiliated with KPMG International Limited, a private English company limited by guarantee. All rights reserved. </a:t>
            </a:r>
          </a:p>
        </p:txBody>
      </p:sp>
    </p:spTree>
    <p:extLst>
      <p:ext uri="{BB962C8B-B14F-4D97-AF65-F5344CB8AC3E}">
        <p14:creationId xmlns:p14="http://schemas.microsoft.com/office/powerpoint/2010/main" val="19730271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 Right dark vertical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906000" cy="6858000"/>
          </a:xfrm>
          <a:prstGeom prst="rect">
            <a:avLst/>
          </a:prstGeom>
        </p:spPr>
      </p:pic>
      <p:sp>
        <p:nvSpPr>
          <p:cNvPr id="8" name="Title 1"/>
          <p:cNvSpPr>
            <a:spLocks noGrp="1"/>
          </p:cNvSpPr>
          <p:nvPr>
            <p:ph type="ctrTitle" hasCustomPrompt="1"/>
          </p:nvPr>
        </p:nvSpPr>
        <p:spPr>
          <a:xfrm>
            <a:off x="790700" y="1339200"/>
            <a:ext cx="6192000" cy="3510000"/>
          </a:xfrm>
        </p:spPr>
        <p:txBody>
          <a:bodyPr anchor="t" anchorCtr="0"/>
          <a:lstStyle>
            <a:lvl1pPr algn="l">
              <a:defRPr sz="11000">
                <a:solidFill>
                  <a:schemeClr val="bg1"/>
                </a:solidFill>
              </a:defRPr>
            </a:lvl1pPr>
          </a:lstStyle>
          <a:p>
            <a:r>
              <a:rPr lang="en-GB" dirty="0"/>
              <a:t>Title Slide 2 – </a:t>
            </a:r>
            <a:br>
              <a:rPr lang="en-GB" dirty="0"/>
            </a:br>
            <a:r>
              <a:rPr lang="en-GB" dirty="0"/>
              <a:t>right dark vertical image</a:t>
            </a:r>
            <a:endParaRPr lang="en-US" dirty="0"/>
          </a:p>
        </p:txBody>
      </p:sp>
      <p:sp>
        <p:nvSpPr>
          <p:cNvPr id="9" name="Text Placeholder 3"/>
          <p:cNvSpPr>
            <a:spLocks noGrp="1"/>
          </p:cNvSpPr>
          <p:nvPr>
            <p:ph type="body" sz="quarter" idx="11"/>
          </p:nvPr>
        </p:nvSpPr>
        <p:spPr>
          <a:xfrm>
            <a:off x="819501" y="5036400"/>
            <a:ext cx="61632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pic>
        <p:nvPicPr>
          <p:cNvPr id="6"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167" y="784800"/>
            <a:ext cx="1434040" cy="343527"/>
          </a:xfrm>
          <a:prstGeom prst="rect">
            <a:avLst/>
          </a:prstGeom>
        </p:spPr>
      </p:pic>
    </p:spTree>
    <p:extLst>
      <p:ext uri="{BB962C8B-B14F-4D97-AF65-F5344CB8AC3E}">
        <p14:creationId xmlns:p14="http://schemas.microsoft.com/office/powerpoint/2010/main" val="148078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6 - No image">
    <p:bg>
      <p:bgPr>
        <a:solidFill>
          <a:schemeClr val="accent1"/>
        </a:solidFill>
        <a:effectLst/>
      </p:bgPr>
    </p:bg>
    <p:spTree>
      <p:nvGrpSpPr>
        <p:cNvPr id="1" name=""/>
        <p:cNvGrpSpPr/>
        <p:nvPr/>
      </p:nvGrpSpPr>
      <p:grpSpPr>
        <a:xfrm>
          <a:off x="0" y="0"/>
          <a:ext cx="0" cy="0"/>
          <a:chOff x="0" y="0"/>
          <a:chExt cx="0" cy="0"/>
        </a:xfrm>
      </p:grpSpPr>
      <p:sp>
        <p:nvSpPr>
          <p:cNvPr id="4" name="object 3"/>
          <p:cNvSpPr/>
          <p:nvPr userDrawn="1"/>
        </p:nvSpPr>
        <p:spPr>
          <a:xfrm>
            <a:off x="1" y="0"/>
            <a:ext cx="825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600" y="776333"/>
            <a:ext cx="1434040" cy="343527"/>
          </a:xfrm>
          <a:prstGeom prst="rect">
            <a:avLst/>
          </a:prstGeom>
        </p:spPr>
      </p:pic>
      <p:sp>
        <p:nvSpPr>
          <p:cNvPr id="2" name="Title 1"/>
          <p:cNvSpPr>
            <a:spLocks noGrp="1"/>
          </p:cNvSpPr>
          <p:nvPr>
            <p:ph type="ctrTitle" hasCustomPrompt="1"/>
          </p:nvPr>
        </p:nvSpPr>
        <p:spPr>
          <a:xfrm>
            <a:off x="825600" y="1346400"/>
            <a:ext cx="6708000" cy="3510000"/>
          </a:xfrm>
        </p:spPr>
        <p:txBody>
          <a:bodyPr anchor="t" anchorCtr="0"/>
          <a:lstStyle>
            <a:lvl1pPr algn="l">
              <a:defRPr sz="11000">
                <a:solidFill>
                  <a:schemeClr val="bg1"/>
                </a:solidFill>
              </a:defRPr>
            </a:lvl1pPr>
          </a:lstStyle>
          <a:p>
            <a:r>
              <a:rPr lang="en-GB" dirty="0"/>
              <a:t>Title slide 6</a:t>
            </a:r>
            <a:br>
              <a:rPr lang="en-GB" dirty="0"/>
            </a:br>
            <a:r>
              <a:rPr lang="en-GB" dirty="0"/>
              <a:t>no image</a:t>
            </a:r>
            <a:endParaRPr lang="en-US" dirty="0"/>
          </a:p>
        </p:txBody>
      </p:sp>
      <p:sp>
        <p:nvSpPr>
          <p:cNvPr id="7" name="Text Placeholder 3"/>
          <p:cNvSpPr>
            <a:spLocks noGrp="1"/>
          </p:cNvSpPr>
          <p:nvPr>
            <p:ph type="body" sz="quarter" idx="11"/>
          </p:nvPr>
        </p:nvSpPr>
        <p:spPr>
          <a:xfrm>
            <a:off x="825600" y="5036400"/>
            <a:ext cx="6687092"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spTree>
    <p:extLst>
      <p:ext uri="{BB962C8B-B14F-4D97-AF65-F5344CB8AC3E}">
        <p14:creationId xmlns:p14="http://schemas.microsoft.com/office/powerpoint/2010/main" val="44872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Text Placeholder 4"/>
          <p:cNvSpPr>
            <a:spLocks noGrp="1"/>
          </p:cNvSpPr>
          <p:nvPr>
            <p:ph type="body" sz="quarter" idx="11" hasCustomPrompt="1"/>
          </p:nvPr>
        </p:nvSpPr>
        <p:spPr>
          <a:xfrm>
            <a:off x="825600" y="203863"/>
            <a:ext cx="825480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108670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825600" y="1422400"/>
            <a:ext cx="8254800" cy="46044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GB" dirty="0"/>
          </a:p>
        </p:txBody>
      </p:sp>
      <p:sp>
        <p:nvSpPr>
          <p:cNvPr id="5" name="Text Placeholder 4"/>
          <p:cNvSpPr>
            <a:spLocks noGrp="1"/>
          </p:cNvSpPr>
          <p:nvPr>
            <p:ph type="body" sz="quarter" idx="11" hasCustomPrompt="1"/>
          </p:nvPr>
        </p:nvSpPr>
        <p:spPr>
          <a:xfrm>
            <a:off x="825600" y="203863"/>
            <a:ext cx="8254800" cy="169200"/>
          </a:xfrm>
        </p:spPr>
        <p:txBody>
          <a:bodyPr anchor="b"/>
          <a:lstStyle>
            <a:lvl1pPr>
              <a:spcAft>
                <a:spcPts val="0"/>
              </a:spcAft>
              <a:defRPr sz="1200"/>
            </a:lvl1pPr>
          </a:lstStyle>
          <a:p>
            <a:pPr lvl="0"/>
            <a:r>
              <a:rPr lang="en-US" dirty="0"/>
              <a:t>Super title here</a:t>
            </a:r>
          </a:p>
        </p:txBody>
      </p:sp>
      <p:sp>
        <p:nvSpPr>
          <p:cNvPr id="6" name="Title 5"/>
          <p:cNvSpPr>
            <a:spLocks noGrp="1"/>
          </p:cNvSpPr>
          <p:nvPr>
            <p:ph type="title"/>
          </p:nvPr>
        </p:nvSpPr>
        <p:spPr>
          <a:xfrm>
            <a:off x="825600" y="451575"/>
            <a:ext cx="8254800" cy="723600"/>
          </a:xfrm>
        </p:spPr>
        <p:txBody>
          <a:bodyPr/>
          <a:lstStyle/>
          <a:p>
            <a:r>
              <a:rPr lang="ko-KR" altLang="en-US"/>
              <a:t>마스터 제목 스타일 편집</a:t>
            </a:r>
            <a:endParaRPr lang="en-GB" dirty="0"/>
          </a:p>
        </p:txBody>
      </p:sp>
    </p:spTree>
    <p:extLst>
      <p:ext uri="{BB962C8B-B14F-4D97-AF65-F5344CB8AC3E}">
        <p14:creationId xmlns:p14="http://schemas.microsoft.com/office/powerpoint/2010/main" val="107617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one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9978" y="776333"/>
            <a:ext cx="1434040" cy="343527"/>
          </a:xfrm>
          <a:prstGeom prst="rect">
            <a:avLst/>
          </a:prstGeom>
        </p:spPr>
      </p:pic>
      <p:pic>
        <p:nvPicPr>
          <p:cNvPr id="8" name="그림 7">
            <a:extLst>
              <a:ext uri="{FF2B5EF4-FFF2-40B4-BE49-F238E27FC236}">
                <a16:creationId xmlns:a16="http://schemas.microsoft.com/office/drawing/2014/main" id="{5A671DD5-06CE-4EB7-A196-0C455F78928E}"/>
              </a:ext>
            </a:extLst>
          </p:cNvPr>
          <p:cNvPicPr>
            <a:picLocks noChangeAspect="1"/>
          </p:cNvPicPr>
          <p:nvPr userDrawn="1"/>
        </p:nvPicPr>
        <p:blipFill>
          <a:blip r:embed="rId3"/>
          <a:stretch>
            <a:fillRect/>
          </a:stretch>
        </p:blipFill>
        <p:spPr>
          <a:xfrm>
            <a:off x="0" y="0"/>
            <a:ext cx="9906000" cy="6858000"/>
          </a:xfrm>
          <a:prstGeom prst="rect">
            <a:avLst/>
          </a:prstGeom>
        </p:spPr>
      </p:pic>
    </p:spTree>
    <p:extLst>
      <p:ext uri="{BB962C8B-B14F-4D97-AF65-F5344CB8AC3E}">
        <p14:creationId xmlns:p14="http://schemas.microsoft.com/office/powerpoint/2010/main" val="238696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rgbClr val="6D2077"/>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two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800" dirty="0">
              <a:latin typeface="Arial" panose="020B0604020202020204" pitchFamily="34" charset="0"/>
            </a:endParaRPr>
          </a:p>
        </p:txBody>
      </p:sp>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9978" y="776333"/>
            <a:ext cx="1434040" cy="343527"/>
          </a:xfrm>
          <a:prstGeom prst="rect">
            <a:avLst/>
          </a:prstGeom>
        </p:spPr>
      </p:pic>
    </p:spTree>
    <p:extLst>
      <p:ext uri="{BB962C8B-B14F-4D97-AF65-F5344CB8AC3E}">
        <p14:creationId xmlns:p14="http://schemas.microsoft.com/office/powerpoint/2010/main" val="296277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three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9978" y="776333"/>
            <a:ext cx="1434040" cy="343527"/>
          </a:xfrm>
          <a:prstGeom prst="rect">
            <a:avLst/>
          </a:prstGeom>
        </p:spPr>
      </p:pic>
    </p:spTree>
    <p:extLst>
      <p:ext uri="{BB962C8B-B14F-4D97-AF65-F5344CB8AC3E}">
        <p14:creationId xmlns:p14="http://schemas.microsoft.com/office/powerpoint/2010/main" val="189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four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9978" y="776333"/>
            <a:ext cx="1434040" cy="343527"/>
          </a:xfrm>
          <a:prstGeom prst="rect">
            <a:avLst/>
          </a:prstGeom>
        </p:spPr>
      </p:pic>
    </p:spTree>
    <p:extLst>
      <p:ext uri="{BB962C8B-B14F-4D97-AF65-F5344CB8AC3E}">
        <p14:creationId xmlns:p14="http://schemas.microsoft.com/office/powerpoint/2010/main" val="298115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5600" y="451575"/>
            <a:ext cx="8254800" cy="723600"/>
          </a:xfrm>
          <a:prstGeom prst="rect">
            <a:avLst/>
          </a:prstGeom>
        </p:spPr>
        <p:txBody>
          <a:bodyPr vert="horz" lIns="0" tIns="0" rIns="0" bIns="0" rtlCol="0" anchor="t" anchorCtr="0">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825600" y="1422400"/>
            <a:ext cx="8254800" cy="4604400"/>
          </a:xfrm>
          <a:prstGeom prst="rect">
            <a:avLst/>
          </a:prstGeom>
        </p:spPr>
        <p:txBody>
          <a:bodyPr vert="horz" lIns="0" tIns="0" rIns="0" bIns="0" rtlCol="0" anchor="t" anchorCtr="0">
            <a:no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9" name="Shape 8"/>
          <p:cNvSpPr txBox="1">
            <a:spLocks/>
          </p:cNvSpPr>
          <p:nvPr userDrawn="1"/>
        </p:nvSpPr>
        <p:spPr>
          <a:xfrm>
            <a:off x="8701088" y="6320118"/>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Arial"/>
                <a:cs typeface="Arial" panose="020B0604020202020204" pitchFamily="34" charset="0"/>
              </a:rPr>
              <a:pPr algn="r"/>
              <a:t>‹#›</a:t>
            </a:fld>
            <a:endParaRPr lang="en-US" sz="900" dirty="0">
              <a:solidFill>
                <a:schemeClr val="tx2"/>
              </a:solidFill>
              <a:latin typeface="+mn-lt"/>
              <a:ea typeface="Arial"/>
              <a:cs typeface="Arial" panose="020B0604020202020204" pitchFamily="34" charset="0"/>
            </a:endParaRPr>
          </a:p>
        </p:txBody>
      </p:sp>
      <p:sp>
        <p:nvSpPr>
          <p:cNvPr id="25" name="TextBox 24"/>
          <p:cNvSpPr txBox="1"/>
          <p:nvPr userDrawn="1"/>
        </p:nvSpPr>
        <p:spPr>
          <a:xfrm>
            <a:off x="1935125" y="6680434"/>
            <a:ext cx="6081823" cy="11377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pic>
        <p:nvPicPr>
          <p:cNvPr id="8" name="그림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634" y="6328676"/>
            <a:ext cx="811795" cy="198595"/>
          </a:xfrm>
          <a:prstGeom prst="rect">
            <a:avLst/>
          </a:prstGeom>
        </p:spPr>
      </p:pic>
      <p:sp>
        <p:nvSpPr>
          <p:cNvPr id="9" name="Shape 36"/>
          <p:cNvSpPr/>
          <p:nvPr userDrawn="1"/>
        </p:nvSpPr>
        <p:spPr>
          <a:xfrm>
            <a:off x="1968501" y="6326686"/>
            <a:ext cx="5973232" cy="457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2023 KPMG </a:t>
            </a:r>
            <a:r>
              <a:rPr lang="en-US" altLang="ko-KR" sz="600" u="none" dirty="0" err="1">
                <a:solidFill>
                  <a:schemeClr val="bg1">
                    <a:lumMod val="65000"/>
                  </a:schemeClr>
                </a:solidFill>
                <a:latin typeface="Univers 45 Light" pitchFamily="2" charset="0"/>
                <a:ea typeface="나눔고딕" panose="020B0600000101010101" charset="-127"/>
                <a:cs typeface="Arial" charset="0"/>
              </a:rPr>
              <a:t>Samjong</a:t>
            </a:r>
            <a:r>
              <a:rPr lang="en-US" altLang="ko-KR" sz="600" u="none" dirty="0">
                <a:solidFill>
                  <a:schemeClr val="bg1">
                    <a:lumMod val="65000"/>
                  </a:schemeClr>
                </a:solidFill>
                <a:latin typeface="Univers 45 Light" pitchFamily="2" charset="0"/>
                <a:ea typeface="나눔고딕" panose="020B0600000101010101" charset="-127"/>
                <a:cs typeface="Arial" charset="0"/>
              </a:rPr>
              <a:t> Accounting Corp., a Korea Limited Liability Company and a member firm of the KPMG global organization of independent member firms affiliated with KPMG International Limited, a private English company limited by guarantee. All rights reserved. </a:t>
            </a: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61" r:id="rId1"/>
    <p:sldLayoutId id="2147483710" r:id="rId2"/>
    <p:sldLayoutId id="2147483680" r:id="rId3"/>
    <p:sldLayoutId id="2147483666" r:id="rId4"/>
    <p:sldLayoutId id="2147483705" r:id="rId5"/>
    <p:sldLayoutId id="2147483682" r:id="rId6"/>
    <p:sldLayoutId id="2147483683" r:id="rId7"/>
    <p:sldLayoutId id="2147483684" r:id="rId8"/>
    <p:sldLayoutId id="2147483685" r:id="rId9"/>
    <p:sldLayoutId id="2147483667" r:id="rId10"/>
    <p:sldLayoutId id="2147483713" r:id="rId11"/>
  </p:sldLayoutIdLst>
  <p:txStyles>
    <p:titleStyle>
      <a:lvl1pPr algn="l" defTabSz="914400" rtl="0" eaLnBrk="1" latinLnBrk="1"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10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513" userDrawn="1">
          <p15:clr>
            <a:srgbClr val="F26B43"/>
          </p15:clr>
        </p15:guide>
        <p15:guide id="3" pos="5727" userDrawn="1">
          <p15:clr>
            <a:srgbClr val="F26B43"/>
          </p15:clr>
        </p15:guide>
        <p15:guide id="4" orient="horz" pos="742" userDrawn="1">
          <p15:clr>
            <a:srgbClr val="F26B43"/>
          </p15:clr>
        </p15:guide>
        <p15:guide id="6" orient="horz" pos="279" userDrawn="1">
          <p15:clr>
            <a:srgbClr val="F26B43"/>
          </p15:clr>
        </p15:guide>
        <p15:guide id="7" orient="horz" pos="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notesSlide" Target="../notesSlides/notesSlide8.xml"/><Relationship Id="rId4" Type="http://schemas.openxmlformats.org/officeDocument/2006/relationships/tags" Target="../tags/tag8.xml"/><Relationship Id="rId9"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hyperlink" Target="mailto:mseo3@kr.kpmg.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186" y="2017168"/>
            <a:ext cx="6879156" cy="2411508"/>
          </a:xfrm>
        </p:spPr>
        <p:txBody>
          <a:bodyPr/>
          <a:lstStyle/>
          <a:p>
            <a:r>
              <a:rPr lang="en-US" altLang="ko-KR" sz="7200" b="1" dirty="0">
                <a:latin typeface="KPMG Bold" panose="020B0803030202040204" pitchFamily="34" charset="0"/>
              </a:rPr>
              <a:t>Proposal for </a:t>
            </a:r>
            <a:br>
              <a:rPr lang="en-US" altLang="ko-KR" sz="7200" b="1" dirty="0">
                <a:latin typeface="KPMG Bold" panose="020B0803030202040204" pitchFamily="34" charset="0"/>
              </a:rPr>
            </a:br>
            <a:r>
              <a:rPr lang="en-US" altLang="ko-KR" sz="7200" b="1" dirty="0">
                <a:latin typeface="KPMG Bold" panose="020B0803030202040204" pitchFamily="34" charset="0"/>
              </a:rPr>
              <a:t>Valuation &amp; </a:t>
            </a:r>
            <a:br>
              <a:rPr lang="en-US" altLang="ko-KR" sz="7200" b="1" dirty="0">
                <a:latin typeface="KPMG Bold" panose="020B0803030202040204" pitchFamily="34" charset="0"/>
              </a:rPr>
            </a:br>
            <a:r>
              <a:rPr lang="en-US" altLang="ko-KR" sz="7200" b="1" dirty="0">
                <a:latin typeface="KPMG Bold" panose="020B0803030202040204" pitchFamily="34" charset="0"/>
              </a:rPr>
              <a:t>Tax (Structuring)</a:t>
            </a:r>
            <a:br>
              <a:rPr lang="en-US" altLang="ko-KR" sz="7200" b="1" dirty="0">
                <a:latin typeface="KPMG Bold" panose="020B0803030202040204" pitchFamily="34" charset="0"/>
              </a:rPr>
            </a:br>
            <a:r>
              <a:rPr lang="en-US" altLang="ko-KR" sz="7200" b="1" dirty="0">
                <a:latin typeface="KPMG Bold" panose="020B0803030202040204" pitchFamily="34" charset="0"/>
              </a:rPr>
              <a:t> </a:t>
            </a:r>
            <a:endParaRPr lang="ko-KR" altLang="en-US" sz="7200" b="1" dirty="0">
              <a:latin typeface="KPMG Bold" panose="020B0803030202040204" pitchFamily="34" charset="0"/>
            </a:endParaRPr>
          </a:p>
        </p:txBody>
      </p:sp>
      <p:sp>
        <p:nvSpPr>
          <p:cNvPr id="3" name="Text Placeholder 2"/>
          <p:cNvSpPr>
            <a:spLocks noGrp="1"/>
          </p:cNvSpPr>
          <p:nvPr>
            <p:ph type="body" sz="quarter" idx="11"/>
          </p:nvPr>
        </p:nvSpPr>
        <p:spPr>
          <a:xfrm>
            <a:off x="281186" y="5375612"/>
            <a:ext cx="6163200" cy="730219"/>
          </a:xfrm>
        </p:spPr>
        <p:txBody>
          <a:bodyPr/>
          <a:lstStyle/>
          <a:p>
            <a:pPr lvl="1"/>
            <a:r>
              <a:rPr lang="en-US" altLang="ko-KR" sz="1500" dirty="0">
                <a:latin typeface="KPMG Bold" panose="020B0803030202040204" pitchFamily="34" charset="0"/>
              </a:rPr>
              <a:t>April </a:t>
            </a:r>
            <a:r>
              <a:rPr lang="en-GB" altLang="ko-KR" sz="1500" dirty="0">
                <a:latin typeface="KPMG Bold" panose="020B0803030202040204" pitchFamily="34" charset="0"/>
              </a:rPr>
              <a:t>2023</a:t>
            </a:r>
          </a:p>
          <a:p>
            <a:pPr lvl="1"/>
            <a:r>
              <a:rPr lang="en-US" altLang="ko-KR" sz="1500" dirty="0">
                <a:latin typeface="KPMG Bold" panose="020B0803030202040204" pitchFamily="34" charset="0"/>
                <a:cs typeface="Arial" panose="020B0604020202020204" pitchFamily="34" charset="0"/>
              </a:rPr>
              <a:t>FOR DISCUSSION PURPOSES ONLY</a:t>
            </a:r>
            <a:br>
              <a:rPr lang="en-US" altLang="ko-KR" sz="1500" dirty="0">
                <a:latin typeface="KPMG Bold" panose="020B0803030202040204" pitchFamily="34" charset="0"/>
                <a:cs typeface="Arial" panose="020B0604020202020204" pitchFamily="34" charset="0"/>
              </a:rPr>
            </a:br>
            <a:r>
              <a:rPr lang="en-US" altLang="ko-KR" sz="1500" dirty="0">
                <a:latin typeface="KPMG Bold" panose="020B0803030202040204" pitchFamily="34" charset="0"/>
                <a:cs typeface="Arial" panose="020B0604020202020204" pitchFamily="34" charset="0"/>
              </a:rPr>
              <a:t>STRICTLY PRIVATE &amp; CONFIDENTIAL</a:t>
            </a:r>
          </a:p>
          <a:p>
            <a:pPr lvl="1"/>
            <a:endParaRPr lang="en-GB" altLang="ko-KR" sz="1500" dirty="0">
              <a:latin typeface="KPMG Bold" panose="020B0803030202040204" pitchFamily="34" charset="0"/>
            </a:endParaRPr>
          </a:p>
        </p:txBody>
      </p:sp>
    </p:spTree>
    <p:extLst>
      <p:ext uri="{BB962C8B-B14F-4D97-AF65-F5344CB8AC3E}">
        <p14:creationId xmlns:p14="http://schemas.microsoft.com/office/powerpoint/2010/main" val="118931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차트 11">
            <a:extLst>
              <a:ext uri="{FF2B5EF4-FFF2-40B4-BE49-F238E27FC236}">
                <a16:creationId xmlns:a16="http://schemas.microsoft.com/office/drawing/2014/main" id="{04467A5E-BD02-46A1-AB5F-2C66E5C928F7}"/>
              </a:ext>
            </a:extLst>
          </p:cNvPr>
          <p:cNvGraphicFramePr>
            <a:graphicFrameLocks/>
          </p:cNvGraphicFramePr>
          <p:nvPr/>
        </p:nvGraphicFramePr>
        <p:xfrm>
          <a:off x="507076" y="1422401"/>
          <a:ext cx="4445926" cy="459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차트 13">
            <a:extLst>
              <a:ext uri="{FF2B5EF4-FFF2-40B4-BE49-F238E27FC236}">
                <a16:creationId xmlns:a16="http://schemas.microsoft.com/office/drawing/2014/main" id="{0BE8EF15-E492-444B-B56C-7F033BAAD277}"/>
              </a:ext>
            </a:extLst>
          </p:cNvPr>
          <p:cNvGraphicFramePr>
            <a:graphicFrameLocks/>
          </p:cNvGraphicFramePr>
          <p:nvPr/>
        </p:nvGraphicFramePr>
        <p:xfrm>
          <a:off x="4952999" y="1501789"/>
          <a:ext cx="4335411" cy="4598987"/>
        </p:xfrm>
        <a:graphic>
          <a:graphicData uri="http://schemas.openxmlformats.org/drawingml/2006/chart">
            <c:chart xmlns:c="http://schemas.openxmlformats.org/drawingml/2006/chart" xmlns:r="http://schemas.openxmlformats.org/officeDocument/2006/relationships" r:id="rId3"/>
          </a:graphicData>
        </a:graphic>
      </p:graphicFrame>
      <p:sp>
        <p:nvSpPr>
          <p:cNvPr id="3" name="직사각형 2">
            <a:extLst>
              <a:ext uri="{FF2B5EF4-FFF2-40B4-BE49-F238E27FC236}">
                <a16:creationId xmlns:a16="http://schemas.microsoft.com/office/drawing/2014/main" id="{6BABD327-5343-4F00-A7D8-8C43C67E60AD}"/>
              </a:ext>
            </a:extLst>
          </p:cNvPr>
          <p:cNvSpPr/>
          <p:nvPr/>
        </p:nvSpPr>
        <p:spPr>
          <a:xfrm>
            <a:off x="814386" y="3801283"/>
            <a:ext cx="550863" cy="156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5" name="타원 14">
            <a:extLst>
              <a:ext uri="{FF2B5EF4-FFF2-40B4-BE49-F238E27FC236}">
                <a16:creationId xmlns:a16="http://schemas.microsoft.com/office/drawing/2014/main" id="{874A7F26-8439-44F8-AE55-20F3045F1C7D}"/>
              </a:ext>
            </a:extLst>
          </p:cNvPr>
          <p:cNvSpPr/>
          <p:nvPr/>
        </p:nvSpPr>
        <p:spPr>
          <a:xfrm>
            <a:off x="1910675" y="5301957"/>
            <a:ext cx="128187" cy="128187"/>
          </a:xfrm>
          <a:prstGeom prst="ellipse">
            <a:avLst/>
          </a:prstGeom>
          <a:solidFill>
            <a:srgbClr val="00338D"/>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Arial"/>
              <a:ea typeface="+mn-ea"/>
              <a:cs typeface="+mn-cs"/>
            </a:endParaRPr>
          </a:p>
        </p:txBody>
      </p:sp>
      <p:sp>
        <p:nvSpPr>
          <p:cNvPr id="16" name="TextBox 15">
            <a:extLst>
              <a:ext uri="{FF2B5EF4-FFF2-40B4-BE49-F238E27FC236}">
                <a16:creationId xmlns:a16="http://schemas.microsoft.com/office/drawing/2014/main" id="{0DA57F66-B0A9-4B2B-8240-E16BBC27049A}"/>
              </a:ext>
            </a:extLst>
          </p:cNvPr>
          <p:cNvSpPr txBox="1"/>
          <p:nvPr/>
        </p:nvSpPr>
        <p:spPr>
          <a:xfrm>
            <a:off x="2038861" y="5254257"/>
            <a:ext cx="407957" cy="233397"/>
          </a:xfrm>
          <a:prstGeom prst="rect">
            <a:avLst/>
          </a:prstGeom>
          <a:noFill/>
        </p:spPr>
        <p:txBody>
          <a:bodyPr wrap="square" lIns="54610" tIns="54610" rIns="54610" bIns="5461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Arial"/>
                <a:ea typeface="+mn-ea"/>
                <a:cs typeface="+mn-cs"/>
              </a:rPr>
              <a:t>USA</a:t>
            </a:r>
            <a:endParaRPr kumimoji="0" lang="ko-KR" alt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17" name="타원 16">
            <a:extLst>
              <a:ext uri="{FF2B5EF4-FFF2-40B4-BE49-F238E27FC236}">
                <a16:creationId xmlns:a16="http://schemas.microsoft.com/office/drawing/2014/main" id="{8D4F3279-21F8-48FD-BBC5-2A13CB2FEBE9}"/>
              </a:ext>
            </a:extLst>
          </p:cNvPr>
          <p:cNvSpPr/>
          <p:nvPr/>
        </p:nvSpPr>
        <p:spPr>
          <a:xfrm>
            <a:off x="2487913" y="5301957"/>
            <a:ext cx="128187" cy="128187"/>
          </a:xfrm>
          <a:prstGeom prst="ellipse">
            <a:avLst/>
          </a:prstGeom>
          <a:solidFill>
            <a:srgbClr val="0091DA"/>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Arial"/>
              <a:ea typeface="+mn-ea"/>
              <a:cs typeface="+mn-cs"/>
            </a:endParaRPr>
          </a:p>
        </p:txBody>
      </p:sp>
      <p:sp>
        <p:nvSpPr>
          <p:cNvPr id="18" name="TextBox 17">
            <a:extLst>
              <a:ext uri="{FF2B5EF4-FFF2-40B4-BE49-F238E27FC236}">
                <a16:creationId xmlns:a16="http://schemas.microsoft.com/office/drawing/2014/main" id="{B482457D-E97E-40CB-A6F8-26926B9F6495}"/>
              </a:ext>
            </a:extLst>
          </p:cNvPr>
          <p:cNvSpPr txBox="1"/>
          <p:nvPr/>
        </p:nvSpPr>
        <p:spPr>
          <a:xfrm>
            <a:off x="2616099" y="5254257"/>
            <a:ext cx="407957" cy="233397"/>
          </a:xfrm>
          <a:prstGeom prst="rect">
            <a:avLst/>
          </a:prstGeom>
          <a:noFill/>
        </p:spPr>
        <p:txBody>
          <a:bodyPr wrap="square" lIns="54610" tIns="54610" rIns="54610" bIns="5461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Arial"/>
                <a:ea typeface="+mn-ea"/>
                <a:cs typeface="+mn-cs"/>
              </a:rPr>
              <a:t>Korea</a:t>
            </a:r>
            <a:endParaRPr kumimoji="0" lang="ko-KR" alt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19" name="타원 18">
            <a:extLst>
              <a:ext uri="{FF2B5EF4-FFF2-40B4-BE49-F238E27FC236}">
                <a16:creationId xmlns:a16="http://schemas.microsoft.com/office/drawing/2014/main" id="{39609B6E-1FDE-41B6-BB95-B308C13D154B}"/>
              </a:ext>
            </a:extLst>
          </p:cNvPr>
          <p:cNvSpPr/>
          <p:nvPr/>
        </p:nvSpPr>
        <p:spPr>
          <a:xfrm>
            <a:off x="3737939" y="5301957"/>
            <a:ext cx="128187" cy="128187"/>
          </a:xfrm>
          <a:prstGeom prst="ellipse">
            <a:avLst/>
          </a:prstGeom>
          <a:solidFill>
            <a:srgbClr val="00A3A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Arial"/>
              <a:ea typeface="+mn-ea"/>
              <a:cs typeface="+mn-cs"/>
            </a:endParaRPr>
          </a:p>
        </p:txBody>
      </p:sp>
      <p:sp>
        <p:nvSpPr>
          <p:cNvPr id="20" name="TextBox 19">
            <a:extLst>
              <a:ext uri="{FF2B5EF4-FFF2-40B4-BE49-F238E27FC236}">
                <a16:creationId xmlns:a16="http://schemas.microsoft.com/office/drawing/2014/main" id="{E9746AD5-A54B-4EC0-85AA-A8E2F0F4AD6A}"/>
              </a:ext>
            </a:extLst>
          </p:cNvPr>
          <p:cNvSpPr txBox="1"/>
          <p:nvPr/>
        </p:nvSpPr>
        <p:spPr>
          <a:xfrm>
            <a:off x="3866124" y="5254257"/>
            <a:ext cx="777919" cy="233397"/>
          </a:xfrm>
          <a:prstGeom prst="rect">
            <a:avLst/>
          </a:prstGeom>
          <a:noFill/>
        </p:spPr>
        <p:txBody>
          <a:bodyPr wrap="square" lIns="54610" tIns="54610" rIns="54610" bIns="5461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Arial"/>
                <a:ea typeface="+mn-ea"/>
                <a:cs typeface="+mn-cs"/>
              </a:rPr>
              <a:t>Switzerland</a:t>
            </a:r>
            <a:endParaRPr kumimoji="0" lang="ko-KR" alt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21" name="타원 20">
            <a:extLst>
              <a:ext uri="{FF2B5EF4-FFF2-40B4-BE49-F238E27FC236}">
                <a16:creationId xmlns:a16="http://schemas.microsoft.com/office/drawing/2014/main" id="{55EF4D49-127E-41EB-9A4C-E95E240CC6F6}"/>
              </a:ext>
            </a:extLst>
          </p:cNvPr>
          <p:cNvSpPr/>
          <p:nvPr/>
        </p:nvSpPr>
        <p:spPr>
          <a:xfrm>
            <a:off x="3103371" y="5301957"/>
            <a:ext cx="128187" cy="128187"/>
          </a:xfrm>
          <a:prstGeom prst="ellipse">
            <a:avLst/>
          </a:prstGeom>
          <a:solidFill>
            <a:srgbClr val="6D2077"/>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900" b="0" i="0" u="none" strike="noStrike" kern="1200" cap="none" spc="0" normalizeH="0" baseline="0" noProof="0">
              <a:ln>
                <a:noFill/>
              </a:ln>
              <a:solidFill>
                <a:prstClr val="white"/>
              </a:solidFill>
              <a:effectLst/>
              <a:uLnTx/>
              <a:uFillTx/>
              <a:latin typeface="Arial"/>
              <a:ea typeface="+mn-ea"/>
              <a:cs typeface="+mn-cs"/>
            </a:endParaRPr>
          </a:p>
        </p:txBody>
      </p:sp>
      <p:sp>
        <p:nvSpPr>
          <p:cNvPr id="22" name="TextBox 21">
            <a:extLst>
              <a:ext uri="{FF2B5EF4-FFF2-40B4-BE49-F238E27FC236}">
                <a16:creationId xmlns:a16="http://schemas.microsoft.com/office/drawing/2014/main" id="{B0A17C84-F8C2-4B3B-A139-9AC82BA6903D}"/>
              </a:ext>
            </a:extLst>
          </p:cNvPr>
          <p:cNvSpPr txBox="1"/>
          <p:nvPr/>
        </p:nvSpPr>
        <p:spPr>
          <a:xfrm>
            <a:off x="3231557" y="5254257"/>
            <a:ext cx="407957" cy="233397"/>
          </a:xfrm>
          <a:prstGeom prst="rect">
            <a:avLst/>
          </a:prstGeom>
          <a:noFill/>
        </p:spPr>
        <p:txBody>
          <a:bodyPr wrap="square" lIns="54610" tIns="54610" rIns="54610" bIns="5461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Arial"/>
                <a:ea typeface="+mn-ea"/>
                <a:cs typeface="+mn-cs"/>
              </a:rPr>
              <a:t>China</a:t>
            </a:r>
            <a:endParaRPr kumimoji="0" lang="ko-KR" alt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23" name="직사각형 60">
            <a:extLst>
              <a:ext uri="{FF2B5EF4-FFF2-40B4-BE49-F238E27FC236}">
                <a16:creationId xmlns:a16="http://schemas.microsoft.com/office/drawing/2014/main" id="{D0A94E1E-1CC6-4201-BC5B-BD5DD5F48AA2}"/>
              </a:ext>
            </a:extLst>
          </p:cNvPr>
          <p:cNvSpPr/>
          <p:nvPr/>
        </p:nvSpPr>
        <p:spPr>
          <a:xfrm>
            <a:off x="809084" y="6043269"/>
            <a:ext cx="6131466" cy="16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Source: S&amp;P Capital IQ</a:t>
            </a:r>
            <a:endPar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 name="직사각형 60">
            <a:extLst>
              <a:ext uri="{FF2B5EF4-FFF2-40B4-BE49-F238E27FC236}">
                <a16:creationId xmlns:a16="http://schemas.microsoft.com/office/drawing/2014/main" id="{4CCBC7D6-B4C4-4DDF-AD91-C0B8A3F2690A}"/>
              </a:ext>
            </a:extLst>
          </p:cNvPr>
          <p:cNvSpPr/>
          <p:nvPr/>
        </p:nvSpPr>
        <p:spPr>
          <a:xfrm>
            <a:off x="809084" y="5893115"/>
            <a:ext cx="6131466" cy="16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Note: The size of the circles on the graph represents market capitalization(USD m)</a:t>
            </a:r>
            <a:endPar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 name="텍스트 개체 틀 2">
            <a:extLst>
              <a:ext uri="{FF2B5EF4-FFF2-40B4-BE49-F238E27FC236}">
                <a16:creationId xmlns:a16="http://schemas.microsoft.com/office/drawing/2014/main" id="{AED55720-937A-4AFD-B19B-F6E672169135}"/>
              </a:ext>
            </a:extLst>
          </p:cNvPr>
          <p:cNvSpPr txBox="1">
            <a:spLocks/>
          </p:cNvSpPr>
          <p:nvPr/>
        </p:nvSpPr>
        <p:spPr>
          <a:xfrm>
            <a:off x="823780" y="1031880"/>
            <a:ext cx="8147927"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noFill/>
                </a:ln>
                <a:solidFill>
                  <a:srgbClr val="003087"/>
                </a:solidFill>
                <a:effectLst/>
                <a:uLnTx/>
                <a:uFillTx/>
                <a:latin typeface="+mn-lt"/>
                <a:ea typeface="맑은 고딕" panose="020B0503020000020004" pitchFamily="50" charset="-127"/>
                <a:cs typeface="Arial" pitchFamily="34" charset="0"/>
              </a:rPr>
              <a:t>The 2022 performance and year-end market capitalization of global listed companies and major domestic listed companies engaged in the CDMO business are as follows.</a:t>
            </a:r>
          </a:p>
        </p:txBody>
      </p:sp>
      <p:sp>
        <p:nvSpPr>
          <p:cNvPr id="27" name="Title 1">
            <a:extLst>
              <a:ext uri="{FF2B5EF4-FFF2-40B4-BE49-F238E27FC236}">
                <a16:creationId xmlns:a16="http://schemas.microsoft.com/office/drawing/2014/main" id="{C520DB34-9833-4E4A-9C58-80173095ECFB}"/>
              </a:ext>
            </a:extLst>
          </p:cNvPr>
          <p:cNvSpPr>
            <a:spLocks noGrp="1"/>
          </p:cNvSpPr>
          <p:nvPr>
            <p:ph type="title"/>
          </p:nvPr>
        </p:nvSpPr>
        <p:spPr>
          <a:xfrm>
            <a:off x="825600" y="451575"/>
            <a:ext cx="8254800" cy="723600"/>
          </a:xfrm>
        </p:spPr>
        <p:txBody>
          <a:bodyPr/>
          <a:lstStyle/>
          <a:p>
            <a:r>
              <a:rPr lang="en-US" altLang="ko-KR" sz="4800" dirty="0"/>
              <a:t>Understanding of Industry (5/5)</a:t>
            </a:r>
            <a:endParaRPr lang="en-GB" sz="4800" dirty="0"/>
          </a:p>
        </p:txBody>
      </p:sp>
      <p:sp>
        <p:nvSpPr>
          <p:cNvPr id="28" name="Text Placeholder 2">
            <a:extLst>
              <a:ext uri="{FF2B5EF4-FFF2-40B4-BE49-F238E27FC236}">
                <a16:creationId xmlns:a16="http://schemas.microsoft.com/office/drawing/2014/main" id="{FDBCC50F-C992-45F4-AD6E-DFF56BD6B40A}"/>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Tree>
    <p:extLst>
      <p:ext uri="{BB962C8B-B14F-4D97-AF65-F5344CB8AC3E}">
        <p14:creationId xmlns:p14="http://schemas.microsoft.com/office/powerpoint/2010/main" val="282379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직사각형 82">
            <a:extLst>
              <a:ext uri="{FF2B5EF4-FFF2-40B4-BE49-F238E27FC236}">
                <a16:creationId xmlns:a16="http://schemas.microsoft.com/office/drawing/2014/main" id="{089F3C63-365C-407A-AA74-BD8CBB1057A5}"/>
              </a:ext>
            </a:extLst>
          </p:cNvPr>
          <p:cNvSpPr/>
          <p:nvPr/>
        </p:nvSpPr>
        <p:spPr>
          <a:xfrm>
            <a:off x="2781300" y="5344992"/>
            <a:ext cx="2085975" cy="875839"/>
          </a:xfrm>
          <a:prstGeom prst="rect">
            <a:avLst/>
          </a:prstGeom>
          <a:solidFill>
            <a:srgbClr val="FF0000">
              <a:alpha val="10000"/>
            </a:srgb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6" name="Text Box 4">
            <a:extLst>
              <a:ext uri="{FF2B5EF4-FFF2-40B4-BE49-F238E27FC236}">
                <a16:creationId xmlns:a16="http://schemas.microsoft.com/office/drawing/2014/main" id="{8D22280E-27FC-426D-A2D3-AF335F944F35}"/>
              </a:ext>
            </a:extLst>
          </p:cNvPr>
          <p:cNvSpPr txBox="1">
            <a:spLocks noChangeArrowheads="1"/>
          </p:cNvSpPr>
          <p:nvPr/>
        </p:nvSpPr>
        <p:spPr bwMode="auto">
          <a:xfrm>
            <a:off x="821500" y="2618060"/>
            <a:ext cx="804862" cy="216000"/>
          </a:xfrm>
          <a:prstGeom prst="rect">
            <a:avLst/>
          </a:prstGeom>
          <a:solidFill>
            <a:srgbClr val="0091DA"/>
          </a:solidFill>
          <a:ln w="9525" algn="ctr">
            <a:solidFill>
              <a:srgbClr val="0091DA"/>
            </a:solidFill>
            <a:miter lim="800000"/>
            <a:headEnd/>
            <a:tailEnd/>
          </a:ln>
          <a:effectLst/>
        </p:spPr>
        <p:txBody>
          <a:bodyPr wrap="none" lIns="46800" rIns="46800" anchor="ctr"/>
          <a:lstStyle/>
          <a:p>
            <a:pPr algn="ctr" defTabSz="762000" eaLnBrk="0" hangingPunct="0"/>
            <a:r>
              <a:rPr lang="en-US" altLang="ko-KR" sz="900" b="1" dirty="0">
                <a:solidFill>
                  <a:schemeClr val="bg1"/>
                </a:solidFill>
                <a:latin typeface="Arial" panose="020B0604020202020204" pitchFamily="34" charset="0"/>
                <a:ea typeface="맑은 고딕" panose="020B0503020000020004" pitchFamily="50" charset="-127"/>
              </a:rPr>
              <a:t>Establishment</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17" name="Text Box 5">
            <a:extLst>
              <a:ext uri="{FF2B5EF4-FFF2-40B4-BE49-F238E27FC236}">
                <a16:creationId xmlns:a16="http://schemas.microsoft.com/office/drawing/2014/main" id="{67C0B93B-2C66-49E9-9863-4B4A03BC5EAC}"/>
              </a:ext>
            </a:extLst>
          </p:cNvPr>
          <p:cNvSpPr txBox="1">
            <a:spLocks noChangeArrowheads="1"/>
          </p:cNvSpPr>
          <p:nvPr/>
        </p:nvSpPr>
        <p:spPr bwMode="auto">
          <a:xfrm>
            <a:off x="821500" y="3135468"/>
            <a:ext cx="804862" cy="216000"/>
          </a:xfrm>
          <a:prstGeom prst="rect">
            <a:avLst/>
          </a:prstGeom>
          <a:solidFill>
            <a:srgbClr val="0091DA"/>
          </a:solidFill>
          <a:ln w="9525" algn="ctr">
            <a:solidFill>
              <a:srgbClr val="0091DA"/>
            </a:solidFill>
            <a:miter lim="800000"/>
            <a:headEnd/>
            <a:tailEnd/>
          </a:ln>
          <a:effectLst/>
        </p:spPr>
        <p:txBody>
          <a:bodyPr wrap="none" lIns="46800" rIns="46800" anchor="ctr"/>
          <a:lstStyle/>
          <a:p>
            <a:pPr marL="285750" indent="-285750" algn="ctr" defTabSz="762000" eaLnBrk="0" hangingPunct="0"/>
            <a:r>
              <a:rPr lang="en-US" altLang="ko-KR" sz="900" b="1" dirty="0">
                <a:solidFill>
                  <a:schemeClr val="bg1"/>
                </a:solidFill>
                <a:latin typeface="Arial" panose="020B0604020202020204" pitchFamily="34" charset="0"/>
                <a:ea typeface="맑은 고딕" panose="020B0503020000020004" pitchFamily="50" charset="-127"/>
              </a:rPr>
              <a:t>Business</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18" name="Rectangle 13">
            <a:extLst>
              <a:ext uri="{FF2B5EF4-FFF2-40B4-BE49-F238E27FC236}">
                <a16:creationId xmlns:a16="http://schemas.microsoft.com/office/drawing/2014/main" id="{FBCC43F4-36B7-4516-A57E-63EF4C45F8E6}"/>
              </a:ext>
            </a:extLst>
          </p:cNvPr>
          <p:cNvSpPr>
            <a:spLocks noChangeArrowheads="1"/>
          </p:cNvSpPr>
          <p:nvPr/>
        </p:nvSpPr>
        <p:spPr bwMode="auto">
          <a:xfrm>
            <a:off x="1689868" y="2612738"/>
            <a:ext cx="3092704" cy="216000"/>
          </a:xfrm>
          <a:prstGeom prst="rect">
            <a:avLst/>
          </a:prstGeom>
          <a:solidFill>
            <a:schemeClr val="bg1"/>
          </a:solidFill>
          <a:ln w="9525">
            <a:solidFill>
              <a:srgbClr val="0091DA"/>
            </a:solidFill>
            <a:miter lim="800000"/>
            <a:headEnd/>
            <a:tailEnd/>
          </a:ln>
          <a:effectLst/>
        </p:spPr>
        <p:txBody>
          <a:bodyPr lIns="54000" rIns="54000" anchor="ctr"/>
          <a:lstStyle/>
          <a:p>
            <a:pPr marL="0" lvl="1" defTabSz="914164">
              <a:spcAft>
                <a:spcPct val="0"/>
              </a:spcAft>
              <a:buSzPct val="100000"/>
              <a:defRPr/>
            </a:pPr>
            <a:r>
              <a:rPr lang="en-US" altLang="ko-KR" sz="900" b="0" i="0" dirty="0">
                <a:solidFill>
                  <a:srgbClr val="000000"/>
                </a:solidFill>
                <a:effectLst/>
                <a:latin typeface="Roboto"/>
              </a:rPr>
              <a:t>September 24, 2015</a:t>
            </a:r>
            <a:endParaRPr lang="en-US" altLang="ko-KR" sz="900" dirty="0">
              <a:latin typeface="Arial" panose="020B0604020202020204" pitchFamily="34" charset="0"/>
              <a:ea typeface="맑은 고딕" panose="020B0503020000020004" pitchFamily="50" charset="-127"/>
            </a:endParaRPr>
          </a:p>
        </p:txBody>
      </p:sp>
      <p:sp>
        <p:nvSpPr>
          <p:cNvPr id="19" name="Rectangle 14">
            <a:extLst>
              <a:ext uri="{FF2B5EF4-FFF2-40B4-BE49-F238E27FC236}">
                <a16:creationId xmlns:a16="http://schemas.microsoft.com/office/drawing/2014/main" id="{7CE9A6B4-9E27-48CC-8FA4-D374872A07D9}"/>
              </a:ext>
            </a:extLst>
          </p:cNvPr>
          <p:cNvSpPr>
            <a:spLocks noChangeArrowheads="1"/>
          </p:cNvSpPr>
          <p:nvPr/>
        </p:nvSpPr>
        <p:spPr bwMode="auto">
          <a:xfrm>
            <a:off x="1689868" y="3126598"/>
            <a:ext cx="3092704" cy="216000"/>
          </a:xfrm>
          <a:prstGeom prst="rect">
            <a:avLst/>
          </a:prstGeom>
          <a:solidFill>
            <a:schemeClr val="bg1"/>
          </a:solidFill>
          <a:ln w="9525">
            <a:solidFill>
              <a:srgbClr val="0091DA"/>
            </a:solidFill>
            <a:miter lim="800000"/>
            <a:headEnd/>
            <a:tailEnd/>
          </a:ln>
          <a:effectLst/>
        </p:spPr>
        <p:txBody>
          <a:bodyPr lIns="54000" rIns="54000" anchor="ctr"/>
          <a:lstStyle/>
          <a:p>
            <a:pPr marL="0" lvl="1" defTabSz="914164">
              <a:spcAft>
                <a:spcPct val="0"/>
              </a:spcAft>
              <a:buSzPct val="100000"/>
              <a:defRPr/>
            </a:pPr>
            <a:r>
              <a:rPr lang="en-US" altLang="ko-KR" sz="900" dirty="0">
                <a:latin typeface="Arial" panose="020B0604020202020204" pitchFamily="34" charset="0"/>
                <a:ea typeface="맑은 고딕" panose="020B0503020000020004" pitchFamily="50" charset="-127"/>
              </a:rPr>
              <a:t>Microbiome-based biological research and development</a:t>
            </a:r>
            <a:endParaRPr lang="en-US" altLang="ko-KR" sz="9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20" name="Text Box 5">
            <a:extLst>
              <a:ext uri="{FF2B5EF4-FFF2-40B4-BE49-F238E27FC236}">
                <a16:creationId xmlns:a16="http://schemas.microsoft.com/office/drawing/2014/main" id="{473D2082-4D63-4C6D-A3AC-81DB8517B710}"/>
              </a:ext>
            </a:extLst>
          </p:cNvPr>
          <p:cNvSpPr txBox="1">
            <a:spLocks noChangeArrowheads="1"/>
          </p:cNvSpPr>
          <p:nvPr/>
        </p:nvSpPr>
        <p:spPr bwMode="auto">
          <a:xfrm>
            <a:off x="821500" y="1821712"/>
            <a:ext cx="804862" cy="216000"/>
          </a:xfrm>
          <a:prstGeom prst="rect">
            <a:avLst/>
          </a:prstGeom>
          <a:solidFill>
            <a:srgbClr val="0091DA"/>
          </a:solidFill>
          <a:ln w="9525" algn="ctr">
            <a:solidFill>
              <a:srgbClr val="0091DA"/>
            </a:solidFill>
            <a:miter lim="800000"/>
            <a:headEnd/>
            <a:tailEnd/>
          </a:ln>
          <a:effectLst/>
        </p:spPr>
        <p:txBody>
          <a:bodyPr wrap="none" lIns="46800" rIns="46800" anchor="ctr"/>
          <a:lstStyle/>
          <a:p>
            <a:pPr marL="285750" indent="-285750" algn="ctr" defTabSz="762000" eaLnBrk="0" hangingPunct="0"/>
            <a:r>
              <a:rPr lang="en-US" altLang="ko-KR" sz="900" b="1" dirty="0">
                <a:solidFill>
                  <a:schemeClr val="bg1"/>
                </a:solidFill>
                <a:latin typeface="Arial" panose="020B0604020202020204" pitchFamily="34" charset="0"/>
                <a:ea typeface="맑은 고딕" panose="020B0503020000020004" pitchFamily="50" charset="-127"/>
              </a:rPr>
              <a:t>Company</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21" name="Rectangle 14">
            <a:extLst>
              <a:ext uri="{FF2B5EF4-FFF2-40B4-BE49-F238E27FC236}">
                <a16:creationId xmlns:a16="http://schemas.microsoft.com/office/drawing/2014/main" id="{D1572B36-3420-42FB-B7EB-DFA71940EEC9}"/>
              </a:ext>
            </a:extLst>
          </p:cNvPr>
          <p:cNvSpPr>
            <a:spLocks noChangeArrowheads="1"/>
          </p:cNvSpPr>
          <p:nvPr/>
        </p:nvSpPr>
        <p:spPr bwMode="auto">
          <a:xfrm>
            <a:off x="1689868" y="1821712"/>
            <a:ext cx="3092704" cy="216000"/>
          </a:xfrm>
          <a:prstGeom prst="rect">
            <a:avLst/>
          </a:prstGeom>
          <a:solidFill>
            <a:schemeClr val="bg1"/>
          </a:solidFill>
          <a:ln w="9525">
            <a:solidFill>
              <a:srgbClr val="0091DA"/>
            </a:solidFill>
            <a:miter lim="800000"/>
            <a:headEnd/>
            <a:tailEnd/>
          </a:ln>
          <a:effectLst/>
        </p:spPr>
        <p:txBody>
          <a:bodyPr lIns="54000" rIns="54000" anchor="ctr"/>
          <a:lstStyle/>
          <a:p>
            <a:pPr marL="0" lvl="1" defTabSz="914164">
              <a:spcAft>
                <a:spcPct val="0"/>
              </a:spcAft>
              <a:buSzPct val="100000"/>
              <a:defRPr/>
            </a:pPr>
            <a:r>
              <a:rPr lang="en-US" altLang="ko-KR" sz="900" dirty="0">
                <a:latin typeface="Arial" panose="020B0604020202020204" pitchFamily="34" charset="0"/>
                <a:ea typeface="맑은 고딕" panose="020B0503020000020004" pitchFamily="50" charset="-127"/>
              </a:rPr>
              <a:t>Genome &amp; Company</a:t>
            </a:r>
            <a:endParaRPr lang="ko-KR" altLang="en-US" sz="9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22" name="Text Box 4">
            <a:extLst>
              <a:ext uri="{FF2B5EF4-FFF2-40B4-BE49-F238E27FC236}">
                <a16:creationId xmlns:a16="http://schemas.microsoft.com/office/drawing/2014/main" id="{4D0C964E-8E9E-4535-A087-328E41E23776}"/>
              </a:ext>
            </a:extLst>
          </p:cNvPr>
          <p:cNvSpPr txBox="1">
            <a:spLocks noChangeArrowheads="1"/>
          </p:cNvSpPr>
          <p:nvPr/>
        </p:nvSpPr>
        <p:spPr bwMode="auto">
          <a:xfrm>
            <a:off x="821500" y="2339120"/>
            <a:ext cx="804862" cy="236236"/>
          </a:xfrm>
          <a:prstGeom prst="rect">
            <a:avLst/>
          </a:prstGeom>
          <a:solidFill>
            <a:srgbClr val="0091DA"/>
          </a:solidFill>
          <a:ln w="9525" algn="ctr">
            <a:solidFill>
              <a:srgbClr val="0091DA"/>
            </a:solidFill>
            <a:miter lim="800000"/>
            <a:headEnd/>
            <a:tailEnd/>
          </a:ln>
          <a:effectLst/>
        </p:spPr>
        <p:txBody>
          <a:bodyPr wrap="none" lIns="46800" rIns="46800" anchor="ctr"/>
          <a:lstStyle/>
          <a:p>
            <a:pPr algn="ctr" defTabSz="762000" eaLnBrk="0" hangingPunct="0"/>
            <a:r>
              <a:rPr lang="en-US" altLang="ko-KR" sz="900" b="1" dirty="0">
                <a:solidFill>
                  <a:schemeClr val="bg1"/>
                </a:solidFill>
                <a:latin typeface="Arial" panose="020B0604020202020204" pitchFamily="34" charset="0"/>
                <a:ea typeface="맑은 고딕" panose="020B0503020000020004" pitchFamily="50" charset="-127"/>
              </a:rPr>
              <a:t>Location</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23" name="Rectangle 13">
            <a:extLst>
              <a:ext uri="{FF2B5EF4-FFF2-40B4-BE49-F238E27FC236}">
                <a16:creationId xmlns:a16="http://schemas.microsoft.com/office/drawing/2014/main" id="{E59ECE94-EBEC-4728-8284-9631F96C50D1}"/>
              </a:ext>
            </a:extLst>
          </p:cNvPr>
          <p:cNvSpPr>
            <a:spLocks noChangeArrowheads="1"/>
          </p:cNvSpPr>
          <p:nvPr/>
        </p:nvSpPr>
        <p:spPr bwMode="auto">
          <a:xfrm>
            <a:off x="1689868" y="2335572"/>
            <a:ext cx="3092704" cy="236236"/>
          </a:xfrm>
          <a:prstGeom prst="rect">
            <a:avLst/>
          </a:prstGeom>
          <a:solidFill>
            <a:schemeClr val="bg1"/>
          </a:solidFill>
          <a:ln w="9525">
            <a:solidFill>
              <a:srgbClr val="0091DA"/>
            </a:solidFill>
            <a:miter lim="800000"/>
            <a:headEnd/>
            <a:tailEnd/>
          </a:ln>
          <a:effectLst/>
        </p:spPr>
        <p:txBody>
          <a:bodyPr lIns="54000" rIns="54000" anchor="ctr"/>
          <a:lstStyle/>
          <a:p>
            <a:r>
              <a:rPr lang="en-US" altLang="ko-KR" sz="800" dirty="0"/>
              <a:t>8F, Building B, 35, </a:t>
            </a:r>
            <a:r>
              <a:rPr lang="en-US" altLang="ko-KR" sz="800" dirty="0" err="1"/>
              <a:t>Pangyo-ro</a:t>
            </a:r>
            <a:r>
              <a:rPr lang="en-US" altLang="ko-KR" sz="800" dirty="0"/>
              <a:t> 255beon-gil, </a:t>
            </a:r>
            <a:r>
              <a:rPr lang="en-US" altLang="ko-KR" sz="800" dirty="0" err="1"/>
              <a:t>Bundang-gu</a:t>
            </a:r>
            <a:r>
              <a:rPr lang="en-US" altLang="ko-KR" sz="800" dirty="0"/>
              <a:t>, </a:t>
            </a:r>
            <a:r>
              <a:rPr lang="en-US" altLang="ko-KR" sz="800" dirty="0" err="1"/>
              <a:t>Seongnam-si</a:t>
            </a:r>
            <a:r>
              <a:rPr lang="en-US" altLang="ko-KR" sz="800" dirty="0"/>
              <a:t>, Gyeonggi-do</a:t>
            </a:r>
            <a:endParaRPr lang="ko-KR" altLang="en-US" sz="800" dirty="0"/>
          </a:p>
        </p:txBody>
      </p:sp>
      <p:sp>
        <p:nvSpPr>
          <p:cNvPr id="24" name="Text Box 5">
            <a:extLst>
              <a:ext uri="{FF2B5EF4-FFF2-40B4-BE49-F238E27FC236}">
                <a16:creationId xmlns:a16="http://schemas.microsoft.com/office/drawing/2014/main" id="{815F8DD8-9716-4F65-B280-D7026A733D07}"/>
              </a:ext>
            </a:extLst>
          </p:cNvPr>
          <p:cNvSpPr txBox="1">
            <a:spLocks noChangeArrowheads="1"/>
          </p:cNvSpPr>
          <p:nvPr/>
        </p:nvSpPr>
        <p:spPr bwMode="auto">
          <a:xfrm>
            <a:off x="821500" y="3719773"/>
            <a:ext cx="804862" cy="216000"/>
          </a:xfrm>
          <a:prstGeom prst="rect">
            <a:avLst/>
          </a:prstGeom>
          <a:solidFill>
            <a:srgbClr val="0091DA"/>
          </a:solidFill>
          <a:ln w="9525" algn="ctr">
            <a:solidFill>
              <a:srgbClr val="0091DA"/>
            </a:solidFill>
            <a:miter lim="800000"/>
            <a:headEnd/>
            <a:tailEnd/>
          </a:ln>
          <a:effectLst/>
        </p:spPr>
        <p:txBody>
          <a:bodyPr wrap="none" lIns="46800" rIns="46800" anchor="ctr"/>
          <a:lstStyle/>
          <a:p>
            <a:pPr marL="285750" indent="-285750" algn="ctr" defTabSz="762000" eaLnBrk="0" hangingPunct="0"/>
            <a:r>
              <a:rPr lang="en-US" altLang="ko-KR" sz="900" b="1" dirty="0">
                <a:solidFill>
                  <a:schemeClr val="bg1"/>
                </a:solidFill>
                <a:latin typeface="Arial" panose="020B0604020202020204" pitchFamily="34" charset="0"/>
                <a:ea typeface="맑은 고딕" panose="020B0503020000020004" pitchFamily="50" charset="-127"/>
              </a:rPr>
              <a:t>Employees</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25" name="Rectangle 14">
            <a:extLst>
              <a:ext uri="{FF2B5EF4-FFF2-40B4-BE49-F238E27FC236}">
                <a16:creationId xmlns:a16="http://schemas.microsoft.com/office/drawing/2014/main" id="{06F66786-229F-4758-8596-20B20A44D768}"/>
              </a:ext>
            </a:extLst>
          </p:cNvPr>
          <p:cNvSpPr>
            <a:spLocks noChangeArrowheads="1"/>
          </p:cNvSpPr>
          <p:nvPr/>
        </p:nvSpPr>
        <p:spPr bwMode="auto">
          <a:xfrm>
            <a:off x="1689868" y="3719773"/>
            <a:ext cx="3092704" cy="216000"/>
          </a:xfrm>
          <a:prstGeom prst="rect">
            <a:avLst/>
          </a:prstGeom>
          <a:solidFill>
            <a:schemeClr val="bg1"/>
          </a:solidFill>
          <a:ln w="9525">
            <a:solidFill>
              <a:srgbClr val="0091DA"/>
            </a:solidFill>
            <a:miter lim="800000"/>
            <a:headEnd/>
            <a:tailEnd/>
          </a:ln>
          <a:effectLst/>
        </p:spPr>
        <p:txBody>
          <a:bodyPr lIns="54000" rIns="54000" anchor="ctr"/>
          <a:lstStyle/>
          <a:p>
            <a:pPr marL="0" lvl="1" defTabSz="914164">
              <a:spcAft>
                <a:spcPct val="0"/>
              </a:spcAft>
              <a:buSzPct val="100000"/>
              <a:defRPr/>
            </a:pPr>
            <a:r>
              <a:rPr lang="en-US" altLang="ko-KR" sz="900" dirty="0">
                <a:latin typeface="Arial" panose="020B0604020202020204" pitchFamily="34" charset="0"/>
                <a:ea typeface="맑은 고딕" panose="020B0503020000020004" pitchFamily="50" charset="-127"/>
              </a:rPr>
              <a:t>106</a:t>
            </a:r>
            <a:r>
              <a:rPr lang="ko-KR" altLang="en-US" sz="900" dirty="0">
                <a:latin typeface="Arial" panose="020B0604020202020204" pitchFamily="34" charset="0"/>
                <a:ea typeface="맑은 고딕" panose="020B0503020000020004" pitchFamily="50" charset="-127"/>
              </a:rPr>
              <a:t> </a:t>
            </a:r>
            <a:r>
              <a:rPr lang="en-US" altLang="ko-KR" sz="900" dirty="0">
                <a:latin typeface="Arial" panose="020B0604020202020204" pitchFamily="34" charset="0"/>
                <a:ea typeface="맑은 고딕" panose="020B0503020000020004" pitchFamily="50" charset="-127"/>
              </a:rPr>
              <a:t>(as of December 2022)</a:t>
            </a:r>
            <a:endParaRPr lang="en-US" altLang="ko-KR" sz="9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26" name="Text Box 22">
            <a:extLst>
              <a:ext uri="{FF2B5EF4-FFF2-40B4-BE49-F238E27FC236}">
                <a16:creationId xmlns:a16="http://schemas.microsoft.com/office/drawing/2014/main" id="{5CE335F0-91EA-4634-A0D1-2523F765F4B8}"/>
              </a:ext>
            </a:extLst>
          </p:cNvPr>
          <p:cNvSpPr txBox="1">
            <a:spLocks noChangeArrowheads="1"/>
          </p:cNvSpPr>
          <p:nvPr>
            <p:custDataLst>
              <p:tags r:id="rId1"/>
            </p:custDataLst>
          </p:nvPr>
        </p:nvSpPr>
        <p:spPr bwMode="auto">
          <a:xfrm>
            <a:off x="5132388" y="4869353"/>
            <a:ext cx="3778250" cy="143858"/>
          </a:xfrm>
          <a:prstGeom prst="rect">
            <a:avLst/>
          </a:prstGeom>
          <a:noFill/>
          <a:ln w="6350">
            <a:noFill/>
            <a:miter lim="800000"/>
            <a:headEnd type="none" w="sm" len="sm"/>
            <a:tailEnd type="none" w="sm" len="sm"/>
          </a:ln>
          <a:effectLst/>
        </p:spPr>
        <p:txBody>
          <a:bodyPr lIns="0" tIns="0" rIns="0" bIns="0" anchor="t"/>
          <a:lstStyle/>
          <a:p>
            <a:pPr marL="546100" indent="-546100" defTabSz="762000" eaLnBrk="0" hangingPunct="0">
              <a:spcBef>
                <a:spcPct val="15000"/>
              </a:spcBef>
              <a:tabLst>
                <a:tab pos="722313" algn="l"/>
              </a:tabLst>
            </a:pPr>
            <a:r>
              <a:rPr lang="en-GB" altLang="ko-KR" sz="800" kern="0" dirty="0">
                <a:latin typeface="Arial" panose="020B0604020202020204" pitchFamily="34" charset="0"/>
                <a:ea typeface="맑은 고딕" panose="020B0503020000020004" pitchFamily="50" charset="-127"/>
              </a:rPr>
              <a:t>Source: Genome &amp; Company website</a:t>
            </a:r>
            <a:endParaRPr lang="en-US" altLang="ko-KR" sz="800" kern="0" dirty="0">
              <a:latin typeface="Arial" panose="020B0604020202020204" pitchFamily="34" charset="0"/>
              <a:ea typeface="맑은 고딕" panose="020B0503020000020004" pitchFamily="50" charset="-127"/>
            </a:endParaRPr>
          </a:p>
        </p:txBody>
      </p:sp>
      <p:graphicFrame>
        <p:nvGraphicFramePr>
          <p:cNvPr id="27" name="표 26">
            <a:extLst>
              <a:ext uri="{FF2B5EF4-FFF2-40B4-BE49-F238E27FC236}">
                <a16:creationId xmlns:a16="http://schemas.microsoft.com/office/drawing/2014/main" id="{F003C575-B976-42B8-B432-20B56442C631}"/>
              </a:ext>
            </a:extLst>
          </p:cNvPr>
          <p:cNvGraphicFramePr>
            <a:graphicFrameLocks noGrp="1"/>
          </p:cNvGraphicFramePr>
          <p:nvPr>
            <p:extLst>
              <p:ext uri="{D42A27DB-BD31-4B8C-83A1-F6EECF244321}">
                <p14:modId xmlns:p14="http://schemas.microsoft.com/office/powerpoint/2010/main" val="1730841569"/>
              </p:ext>
            </p:extLst>
          </p:nvPr>
        </p:nvGraphicFramePr>
        <p:xfrm>
          <a:off x="5132388" y="1792585"/>
          <a:ext cx="3959225" cy="3036600"/>
        </p:xfrm>
        <a:graphic>
          <a:graphicData uri="http://schemas.openxmlformats.org/drawingml/2006/table">
            <a:tbl>
              <a:tblPr firstRow="1" bandRow="1">
                <a:tableStyleId>{5C22544A-7EE6-4342-B048-85BDC9FD1C3A}</a:tableStyleId>
              </a:tblPr>
              <a:tblGrid>
                <a:gridCol w="582612">
                  <a:extLst>
                    <a:ext uri="{9D8B030D-6E8A-4147-A177-3AD203B41FA5}">
                      <a16:colId xmlns:a16="http://schemas.microsoft.com/office/drawing/2014/main" val="20000"/>
                    </a:ext>
                  </a:extLst>
                </a:gridCol>
                <a:gridCol w="3376613">
                  <a:extLst>
                    <a:ext uri="{9D8B030D-6E8A-4147-A177-3AD203B41FA5}">
                      <a16:colId xmlns:a16="http://schemas.microsoft.com/office/drawing/2014/main" val="20001"/>
                    </a:ext>
                  </a:extLst>
                </a:gridCol>
              </a:tblGrid>
              <a:tr h="228251">
                <a:tc>
                  <a:txBody>
                    <a:bodyPr/>
                    <a:lstStyle/>
                    <a:p>
                      <a:pPr marL="285750" indent="-285750" algn="ctr" defTabSz="762000" rtl="0" eaLnBrk="0" latinLnBrk="1" hangingPunct="0"/>
                      <a:r>
                        <a:rPr lang="en-US" altLang="ko-KR" sz="900" b="1" kern="1200" baseline="0" dirty="0">
                          <a:solidFill>
                            <a:schemeClr val="bg1"/>
                          </a:solidFill>
                          <a:latin typeface="Arial" panose="020B0604020202020204" pitchFamily="34" charset="0"/>
                          <a:ea typeface="맑은 고딕" panose="020B0503020000020004" pitchFamily="50" charset="-127"/>
                          <a:cs typeface="+mn-cs"/>
                        </a:rPr>
                        <a:t>Date</a:t>
                      </a:r>
                      <a:endParaRPr lang="ko-KR" altLang="en-US" sz="900" b="1" kern="1200" baseline="0" dirty="0">
                        <a:solidFill>
                          <a:schemeClr val="bg1"/>
                        </a:solidFill>
                        <a:latin typeface="Arial" panose="020B0604020202020204" pitchFamily="34" charset="0"/>
                        <a:ea typeface="맑은 고딕" panose="020B0503020000020004" pitchFamily="50" charset="-127"/>
                        <a:cs typeface="+mn-cs"/>
                      </a:endParaRPr>
                    </a:p>
                  </a:txBody>
                  <a:tcPr anchor="ctr">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285750" indent="-285750" algn="ctr" defTabSz="762000" rtl="0" eaLnBrk="0" latinLnBrk="1" hangingPunct="0"/>
                      <a:r>
                        <a:rPr lang="en-US" altLang="ko-KR" sz="900" b="1" kern="1200" baseline="0" dirty="0">
                          <a:solidFill>
                            <a:schemeClr val="bg1"/>
                          </a:solidFill>
                          <a:latin typeface="Arial" panose="020B0604020202020204" pitchFamily="34" charset="0"/>
                          <a:ea typeface="맑은 고딕" panose="020B0503020000020004" pitchFamily="50" charset="-127"/>
                          <a:cs typeface="+mn-cs"/>
                        </a:rPr>
                        <a:t>Highlights</a:t>
                      </a:r>
                      <a:endParaRPr lang="ko-KR" altLang="en-US" sz="900" b="1" kern="1200" baseline="0" dirty="0">
                        <a:solidFill>
                          <a:schemeClr val="bg1"/>
                        </a:solidFill>
                        <a:latin typeface="Arial" panose="020B0604020202020204" pitchFamily="34" charset="0"/>
                        <a:ea typeface="맑은 고딕" panose="020B0503020000020004" pitchFamily="50" charset="-127"/>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extLst>
                  <a:ext uri="{0D108BD9-81ED-4DB2-BD59-A6C34878D82A}">
                    <a16:rowId xmlns:a16="http://schemas.microsoft.com/office/drawing/2014/main" val="10000"/>
                  </a:ext>
                </a:extLst>
              </a:tr>
              <a:tr h="180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2015. 09</a:t>
                      </a:r>
                      <a:endPar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endParaRP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ctr" latinLnBrk="1" hangingPunct="1">
                        <a:lnSpc>
                          <a:spcPct val="100000"/>
                        </a:lnSpc>
                        <a:spcBef>
                          <a:spcPts val="0"/>
                        </a:spcBef>
                        <a:spcAft>
                          <a:spcPts val="0"/>
                        </a:spcAft>
                        <a:buClrTx/>
                        <a:buSzTx/>
                        <a:buFont typeface="Wingdings" pitchFamily="2" charset="2"/>
                        <a:buNone/>
                        <a:tabLst/>
                        <a:defRPr/>
                      </a:pPr>
                      <a:r>
                        <a:rPr lang="en-US" altLang="ko-KR" sz="900" b="0" i="0" u="none" strike="noStrike" kern="1200" baseline="0" dirty="0">
                          <a:solidFill>
                            <a:srgbClr val="000000"/>
                          </a:solidFill>
                          <a:latin typeface="Arial" panose="020B0604020202020204" pitchFamily="34" charset="0"/>
                          <a:ea typeface="맑은 고딕" panose="020B0503020000020004" pitchFamily="50" charset="-127"/>
                          <a:cs typeface="+mn-cs"/>
                        </a:rPr>
                        <a:t>Establishment</a:t>
                      </a:r>
                      <a:r>
                        <a:rPr lang="ko-KR" altLang="en-US" sz="900" b="0" i="0" u="none" strike="noStrike" kern="1200" baseline="0" dirty="0">
                          <a:solidFill>
                            <a:srgbClr val="000000"/>
                          </a:solidFill>
                          <a:latin typeface="Arial" panose="020B0604020202020204" pitchFamily="34" charset="0"/>
                          <a:ea typeface="맑은 고딕" panose="020B0503020000020004" pitchFamily="50" charset="-127"/>
                          <a:cs typeface="+mn-cs"/>
                        </a:rPr>
                        <a:t> </a:t>
                      </a:r>
                      <a:r>
                        <a:rPr lang="en-US" altLang="ko-KR" sz="900" b="0" i="0" u="none" strike="noStrike" kern="1200" baseline="0" dirty="0">
                          <a:solidFill>
                            <a:srgbClr val="000000"/>
                          </a:solidFill>
                          <a:latin typeface="Arial" panose="020B0604020202020204" pitchFamily="34" charset="0"/>
                          <a:ea typeface="맑은 고딕" panose="020B0503020000020004" pitchFamily="50" charset="-127"/>
                          <a:cs typeface="+mn-cs"/>
                        </a:rPr>
                        <a:t>of</a:t>
                      </a:r>
                      <a:r>
                        <a:rPr lang="ko-KR" altLang="en-US" sz="900" b="0" i="0" u="none" strike="noStrike" kern="1200" baseline="0" dirty="0">
                          <a:solidFill>
                            <a:srgbClr val="000000"/>
                          </a:solidFill>
                          <a:latin typeface="Arial" panose="020B0604020202020204" pitchFamily="34" charset="0"/>
                          <a:ea typeface="맑은 고딕" panose="020B0503020000020004" pitchFamily="50" charset="-127"/>
                          <a:cs typeface="+mn-cs"/>
                        </a:rPr>
                        <a:t> </a:t>
                      </a:r>
                      <a:r>
                        <a:rPr lang="en-US" altLang="ko-KR" sz="900" b="0" i="0" u="none" strike="noStrike" kern="1200" baseline="0" dirty="0">
                          <a:solidFill>
                            <a:srgbClr val="000000"/>
                          </a:solidFill>
                          <a:latin typeface="Arial" panose="020B0604020202020204" pitchFamily="34" charset="0"/>
                          <a:ea typeface="맑은 고딕" panose="020B0503020000020004" pitchFamily="50" charset="-127"/>
                          <a:cs typeface="+mn-cs"/>
                        </a:rPr>
                        <a:t>Genome</a:t>
                      </a:r>
                      <a:r>
                        <a:rPr lang="ko-KR" altLang="en-US" sz="900" b="0" i="0" u="none" strike="noStrike" kern="1200" baseline="0" dirty="0">
                          <a:solidFill>
                            <a:srgbClr val="000000"/>
                          </a:solidFill>
                          <a:latin typeface="Arial" panose="020B0604020202020204" pitchFamily="34" charset="0"/>
                          <a:ea typeface="맑은 고딕" panose="020B0503020000020004" pitchFamily="50" charset="-127"/>
                          <a:cs typeface="+mn-cs"/>
                        </a:rPr>
                        <a:t> </a:t>
                      </a:r>
                      <a:r>
                        <a:rPr lang="en-US" altLang="ko-KR" sz="900" b="0" i="0" u="none" strike="noStrike" kern="1200" baseline="0" dirty="0">
                          <a:solidFill>
                            <a:srgbClr val="000000"/>
                          </a:solidFill>
                          <a:latin typeface="Arial" panose="020B0604020202020204" pitchFamily="34" charset="0"/>
                          <a:ea typeface="맑은 고딕" panose="020B0503020000020004" pitchFamily="50" charset="-127"/>
                          <a:cs typeface="+mn-cs"/>
                        </a:rPr>
                        <a:t>&amp;</a:t>
                      </a:r>
                      <a:r>
                        <a:rPr lang="ko-KR" altLang="en-US" sz="900" b="0" i="0" u="none" strike="noStrike" kern="1200" baseline="0" dirty="0">
                          <a:solidFill>
                            <a:srgbClr val="000000"/>
                          </a:solidFill>
                          <a:latin typeface="Arial" panose="020B0604020202020204" pitchFamily="34" charset="0"/>
                          <a:ea typeface="맑은 고딕" panose="020B0503020000020004" pitchFamily="50" charset="-127"/>
                          <a:cs typeface="+mn-cs"/>
                        </a:rPr>
                        <a:t> </a:t>
                      </a:r>
                      <a:r>
                        <a:rPr lang="en-US" altLang="ko-KR" sz="900" b="0" i="0" u="none" strike="noStrike" kern="1200" baseline="0" dirty="0">
                          <a:solidFill>
                            <a:srgbClr val="000000"/>
                          </a:solidFill>
                          <a:latin typeface="Arial" panose="020B0604020202020204" pitchFamily="34" charset="0"/>
                          <a:ea typeface="맑은 고딕" panose="020B0503020000020004" pitchFamily="50" charset="-127"/>
                          <a:cs typeface="+mn-cs"/>
                        </a:rPr>
                        <a:t>Company</a:t>
                      </a:r>
                      <a:r>
                        <a:rPr lang="ko-KR" altLang="en-US" sz="900" b="0" i="0" u="none" strike="noStrike" kern="1200" baseline="0" dirty="0">
                          <a:solidFill>
                            <a:srgbClr val="000000"/>
                          </a:solidFill>
                          <a:latin typeface="Arial" panose="020B0604020202020204" pitchFamily="34" charset="0"/>
                          <a:ea typeface="맑은 고딕" panose="020B0503020000020004" pitchFamily="50" charset="-127"/>
                          <a:cs typeface="+mn-cs"/>
                        </a:rPr>
                        <a:t> </a:t>
                      </a:r>
                      <a:r>
                        <a:rPr lang="en-US" altLang="ko-KR" sz="900" b="0" i="0" u="none" strike="noStrike" kern="1200" baseline="0" dirty="0">
                          <a:solidFill>
                            <a:srgbClr val="000000"/>
                          </a:solidFill>
                          <a:latin typeface="Arial" panose="020B0604020202020204" pitchFamily="34" charset="0"/>
                          <a:ea typeface="맑은 고딕" panose="020B0503020000020004" pitchFamily="50" charset="-127"/>
                          <a:cs typeface="+mn-cs"/>
                        </a:rPr>
                        <a:t>Co., Ltd.</a:t>
                      </a:r>
                      <a:endParaRPr lang="ko-KR" altLang="en-US" sz="900" b="0" i="0" u="none" strike="noStrike" kern="1200" baseline="0" dirty="0">
                        <a:solidFill>
                          <a:srgbClr val="000000"/>
                        </a:solidFill>
                        <a:latin typeface="Arial" panose="020B0604020202020204" pitchFamily="34" charset="0"/>
                        <a:ea typeface="맑은 고딕" panose="020B0503020000020004" pitchFamily="50" charset="-127"/>
                        <a:cs typeface="+mn-cs"/>
                      </a:endParaRPr>
                    </a:p>
                  </a:txBody>
                  <a:tcPr marL="3600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0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2018. 12</a:t>
                      </a:r>
                      <a:endPar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endParaRP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Listed on KONEX</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2019. 12</a:t>
                      </a:r>
                      <a:endPar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endParaRP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Execution of Phase 1/1b Clinical Trial Collaboration and Supply Agreement (CTCSA) with Merck </a:t>
                      </a:r>
                      <a:r>
                        <a:rPr lang="en-US" altLang="ko-KR" sz="900" b="0" i="0" u="none" strike="noStrike" spc="-10" baseline="0" dirty="0" err="1">
                          <a:solidFill>
                            <a:srgbClr val="000000"/>
                          </a:solidFill>
                          <a:latin typeface="Arial" panose="020B0604020202020204" pitchFamily="34" charset="0"/>
                          <a:ea typeface="맑은 고딕" panose="020B0503020000020004" pitchFamily="50" charset="-127"/>
                        </a:rPr>
                        <a:t>KGaA</a:t>
                      </a: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 and Pfizer for GEN-001</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6055577"/>
                  </a:ext>
                </a:extLst>
              </a:tr>
              <a:tr h="288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2019. 12</a:t>
                      </a:r>
                      <a:endPar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endParaRP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Execution of License Out agreement of GEN-001 with LG Chemical in East Asia region</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2020. 08</a:t>
                      </a:r>
                      <a:endPar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endParaRP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Acquired majority share of Scioto Biosciences(US) (incorporation of subsidiaries)</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3318906"/>
                  </a:ext>
                </a:extLst>
              </a:tr>
              <a:tr h="180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2020. 12</a:t>
                      </a:r>
                      <a:endPar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endParaRP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Listed on KOSDAQ</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447686"/>
                  </a:ext>
                </a:extLst>
              </a:tr>
              <a:tr h="288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2021. 02</a:t>
                      </a:r>
                      <a:endPar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endParaRP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Launched research collaboration discovering novel Antibody-drug conjugate (ADC) candidates with </a:t>
                      </a:r>
                      <a:r>
                        <a:rPr lang="en-US" altLang="ko-KR" sz="900" b="0" i="0" u="none" strike="noStrike" spc="-10" baseline="0" dirty="0" err="1">
                          <a:solidFill>
                            <a:srgbClr val="000000"/>
                          </a:solidFill>
                          <a:latin typeface="Arial" panose="020B0604020202020204" pitchFamily="34" charset="0"/>
                          <a:ea typeface="맑은 고딕" panose="020B0503020000020004" pitchFamily="50" charset="-127"/>
                        </a:rPr>
                        <a:t>Debiopharm</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885220"/>
                  </a:ext>
                </a:extLst>
              </a:tr>
              <a:tr h="288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2021. 03</a:t>
                      </a:r>
                      <a:endPar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endParaRP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Execution of Phase 2 Clinical Trial Collaboration and Supply Agreement (CTCSA) with Merck </a:t>
                      </a:r>
                      <a:r>
                        <a:rPr lang="en-US" altLang="ko-KR" sz="900" b="0" i="0" u="none" strike="noStrike" spc="-10" baseline="0" dirty="0" err="1">
                          <a:solidFill>
                            <a:srgbClr val="000000"/>
                          </a:solidFill>
                          <a:latin typeface="Arial" panose="020B0604020202020204" pitchFamily="34" charset="0"/>
                          <a:ea typeface="맑은 고딕" panose="020B0503020000020004" pitchFamily="50" charset="-127"/>
                        </a:rPr>
                        <a:t>KGaA</a:t>
                      </a: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 and Pfizer for GEN-001</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98583"/>
                  </a:ext>
                </a:extLst>
              </a:tr>
              <a:tr h="180000">
                <a:tc>
                  <a:txBody>
                    <a:bodyPr/>
                    <a:lstStyle/>
                    <a:p>
                      <a:pPr marL="0" marR="0" lvl="0" indent="0" algn="ctr" defTabSz="914400" rtl="0" eaLnBrk="1" fontAlgn="t" latinLnBrk="1" hangingPunct="1">
                        <a:lnSpc>
                          <a:spcPct val="100000"/>
                        </a:lnSpc>
                        <a:spcBef>
                          <a:spcPts val="0"/>
                        </a:spcBef>
                        <a:spcAft>
                          <a:spcPts val="0"/>
                        </a:spcAft>
                        <a:buClrTx/>
                        <a:buSzTx/>
                        <a:buFontTx/>
                        <a:buNone/>
                        <a:tabLst/>
                        <a:defRPr/>
                      </a:pPr>
                      <a:r>
                        <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rPr>
                        <a:t>2021. 09</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arn-CL" altLang="ko-KR" sz="900" b="0" i="0" u="none" strike="noStrike" spc="-10" baseline="0" dirty="0">
                          <a:solidFill>
                            <a:srgbClr val="000000"/>
                          </a:solidFill>
                          <a:latin typeface="Arial" panose="020B0604020202020204" pitchFamily="34" charset="0"/>
                          <a:ea typeface="맑은 고딕" panose="020B0503020000020004" pitchFamily="50" charset="-127"/>
                        </a:rPr>
                        <a:t>Aquisition of </a:t>
                      </a:r>
                      <a:r>
                        <a:rPr lang="arn-CL" altLang="ko-KR" sz="900" b="1" i="0" u="none" strike="noStrike" spc="-10" baseline="0" dirty="0">
                          <a:solidFill>
                            <a:srgbClr val="000000"/>
                          </a:solidFill>
                          <a:latin typeface="Arial" panose="020B0604020202020204" pitchFamily="34" charset="0"/>
                          <a:ea typeface="맑은 고딕" panose="020B0503020000020004" pitchFamily="50" charset="-127"/>
                        </a:rPr>
                        <a:t>List Biological Laboratory(List Labs</a:t>
                      </a:r>
                      <a:r>
                        <a:rPr lang="arn-CL" altLang="ko-KR" sz="900" b="0" i="0" u="none" strike="noStrike" spc="-10" baseline="0" dirty="0">
                          <a:solidFill>
                            <a:srgbClr val="000000"/>
                          </a:solidFill>
                          <a:latin typeface="Arial" panose="020B0604020202020204" pitchFamily="34" charset="0"/>
                          <a:ea typeface="맑은 고딕" panose="020B0503020000020004" pitchFamily="50" charset="-127"/>
                        </a:rPr>
                        <a:t>)</a:t>
                      </a: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626448"/>
                  </a:ext>
                </a:extLst>
              </a:tr>
              <a:tr h="180000">
                <a:tc>
                  <a:txBody>
                    <a:bodyPr/>
                    <a:lstStyle/>
                    <a:p>
                      <a:pPr marL="0" marR="0" lvl="0" indent="0" algn="ctr" defTabSz="914400" rtl="0" eaLnBrk="1" fontAlgn="t" latinLnBrk="1" hangingPunct="1">
                        <a:lnSpc>
                          <a:spcPct val="100000"/>
                        </a:lnSpc>
                        <a:spcBef>
                          <a:spcPts val="0"/>
                        </a:spcBef>
                        <a:spcAft>
                          <a:spcPts val="0"/>
                        </a:spcAft>
                        <a:buClrTx/>
                        <a:buSzTx/>
                        <a:buFontTx/>
                        <a:buNone/>
                        <a:tabLst/>
                        <a:defRPr/>
                      </a:pPr>
                      <a:r>
                        <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rPr>
                        <a:t>2021. 10</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arn-CL" altLang="ko-KR" sz="900" b="0" i="0" u="none" strike="noStrike" spc="-10" baseline="0" dirty="0">
                          <a:solidFill>
                            <a:srgbClr val="000000"/>
                          </a:solidFill>
                          <a:latin typeface="Arial" panose="020B0604020202020204" pitchFamily="34" charset="0"/>
                          <a:ea typeface="맑은 고딕" panose="020B0503020000020004" pitchFamily="50" charset="-127"/>
                        </a:rPr>
                        <a:t>Establishment of </a:t>
                      </a:r>
                      <a:r>
                        <a:rPr lang="arn-CL" altLang="ko-KR" sz="900" b="1" i="0" u="none" strike="noStrike" spc="-10" baseline="0" dirty="0">
                          <a:solidFill>
                            <a:srgbClr val="000000"/>
                          </a:solidFill>
                          <a:latin typeface="Arial" panose="020B0604020202020204" pitchFamily="34" charset="0"/>
                          <a:ea typeface="맑은 고딕" panose="020B0503020000020004" pitchFamily="50" charset="-127"/>
                        </a:rPr>
                        <a:t>List Biotherapeautics(List Bio) </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3789578"/>
                  </a:ext>
                </a:extLst>
              </a:tr>
              <a:tr h="288000">
                <a:tc>
                  <a:txBody>
                    <a:bodyPr/>
                    <a:lstStyle/>
                    <a:p>
                      <a:pPr marL="0" marR="0" lvl="0" indent="0" algn="ctr" defTabSz="914400" rtl="0" eaLnBrk="1" fontAlgn="t" latinLnBrk="1" hangingPunct="1">
                        <a:lnSpc>
                          <a:spcPct val="100000"/>
                        </a:lnSpc>
                        <a:spcBef>
                          <a:spcPts val="0"/>
                        </a:spcBef>
                        <a:spcAft>
                          <a:spcPts val="0"/>
                        </a:spcAft>
                        <a:buClrTx/>
                        <a:buSzTx/>
                        <a:buFontTx/>
                        <a:buNone/>
                        <a:tabLst/>
                        <a:defRPr/>
                      </a:pPr>
                      <a:r>
                        <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rPr>
                        <a:t>2022. 03</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Execution of Phase 2 Clinical Trial Collaboration and Supply Agreement (CTCSA) with MSD</a:t>
                      </a:r>
                      <a:endParaRPr lang="arn-CL" altLang="ko-KR" sz="9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488541"/>
                  </a:ext>
                </a:extLst>
              </a:tr>
              <a:tr h="180000">
                <a:tc>
                  <a:txBody>
                    <a:bodyPr/>
                    <a:lstStyle/>
                    <a:p>
                      <a:pPr marL="0" algn="ctr" defTabSz="914400" rtl="0" eaLnBrk="1" fontAlgn="t" latinLnBrk="1" hangingPunct="1"/>
                      <a:r>
                        <a:rPr lang="en-US" altLang="ko-KR" sz="900" b="0" i="0" u="none" strike="noStrike" kern="1200" baseline="0">
                          <a:solidFill>
                            <a:schemeClr val="tx1"/>
                          </a:solidFill>
                          <a:latin typeface="Arial" panose="020B0604020202020204" pitchFamily="34" charset="0"/>
                          <a:ea typeface="맑은 고딕" panose="020B0503020000020004" pitchFamily="50" charset="-127"/>
                          <a:cs typeface="+mn-cs"/>
                        </a:rPr>
                        <a:t>2022. </a:t>
                      </a:r>
                      <a:r>
                        <a:rPr lang="en-US" altLang="ko-KR" sz="900" b="0" i="0" u="none" strike="noStrike" kern="1200" baseline="0" dirty="0">
                          <a:solidFill>
                            <a:schemeClr val="tx1"/>
                          </a:solidFill>
                          <a:latin typeface="Arial" panose="020B0604020202020204" pitchFamily="34" charset="0"/>
                          <a:ea typeface="맑은 고딕" panose="020B0503020000020004" pitchFamily="50" charset="-127"/>
                          <a:cs typeface="+mn-cs"/>
                        </a:rPr>
                        <a:t>02</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ko-KR" sz="900" b="1" i="0" u="none" strike="noStrike" spc="-10" baseline="0" dirty="0">
                          <a:solidFill>
                            <a:srgbClr val="000000"/>
                          </a:solidFill>
                          <a:latin typeface="Arial" panose="020B0604020202020204" pitchFamily="34" charset="0"/>
                          <a:ea typeface="맑은 고딕" panose="020B0503020000020004" pitchFamily="50" charset="-127"/>
                        </a:rPr>
                        <a:t>List </a:t>
                      </a:r>
                      <a:r>
                        <a:rPr lang="en-US" altLang="ko-KR" sz="900" b="1" i="0" u="none" strike="noStrike" spc="-10" baseline="0" dirty="0" err="1">
                          <a:solidFill>
                            <a:srgbClr val="000000"/>
                          </a:solidFill>
                          <a:latin typeface="Arial" panose="020B0604020202020204" pitchFamily="34" charset="0"/>
                          <a:ea typeface="맑은 고딕" panose="020B0503020000020004" pitchFamily="50" charset="-127"/>
                        </a:rPr>
                        <a:t>Biotherapeautics</a:t>
                      </a:r>
                      <a:r>
                        <a:rPr lang="en-US" altLang="ko-KR" sz="900" b="1" i="0" u="none" strike="noStrike" spc="-10" baseline="0" dirty="0">
                          <a:solidFill>
                            <a:srgbClr val="000000"/>
                          </a:solidFill>
                          <a:latin typeface="Arial" panose="020B0604020202020204" pitchFamily="34" charset="0"/>
                          <a:ea typeface="맑은 고딕" panose="020B0503020000020004" pitchFamily="50" charset="-127"/>
                        </a:rPr>
                        <a:t>(List Bio) </a:t>
                      </a:r>
                      <a:r>
                        <a:rPr lang="en-US" altLang="ko-KR" sz="900" b="0" i="0" u="none" strike="noStrike" spc="-10" baseline="0" dirty="0">
                          <a:solidFill>
                            <a:srgbClr val="000000"/>
                          </a:solidFill>
                          <a:latin typeface="Arial" panose="020B0604020202020204" pitchFamily="34" charset="0"/>
                          <a:ea typeface="맑은 고딕" panose="020B0503020000020004" pitchFamily="50" charset="-127"/>
                        </a:rPr>
                        <a:t>Series A Financing(</a:t>
                      </a:r>
                      <a:r>
                        <a:rPr lang="en-US" altLang="ko-KR" sz="800" b="0" i="0" u="none" strike="noStrike" spc="-10" baseline="0" dirty="0">
                          <a:solidFill>
                            <a:srgbClr val="000000"/>
                          </a:solidFill>
                          <a:latin typeface="Arial" panose="020B0604020202020204" pitchFamily="34" charset="0"/>
                          <a:ea typeface="맑은 고딕" panose="020B0503020000020004" pitchFamily="50" charset="-127"/>
                        </a:rPr>
                        <a:t>58,600m KRW)</a:t>
                      </a:r>
                      <a:endParaRPr lang="arn-CL" altLang="ko-KR" sz="800" b="0" i="0" u="none" strike="noStrike" spc="-10" baseline="0" dirty="0">
                        <a:solidFill>
                          <a:srgbClr val="000000"/>
                        </a:solidFill>
                        <a:latin typeface="Arial" panose="020B0604020202020204" pitchFamily="34" charset="0"/>
                        <a:ea typeface="맑은 고딕" panose="020B0503020000020004" pitchFamily="50" charset="-127"/>
                      </a:endParaRPr>
                    </a:p>
                  </a:txBody>
                  <a:tcPr marL="3600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28" name="Text Box 5">
            <a:extLst>
              <a:ext uri="{FF2B5EF4-FFF2-40B4-BE49-F238E27FC236}">
                <a16:creationId xmlns:a16="http://schemas.microsoft.com/office/drawing/2014/main" id="{44E6F13C-0364-4987-AA16-DB45B671D57E}"/>
              </a:ext>
            </a:extLst>
          </p:cNvPr>
          <p:cNvSpPr txBox="1">
            <a:spLocks noChangeArrowheads="1"/>
          </p:cNvSpPr>
          <p:nvPr/>
        </p:nvSpPr>
        <p:spPr bwMode="auto">
          <a:xfrm>
            <a:off x="821500" y="3394172"/>
            <a:ext cx="804862" cy="282895"/>
          </a:xfrm>
          <a:prstGeom prst="rect">
            <a:avLst/>
          </a:prstGeom>
          <a:solidFill>
            <a:srgbClr val="0091DA"/>
          </a:solidFill>
          <a:ln w="9525" algn="ctr">
            <a:solidFill>
              <a:srgbClr val="0091DA"/>
            </a:solidFill>
            <a:miter lim="800000"/>
            <a:headEnd/>
            <a:tailEnd/>
          </a:ln>
          <a:effectLst/>
        </p:spPr>
        <p:txBody>
          <a:bodyPr wrap="none" lIns="46800" rIns="46800" anchor="ctr"/>
          <a:lstStyle/>
          <a:p>
            <a:pPr marL="285750" indent="-285750" algn="ctr" defTabSz="762000" eaLnBrk="0" hangingPunct="0"/>
            <a:r>
              <a:rPr lang="en-US" altLang="ko-KR" sz="900" b="1" dirty="0">
                <a:solidFill>
                  <a:schemeClr val="bg1"/>
                </a:solidFill>
                <a:latin typeface="Arial" panose="020B0604020202020204" pitchFamily="34" charset="0"/>
                <a:ea typeface="맑은 고딕" panose="020B0503020000020004" pitchFamily="50" charset="-127"/>
              </a:rPr>
              <a:t>Shareholders</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29" name="Rectangle 14">
            <a:extLst>
              <a:ext uri="{FF2B5EF4-FFF2-40B4-BE49-F238E27FC236}">
                <a16:creationId xmlns:a16="http://schemas.microsoft.com/office/drawing/2014/main" id="{EE01BD9C-32D1-457D-A94A-A31E03D81E88}"/>
              </a:ext>
            </a:extLst>
          </p:cNvPr>
          <p:cNvSpPr>
            <a:spLocks noChangeArrowheads="1"/>
          </p:cNvSpPr>
          <p:nvPr/>
        </p:nvSpPr>
        <p:spPr bwMode="auto">
          <a:xfrm>
            <a:off x="1689868" y="3383528"/>
            <a:ext cx="3092704" cy="295315"/>
          </a:xfrm>
          <a:prstGeom prst="rect">
            <a:avLst/>
          </a:prstGeom>
          <a:solidFill>
            <a:schemeClr val="bg1"/>
          </a:solidFill>
          <a:ln w="9525">
            <a:solidFill>
              <a:srgbClr val="0091DA"/>
            </a:solidFill>
            <a:miter lim="800000"/>
            <a:headEnd/>
            <a:tailEnd/>
          </a:ln>
          <a:effectLst/>
        </p:spPr>
        <p:txBody>
          <a:bodyPr lIns="54000" rIns="54000" anchor="ctr"/>
          <a:lstStyle/>
          <a:p>
            <a:pPr marL="0" lvl="1" defTabSz="914164">
              <a:spcAft>
                <a:spcPct val="0"/>
              </a:spcAft>
              <a:buSzPct val="100000"/>
              <a:defRPr/>
            </a:pPr>
            <a:r>
              <a:rPr lang="en-US" altLang="ko-KR" sz="800" dirty="0">
                <a:latin typeface="Arial" panose="020B0604020202020204" pitchFamily="34" charset="0"/>
                <a:ea typeface="맑은 고딕" panose="020B0503020000020004" pitchFamily="50" charset="-127"/>
                <a:cs typeface="Arial" panose="020B0604020202020204" pitchFamily="34" charset="0"/>
              </a:rPr>
              <a:t>Park Han-</a:t>
            </a:r>
            <a:r>
              <a:rPr lang="en-US" altLang="ko-KR" sz="800" dirty="0" err="1">
                <a:latin typeface="Arial" panose="020B0604020202020204" pitchFamily="34" charset="0"/>
                <a:ea typeface="맑은 고딕" panose="020B0503020000020004" pitchFamily="50" charset="-127"/>
                <a:cs typeface="Arial" panose="020B0604020202020204" pitchFamily="34" charset="0"/>
              </a:rPr>
              <a:t>soo</a:t>
            </a:r>
            <a:r>
              <a:rPr lang="en-US" altLang="ko-KR" sz="800" dirty="0">
                <a:latin typeface="Arial" panose="020B0604020202020204" pitchFamily="34" charset="0"/>
                <a:ea typeface="맑은 고딕" panose="020B0503020000020004" pitchFamily="50" charset="-127"/>
                <a:cs typeface="Arial" panose="020B0604020202020204" pitchFamily="34" charset="0"/>
              </a:rPr>
              <a:t> 12.63%, Bae Ji-</a:t>
            </a:r>
            <a:r>
              <a:rPr lang="en-US" altLang="ko-KR" sz="800" dirty="0" err="1">
                <a:latin typeface="Arial" panose="020B0604020202020204" pitchFamily="34" charset="0"/>
                <a:ea typeface="맑은 고딕" panose="020B0503020000020004" pitchFamily="50" charset="-127"/>
                <a:cs typeface="Arial" panose="020B0604020202020204" pitchFamily="34" charset="0"/>
              </a:rPr>
              <a:t>soo</a:t>
            </a:r>
            <a:r>
              <a:rPr lang="en-US" altLang="ko-KR" sz="800" dirty="0">
                <a:latin typeface="Arial" panose="020B0604020202020204" pitchFamily="34" charset="0"/>
                <a:ea typeface="맑은 고딕" panose="020B0503020000020004" pitchFamily="50" charset="-127"/>
                <a:cs typeface="Arial" panose="020B0604020202020204" pitchFamily="34" charset="0"/>
              </a:rPr>
              <a:t> 11.82%, Korea Investment Partners 7.12%, </a:t>
            </a:r>
            <a:r>
              <a:rPr lang="en-US" altLang="ko-KR" sz="800" dirty="0" err="1">
                <a:latin typeface="Arial" panose="020B0604020202020204" pitchFamily="34" charset="0"/>
                <a:ea typeface="맑은 고딕" panose="020B0503020000020004" pitchFamily="50" charset="-127"/>
                <a:cs typeface="Arial" panose="020B0604020202020204" pitchFamily="34" charset="0"/>
              </a:rPr>
              <a:t>Intervest</a:t>
            </a:r>
            <a:r>
              <a:rPr lang="en-US" altLang="ko-KR" sz="800" dirty="0">
                <a:latin typeface="Arial" panose="020B0604020202020204" pitchFamily="34" charset="0"/>
                <a:ea typeface="맑은 고딕" panose="020B0503020000020004" pitchFamily="50" charset="-127"/>
                <a:cs typeface="Arial" panose="020B0604020202020204" pitchFamily="34" charset="0"/>
              </a:rPr>
              <a:t> Co., Ltd. 5.12%, Seo Young-</a:t>
            </a:r>
            <a:r>
              <a:rPr lang="en-US" altLang="ko-KR" sz="800" dirty="0" err="1">
                <a:latin typeface="Arial" panose="020B0604020202020204" pitchFamily="34" charset="0"/>
                <a:ea typeface="맑은 고딕" panose="020B0503020000020004" pitchFamily="50" charset="-127"/>
                <a:cs typeface="Arial" panose="020B0604020202020204" pitchFamily="34" charset="0"/>
              </a:rPr>
              <a:t>jin</a:t>
            </a:r>
            <a:r>
              <a:rPr lang="en-US" altLang="ko-KR" sz="800" dirty="0">
                <a:latin typeface="Arial" panose="020B0604020202020204" pitchFamily="34" charset="0"/>
                <a:ea typeface="맑은 고딕" panose="020B0503020000020004" pitchFamily="50" charset="-127"/>
                <a:cs typeface="Arial" panose="020B0604020202020204" pitchFamily="34" charset="0"/>
              </a:rPr>
              <a:t> 1.07%</a:t>
            </a:r>
          </a:p>
        </p:txBody>
      </p:sp>
      <p:sp>
        <p:nvSpPr>
          <p:cNvPr id="31" name="Text Box 22">
            <a:extLst>
              <a:ext uri="{FF2B5EF4-FFF2-40B4-BE49-F238E27FC236}">
                <a16:creationId xmlns:a16="http://schemas.microsoft.com/office/drawing/2014/main" id="{D1F1457C-64CB-4339-9907-AD74338099B1}"/>
              </a:ext>
            </a:extLst>
          </p:cNvPr>
          <p:cNvSpPr txBox="1">
            <a:spLocks noChangeArrowheads="1"/>
          </p:cNvSpPr>
          <p:nvPr>
            <p:custDataLst>
              <p:tags r:id="rId2"/>
            </p:custDataLst>
          </p:nvPr>
        </p:nvSpPr>
        <p:spPr bwMode="auto">
          <a:xfrm>
            <a:off x="806450" y="3963626"/>
            <a:ext cx="3778250" cy="143858"/>
          </a:xfrm>
          <a:prstGeom prst="rect">
            <a:avLst/>
          </a:prstGeom>
          <a:noFill/>
          <a:ln w="6350">
            <a:noFill/>
            <a:miter lim="800000"/>
            <a:headEnd type="none" w="sm" len="sm"/>
            <a:tailEnd type="none" w="sm" len="sm"/>
          </a:ln>
          <a:effectLst/>
        </p:spPr>
        <p:txBody>
          <a:bodyPr lIns="0" tIns="0" rIns="0" bIns="0" anchor="t"/>
          <a:lstStyle/>
          <a:p>
            <a:pPr marL="546100" indent="-546100" defTabSz="762000" eaLnBrk="0" hangingPunct="0">
              <a:spcBef>
                <a:spcPct val="15000"/>
              </a:spcBef>
              <a:tabLst>
                <a:tab pos="722313" algn="l"/>
              </a:tabLst>
            </a:pPr>
            <a:r>
              <a:rPr lang="en-GB" altLang="ko-KR" sz="800" kern="0" dirty="0">
                <a:latin typeface="Arial" panose="020B0604020202020204" pitchFamily="34" charset="0"/>
                <a:ea typeface="맑은 고딕" panose="020B0503020000020004" pitchFamily="50" charset="-127"/>
              </a:rPr>
              <a:t>Source: Dart, </a:t>
            </a:r>
            <a:r>
              <a:rPr lang="en-US" altLang="ko-KR" sz="800" kern="0" dirty="0">
                <a:latin typeface="Arial" panose="020B0604020202020204" pitchFamily="34" charset="0"/>
                <a:ea typeface="맑은 고딕" panose="020B0503020000020004" pitchFamily="50" charset="-127"/>
              </a:rPr>
              <a:t>Kisline</a:t>
            </a:r>
          </a:p>
        </p:txBody>
      </p:sp>
      <p:graphicFrame>
        <p:nvGraphicFramePr>
          <p:cNvPr id="32" name="표 31">
            <a:extLst>
              <a:ext uri="{FF2B5EF4-FFF2-40B4-BE49-F238E27FC236}">
                <a16:creationId xmlns:a16="http://schemas.microsoft.com/office/drawing/2014/main" id="{E8EA3491-BB72-4A10-A694-3EC6F0185FB6}"/>
              </a:ext>
            </a:extLst>
          </p:cNvPr>
          <p:cNvGraphicFramePr>
            <a:graphicFrameLocks noGrp="1"/>
          </p:cNvGraphicFramePr>
          <p:nvPr>
            <p:extLst>
              <p:ext uri="{D42A27DB-BD31-4B8C-83A1-F6EECF244321}">
                <p14:modId xmlns:p14="http://schemas.microsoft.com/office/powerpoint/2010/main" val="525533369"/>
              </p:ext>
            </p:extLst>
          </p:nvPr>
        </p:nvGraphicFramePr>
        <p:xfrm>
          <a:off x="811339" y="1460227"/>
          <a:ext cx="3952113" cy="269600"/>
        </p:xfrm>
        <a:graphic>
          <a:graphicData uri="http://schemas.openxmlformats.org/drawingml/2006/table">
            <a:tbl>
              <a:tblPr firstRow="1" bandRow="1">
                <a:tableStyleId>{5C22544A-7EE6-4342-B048-85BDC9FD1C3A}</a:tableStyleId>
              </a:tblPr>
              <a:tblGrid>
                <a:gridCol w="3952113">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1" baseline="0" dirty="0">
                          <a:solidFill>
                            <a:srgbClr val="00338D"/>
                          </a:solidFill>
                          <a:latin typeface="Arial" panose="020B0604020202020204" pitchFamily="34" charset="0"/>
                          <a:ea typeface="맑은 고딕" panose="020B0503020000020004" pitchFamily="50" charset="-127"/>
                        </a:rPr>
                        <a:t>Overview</a:t>
                      </a:r>
                      <a:endParaRPr lang="ko-KR" altLang="en-US" sz="1100" b="1"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0" name="텍스트 개체 틀 2">
            <a:extLst>
              <a:ext uri="{FF2B5EF4-FFF2-40B4-BE49-F238E27FC236}">
                <a16:creationId xmlns:a16="http://schemas.microsoft.com/office/drawing/2014/main" id="{47548755-99E8-4D72-815D-7DD295495860}"/>
              </a:ext>
            </a:extLst>
          </p:cNvPr>
          <p:cNvSpPr txBox="1">
            <a:spLocks/>
          </p:cNvSpPr>
          <p:nvPr/>
        </p:nvSpPr>
        <p:spPr>
          <a:xfrm>
            <a:off x="823780" y="1031880"/>
            <a:ext cx="8254800"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a:spcAft>
                <a:spcPts val="0"/>
              </a:spcAft>
            </a:pPr>
            <a:r>
              <a:rPr lang="en-US" altLang="ko-KR" sz="1050" dirty="0">
                <a:latin typeface="+mn-lt"/>
                <a:ea typeface="맑은 고딕" panose="020B0503020000020004" pitchFamily="50" charset="-127"/>
                <a:cs typeface="Arial" pitchFamily="34" charset="0"/>
              </a:rPr>
              <a:t>Target are 2 subsidiaries of Genome &amp; Company, List Labs and List Bio. To advance CDMO business, Genome &amp; Company acquired the management rights of List Labs in Sep. 2021 and List Bio was established in Oct. 2021, a new CDMO plant in the U.S.</a:t>
            </a:r>
          </a:p>
        </p:txBody>
      </p:sp>
      <p:graphicFrame>
        <p:nvGraphicFramePr>
          <p:cNvPr id="47" name="표 46">
            <a:extLst>
              <a:ext uri="{FF2B5EF4-FFF2-40B4-BE49-F238E27FC236}">
                <a16:creationId xmlns:a16="http://schemas.microsoft.com/office/drawing/2014/main" id="{7371ED73-0D33-461B-B0DC-BB1911181AA2}"/>
              </a:ext>
            </a:extLst>
          </p:cNvPr>
          <p:cNvGraphicFramePr>
            <a:graphicFrameLocks noGrp="1"/>
          </p:cNvGraphicFramePr>
          <p:nvPr/>
        </p:nvGraphicFramePr>
        <p:xfrm>
          <a:off x="821498" y="4084445"/>
          <a:ext cx="3952115" cy="269600"/>
        </p:xfrm>
        <a:graphic>
          <a:graphicData uri="http://schemas.openxmlformats.org/drawingml/2006/table">
            <a:tbl>
              <a:tblPr firstRow="1" bandRow="1">
                <a:tableStyleId>{5C22544A-7EE6-4342-B048-85BDC9FD1C3A}</a:tableStyleId>
              </a:tblPr>
              <a:tblGrid>
                <a:gridCol w="3952115">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aseline="0" dirty="0">
                          <a:solidFill>
                            <a:srgbClr val="00338D"/>
                          </a:solidFill>
                          <a:latin typeface="Arial" panose="020B0604020202020204" pitchFamily="34" charset="0"/>
                          <a:ea typeface="맑은 고딕" panose="020B0503020000020004" pitchFamily="50" charset="-127"/>
                        </a:rPr>
                        <a:t>Structure</a:t>
                      </a:r>
                      <a:endParaRPr lang="ko-KR" altLang="en-US" sz="1100"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0" name="표 49">
            <a:extLst>
              <a:ext uri="{FF2B5EF4-FFF2-40B4-BE49-F238E27FC236}">
                <a16:creationId xmlns:a16="http://schemas.microsoft.com/office/drawing/2014/main" id="{EBB0C768-7DFC-4F78-85D7-886CF96F9957}"/>
              </a:ext>
            </a:extLst>
          </p:cNvPr>
          <p:cNvGraphicFramePr>
            <a:graphicFrameLocks noGrp="1"/>
          </p:cNvGraphicFramePr>
          <p:nvPr>
            <p:extLst>
              <p:ext uri="{D42A27DB-BD31-4B8C-83A1-F6EECF244321}">
                <p14:modId xmlns:p14="http://schemas.microsoft.com/office/powerpoint/2010/main" val="209847738"/>
              </p:ext>
            </p:extLst>
          </p:nvPr>
        </p:nvGraphicFramePr>
        <p:xfrm>
          <a:off x="5132388" y="1460227"/>
          <a:ext cx="3959225" cy="269600"/>
        </p:xfrm>
        <a:graphic>
          <a:graphicData uri="http://schemas.openxmlformats.org/drawingml/2006/table">
            <a:tbl>
              <a:tblPr firstRow="1" bandRow="1">
                <a:tableStyleId>{5C22544A-7EE6-4342-B048-85BDC9FD1C3A}</a:tableStyleId>
              </a:tblPr>
              <a:tblGrid>
                <a:gridCol w="3959225">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aseline="0" dirty="0">
                          <a:solidFill>
                            <a:srgbClr val="00338D"/>
                          </a:solidFill>
                          <a:latin typeface="Arial" panose="020B0604020202020204" pitchFamily="34" charset="0"/>
                          <a:ea typeface="맑은 고딕" panose="020B0503020000020004" pitchFamily="50" charset="-127"/>
                        </a:rPr>
                        <a:t>History</a:t>
                      </a:r>
                      <a:endParaRPr lang="ko-KR" altLang="en-US" sz="1100"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4" name="표 53">
            <a:extLst>
              <a:ext uri="{FF2B5EF4-FFF2-40B4-BE49-F238E27FC236}">
                <a16:creationId xmlns:a16="http://schemas.microsoft.com/office/drawing/2014/main" id="{C6FEC311-B252-4376-83E9-D63A1605A402}"/>
              </a:ext>
            </a:extLst>
          </p:cNvPr>
          <p:cNvGraphicFramePr>
            <a:graphicFrameLocks noGrp="1"/>
          </p:cNvGraphicFramePr>
          <p:nvPr>
            <p:extLst>
              <p:ext uri="{D42A27DB-BD31-4B8C-83A1-F6EECF244321}">
                <p14:modId xmlns:p14="http://schemas.microsoft.com/office/powerpoint/2010/main" val="3594065637"/>
              </p:ext>
            </p:extLst>
          </p:nvPr>
        </p:nvGraphicFramePr>
        <p:xfrm>
          <a:off x="5136742" y="5067250"/>
          <a:ext cx="3943658" cy="269600"/>
        </p:xfrm>
        <a:graphic>
          <a:graphicData uri="http://schemas.openxmlformats.org/drawingml/2006/table">
            <a:tbl>
              <a:tblPr firstRow="1" bandRow="1">
                <a:tableStyleId>{5C22544A-7EE6-4342-B048-85BDC9FD1C3A}</a:tableStyleId>
              </a:tblPr>
              <a:tblGrid>
                <a:gridCol w="3943658">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aseline="0" dirty="0">
                          <a:solidFill>
                            <a:srgbClr val="00338D"/>
                          </a:solidFill>
                          <a:latin typeface="Arial" panose="020B0604020202020204" pitchFamily="34" charset="0"/>
                          <a:ea typeface="맑은 고딕" panose="020B0503020000020004" pitchFamily="50" charset="-127"/>
                        </a:rPr>
                        <a:t>Genome &amp; Company 3-Year Consolidated F/S</a:t>
                      </a:r>
                      <a:endParaRPr lang="ko-KR" altLang="en-US" sz="1100"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9" name="Text Box 22">
            <a:extLst>
              <a:ext uri="{FF2B5EF4-FFF2-40B4-BE49-F238E27FC236}">
                <a16:creationId xmlns:a16="http://schemas.microsoft.com/office/drawing/2014/main" id="{DE6FF33B-4301-4EFF-98A5-BCB1E5FE9DCA}"/>
              </a:ext>
            </a:extLst>
          </p:cNvPr>
          <p:cNvSpPr txBox="1">
            <a:spLocks noChangeArrowheads="1"/>
          </p:cNvSpPr>
          <p:nvPr>
            <p:custDataLst>
              <p:tags r:id="rId3"/>
            </p:custDataLst>
          </p:nvPr>
        </p:nvSpPr>
        <p:spPr bwMode="auto">
          <a:xfrm>
            <a:off x="5146440" y="6218939"/>
            <a:ext cx="3778250" cy="143858"/>
          </a:xfrm>
          <a:prstGeom prst="rect">
            <a:avLst/>
          </a:prstGeom>
          <a:noFill/>
          <a:ln w="6350">
            <a:noFill/>
            <a:miter lim="800000"/>
            <a:headEnd type="none" w="sm" len="sm"/>
            <a:tailEnd type="none" w="sm" len="sm"/>
          </a:ln>
          <a:effectLst/>
        </p:spPr>
        <p:txBody>
          <a:bodyPr lIns="0" tIns="0" rIns="0" bIns="0" anchor="t"/>
          <a:lstStyle/>
          <a:p>
            <a:pPr marL="546100" indent="-546100" defTabSz="762000" eaLnBrk="0" hangingPunct="0">
              <a:spcBef>
                <a:spcPct val="15000"/>
              </a:spcBef>
              <a:tabLst>
                <a:tab pos="722313" algn="l"/>
              </a:tabLst>
            </a:pPr>
            <a:r>
              <a:rPr lang="en-GB" altLang="ko-KR" sz="800" kern="0" dirty="0">
                <a:latin typeface="Arial" panose="020B0604020202020204" pitchFamily="34" charset="0"/>
                <a:ea typeface="맑은 고딕" panose="020B0503020000020004" pitchFamily="50" charset="-127"/>
              </a:rPr>
              <a:t>Source: Dart / Unit: m KRW</a:t>
            </a:r>
            <a:endParaRPr lang="en-US" altLang="ko-KR" sz="800" kern="0" dirty="0">
              <a:latin typeface="Arial" panose="020B0604020202020204" pitchFamily="34" charset="0"/>
              <a:ea typeface="맑은 고딕" panose="020B0503020000020004" pitchFamily="50" charset="-127"/>
            </a:endParaRPr>
          </a:p>
        </p:txBody>
      </p:sp>
      <p:graphicFrame>
        <p:nvGraphicFramePr>
          <p:cNvPr id="60" name="표 59">
            <a:extLst>
              <a:ext uri="{FF2B5EF4-FFF2-40B4-BE49-F238E27FC236}">
                <a16:creationId xmlns:a16="http://schemas.microsoft.com/office/drawing/2014/main" id="{C5DA2B4B-4A1C-4813-8AD0-BE9C29D2EEBD}"/>
              </a:ext>
            </a:extLst>
          </p:cNvPr>
          <p:cNvGraphicFramePr>
            <a:graphicFrameLocks noGrp="1"/>
          </p:cNvGraphicFramePr>
          <p:nvPr>
            <p:extLst>
              <p:ext uri="{D42A27DB-BD31-4B8C-83A1-F6EECF244321}">
                <p14:modId xmlns:p14="http://schemas.microsoft.com/office/powerpoint/2010/main" val="2973252989"/>
              </p:ext>
            </p:extLst>
          </p:nvPr>
        </p:nvGraphicFramePr>
        <p:xfrm>
          <a:off x="5136742" y="5404319"/>
          <a:ext cx="1943999" cy="768251"/>
        </p:xfrm>
        <a:graphic>
          <a:graphicData uri="http://schemas.openxmlformats.org/drawingml/2006/table">
            <a:tbl>
              <a:tblPr firstRow="1" bandRow="1">
                <a:tableStyleId>{5C22544A-7EE6-4342-B048-85BDC9FD1C3A}</a:tableStyleId>
              </a:tblPr>
              <a:tblGrid>
                <a:gridCol w="521108">
                  <a:extLst>
                    <a:ext uri="{9D8B030D-6E8A-4147-A177-3AD203B41FA5}">
                      <a16:colId xmlns:a16="http://schemas.microsoft.com/office/drawing/2014/main" val="20000"/>
                    </a:ext>
                  </a:extLst>
                </a:gridCol>
                <a:gridCol w="474297">
                  <a:extLst>
                    <a:ext uri="{9D8B030D-6E8A-4147-A177-3AD203B41FA5}">
                      <a16:colId xmlns:a16="http://schemas.microsoft.com/office/drawing/2014/main" val="20001"/>
                    </a:ext>
                  </a:extLst>
                </a:gridCol>
                <a:gridCol w="474297">
                  <a:extLst>
                    <a:ext uri="{9D8B030D-6E8A-4147-A177-3AD203B41FA5}">
                      <a16:colId xmlns:a16="http://schemas.microsoft.com/office/drawing/2014/main" val="1229124357"/>
                    </a:ext>
                  </a:extLst>
                </a:gridCol>
                <a:gridCol w="474297">
                  <a:extLst>
                    <a:ext uri="{9D8B030D-6E8A-4147-A177-3AD203B41FA5}">
                      <a16:colId xmlns:a16="http://schemas.microsoft.com/office/drawing/2014/main" val="2722776157"/>
                    </a:ext>
                  </a:extLst>
                </a:gridCol>
              </a:tblGrid>
              <a:tr h="228251">
                <a:tc>
                  <a:txBody>
                    <a:bodyPr/>
                    <a:lstStyle/>
                    <a:p>
                      <a:pPr marL="285750" indent="-285750" algn="ctr" defTabSz="762000" rtl="0" eaLnBrk="0" latinLnBrk="1" hangingPunct="0"/>
                      <a:r>
                        <a:rPr lang="en-US" altLang="ko-KR" sz="850" b="1" kern="1200" baseline="0" dirty="0">
                          <a:solidFill>
                            <a:schemeClr val="bg1"/>
                          </a:solidFill>
                          <a:latin typeface="Arial" panose="020B0604020202020204" pitchFamily="34" charset="0"/>
                          <a:ea typeface="맑은 고딕" panose="020B0503020000020004" pitchFamily="50" charset="-127"/>
                          <a:cs typeface="+mn-cs"/>
                        </a:rPr>
                        <a:t>BS</a:t>
                      </a:r>
                      <a:endParaRPr lang="ko-KR" altLang="en-US" sz="850" b="1" kern="1200" baseline="0" dirty="0">
                        <a:solidFill>
                          <a:schemeClr val="bg1"/>
                        </a:solidFill>
                        <a:latin typeface="Arial" panose="020B0604020202020204" pitchFamily="34" charset="0"/>
                        <a:ea typeface="맑은 고딕" panose="020B0503020000020004" pitchFamily="50" charset="-127"/>
                        <a:cs typeface="+mn-cs"/>
                      </a:endParaRPr>
                    </a:p>
                  </a:txBody>
                  <a:tcPr anchor="ctr">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285750" indent="-285750" algn="ctr" defTabSz="762000" rtl="0" eaLnBrk="0" latinLnBrk="1" hangingPunct="0"/>
                      <a:r>
                        <a:rPr lang="en-US" altLang="ko-KR" sz="850" b="1" kern="1200" baseline="0" dirty="0">
                          <a:solidFill>
                            <a:schemeClr val="bg1"/>
                          </a:solidFill>
                          <a:latin typeface="Arial" panose="020B0604020202020204" pitchFamily="34" charset="0"/>
                          <a:ea typeface="맑은 고딕" panose="020B0503020000020004" pitchFamily="50" charset="-127"/>
                          <a:cs typeface="+mn-cs"/>
                        </a:rPr>
                        <a:t>Dec.20</a:t>
                      </a:r>
                      <a:endParaRPr lang="ko-KR" altLang="en-US" sz="850" b="1" kern="1200" baseline="0" dirty="0">
                        <a:solidFill>
                          <a:schemeClr val="bg1"/>
                        </a:solidFill>
                        <a:latin typeface="Arial" panose="020B0604020202020204" pitchFamily="34" charset="0"/>
                        <a:ea typeface="맑은 고딕" panose="020B0503020000020004" pitchFamily="50" charset="-127"/>
                        <a:cs typeface="+mn-cs"/>
                      </a:endParaRPr>
                    </a:p>
                  </a:txBody>
                  <a:tcPr marL="0" marR="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285750" indent="-285750" algn="ctr" defTabSz="762000" rtl="0" eaLnBrk="0" latinLnBrk="1" hangingPunct="0"/>
                      <a:r>
                        <a:rPr lang="en-US" altLang="ko-KR" sz="850" b="1" kern="1200" baseline="0" dirty="0">
                          <a:solidFill>
                            <a:schemeClr val="bg1"/>
                          </a:solidFill>
                          <a:latin typeface="Arial" panose="020B0604020202020204" pitchFamily="34" charset="0"/>
                          <a:ea typeface="맑은 고딕" panose="020B0503020000020004" pitchFamily="50" charset="-127"/>
                          <a:cs typeface="+mn-cs"/>
                        </a:rPr>
                        <a:t>Dec.21</a:t>
                      </a:r>
                      <a:endParaRPr lang="ko-KR" altLang="en-US" sz="850" b="1" kern="1200" baseline="0" dirty="0">
                        <a:solidFill>
                          <a:schemeClr val="bg1"/>
                        </a:solidFill>
                        <a:latin typeface="Arial" panose="020B0604020202020204" pitchFamily="34" charset="0"/>
                        <a:ea typeface="맑은 고딕" panose="020B0503020000020004" pitchFamily="50" charset="-127"/>
                        <a:cs typeface="+mn-cs"/>
                      </a:endParaRPr>
                    </a:p>
                  </a:txBody>
                  <a:tcPr marL="0" marR="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285750" indent="-285750" algn="ctr" defTabSz="762000" rtl="0" eaLnBrk="0" latinLnBrk="1" hangingPunct="0"/>
                      <a:r>
                        <a:rPr lang="en-US" altLang="ko-KR" sz="850" b="1" kern="1200" baseline="0" dirty="0">
                          <a:solidFill>
                            <a:schemeClr val="bg1"/>
                          </a:solidFill>
                          <a:latin typeface="Arial" panose="020B0604020202020204" pitchFamily="34" charset="0"/>
                          <a:ea typeface="맑은 고딕" panose="020B0503020000020004" pitchFamily="50" charset="-127"/>
                          <a:cs typeface="+mn-cs"/>
                        </a:rPr>
                        <a:t>Dec.22</a:t>
                      </a:r>
                      <a:endParaRPr lang="ko-KR" altLang="en-US" sz="850" b="1" kern="1200" baseline="0" dirty="0">
                        <a:solidFill>
                          <a:schemeClr val="bg1"/>
                        </a:solidFill>
                        <a:latin typeface="Arial" panose="020B0604020202020204" pitchFamily="34" charset="0"/>
                        <a:ea typeface="맑은 고딕" panose="020B0503020000020004" pitchFamily="50" charset="-127"/>
                        <a:cs typeface="+mn-cs"/>
                      </a:endParaRPr>
                    </a:p>
                  </a:txBody>
                  <a:tcPr marL="0" marR="0" anchor="ctr">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extLst>
                  <a:ext uri="{0D108BD9-81ED-4DB2-BD59-A6C34878D82A}">
                    <a16:rowId xmlns:a16="http://schemas.microsoft.com/office/drawing/2014/main" val="10000"/>
                  </a:ext>
                </a:extLst>
              </a:tr>
              <a:tr h="180000">
                <a:tc>
                  <a:txBody>
                    <a:bodyPr/>
                    <a:lstStyle/>
                    <a:p>
                      <a:pPr marL="0" algn="ctr" defTabSz="914400" rtl="0" eaLnBrk="1" fontAlgn="t" latinLnBrk="1" hangingPunct="1"/>
                      <a:r>
                        <a:rPr lang="en-US" altLang="ko-KR" sz="700" b="0" i="0" u="none" strike="noStrike" kern="1200" baseline="0" dirty="0">
                          <a:solidFill>
                            <a:schemeClr val="tx1"/>
                          </a:solidFill>
                          <a:latin typeface="Arial" panose="020B0604020202020204" pitchFamily="34" charset="0"/>
                          <a:ea typeface="맑은 고딕" panose="020B0503020000020004" pitchFamily="50" charset="-127"/>
                          <a:cs typeface="+mn-cs"/>
                        </a:rPr>
                        <a:t>Assets</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ctr" latinLnBrk="1" hangingPunct="1">
                        <a:lnSpc>
                          <a:spcPct val="100000"/>
                        </a:lnSpc>
                        <a:spcBef>
                          <a:spcPts val="0"/>
                        </a:spcBef>
                        <a:spcAft>
                          <a:spcPts val="0"/>
                        </a:spcAft>
                        <a:buClrTx/>
                        <a:buSzTx/>
                        <a:buFont typeface="Wingdings" pitchFamily="2" charset="2"/>
                        <a:buNone/>
                        <a:tabLst/>
                        <a:defRPr/>
                      </a:pPr>
                      <a:r>
                        <a:rPr lang="en-US" altLang="ko-KR" sz="850" b="0" i="0" u="none" strike="noStrike" kern="1200" baseline="0">
                          <a:solidFill>
                            <a:srgbClr val="000000"/>
                          </a:solidFill>
                          <a:latin typeface="Arial" panose="020B0604020202020204" pitchFamily="34" charset="0"/>
                          <a:ea typeface="맑은 고딕" panose="020B0503020000020004" pitchFamily="50" charset="-127"/>
                          <a:cs typeface="+mn-cs"/>
                        </a:rPr>
                        <a:t>120,883</a:t>
                      </a:r>
                      <a:endParaRPr lang="ko-KR" altLang="en-US" sz="850" b="0" i="0" u="none" strike="noStrike" kern="1200" baseline="0" dirty="0">
                        <a:solidFill>
                          <a:srgbClr val="000000"/>
                        </a:solidFill>
                        <a:latin typeface="Arial" panose="020B0604020202020204" pitchFamily="34" charset="0"/>
                        <a:ea typeface="맑은 고딕" panose="020B0503020000020004" pitchFamily="50" charset="-127"/>
                        <a:cs typeface="+mn-cs"/>
                      </a:endParaRPr>
                    </a:p>
                  </a:txBody>
                  <a:tcPr marL="0" marR="18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ctr" latinLnBrk="1" hangingPunct="1">
                        <a:lnSpc>
                          <a:spcPct val="100000"/>
                        </a:lnSpc>
                        <a:spcBef>
                          <a:spcPts val="0"/>
                        </a:spcBef>
                        <a:spcAft>
                          <a:spcPts val="0"/>
                        </a:spcAft>
                        <a:buClrTx/>
                        <a:buSzTx/>
                        <a:buFont typeface="Wingdings" pitchFamily="2" charset="2"/>
                        <a:buNone/>
                        <a:tabLst/>
                        <a:defRPr/>
                      </a:pPr>
                      <a:r>
                        <a:rPr lang="en-US" altLang="ko-KR" sz="850" b="0" i="0" u="none" strike="noStrike" kern="1200" baseline="0">
                          <a:solidFill>
                            <a:srgbClr val="000000"/>
                          </a:solidFill>
                          <a:latin typeface="Arial" panose="020B0604020202020204" pitchFamily="34" charset="0"/>
                          <a:ea typeface="맑은 고딕" panose="020B0503020000020004" pitchFamily="50" charset="-127"/>
                          <a:cs typeface="+mn-cs"/>
                        </a:rPr>
                        <a:t>137,216</a:t>
                      </a:r>
                      <a:endParaRPr lang="ko-KR" altLang="en-US" sz="850" b="0" i="0" u="none" strike="noStrike" kern="1200" baseline="0" dirty="0">
                        <a:solidFill>
                          <a:srgbClr val="000000"/>
                        </a:solidFill>
                        <a:latin typeface="Arial" panose="020B0604020202020204" pitchFamily="34" charset="0"/>
                        <a:ea typeface="맑은 고딕" panose="020B0503020000020004" pitchFamily="50" charset="-127"/>
                        <a:cs typeface="+mn-cs"/>
                      </a:endParaRPr>
                    </a:p>
                  </a:txBody>
                  <a:tcPr marL="0" marR="18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ctr" latinLnBrk="1" hangingPunct="1">
                        <a:lnSpc>
                          <a:spcPct val="100000"/>
                        </a:lnSpc>
                        <a:spcBef>
                          <a:spcPts val="0"/>
                        </a:spcBef>
                        <a:spcAft>
                          <a:spcPts val="0"/>
                        </a:spcAft>
                        <a:buClrTx/>
                        <a:buSzTx/>
                        <a:buFont typeface="Wingdings" pitchFamily="2" charset="2"/>
                        <a:buNone/>
                        <a:tabLst/>
                        <a:defRPr/>
                      </a:pPr>
                      <a:r>
                        <a:rPr lang="en-US" altLang="ko-KR" sz="850" b="0" i="0" u="none" strike="noStrike" kern="1200" baseline="0">
                          <a:solidFill>
                            <a:srgbClr val="000000"/>
                          </a:solidFill>
                          <a:latin typeface="Arial" panose="020B0604020202020204" pitchFamily="34" charset="0"/>
                          <a:ea typeface="맑은 고딕" panose="020B0503020000020004" pitchFamily="50" charset="-127"/>
                          <a:cs typeface="+mn-cs"/>
                        </a:rPr>
                        <a:t>172,997</a:t>
                      </a:r>
                      <a:endParaRPr lang="ko-KR" altLang="en-US" sz="850" b="0" i="0" u="none" strike="noStrike" kern="1200" baseline="0" dirty="0">
                        <a:solidFill>
                          <a:srgbClr val="000000"/>
                        </a:solidFill>
                        <a:latin typeface="Arial" panose="020B0604020202020204" pitchFamily="34" charset="0"/>
                        <a:ea typeface="맑은 고딕" panose="020B0503020000020004" pitchFamily="50" charset="-127"/>
                        <a:cs typeface="+mn-cs"/>
                      </a:endParaRPr>
                    </a:p>
                  </a:txBody>
                  <a:tcPr marL="0" marR="18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0000">
                <a:tc>
                  <a:txBody>
                    <a:bodyPr/>
                    <a:lstStyle/>
                    <a:p>
                      <a:pPr marL="0" algn="ctr" defTabSz="914400" rtl="0" eaLnBrk="1" fontAlgn="t" latinLnBrk="1" hangingPunct="1"/>
                      <a:r>
                        <a:rPr lang="en-US" altLang="ko-KR" sz="700" b="0" i="0" u="none" strike="noStrike" kern="1200" baseline="0" dirty="0">
                          <a:solidFill>
                            <a:schemeClr val="tx1"/>
                          </a:solidFill>
                          <a:latin typeface="Arial" panose="020B0604020202020204" pitchFamily="34" charset="0"/>
                          <a:ea typeface="맑은 고딕" panose="020B0503020000020004" pitchFamily="50" charset="-127"/>
                          <a:cs typeface="+mn-cs"/>
                        </a:rPr>
                        <a:t>Liabilities</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a:solidFill>
                            <a:srgbClr val="000000"/>
                          </a:solidFill>
                          <a:latin typeface="Arial" panose="020B0604020202020204" pitchFamily="34" charset="0"/>
                          <a:ea typeface="맑은 고딕" panose="020B0503020000020004" pitchFamily="50" charset="-127"/>
                        </a:rPr>
                        <a:t>5,800</a:t>
                      </a:r>
                      <a:endParaRPr lang="arn-CL" altLang="ko-KR" sz="850" b="0" i="0" u="none" strike="noStrike" spc="-10" baseline="0" dirty="0">
                        <a:solidFill>
                          <a:srgbClr val="000000"/>
                        </a:solidFill>
                        <a:latin typeface="Arial" panose="020B0604020202020204" pitchFamily="34" charset="0"/>
                        <a:ea typeface="맑은 고딕" panose="020B0503020000020004" pitchFamily="50" charset="-127"/>
                      </a:endParaRPr>
                    </a:p>
                  </a:txBody>
                  <a:tcPr marL="0" marR="18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a:solidFill>
                            <a:srgbClr val="000000"/>
                          </a:solidFill>
                          <a:latin typeface="Arial" panose="020B0604020202020204" pitchFamily="34" charset="0"/>
                          <a:ea typeface="맑은 고딕" panose="020B0503020000020004" pitchFamily="50" charset="-127"/>
                        </a:rPr>
                        <a:t>23,816</a:t>
                      </a:r>
                      <a:endParaRPr lang="arn-CL" altLang="ko-KR" sz="850" b="0" i="0" u="none" strike="noStrike" spc="-10" baseline="0" dirty="0">
                        <a:solidFill>
                          <a:srgbClr val="000000"/>
                        </a:solidFill>
                        <a:latin typeface="Arial" panose="020B0604020202020204" pitchFamily="34" charset="0"/>
                        <a:ea typeface="맑은 고딕" panose="020B0503020000020004" pitchFamily="50" charset="-127"/>
                      </a:endParaRPr>
                    </a:p>
                  </a:txBody>
                  <a:tcPr marL="0" marR="18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a:solidFill>
                            <a:srgbClr val="000000"/>
                          </a:solidFill>
                          <a:latin typeface="Arial" panose="020B0604020202020204" pitchFamily="34" charset="0"/>
                          <a:ea typeface="맑은 고딕" panose="020B0503020000020004" pitchFamily="50" charset="-127"/>
                        </a:rPr>
                        <a:t>22,452</a:t>
                      </a:r>
                      <a:endParaRPr lang="arn-CL" altLang="ko-KR" sz="850" b="0" i="0" u="none" strike="noStrike" spc="-10" baseline="0" dirty="0">
                        <a:solidFill>
                          <a:srgbClr val="000000"/>
                        </a:solidFill>
                        <a:latin typeface="Arial" panose="020B0604020202020204" pitchFamily="34" charset="0"/>
                        <a:ea typeface="맑은 고딕" panose="020B0503020000020004" pitchFamily="50" charset="-127"/>
                      </a:endParaRPr>
                    </a:p>
                  </a:txBody>
                  <a:tcPr marL="0" marR="18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0000">
                <a:tc>
                  <a:txBody>
                    <a:bodyPr/>
                    <a:lstStyle/>
                    <a:p>
                      <a:pPr marL="0" algn="ctr" defTabSz="914400" rtl="0" eaLnBrk="1" fontAlgn="t" latinLnBrk="1" hangingPunct="1"/>
                      <a:r>
                        <a:rPr lang="en-US" altLang="ko-KR" sz="700" b="0" i="0" u="none" strike="noStrike" kern="1200" baseline="0" dirty="0">
                          <a:solidFill>
                            <a:schemeClr val="tx1"/>
                          </a:solidFill>
                          <a:latin typeface="Arial" panose="020B0604020202020204" pitchFamily="34" charset="0"/>
                          <a:ea typeface="맑은 고딕" panose="020B0503020000020004" pitchFamily="50" charset="-127"/>
                          <a:cs typeface="+mn-cs"/>
                        </a:rPr>
                        <a:t>Equity</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a:solidFill>
                            <a:srgbClr val="000000"/>
                          </a:solidFill>
                          <a:latin typeface="Arial" panose="020B0604020202020204" pitchFamily="34" charset="0"/>
                          <a:ea typeface="맑은 고딕" panose="020B0503020000020004" pitchFamily="50" charset="-127"/>
                        </a:rPr>
                        <a:t>115,083</a:t>
                      </a:r>
                      <a:endParaRPr lang="arn-CL" altLang="ko-KR" sz="850" b="0" i="0" u="none" strike="noStrike" spc="-10" baseline="0" dirty="0">
                        <a:solidFill>
                          <a:srgbClr val="000000"/>
                        </a:solidFill>
                        <a:latin typeface="Arial" panose="020B0604020202020204" pitchFamily="34" charset="0"/>
                        <a:ea typeface="맑은 고딕" panose="020B0503020000020004" pitchFamily="50" charset="-127"/>
                      </a:endParaRPr>
                    </a:p>
                  </a:txBody>
                  <a:tcPr marL="0" marR="18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a:solidFill>
                            <a:srgbClr val="000000"/>
                          </a:solidFill>
                          <a:latin typeface="Arial" panose="020B0604020202020204" pitchFamily="34" charset="0"/>
                          <a:ea typeface="맑은 고딕" panose="020B0503020000020004" pitchFamily="50" charset="-127"/>
                        </a:rPr>
                        <a:t>113,400</a:t>
                      </a:r>
                      <a:endParaRPr lang="arn-CL" altLang="ko-KR" sz="850" b="0" i="0" u="none" strike="noStrike" spc="-10" baseline="0" dirty="0">
                        <a:solidFill>
                          <a:srgbClr val="000000"/>
                        </a:solidFill>
                        <a:latin typeface="Arial" panose="020B0604020202020204" pitchFamily="34" charset="0"/>
                        <a:ea typeface="맑은 고딕" panose="020B0503020000020004" pitchFamily="50" charset="-127"/>
                      </a:endParaRPr>
                    </a:p>
                  </a:txBody>
                  <a:tcPr marL="0" marR="18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dirty="0">
                          <a:solidFill>
                            <a:srgbClr val="000000"/>
                          </a:solidFill>
                          <a:latin typeface="Arial" panose="020B0604020202020204" pitchFamily="34" charset="0"/>
                          <a:ea typeface="맑은 고딕" panose="020B0503020000020004" pitchFamily="50" charset="-127"/>
                        </a:rPr>
                        <a:t>150,544</a:t>
                      </a:r>
                    </a:p>
                  </a:txBody>
                  <a:tcPr marL="0" marR="18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aphicFrame>
        <p:nvGraphicFramePr>
          <p:cNvPr id="61" name="표 60">
            <a:extLst>
              <a:ext uri="{FF2B5EF4-FFF2-40B4-BE49-F238E27FC236}">
                <a16:creationId xmlns:a16="http://schemas.microsoft.com/office/drawing/2014/main" id="{07C12DB3-FEBF-4E87-8E67-4E6D633D7FA8}"/>
              </a:ext>
            </a:extLst>
          </p:cNvPr>
          <p:cNvGraphicFramePr>
            <a:graphicFrameLocks noGrp="1"/>
          </p:cNvGraphicFramePr>
          <p:nvPr>
            <p:extLst>
              <p:ext uri="{D42A27DB-BD31-4B8C-83A1-F6EECF244321}">
                <p14:modId xmlns:p14="http://schemas.microsoft.com/office/powerpoint/2010/main" val="1443866501"/>
              </p:ext>
            </p:extLst>
          </p:nvPr>
        </p:nvGraphicFramePr>
        <p:xfrm>
          <a:off x="7124700" y="5404319"/>
          <a:ext cx="1969200" cy="768251"/>
        </p:xfrm>
        <a:graphic>
          <a:graphicData uri="http://schemas.openxmlformats.org/drawingml/2006/table">
            <a:tbl>
              <a:tblPr firstRow="1" bandRow="1">
                <a:tableStyleId>{5C22544A-7EE6-4342-B048-85BDC9FD1C3A}</a:tableStyleId>
              </a:tblPr>
              <a:tblGrid>
                <a:gridCol w="576000">
                  <a:extLst>
                    <a:ext uri="{9D8B030D-6E8A-4147-A177-3AD203B41FA5}">
                      <a16:colId xmlns:a16="http://schemas.microsoft.com/office/drawing/2014/main" val="20000"/>
                    </a:ext>
                  </a:extLst>
                </a:gridCol>
                <a:gridCol w="464400">
                  <a:extLst>
                    <a:ext uri="{9D8B030D-6E8A-4147-A177-3AD203B41FA5}">
                      <a16:colId xmlns:a16="http://schemas.microsoft.com/office/drawing/2014/main" val="20001"/>
                    </a:ext>
                  </a:extLst>
                </a:gridCol>
                <a:gridCol w="464400">
                  <a:extLst>
                    <a:ext uri="{9D8B030D-6E8A-4147-A177-3AD203B41FA5}">
                      <a16:colId xmlns:a16="http://schemas.microsoft.com/office/drawing/2014/main" val="1229124357"/>
                    </a:ext>
                  </a:extLst>
                </a:gridCol>
                <a:gridCol w="464400">
                  <a:extLst>
                    <a:ext uri="{9D8B030D-6E8A-4147-A177-3AD203B41FA5}">
                      <a16:colId xmlns:a16="http://schemas.microsoft.com/office/drawing/2014/main" val="2722776157"/>
                    </a:ext>
                  </a:extLst>
                </a:gridCol>
              </a:tblGrid>
              <a:tr h="228251">
                <a:tc>
                  <a:txBody>
                    <a:bodyPr/>
                    <a:lstStyle/>
                    <a:p>
                      <a:pPr marL="285750" indent="-285750" algn="ctr" defTabSz="762000" rtl="0" eaLnBrk="0" latinLnBrk="1" hangingPunct="0"/>
                      <a:r>
                        <a:rPr lang="en-US" altLang="ko-KR" sz="850" b="1" kern="1200" baseline="0" dirty="0">
                          <a:solidFill>
                            <a:schemeClr val="bg1"/>
                          </a:solidFill>
                          <a:latin typeface="Arial" panose="020B0604020202020204" pitchFamily="34" charset="0"/>
                          <a:ea typeface="맑은 고딕" panose="020B0503020000020004" pitchFamily="50" charset="-127"/>
                          <a:cs typeface="+mn-cs"/>
                        </a:rPr>
                        <a:t>IS</a:t>
                      </a:r>
                      <a:endParaRPr lang="ko-KR" altLang="en-US" sz="850" b="1" kern="1200" baseline="0" dirty="0">
                        <a:solidFill>
                          <a:schemeClr val="bg1"/>
                        </a:solidFill>
                        <a:latin typeface="Arial" panose="020B0604020202020204" pitchFamily="34" charset="0"/>
                        <a:ea typeface="맑은 고딕" panose="020B0503020000020004" pitchFamily="50" charset="-127"/>
                        <a:cs typeface="+mn-cs"/>
                      </a:endParaRPr>
                    </a:p>
                  </a:txBody>
                  <a:tcPr anchor="ctr">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285750" indent="-285750" algn="ctr" defTabSz="762000" rtl="0" eaLnBrk="0" latinLnBrk="1" hangingPunct="0"/>
                      <a:r>
                        <a:rPr lang="en-US" altLang="ko-KR" sz="850" b="1" kern="1200" baseline="0">
                          <a:solidFill>
                            <a:schemeClr val="bg1"/>
                          </a:solidFill>
                          <a:latin typeface="Arial" panose="020B0604020202020204" pitchFamily="34" charset="0"/>
                          <a:ea typeface="맑은 고딕" panose="020B0503020000020004" pitchFamily="50" charset="-127"/>
                          <a:cs typeface="+mn-cs"/>
                        </a:rPr>
                        <a:t>FY20</a:t>
                      </a:r>
                      <a:endParaRPr lang="ko-KR" altLang="en-US" sz="850" b="1" kern="1200" baseline="0" dirty="0">
                        <a:solidFill>
                          <a:schemeClr val="bg1"/>
                        </a:solidFill>
                        <a:latin typeface="Arial" panose="020B0604020202020204" pitchFamily="34" charset="0"/>
                        <a:ea typeface="맑은 고딕" panose="020B0503020000020004" pitchFamily="50" charset="-127"/>
                        <a:cs typeface="+mn-cs"/>
                      </a:endParaRPr>
                    </a:p>
                  </a:txBody>
                  <a:tcPr marL="0" marR="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285750" indent="-285750" algn="ctr" defTabSz="762000" rtl="0" eaLnBrk="0" latinLnBrk="1" hangingPunct="0"/>
                      <a:r>
                        <a:rPr lang="en-US" altLang="ko-KR" sz="850" b="1" kern="1200" baseline="0">
                          <a:solidFill>
                            <a:schemeClr val="bg1"/>
                          </a:solidFill>
                          <a:latin typeface="Arial" panose="020B0604020202020204" pitchFamily="34" charset="0"/>
                          <a:ea typeface="맑은 고딕" panose="020B0503020000020004" pitchFamily="50" charset="-127"/>
                          <a:cs typeface="+mn-cs"/>
                        </a:rPr>
                        <a:t>FY21</a:t>
                      </a:r>
                      <a:endParaRPr lang="ko-KR" altLang="en-US" sz="850" b="1" kern="1200" baseline="0" dirty="0">
                        <a:solidFill>
                          <a:schemeClr val="bg1"/>
                        </a:solidFill>
                        <a:latin typeface="Arial" panose="020B0604020202020204" pitchFamily="34" charset="0"/>
                        <a:ea typeface="맑은 고딕" panose="020B0503020000020004" pitchFamily="50" charset="-127"/>
                        <a:cs typeface="+mn-cs"/>
                      </a:endParaRPr>
                    </a:p>
                  </a:txBody>
                  <a:tcPr marL="0" marR="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285750" indent="-285750" algn="ctr" defTabSz="762000" rtl="0" eaLnBrk="0" latinLnBrk="1" hangingPunct="0"/>
                      <a:r>
                        <a:rPr lang="en-US" altLang="ko-KR" sz="850" b="1" kern="1200" baseline="0">
                          <a:solidFill>
                            <a:schemeClr val="bg1"/>
                          </a:solidFill>
                          <a:latin typeface="Arial" panose="020B0604020202020204" pitchFamily="34" charset="0"/>
                          <a:ea typeface="맑은 고딕" panose="020B0503020000020004" pitchFamily="50" charset="-127"/>
                          <a:cs typeface="+mn-cs"/>
                        </a:rPr>
                        <a:t>FY22</a:t>
                      </a:r>
                      <a:endParaRPr lang="ko-KR" altLang="en-US" sz="850" b="1" kern="1200" baseline="0" dirty="0">
                        <a:solidFill>
                          <a:schemeClr val="bg1"/>
                        </a:solidFill>
                        <a:latin typeface="Arial" panose="020B0604020202020204" pitchFamily="34" charset="0"/>
                        <a:ea typeface="맑은 고딕" panose="020B0503020000020004" pitchFamily="50" charset="-127"/>
                        <a:cs typeface="+mn-cs"/>
                      </a:endParaRPr>
                    </a:p>
                  </a:txBody>
                  <a:tcPr marL="0" marR="0" anchor="ctr">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91DA"/>
                    </a:solidFill>
                  </a:tcPr>
                </a:tc>
                <a:extLst>
                  <a:ext uri="{0D108BD9-81ED-4DB2-BD59-A6C34878D82A}">
                    <a16:rowId xmlns:a16="http://schemas.microsoft.com/office/drawing/2014/main" val="10000"/>
                  </a:ext>
                </a:extLst>
              </a:tr>
              <a:tr h="180000">
                <a:tc>
                  <a:txBody>
                    <a:bodyPr/>
                    <a:lstStyle/>
                    <a:p>
                      <a:pPr marL="0" algn="ctr" defTabSz="914400" rtl="0" eaLnBrk="1" fontAlgn="t" latinLnBrk="1" hangingPunct="1"/>
                      <a:r>
                        <a:rPr lang="en-US" altLang="ko-KR" sz="700" b="0" i="0" u="none" strike="noStrike" kern="1200" baseline="0" dirty="0">
                          <a:solidFill>
                            <a:schemeClr val="tx1"/>
                          </a:solidFill>
                          <a:latin typeface="Arial" panose="020B0604020202020204" pitchFamily="34" charset="0"/>
                          <a:ea typeface="맑은 고딕" panose="020B0503020000020004" pitchFamily="50" charset="-127"/>
                          <a:cs typeface="+mn-cs"/>
                        </a:rPr>
                        <a:t>Sales</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ctr" latinLnBrk="1" hangingPunct="1">
                        <a:lnSpc>
                          <a:spcPct val="100000"/>
                        </a:lnSpc>
                        <a:spcBef>
                          <a:spcPts val="0"/>
                        </a:spcBef>
                        <a:spcAft>
                          <a:spcPts val="0"/>
                        </a:spcAft>
                        <a:buClrTx/>
                        <a:buSzTx/>
                        <a:buFont typeface="Wingdings" pitchFamily="2" charset="2"/>
                        <a:buNone/>
                        <a:tabLst/>
                        <a:defRPr/>
                      </a:pPr>
                      <a:r>
                        <a:rPr lang="en-US" altLang="ko-KR" sz="850" b="0" i="0" u="none" strike="noStrike" kern="1200" baseline="0">
                          <a:solidFill>
                            <a:srgbClr val="000000"/>
                          </a:solidFill>
                          <a:latin typeface="Arial" panose="020B0604020202020204" pitchFamily="34" charset="0"/>
                          <a:ea typeface="맑은 고딕" panose="020B0503020000020004" pitchFamily="50" charset="-127"/>
                          <a:cs typeface="+mn-cs"/>
                        </a:rPr>
                        <a:t>151</a:t>
                      </a:r>
                      <a:endParaRPr lang="ko-KR" altLang="en-US" sz="850" b="0" i="0" u="none" strike="noStrike" kern="1200" baseline="0" dirty="0">
                        <a:solidFill>
                          <a:srgbClr val="000000"/>
                        </a:solidFill>
                        <a:latin typeface="Arial" panose="020B0604020202020204" pitchFamily="34" charset="0"/>
                        <a:ea typeface="맑은 고딕" panose="020B0503020000020004" pitchFamily="50" charset="-127"/>
                        <a:cs typeface="+mn-cs"/>
                      </a:endParaRPr>
                    </a:p>
                  </a:txBody>
                  <a:tcPr marL="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ctr" latinLnBrk="1" hangingPunct="1">
                        <a:lnSpc>
                          <a:spcPct val="100000"/>
                        </a:lnSpc>
                        <a:spcBef>
                          <a:spcPts val="0"/>
                        </a:spcBef>
                        <a:spcAft>
                          <a:spcPts val="0"/>
                        </a:spcAft>
                        <a:buClrTx/>
                        <a:buSzTx/>
                        <a:buFont typeface="Wingdings" pitchFamily="2" charset="2"/>
                        <a:buNone/>
                        <a:tabLst/>
                        <a:defRPr/>
                      </a:pPr>
                      <a:r>
                        <a:rPr lang="en-US" altLang="ko-KR" sz="850" b="0" i="0" u="none" strike="noStrike" kern="1200" baseline="0">
                          <a:solidFill>
                            <a:srgbClr val="000000"/>
                          </a:solidFill>
                          <a:latin typeface="Arial" panose="020B0604020202020204" pitchFamily="34" charset="0"/>
                          <a:ea typeface="맑은 고딕" panose="020B0503020000020004" pitchFamily="50" charset="-127"/>
                          <a:cs typeface="+mn-cs"/>
                        </a:rPr>
                        <a:t>451</a:t>
                      </a:r>
                      <a:endParaRPr lang="ko-KR" altLang="en-US" sz="850" b="0" i="0" u="none" strike="noStrike" kern="1200" baseline="0" dirty="0">
                        <a:solidFill>
                          <a:srgbClr val="000000"/>
                        </a:solidFill>
                        <a:latin typeface="Arial" panose="020B0604020202020204" pitchFamily="34" charset="0"/>
                        <a:ea typeface="맑은 고딕" panose="020B0503020000020004" pitchFamily="50" charset="-127"/>
                        <a:cs typeface="+mn-cs"/>
                      </a:endParaRPr>
                    </a:p>
                  </a:txBody>
                  <a:tcPr marL="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ctr" latinLnBrk="1" hangingPunct="1">
                        <a:lnSpc>
                          <a:spcPct val="100000"/>
                        </a:lnSpc>
                        <a:spcBef>
                          <a:spcPts val="0"/>
                        </a:spcBef>
                        <a:spcAft>
                          <a:spcPts val="0"/>
                        </a:spcAft>
                        <a:buClrTx/>
                        <a:buSzTx/>
                        <a:buFont typeface="Wingdings" pitchFamily="2" charset="2"/>
                        <a:buNone/>
                        <a:tabLst/>
                        <a:defRPr/>
                      </a:pPr>
                      <a:r>
                        <a:rPr lang="en-US" altLang="ko-KR" sz="850" b="0" i="0" u="none" strike="noStrike" kern="1200" baseline="0">
                          <a:solidFill>
                            <a:srgbClr val="000000"/>
                          </a:solidFill>
                          <a:latin typeface="Arial" panose="020B0604020202020204" pitchFamily="34" charset="0"/>
                          <a:ea typeface="맑은 고딕" panose="020B0503020000020004" pitchFamily="50" charset="-127"/>
                          <a:cs typeface="+mn-cs"/>
                        </a:rPr>
                        <a:t>14,085</a:t>
                      </a:r>
                      <a:endParaRPr lang="ko-KR" altLang="en-US" sz="850" b="0" i="0" u="none" strike="noStrike" kern="1200" baseline="0" dirty="0">
                        <a:solidFill>
                          <a:srgbClr val="000000"/>
                        </a:solidFill>
                        <a:latin typeface="Arial" panose="020B0604020202020204" pitchFamily="34" charset="0"/>
                        <a:ea typeface="맑은 고딕" panose="020B0503020000020004" pitchFamily="50" charset="-127"/>
                        <a:cs typeface="+mn-cs"/>
                      </a:endParaRPr>
                    </a:p>
                  </a:txBody>
                  <a:tcPr marL="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0000">
                <a:tc>
                  <a:txBody>
                    <a:bodyPr/>
                    <a:lstStyle/>
                    <a:p>
                      <a:pPr marL="0" algn="ctr" defTabSz="914400" rtl="0" eaLnBrk="1" fontAlgn="t" latinLnBrk="1" hangingPunct="1"/>
                      <a:r>
                        <a:rPr lang="en-US" altLang="ko-KR" sz="700" b="0" i="0" u="none" strike="noStrike" kern="1200" baseline="0" dirty="0">
                          <a:solidFill>
                            <a:schemeClr val="tx1"/>
                          </a:solidFill>
                          <a:latin typeface="Arial" panose="020B0604020202020204" pitchFamily="34" charset="0"/>
                          <a:ea typeface="맑은 고딕" panose="020B0503020000020004" pitchFamily="50" charset="-127"/>
                          <a:cs typeface="+mn-cs"/>
                        </a:rPr>
                        <a:t>EBIT</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a:solidFill>
                            <a:srgbClr val="000000"/>
                          </a:solidFill>
                          <a:latin typeface="Arial" panose="020B0604020202020204" pitchFamily="34" charset="0"/>
                          <a:ea typeface="맑은 고딕" panose="020B0503020000020004" pitchFamily="50" charset="-127"/>
                        </a:rPr>
                        <a:t>(26,629)</a:t>
                      </a:r>
                      <a:endParaRPr lang="arn-CL" altLang="ko-KR" sz="850" b="0" i="0" u="none" strike="noStrike" spc="-10" baseline="0" dirty="0">
                        <a:solidFill>
                          <a:srgbClr val="000000"/>
                        </a:solidFill>
                        <a:latin typeface="Arial" panose="020B0604020202020204" pitchFamily="34" charset="0"/>
                        <a:ea typeface="맑은 고딕" panose="020B0503020000020004" pitchFamily="50" charset="-127"/>
                      </a:endParaRPr>
                    </a:p>
                  </a:txBody>
                  <a:tcPr marL="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a:solidFill>
                            <a:srgbClr val="000000"/>
                          </a:solidFill>
                          <a:latin typeface="Arial" panose="020B0604020202020204" pitchFamily="34" charset="0"/>
                          <a:ea typeface="맑은 고딕" panose="020B0503020000020004" pitchFamily="50" charset="-127"/>
                        </a:rPr>
                        <a:t>(36,087)</a:t>
                      </a:r>
                      <a:endParaRPr lang="arn-CL" altLang="ko-KR" sz="850" b="0" i="0" u="none" strike="noStrike" spc="-10" baseline="0" dirty="0">
                        <a:solidFill>
                          <a:srgbClr val="000000"/>
                        </a:solidFill>
                        <a:latin typeface="Arial" panose="020B0604020202020204" pitchFamily="34" charset="0"/>
                        <a:ea typeface="맑은 고딕" panose="020B0503020000020004" pitchFamily="50" charset="-127"/>
                      </a:endParaRPr>
                    </a:p>
                  </a:txBody>
                  <a:tcPr marL="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a:solidFill>
                            <a:srgbClr val="000000"/>
                          </a:solidFill>
                          <a:latin typeface="Arial" panose="020B0604020202020204" pitchFamily="34" charset="0"/>
                          <a:ea typeface="맑은 고딕" panose="020B0503020000020004" pitchFamily="50" charset="-127"/>
                        </a:rPr>
                        <a:t>(57,512)</a:t>
                      </a:r>
                      <a:endParaRPr lang="arn-CL" altLang="ko-KR" sz="850" b="0" i="0" u="none" strike="noStrike" spc="-10" baseline="0" dirty="0">
                        <a:solidFill>
                          <a:srgbClr val="000000"/>
                        </a:solidFill>
                        <a:latin typeface="Arial" panose="020B0604020202020204" pitchFamily="34" charset="0"/>
                        <a:ea typeface="맑은 고딕" panose="020B0503020000020004" pitchFamily="50" charset="-127"/>
                      </a:endParaRPr>
                    </a:p>
                  </a:txBody>
                  <a:tcPr marL="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0000">
                <a:tc>
                  <a:txBody>
                    <a:bodyPr/>
                    <a:lstStyle/>
                    <a:p>
                      <a:pPr marL="0" algn="ctr" defTabSz="914400" rtl="0" eaLnBrk="1" fontAlgn="t" latinLnBrk="1" hangingPunct="1"/>
                      <a:r>
                        <a:rPr lang="en-US" altLang="ko-KR" sz="700" b="0" i="0" u="none" strike="noStrike" kern="1200" baseline="0" dirty="0">
                          <a:solidFill>
                            <a:schemeClr val="tx1"/>
                          </a:solidFill>
                          <a:latin typeface="Arial" panose="020B0604020202020204" pitchFamily="34" charset="0"/>
                          <a:ea typeface="맑은 고딕" panose="020B0503020000020004" pitchFamily="50" charset="-127"/>
                          <a:cs typeface="+mn-cs"/>
                        </a:rPr>
                        <a:t>NI</a:t>
                      </a:r>
                    </a:p>
                  </a:txBody>
                  <a:tcPr marL="0" marR="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lang="arn-CL" altLang="ko-KR" sz="850" b="0" i="0" u="none" strike="noStrike" spc="-10" baseline="0">
                          <a:solidFill>
                            <a:srgbClr val="000000"/>
                          </a:solidFill>
                          <a:latin typeface="Arial" panose="020B0604020202020204" pitchFamily="34" charset="0"/>
                          <a:ea typeface="맑은 고딕" panose="020B0503020000020004" pitchFamily="50" charset="-127"/>
                        </a:rPr>
                        <a:t>(26,629)</a:t>
                      </a:r>
                    </a:p>
                  </a:txBody>
                  <a:tcPr marL="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lang="arn-CL" altLang="ko-KR" sz="850" b="0" i="0" u="none" strike="noStrike" spc="-10" baseline="0">
                          <a:solidFill>
                            <a:srgbClr val="000000"/>
                          </a:solidFill>
                          <a:latin typeface="Arial" panose="020B0604020202020204" pitchFamily="34" charset="0"/>
                          <a:ea typeface="맑은 고딕" panose="020B0503020000020004" pitchFamily="50" charset="-127"/>
                        </a:rPr>
                        <a:t>(36,087)</a:t>
                      </a:r>
                    </a:p>
                  </a:txBody>
                  <a:tcPr marL="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arn-CL" altLang="ko-KR" sz="850" b="0" i="0" u="none" strike="noStrike" spc="-10" baseline="0" dirty="0">
                          <a:solidFill>
                            <a:srgbClr val="000000"/>
                          </a:solidFill>
                          <a:latin typeface="Arial" panose="020B0604020202020204" pitchFamily="34" charset="0"/>
                          <a:ea typeface="맑은 고딕" panose="020B0503020000020004" pitchFamily="50" charset="-127"/>
                        </a:rPr>
                        <a:t>(56,950)</a:t>
                      </a:r>
                    </a:p>
                  </a:txBody>
                  <a:tcPr marL="0" marR="36000"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ysDot"/>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62" name="Rectangle 4">
            <a:extLst>
              <a:ext uri="{FF2B5EF4-FFF2-40B4-BE49-F238E27FC236}">
                <a16:creationId xmlns:a16="http://schemas.microsoft.com/office/drawing/2014/main" id="{8832CC8B-F4DD-49D2-83F2-8EB80BF373D3}"/>
              </a:ext>
            </a:extLst>
          </p:cNvPr>
          <p:cNvSpPr>
            <a:spLocks noChangeArrowheads="1"/>
          </p:cNvSpPr>
          <p:nvPr/>
        </p:nvSpPr>
        <p:spPr bwMode="auto">
          <a:xfrm>
            <a:off x="2256024" y="4519596"/>
            <a:ext cx="1080000" cy="496142"/>
          </a:xfrm>
          <a:prstGeom prst="rect">
            <a:avLst/>
          </a:prstGeom>
          <a:solidFill>
            <a:srgbClr val="00338D"/>
          </a:solidFill>
          <a:ln w="12700" algn="ctr">
            <a:noFill/>
            <a:miter lim="800000"/>
            <a:headEnd/>
            <a:tailEnd/>
          </a:ln>
        </p:spPr>
        <p:txBody>
          <a:bodyPr tIns="4680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ko-KR" sz="1000" b="1" kern="0" dirty="0">
                <a:solidFill>
                  <a:srgbClr val="FFFFFF"/>
                </a:solidFill>
                <a:cs typeface="Arial" pitchFamily="34" charset="0"/>
              </a:rPr>
              <a:t>Genome &amp; Company</a:t>
            </a:r>
            <a:endParaRPr kumimoji="0" lang="en-GB" altLang="ko-KR" sz="1000" b="1" i="0" u="none" strike="noStrike" kern="0" cap="none" spc="0" normalizeH="0" baseline="0" noProof="0" dirty="0">
              <a:ln>
                <a:noFill/>
              </a:ln>
              <a:solidFill>
                <a:srgbClr val="FFFFFF"/>
              </a:solidFill>
              <a:effectLst/>
              <a:uLnTx/>
              <a:uFillTx/>
              <a:cs typeface="Arial" pitchFamily="34" charset="0"/>
            </a:endParaRPr>
          </a:p>
        </p:txBody>
      </p:sp>
      <p:sp>
        <p:nvSpPr>
          <p:cNvPr id="63" name="Rectangle 4">
            <a:extLst>
              <a:ext uri="{FF2B5EF4-FFF2-40B4-BE49-F238E27FC236}">
                <a16:creationId xmlns:a16="http://schemas.microsoft.com/office/drawing/2014/main" id="{F7FBEB52-1259-448C-B38C-1CFD1586206A}"/>
              </a:ext>
            </a:extLst>
          </p:cNvPr>
          <p:cNvSpPr>
            <a:spLocks noChangeArrowheads="1"/>
          </p:cNvSpPr>
          <p:nvPr/>
        </p:nvSpPr>
        <p:spPr bwMode="auto">
          <a:xfrm>
            <a:off x="826469" y="5559139"/>
            <a:ext cx="894826" cy="583628"/>
          </a:xfrm>
          <a:prstGeom prst="rect">
            <a:avLst/>
          </a:prstGeom>
          <a:solidFill>
            <a:srgbClr val="005EB8"/>
          </a:solidFill>
          <a:ln w="12700" algn="ctr">
            <a:noFill/>
            <a:miter lim="800000"/>
            <a:headEnd/>
            <a:tailEnd/>
          </a:ln>
        </p:spPr>
        <p:txBody>
          <a:bodyPr lIns="0" tIns="0" rIns="0" bIns="0" anchor="ctr"/>
          <a:lstStyle/>
          <a:p>
            <a:pPr algn="ctr" eaLnBrk="0" hangingPunct="0"/>
            <a:r>
              <a:rPr lang="en-US" altLang="ko-KR" sz="1000" kern="0" dirty="0">
                <a:solidFill>
                  <a:srgbClr val="FFFFFF"/>
                </a:solidFill>
                <a:cs typeface="Arial" pitchFamily="34" charset="0"/>
              </a:rPr>
              <a:t>Genome &amp; Company Australia Pty Ltd</a:t>
            </a:r>
            <a:endParaRPr lang="en-GB" altLang="ko-KR" sz="1000" kern="0" dirty="0">
              <a:solidFill>
                <a:srgbClr val="FFFFFF"/>
              </a:solidFill>
              <a:cs typeface="Arial" pitchFamily="34" charset="0"/>
            </a:endParaRPr>
          </a:p>
        </p:txBody>
      </p:sp>
      <p:sp>
        <p:nvSpPr>
          <p:cNvPr id="76" name="Rectangle 4">
            <a:extLst>
              <a:ext uri="{FF2B5EF4-FFF2-40B4-BE49-F238E27FC236}">
                <a16:creationId xmlns:a16="http://schemas.microsoft.com/office/drawing/2014/main" id="{A5E90586-9CCF-4F67-8A72-7E48B3505BFD}"/>
              </a:ext>
            </a:extLst>
          </p:cNvPr>
          <p:cNvSpPr>
            <a:spLocks noChangeArrowheads="1"/>
          </p:cNvSpPr>
          <p:nvPr/>
        </p:nvSpPr>
        <p:spPr bwMode="auto">
          <a:xfrm>
            <a:off x="1806363" y="5559139"/>
            <a:ext cx="894826" cy="583628"/>
          </a:xfrm>
          <a:prstGeom prst="rect">
            <a:avLst/>
          </a:prstGeom>
          <a:solidFill>
            <a:srgbClr val="005EB8"/>
          </a:solidFill>
          <a:ln w="12700" algn="ctr">
            <a:noFill/>
            <a:miter lim="800000"/>
            <a:headEnd/>
            <a:tailEnd/>
          </a:ln>
        </p:spPr>
        <p:txBody>
          <a:bodyPr lIns="0" tIns="0" rIns="0" bIns="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altLang="ko-KR" sz="1000" i="0" u="none" strike="noStrike" kern="0" cap="none" spc="0" normalizeH="0" baseline="0" noProof="0">
                <a:ln>
                  <a:noFill/>
                </a:ln>
                <a:solidFill>
                  <a:srgbClr val="FFFFFF"/>
                </a:solidFill>
                <a:effectLst/>
                <a:uLnTx/>
                <a:uFillTx/>
                <a:cs typeface="Arial" pitchFamily="34" charset="0"/>
              </a:rPr>
              <a:t>Scioto Biosciences, Inc.</a:t>
            </a:r>
            <a:endParaRPr kumimoji="0" lang="en-GB" altLang="ko-KR" sz="1000" i="0" u="none" strike="noStrike" kern="0" cap="none" spc="0" normalizeH="0" baseline="0" noProof="0" dirty="0">
              <a:ln>
                <a:noFill/>
              </a:ln>
              <a:solidFill>
                <a:srgbClr val="FFFFFF"/>
              </a:solidFill>
              <a:effectLst/>
              <a:uLnTx/>
              <a:uFillTx/>
              <a:cs typeface="Arial" pitchFamily="34" charset="0"/>
            </a:endParaRPr>
          </a:p>
        </p:txBody>
      </p:sp>
      <p:sp>
        <p:nvSpPr>
          <p:cNvPr id="77" name="Rectangle 4">
            <a:extLst>
              <a:ext uri="{FF2B5EF4-FFF2-40B4-BE49-F238E27FC236}">
                <a16:creationId xmlns:a16="http://schemas.microsoft.com/office/drawing/2014/main" id="{A7143352-3CEF-4AD5-BDD7-C4846DF40D28}"/>
              </a:ext>
            </a:extLst>
          </p:cNvPr>
          <p:cNvSpPr>
            <a:spLocks noChangeArrowheads="1"/>
          </p:cNvSpPr>
          <p:nvPr/>
        </p:nvSpPr>
        <p:spPr bwMode="auto">
          <a:xfrm>
            <a:off x="2837057" y="5559139"/>
            <a:ext cx="936000" cy="583628"/>
          </a:xfrm>
          <a:prstGeom prst="rect">
            <a:avLst/>
          </a:prstGeom>
          <a:solidFill>
            <a:srgbClr val="005EB8"/>
          </a:solidFill>
          <a:ln w="12700" algn="ctr">
            <a:noFill/>
            <a:miter lim="800000"/>
            <a:headEnd/>
            <a:tailEnd/>
          </a:ln>
        </p:spPr>
        <p:txBody>
          <a:bodyPr lIns="0" tIns="0" rIns="0" bIns="0" anchor="ctr"/>
          <a:lstStyle/>
          <a:p>
            <a:pPr algn="ctr" eaLnBrk="0" hangingPunct="0"/>
            <a:r>
              <a:rPr lang="en-GB" altLang="ko-KR" sz="1000" kern="0" dirty="0">
                <a:solidFill>
                  <a:srgbClr val="FFFFFF"/>
                </a:solidFill>
                <a:cs typeface="Arial" pitchFamily="34" charset="0"/>
              </a:rPr>
              <a:t>List Biotherapeutics, Inc. </a:t>
            </a:r>
          </a:p>
        </p:txBody>
      </p:sp>
      <p:sp>
        <p:nvSpPr>
          <p:cNvPr id="78" name="Rectangle 4">
            <a:extLst>
              <a:ext uri="{FF2B5EF4-FFF2-40B4-BE49-F238E27FC236}">
                <a16:creationId xmlns:a16="http://schemas.microsoft.com/office/drawing/2014/main" id="{B3D7E8B2-01F7-46DE-8EC5-EEA44B3D567A}"/>
              </a:ext>
            </a:extLst>
          </p:cNvPr>
          <p:cNvSpPr>
            <a:spLocks noChangeArrowheads="1"/>
          </p:cNvSpPr>
          <p:nvPr/>
        </p:nvSpPr>
        <p:spPr bwMode="auto">
          <a:xfrm>
            <a:off x="3842350" y="5559139"/>
            <a:ext cx="936000" cy="583628"/>
          </a:xfrm>
          <a:prstGeom prst="rect">
            <a:avLst/>
          </a:prstGeom>
          <a:solidFill>
            <a:srgbClr val="005EB8"/>
          </a:solidFill>
          <a:ln w="12700" algn="ctr">
            <a:noFill/>
            <a:miter lim="800000"/>
            <a:headEnd/>
            <a:tailEnd/>
          </a:ln>
        </p:spPr>
        <p:txBody>
          <a:bodyPr lIns="0" tIns="0" rIns="0" bIns="0" anchor="ctr"/>
          <a:lstStyle/>
          <a:p>
            <a:pPr algn="ctr" eaLnBrk="0" hangingPunct="0"/>
            <a:r>
              <a:rPr lang="en-GB" altLang="ko-KR" sz="1000" kern="0">
                <a:solidFill>
                  <a:srgbClr val="FFFFFF"/>
                </a:solidFill>
                <a:cs typeface="Arial" pitchFamily="34" charset="0"/>
              </a:rPr>
              <a:t>List Biological Laboratories, Inc.</a:t>
            </a:r>
            <a:endParaRPr lang="en-GB" altLang="ko-KR" sz="1000" kern="0" dirty="0">
              <a:solidFill>
                <a:srgbClr val="FFFFFF"/>
              </a:solidFill>
              <a:cs typeface="Arial" pitchFamily="34" charset="0"/>
            </a:endParaRPr>
          </a:p>
        </p:txBody>
      </p:sp>
      <p:cxnSp>
        <p:nvCxnSpPr>
          <p:cNvPr id="79" name="AutoShape 18">
            <a:extLst>
              <a:ext uri="{FF2B5EF4-FFF2-40B4-BE49-F238E27FC236}">
                <a16:creationId xmlns:a16="http://schemas.microsoft.com/office/drawing/2014/main" id="{AD5BB1F2-A578-4224-BCCC-31CFE4B4EF2D}"/>
              </a:ext>
            </a:extLst>
          </p:cNvPr>
          <p:cNvCxnSpPr>
            <a:cxnSpLocks noChangeShapeType="1"/>
            <a:stCxn id="62" idx="2"/>
            <a:endCxn id="63" idx="0"/>
          </p:cNvCxnSpPr>
          <p:nvPr/>
        </p:nvCxnSpPr>
        <p:spPr bwMode="auto">
          <a:xfrm rot="5400000">
            <a:off x="1763253" y="4526367"/>
            <a:ext cx="543401" cy="1522142"/>
          </a:xfrm>
          <a:prstGeom prst="bentConnector3">
            <a:avLst>
              <a:gd name="adj1" fmla="val 38315"/>
            </a:avLst>
          </a:prstGeom>
          <a:noFill/>
          <a:ln w="12700">
            <a:solidFill>
              <a:srgbClr val="0C2D83"/>
            </a:solidFill>
            <a:miter lim="800000"/>
            <a:headEnd type="none" w="sm" len="sm"/>
            <a:tailEnd type="triangle" w="sm" len="sm"/>
          </a:ln>
        </p:spPr>
      </p:cxnSp>
      <p:cxnSp>
        <p:nvCxnSpPr>
          <p:cNvPr id="80" name="AutoShape 18">
            <a:extLst>
              <a:ext uri="{FF2B5EF4-FFF2-40B4-BE49-F238E27FC236}">
                <a16:creationId xmlns:a16="http://schemas.microsoft.com/office/drawing/2014/main" id="{78222CE0-919E-40E6-A240-B3652B765B31}"/>
              </a:ext>
            </a:extLst>
          </p:cNvPr>
          <p:cNvCxnSpPr>
            <a:cxnSpLocks noChangeShapeType="1"/>
            <a:stCxn id="62" idx="2"/>
            <a:endCxn id="78" idx="0"/>
          </p:cNvCxnSpPr>
          <p:nvPr/>
        </p:nvCxnSpPr>
        <p:spPr bwMode="auto">
          <a:xfrm rot="16200000" flipH="1">
            <a:off x="3281487" y="4530275"/>
            <a:ext cx="543401" cy="1514326"/>
          </a:xfrm>
          <a:prstGeom prst="bentConnector3">
            <a:avLst>
              <a:gd name="adj1" fmla="val 38607"/>
            </a:avLst>
          </a:prstGeom>
          <a:noFill/>
          <a:ln w="12700">
            <a:solidFill>
              <a:srgbClr val="0C2D83"/>
            </a:solidFill>
            <a:miter lim="800000"/>
            <a:headEnd type="none" w="sm" len="sm"/>
            <a:tailEnd type="triangle" w="sm" len="sm"/>
          </a:ln>
        </p:spPr>
      </p:cxnSp>
      <p:cxnSp>
        <p:nvCxnSpPr>
          <p:cNvPr id="15" name="직선 화살표 연결선 14">
            <a:extLst>
              <a:ext uri="{FF2B5EF4-FFF2-40B4-BE49-F238E27FC236}">
                <a16:creationId xmlns:a16="http://schemas.microsoft.com/office/drawing/2014/main" id="{6863AE43-523F-40A0-A7F0-D24A5371D6CF}"/>
              </a:ext>
            </a:extLst>
          </p:cNvPr>
          <p:cNvCxnSpPr>
            <a:cxnSpLocks/>
            <a:endCxn id="76" idx="0"/>
          </p:cNvCxnSpPr>
          <p:nvPr/>
        </p:nvCxnSpPr>
        <p:spPr>
          <a:xfrm>
            <a:off x="2253776" y="5227121"/>
            <a:ext cx="0" cy="332018"/>
          </a:xfrm>
          <a:prstGeom prst="straightConnector1">
            <a:avLst/>
          </a:prstGeom>
          <a:noFill/>
          <a:ln w="12700">
            <a:solidFill>
              <a:srgbClr val="0C2D83"/>
            </a:solidFill>
            <a:miter lim="800000"/>
            <a:headEnd type="none" w="sm" len="sm"/>
            <a:tailEnd type="triangle" w="sm" len="sm"/>
          </a:ln>
        </p:spPr>
      </p:cxnSp>
      <p:cxnSp>
        <p:nvCxnSpPr>
          <p:cNvPr id="82" name="직선 화살표 연결선 81">
            <a:extLst>
              <a:ext uri="{FF2B5EF4-FFF2-40B4-BE49-F238E27FC236}">
                <a16:creationId xmlns:a16="http://schemas.microsoft.com/office/drawing/2014/main" id="{09D07C91-6FCF-431C-90AE-2B418A56870C}"/>
              </a:ext>
            </a:extLst>
          </p:cNvPr>
          <p:cNvCxnSpPr>
            <a:cxnSpLocks/>
          </p:cNvCxnSpPr>
          <p:nvPr/>
        </p:nvCxnSpPr>
        <p:spPr>
          <a:xfrm>
            <a:off x="3305057" y="5227121"/>
            <a:ext cx="0" cy="332018"/>
          </a:xfrm>
          <a:prstGeom prst="straightConnector1">
            <a:avLst/>
          </a:prstGeom>
          <a:noFill/>
          <a:ln w="12700">
            <a:solidFill>
              <a:srgbClr val="0C2D83"/>
            </a:solidFill>
            <a:miter lim="800000"/>
            <a:headEnd type="none" w="sm" len="sm"/>
            <a:tailEnd type="triangle" w="sm" len="sm"/>
          </a:ln>
        </p:spPr>
      </p:cxnSp>
      <p:sp>
        <p:nvSpPr>
          <p:cNvPr id="89" name="Rectangle 14">
            <a:extLst>
              <a:ext uri="{FF2B5EF4-FFF2-40B4-BE49-F238E27FC236}">
                <a16:creationId xmlns:a16="http://schemas.microsoft.com/office/drawing/2014/main" id="{FEDBE851-9399-420E-9090-381D1C287D57}"/>
              </a:ext>
            </a:extLst>
          </p:cNvPr>
          <p:cNvSpPr>
            <a:spLocks noChangeArrowheads="1"/>
          </p:cNvSpPr>
          <p:nvPr>
            <p:custDataLst>
              <p:tags r:id="rId4"/>
            </p:custDataLst>
          </p:nvPr>
        </p:nvSpPr>
        <p:spPr bwMode="auto">
          <a:xfrm>
            <a:off x="4481247" y="5115831"/>
            <a:ext cx="466139" cy="212887"/>
          </a:xfrm>
          <a:prstGeom prst="homePlate">
            <a:avLst>
              <a:gd name="adj" fmla="val 0"/>
            </a:avLst>
          </a:prstGeom>
          <a:noFill/>
          <a:ln w="3175" algn="ctr">
            <a:noFill/>
            <a:miter lim="800000"/>
            <a:headEnd/>
            <a:tailEnd/>
          </a:ln>
        </p:spPr>
        <p:txBody>
          <a:bodyPr lIns="18288" tIns="72000" rIns="18288" bIns="18288" anchor="ctr"/>
          <a:lstStyle/>
          <a:p>
            <a:pPr algn="ctr" eaLnBrk="0" hangingPunct="0"/>
            <a:r>
              <a:rPr lang="en-US" altLang="ko-KR" sz="800" b="1">
                <a:solidFill>
                  <a:srgbClr val="FF0000"/>
                </a:solidFill>
                <a:latin typeface="Arial" panose="020B0604020202020204" pitchFamily="34" charset="0"/>
                <a:cs typeface="Arial" panose="020B0604020202020204" pitchFamily="34" charset="0"/>
              </a:rPr>
              <a:t>Target</a:t>
            </a:r>
            <a:endParaRPr lang="ko-KR" altLang="en-US" sz="800" b="1" dirty="0">
              <a:solidFill>
                <a:srgbClr val="FF0000"/>
              </a:solidFill>
              <a:latin typeface="Arial" panose="020B0604020202020204" pitchFamily="34" charset="0"/>
              <a:cs typeface="Arial" panose="020B0604020202020204" pitchFamily="34" charset="0"/>
            </a:endParaRPr>
          </a:p>
        </p:txBody>
      </p:sp>
      <p:sp>
        <p:nvSpPr>
          <p:cNvPr id="90" name="Rectangle 14">
            <a:extLst>
              <a:ext uri="{FF2B5EF4-FFF2-40B4-BE49-F238E27FC236}">
                <a16:creationId xmlns:a16="http://schemas.microsoft.com/office/drawing/2014/main" id="{886F66EA-2162-438A-8EBF-30749C51F1EF}"/>
              </a:ext>
            </a:extLst>
          </p:cNvPr>
          <p:cNvSpPr>
            <a:spLocks noChangeArrowheads="1"/>
          </p:cNvSpPr>
          <p:nvPr>
            <p:custDataLst>
              <p:tags r:id="rId5"/>
            </p:custDataLst>
          </p:nvPr>
        </p:nvSpPr>
        <p:spPr bwMode="auto">
          <a:xfrm>
            <a:off x="1273882" y="5344992"/>
            <a:ext cx="437647" cy="214148"/>
          </a:xfrm>
          <a:prstGeom prst="homePlate">
            <a:avLst>
              <a:gd name="adj" fmla="val 0"/>
            </a:avLst>
          </a:prstGeom>
          <a:noFill/>
          <a:ln w="3175" algn="ctr">
            <a:noFill/>
            <a:miter lim="800000"/>
            <a:headEnd/>
            <a:tailEnd/>
          </a:ln>
        </p:spPr>
        <p:txBody>
          <a:bodyPr lIns="18288" tIns="72000" rIns="18288" bIns="18288" anchor="ctr"/>
          <a:lstStyle/>
          <a:p>
            <a:pPr algn="ctr" eaLnBrk="0" hangingPunct="0"/>
            <a:r>
              <a:rPr lang="en-US" altLang="ko-KR" sz="800" b="1">
                <a:solidFill>
                  <a:srgbClr val="00338D"/>
                </a:solidFill>
                <a:latin typeface="Arial" panose="020B0604020202020204" pitchFamily="34" charset="0"/>
                <a:cs typeface="Arial" panose="020B0604020202020204" pitchFamily="34" charset="0"/>
              </a:rPr>
              <a:t>100.0%</a:t>
            </a:r>
            <a:endParaRPr lang="ko-KR" altLang="en-US" sz="800" b="1" dirty="0">
              <a:solidFill>
                <a:srgbClr val="00338D"/>
              </a:solidFill>
              <a:latin typeface="Arial" panose="020B0604020202020204" pitchFamily="34" charset="0"/>
              <a:cs typeface="Arial" panose="020B0604020202020204" pitchFamily="34" charset="0"/>
            </a:endParaRPr>
          </a:p>
        </p:txBody>
      </p:sp>
      <p:sp>
        <p:nvSpPr>
          <p:cNvPr id="91" name="Rectangle 14">
            <a:extLst>
              <a:ext uri="{FF2B5EF4-FFF2-40B4-BE49-F238E27FC236}">
                <a16:creationId xmlns:a16="http://schemas.microsoft.com/office/drawing/2014/main" id="{7876E7B6-80A0-4F2A-B0AB-AFC7C15DAA58}"/>
              </a:ext>
            </a:extLst>
          </p:cNvPr>
          <p:cNvSpPr>
            <a:spLocks noChangeArrowheads="1"/>
          </p:cNvSpPr>
          <p:nvPr>
            <p:custDataLst>
              <p:tags r:id="rId6"/>
            </p:custDataLst>
          </p:nvPr>
        </p:nvSpPr>
        <p:spPr bwMode="auto">
          <a:xfrm>
            <a:off x="2254728" y="5344992"/>
            <a:ext cx="437647" cy="214148"/>
          </a:xfrm>
          <a:prstGeom prst="homePlate">
            <a:avLst>
              <a:gd name="adj" fmla="val 0"/>
            </a:avLst>
          </a:prstGeom>
          <a:noFill/>
          <a:ln w="3175" algn="ctr">
            <a:noFill/>
            <a:miter lim="800000"/>
            <a:headEnd/>
            <a:tailEnd/>
          </a:ln>
        </p:spPr>
        <p:txBody>
          <a:bodyPr lIns="18288" tIns="72000" rIns="18288" bIns="18288" anchor="ctr"/>
          <a:lstStyle/>
          <a:p>
            <a:pPr algn="ctr" eaLnBrk="0" hangingPunct="0"/>
            <a:r>
              <a:rPr lang="en-US" altLang="ko-KR" sz="800" b="1">
                <a:solidFill>
                  <a:srgbClr val="00338D"/>
                </a:solidFill>
                <a:latin typeface="Arial" panose="020B0604020202020204" pitchFamily="34" charset="0"/>
                <a:cs typeface="Arial" panose="020B0604020202020204" pitchFamily="34" charset="0"/>
              </a:rPr>
              <a:t>64.1%</a:t>
            </a:r>
            <a:endParaRPr lang="ko-KR" altLang="en-US" sz="800" b="1" dirty="0">
              <a:solidFill>
                <a:srgbClr val="00338D"/>
              </a:solidFill>
              <a:latin typeface="Arial" panose="020B0604020202020204" pitchFamily="34" charset="0"/>
              <a:cs typeface="Arial" panose="020B0604020202020204" pitchFamily="34" charset="0"/>
            </a:endParaRPr>
          </a:p>
        </p:txBody>
      </p:sp>
      <p:sp>
        <p:nvSpPr>
          <p:cNvPr id="92" name="Rectangle 14">
            <a:extLst>
              <a:ext uri="{FF2B5EF4-FFF2-40B4-BE49-F238E27FC236}">
                <a16:creationId xmlns:a16="http://schemas.microsoft.com/office/drawing/2014/main" id="{7450846F-4CC8-4DE8-BC8A-0E2B3EE4FE93}"/>
              </a:ext>
            </a:extLst>
          </p:cNvPr>
          <p:cNvSpPr>
            <a:spLocks noChangeArrowheads="1"/>
          </p:cNvSpPr>
          <p:nvPr>
            <p:custDataLst>
              <p:tags r:id="rId7"/>
            </p:custDataLst>
          </p:nvPr>
        </p:nvSpPr>
        <p:spPr bwMode="auto">
          <a:xfrm>
            <a:off x="3312884" y="5344992"/>
            <a:ext cx="437647" cy="214148"/>
          </a:xfrm>
          <a:prstGeom prst="homePlate">
            <a:avLst>
              <a:gd name="adj" fmla="val 0"/>
            </a:avLst>
          </a:prstGeom>
          <a:noFill/>
          <a:ln w="3175" algn="ctr">
            <a:noFill/>
            <a:miter lim="800000"/>
            <a:headEnd/>
            <a:tailEnd/>
          </a:ln>
        </p:spPr>
        <p:txBody>
          <a:bodyPr lIns="18288" tIns="72000" rIns="18288" bIns="18288" anchor="ctr"/>
          <a:lstStyle/>
          <a:p>
            <a:pPr algn="ctr" eaLnBrk="0" hangingPunct="0"/>
            <a:r>
              <a:rPr lang="en-US" altLang="ko-KR" sz="800" b="1">
                <a:solidFill>
                  <a:srgbClr val="00338D"/>
                </a:solidFill>
                <a:latin typeface="Arial" panose="020B0604020202020204" pitchFamily="34" charset="0"/>
                <a:cs typeface="Arial" panose="020B0604020202020204" pitchFamily="34" charset="0"/>
              </a:rPr>
              <a:t>30.6%</a:t>
            </a:r>
            <a:endParaRPr lang="ko-KR" altLang="en-US" sz="800" b="1" dirty="0">
              <a:solidFill>
                <a:srgbClr val="00338D"/>
              </a:solidFill>
              <a:latin typeface="Arial" panose="020B0604020202020204" pitchFamily="34" charset="0"/>
              <a:cs typeface="Arial" panose="020B0604020202020204" pitchFamily="34" charset="0"/>
            </a:endParaRPr>
          </a:p>
        </p:txBody>
      </p:sp>
      <p:sp>
        <p:nvSpPr>
          <p:cNvPr id="93" name="Rectangle 14">
            <a:extLst>
              <a:ext uri="{FF2B5EF4-FFF2-40B4-BE49-F238E27FC236}">
                <a16:creationId xmlns:a16="http://schemas.microsoft.com/office/drawing/2014/main" id="{7CA1C452-3950-40F4-8171-05C20F02141D}"/>
              </a:ext>
            </a:extLst>
          </p:cNvPr>
          <p:cNvSpPr>
            <a:spLocks noChangeArrowheads="1"/>
          </p:cNvSpPr>
          <p:nvPr>
            <p:custDataLst>
              <p:tags r:id="rId8"/>
            </p:custDataLst>
          </p:nvPr>
        </p:nvSpPr>
        <p:spPr bwMode="auto">
          <a:xfrm>
            <a:off x="4311094" y="5344992"/>
            <a:ext cx="437647" cy="214148"/>
          </a:xfrm>
          <a:prstGeom prst="homePlate">
            <a:avLst>
              <a:gd name="adj" fmla="val 0"/>
            </a:avLst>
          </a:prstGeom>
          <a:noFill/>
          <a:ln w="3175" algn="ctr">
            <a:noFill/>
            <a:miter lim="800000"/>
            <a:headEnd/>
            <a:tailEnd/>
          </a:ln>
        </p:spPr>
        <p:txBody>
          <a:bodyPr lIns="18288" tIns="72000" rIns="18288" bIns="18288" anchor="ctr"/>
          <a:lstStyle/>
          <a:p>
            <a:pPr algn="ctr" eaLnBrk="0" hangingPunct="0"/>
            <a:r>
              <a:rPr lang="en-US" altLang="ko-KR" sz="800" b="1">
                <a:solidFill>
                  <a:srgbClr val="00338D"/>
                </a:solidFill>
                <a:latin typeface="Arial" panose="020B0604020202020204" pitchFamily="34" charset="0"/>
                <a:cs typeface="Arial" panose="020B0604020202020204" pitchFamily="34" charset="0"/>
              </a:rPr>
              <a:t>60.0%</a:t>
            </a:r>
            <a:endParaRPr lang="ko-KR" altLang="en-US" sz="800" b="1" dirty="0">
              <a:solidFill>
                <a:srgbClr val="00338D"/>
              </a:solidFill>
              <a:latin typeface="Arial" panose="020B0604020202020204" pitchFamily="34" charset="0"/>
              <a:cs typeface="Arial" panose="020B0604020202020204" pitchFamily="34" charset="0"/>
            </a:endParaRPr>
          </a:p>
        </p:txBody>
      </p:sp>
      <p:sp>
        <p:nvSpPr>
          <p:cNvPr id="94" name="Text Box 4">
            <a:extLst>
              <a:ext uri="{FF2B5EF4-FFF2-40B4-BE49-F238E27FC236}">
                <a16:creationId xmlns:a16="http://schemas.microsoft.com/office/drawing/2014/main" id="{60346E63-5982-4AE7-8FE8-11107EC5E216}"/>
              </a:ext>
            </a:extLst>
          </p:cNvPr>
          <p:cNvSpPr txBox="1">
            <a:spLocks noChangeArrowheads="1"/>
          </p:cNvSpPr>
          <p:nvPr/>
        </p:nvSpPr>
        <p:spPr bwMode="auto">
          <a:xfrm>
            <a:off x="821500" y="2876764"/>
            <a:ext cx="804862" cy="216000"/>
          </a:xfrm>
          <a:prstGeom prst="rect">
            <a:avLst/>
          </a:prstGeom>
          <a:solidFill>
            <a:srgbClr val="0091DA"/>
          </a:solidFill>
          <a:ln w="9525" algn="ctr">
            <a:solidFill>
              <a:srgbClr val="0091DA"/>
            </a:solidFill>
            <a:miter lim="800000"/>
            <a:headEnd/>
            <a:tailEnd/>
          </a:ln>
          <a:effectLst/>
        </p:spPr>
        <p:txBody>
          <a:bodyPr wrap="none" lIns="46800" rIns="46800" anchor="ctr"/>
          <a:lstStyle/>
          <a:p>
            <a:pPr algn="ctr" defTabSz="762000" eaLnBrk="0" hangingPunct="0"/>
            <a:r>
              <a:rPr lang="en-US" altLang="ko-KR" sz="900" b="1" dirty="0">
                <a:solidFill>
                  <a:schemeClr val="bg1"/>
                </a:solidFill>
                <a:latin typeface="Arial" panose="020B0604020202020204" pitchFamily="34" charset="0"/>
                <a:ea typeface="맑은 고딕" panose="020B0503020000020004" pitchFamily="50" charset="-127"/>
              </a:rPr>
              <a:t>Listed date</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95" name="Rectangle 13">
            <a:extLst>
              <a:ext uri="{FF2B5EF4-FFF2-40B4-BE49-F238E27FC236}">
                <a16:creationId xmlns:a16="http://schemas.microsoft.com/office/drawing/2014/main" id="{63668978-52C7-4D3F-8EB2-6AE8E37C06DD}"/>
              </a:ext>
            </a:extLst>
          </p:cNvPr>
          <p:cNvSpPr>
            <a:spLocks noChangeArrowheads="1"/>
          </p:cNvSpPr>
          <p:nvPr/>
        </p:nvSpPr>
        <p:spPr bwMode="auto">
          <a:xfrm>
            <a:off x="1689868" y="2869668"/>
            <a:ext cx="3092704" cy="216000"/>
          </a:xfrm>
          <a:prstGeom prst="rect">
            <a:avLst/>
          </a:prstGeom>
          <a:solidFill>
            <a:schemeClr val="bg1"/>
          </a:solidFill>
          <a:ln w="9525">
            <a:solidFill>
              <a:srgbClr val="0091DA"/>
            </a:solidFill>
            <a:miter lim="800000"/>
            <a:headEnd/>
            <a:tailEnd/>
          </a:ln>
          <a:effectLst/>
        </p:spPr>
        <p:txBody>
          <a:bodyPr lIns="54000" rIns="54000" anchor="ctr"/>
          <a:lstStyle/>
          <a:p>
            <a:pPr marL="0" lvl="1" defTabSz="914164">
              <a:spcAft>
                <a:spcPct val="0"/>
              </a:spcAft>
              <a:buSzPct val="100000"/>
              <a:defRPr/>
            </a:pPr>
            <a:r>
              <a:rPr lang="en-US" altLang="ko-KR" sz="900" b="0" i="0" dirty="0">
                <a:solidFill>
                  <a:srgbClr val="000000"/>
                </a:solidFill>
                <a:effectLst/>
                <a:latin typeface="Roboto"/>
              </a:rPr>
              <a:t>December 23, 2020</a:t>
            </a:r>
            <a:endParaRPr lang="en-US" altLang="ko-KR" sz="900" dirty="0">
              <a:latin typeface="Arial" panose="020B0604020202020204" pitchFamily="34" charset="0"/>
              <a:ea typeface="맑은 고딕" panose="020B0503020000020004" pitchFamily="50" charset="-127"/>
            </a:endParaRPr>
          </a:p>
        </p:txBody>
      </p:sp>
      <p:sp>
        <p:nvSpPr>
          <p:cNvPr id="96" name="Text Box 5">
            <a:extLst>
              <a:ext uri="{FF2B5EF4-FFF2-40B4-BE49-F238E27FC236}">
                <a16:creationId xmlns:a16="http://schemas.microsoft.com/office/drawing/2014/main" id="{AF50E1DB-C79F-43F8-8A2D-2E83AE89A290}"/>
              </a:ext>
            </a:extLst>
          </p:cNvPr>
          <p:cNvSpPr txBox="1">
            <a:spLocks noChangeArrowheads="1"/>
          </p:cNvSpPr>
          <p:nvPr/>
        </p:nvSpPr>
        <p:spPr bwMode="auto">
          <a:xfrm>
            <a:off x="821500" y="2080416"/>
            <a:ext cx="804862" cy="216000"/>
          </a:xfrm>
          <a:prstGeom prst="rect">
            <a:avLst/>
          </a:prstGeom>
          <a:solidFill>
            <a:srgbClr val="0091DA"/>
          </a:solidFill>
          <a:ln w="9525" algn="ctr">
            <a:solidFill>
              <a:srgbClr val="0091DA"/>
            </a:solidFill>
            <a:miter lim="800000"/>
            <a:headEnd/>
            <a:tailEnd/>
          </a:ln>
          <a:effectLst/>
        </p:spPr>
        <p:txBody>
          <a:bodyPr wrap="none" lIns="46800" rIns="46800" anchor="ctr"/>
          <a:lstStyle/>
          <a:p>
            <a:pPr marL="285750" indent="-285750" algn="ctr" defTabSz="762000" eaLnBrk="0" hangingPunct="0"/>
            <a:r>
              <a:rPr lang="en-US" altLang="ko-KR" sz="900" b="1" dirty="0">
                <a:solidFill>
                  <a:schemeClr val="bg1"/>
                </a:solidFill>
                <a:latin typeface="Arial" panose="020B0604020202020204" pitchFamily="34" charset="0"/>
                <a:ea typeface="맑은 고딕" panose="020B0503020000020004" pitchFamily="50" charset="-127"/>
              </a:rPr>
              <a:t>CEO</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97" name="Rectangle 14">
            <a:extLst>
              <a:ext uri="{FF2B5EF4-FFF2-40B4-BE49-F238E27FC236}">
                <a16:creationId xmlns:a16="http://schemas.microsoft.com/office/drawing/2014/main" id="{B03EF7CA-16DA-49AD-ABEF-4A1D9DD8E306}"/>
              </a:ext>
            </a:extLst>
          </p:cNvPr>
          <p:cNvSpPr>
            <a:spLocks noChangeArrowheads="1"/>
          </p:cNvSpPr>
          <p:nvPr/>
        </p:nvSpPr>
        <p:spPr bwMode="auto">
          <a:xfrm>
            <a:off x="1689868" y="2078642"/>
            <a:ext cx="3092704" cy="216000"/>
          </a:xfrm>
          <a:prstGeom prst="rect">
            <a:avLst/>
          </a:prstGeom>
          <a:solidFill>
            <a:schemeClr val="bg1"/>
          </a:solidFill>
          <a:ln w="9525">
            <a:solidFill>
              <a:srgbClr val="0091DA"/>
            </a:solidFill>
            <a:miter lim="800000"/>
            <a:headEnd/>
            <a:tailEnd/>
          </a:ln>
          <a:effectLst/>
        </p:spPr>
        <p:txBody>
          <a:bodyPr lIns="54000" rIns="54000" anchor="ctr"/>
          <a:lstStyle/>
          <a:p>
            <a:pPr marL="0" lvl="1" defTabSz="914164">
              <a:spcAft>
                <a:spcPct val="0"/>
              </a:spcAft>
              <a:buSzPct val="100000"/>
              <a:defRPr/>
            </a:pPr>
            <a:r>
              <a:rPr lang="en-US" altLang="ko-KR" sz="900" dirty="0">
                <a:latin typeface="Arial" panose="020B0604020202020204" pitchFamily="34" charset="0"/>
                <a:ea typeface="맑은 고딕" panose="020B0503020000020004" pitchFamily="50" charset="-127"/>
              </a:rPr>
              <a:t>Bae Ji-</a:t>
            </a:r>
            <a:r>
              <a:rPr lang="en-US" altLang="ko-KR" sz="900" dirty="0" err="1">
                <a:latin typeface="Arial" panose="020B0604020202020204" pitchFamily="34" charset="0"/>
                <a:ea typeface="맑은 고딕" panose="020B0503020000020004" pitchFamily="50" charset="-127"/>
              </a:rPr>
              <a:t>soo</a:t>
            </a:r>
            <a:r>
              <a:rPr lang="en-US" altLang="ko-KR" sz="900" dirty="0">
                <a:latin typeface="Arial" panose="020B0604020202020204" pitchFamily="34" charset="0"/>
                <a:ea typeface="맑은 고딕" panose="020B0503020000020004" pitchFamily="50" charset="-127"/>
              </a:rPr>
              <a:t> / Park Han-</a:t>
            </a:r>
            <a:r>
              <a:rPr lang="en-US" altLang="ko-KR" sz="900" dirty="0" err="1">
                <a:latin typeface="Arial" panose="020B0604020202020204" pitchFamily="34" charset="0"/>
                <a:ea typeface="맑은 고딕" panose="020B0503020000020004" pitchFamily="50" charset="-127"/>
              </a:rPr>
              <a:t>soo</a:t>
            </a:r>
            <a:r>
              <a:rPr lang="en-US" altLang="ko-KR" sz="900" dirty="0">
                <a:latin typeface="Arial" panose="020B0604020202020204" pitchFamily="34" charset="0"/>
                <a:ea typeface="맑은 고딕" panose="020B0503020000020004" pitchFamily="50" charset="-127"/>
              </a:rPr>
              <a:t> / Seo Young-</a:t>
            </a:r>
            <a:r>
              <a:rPr lang="en-US" altLang="ko-KR" sz="900" dirty="0" err="1">
                <a:latin typeface="Arial" panose="020B0604020202020204" pitchFamily="34" charset="0"/>
                <a:ea typeface="맑은 고딕" panose="020B0503020000020004" pitchFamily="50" charset="-127"/>
              </a:rPr>
              <a:t>jin</a:t>
            </a:r>
            <a:endParaRPr lang="ko-KR" altLang="en-US" sz="90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51" name="Title 1">
            <a:extLst>
              <a:ext uri="{FF2B5EF4-FFF2-40B4-BE49-F238E27FC236}">
                <a16:creationId xmlns:a16="http://schemas.microsoft.com/office/drawing/2014/main" id="{576A4649-3B0E-402C-8657-F8E087DA53BF}"/>
              </a:ext>
            </a:extLst>
          </p:cNvPr>
          <p:cNvSpPr>
            <a:spLocks noGrp="1"/>
          </p:cNvSpPr>
          <p:nvPr>
            <p:ph type="title"/>
          </p:nvPr>
        </p:nvSpPr>
        <p:spPr>
          <a:xfrm>
            <a:off x="825600" y="451575"/>
            <a:ext cx="8254800" cy="723600"/>
          </a:xfrm>
        </p:spPr>
        <p:txBody>
          <a:bodyPr/>
          <a:lstStyle/>
          <a:p>
            <a:r>
              <a:rPr lang="en-US" altLang="ko-KR" sz="4800" dirty="0"/>
              <a:t>Understanding of Company (1/3)</a:t>
            </a:r>
            <a:endParaRPr lang="en-GB" sz="4800" dirty="0"/>
          </a:p>
        </p:txBody>
      </p:sp>
      <p:sp>
        <p:nvSpPr>
          <p:cNvPr id="52" name="Text Placeholder 2">
            <a:extLst>
              <a:ext uri="{FF2B5EF4-FFF2-40B4-BE49-F238E27FC236}">
                <a16:creationId xmlns:a16="http://schemas.microsoft.com/office/drawing/2014/main" id="{F425F4AA-712A-4B61-A0E7-965D821ED0D1}"/>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Tree>
    <p:extLst>
      <p:ext uri="{BB962C8B-B14F-4D97-AF65-F5344CB8AC3E}">
        <p14:creationId xmlns:p14="http://schemas.microsoft.com/office/powerpoint/2010/main" val="199012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표 31">
            <a:extLst>
              <a:ext uri="{FF2B5EF4-FFF2-40B4-BE49-F238E27FC236}">
                <a16:creationId xmlns:a16="http://schemas.microsoft.com/office/drawing/2014/main" id="{E8EA3491-BB72-4A10-A694-3EC6F0185FB6}"/>
              </a:ext>
            </a:extLst>
          </p:cNvPr>
          <p:cNvGraphicFramePr>
            <a:graphicFrameLocks noGrp="1"/>
          </p:cNvGraphicFramePr>
          <p:nvPr>
            <p:extLst>
              <p:ext uri="{D42A27DB-BD31-4B8C-83A1-F6EECF244321}">
                <p14:modId xmlns:p14="http://schemas.microsoft.com/office/powerpoint/2010/main" val="404023615"/>
              </p:ext>
            </p:extLst>
          </p:nvPr>
        </p:nvGraphicFramePr>
        <p:xfrm>
          <a:off x="821499" y="1564392"/>
          <a:ext cx="3952113" cy="269600"/>
        </p:xfrm>
        <a:graphic>
          <a:graphicData uri="http://schemas.openxmlformats.org/drawingml/2006/table">
            <a:tbl>
              <a:tblPr firstRow="1" bandRow="1">
                <a:tableStyleId>{5C22544A-7EE6-4342-B048-85BDC9FD1C3A}</a:tableStyleId>
              </a:tblPr>
              <a:tblGrid>
                <a:gridCol w="3952113">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aseline="0" dirty="0">
                          <a:solidFill>
                            <a:srgbClr val="00338D"/>
                          </a:solidFill>
                          <a:latin typeface="Arial" panose="020B0604020202020204" pitchFamily="34" charset="0"/>
                          <a:ea typeface="맑은 고딕" panose="020B0503020000020004" pitchFamily="50" charset="-127"/>
                        </a:rPr>
                        <a:t>Revenue by Division</a:t>
                      </a:r>
                      <a:endParaRPr lang="ko-KR" altLang="en-US" sz="1100"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0" name="텍스트 개체 틀 2">
            <a:extLst>
              <a:ext uri="{FF2B5EF4-FFF2-40B4-BE49-F238E27FC236}">
                <a16:creationId xmlns:a16="http://schemas.microsoft.com/office/drawing/2014/main" id="{47548755-99E8-4D72-815D-7DD295495860}"/>
              </a:ext>
            </a:extLst>
          </p:cNvPr>
          <p:cNvSpPr txBox="1">
            <a:spLocks/>
          </p:cNvSpPr>
          <p:nvPr/>
        </p:nvSpPr>
        <p:spPr>
          <a:xfrm>
            <a:off x="823780" y="1031880"/>
            <a:ext cx="8147927"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a:spcAft>
                <a:spcPts val="0"/>
              </a:spcAft>
            </a:pPr>
            <a:r>
              <a:rPr lang="en-US" altLang="ko-KR" sz="1000" dirty="0">
                <a:solidFill>
                  <a:srgbClr val="00338D"/>
                </a:solidFill>
                <a:latin typeface="+mn-lt"/>
                <a:cs typeface="Arial" panose="020B0604020202020204" pitchFamily="34" charset="0"/>
              </a:rPr>
              <a:t>Genome &amp; Company is poised to become a fully integrated pharmaceutical company, having established a complete value chain through the addition of CDMO business to its existing R&amp;D business. By proactively securing a strong CDMO business foundation, we anticipate a competitive edge in the growing CDMO project, particularly following the launch of first microbiome treatment.</a:t>
            </a:r>
          </a:p>
        </p:txBody>
      </p:sp>
      <p:graphicFrame>
        <p:nvGraphicFramePr>
          <p:cNvPr id="43" name="차트 42">
            <a:extLst>
              <a:ext uri="{FF2B5EF4-FFF2-40B4-BE49-F238E27FC236}">
                <a16:creationId xmlns:a16="http://schemas.microsoft.com/office/drawing/2014/main" id="{E140A1DE-66A2-4A49-9284-8B13820DA5A9}"/>
              </a:ext>
            </a:extLst>
          </p:cNvPr>
          <p:cNvGraphicFramePr>
            <a:graphicFrameLocks/>
          </p:cNvGraphicFramePr>
          <p:nvPr>
            <p:extLst>
              <p:ext uri="{D42A27DB-BD31-4B8C-83A1-F6EECF244321}">
                <p14:modId xmlns:p14="http://schemas.microsoft.com/office/powerpoint/2010/main" val="631719175"/>
              </p:ext>
            </p:extLst>
          </p:nvPr>
        </p:nvGraphicFramePr>
        <p:xfrm>
          <a:off x="768215" y="1793173"/>
          <a:ext cx="3608142" cy="2017590"/>
        </p:xfrm>
        <a:graphic>
          <a:graphicData uri="http://schemas.openxmlformats.org/drawingml/2006/chart">
            <c:chart xmlns:c="http://schemas.openxmlformats.org/drawingml/2006/chart" xmlns:r="http://schemas.openxmlformats.org/officeDocument/2006/relationships" r:id="rId4"/>
          </a:graphicData>
        </a:graphic>
      </p:graphicFrame>
      <p:sp>
        <p:nvSpPr>
          <p:cNvPr id="44" name="Rectangle 6">
            <a:extLst>
              <a:ext uri="{FF2B5EF4-FFF2-40B4-BE49-F238E27FC236}">
                <a16:creationId xmlns:a16="http://schemas.microsoft.com/office/drawing/2014/main" id="{DB40FC0A-6BE9-40C6-9478-606960A074AA}"/>
              </a:ext>
            </a:extLst>
          </p:cNvPr>
          <p:cNvSpPr>
            <a:spLocks noChangeArrowheads="1"/>
          </p:cNvSpPr>
          <p:nvPr/>
        </p:nvSpPr>
        <p:spPr bwMode="auto">
          <a:xfrm>
            <a:off x="629523" y="3770657"/>
            <a:ext cx="4244060" cy="2377785"/>
          </a:xfrm>
          <a:prstGeom prst="rect">
            <a:avLst/>
          </a:prstGeom>
          <a:noFill/>
          <a:ln w="6350" cap="flat">
            <a:noFill/>
          </a:ln>
        </p:spPr>
        <p:txBody>
          <a:bodyPr lIns="58500" tIns="0" rIns="58500" bIns="0" anchor="t"/>
          <a:lstStyle/>
          <a:p>
            <a:pPr marL="144463" lvl="2" indent="-144463" defTabSz="333361">
              <a:spcBef>
                <a:spcPts val="325"/>
              </a:spcBef>
              <a:buClr>
                <a:srgbClr val="00338D"/>
              </a:buClr>
              <a:buSzPct val="100000"/>
              <a:buFont typeface="Wingdings" panose="05000000000000000000" pitchFamily="2" charset="2"/>
              <a:buChar char="§"/>
              <a:defRPr/>
            </a:pPr>
            <a:r>
              <a:rPr lang="en-US" altLang="ko-KR" sz="900" dirty="0">
                <a:cs typeface="Arial" panose="020B0604020202020204" pitchFamily="34" charset="0"/>
              </a:rPr>
              <a:t>With the inclusion of List Labs' performance, following its acquisition in September 2021, Genome &amp; Company's consolidated revenue has risen from KRW</a:t>
            </a:r>
            <a:r>
              <a:rPr lang="ko-KR" altLang="en-US" sz="900" dirty="0">
                <a:cs typeface="Arial" panose="020B0604020202020204" pitchFamily="34" charset="0"/>
              </a:rPr>
              <a:t> </a:t>
            </a:r>
            <a:r>
              <a:rPr lang="en-US" altLang="ko-KR" sz="900" dirty="0">
                <a:cs typeface="Arial" panose="020B0604020202020204" pitchFamily="34" charset="0"/>
              </a:rPr>
              <a:t>451m in 2021 to KRW 14,085m in 2022</a:t>
            </a:r>
          </a:p>
          <a:p>
            <a:pPr marL="144463" lvl="2" indent="-144463" defTabSz="333361">
              <a:spcBef>
                <a:spcPts val="325"/>
              </a:spcBef>
              <a:buClr>
                <a:srgbClr val="00338D"/>
              </a:buClr>
              <a:buSzPct val="100000"/>
              <a:buFont typeface="Wingdings" panose="05000000000000000000" pitchFamily="2" charset="2"/>
              <a:buChar char="§"/>
              <a:defRPr/>
            </a:pPr>
            <a:r>
              <a:rPr lang="en-US" altLang="ko-KR" sz="900" dirty="0">
                <a:cs typeface="Arial" panose="020B0604020202020204" pitchFamily="34" charset="0"/>
              </a:rPr>
              <a:t>At present, there exist three clinical trials pertaining to 'GEN-001' (microbiome treatment). The interim findings of the phase 2 clinical trials for gastric cancer patients are scheduled to be disclosed in the first half of 2023</a:t>
            </a:r>
          </a:p>
          <a:p>
            <a:pPr marL="144463" lvl="2" indent="-144463" defTabSz="333361">
              <a:spcBef>
                <a:spcPts val="325"/>
              </a:spcBef>
              <a:buClr>
                <a:srgbClr val="00338D"/>
              </a:buClr>
              <a:buSzPct val="100000"/>
              <a:buFont typeface="Wingdings" panose="05000000000000000000" pitchFamily="2" charset="2"/>
              <a:buChar char="§"/>
              <a:defRPr/>
            </a:pPr>
            <a:r>
              <a:rPr lang="en-US" altLang="ko-KR" sz="900" dirty="0">
                <a:cs typeface="Arial" panose="020B0604020202020204" pitchFamily="34" charset="0"/>
              </a:rPr>
              <a:t>It is anticipated that the first microbiome treatment will be introduced in the first half of 2023, thereby driving growth in the microbiome-based CDMO project</a:t>
            </a:r>
          </a:p>
          <a:p>
            <a:pPr marL="144463" lvl="2" indent="-144463" defTabSz="333361">
              <a:spcBef>
                <a:spcPts val="325"/>
              </a:spcBef>
              <a:buClr>
                <a:srgbClr val="00338D"/>
              </a:buClr>
              <a:buSzPct val="100000"/>
              <a:buFont typeface="Wingdings" panose="05000000000000000000" pitchFamily="2" charset="2"/>
              <a:buChar char="§"/>
              <a:defRPr/>
            </a:pPr>
            <a:r>
              <a:rPr lang="en-US" altLang="ko-KR" sz="900" dirty="0">
                <a:cs typeface="Arial" panose="020B0604020202020204" pitchFamily="34" charset="0"/>
              </a:rPr>
              <a:t>By integrating a CDMO business into its existing R&amp;D business, Genome &amp; Company is constructing a comprehensive microbiome value chain that encompasses the entire process, from the discovery of candidate materials to the development of medicines and commercialization.</a:t>
            </a:r>
          </a:p>
          <a:p>
            <a:pPr marL="144463" lvl="2" indent="-144463" defTabSz="333361">
              <a:spcBef>
                <a:spcPts val="325"/>
              </a:spcBef>
              <a:buClr>
                <a:srgbClr val="00338D"/>
              </a:buClr>
              <a:buSzPct val="100000"/>
              <a:buFont typeface="Wingdings" panose="05000000000000000000" pitchFamily="2" charset="2"/>
              <a:buChar char="§"/>
              <a:defRPr/>
            </a:pPr>
            <a:r>
              <a:rPr lang="en-US" altLang="ko-KR" sz="900" b="0" i="0" dirty="0">
                <a:solidFill>
                  <a:srgbClr val="000000"/>
                </a:solidFill>
                <a:effectLst/>
              </a:rPr>
              <a:t>List BIO was established in October 2021 with the objective of constructing a new plant in the United States. Construction commenced in June 2022 and is currently underway, with an expected completion date in 2023.</a:t>
            </a:r>
            <a:endParaRPr lang="en-US" altLang="ko-KR" sz="900" dirty="0">
              <a:cs typeface="Arial" panose="020B0604020202020204" pitchFamily="34" charset="0"/>
            </a:endParaRPr>
          </a:p>
        </p:txBody>
      </p:sp>
      <p:sp>
        <p:nvSpPr>
          <p:cNvPr id="45" name="Text Box 22">
            <a:extLst>
              <a:ext uri="{FF2B5EF4-FFF2-40B4-BE49-F238E27FC236}">
                <a16:creationId xmlns:a16="http://schemas.microsoft.com/office/drawing/2014/main" id="{CA3A97A1-BBC3-49B2-BC3D-6D9D222FDD5E}"/>
              </a:ext>
            </a:extLst>
          </p:cNvPr>
          <p:cNvSpPr txBox="1">
            <a:spLocks noChangeArrowheads="1"/>
          </p:cNvSpPr>
          <p:nvPr>
            <p:custDataLst>
              <p:tags r:id="rId1"/>
            </p:custDataLst>
          </p:nvPr>
        </p:nvSpPr>
        <p:spPr bwMode="auto">
          <a:xfrm>
            <a:off x="768215" y="6037964"/>
            <a:ext cx="3778250" cy="143858"/>
          </a:xfrm>
          <a:prstGeom prst="rect">
            <a:avLst/>
          </a:prstGeom>
          <a:noFill/>
          <a:ln w="6350">
            <a:noFill/>
            <a:miter lim="800000"/>
            <a:headEnd type="none" w="sm" len="sm"/>
            <a:tailEnd type="none" w="sm" len="sm"/>
          </a:ln>
          <a:effectLst/>
        </p:spPr>
        <p:txBody>
          <a:bodyPr lIns="0" tIns="0" rIns="0" bIns="0" anchor="t"/>
          <a:lstStyle/>
          <a:p>
            <a:pPr marL="546100" indent="-546100" defTabSz="762000" eaLnBrk="0" hangingPunct="0">
              <a:spcBef>
                <a:spcPct val="15000"/>
              </a:spcBef>
              <a:tabLst>
                <a:tab pos="722313" algn="l"/>
              </a:tabLst>
            </a:pPr>
            <a:r>
              <a:rPr lang="en-GB" altLang="ko-KR" sz="800" kern="0" dirty="0">
                <a:latin typeface="Arial" panose="020B0604020202020204" pitchFamily="34" charset="0"/>
                <a:ea typeface="맑은 고딕" panose="020B0503020000020004" pitchFamily="50" charset="-127"/>
              </a:rPr>
              <a:t>Source: </a:t>
            </a:r>
            <a:r>
              <a:rPr lang="en-US" altLang="ko-KR" sz="800" kern="0" dirty="0">
                <a:latin typeface="Arial" panose="020B0604020202020204" pitchFamily="34" charset="0"/>
                <a:ea typeface="맑은 고딕" panose="020B0503020000020004" pitchFamily="50" charset="-127"/>
              </a:rPr>
              <a:t>Dart, </a:t>
            </a:r>
            <a:r>
              <a:rPr lang="en-US" altLang="ko-KR" sz="800" b="0" i="0" dirty="0" err="1">
                <a:solidFill>
                  <a:srgbClr val="202124"/>
                </a:solidFill>
                <a:effectLst/>
                <a:latin typeface="arial" panose="020B0604020202020204" pitchFamily="34" charset="0"/>
              </a:rPr>
              <a:t>Shinhan</a:t>
            </a:r>
            <a:r>
              <a:rPr lang="en-US" altLang="ko-KR" sz="800" b="0" i="0" dirty="0">
                <a:solidFill>
                  <a:srgbClr val="202124"/>
                </a:solidFill>
                <a:effectLst/>
                <a:latin typeface="arial" panose="020B0604020202020204" pitchFamily="34" charset="0"/>
              </a:rPr>
              <a:t> Securities Co. Ltd.</a:t>
            </a:r>
            <a:endParaRPr lang="en-US" altLang="ko-KR" sz="800" kern="0" dirty="0">
              <a:latin typeface="Arial" panose="020B0604020202020204" pitchFamily="34" charset="0"/>
              <a:ea typeface="맑은 고딕" panose="020B0503020000020004" pitchFamily="50" charset="-127"/>
            </a:endParaRPr>
          </a:p>
        </p:txBody>
      </p:sp>
      <p:graphicFrame>
        <p:nvGraphicFramePr>
          <p:cNvPr id="39" name="표 38">
            <a:extLst>
              <a:ext uri="{FF2B5EF4-FFF2-40B4-BE49-F238E27FC236}">
                <a16:creationId xmlns:a16="http://schemas.microsoft.com/office/drawing/2014/main" id="{381F921A-8D34-415F-95D2-F7889362E9E1}"/>
              </a:ext>
            </a:extLst>
          </p:cNvPr>
          <p:cNvGraphicFramePr>
            <a:graphicFrameLocks noGrp="1"/>
          </p:cNvGraphicFramePr>
          <p:nvPr/>
        </p:nvGraphicFramePr>
        <p:xfrm>
          <a:off x="5132388" y="1565002"/>
          <a:ext cx="3959225" cy="269600"/>
        </p:xfrm>
        <a:graphic>
          <a:graphicData uri="http://schemas.openxmlformats.org/drawingml/2006/table">
            <a:tbl>
              <a:tblPr firstRow="1" bandRow="1">
                <a:tableStyleId>{5C22544A-7EE6-4342-B048-85BDC9FD1C3A}</a:tableStyleId>
              </a:tblPr>
              <a:tblGrid>
                <a:gridCol w="3959225">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aseline="0">
                          <a:solidFill>
                            <a:srgbClr val="00338D"/>
                          </a:solidFill>
                          <a:latin typeface="Arial" panose="020B0604020202020204" pitchFamily="34" charset="0"/>
                          <a:ea typeface="맑은 고딕" panose="020B0503020000020004" pitchFamily="50" charset="-127"/>
                        </a:rPr>
                        <a:t>CDMO Business Expansion Schedule</a:t>
                      </a:r>
                      <a:endParaRPr lang="ko-KR" altLang="en-US" sz="1100"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1" name="표 40">
            <a:extLst>
              <a:ext uri="{FF2B5EF4-FFF2-40B4-BE49-F238E27FC236}">
                <a16:creationId xmlns:a16="http://schemas.microsoft.com/office/drawing/2014/main" id="{C53A813A-4BEE-48A0-A39C-E9025DDA6CC9}"/>
              </a:ext>
            </a:extLst>
          </p:cNvPr>
          <p:cNvGraphicFramePr>
            <a:graphicFrameLocks noGrp="1"/>
          </p:cNvGraphicFramePr>
          <p:nvPr/>
        </p:nvGraphicFramePr>
        <p:xfrm>
          <a:off x="5124224" y="1918203"/>
          <a:ext cx="4356000" cy="2017590"/>
        </p:xfrm>
        <a:graphic>
          <a:graphicData uri="http://schemas.openxmlformats.org/drawingml/2006/table">
            <a:tbl>
              <a:tblPr/>
              <a:tblGrid>
                <a:gridCol w="1296000">
                  <a:extLst>
                    <a:ext uri="{9D8B030D-6E8A-4147-A177-3AD203B41FA5}">
                      <a16:colId xmlns:a16="http://schemas.microsoft.com/office/drawing/2014/main" val="328130765"/>
                    </a:ext>
                  </a:extLst>
                </a:gridCol>
                <a:gridCol w="216000">
                  <a:extLst>
                    <a:ext uri="{9D8B030D-6E8A-4147-A177-3AD203B41FA5}">
                      <a16:colId xmlns:a16="http://schemas.microsoft.com/office/drawing/2014/main" val="91036318"/>
                    </a:ext>
                  </a:extLst>
                </a:gridCol>
                <a:gridCol w="216000">
                  <a:extLst>
                    <a:ext uri="{9D8B030D-6E8A-4147-A177-3AD203B41FA5}">
                      <a16:colId xmlns:a16="http://schemas.microsoft.com/office/drawing/2014/main" val="1832556034"/>
                    </a:ext>
                  </a:extLst>
                </a:gridCol>
                <a:gridCol w="216000">
                  <a:extLst>
                    <a:ext uri="{9D8B030D-6E8A-4147-A177-3AD203B41FA5}">
                      <a16:colId xmlns:a16="http://schemas.microsoft.com/office/drawing/2014/main" val="3682784922"/>
                    </a:ext>
                  </a:extLst>
                </a:gridCol>
                <a:gridCol w="216000">
                  <a:extLst>
                    <a:ext uri="{9D8B030D-6E8A-4147-A177-3AD203B41FA5}">
                      <a16:colId xmlns:a16="http://schemas.microsoft.com/office/drawing/2014/main" val="2216724352"/>
                    </a:ext>
                  </a:extLst>
                </a:gridCol>
                <a:gridCol w="216000">
                  <a:extLst>
                    <a:ext uri="{9D8B030D-6E8A-4147-A177-3AD203B41FA5}">
                      <a16:colId xmlns:a16="http://schemas.microsoft.com/office/drawing/2014/main" val="1335101648"/>
                    </a:ext>
                  </a:extLst>
                </a:gridCol>
                <a:gridCol w="216000">
                  <a:extLst>
                    <a:ext uri="{9D8B030D-6E8A-4147-A177-3AD203B41FA5}">
                      <a16:colId xmlns:a16="http://schemas.microsoft.com/office/drawing/2014/main" val="1462468861"/>
                    </a:ext>
                  </a:extLst>
                </a:gridCol>
                <a:gridCol w="216000">
                  <a:extLst>
                    <a:ext uri="{9D8B030D-6E8A-4147-A177-3AD203B41FA5}">
                      <a16:colId xmlns:a16="http://schemas.microsoft.com/office/drawing/2014/main" val="4065115329"/>
                    </a:ext>
                  </a:extLst>
                </a:gridCol>
                <a:gridCol w="216000">
                  <a:extLst>
                    <a:ext uri="{9D8B030D-6E8A-4147-A177-3AD203B41FA5}">
                      <a16:colId xmlns:a16="http://schemas.microsoft.com/office/drawing/2014/main" val="1839471734"/>
                    </a:ext>
                  </a:extLst>
                </a:gridCol>
                <a:gridCol w="216000">
                  <a:extLst>
                    <a:ext uri="{9D8B030D-6E8A-4147-A177-3AD203B41FA5}">
                      <a16:colId xmlns:a16="http://schemas.microsoft.com/office/drawing/2014/main" val="3050474907"/>
                    </a:ext>
                  </a:extLst>
                </a:gridCol>
                <a:gridCol w="216000">
                  <a:extLst>
                    <a:ext uri="{9D8B030D-6E8A-4147-A177-3AD203B41FA5}">
                      <a16:colId xmlns:a16="http://schemas.microsoft.com/office/drawing/2014/main" val="2456158264"/>
                    </a:ext>
                  </a:extLst>
                </a:gridCol>
                <a:gridCol w="216000">
                  <a:extLst>
                    <a:ext uri="{9D8B030D-6E8A-4147-A177-3AD203B41FA5}">
                      <a16:colId xmlns:a16="http://schemas.microsoft.com/office/drawing/2014/main" val="3097924262"/>
                    </a:ext>
                  </a:extLst>
                </a:gridCol>
                <a:gridCol w="216000">
                  <a:extLst>
                    <a:ext uri="{9D8B030D-6E8A-4147-A177-3AD203B41FA5}">
                      <a16:colId xmlns:a16="http://schemas.microsoft.com/office/drawing/2014/main" val="1811712990"/>
                    </a:ext>
                  </a:extLst>
                </a:gridCol>
                <a:gridCol w="216000">
                  <a:extLst>
                    <a:ext uri="{9D8B030D-6E8A-4147-A177-3AD203B41FA5}">
                      <a16:colId xmlns:a16="http://schemas.microsoft.com/office/drawing/2014/main" val="348172889"/>
                    </a:ext>
                  </a:extLst>
                </a:gridCol>
                <a:gridCol w="252000">
                  <a:extLst>
                    <a:ext uri="{9D8B030D-6E8A-4147-A177-3AD203B41FA5}">
                      <a16:colId xmlns:a16="http://schemas.microsoft.com/office/drawing/2014/main" val="2651996595"/>
                    </a:ext>
                  </a:extLst>
                </a:gridCol>
              </a:tblGrid>
              <a:tr h="103836">
                <a:tc rowSpan="2">
                  <a:txBody>
                    <a:bodyPr/>
                    <a:lstStyle/>
                    <a:p>
                      <a:pPr algn="ctr" fontAlgn="ctr"/>
                      <a:r>
                        <a:rPr lang="en-US" sz="700" b="1" i="0" u="none" strike="noStrike">
                          <a:solidFill>
                            <a:srgbClr val="FFFFFF"/>
                          </a:solidFill>
                          <a:effectLst/>
                          <a:latin typeface="+mn-lt"/>
                          <a:ea typeface="맑은 고딕" panose="020B0503020000020004" pitchFamily="50" charset="-127"/>
                        </a:rPr>
                        <a:t>Category</a:t>
                      </a:r>
                    </a:p>
                  </a:txBody>
                  <a:tcPr marL="6490" marR="6490" marT="6490" marB="0" anchor="ctr">
                    <a:lnL>
                      <a:noFill/>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gridSpan="4">
                  <a:txBody>
                    <a:bodyPr/>
                    <a:lstStyle/>
                    <a:p>
                      <a:pPr algn="ctr" fontAlgn="ctr"/>
                      <a:r>
                        <a:rPr lang="en-US" altLang="ko-KR" sz="700" b="1" i="0" u="none" strike="noStrike">
                          <a:solidFill>
                            <a:srgbClr val="FFFFFF"/>
                          </a:solidFill>
                          <a:effectLst/>
                          <a:latin typeface="Arial" panose="020B0604020202020204" pitchFamily="34" charset="0"/>
                          <a:ea typeface="맑은 고딕" panose="020B0503020000020004" pitchFamily="50" charset="-127"/>
                        </a:rPr>
                        <a:t>2021</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fontAlgn="ctr"/>
                      <a:r>
                        <a:rPr lang="en-US" altLang="ko-KR" sz="700" b="1" i="0" u="none" strike="noStrike">
                          <a:solidFill>
                            <a:srgbClr val="FFFFFF"/>
                          </a:solidFill>
                          <a:effectLst/>
                          <a:latin typeface="Arial" panose="020B0604020202020204" pitchFamily="34" charset="0"/>
                          <a:ea typeface="맑은 고딕" panose="020B0503020000020004" pitchFamily="50" charset="-127"/>
                        </a:rPr>
                        <a:t>2022</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fontAlgn="ctr"/>
                      <a:r>
                        <a:rPr lang="en-US" altLang="ko-KR" sz="700" b="1" i="0" u="none" strike="noStrike">
                          <a:solidFill>
                            <a:srgbClr val="FFFFFF"/>
                          </a:solidFill>
                          <a:effectLst/>
                          <a:latin typeface="Arial" panose="020B0604020202020204" pitchFamily="34" charset="0"/>
                          <a:ea typeface="맑은 고딕" panose="020B0503020000020004" pitchFamily="50" charset="-127"/>
                        </a:rPr>
                        <a:t>2023</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en-US" altLang="ko-KR" sz="700" b="1" i="0" u="none" strike="noStrike">
                          <a:solidFill>
                            <a:srgbClr val="FFFFFF"/>
                          </a:solidFill>
                          <a:effectLst/>
                          <a:latin typeface="Arial" panose="020B0604020202020204" pitchFamily="34" charset="0"/>
                          <a:ea typeface="맑은 고딕" panose="020B0503020000020004" pitchFamily="50" charset="-127"/>
                        </a:rPr>
                        <a:t>2024</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extLst>
                  <a:ext uri="{0D108BD9-81ED-4DB2-BD59-A6C34878D82A}">
                    <a16:rowId xmlns:a16="http://schemas.microsoft.com/office/drawing/2014/main" val="3750745539"/>
                  </a:ext>
                </a:extLst>
              </a:tr>
              <a:tr h="103836">
                <a:tc vMerge="1">
                  <a:txBody>
                    <a:bodyPr/>
                    <a:lstStyle/>
                    <a:p>
                      <a:pPr latinLnBrk="1"/>
                      <a:endParaRPr lang="ko-KR" altLang="en-US"/>
                    </a:p>
                  </a:txBody>
                  <a:tcPr/>
                </a:tc>
                <a:tc>
                  <a:txBody>
                    <a:bodyPr/>
                    <a:lstStyle/>
                    <a:p>
                      <a:pPr algn="ctr" fontAlgn="ctr"/>
                      <a:r>
                        <a:rPr lang="en-US" sz="700" b="1" i="0" u="none" strike="noStrike">
                          <a:solidFill>
                            <a:srgbClr val="FFFFFF"/>
                          </a:solidFill>
                          <a:effectLst/>
                          <a:latin typeface="+mn-lt"/>
                          <a:ea typeface="맑은 고딕" panose="020B0503020000020004" pitchFamily="50" charset="-127"/>
                        </a:rPr>
                        <a:t>Sep</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Oct</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Nov</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Dec</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1Q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2Q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3Q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4Q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1Q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2Q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3Q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4Q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1Q</a:t>
                      </a:r>
                    </a:p>
                  </a:txBody>
                  <a:tcPr marL="6490" marR="6490" marT="649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mn-lt"/>
                          <a:ea typeface="맑은 고딕" panose="020B0503020000020004" pitchFamily="50" charset="-127"/>
                        </a:rPr>
                        <a:t>2Q</a:t>
                      </a:r>
                    </a:p>
                  </a:txBody>
                  <a:tcPr marL="6490" marR="6490" marT="649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80756757"/>
                  </a:ext>
                </a:extLst>
              </a:tr>
              <a:tr h="103836">
                <a:tc>
                  <a:txBody>
                    <a:bodyPr/>
                    <a:lstStyle/>
                    <a:p>
                      <a:pPr algn="l" fontAlgn="ctr"/>
                      <a:r>
                        <a:rPr lang="en-US" sz="700" b="1" i="0" u="none" strike="noStrike">
                          <a:solidFill>
                            <a:srgbClr val="000000"/>
                          </a:solidFill>
                          <a:effectLst/>
                          <a:latin typeface="+mn-lt"/>
                          <a:ea typeface="맑은 고딕" panose="020B0503020000020004" pitchFamily="50" charset="-127"/>
                        </a:rPr>
                        <a:t>List Labs</a:t>
                      </a:r>
                    </a:p>
                  </a:txBody>
                  <a:tcPr marL="6490" marR="649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gridSpan="4">
                  <a:txBody>
                    <a:bodyPr/>
                    <a:lstStyle/>
                    <a:p>
                      <a:pPr algn="ctr" fontAlgn="ctr"/>
                      <a:r>
                        <a:rPr lang="en-US" altLang="ko-KR" sz="700" b="0" i="0" u="none" strike="noStrike" spc="-20" baseline="0">
                          <a:solidFill>
                            <a:srgbClr val="000000"/>
                          </a:solidFill>
                          <a:effectLst/>
                          <a:latin typeface="+mn-lt"/>
                          <a:ea typeface="맑은 고딕" panose="020B0503020000020004" pitchFamily="50" charset="-127"/>
                        </a:rPr>
                        <a:t>Expansion of production capacity</a:t>
                      </a:r>
                      <a:endParaRPr lang="ko-KR" altLang="en-US" sz="700" b="0" i="0" u="none" strike="noStrike" spc="-20" baseline="0">
                        <a:solidFill>
                          <a:srgbClr val="000000"/>
                        </a:solidFill>
                        <a:effectLst/>
                        <a:latin typeface="+mn-lt"/>
                        <a:ea typeface="맑은 고딕" panose="020B0503020000020004" pitchFamily="50" charset="-127"/>
                      </a:endParaRPr>
                    </a:p>
                  </a:txBody>
                  <a:tcPr marL="18000" marR="18000" marT="6490" marB="0" anchor="ctr">
                    <a:lnL w="6350" cap="flat" cmpd="sng" algn="ctr">
                      <a:solidFill>
                        <a:srgbClr val="00338D"/>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gridSpan="4">
                  <a:txBody>
                    <a:bodyPr/>
                    <a:lstStyle/>
                    <a:p>
                      <a:pPr algn="ctr" fontAlgn="ctr"/>
                      <a:r>
                        <a:rPr lang="en-US" altLang="ko-KR" sz="700" b="0" i="0" u="none" strike="noStrike" spc="-20" baseline="0">
                          <a:solidFill>
                            <a:srgbClr val="000000"/>
                          </a:solidFill>
                          <a:effectLst/>
                          <a:latin typeface="+mn-lt"/>
                          <a:ea typeface="맑은 고딕" panose="020B0503020000020004" pitchFamily="50" charset="-127"/>
                        </a:rPr>
                        <a:t>Establishment of CDMO sales strategy</a:t>
                      </a:r>
                      <a:r>
                        <a:rPr lang="ko-KR" altLang="en-US" sz="700" b="0" i="0" u="none" strike="noStrike" spc="-20" baseline="0">
                          <a:solidFill>
                            <a:srgbClr val="000000"/>
                          </a:solidFill>
                          <a:effectLst/>
                          <a:latin typeface="+mn-lt"/>
                          <a:ea typeface="맑은 고딕" panose="020B0503020000020004" pitchFamily="50" charset="-127"/>
                        </a:rPr>
                        <a:t>　</a:t>
                      </a:r>
                    </a:p>
                  </a:txBody>
                  <a:tcPr marL="18000" marR="0" marT="649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700" b="1" i="0" u="none" strike="noStrike" spc="-20" baseline="0">
                          <a:solidFill>
                            <a:srgbClr val="000000"/>
                          </a:solidFill>
                          <a:effectLst/>
                          <a:latin typeface="+mn-lt"/>
                          <a:ea typeface="맑은 고딕" panose="020B0503020000020004" pitchFamily="50" charset="-127"/>
                        </a:rPr>
                        <a:t>　</a:t>
                      </a:r>
                    </a:p>
                  </a:txBody>
                  <a:tcPr marL="18000" marR="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700" b="1" i="0" u="none" strike="noStrike" spc="-20" baseline="0">
                          <a:solidFill>
                            <a:srgbClr val="000000"/>
                          </a:solidFill>
                          <a:effectLst/>
                          <a:latin typeface="+mn-lt"/>
                          <a:ea typeface="맑은 고딕" panose="020B0503020000020004" pitchFamily="50" charset="-127"/>
                        </a:rPr>
                        <a:t>　</a:t>
                      </a:r>
                    </a:p>
                  </a:txBody>
                  <a:tcPr marL="18000" marR="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700" b="1" i="0" u="none" strike="noStrike" spc="-20" baseline="0">
                          <a:solidFill>
                            <a:srgbClr val="000000"/>
                          </a:solidFill>
                          <a:effectLst/>
                          <a:latin typeface="+mn-lt"/>
                          <a:ea typeface="맑은 고딕" panose="020B0503020000020004" pitchFamily="50" charset="-127"/>
                        </a:rPr>
                        <a:t>　</a:t>
                      </a:r>
                    </a:p>
                  </a:txBody>
                  <a:tcPr marL="18000" marR="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700" b="1" i="0" u="none" strike="noStrike" spc="-20" baseline="0">
                          <a:solidFill>
                            <a:srgbClr val="000000"/>
                          </a:solidFill>
                          <a:effectLst/>
                          <a:latin typeface="+mn-lt"/>
                          <a:ea typeface="맑은 고딕" panose="020B0503020000020004" pitchFamily="50" charset="-127"/>
                        </a:rPr>
                        <a:t>　</a:t>
                      </a:r>
                    </a:p>
                  </a:txBody>
                  <a:tcPr marL="18000" marR="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700" b="1" i="0" u="none" strike="noStrike" spc="-20" baseline="0">
                          <a:solidFill>
                            <a:srgbClr val="000000"/>
                          </a:solidFill>
                          <a:effectLst/>
                          <a:latin typeface="+mn-lt"/>
                          <a:ea typeface="맑은 고딕" panose="020B0503020000020004" pitchFamily="50" charset="-127"/>
                        </a:rPr>
                        <a:t>　</a:t>
                      </a:r>
                    </a:p>
                  </a:txBody>
                  <a:tcPr marL="18000" marR="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700" b="1" i="0" u="none" strike="noStrike" spc="-20" baseline="0">
                          <a:solidFill>
                            <a:srgbClr val="000000"/>
                          </a:solidFill>
                          <a:effectLst/>
                          <a:latin typeface="+mn-lt"/>
                          <a:ea typeface="맑은 고딕" panose="020B0503020000020004" pitchFamily="50" charset="-127"/>
                        </a:rPr>
                        <a:t>　</a:t>
                      </a:r>
                    </a:p>
                  </a:txBody>
                  <a:tcPr marL="18000" marR="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07047266"/>
                  </a:ext>
                </a:extLst>
              </a:tr>
              <a:tr h="103836">
                <a:tc>
                  <a:txBody>
                    <a:bodyPr/>
                    <a:lstStyle/>
                    <a:p>
                      <a:pPr algn="l" fontAlgn="ctr"/>
                      <a:r>
                        <a:rPr lang="en-US" sz="700" b="1" i="0" u="none" strike="noStrike">
                          <a:solidFill>
                            <a:srgbClr val="000000"/>
                          </a:solidFill>
                          <a:effectLst/>
                          <a:latin typeface="+mn-lt"/>
                          <a:ea typeface="맑은 고딕" panose="020B0503020000020004" pitchFamily="50" charset="-127"/>
                        </a:rPr>
                        <a:t>List Bio</a:t>
                      </a:r>
                    </a:p>
                  </a:txBody>
                  <a:tcPr marL="6490" marR="649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gridSpan="2">
                  <a:txBody>
                    <a:bodyPr/>
                    <a:lstStyle/>
                    <a:p>
                      <a:pPr algn="ctr" fontAlgn="ctr"/>
                      <a:r>
                        <a:rPr lang="en-US" altLang="ko-KR" sz="700" b="0" i="0" u="none" strike="noStrike" spc="-20" baseline="0">
                          <a:solidFill>
                            <a:srgbClr val="000000"/>
                          </a:solidFill>
                          <a:effectLst/>
                          <a:latin typeface="+mn-lt"/>
                          <a:ea typeface="맑은 고딕" panose="020B0503020000020004" pitchFamily="50" charset="-127"/>
                        </a:rPr>
                        <a:t>Site selection</a:t>
                      </a:r>
                      <a:endParaRPr lang="ko-KR" altLang="en-US" sz="700" b="0" i="0" u="none" strike="noStrike" spc="-20" baseline="0">
                        <a:solidFill>
                          <a:srgbClr val="000000"/>
                        </a:solidFill>
                        <a:effectLst/>
                        <a:latin typeface="+mn-lt"/>
                        <a:ea typeface="맑은 고딕" panose="020B0503020000020004" pitchFamily="50" charset="-127"/>
                      </a:endParaRPr>
                    </a:p>
                  </a:txBody>
                  <a:tcPr marL="18000" marR="18000" marT="649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gridSpan="2">
                  <a:txBody>
                    <a:bodyPr/>
                    <a:lstStyle/>
                    <a:p>
                      <a:pPr algn="ctr" fontAlgn="ctr"/>
                      <a:r>
                        <a:rPr lang="en-US" altLang="ko-KR" sz="700" b="0" i="0" u="none" strike="noStrike" spc="-20" baseline="0">
                          <a:solidFill>
                            <a:srgbClr val="000000"/>
                          </a:solidFill>
                          <a:effectLst/>
                          <a:latin typeface="+mn-lt"/>
                          <a:ea typeface="맑은 고딕" panose="020B0503020000020004" pitchFamily="50" charset="-127"/>
                        </a:rPr>
                        <a:t>Establish</a:t>
                      </a:r>
                    </a:p>
                    <a:p>
                      <a:pPr algn="ctr" fontAlgn="ctr"/>
                      <a:r>
                        <a:rPr lang="en-US" altLang="ko-KR" sz="700" b="0" i="0" u="none" strike="noStrike" spc="-20" baseline="0">
                          <a:solidFill>
                            <a:srgbClr val="000000"/>
                          </a:solidFill>
                          <a:effectLst/>
                          <a:latin typeface="+mn-lt"/>
                          <a:ea typeface="맑은 고딕" panose="020B0503020000020004" pitchFamily="50" charset="-127"/>
                        </a:rPr>
                        <a:t>-ment of a corporation</a:t>
                      </a:r>
                      <a:endParaRPr lang="ko-KR" altLang="en-US" sz="700" b="0" i="0" u="none" strike="noStrike" spc="-20" baseline="0">
                        <a:solidFill>
                          <a:srgbClr val="000000"/>
                        </a:solidFill>
                        <a:effectLst/>
                        <a:latin typeface="+mn-lt"/>
                        <a:ea typeface="맑은 고딕" panose="020B0503020000020004" pitchFamily="50" charset="-127"/>
                      </a:endParaRPr>
                    </a:p>
                  </a:txBody>
                  <a:tcPr marL="0" marR="0" marT="6490" marB="0" anchor="ctr">
                    <a:lnL w="6350" cap="flat" cmpd="sng" algn="ctr">
                      <a:solidFill>
                        <a:srgbClr val="00338D"/>
                      </a:solidFill>
                      <a:prstDash val="dot"/>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gridSpan="4">
                  <a:txBody>
                    <a:bodyPr/>
                    <a:lstStyle/>
                    <a:p>
                      <a:pPr algn="ctr" fontAlgn="ctr"/>
                      <a:r>
                        <a:rPr lang="en-US" altLang="ko-KR" sz="700" b="0" i="0" u="none" strike="noStrike" spc="-20" baseline="0">
                          <a:solidFill>
                            <a:srgbClr val="000000"/>
                          </a:solidFill>
                          <a:effectLst/>
                          <a:latin typeface="+mn-lt"/>
                          <a:ea typeface="맑은 고딕" panose="020B0503020000020004" pitchFamily="50" charset="-127"/>
                        </a:rPr>
                        <a:t>System construction</a:t>
                      </a:r>
                      <a:endParaRPr lang="ko-KR" altLang="en-US" sz="700" b="0" i="0" u="none" strike="noStrike" spc="-20" baseline="0">
                        <a:solidFill>
                          <a:srgbClr val="000000"/>
                        </a:solidFill>
                        <a:effectLst/>
                        <a:latin typeface="+mn-lt"/>
                        <a:ea typeface="맑은 고딕" panose="020B0503020000020004" pitchFamily="50" charset="-127"/>
                      </a:endParaRPr>
                    </a:p>
                  </a:txBody>
                  <a:tcPr marL="18000" marR="18000" marT="649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6490" marR="649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ctr"/>
                      <a:r>
                        <a:rPr lang="ko-KR" altLang="en-US" sz="700" b="0" i="0" u="none" strike="noStrike" spc="-20" baseline="0">
                          <a:solidFill>
                            <a:srgbClr val="000000"/>
                          </a:solidFill>
                          <a:effectLst/>
                          <a:latin typeface="+mn-lt"/>
                          <a:ea typeface="맑은 고딕" panose="020B0503020000020004" pitchFamily="50" charset="-127"/>
                        </a:rPr>
                        <a:t>　</a:t>
                      </a:r>
                    </a:p>
                  </a:txBody>
                  <a:tcPr marL="18000" marR="1800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ctr"/>
                      <a:r>
                        <a:rPr lang="ko-KR" altLang="en-US" sz="700" b="0" i="0" u="none" strike="noStrike" spc="-20" baseline="0">
                          <a:solidFill>
                            <a:srgbClr val="000000"/>
                          </a:solidFill>
                          <a:effectLst/>
                          <a:latin typeface="+mn-lt"/>
                          <a:ea typeface="맑은 고딕" panose="020B0503020000020004" pitchFamily="50" charset="-127"/>
                        </a:rPr>
                        <a:t>　</a:t>
                      </a:r>
                    </a:p>
                  </a:txBody>
                  <a:tcPr marL="18000" marR="1800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ctr"/>
                      <a:r>
                        <a:rPr lang="ko-KR" altLang="en-US" sz="700" b="0" i="0" u="none" strike="noStrike" spc="-20" baseline="0">
                          <a:solidFill>
                            <a:srgbClr val="000000"/>
                          </a:solidFill>
                          <a:effectLst/>
                          <a:latin typeface="+mn-lt"/>
                          <a:ea typeface="맑은 고딕" panose="020B0503020000020004" pitchFamily="50" charset="-127"/>
                        </a:rPr>
                        <a:t>　</a:t>
                      </a:r>
                    </a:p>
                  </a:txBody>
                  <a:tcPr marL="18000" marR="18000" marT="649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ctr"/>
                      <a:r>
                        <a:rPr lang="ko-KR" altLang="en-US" sz="700" b="0" i="0" u="none" strike="noStrike" spc="-20" baseline="0">
                          <a:solidFill>
                            <a:srgbClr val="000000"/>
                          </a:solidFill>
                          <a:effectLst/>
                          <a:latin typeface="+mn-lt"/>
                          <a:ea typeface="맑은 고딕" panose="020B0503020000020004" pitchFamily="50" charset="-127"/>
                        </a:rPr>
                        <a:t>　</a:t>
                      </a:r>
                    </a:p>
                  </a:txBody>
                  <a:tcPr marL="18000" marR="1800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ctr"/>
                      <a:r>
                        <a:rPr lang="ko-KR" altLang="en-US" sz="700" b="0" i="0" u="none" strike="noStrike" spc="-20" baseline="0">
                          <a:solidFill>
                            <a:srgbClr val="000000"/>
                          </a:solidFill>
                          <a:effectLst/>
                          <a:latin typeface="+mn-lt"/>
                          <a:ea typeface="맑은 고딕" panose="020B0503020000020004" pitchFamily="50" charset="-127"/>
                        </a:rPr>
                        <a:t>　</a:t>
                      </a:r>
                    </a:p>
                  </a:txBody>
                  <a:tcPr marL="18000" marR="18000" marT="6490" marB="0" anchor="ctr">
                    <a:lnL w="6350" cap="flat" cmpd="sng" algn="ctr">
                      <a:solidFill>
                        <a:schemeClr val="bg1">
                          <a:lumMod val="75000"/>
                        </a:schemeClr>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ctr"/>
                      <a:r>
                        <a:rPr lang="en-US" altLang="ko-KR" sz="700" b="0" i="0" u="none" strike="noStrike" spc="-20" baseline="0">
                          <a:solidFill>
                            <a:srgbClr val="000000"/>
                          </a:solidFill>
                          <a:effectLst/>
                          <a:latin typeface="+mn-lt"/>
                          <a:ea typeface="맑은 고딕" panose="020B0503020000020004" pitchFamily="50" charset="-127"/>
                        </a:rPr>
                        <a:t>Finish</a:t>
                      </a:r>
                      <a:endParaRPr lang="ko-KR" altLang="en-US" sz="700" b="0" i="0" u="none" strike="noStrike" spc="-20" baseline="0">
                        <a:solidFill>
                          <a:srgbClr val="000000"/>
                        </a:solidFill>
                        <a:effectLst/>
                        <a:latin typeface="+mn-lt"/>
                        <a:ea typeface="맑은 고딕" panose="020B0503020000020004" pitchFamily="50" charset="-127"/>
                      </a:endParaRPr>
                    </a:p>
                  </a:txBody>
                  <a:tcPr marL="0" marR="0" marT="649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05990177"/>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Business feasibility analysis</a:t>
                      </a:r>
                    </a:p>
                  </a:txBody>
                  <a:tcPr marL="36000" marR="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956568638"/>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Basic design</a:t>
                      </a:r>
                    </a:p>
                  </a:txBody>
                  <a:tcPr marL="36000" marR="0" marT="649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extLst>
                  <a:ext uri="{0D108BD9-81ED-4DB2-BD59-A6C34878D82A}">
                    <a16:rowId xmlns:a16="http://schemas.microsoft.com/office/drawing/2014/main" val="1004705222"/>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Construction design</a:t>
                      </a:r>
                    </a:p>
                  </a:txBody>
                  <a:tcPr marL="36000" marR="0" marT="649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81900807"/>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Evaluation of equipment/facilities</a:t>
                      </a:r>
                    </a:p>
                  </a:txBody>
                  <a:tcPr marL="36000" marR="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656658983"/>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Manufacturing equipment/facility</a:t>
                      </a:r>
                    </a:p>
                  </a:txBody>
                  <a:tcPr marL="36000" marR="0" marT="649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extLst>
                  <a:ext uri="{0D108BD9-81ED-4DB2-BD59-A6C34878D82A}">
                    <a16:rowId xmlns:a16="http://schemas.microsoft.com/office/drawing/2014/main" val="1085611528"/>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Receipt of equipment/facility</a:t>
                      </a:r>
                    </a:p>
                  </a:txBody>
                  <a:tcPr marL="36000" marR="0" marT="649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51855840"/>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Foundation work</a:t>
                      </a:r>
                    </a:p>
                  </a:txBody>
                  <a:tcPr marL="36000" marR="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404097100"/>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Early-phase construction</a:t>
                      </a:r>
                    </a:p>
                  </a:txBody>
                  <a:tcPr marL="36000" marR="0" marT="649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a:noFill/>
                    </a:lnT>
                    <a:lnB>
                      <a:noFill/>
                    </a:lnB>
                  </a:tcPr>
                </a:tc>
                <a:extLst>
                  <a:ext uri="{0D108BD9-81ED-4DB2-BD59-A6C34878D82A}">
                    <a16:rowId xmlns:a16="http://schemas.microsoft.com/office/drawing/2014/main" val="2432455668"/>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Late-phase construction</a:t>
                      </a:r>
                    </a:p>
                  </a:txBody>
                  <a:tcPr marL="36000" marR="0" marT="649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solidFill>
                      <a:srgbClr val="005EB8">
                        <a:alpha val="40000"/>
                      </a:srgbClr>
                    </a:solidFill>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74262472"/>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Qualification</a:t>
                      </a:r>
                    </a:p>
                  </a:txBody>
                  <a:tcPr marL="36000" marR="0" marT="649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solidFill>
                      <a:srgbClr val="005EB8">
                        <a:alpha val="40000"/>
                      </a:srgbClr>
                    </a:solidFill>
                  </a:tcPr>
                </a:tc>
                <a:tc>
                  <a:txBody>
                    <a:bodyPr/>
                    <a:lstStyle/>
                    <a:p>
                      <a:pPr algn="l" fontAlgn="ctr"/>
                      <a:endParaRPr lang="ko-KR" altLang="en-US" sz="600" b="0" i="0" u="none" strike="noStrike">
                        <a:solidFill>
                          <a:srgbClr val="000000"/>
                        </a:solidFill>
                        <a:effectLst/>
                        <a:latin typeface="+mn-lt"/>
                        <a:ea typeface="맑은 고딕" panose="020B0503020000020004" pitchFamily="50" charset="-127"/>
                      </a:endParaRPr>
                    </a:p>
                  </a:txBody>
                  <a:tcPr marL="6490" marR="6490" marT="6490" marB="0" anchor="ctr">
                    <a:lnL>
                      <a:noFill/>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265383769"/>
                  </a:ext>
                </a:extLst>
              </a:tr>
              <a:tr h="72000">
                <a:tc>
                  <a:txBody>
                    <a:bodyPr/>
                    <a:lstStyle/>
                    <a:p>
                      <a:pPr algn="l" fontAlgn="ctr"/>
                      <a:r>
                        <a:rPr lang="en-US" sz="700" b="0" i="0" u="none" strike="noStrike" spc="-20" baseline="0">
                          <a:solidFill>
                            <a:srgbClr val="000000"/>
                          </a:solidFill>
                          <a:effectLst/>
                          <a:latin typeface="+mn-lt"/>
                          <a:ea typeface="맑은 고딕" panose="020B0503020000020004" pitchFamily="50" charset="-127"/>
                        </a:rPr>
                        <a:t>Validation by item</a:t>
                      </a:r>
                    </a:p>
                  </a:txBody>
                  <a:tcPr marL="36000" marR="0" marT="649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a:noFill/>
                    </a:lnL>
                    <a:lnR w="6350" cap="flat" cmpd="sng" algn="ctr">
                      <a:solidFill>
                        <a:schemeClr val="bg1">
                          <a:lumMod val="75000"/>
                        </a:schemeClr>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00" b="0" i="0" u="none" strike="noStrike">
                          <a:solidFill>
                            <a:srgbClr val="000000"/>
                          </a:solidFill>
                          <a:effectLst/>
                          <a:latin typeface="+mn-lt"/>
                          <a:ea typeface="맑은 고딕" panose="020B0503020000020004" pitchFamily="50" charset="-127"/>
                        </a:rPr>
                        <a:t>　</a:t>
                      </a:r>
                    </a:p>
                  </a:txBody>
                  <a:tcPr marL="6490" marR="6490" marT="6490" marB="0" anchor="ctr">
                    <a:lnL w="6350" cap="flat" cmpd="sng" algn="ctr">
                      <a:solidFill>
                        <a:schemeClr val="bg1">
                          <a:lumMod val="75000"/>
                        </a:schemeClr>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005EB8">
                        <a:alpha val="40000"/>
                      </a:srgbClr>
                    </a:solidFill>
                  </a:tcPr>
                </a:tc>
                <a:tc>
                  <a:txBody>
                    <a:bodyPr/>
                    <a:lstStyle/>
                    <a:p>
                      <a:pPr algn="l" fontAlgn="ctr"/>
                      <a:r>
                        <a:rPr lang="ko-KR" altLang="en-US" sz="600" b="0" i="0" u="none" strike="noStrike" dirty="0">
                          <a:solidFill>
                            <a:srgbClr val="000000"/>
                          </a:solidFill>
                          <a:effectLst/>
                          <a:latin typeface="+mn-lt"/>
                          <a:ea typeface="맑은 고딕" panose="020B0503020000020004" pitchFamily="50" charset="-127"/>
                        </a:rPr>
                        <a:t>　</a:t>
                      </a:r>
                    </a:p>
                  </a:txBody>
                  <a:tcPr marL="6490" marR="6490" marT="6490" marB="0" anchor="ctr">
                    <a:lnL>
                      <a:noFill/>
                    </a:lnL>
                    <a:lnR>
                      <a:noFill/>
                    </a:lnR>
                    <a:lnT>
                      <a:noFill/>
                    </a:lnT>
                    <a:lnB w="6350" cap="flat" cmpd="sng" algn="ctr">
                      <a:solidFill>
                        <a:srgbClr val="00338D"/>
                      </a:solidFill>
                      <a:prstDash val="solid"/>
                      <a:round/>
                      <a:headEnd type="none" w="med" len="med"/>
                      <a:tailEnd type="none" w="med" len="med"/>
                    </a:lnB>
                    <a:solidFill>
                      <a:srgbClr val="005EB8">
                        <a:alpha val="40000"/>
                      </a:srgbClr>
                    </a:solidFill>
                  </a:tcPr>
                </a:tc>
                <a:extLst>
                  <a:ext uri="{0D108BD9-81ED-4DB2-BD59-A6C34878D82A}">
                    <a16:rowId xmlns:a16="http://schemas.microsoft.com/office/drawing/2014/main" val="1766342986"/>
                  </a:ext>
                </a:extLst>
              </a:tr>
            </a:tbl>
          </a:graphicData>
        </a:graphic>
      </p:graphicFrame>
      <p:graphicFrame>
        <p:nvGraphicFramePr>
          <p:cNvPr id="42" name="표 41">
            <a:extLst>
              <a:ext uri="{FF2B5EF4-FFF2-40B4-BE49-F238E27FC236}">
                <a16:creationId xmlns:a16="http://schemas.microsoft.com/office/drawing/2014/main" id="{7C1529BA-7160-41E7-B034-90485613628C}"/>
              </a:ext>
            </a:extLst>
          </p:cNvPr>
          <p:cNvGraphicFramePr>
            <a:graphicFrameLocks noGrp="1"/>
          </p:cNvGraphicFramePr>
          <p:nvPr/>
        </p:nvGraphicFramePr>
        <p:xfrm>
          <a:off x="5132388" y="3990611"/>
          <a:ext cx="3959225" cy="269600"/>
        </p:xfrm>
        <a:graphic>
          <a:graphicData uri="http://schemas.openxmlformats.org/drawingml/2006/table">
            <a:tbl>
              <a:tblPr firstRow="1" bandRow="1">
                <a:tableStyleId>{5C22544A-7EE6-4342-B048-85BDC9FD1C3A}</a:tableStyleId>
              </a:tblPr>
              <a:tblGrid>
                <a:gridCol w="3959225">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aseline="0" dirty="0">
                          <a:solidFill>
                            <a:srgbClr val="00338D"/>
                          </a:solidFill>
                          <a:latin typeface="Arial" panose="020B0604020202020204" pitchFamily="34" charset="0"/>
                          <a:ea typeface="맑은 고딕" panose="020B0503020000020004" pitchFamily="50" charset="-127"/>
                        </a:rPr>
                        <a:t>GEN-001 Development Plan</a:t>
                      </a:r>
                      <a:endParaRPr lang="ko-KR" altLang="en-US" sz="1100"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6" name="표 45">
            <a:extLst>
              <a:ext uri="{FF2B5EF4-FFF2-40B4-BE49-F238E27FC236}">
                <a16:creationId xmlns:a16="http://schemas.microsoft.com/office/drawing/2014/main" id="{510E597C-8993-416A-93F7-29323558A871}"/>
              </a:ext>
            </a:extLst>
          </p:cNvPr>
          <p:cNvGraphicFramePr>
            <a:graphicFrameLocks noGrp="1"/>
          </p:cNvGraphicFramePr>
          <p:nvPr/>
        </p:nvGraphicFramePr>
        <p:xfrm>
          <a:off x="5124224" y="4354924"/>
          <a:ext cx="4392000" cy="1956576"/>
        </p:xfrm>
        <a:graphic>
          <a:graphicData uri="http://schemas.openxmlformats.org/drawingml/2006/table">
            <a:tbl>
              <a:tblPr/>
              <a:tblGrid>
                <a:gridCol w="576000">
                  <a:extLst>
                    <a:ext uri="{9D8B030D-6E8A-4147-A177-3AD203B41FA5}">
                      <a16:colId xmlns:a16="http://schemas.microsoft.com/office/drawing/2014/main" val="353992188"/>
                    </a:ext>
                  </a:extLst>
                </a:gridCol>
                <a:gridCol w="612000">
                  <a:extLst>
                    <a:ext uri="{9D8B030D-6E8A-4147-A177-3AD203B41FA5}">
                      <a16:colId xmlns:a16="http://schemas.microsoft.com/office/drawing/2014/main" val="4265755932"/>
                    </a:ext>
                  </a:extLst>
                </a:gridCol>
                <a:gridCol w="684000">
                  <a:extLst>
                    <a:ext uri="{9D8B030D-6E8A-4147-A177-3AD203B41FA5}">
                      <a16:colId xmlns:a16="http://schemas.microsoft.com/office/drawing/2014/main" val="2684296732"/>
                    </a:ext>
                  </a:extLst>
                </a:gridCol>
                <a:gridCol w="504000">
                  <a:extLst>
                    <a:ext uri="{9D8B030D-6E8A-4147-A177-3AD203B41FA5}">
                      <a16:colId xmlns:a16="http://schemas.microsoft.com/office/drawing/2014/main" val="1083539790"/>
                    </a:ext>
                  </a:extLst>
                </a:gridCol>
                <a:gridCol w="504000">
                  <a:extLst>
                    <a:ext uri="{9D8B030D-6E8A-4147-A177-3AD203B41FA5}">
                      <a16:colId xmlns:a16="http://schemas.microsoft.com/office/drawing/2014/main" val="349359742"/>
                    </a:ext>
                  </a:extLst>
                </a:gridCol>
                <a:gridCol w="504000">
                  <a:extLst>
                    <a:ext uri="{9D8B030D-6E8A-4147-A177-3AD203B41FA5}">
                      <a16:colId xmlns:a16="http://schemas.microsoft.com/office/drawing/2014/main" val="4151094679"/>
                    </a:ext>
                  </a:extLst>
                </a:gridCol>
                <a:gridCol w="504000">
                  <a:extLst>
                    <a:ext uri="{9D8B030D-6E8A-4147-A177-3AD203B41FA5}">
                      <a16:colId xmlns:a16="http://schemas.microsoft.com/office/drawing/2014/main" val="2359280766"/>
                    </a:ext>
                  </a:extLst>
                </a:gridCol>
                <a:gridCol w="504000">
                  <a:extLst>
                    <a:ext uri="{9D8B030D-6E8A-4147-A177-3AD203B41FA5}">
                      <a16:colId xmlns:a16="http://schemas.microsoft.com/office/drawing/2014/main" val="549420956"/>
                    </a:ext>
                  </a:extLst>
                </a:gridCol>
              </a:tblGrid>
              <a:tr h="180000">
                <a:tc>
                  <a:txBody>
                    <a:bodyPr/>
                    <a:lstStyle/>
                    <a:p>
                      <a:pPr algn="l" fontAlgn="ctr"/>
                      <a:r>
                        <a:rPr lang="ko-KR" altLang="en-US" sz="800" b="1" i="0" u="none" strike="noStrike" dirty="0">
                          <a:solidFill>
                            <a:srgbClr val="FFFFFF"/>
                          </a:solidFill>
                          <a:effectLst/>
                          <a:latin typeface="+mn-lt"/>
                          <a:ea typeface="맑은 고딕" panose="020B0503020000020004" pitchFamily="50" charset="-127"/>
                        </a:rPr>
                        <a:t>　</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800" b="1" i="0" u="none" strike="noStrike">
                          <a:solidFill>
                            <a:srgbClr val="FFFFFF"/>
                          </a:solidFill>
                          <a:effectLst/>
                          <a:latin typeface="+mn-lt"/>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mn-lt"/>
                          <a:ea typeface="맑은 고딕" panose="020B0503020000020004" pitchFamily="50" charset="-127"/>
                        </a:rPr>
                        <a:t>Study No.</a:t>
                      </a: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mn-lt"/>
                          <a:ea typeface="맑은 고딕" panose="020B0503020000020004" pitchFamily="50" charset="-127"/>
                        </a:rPr>
                        <a:t>2020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mn-lt"/>
                          <a:ea typeface="맑은 고딕" panose="020B0503020000020004" pitchFamily="50" charset="-127"/>
                        </a:rPr>
                        <a:t>2021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mn-lt"/>
                          <a:ea typeface="맑은 고딕" panose="020B0503020000020004" pitchFamily="50" charset="-127"/>
                        </a:rPr>
                        <a:t>2022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mn-lt"/>
                          <a:ea typeface="맑은 고딕" panose="020B0503020000020004" pitchFamily="50" charset="-127"/>
                        </a:rPr>
                        <a:t>2023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mn-lt"/>
                          <a:ea typeface="맑은 고딕" panose="020B0503020000020004" pitchFamily="50" charset="-127"/>
                        </a:rPr>
                        <a:t>2024</a:t>
                      </a:r>
                    </a:p>
                  </a:txBody>
                  <a:tcPr marL="9525" marR="9525" marT="9525" marB="0" anchor="ctr">
                    <a:lnL w="6350" cap="flat" cmpd="sng" algn="ctr">
                      <a:solidFill>
                        <a:srgbClr val="FFFFFF"/>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292650962"/>
                  </a:ext>
                </a:extLst>
              </a:tr>
              <a:tr h="412192">
                <a:tc rowSpan="4">
                  <a:txBody>
                    <a:bodyPr/>
                    <a:lstStyle/>
                    <a:p>
                      <a:pPr algn="ctr" fontAlgn="ctr"/>
                      <a:r>
                        <a:rPr lang="en-US" sz="800" b="0" i="0" u="none" strike="noStrike">
                          <a:solidFill>
                            <a:srgbClr val="000000"/>
                          </a:solidFill>
                          <a:effectLst/>
                          <a:latin typeface="+mn-lt"/>
                          <a:ea typeface="Arial Unicode MS" panose="020B0604020202020204" pitchFamily="50" charset="-127"/>
                        </a:rPr>
                        <a:t>Clinical</a:t>
                      </a:r>
                    </a:p>
                    <a:p>
                      <a:pPr algn="ctr" fontAlgn="ctr"/>
                      <a:r>
                        <a:rPr lang="en-US" sz="800" b="0" i="0" u="none" strike="noStrike">
                          <a:solidFill>
                            <a:srgbClr val="000000"/>
                          </a:solidFill>
                          <a:effectLst/>
                          <a:latin typeface="+mn-lt"/>
                          <a:ea typeface="Arial Unicode MS" panose="020B0604020202020204" pitchFamily="50" charset="-127"/>
                        </a:rPr>
                        <a:t>trial</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rowSpan="3">
                  <a:txBody>
                    <a:bodyPr/>
                    <a:lstStyle/>
                    <a:p>
                      <a:pPr algn="ctr" fontAlgn="ctr"/>
                      <a:r>
                        <a:rPr lang="en-US" sz="800" b="0" i="0" u="none" strike="noStrike" dirty="0">
                          <a:solidFill>
                            <a:srgbClr val="000000"/>
                          </a:solidFill>
                          <a:effectLst/>
                          <a:latin typeface="+mn-lt"/>
                          <a:ea typeface="Arial Unicode MS" panose="020B0604020202020204" pitchFamily="50" charset="-127"/>
                        </a:rPr>
                        <a:t>Company</a:t>
                      </a:r>
                    </a:p>
                    <a:p>
                      <a:pPr algn="ctr" fontAlgn="ctr"/>
                      <a:r>
                        <a:rPr lang="en-US" sz="800" b="0" i="0" u="none" strike="noStrike" dirty="0">
                          <a:solidFill>
                            <a:srgbClr val="000000"/>
                          </a:solidFill>
                          <a:effectLst/>
                          <a:latin typeface="+mn-lt"/>
                          <a:ea typeface="Arial Unicode MS" panose="020B0604020202020204" pitchFamily="50" charset="-127"/>
                        </a:rPr>
                        <a:t>-driven</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n-lt"/>
                          <a:ea typeface="맑은 고딕" panose="020B0503020000020004" pitchFamily="50" charset="-127"/>
                        </a:rPr>
                        <a:t>STUDY 101</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93562861"/>
                  </a:ext>
                </a:extLst>
              </a:tr>
              <a:tr h="412192">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800" b="0" i="0" u="none" strike="noStrike">
                          <a:solidFill>
                            <a:srgbClr val="000000"/>
                          </a:solidFill>
                          <a:effectLst/>
                          <a:latin typeface="+mn-lt"/>
                          <a:ea typeface="맑은 고딕" panose="020B0503020000020004" pitchFamily="50" charset="-127"/>
                        </a:rPr>
                        <a:t>STUDY 201</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87620631"/>
                  </a:ext>
                </a:extLst>
              </a:tr>
              <a:tr h="412192">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800" b="0" i="0" u="none" strike="noStrike">
                          <a:solidFill>
                            <a:srgbClr val="000000"/>
                          </a:solidFill>
                          <a:effectLst/>
                          <a:latin typeface="+mn-lt"/>
                          <a:ea typeface="맑은 고딕" panose="020B0503020000020004" pitchFamily="50" charset="-127"/>
                        </a:rPr>
                        <a:t>STUDY 202</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88376278"/>
                  </a:ext>
                </a:extLst>
              </a:tr>
              <a:tr h="540000">
                <a:tc vMerge="1">
                  <a:txBody>
                    <a:bodyPr/>
                    <a:lstStyle/>
                    <a:p>
                      <a:pPr latinLnBrk="1"/>
                      <a:endParaRPr lang="ko-KR" altLang="en-US"/>
                    </a:p>
                  </a:txBody>
                  <a:tcPr/>
                </a:tc>
                <a:tc>
                  <a:txBody>
                    <a:bodyPr/>
                    <a:lstStyle/>
                    <a:p>
                      <a:pPr algn="ctr" fontAlgn="ctr"/>
                      <a:r>
                        <a:rPr lang="en-US" sz="800" b="0" i="0" u="none" strike="noStrike">
                          <a:solidFill>
                            <a:srgbClr val="000000"/>
                          </a:solidFill>
                          <a:effectLst/>
                          <a:latin typeface="+mn-lt"/>
                          <a:ea typeface="Arial Unicode MS" panose="020B0604020202020204" pitchFamily="50" charset="-127"/>
                        </a:rPr>
                        <a:t>Researcher</a:t>
                      </a:r>
                    </a:p>
                    <a:p>
                      <a:pPr algn="ctr" fontAlgn="ctr"/>
                      <a:r>
                        <a:rPr lang="en-US" sz="800" b="0" i="0" u="none" strike="noStrike">
                          <a:solidFill>
                            <a:srgbClr val="000000"/>
                          </a:solidFill>
                          <a:effectLst/>
                          <a:latin typeface="+mn-lt"/>
                          <a:ea typeface="Arial Unicode MS" panose="020B0604020202020204" pitchFamily="50" charset="-127"/>
                        </a:rPr>
                        <a:t>-driven</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n-lt"/>
                          <a:ea typeface="맑은 고딕" panose="020B0503020000020004" pitchFamily="50" charset="-127"/>
                        </a:rPr>
                        <a:t>　</a:t>
                      </a:r>
                    </a:p>
                  </a:txBody>
                  <a:tcPr marL="9525" marR="9525" marT="9525" marB="0" anchor="ctr">
                    <a:lnL w="6350" cap="flat" cmpd="sng" algn="ctr">
                      <a:solidFill>
                        <a:schemeClr val="bg1">
                          <a:lumMod val="75000"/>
                        </a:schemeClr>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73851734"/>
                  </a:ext>
                </a:extLst>
              </a:tr>
            </a:tbl>
          </a:graphicData>
        </a:graphic>
      </p:graphicFrame>
      <p:sp>
        <p:nvSpPr>
          <p:cNvPr id="47" name="화살표: 오각형 46">
            <a:extLst>
              <a:ext uri="{FF2B5EF4-FFF2-40B4-BE49-F238E27FC236}">
                <a16:creationId xmlns:a16="http://schemas.microsoft.com/office/drawing/2014/main" id="{32BF14B6-1B84-47B5-95D9-247219F222AA}"/>
              </a:ext>
            </a:extLst>
          </p:cNvPr>
          <p:cNvSpPr/>
          <p:nvPr/>
        </p:nvSpPr>
        <p:spPr>
          <a:xfrm>
            <a:off x="7266243" y="4640503"/>
            <a:ext cx="652285" cy="136461"/>
          </a:xfrm>
          <a:prstGeom prst="homePlate">
            <a:avLst/>
          </a:prstGeom>
          <a:solidFill>
            <a:srgbClr val="6D207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8" name="화살표: 갈매기형 수장 47">
            <a:extLst>
              <a:ext uri="{FF2B5EF4-FFF2-40B4-BE49-F238E27FC236}">
                <a16:creationId xmlns:a16="http://schemas.microsoft.com/office/drawing/2014/main" id="{24F77F97-C84D-4860-BFD8-25687F5D2614}"/>
              </a:ext>
            </a:extLst>
          </p:cNvPr>
          <p:cNvSpPr/>
          <p:nvPr/>
        </p:nvSpPr>
        <p:spPr>
          <a:xfrm>
            <a:off x="7866806" y="4640503"/>
            <a:ext cx="1143843" cy="136461"/>
          </a:xfrm>
          <a:prstGeom prst="chevron">
            <a:avLst/>
          </a:prstGeom>
          <a:solidFill>
            <a:srgbClr val="6D207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59" name="타원 58">
            <a:extLst>
              <a:ext uri="{FF2B5EF4-FFF2-40B4-BE49-F238E27FC236}">
                <a16:creationId xmlns:a16="http://schemas.microsoft.com/office/drawing/2014/main" id="{A1A6B53E-890F-42BD-B187-1F649E5BDC2F}"/>
              </a:ext>
            </a:extLst>
          </p:cNvPr>
          <p:cNvSpPr/>
          <p:nvPr/>
        </p:nvSpPr>
        <p:spPr>
          <a:xfrm>
            <a:off x="7931894" y="4661352"/>
            <a:ext cx="90000" cy="90000"/>
          </a:xfrm>
          <a:prstGeom prst="ellipse">
            <a:avLst/>
          </a:prstGeom>
          <a:solidFill>
            <a:schemeClr val="bg1"/>
          </a:solidFill>
          <a:ln w="38100">
            <a:solidFill>
              <a:srgbClr val="6D2077">
                <a:alpha val="50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endParaRPr>
          </a:p>
        </p:txBody>
      </p:sp>
      <p:sp>
        <p:nvSpPr>
          <p:cNvPr id="60" name="타원 59">
            <a:extLst>
              <a:ext uri="{FF2B5EF4-FFF2-40B4-BE49-F238E27FC236}">
                <a16:creationId xmlns:a16="http://schemas.microsoft.com/office/drawing/2014/main" id="{FD6644AA-9B85-4220-8912-4156AE3A24E7}"/>
              </a:ext>
            </a:extLst>
          </p:cNvPr>
          <p:cNvSpPr/>
          <p:nvPr/>
        </p:nvSpPr>
        <p:spPr>
          <a:xfrm>
            <a:off x="8700244" y="4661352"/>
            <a:ext cx="90000" cy="90000"/>
          </a:xfrm>
          <a:prstGeom prst="ellipse">
            <a:avLst/>
          </a:prstGeom>
          <a:solidFill>
            <a:schemeClr val="bg1"/>
          </a:solidFill>
          <a:ln w="38100">
            <a:solidFill>
              <a:srgbClr val="6D2077">
                <a:alpha val="50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endParaRPr>
          </a:p>
        </p:txBody>
      </p:sp>
      <p:sp>
        <p:nvSpPr>
          <p:cNvPr id="61" name="화살표: 오각형 60">
            <a:extLst>
              <a:ext uri="{FF2B5EF4-FFF2-40B4-BE49-F238E27FC236}">
                <a16:creationId xmlns:a16="http://schemas.microsoft.com/office/drawing/2014/main" id="{2CD8EC9D-DF1F-4147-B930-FD38BE37F187}"/>
              </a:ext>
            </a:extLst>
          </p:cNvPr>
          <p:cNvSpPr/>
          <p:nvPr/>
        </p:nvSpPr>
        <p:spPr>
          <a:xfrm>
            <a:off x="8003225" y="5068669"/>
            <a:ext cx="928900" cy="136461"/>
          </a:xfrm>
          <a:prstGeom prst="homePlate">
            <a:avLst/>
          </a:prstGeom>
          <a:solidFill>
            <a:srgbClr val="6D207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2" name="화살표: 갈매기형 수장 61">
            <a:extLst>
              <a:ext uri="{FF2B5EF4-FFF2-40B4-BE49-F238E27FC236}">
                <a16:creationId xmlns:a16="http://schemas.microsoft.com/office/drawing/2014/main" id="{2F06E9B6-59A8-48AB-ACA1-62E78A39DE7F}"/>
              </a:ext>
            </a:extLst>
          </p:cNvPr>
          <p:cNvSpPr/>
          <p:nvPr/>
        </p:nvSpPr>
        <p:spPr>
          <a:xfrm>
            <a:off x="8883656" y="5068669"/>
            <a:ext cx="650875" cy="136461"/>
          </a:xfrm>
          <a:prstGeom prst="chevron">
            <a:avLst/>
          </a:prstGeom>
          <a:solidFill>
            <a:srgbClr val="6D207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3" name="타원 62">
            <a:extLst>
              <a:ext uri="{FF2B5EF4-FFF2-40B4-BE49-F238E27FC236}">
                <a16:creationId xmlns:a16="http://schemas.microsoft.com/office/drawing/2014/main" id="{6A0A86F1-2008-4104-994B-85E513D237D0}"/>
              </a:ext>
            </a:extLst>
          </p:cNvPr>
          <p:cNvSpPr/>
          <p:nvPr/>
        </p:nvSpPr>
        <p:spPr>
          <a:xfrm>
            <a:off x="8705005" y="5089518"/>
            <a:ext cx="90000" cy="90000"/>
          </a:xfrm>
          <a:prstGeom prst="ellipse">
            <a:avLst/>
          </a:prstGeom>
          <a:solidFill>
            <a:schemeClr val="bg1"/>
          </a:solidFill>
          <a:ln w="38100">
            <a:solidFill>
              <a:srgbClr val="6D2077">
                <a:alpha val="50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endParaRPr>
          </a:p>
        </p:txBody>
      </p:sp>
      <p:sp>
        <p:nvSpPr>
          <p:cNvPr id="64" name="화살표: 오각형 63">
            <a:extLst>
              <a:ext uri="{FF2B5EF4-FFF2-40B4-BE49-F238E27FC236}">
                <a16:creationId xmlns:a16="http://schemas.microsoft.com/office/drawing/2014/main" id="{C3AACFEF-5EE6-4D68-92C7-E3C86067A7EB}"/>
              </a:ext>
            </a:extLst>
          </p:cNvPr>
          <p:cNvSpPr/>
          <p:nvPr/>
        </p:nvSpPr>
        <p:spPr>
          <a:xfrm>
            <a:off x="8425086" y="5482545"/>
            <a:ext cx="916899" cy="136461"/>
          </a:xfrm>
          <a:prstGeom prst="homePlate">
            <a:avLst/>
          </a:prstGeom>
          <a:solidFill>
            <a:srgbClr val="6D207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5" name="화살표: 갈매기형 수장 64">
            <a:extLst>
              <a:ext uri="{FF2B5EF4-FFF2-40B4-BE49-F238E27FC236}">
                <a16:creationId xmlns:a16="http://schemas.microsoft.com/office/drawing/2014/main" id="{DF6F6A89-8680-41C7-A81C-318BC82F59ED}"/>
              </a:ext>
            </a:extLst>
          </p:cNvPr>
          <p:cNvSpPr/>
          <p:nvPr/>
        </p:nvSpPr>
        <p:spPr>
          <a:xfrm>
            <a:off x="9286875" y="5482545"/>
            <a:ext cx="247656" cy="136461"/>
          </a:xfrm>
          <a:prstGeom prst="chevron">
            <a:avLst/>
          </a:prstGeom>
          <a:solidFill>
            <a:srgbClr val="6D207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6" name="타원 65">
            <a:extLst>
              <a:ext uri="{FF2B5EF4-FFF2-40B4-BE49-F238E27FC236}">
                <a16:creationId xmlns:a16="http://schemas.microsoft.com/office/drawing/2014/main" id="{36F4F941-6A91-4DF3-9A8A-7E989A47DA95}"/>
              </a:ext>
            </a:extLst>
          </p:cNvPr>
          <p:cNvSpPr/>
          <p:nvPr/>
        </p:nvSpPr>
        <p:spPr>
          <a:xfrm>
            <a:off x="9157444" y="5503394"/>
            <a:ext cx="90000" cy="90000"/>
          </a:xfrm>
          <a:prstGeom prst="ellipse">
            <a:avLst/>
          </a:prstGeom>
          <a:solidFill>
            <a:schemeClr val="bg1"/>
          </a:solidFill>
          <a:ln w="38100">
            <a:solidFill>
              <a:srgbClr val="6D2077">
                <a:alpha val="50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endParaRPr>
          </a:p>
        </p:txBody>
      </p:sp>
      <p:sp>
        <p:nvSpPr>
          <p:cNvPr id="67" name="화살표: 오각형 66">
            <a:extLst>
              <a:ext uri="{FF2B5EF4-FFF2-40B4-BE49-F238E27FC236}">
                <a16:creationId xmlns:a16="http://schemas.microsoft.com/office/drawing/2014/main" id="{65ECDCD5-ED72-4F0B-B2FE-230F5F7DDF30}"/>
              </a:ext>
            </a:extLst>
          </p:cNvPr>
          <p:cNvSpPr/>
          <p:nvPr/>
        </p:nvSpPr>
        <p:spPr>
          <a:xfrm>
            <a:off x="7331839" y="5845493"/>
            <a:ext cx="487433" cy="136461"/>
          </a:xfrm>
          <a:prstGeom prst="homePlate">
            <a:avLst/>
          </a:prstGeom>
          <a:solidFill>
            <a:srgbClr val="6D2077">
              <a:alpha val="4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8" name="화살표: 오각형 67">
            <a:extLst>
              <a:ext uri="{FF2B5EF4-FFF2-40B4-BE49-F238E27FC236}">
                <a16:creationId xmlns:a16="http://schemas.microsoft.com/office/drawing/2014/main" id="{8BDAA764-66E1-4DAC-8354-2CBB1D72905F}"/>
              </a:ext>
            </a:extLst>
          </p:cNvPr>
          <p:cNvSpPr/>
          <p:nvPr/>
        </p:nvSpPr>
        <p:spPr>
          <a:xfrm>
            <a:off x="8003225" y="6052697"/>
            <a:ext cx="497230" cy="136461"/>
          </a:xfrm>
          <a:prstGeom prst="homePlate">
            <a:avLst/>
          </a:prstGeom>
          <a:solidFill>
            <a:srgbClr val="6D2077">
              <a:alpha val="4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9" name="직사각형 68">
            <a:extLst>
              <a:ext uri="{FF2B5EF4-FFF2-40B4-BE49-F238E27FC236}">
                <a16:creationId xmlns:a16="http://schemas.microsoft.com/office/drawing/2014/main" id="{00833007-F5C7-4E8C-9735-551806BAC856}"/>
              </a:ext>
            </a:extLst>
          </p:cNvPr>
          <p:cNvSpPr/>
          <p:nvPr/>
        </p:nvSpPr>
        <p:spPr>
          <a:xfrm>
            <a:off x="6935900" y="4550909"/>
            <a:ext cx="403508" cy="397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spc="-20">
                <a:solidFill>
                  <a:srgbClr val="6D2077"/>
                </a:solidFill>
              </a:rPr>
              <a:t>Phase</a:t>
            </a:r>
          </a:p>
          <a:p>
            <a:pPr algn="ctr"/>
            <a:r>
              <a:rPr lang="en-US" altLang="ko-KR" sz="700" b="1" spc="-20">
                <a:solidFill>
                  <a:srgbClr val="6D2077"/>
                </a:solidFill>
              </a:rPr>
              <a:t>1/1b </a:t>
            </a:r>
          </a:p>
          <a:p>
            <a:pPr algn="ctr"/>
            <a:r>
              <a:rPr lang="en-US" altLang="ko-KR" sz="700" b="1" spc="-20">
                <a:solidFill>
                  <a:srgbClr val="6D2077"/>
                </a:solidFill>
              </a:rPr>
              <a:t>trial</a:t>
            </a:r>
          </a:p>
          <a:p>
            <a:pPr algn="ctr"/>
            <a:endParaRPr lang="en-US" altLang="ko-KR" sz="700" b="1" spc="-20">
              <a:solidFill>
                <a:srgbClr val="6D2077"/>
              </a:solidFill>
            </a:endParaRPr>
          </a:p>
        </p:txBody>
      </p:sp>
      <p:sp>
        <p:nvSpPr>
          <p:cNvPr id="70" name="직사각형 69">
            <a:extLst>
              <a:ext uri="{FF2B5EF4-FFF2-40B4-BE49-F238E27FC236}">
                <a16:creationId xmlns:a16="http://schemas.microsoft.com/office/drawing/2014/main" id="{BA200C3D-9E24-485B-9166-FF615C220999}"/>
              </a:ext>
            </a:extLst>
          </p:cNvPr>
          <p:cNvSpPr/>
          <p:nvPr/>
        </p:nvSpPr>
        <p:spPr>
          <a:xfrm>
            <a:off x="7494811" y="5209060"/>
            <a:ext cx="398796" cy="397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spc="-20">
                <a:solidFill>
                  <a:srgbClr val="6D2077"/>
                </a:solidFill>
              </a:rPr>
              <a:t>Phase</a:t>
            </a:r>
          </a:p>
          <a:p>
            <a:pPr algn="ctr"/>
            <a:r>
              <a:rPr lang="en-US" altLang="ko-KR" sz="700" b="1" spc="-20">
                <a:solidFill>
                  <a:srgbClr val="6D2077"/>
                </a:solidFill>
              </a:rPr>
              <a:t>2 trial</a:t>
            </a:r>
          </a:p>
          <a:p>
            <a:pPr algn="ctr"/>
            <a:endParaRPr lang="en-US" altLang="ko-KR" sz="700" b="1" spc="-20">
              <a:solidFill>
                <a:srgbClr val="6D2077"/>
              </a:solidFill>
            </a:endParaRPr>
          </a:p>
        </p:txBody>
      </p:sp>
      <p:cxnSp>
        <p:nvCxnSpPr>
          <p:cNvPr id="71" name="연결선: 꺾임 70">
            <a:extLst>
              <a:ext uri="{FF2B5EF4-FFF2-40B4-BE49-F238E27FC236}">
                <a16:creationId xmlns:a16="http://schemas.microsoft.com/office/drawing/2014/main" id="{D0C30AB7-4BFD-46BE-8842-4D09FC65D287}"/>
              </a:ext>
            </a:extLst>
          </p:cNvPr>
          <p:cNvCxnSpPr>
            <a:cxnSpLocks/>
            <a:endCxn id="64" idx="1"/>
          </p:cNvCxnSpPr>
          <p:nvPr/>
        </p:nvCxnSpPr>
        <p:spPr>
          <a:xfrm rot="16200000" flipH="1">
            <a:off x="7756162" y="4881852"/>
            <a:ext cx="770042" cy="567806"/>
          </a:xfrm>
          <a:prstGeom prst="bentConnector2">
            <a:avLst/>
          </a:prstGeom>
          <a:ln w="12700">
            <a:solidFill>
              <a:srgbClr val="6D2077"/>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74ED71F6-B0A4-4E51-9492-61B47B14DD16}"/>
              </a:ext>
            </a:extLst>
          </p:cNvPr>
          <p:cNvCxnSpPr>
            <a:cxnSpLocks/>
            <a:endCxn id="61" idx="1"/>
          </p:cNvCxnSpPr>
          <p:nvPr/>
        </p:nvCxnSpPr>
        <p:spPr>
          <a:xfrm flipV="1">
            <a:off x="7866806" y="5136900"/>
            <a:ext cx="136419" cy="3856"/>
          </a:xfrm>
          <a:prstGeom prst="straightConnector1">
            <a:avLst/>
          </a:prstGeom>
          <a:ln w="12700">
            <a:solidFill>
              <a:srgbClr val="6D2077"/>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73" name="직사각형 72">
            <a:extLst>
              <a:ext uri="{FF2B5EF4-FFF2-40B4-BE49-F238E27FC236}">
                <a16:creationId xmlns:a16="http://schemas.microsoft.com/office/drawing/2014/main" id="{139D7827-B357-4B2B-BB58-5C7139A43D28}"/>
              </a:ext>
            </a:extLst>
          </p:cNvPr>
          <p:cNvSpPr/>
          <p:nvPr/>
        </p:nvSpPr>
        <p:spPr>
          <a:xfrm>
            <a:off x="7145604" y="4775300"/>
            <a:ext cx="788053" cy="17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spc="-20">
                <a:solidFill>
                  <a:schemeClr val="tx1"/>
                </a:solidFill>
              </a:rPr>
              <a:t>Interim results 1</a:t>
            </a:r>
          </a:p>
        </p:txBody>
      </p:sp>
      <p:sp>
        <p:nvSpPr>
          <p:cNvPr id="74" name="직사각형 73">
            <a:extLst>
              <a:ext uri="{FF2B5EF4-FFF2-40B4-BE49-F238E27FC236}">
                <a16:creationId xmlns:a16="http://schemas.microsoft.com/office/drawing/2014/main" id="{C1494A5E-C2D8-4A56-814B-966CD3AAB06D}"/>
              </a:ext>
            </a:extLst>
          </p:cNvPr>
          <p:cNvSpPr/>
          <p:nvPr/>
        </p:nvSpPr>
        <p:spPr>
          <a:xfrm>
            <a:off x="8361297" y="4778474"/>
            <a:ext cx="788053" cy="17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spc="-20">
                <a:solidFill>
                  <a:schemeClr val="tx1"/>
                </a:solidFill>
              </a:rPr>
              <a:t>Interim results 2</a:t>
            </a:r>
          </a:p>
        </p:txBody>
      </p:sp>
      <p:sp>
        <p:nvSpPr>
          <p:cNvPr id="75" name="직사각형 74">
            <a:extLst>
              <a:ext uri="{FF2B5EF4-FFF2-40B4-BE49-F238E27FC236}">
                <a16:creationId xmlns:a16="http://schemas.microsoft.com/office/drawing/2014/main" id="{98B38FD8-2316-4CC2-852B-7C3CB645402B}"/>
              </a:ext>
            </a:extLst>
          </p:cNvPr>
          <p:cNvSpPr/>
          <p:nvPr/>
        </p:nvSpPr>
        <p:spPr>
          <a:xfrm>
            <a:off x="8349732" y="5201287"/>
            <a:ext cx="788053" cy="17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spc="-20">
                <a:solidFill>
                  <a:schemeClr val="tx1"/>
                </a:solidFill>
              </a:rPr>
              <a:t>Interim results</a:t>
            </a:r>
          </a:p>
        </p:txBody>
      </p:sp>
      <p:sp>
        <p:nvSpPr>
          <p:cNvPr id="76" name="직사각형 75">
            <a:extLst>
              <a:ext uri="{FF2B5EF4-FFF2-40B4-BE49-F238E27FC236}">
                <a16:creationId xmlns:a16="http://schemas.microsoft.com/office/drawing/2014/main" id="{24D591DA-AE6A-4420-B756-B7503830EF1D}"/>
              </a:ext>
            </a:extLst>
          </p:cNvPr>
          <p:cNvSpPr/>
          <p:nvPr/>
        </p:nvSpPr>
        <p:spPr>
          <a:xfrm>
            <a:off x="8818496" y="5604528"/>
            <a:ext cx="788053" cy="17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spc="-20">
                <a:solidFill>
                  <a:schemeClr val="tx1"/>
                </a:solidFill>
              </a:rPr>
              <a:t>Interim results</a:t>
            </a:r>
          </a:p>
        </p:txBody>
      </p:sp>
      <p:sp>
        <p:nvSpPr>
          <p:cNvPr id="77" name="직사각형 76">
            <a:extLst>
              <a:ext uri="{FF2B5EF4-FFF2-40B4-BE49-F238E27FC236}">
                <a16:creationId xmlns:a16="http://schemas.microsoft.com/office/drawing/2014/main" id="{71A8A776-EDF8-43B8-93A6-1FD22FABA30C}"/>
              </a:ext>
            </a:extLst>
          </p:cNvPr>
          <p:cNvSpPr/>
          <p:nvPr/>
        </p:nvSpPr>
        <p:spPr>
          <a:xfrm>
            <a:off x="6950322" y="5728730"/>
            <a:ext cx="503585" cy="41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spc="-20">
                <a:solidFill>
                  <a:schemeClr val="tx1"/>
                </a:solidFill>
              </a:rPr>
              <a:t>Phase</a:t>
            </a:r>
          </a:p>
          <a:p>
            <a:pPr algn="ctr"/>
            <a:r>
              <a:rPr lang="en-US" altLang="ko-KR" sz="700" spc="-20">
                <a:solidFill>
                  <a:schemeClr val="tx1"/>
                </a:solidFill>
              </a:rPr>
              <a:t>1 trial</a:t>
            </a:r>
          </a:p>
          <a:p>
            <a:pPr algn="ctr"/>
            <a:r>
              <a:rPr lang="en-US" altLang="ko-KR" sz="600" spc="-20">
                <a:solidFill>
                  <a:schemeClr val="tx1"/>
                </a:solidFill>
              </a:rPr>
              <a:t>(single-dose)</a:t>
            </a:r>
            <a:endParaRPr lang="en-US" altLang="ko-KR" sz="700" spc="-20">
              <a:solidFill>
                <a:schemeClr val="tx1"/>
              </a:solidFill>
            </a:endParaRPr>
          </a:p>
        </p:txBody>
      </p:sp>
      <p:sp>
        <p:nvSpPr>
          <p:cNvPr id="78" name="직사각형 77">
            <a:extLst>
              <a:ext uri="{FF2B5EF4-FFF2-40B4-BE49-F238E27FC236}">
                <a16:creationId xmlns:a16="http://schemas.microsoft.com/office/drawing/2014/main" id="{DD240062-0AF5-4164-8844-3422A9B6DDFE}"/>
              </a:ext>
            </a:extLst>
          </p:cNvPr>
          <p:cNvSpPr/>
          <p:nvPr/>
        </p:nvSpPr>
        <p:spPr>
          <a:xfrm>
            <a:off x="7615022" y="5931765"/>
            <a:ext cx="503585" cy="41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spc="-20">
                <a:solidFill>
                  <a:schemeClr val="tx1"/>
                </a:solidFill>
              </a:rPr>
              <a:t>Phase</a:t>
            </a:r>
          </a:p>
          <a:p>
            <a:pPr algn="ctr"/>
            <a:r>
              <a:rPr lang="en-US" altLang="ko-KR" sz="700" spc="-20">
                <a:solidFill>
                  <a:schemeClr val="tx1"/>
                </a:solidFill>
              </a:rPr>
              <a:t>2 trial</a:t>
            </a:r>
          </a:p>
          <a:p>
            <a:pPr algn="ctr"/>
            <a:r>
              <a:rPr lang="en-US" altLang="ko-KR" sz="600" spc="-20">
                <a:solidFill>
                  <a:schemeClr val="tx1"/>
                </a:solidFill>
              </a:rPr>
              <a:t>(repeated)</a:t>
            </a:r>
          </a:p>
        </p:txBody>
      </p:sp>
      <p:sp>
        <p:nvSpPr>
          <p:cNvPr id="79" name="직사각형 78">
            <a:extLst>
              <a:ext uri="{FF2B5EF4-FFF2-40B4-BE49-F238E27FC236}">
                <a16:creationId xmlns:a16="http://schemas.microsoft.com/office/drawing/2014/main" id="{36C0EFC6-47EF-4196-AD7D-51B9EF20E8FB}"/>
              </a:ext>
            </a:extLst>
          </p:cNvPr>
          <p:cNvSpPr/>
          <p:nvPr/>
        </p:nvSpPr>
        <p:spPr>
          <a:xfrm>
            <a:off x="7861215" y="4925060"/>
            <a:ext cx="788053" cy="17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600" spc="-20">
                <a:solidFill>
                  <a:schemeClr val="bg1">
                    <a:lumMod val="50000"/>
                  </a:schemeClr>
                </a:solidFill>
              </a:rPr>
              <a:t>(gastric cancer)</a:t>
            </a:r>
          </a:p>
        </p:txBody>
      </p:sp>
      <p:sp>
        <p:nvSpPr>
          <p:cNvPr id="80" name="직사각형 79">
            <a:extLst>
              <a:ext uri="{FF2B5EF4-FFF2-40B4-BE49-F238E27FC236}">
                <a16:creationId xmlns:a16="http://schemas.microsoft.com/office/drawing/2014/main" id="{46BCCF06-28C4-4C5B-9D4C-FFDCE41E1687}"/>
              </a:ext>
            </a:extLst>
          </p:cNvPr>
          <p:cNvSpPr/>
          <p:nvPr/>
        </p:nvSpPr>
        <p:spPr>
          <a:xfrm>
            <a:off x="8320504" y="5341634"/>
            <a:ext cx="788053" cy="17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600" spc="-20">
                <a:solidFill>
                  <a:schemeClr val="bg1">
                    <a:lumMod val="50000"/>
                  </a:schemeClr>
                </a:solidFill>
              </a:rPr>
              <a:t>(pancreatic cancer)</a:t>
            </a:r>
          </a:p>
        </p:txBody>
      </p:sp>
      <p:sp>
        <p:nvSpPr>
          <p:cNvPr id="81" name="직사각형 80">
            <a:extLst>
              <a:ext uri="{FF2B5EF4-FFF2-40B4-BE49-F238E27FC236}">
                <a16:creationId xmlns:a16="http://schemas.microsoft.com/office/drawing/2014/main" id="{4281B9AE-7397-4A37-9A2A-98260971B023}"/>
              </a:ext>
            </a:extLst>
          </p:cNvPr>
          <p:cNvSpPr/>
          <p:nvPr/>
        </p:nvSpPr>
        <p:spPr>
          <a:xfrm>
            <a:off x="7276690" y="4519245"/>
            <a:ext cx="2447530" cy="136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ko-KR" sz="600" spc="-20" dirty="0">
                <a:solidFill>
                  <a:schemeClr val="bg1">
                    <a:lumMod val="50000"/>
                  </a:schemeClr>
                </a:solidFill>
              </a:rPr>
              <a:t>(non-small cell lung cancer, head and neck cancer, urothelial carcinoma)</a:t>
            </a:r>
          </a:p>
        </p:txBody>
      </p:sp>
      <p:cxnSp>
        <p:nvCxnSpPr>
          <p:cNvPr id="4" name="직선 연결선 3">
            <a:extLst>
              <a:ext uri="{FF2B5EF4-FFF2-40B4-BE49-F238E27FC236}">
                <a16:creationId xmlns:a16="http://schemas.microsoft.com/office/drawing/2014/main" id="{2A938691-8345-4F04-B66B-13FC053EE125}"/>
              </a:ext>
            </a:extLst>
          </p:cNvPr>
          <p:cNvCxnSpPr/>
          <p:nvPr/>
        </p:nvCxnSpPr>
        <p:spPr>
          <a:xfrm>
            <a:off x="8361297" y="2160507"/>
            <a:ext cx="0" cy="1780703"/>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이등변 삼각형 4">
            <a:extLst>
              <a:ext uri="{FF2B5EF4-FFF2-40B4-BE49-F238E27FC236}">
                <a16:creationId xmlns:a16="http://schemas.microsoft.com/office/drawing/2014/main" id="{8DE0A3FF-D5F6-4215-8CD8-3FCC41EF9987}"/>
              </a:ext>
            </a:extLst>
          </p:cNvPr>
          <p:cNvSpPr/>
          <p:nvPr/>
        </p:nvSpPr>
        <p:spPr>
          <a:xfrm>
            <a:off x="8312283" y="3934003"/>
            <a:ext cx="108000" cy="72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9" name="Title 1">
            <a:extLst>
              <a:ext uri="{FF2B5EF4-FFF2-40B4-BE49-F238E27FC236}">
                <a16:creationId xmlns:a16="http://schemas.microsoft.com/office/drawing/2014/main" id="{485C13E5-9A7D-4682-A0F5-64CC94A0EDDB}"/>
              </a:ext>
            </a:extLst>
          </p:cNvPr>
          <p:cNvSpPr>
            <a:spLocks noGrp="1"/>
          </p:cNvSpPr>
          <p:nvPr>
            <p:ph type="title"/>
          </p:nvPr>
        </p:nvSpPr>
        <p:spPr>
          <a:xfrm>
            <a:off x="825600" y="451575"/>
            <a:ext cx="8254800" cy="723600"/>
          </a:xfrm>
        </p:spPr>
        <p:txBody>
          <a:bodyPr/>
          <a:lstStyle/>
          <a:p>
            <a:r>
              <a:rPr lang="en-US" altLang="ko-KR" sz="4800" dirty="0"/>
              <a:t>Understanding of Company (2/3)</a:t>
            </a:r>
            <a:endParaRPr lang="en-GB" sz="4800" dirty="0"/>
          </a:p>
        </p:txBody>
      </p:sp>
      <p:sp>
        <p:nvSpPr>
          <p:cNvPr id="50" name="Text Placeholder 2">
            <a:extLst>
              <a:ext uri="{FF2B5EF4-FFF2-40B4-BE49-F238E27FC236}">
                <a16:creationId xmlns:a16="http://schemas.microsoft.com/office/drawing/2014/main" id="{A41A731A-F634-4B48-A2B7-B266B71E91B5}"/>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Tree>
    <p:extLst>
      <p:ext uri="{BB962C8B-B14F-4D97-AF65-F5344CB8AC3E}">
        <p14:creationId xmlns:p14="http://schemas.microsoft.com/office/powerpoint/2010/main" val="61137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텍스트 개체 틀 2">
            <a:extLst>
              <a:ext uri="{FF2B5EF4-FFF2-40B4-BE49-F238E27FC236}">
                <a16:creationId xmlns:a16="http://schemas.microsoft.com/office/drawing/2014/main" id="{47548755-99E8-4D72-815D-7DD295495860}"/>
              </a:ext>
            </a:extLst>
          </p:cNvPr>
          <p:cNvSpPr txBox="1">
            <a:spLocks/>
          </p:cNvSpPr>
          <p:nvPr/>
        </p:nvSpPr>
        <p:spPr>
          <a:xfrm>
            <a:off x="823780" y="1031880"/>
            <a:ext cx="8147927"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a:spcAft>
                <a:spcPts val="0"/>
              </a:spcAft>
            </a:pPr>
            <a:r>
              <a:rPr lang="en-US" altLang="ko-KR" sz="1050" dirty="0">
                <a:latin typeface="+mn-lt"/>
                <a:ea typeface="맑은 고딕" panose="020B0503020000020004" pitchFamily="50" charset="-127"/>
                <a:cs typeface="Arial" pitchFamily="34" charset="0"/>
              </a:rPr>
              <a:t>The detailed information on the Genome &amp; Company's 2021 initiatives for acquiring List Lab management rights and raising investment for List Bio Series A is as follows.</a:t>
            </a:r>
          </a:p>
        </p:txBody>
      </p:sp>
      <p:graphicFrame>
        <p:nvGraphicFramePr>
          <p:cNvPr id="5" name="표 4">
            <a:extLst>
              <a:ext uri="{FF2B5EF4-FFF2-40B4-BE49-F238E27FC236}">
                <a16:creationId xmlns:a16="http://schemas.microsoft.com/office/drawing/2014/main" id="{824928AF-953B-49D6-B5B7-2AFF73FCE6B7}"/>
              </a:ext>
            </a:extLst>
          </p:cNvPr>
          <p:cNvGraphicFramePr>
            <a:graphicFrameLocks noGrp="1"/>
          </p:cNvGraphicFramePr>
          <p:nvPr>
            <p:extLst>
              <p:ext uri="{D42A27DB-BD31-4B8C-83A1-F6EECF244321}">
                <p14:modId xmlns:p14="http://schemas.microsoft.com/office/powerpoint/2010/main" val="4107889933"/>
              </p:ext>
            </p:extLst>
          </p:nvPr>
        </p:nvGraphicFramePr>
        <p:xfrm>
          <a:off x="823778" y="1422400"/>
          <a:ext cx="8147926" cy="4210347"/>
        </p:xfrm>
        <a:graphic>
          <a:graphicData uri="http://schemas.openxmlformats.org/drawingml/2006/table">
            <a:tbl>
              <a:tblPr/>
              <a:tblGrid>
                <a:gridCol w="1061125">
                  <a:extLst>
                    <a:ext uri="{9D8B030D-6E8A-4147-A177-3AD203B41FA5}">
                      <a16:colId xmlns:a16="http://schemas.microsoft.com/office/drawing/2014/main" val="1634852097"/>
                    </a:ext>
                  </a:extLst>
                </a:gridCol>
                <a:gridCol w="3107581">
                  <a:extLst>
                    <a:ext uri="{9D8B030D-6E8A-4147-A177-3AD203B41FA5}">
                      <a16:colId xmlns:a16="http://schemas.microsoft.com/office/drawing/2014/main" val="1526462479"/>
                    </a:ext>
                  </a:extLst>
                </a:gridCol>
                <a:gridCol w="3979220">
                  <a:extLst>
                    <a:ext uri="{9D8B030D-6E8A-4147-A177-3AD203B41FA5}">
                      <a16:colId xmlns:a16="http://schemas.microsoft.com/office/drawing/2014/main" val="1387870054"/>
                    </a:ext>
                  </a:extLst>
                </a:gridCol>
              </a:tblGrid>
              <a:tr h="156507">
                <a:tc gridSpan="3">
                  <a:txBody>
                    <a:bodyPr/>
                    <a:lstStyle/>
                    <a:p>
                      <a:pPr algn="l" fontAlgn="ctr"/>
                      <a:r>
                        <a:rPr lang="en-US" sz="900" b="1" i="0" u="none" strike="noStrike" dirty="0">
                          <a:solidFill>
                            <a:srgbClr val="FFFFFF"/>
                          </a:solidFill>
                          <a:effectLst/>
                          <a:latin typeface="+mn-lt"/>
                          <a:ea typeface="맑은 고딕" panose="020B0503020000020004" pitchFamily="50" charset="-127"/>
                        </a:rPr>
                        <a:t>Transaction History</a:t>
                      </a:r>
                      <a:r>
                        <a:rPr lang="ko-KR" altLang="en-US" sz="900" b="0" i="0" u="none" strike="noStrike" dirty="0">
                          <a:solidFill>
                            <a:srgbClr val="FFFFFF"/>
                          </a:solidFill>
                          <a:effectLst/>
                          <a:latin typeface="+mn-lt"/>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900" b="0" i="0" u="none" strike="noStrike">
                          <a:solidFill>
                            <a:srgbClr val="FFFFFF"/>
                          </a:solidFill>
                          <a:effectLst/>
                          <a:latin typeface="맑은 고딕" panose="020B0503020000020004" pitchFamily="50" charset="-127"/>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900" b="0" i="0" u="none" strike="noStrike">
                          <a:solidFill>
                            <a:srgbClr val="FFFFFF"/>
                          </a:solidFill>
                          <a:effectLst/>
                          <a:latin typeface="맑은 고딕" panose="020B0503020000020004" pitchFamily="50" charset="-127"/>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171142185"/>
                  </a:ext>
                </a:extLst>
              </a:tr>
              <a:tr h="260844">
                <a:tc>
                  <a:txBody>
                    <a:bodyPr/>
                    <a:lstStyle/>
                    <a:p>
                      <a:pPr algn="ctr" fontAlgn="ctr"/>
                      <a:r>
                        <a:rPr lang="en-US" altLang="ko-KR" sz="900" b="0" i="0" u="none" strike="noStrike" dirty="0">
                          <a:solidFill>
                            <a:srgbClr val="000000"/>
                          </a:solidFill>
                          <a:effectLst/>
                          <a:latin typeface="+mn-lt"/>
                          <a:ea typeface="맑은 고딕" panose="020B0503020000020004" pitchFamily="50" charset="-127"/>
                        </a:rPr>
                        <a:t>Company</a:t>
                      </a:r>
                      <a:endParaRPr lang="ko-KR" altLang="en-US" sz="900" b="0" i="0" u="none" strike="noStrike" dirty="0">
                        <a:solidFill>
                          <a:srgbClr val="000000"/>
                        </a:solidFill>
                        <a:effectLst/>
                        <a:latin typeface="+mn-lt"/>
                        <a:ea typeface="맑은 고딕" panose="020B0503020000020004" pitchFamily="50" charset="-127"/>
                      </a:endParaRPr>
                    </a:p>
                  </a:txBody>
                  <a:tcPr marL="72000" marR="72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mn-lt"/>
                          <a:ea typeface="맑은 고딕" panose="020B0503020000020004" pitchFamily="50" charset="-127"/>
                        </a:rPr>
                        <a:t>List Biological Laboratories, Inc.</a:t>
                      </a:r>
                      <a:br>
                        <a:rPr lang="en-US" sz="900" b="0" i="0" u="none" strike="noStrike">
                          <a:solidFill>
                            <a:srgbClr val="000000"/>
                          </a:solidFill>
                          <a:effectLst/>
                          <a:latin typeface="+mn-lt"/>
                          <a:ea typeface="맑은 고딕" panose="020B0503020000020004" pitchFamily="50" charset="-127"/>
                        </a:rPr>
                      </a:br>
                      <a:r>
                        <a:rPr lang="en-US" sz="900" b="1" i="0" u="none" strike="noStrike">
                          <a:solidFill>
                            <a:srgbClr val="000000"/>
                          </a:solidFill>
                          <a:effectLst/>
                          <a:latin typeface="+mn-lt"/>
                          <a:ea typeface="맑은 고딕" panose="020B0503020000020004" pitchFamily="50" charset="-127"/>
                        </a:rPr>
                        <a:t>(List Lab)</a:t>
                      </a:r>
                    </a:p>
                  </a:txBody>
                  <a:tcPr marL="72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mn-lt"/>
                          <a:ea typeface="맑은 고딕" panose="020B0503020000020004" pitchFamily="50" charset="-127"/>
                        </a:rPr>
                        <a:t>List Biotherapeutics, Inc.</a:t>
                      </a:r>
                      <a:br>
                        <a:rPr lang="en-US" sz="900" b="0" i="0" u="none" strike="noStrike">
                          <a:solidFill>
                            <a:srgbClr val="000000"/>
                          </a:solidFill>
                          <a:effectLst/>
                          <a:latin typeface="+mn-lt"/>
                          <a:ea typeface="맑은 고딕" panose="020B0503020000020004" pitchFamily="50" charset="-127"/>
                        </a:rPr>
                      </a:br>
                      <a:r>
                        <a:rPr lang="en-US" sz="900" b="1" i="0" u="none" strike="noStrike">
                          <a:solidFill>
                            <a:srgbClr val="000000"/>
                          </a:solidFill>
                          <a:effectLst/>
                          <a:latin typeface="+mn-lt"/>
                          <a:ea typeface="맑은 고딕" panose="020B0503020000020004" pitchFamily="50" charset="-127"/>
                        </a:rPr>
                        <a:t>(List Bio)</a:t>
                      </a:r>
                    </a:p>
                  </a:txBody>
                  <a:tcPr marL="72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9138878"/>
                  </a:ext>
                </a:extLst>
              </a:tr>
              <a:tr h="130422">
                <a:tc>
                  <a:txBody>
                    <a:bodyPr/>
                    <a:lstStyle/>
                    <a:p>
                      <a:pPr algn="ctr" fontAlgn="ctr"/>
                      <a:r>
                        <a:rPr lang="en-US" altLang="ko-KR" sz="900" b="0" i="0" u="none" strike="noStrike">
                          <a:solidFill>
                            <a:srgbClr val="000000"/>
                          </a:solidFill>
                          <a:effectLst/>
                          <a:latin typeface="+mn-lt"/>
                          <a:ea typeface="맑은 고딕" panose="020B0503020000020004" pitchFamily="50" charset="-127"/>
                        </a:rPr>
                        <a:t>Location</a:t>
                      </a:r>
                      <a:endParaRPr lang="ko-KR" altLang="en-US" sz="900" b="0" i="0" u="none" strike="noStrike">
                        <a:solidFill>
                          <a:srgbClr val="000000"/>
                        </a:solidFill>
                        <a:effectLst/>
                        <a:latin typeface="+mn-lt"/>
                        <a:ea typeface="맑은 고딕" panose="020B0503020000020004" pitchFamily="50" charset="-127"/>
                      </a:endParaRPr>
                    </a:p>
                  </a:txBody>
                  <a:tcPr marL="72000" marR="72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mn-lt"/>
                          <a:ea typeface="맑은 고딕" panose="020B0503020000020004" pitchFamily="50" charset="-127"/>
                        </a:rPr>
                        <a:t>California, USA</a:t>
                      </a:r>
                    </a:p>
                  </a:txBody>
                  <a:tcPr marL="72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mn-lt"/>
                          <a:ea typeface="맑은 고딕" panose="020B0503020000020004" pitchFamily="50" charset="-127"/>
                        </a:rPr>
                        <a:t>Indianapolis, USA</a:t>
                      </a:r>
                    </a:p>
                  </a:txBody>
                  <a:tcPr marL="72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83960171"/>
                  </a:ext>
                </a:extLst>
              </a:tr>
              <a:tr h="260844">
                <a:tc>
                  <a:txBody>
                    <a:bodyPr/>
                    <a:lstStyle/>
                    <a:p>
                      <a:pPr algn="ctr" fontAlgn="ctr"/>
                      <a:r>
                        <a:rPr lang="en-US" altLang="ko-KR" sz="900" b="0" i="0" u="none" strike="noStrike">
                          <a:solidFill>
                            <a:srgbClr val="000000"/>
                          </a:solidFill>
                          <a:effectLst/>
                          <a:latin typeface="+mn-lt"/>
                          <a:ea typeface="맑은 고딕" panose="020B0503020000020004" pitchFamily="50" charset="-127"/>
                        </a:rPr>
                        <a:t>Transaction Date</a:t>
                      </a:r>
                      <a:endParaRPr lang="ko-KR" altLang="en-US" sz="900" b="0" i="0" u="none" strike="noStrike">
                        <a:solidFill>
                          <a:srgbClr val="000000"/>
                        </a:solidFill>
                        <a:effectLst/>
                        <a:latin typeface="+mn-lt"/>
                        <a:ea typeface="맑은 고딕" panose="020B0503020000020004" pitchFamily="50" charset="-127"/>
                      </a:endParaRPr>
                    </a:p>
                  </a:txBody>
                  <a:tcPr marL="72000" marR="72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a:solidFill>
                            <a:srgbClr val="000000"/>
                          </a:solidFill>
                          <a:effectLst/>
                          <a:latin typeface="+mn-lt"/>
                          <a:ea typeface="맑은 고딕" panose="020B0503020000020004" pitchFamily="50" charset="-127"/>
                        </a:rPr>
                        <a:t>Board resolution and contract execution(2021-09-08)</a:t>
                      </a:r>
                      <a:br>
                        <a:rPr lang="en-US" altLang="ko-KR" sz="900" b="0" i="0" u="none" strike="noStrike">
                          <a:solidFill>
                            <a:srgbClr val="000000"/>
                          </a:solidFill>
                          <a:effectLst/>
                          <a:latin typeface="+mn-lt"/>
                          <a:ea typeface="맑은 고딕" panose="020B0503020000020004" pitchFamily="50" charset="-127"/>
                        </a:rPr>
                      </a:br>
                      <a:r>
                        <a:rPr lang="en-US" altLang="ko-KR" sz="900" b="0" i="0" u="none" strike="noStrike">
                          <a:solidFill>
                            <a:srgbClr val="000000"/>
                          </a:solidFill>
                          <a:effectLst/>
                          <a:latin typeface="+mn-lt"/>
                          <a:ea typeface="맑은 고딕" panose="020B0503020000020004" pitchFamily="50" charset="-127"/>
                        </a:rPr>
                        <a:t>Transaction settlement</a:t>
                      </a:r>
                      <a:r>
                        <a:rPr lang="ko-KR" altLang="en-US" sz="900" b="0" i="0" u="none" strike="noStrike">
                          <a:solidFill>
                            <a:srgbClr val="000000"/>
                          </a:solidFill>
                          <a:effectLst/>
                          <a:latin typeface="+mn-lt"/>
                          <a:ea typeface="맑은 고딕" panose="020B0503020000020004" pitchFamily="50" charset="-127"/>
                        </a:rPr>
                        <a:t> </a:t>
                      </a:r>
                      <a:r>
                        <a:rPr lang="en-US" altLang="ko-KR" sz="900" b="0" i="0" u="none" strike="noStrike">
                          <a:solidFill>
                            <a:srgbClr val="000000"/>
                          </a:solidFill>
                          <a:effectLst/>
                          <a:latin typeface="+mn-lt"/>
                          <a:ea typeface="맑은 고딕" panose="020B0503020000020004" pitchFamily="50" charset="-127"/>
                        </a:rPr>
                        <a:t>(2021-12-20)</a:t>
                      </a:r>
                    </a:p>
                  </a:txBody>
                  <a:tcPr marL="72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mn-lt"/>
                          <a:ea typeface="맑은 고딕" panose="020B0503020000020004" pitchFamily="50" charset="-127"/>
                        </a:rPr>
                        <a:t>Initial investment</a:t>
                      </a:r>
                      <a:r>
                        <a:rPr lang="ko-KR" altLang="en-US" sz="900" b="0" i="0" u="none" strike="noStrike" dirty="0">
                          <a:solidFill>
                            <a:srgbClr val="000000"/>
                          </a:solidFill>
                          <a:effectLst/>
                          <a:latin typeface="+mn-lt"/>
                          <a:ea typeface="맑은 고딕" panose="020B0503020000020004" pitchFamily="50" charset="-127"/>
                        </a:rPr>
                        <a:t> </a:t>
                      </a:r>
                      <a:r>
                        <a:rPr lang="en-US" altLang="ko-KR" sz="900" b="0" i="0" u="none" strike="noStrike" dirty="0">
                          <a:solidFill>
                            <a:srgbClr val="000000"/>
                          </a:solidFill>
                          <a:effectLst/>
                          <a:latin typeface="+mn-lt"/>
                          <a:ea typeface="맑은 고딕" panose="020B0503020000020004" pitchFamily="50" charset="-127"/>
                        </a:rPr>
                        <a:t>(2021-12-31)</a:t>
                      </a:r>
                      <a:br>
                        <a:rPr lang="en-US" altLang="ko-KR" sz="900" b="0" i="0" u="none" strike="noStrike" dirty="0">
                          <a:solidFill>
                            <a:srgbClr val="000000"/>
                          </a:solidFill>
                          <a:effectLst/>
                          <a:latin typeface="+mn-lt"/>
                          <a:ea typeface="맑은 고딕" panose="020B0503020000020004" pitchFamily="50" charset="-127"/>
                        </a:rPr>
                      </a:br>
                      <a:r>
                        <a:rPr lang="en-US" altLang="ko-KR" sz="900" b="0" i="0" u="none" strike="noStrike" dirty="0">
                          <a:solidFill>
                            <a:srgbClr val="000000"/>
                          </a:solidFill>
                          <a:effectLst/>
                          <a:latin typeface="+mn-lt"/>
                          <a:ea typeface="맑은 고딕" panose="020B0503020000020004" pitchFamily="50" charset="-127"/>
                        </a:rPr>
                        <a:t>Follow-up investment</a:t>
                      </a:r>
                      <a:r>
                        <a:rPr lang="ko-KR" altLang="en-US" sz="900" b="0" i="0" u="none" strike="noStrike" dirty="0">
                          <a:solidFill>
                            <a:srgbClr val="000000"/>
                          </a:solidFill>
                          <a:effectLst/>
                          <a:latin typeface="+mn-lt"/>
                          <a:ea typeface="맑은 고딕" panose="020B0503020000020004" pitchFamily="50" charset="-127"/>
                        </a:rPr>
                        <a:t> </a:t>
                      </a:r>
                      <a:r>
                        <a:rPr lang="en-US" altLang="ko-KR" sz="900" b="0" i="0" u="none" strike="noStrike" dirty="0">
                          <a:solidFill>
                            <a:srgbClr val="000000"/>
                          </a:solidFill>
                          <a:effectLst/>
                          <a:latin typeface="+mn-lt"/>
                          <a:ea typeface="맑은 고딕" panose="020B0503020000020004" pitchFamily="50" charset="-127"/>
                        </a:rPr>
                        <a:t>(2022-03-23)</a:t>
                      </a:r>
                    </a:p>
                  </a:txBody>
                  <a:tcPr marL="72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61458839"/>
                  </a:ext>
                </a:extLst>
              </a:tr>
              <a:tr h="260844">
                <a:tc>
                  <a:txBody>
                    <a:bodyPr/>
                    <a:lstStyle/>
                    <a:p>
                      <a:pPr algn="ctr" fontAlgn="ctr"/>
                      <a:r>
                        <a:rPr lang="en-US" altLang="ko-KR" sz="900" b="0" i="0" u="none" strike="noStrike">
                          <a:solidFill>
                            <a:srgbClr val="000000"/>
                          </a:solidFill>
                          <a:effectLst/>
                          <a:latin typeface="+mn-lt"/>
                          <a:ea typeface="맑은 고딕" panose="020B0503020000020004" pitchFamily="50" charset="-127"/>
                        </a:rPr>
                        <a:t>Type of Transaction</a:t>
                      </a:r>
                      <a:endParaRPr lang="ko-KR" altLang="en-US" sz="900" b="0" i="0" u="none" strike="noStrike">
                        <a:solidFill>
                          <a:srgbClr val="000000"/>
                        </a:solidFill>
                        <a:effectLst/>
                        <a:latin typeface="+mn-lt"/>
                        <a:ea typeface="맑은 고딕" panose="020B0503020000020004" pitchFamily="50" charset="-127"/>
                      </a:endParaRPr>
                    </a:p>
                  </a:txBody>
                  <a:tcPr marL="72000" marR="72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a:solidFill>
                            <a:srgbClr val="000000"/>
                          </a:solidFill>
                          <a:effectLst/>
                          <a:latin typeface="+mn-lt"/>
                          <a:ea typeface="맑은 고딕" panose="020B0503020000020004" pitchFamily="50" charset="-127"/>
                        </a:rPr>
                        <a:t>Share transfer</a:t>
                      </a:r>
                      <a:endParaRPr lang="ko-KR" altLang="en-US" sz="900" b="0" i="0" u="none" strike="noStrike">
                        <a:solidFill>
                          <a:srgbClr val="000000"/>
                        </a:solidFill>
                        <a:effectLst/>
                        <a:latin typeface="+mn-lt"/>
                        <a:ea typeface="맑은 고딕" panose="020B0503020000020004" pitchFamily="50" charset="-127"/>
                      </a:endParaRPr>
                    </a:p>
                  </a:txBody>
                  <a:tcPr marL="72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a:solidFill>
                            <a:srgbClr val="000000"/>
                          </a:solidFill>
                          <a:effectLst/>
                          <a:latin typeface="+mn-lt"/>
                          <a:ea typeface="맑은 고딕" panose="020B0503020000020004" pitchFamily="50" charset="-127"/>
                        </a:rPr>
                        <a:t>Third-party allotment paid-in capital increase</a:t>
                      </a:r>
                      <a:endParaRPr lang="ko-KR" altLang="en-US" sz="900" b="0" i="0" u="none" strike="noStrike">
                        <a:solidFill>
                          <a:srgbClr val="000000"/>
                        </a:solidFill>
                        <a:effectLst/>
                        <a:latin typeface="+mn-lt"/>
                        <a:ea typeface="맑은 고딕" panose="020B0503020000020004" pitchFamily="50" charset="-127"/>
                      </a:endParaRPr>
                    </a:p>
                  </a:txBody>
                  <a:tcPr marL="72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75846719"/>
                  </a:ext>
                </a:extLst>
              </a:tr>
              <a:tr h="130422">
                <a:tc>
                  <a:txBody>
                    <a:bodyPr/>
                    <a:lstStyle/>
                    <a:p>
                      <a:pPr algn="ctr" fontAlgn="ctr"/>
                      <a:r>
                        <a:rPr lang="en-US" altLang="ko-KR" sz="900" b="0" i="0" u="none" strike="noStrike">
                          <a:solidFill>
                            <a:srgbClr val="000000"/>
                          </a:solidFill>
                          <a:effectLst/>
                          <a:latin typeface="+mn-lt"/>
                          <a:ea typeface="맑은 고딕" panose="020B0503020000020004" pitchFamily="50" charset="-127"/>
                        </a:rPr>
                        <a:t>Target</a:t>
                      </a:r>
                      <a:endParaRPr lang="ko-KR" altLang="en-US" sz="900" b="0" i="0" u="none" strike="noStrike">
                        <a:solidFill>
                          <a:srgbClr val="000000"/>
                        </a:solidFill>
                        <a:effectLst/>
                        <a:latin typeface="+mn-lt"/>
                        <a:ea typeface="맑은 고딕" panose="020B0503020000020004" pitchFamily="50" charset="-127"/>
                      </a:endParaRPr>
                    </a:p>
                  </a:txBody>
                  <a:tcPr marL="72000" marR="72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a:solidFill>
                            <a:srgbClr val="000000"/>
                          </a:solidFill>
                          <a:effectLst/>
                          <a:latin typeface="+mn-lt"/>
                          <a:ea typeface="맑은 고딕" panose="020B0503020000020004" pitchFamily="50" charset="-127"/>
                        </a:rPr>
                        <a:t>Existing issued common stock</a:t>
                      </a:r>
                      <a:r>
                        <a:rPr lang="ko-KR" altLang="en-US" sz="900" b="0" i="0" u="none" strike="noStrike">
                          <a:solidFill>
                            <a:srgbClr val="000000"/>
                          </a:solidFill>
                          <a:effectLst/>
                          <a:latin typeface="+mn-lt"/>
                          <a:ea typeface="맑은 고딕" panose="020B0503020000020004" pitchFamily="50" charset="-127"/>
                        </a:rPr>
                        <a:t> </a:t>
                      </a:r>
                      <a:r>
                        <a:rPr lang="en-US" altLang="ko-KR" sz="900" b="0" i="0" u="none" strike="noStrike">
                          <a:solidFill>
                            <a:srgbClr val="000000"/>
                          </a:solidFill>
                          <a:effectLst/>
                          <a:latin typeface="+mn-lt"/>
                          <a:ea typeface="맑은 고딕" panose="020B0503020000020004" pitchFamily="50" charset="-127"/>
                        </a:rPr>
                        <a:t>966,502</a:t>
                      </a:r>
                      <a:r>
                        <a:rPr lang="ko-KR" altLang="en-US" sz="900" b="0" i="0" u="none" strike="noStrike">
                          <a:solidFill>
                            <a:srgbClr val="000000"/>
                          </a:solidFill>
                          <a:effectLst/>
                          <a:latin typeface="+mn-lt"/>
                          <a:ea typeface="맑은 고딕" panose="020B0503020000020004" pitchFamily="50" charset="-127"/>
                        </a:rPr>
                        <a:t> </a:t>
                      </a:r>
                      <a:r>
                        <a:rPr lang="en-US" altLang="ko-KR" sz="900" b="0" i="0" u="none" strike="noStrike">
                          <a:solidFill>
                            <a:srgbClr val="000000"/>
                          </a:solidFill>
                          <a:effectLst/>
                          <a:latin typeface="+mn-lt"/>
                          <a:ea typeface="맑은 고딕" panose="020B0503020000020004" pitchFamily="50" charset="-127"/>
                        </a:rPr>
                        <a:t>shares(60%)</a:t>
                      </a:r>
                    </a:p>
                  </a:txBody>
                  <a:tcPr marL="72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a:solidFill>
                            <a:srgbClr val="000000"/>
                          </a:solidFill>
                          <a:effectLst/>
                          <a:latin typeface="+mn-lt"/>
                          <a:ea typeface="맑은 고딕" panose="020B0503020000020004" pitchFamily="50" charset="-127"/>
                        </a:rPr>
                        <a:t>Newly issued preferred stock</a:t>
                      </a:r>
                      <a:r>
                        <a:rPr lang="ko-KR" altLang="en-US" sz="900" b="0" i="0" u="none" strike="noStrike">
                          <a:solidFill>
                            <a:srgbClr val="000000"/>
                          </a:solidFill>
                          <a:effectLst/>
                          <a:latin typeface="+mn-lt"/>
                          <a:ea typeface="맑은 고딕" panose="020B0503020000020004" pitchFamily="50" charset="-127"/>
                        </a:rPr>
                        <a:t> </a:t>
                      </a:r>
                      <a:r>
                        <a:rPr lang="en-US" altLang="ko-KR" sz="900" b="0" i="0" u="none" strike="noStrike">
                          <a:solidFill>
                            <a:srgbClr val="000000"/>
                          </a:solidFill>
                          <a:effectLst/>
                          <a:latin typeface="+mn-lt"/>
                          <a:ea typeface="맑은 고딕" panose="020B0503020000020004" pitchFamily="50" charset="-127"/>
                        </a:rPr>
                        <a:t>16,133,337</a:t>
                      </a:r>
                      <a:r>
                        <a:rPr lang="ko-KR" altLang="en-US" sz="900" b="0" i="0" u="none" strike="noStrike">
                          <a:solidFill>
                            <a:srgbClr val="000000"/>
                          </a:solidFill>
                          <a:effectLst/>
                          <a:latin typeface="+mn-lt"/>
                          <a:ea typeface="맑은 고딕" panose="020B0503020000020004" pitchFamily="50" charset="-127"/>
                        </a:rPr>
                        <a:t> </a:t>
                      </a:r>
                      <a:r>
                        <a:rPr lang="en-US" altLang="ko-KR" sz="900" b="0" i="0" u="none" strike="noStrike">
                          <a:solidFill>
                            <a:srgbClr val="000000"/>
                          </a:solidFill>
                          <a:effectLst/>
                          <a:latin typeface="+mn-lt"/>
                          <a:ea typeface="맑은 고딕" panose="020B0503020000020004" pitchFamily="50" charset="-127"/>
                        </a:rPr>
                        <a:t>shares</a:t>
                      </a:r>
                      <a:endParaRPr lang="ko-KR" altLang="en-US" sz="900" b="0" i="0" u="none" strike="noStrike">
                        <a:solidFill>
                          <a:srgbClr val="000000"/>
                        </a:solidFill>
                        <a:effectLst/>
                        <a:latin typeface="+mn-lt"/>
                        <a:ea typeface="맑은 고딕" panose="020B0503020000020004" pitchFamily="50" charset="-127"/>
                      </a:endParaRPr>
                    </a:p>
                  </a:txBody>
                  <a:tcPr marL="72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65710290"/>
                  </a:ext>
                </a:extLst>
              </a:tr>
              <a:tr h="234760">
                <a:tc>
                  <a:txBody>
                    <a:bodyPr/>
                    <a:lstStyle/>
                    <a:p>
                      <a:pPr algn="ctr" fontAlgn="ctr"/>
                      <a:r>
                        <a:rPr lang="en-US" altLang="ko-KR" sz="900" b="0" i="0" u="none" strike="noStrike">
                          <a:solidFill>
                            <a:srgbClr val="000000"/>
                          </a:solidFill>
                          <a:effectLst/>
                          <a:latin typeface="+mn-lt"/>
                          <a:ea typeface="맑은 고딕" panose="020B0503020000020004" pitchFamily="50" charset="-127"/>
                        </a:rPr>
                        <a:t>Transaction Amount</a:t>
                      </a:r>
                      <a:endParaRPr lang="ko-KR" altLang="en-US" sz="900" b="0" i="0" u="none" strike="noStrike">
                        <a:solidFill>
                          <a:srgbClr val="000000"/>
                        </a:solidFill>
                        <a:effectLst/>
                        <a:latin typeface="+mn-lt"/>
                        <a:ea typeface="맑은 고딕" panose="020B0503020000020004" pitchFamily="50" charset="-127"/>
                      </a:endParaRPr>
                    </a:p>
                  </a:txBody>
                  <a:tcPr marL="72000" marR="72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mn-lt"/>
                          <a:ea typeface="맑은 고딕" panose="020B0503020000020004" pitchFamily="50" charset="-127"/>
                        </a:rPr>
                        <a:t>USD 27,000,000</a:t>
                      </a:r>
                    </a:p>
                  </a:txBody>
                  <a:tcPr marL="72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mn-lt"/>
                          <a:ea typeface="맑은 고딕" panose="020B0503020000020004" pitchFamily="50" charset="-127"/>
                        </a:rPr>
                        <a:t>USD 48,400,000</a:t>
                      </a:r>
                    </a:p>
                  </a:txBody>
                  <a:tcPr marL="72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84997761"/>
                  </a:ext>
                </a:extLst>
              </a:tr>
              <a:tr h="260844">
                <a:tc>
                  <a:txBody>
                    <a:bodyPr/>
                    <a:lstStyle/>
                    <a:p>
                      <a:pPr algn="ctr" fontAlgn="ctr"/>
                      <a:r>
                        <a:rPr lang="en-US" sz="900" b="0" i="0" u="none" strike="noStrike">
                          <a:solidFill>
                            <a:srgbClr val="000000"/>
                          </a:solidFill>
                          <a:effectLst/>
                          <a:latin typeface="+mn-lt"/>
                          <a:ea typeface="맑은 고딕" panose="020B0503020000020004" pitchFamily="50" charset="-127"/>
                        </a:rPr>
                        <a:t>Enterprise Value</a:t>
                      </a:r>
                    </a:p>
                  </a:txBody>
                  <a:tcPr marL="72000" marR="72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mn-lt"/>
                          <a:ea typeface="맑은 고딕" panose="020B0503020000020004" pitchFamily="50" charset="-127"/>
                        </a:rPr>
                        <a:t>USD 48,725,710</a:t>
                      </a:r>
                      <a:r>
                        <a:rPr lang="en-US" sz="900" b="0" i="0" u="none" strike="noStrike" baseline="30000">
                          <a:solidFill>
                            <a:srgbClr val="000000"/>
                          </a:solidFill>
                          <a:effectLst/>
                          <a:latin typeface="+mn-lt"/>
                          <a:ea typeface="맑은 고딕" panose="020B0503020000020004" pitchFamily="50" charset="-127"/>
                        </a:rPr>
                        <a:t>(*1)</a:t>
                      </a:r>
                    </a:p>
                  </a:txBody>
                  <a:tcPr marL="72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mn-lt"/>
                          <a:ea typeface="맑은 고딕" panose="020B0503020000020004" pitchFamily="50" charset="-127"/>
                        </a:rPr>
                        <a:t>Pre-investment value: USD 30,000,000</a:t>
                      </a:r>
                      <a:r>
                        <a:rPr lang="en-US" altLang="ko-KR" sz="900" b="0" i="0" u="none" strike="noStrike" baseline="30000" dirty="0">
                          <a:solidFill>
                            <a:srgbClr val="000000"/>
                          </a:solidFill>
                          <a:effectLst/>
                          <a:latin typeface="+mn-lt"/>
                          <a:ea typeface="맑은 고딕" panose="020B0503020000020004" pitchFamily="50" charset="-127"/>
                        </a:rPr>
                        <a:t>(*2)</a:t>
                      </a:r>
                      <a:br>
                        <a:rPr lang="en-US" altLang="ko-KR" sz="900" b="0" i="0" u="none" strike="noStrike" dirty="0">
                          <a:solidFill>
                            <a:srgbClr val="000000"/>
                          </a:solidFill>
                          <a:effectLst/>
                          <a:latin typeface="+mn-lt"/>
                          <a:ea typeface="맑은 고딕" panose="020B0503020000020004" pitchFamily="50" charset="-127"/>
                        </a:rPr>
                      </a:br>
                      <a:r>
                        <a:rPr lang="en-US" altLang="ko-KR" sz="900" b="0" i="0" u="none" strike="noStrike" dirty="0">
                          <a:solidFill>
                            <a:srgbClr val="000000"/>
                          </a:solidFill>
                          <a:effectLst/>
                          <a:latin typeface="+mn-lt"/>
                          <a:ea typeface="맑은 고딕" panose="020B0503020000020004" pitchFamily="50" charset="-127"/>
                        </a:rPr>
                        <a:t>Post-investment value: USD 78,400,000</a:t>
                      </a:r>
                      <a:r>
                        <a:rPr lang="en-US" altLang="ko-KR" sz="900" b="0" i="0" u="none" strike="noStrike" baseline="30000" dirty="0">
                          <a:solidFill>
                            <a:srgbClr val="000000"/>
                          </a:solidFill>
                          <a:effectLst/>
                          <a:latin typeface="+mn-lt"/>
                          <a:ea typeface="맑은 고딕" panose="020B0503020000020004" pitchFamily="50" charset="-127"/>
                        </a:rPr>
                        <a:t>(*2)</a:t>
                      </a:r>
                    </a:p>
                  </a:txBody>
                  <a:tcPr marL="72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38770214"/>
                  </a:ext>
                </a:extLst>
              </a:tr>
              <a:tr h="1696390">
                <a:tc>
                  <a:txBody>
                    <a:bodyPr/>
                    <a:lstStyle/>
                    <a:p>
                      <a:pPr algn="ctr" fontAlgn="ctr"/>
                      <a:r>
                        <a:rPr lang="en-US" altLang="ko-KR" sz="900" b="0" i="0" u="none" strike="noStrike">
                          <a:solidFill>
                            <a:srgbClr val="000000"/>
                          </a:solidFill>
                          <a:effectLst/>
                          <a:latin typeface="+mn-lt"/>
                          <a:ea typeface="맑은 고딕" panose="020B0503020000020004" pitchFamily="50" charset="-127"/>
                        </a:rPr>
                        <a:t>Transaction Counterparty</a:t>
                      </a:r>
                      <a:endParaRPr lang="ko-KR" altLang="en-US" sz="900" b="0" i="0" u="none" strike="noStrike">
                        <a:solidFill>
                          <a:srgbClr val="000000"/>
                        </a:solidFill>
                        <a:effectLst/>
                        <a:latin typeface="+mn-lt"/>
                        <a:ea typeface="맑은 고딕" panose="020B0503020000020004" pitchFamily="50" charset="-127"/>
                      </a:endParaRPr>
                    </a:p>
                  </a:txBody>
                  <a:tcPr marL="72000" marR="72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r>
                        <a:rPr lang="en-US" altLang="ko-KR" sz="900" b="0" i="0" u="none" strike="noStrike" dirty="0">
                          <a:solidFill>
                            <a:srgbClr val="000000"/>
                          </a:solidFill>
                          <a:effectLst/>
                          <a:latin typeface="+mn-lt"/>
                          <a:ea typeface="맑은 고딕" panose="020B0503020000020004" pitchFamily="50" charset="-127"/>
                        </a:rPr>
                        <a:t>Buyer: Genome &amp; Company</a:t>
                      </a:r>
                    </a:p>
                    <a:p>
                      <a:pPr algn="l" fontAlgn="ctr"/>
                      <a:br>
                        <a:rPr lang="ko-KR" altLang="en-US" sz="900" b="0" i="0" u="none" strike="noStrike" dirty="0">
                          <a:solidFill>
                            <a:srgbClr val="000000"/>
                          </a:solidFill>
                          <a:effectLst/>
                          <a:latin typeface="+mn-lt"/>
                          <a:ea typeface="맑은 고딕" panose="020B0503020000020004" pitchFamily="50" charset="-127"/>
                        </a:rPr>
                      </a:br>
                      <a:r>
                        <a:rPr lang="en-US" altLang="ko-KR" sz="900" b="0" i="0" u="none" strike="noStrike" dirty="0">
                          <a:solidFill>
                            <a:srgbClr val="000000"/>
                          </a:solidFill>
                          <a:effectLst/>
                          <a:latin typeface="+mn-lt"/>
                          <a:ea typeface="맑은 고딕" panose="020B0503020000020004" pitchFamily="50" charset="-127"/>
                        </a:rPr>
                        <a:t>Seller: Karen Crawford (majority shareholder)  + 3 individuals</a:t>
                      </a: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ko-KR" altLang="en-US" sz="900" b="0" i="0" u="none" strike="noStrike" dirty="0">
                        <a:solidFill>
                          <a:srgbClr val="000000"/>
                        </a:solidFill>
                        <a:effectLst/>
                        <a:latin typeface="+mn-lt"/>
                        <a:ea typeface="맑은 고딕" panose="020B0503020000020004" pitchFamily="50" charset="-127"/>
                      </a:endParaRPr>
                    </a:p>
                  </a:txBody>
                  <a:tcPr marL="72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sng" strike="noStrike" dirty="0">
                          <a:solidFill>
                            <a:srgbClr val="000000"/>
                          </a:solidFill>
                          <a:effectLst/>
                          <a:latin typeface="+mn-lt"/>
                          <a:ea typeface="맑은 고딕" panose="020B0503020000020004" pitchFamily="50" charset="-127"/>
                        </a:rPr>
                        <a:t>Investors</a:t>
                      </a: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p>
                      <a:pPr algn="l" fontAlgn="ctr"/>
                      <a:endParaRPr lang="en-US" altLang="ko-KR" sz="900" b="0" i="0" u="none" strike="noStrike" dirty="0">
                        <a:solidFill>
                          <a:srgbClr val="000000"/>
                        </a:solidFill>
                        <a:effectLst/>
                        <a:latin typeface="+mn-lt"/>
                        <a:ea typeface="맑은 고딕" panose="020B0503020000020004" pitchFamily="50" charset="-127"/>
                      </a:endParaRPr>
                    </a:p>
                  </a:txBody>
                  <a:tcPr marL="72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7352457"/>
                  </a:ext>
                </a:extLst>
              </a:tr>
            </a:tbl>
          </a:graphicData>
        </a:graphic>
      </p:graphicFrame>
      <p:graphicFrame>
        <p:nvGraphicFramePr>
          <p:cNvPr id="8" name="표 7">
            <a:extLst>
              <a:ext uri="{FF2B5EF4-FFF2-40B4-BE49-F238E27FC236}">
                <a16:creationId xmlns:a16="http://schemas.microsoft.com/office/drawing/2014/main" id="{C1206D1B-4F16-4577-9066-17EA8D03D157}"/>
              </a:ext>
            </a:extLst>
          </p:cNvPr>
          <p:cNvGraphicFramePr>
            <a:graphicFrameLocks noGrp="1"/>
          </p:cNvGraphicFramePr>
          <p:nvPr>
            <p:extLst>
              <p:ext uri="{D42A27DB-BD31-4B8C-83A1-F6EECF244321}">
                <p14:modId xmlns:p14="http://schemas.microsoft.com/office/powerpoint/2010/main" val="420350094"/>
              </p:ext>
            </p:extLst>
          </p:nvPr>
        </p:nvGraphicFramePr>
        <p:xfrm>
          <a:off x="5130242" y="3576198"/>
          <a:ext cx="3564000" cy="1980000"/>
        </p:xfrm>
        <a:graphic>
          <a:graphicData uri="http://schemas.openxmlformats.org/drawingml/2006/table">
            <a:tbl>
              <a:tblPr/>
              <a:tblGrid>
                <a:gridCol w="2520000">
                  <a:extLst>
                    <a:ext uri="{9D8B030D-6E8A-4147-A177-3AD203B41FA5}">
                      <a16:colId xmlns:a16="http://schemas.microsoft.com/office/drawing/2014/main" val="983107073"/>
                    </a:ext>
                  </a:extLst>
                </a:gridCol>
                <a:gridCol w="612000">
                  <a:extLst>
                    <a:ext uri="{9D8B030D-6E8A-4147-A177-3AD203B41FA5}">
                      <a16:colId xmlns:a16="http://schemas.microsoft.com/office/drawing/2014/main" val="3166131872"/>
                    </a:ext>
                  </a:extLst>
                </a:gridCol>
                <a:gridCol w="432000">
                  <a:extLst>
                    <a:ext uri="{9D8B030D-6E8A-4147-A177-3AD203B41FA5}">
                      <a16:colId xmlns:a16="http://schemas.microsoft.com/office/drawing/2014/main" val="635328649"/>
                    </a:ext>
                  </a:extLst>
                </a:gridCol>
              </a:tblGrid>
              <a:tr h="144000">
                <a:tc>
                  <a:txBody>
                    <a:bodyPr/>
                    <a:lstStyle/>
                    <a:p>
                      <a:pPr algn="l" fontAlgn="ctr"/>
                      <a:r>
                        <a:rPr lang="en-US" altLang="ko-KR" sz="750" b="1" i="0" u="none" strike="noStrike" dirty="0">
                          <a:solidFill>
                            <a:srgbClr val="000000"/>
                          </a:solidFill>
                          <a:effectLst/>
                          <a:latin typeface="+mn-lt"/>
                          <a:ea typeface="맑은 고딕" panose="020B0503020000020004" pitchFamily="50" charset="-127"/>
                        </a:rPr>
                        <a:t>Company/Fund Name</a:t>
                      </a:r>
                      <a:endParaRPr lang="ko-KR" altLang="en-US" sz="750" b="1"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750" b="1" i="0" u="none" strike="noStrike">
                          <a:solidFill>
                            <a:srgbClr val="000000"/>
                          </a:solidFill>
                          <a:effectLst/>
                          <a:latin typeface="+mn-lt"/>
                          <a:ea typeface="맑은 고딕" panose="020B0503020000020004" pitchFamily="50" charset="-127"/>
                        </a:rPr>
                        <a:t># of shares</a:t>
                      </a:r>
                      <a:endParaRPr lang="ko-KR" altLang="en-US" sz="750" b="1" i="0" u="none" strike="noStrike">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750" b="1" i="0" u="none" strike="noStrike">
                          <a:solidFill>
                            <a:srgbClr val="000000"/>
                          </a:solidFill>
                          <a:effectLst/>
                          <a:latin typeface="+mn-lt"/>
                          <a:ea typeface="맑은 고딕" panose="020B0503020000020004" pitchFamily="50" charset="-127"/>
                        </a:rPr>
                        <a:t>Ratio</a:t>
                      </a:r>
                      <a:endParaRPr lang="ko-KR" altLang="en-US" sz="750" b="1" i="0" u="none" strike="noStrike">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2749472505"/>
                  </a:ext>
                </a:extLst>
              </a:tr>
              <a:tr h="122400">
                <a:tc>
                  <a:txBody>
                    <a:bodyPr/>
                    <a:lstStyle/>
                    <a:p>
                      <a:pPr algn="l" fontAlgn="ctr"/>
                      <a:r>
                        <a:rPr lang="en-US" sz="750" b="0" i="0" u="none" strike="noStrike" spc="-20" baseline="0" dirty="0" err="1">
                          <a:solidFill>
                            <a:srgbClr val="000000"/>
                          </a:solidFill>
                          <a:effectLst/>
                          <a:latin typeface="+mn-lt"/>
                          <a:ea typeface="맑은 고딕" panose="020B0503020000020004" pitchFamily="50" charset="-127"/>
                        </a:rPr>
                        <a:t>Paratus</a:t>
                      </a:r>
                      <a:r>
                        <a:rPr lang="en-US" sz="750" b="0" i="0" u="none" strike="noStrike" spc="-20" baseline="0" dirty="0">
                          <a:solidFill>
                            <a:srgbClr val="000000"/>
                          </a:solidFill>
                          <a:effectLst/>
                          <a:latin typeface="+mn-lt"/>
                          <a:ea typeface="맑은 고딕" panose="020B0503020000020004" pitchFamily="50" charset="-127"/>
                        </a:rPr>
                        <a:t> Investment</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2,333,334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14.5%</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2872733792"/>
                  </a:ext>
                </a:extLst>
              </a:tr>
              <a:tr h="122400">
                <a:tc>
                  <a:txBody>
                    <a:bodyPr/>
                    <a:lstStyle/>
                    <a:p>
                      <a:pPr algn="l" fontAlgn="ctr"/>
                      <a:r>
                        <a:rPr lang="en-US" sz="750" b="0" i="0" u="none" strike="noStrike" spc="-20" baseline="0" dirty="0">
                          <a:solidFill>
                            <a:srgbClr val="000000"/>
                          </a:solidFill>
                          <a:effectLst/>
                          <a:latin typeface="+mn-lt"/>
                          <a:ea typeface="맑은 고딕" panose="020B0503020000020004" pitchFamily="50" charset="-127"/>
                        </a:rPr>
                        <a:t>DSC Investment</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2,333,334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14.5%</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1814733107"/>
                  </a:ext>
                </a:extLst>
              </a:tr>
              <a:tr h="122400">
                <a:tc>
                  <a:txBody>
                    <a:bodyPr/>
                    <a:lstStyle/>
                    <a:p>
                      <a:pPr algn="l" fontAlgn="ctr"/>
                      <a:r>
                        <a:rPr lang="en-US" sz="750" b="0" i="0" u="none" strike="noStrike" spc="-20" baseline="0" dirty="0">
                          <a:solidFill>
                            <a:srgbClr val="000000"/>
                          </a:solidFill>
                          <a:effectLst/>
                          <a:latin typeface="+mn-lt"/>
                          <a:ea typeface="맑은 고딕" panose="020B0503020000020004" pitchFamily="50" charset="-127"/>
                        </a:rPr>
                        <a:t>Korea Investment Partners</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ko-KR" altLang="en-US" sz="750" b="0" i="0" u="none" strike="noStrike">
                          <a:solidFill>
                            <a:srgbClr val="000000"/>
                          </a:solidFill>
                          <a:effectLst/>
                          <a:latin typeface="+mn-lt"/>
                          <a:ea typeface="맑은 고딕" panose="020B0503020000020004" pitchFamily="50" charset="-127"/>
                        </a:rPr>
                        <a:t>  </a:t>
                      </a:r>
                      <a:r>
                        <a:rPr lang="en-US" altLang="ko-KR" sz="750" b="0" i="0" u="none" strike="noStrike">
                          <a:solidFill>
                            <a:srgbClr val="000000"/>
                          </a:solidFill>
                          <a:effectLst/>
                          <a:latin typeface="+mn-lt"/>
                          <a:ea typeface="맑은 고딕" panose="020B0503020000020004" pitchFamily="50" charset="-127"/>
                        </a:rPr>
                        <a:t>2,000,000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12.4%</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3019690460"/>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SV Investment</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1,666,667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10.3%</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3662206848"/>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TS 2020-13 M&amp;A Investment Fund</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1,333,334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8.3%</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3895193149"/>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Daewon Pharmaceutical</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1,000,000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6.2%</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2589985830"/>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Tigris Investment</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1,000,000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6.2%</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782898110"/>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Korea Investment &amp; Securities</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833,334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5.2%</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4122116391"/>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AION Investment Management, SU &amp; Financial Investment</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733,334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4.5%</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411443217"/>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Smart SF-WE Untact Fund II</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666,667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4.1%</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298012957"/>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Samsung Securities</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666,666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4.1%</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1664491115"/>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Hana Untact Digital Innovation Fund</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583,334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3.6%</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3730252531"/>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Gyeonggi Hana Turn around Fund No.2</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583,333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3.6%</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115008575"/>
                  </a:ext>
                </a:extLst>
              </a:tr>
              <a:tr h="122400">
                <a:tc>
                  <a:txBody>
                    <a:bodyPr/>
                    <a:lstStyle/>
                    <a:p>
                      <a:pPr algn="l" fontAlgn="ctr"/>
                      <a:r>
                        <a:rPr lang="en-US" sz="750" b="0" i="0" u="none" strike="noStrike" spc="-20" baseline="0">
                          <a:solidFill>
                            <a:srgbClr val="000000"/>
                          </a:solidFill>
                          <a:effectLst/>
                          <a:latin typeface="+mn-lt"/>
                          <a:ea typeface="맑은 고딕" panose="020B0503020000020004" pitchFamily="50" charset="-127"/>
                        </a:rPr>
                        <a:t>KD Investment, TYEL Asset Management</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fontAlgn="ctr"/>
                      <a:r>
                        <a:rPr lang="en-US" altLang="ko-KR" sz="750" b="0" i="0" u="none" strike="noStrike">
                          <a:solidFill>
                            <a:srgbClr val="000000"/>
                          </a:solidFill>
                          <a:effectLst/>
                          <a:latin typeface="+mn-lt"/>
                          <a:ea typeface="맑은 고딕" panose="020B0503020000020004" pitchFamily="50" charset="-127"/>
                        </a:rPr>
                        <a:t>400,000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fontAlgn="ctr"/>
                      <a:r>
                        <a:rPr lang="en-US" altLang="ko-KR" sz="750" b="0" i="1" u="none" strike="noStrike">
                          <a:solidFill>
                            <a:srgbClr val="000000"/>
                          </a:solidFill>
                          <a:effectLst/>
                          <a:latin typeface="+mn-lt"/>
                          <a:ea typeface="맑은 고딕" panose="020B0503020000020004" pitchFamily="50" charset="-127"/>
                        </a:rPr>
                        <a:t>2.5%</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45797065"/>
                  </a:ext>
                </a:extLst>
              </a:tr>
              <a:tr h="122400">
                <a:tc>
                  <a:txBody>
                    <a:bodyPr/>
                    <a:lstStyle/>
                    <a:p>
                      <a:pPr algn="l" fontAlgn="ctr"/>
                      <a:r>
                        <a:rPr lang="en-US" sz="750" b="1" i="0" u="none" strike="noStrike">
                          <a:solidFill>
                            <a:srgbClr val="000000"/>
                          </a:solidFill>
                          <a:effectLst/>
                          <a:latin typeface="+mn-lt"/>
                          <a:ea typeface="맑은 고딕" panose="020B0503020000020004" pitchFamily="50" charset="-127"/>
                        </a:rPr>
                        <a:t>Total</a:t>
                      </a:r>
                    </a:p>
                  </a:txBody>
                  <a:tcPr marL="36000" marR="3600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fontAlgn="ctr"/>
                      <a:r>
                        <a:rPr lang="en-US" altLang="ko-KR" sz="750" b="1" i="0" u="none" strike="noStrike">
                          <a:solidFill>
                            <a:srgbClr val="000000"/>
                          </a:solidFill>
                          <a:effectLst/>
                          <a:latin typeface="+mn-lt"/>
                          <a:ea typeface="맑은 고딕" panose="020B0503020000020004" pitchFamily="50" charset="-127"/>
                        </a:rPr>
                        <a:t>16,133,337 </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fontAlgn="ctr"/>
                      <a:r>
                        <a:rPr lang="en-US" altLang="ko-KR" sz="750" b="1" i="1" u="none" strike="noStrike" dirty="0">
                          <a:solidFill>
                            <a:srgbClr val="000000"/>
                          </a:solidFill>
                          <a:effectLst/>
                          <a:latin typeface="+mn-lt"/>
                          <a:ea typeface="맑은 고딕" panose="020B0503020000020004" pitchFamily="50" charset="-127"/>
                        </a:rPr>
                        <a:t>100.0%</a:t>
                      </a:r>
                    </a:p>
                  </a:txBody>
                  <a:tcPr marL="36000" marR="36000" marT="0" marB="0" anchor="ctr">
                    <a:lnL w="6350" cap="flat" cmpd="sng" algn="ctr">
                      <a:solidFill>
                        <a:srgbClr val="BFBFBF"/>
                      </a:solidFill>
                      <a:prstDash val="dot"/>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64945064"/>
                  </a:ext>
                </a:extLst>
              </a:tr>
            </a:tbl>
          </a:graphicData>
        </a:graphic>
      </p:graphicFrame>
      <p:sp>
        <p:nvSpPr>
          <p:cNvPr id="52" name="직사각형 60">
            <a:extLst>
              <a:ext uri="{FF2B5EF4-FFF2-40B4-BE49-F238E27FC236}">
                <a16:creationId xmlns:a16="http://schemas.microsoft.com/office/drawing/2014/main" id="{874F5698-60E4-4A94-9E8B-329B008AC5F5}"/>
              </a:ext>
            </a:extLst>
          </p:cNvPr>
          <p:cNvSpPr/>
          <p:nvPr/>
        </p:nvSpPr>
        <p:spPr>
          <a:xfrm>
            <a:off x="809083" y="5664020"/>
            <a:ext cx="8162621" cy="475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altLang="ko-KR" sz="800" dirty="0">
                <a:solidFill>
                  <a:schemeClr val="tx1"/>
                </a:solidFill>
                <a:cs typeface="Arial" panose="020B0604020202020204" pitchFamily="34" charset="0"/>
              </a:rPr>
              <a:t>Source: Dart / Report on major issues (decision to transfer stocks and investment securities of other corporations), decision on capital increase (major management issues of subsidiaries)</a:t>
            </a:r>
          </a:p>
          <a:p>
            <a:r>
              <a:rPr lang="en-US" altLang="ko-KR" sz="800" dirty="0">
                <a:solidFill>
                  <a:schemeClr val="tx1"/>
                </a:solidFill>
                <a:cs typeface="Arial" panose="020B0604020202020204" pitchFamily="34" charset="0"/>
              </a:rPr>
              <a:t>Note 1: USD </a:t>
            </a:r>
            <a:r>
              <a:rPr lang="en-US" altLang="ko-KR" sz="800" b="0" i="0" u="none" strike="noStrike" dirty="0">
                <a:solidFill>
                  <a:srgbClr val="000000"/>
                </a:solidFill>
                <a:effectLst/>
                <a:ea typeface="맑은 고딕" panose="020B0503020000020004" pitchFamily="50" charset="-127"/>
              </a:rPr>
              <a:t>27,000,000(Transaction Amount) / 0.6(Equity Stake) + USD 3,725,710(Total Liabilities for the Relevant Year)   </a:t>
            </a:r>
            <a:endParaRPr lang="en-US" altLang="ko-KR" sz="800" dirty="0">
              <a:solidFill>
                <a:schemeClr val="tx1"/>
              </a:solidFill>
              <a:cs typeface="Arial" panose="020B0604020202020204" pitchFamily="34" charset="0"/>
            </a:endParaRPr>
          </a:p>
          <a:p>
            <a:r>
              <a:rPr lang="en-US" altLang="ko-KR" sz="800" dirty="0">
                <a:solidFill>
                  <a:schemeClr val="tx1"/>
                </a:solidFill>
                <a:cs typeface="Arial" panose="020B0604020202020204" pitchFamily="34" charset="0"/>
              </a:rPr>
              <a:t>Note 2: http://www.hitnews.co.kr/news/articleView.html?idxno=38764</a:t>
            </a:r>
          </a:p>
        </p:txBody>
      </p:sp>
      <p:sp>
        <p:nvSpPr>
          <p:cNvPr id="13" name="Title 1">
            <a:extLst>
              <a:ext uri="{FF2B5EF4-FFF2-40B4-BE49-F238E27FC236}">
                <a16:creationId xmlns:a16="http://schemas.microsoft.com/office/drawing/2014/main" id="{9AD742ED-29F4-4FAD-AD00-B1A429D5FC31}"/>
              </a:ext>
            </a:extLst>
          </p:cNvPr>
          <p:cNvSpPr>
            <a:spLocks noGrp="1"/>
          </p:cNvSpPr>
          <p:nvPr>
            <p:ph type="title"/>
          </p:nvPr>
        </p:nvSpPr>
        <p:spPr>
          <a:xfrm>
            <a:off x="825600" y="451575"/>
            <a:ext cx="8254800" cy="723600"/>
          </a:xfrm>
        </p:spPr>
        <p:txBody>
          <a:bodyPr/>
          <a:lstStyle/>
          <a:p>
            <a:r>
              <a:rPr lang="en-US" altLang="ko-KR" sz="4800" dirty="0"/>
              <a:t>Understanding of Company (3/3)</a:t>
            </a:r>
            <a:endParaRPr lang="en-GB" sz="4800" dirty="0"/>
          </a:p>
        </p:txBody>
      </p:sp>
      <p:sp>
        <p:nvSpPr>
          <p:cNvPr id="14" name="Text Placeholder 2">
            <a:extLst>
              <a:ext uri="{FF2B5EF4-FFF2-40B4-BE49-F238E27FC236}">
                <a16:creationId xmlns:a16="http://schemas.microsoft.com/office/drawing/2014/main" id="{82302206-9374-4473-A042-A42C695535B7}"/>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Tree>
    <p:extLst>
      <p:ext uri="{BB962C8B-B14F-4D97-AF65-F5344CB8AC3E}">
        <p14:creationId xmlns:p14="http://schemas.microsoft.com/office/powerpoint/2010/main" val="23688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 Why KPMG</a:t>
            </a:r>
            <a:endParaRPr lang="en-GB" dirty="0"/>
          </a:p>
        </p:txBody>
      </p:sp>
      <p:sp>
        <p:nvSpPr>
          <p:cNvPr id="211" name="Title 1">
            <a:extLst>
              <a:ext uri="{FF2B5EF4-FFF2-40B4-BE49-F238E27FC236}">
                <a16:creationId xmlns:a16="http://schemas.microsoft.com/office/drawing/2014/main" id="{043FF500-41FB-407F-9058-880B66F671A3}"/>
              </a:ext>
            </a:extLst>
          </p:cNvPr>
          <p:cNvSpPr>
            <a:spLocks noGrp="1"/>
          </p:cNvSpPr>
          <p:nvPr>
            <p:ph type="title"/>
          </p:nvPr>
        </p:nvSpPr>
        <p:spPr>
          <a:xfrm>
            <a:off x="825600" y="451575"/>
            <a:ext cx="8254800" cy="723600"/>
          </a:xfrm>
        </p:spPr>
        <p:txBody>
          <a:bodyPr/>
          <a:lstStyle/>
          <a:p>
            <a:r>
              <a:rPr lang="en-US" altLang="ko-KR" sz="4800" dirty="0"/>
              <a:t>Understanding of Project (1/7)</a:t>
            </a:r>
            <a:endParaRPr lang="en-GB" sz="4800" dirty="0"/>
          </a:p>
        </p:txBody>
      </p:sp>
      <p:sp>
        <p:nvSpPr>
          <p:cNvPr id="66" name="AutoShape 4">
            <a:extLst>
              <a:ext uri="{FF2B5EF4-FFF2-40B4-BE49-F238E27FC236}">
                <a16:creationId xmlns:a16="http://schemas.microsoft.com/office/drawing/2014/main" id="{FBF1D066-5490-4E5C-B0BF-85A861971759}"/>
              </a:ext>
            </a:extLst>
          </p:cNvPr>
          <p:cNvSpPr>
            <a:spLocks noChangeArrowheads="1"/>
          </p:cNvSpPr>
          <p:nvPr/>
        </p:nvSpPr>
        <p:spPr bwMode="auto">
          <a:xfrm>
            <a:off x="595618" y="1867225"/>
            <a:ext cx="8811576" cy="261295"/>
          </a:xfrm>
          <a:prstGeom prst="homePlate">
            <a:avLst>
              <a:gd name="adj" fmla="val 58990"/>
            </a:avLst>
          </a:prstGeom>
          <a:pattFill prst="dkUpDiag">
            <a:fgClr>
              <a:schemeClr val="accent1">
                <a:lumMod val="20000"/>
                <a:lumOff val="80000"/>
              </a:schemeClr>
            </a:fgClr>
            <a:bgClr>
              <a:srgbClr val="A6A6A6"/>
            </a:bgClr>
          </a:pattFill>
          <a:ln w="12700" algn="ctr">
            <a:noFill/>
            <a:miter lim="800000"/>
            <a:headEnd/>
            <a:tailEnd/>
          </a:ln>
          <a:effectLst>
            <a:outerShdw blurRad="50800" dist="38100" dir="2700000" algn="tl" rotWithShape="0">
              <a:prstClr val="black">
                <a:alpha val="40000"/>
              </a:prstClr>
            </a:outerShdw>
          </a:effectLst>
        </p:spPr>
        <p:txBody>
          <a:bodyPr lIns="36000" tIns="36000" rIns="36000" bIns="36000" anchor="ctr"/>
          <a:lstStyle/>
          <a:p>
            <a:pPr algn="ctr"/>
            <a:endParaRPr lang="en-US" altLang="ja-JP" sz="1100" dirty="0">
              <a:solidFill>
                <a:prstClr val="white"/>
              </a:solidFill>
              <a:latin typeface="+mj-ea"/>
              <a:ea typeface="+mj-ea"/>
            </a:endParaRPr>
          </a:p>
        </p:txBody>
      </p:sp>
      <p:sp>
        <p:nvSpPr>
          <p:cNvPr id="67" name="직사각형 66">
            <a:extLst>
              <a:ext uri="{FF2B5EF4-FFF2-40B4-BE49-F238E27FC236}">
                <a16:creationId xmlns:a16="http://schemas.microsoft.com/office/drawing/2014/main" id="{601CBF48-0D22-4A00-B1AC-2FBDEA969E3B}"/>
              </a:ext>
            </a:extLst>
          </p:cNvPr>
          <p:cNvSpPr/>
          <p:nvPr/>
        </p:nvSpPr>
        <p:spPr>
          <a:xfrm>
            <a:off x="595617" y="1869298"/>
            <a:ext cx="5708907" cy="252000"/>
          </a:xfrm>
          <a:prstGeom prst="rect">
            <a:avLst/>
          </a:prstGeom>
          <a:solidFill>
            <a:schemeClr val="accent1">
              <a:lumMod val="20000"/>
              <a:lumOff val="80000"/>
            </a:schemeClr>
          </a:solidFill>
          <a:ln w="12700" algn="ctr">
            <a:noFill/>
            <a:miter lim="800000"/>
            <a:headEnd/>
            <a:tailEnd/>
          </a:ln>
          <a:effectLst>
            <a:outerShdw blurRad="50800" dist="38100" dir="2700000" algn="tl" rotWithShape="0">
              <a:prstClr val="black">
                <a:alpha val="40000"/>
              </a:prstClr>
            </a:outerShdw>
          </a:effectLst>
        </p:spPr>
        <p:txBody>
          <a:bodyPr lIns="36000" tIns="36000" rIns="36000" bIns="36000" anchor="ctr"/>
          <a:lstStyle/>
          <a:p>
            <a:pPr algn="ctr"/>
            <a:endParaRPr lang="ko-KR" altLang="en-US" sz="1100" dirty="0" err="1">
              <a:solidFill>
                <a:prstClr val="white"/>
              </a:solidFill>
              <a:latin typeface="+mj-ea"/>
              <a:ea typeface="+mj-ea"/>
            </a:endParaRPr>
          </a:p>
        </p:txBody>
      </p:sp>
      <p:sp>
        <p:nvSpPr>
          <p:cNvPr id="68" name="TextBox 67">
            <a:extLst>
              <a:ext uri="{FF2B5EF4-FFF2-40B4-BE49-F238E27FC236}">
                <a16:creationId xmlns:a16="http://schemas.microsoft.com/office/drawing/2014/main" id="{8B1880A4-AA71-4E72-9472-AF144ACBE4CF}"/>
              </a:ext>
            </a:extLst>
          </p:cNvPr>
          <p:cNvSpPr txBox="1"/>
          <p:nvPr/>
        </p:nvSpPr>
        <p:spPr>
          <a:xfrm>
            <a:off x="1401763" y="2310142"/>
            <a:ext cx="701284" cy="276999"/>
          </a:xfrm>
          <a:prstGeom prst="rect">
            <a:avLst/>
          </a:prstGeom>
          <a:noFill/>
        </p:spPr>
        <p:txBody>
          <a:bodyPr wrap="square" lIns="0" tIns="0" rIns="0" bIns="0" rtlCol="0">
            <a:spAutoFit/>
          </a:bodyPr>
          <a:lstStyle/>
          <a:p>
            <a:pPr algn="ctr" defTabSz="914400"/>
            <a:r>
              <a:rPr lang="en-US" sz="800" b="1" dirty="0">
                <a:solidFill>
                  <a:srgbClr val="00338D"/>
                </a:solidFill>
                <a:latin typeface="+mj-ea"/>
                <a:ea typeface="+mj-ea"/>
              </a:rPr>
              <a:t>Establishment</a:t>
            </a:r>
          </a:p>
          <a:p>
            <a:pPr algn="ctr" defTabSz="914400"/>
            <a:r>
              <a:rPr lang="en-US" sz="1000" b="1" dirty="0">
                <a:solidFill>
                  <a:srgbClr val="00338D"/>
                </a:solidFill>
                <a:latin typeface="+mj-ea"/>
                <a:ea typeface="+mj-ea"/>
              </a:rPr>
              <a:t>List Bio</a:t>
            </a:r>
          </a:p>
        </p:txBody>
      </p:sp>
      <p:sp>
        <p:nvSpPr>
          <p:cNvPr id="69" name="TextBox 68">
            <a:extLst>
              <a:ext uri="{FF2B5EF4-FFF2-40B4-BE49-F238E27FC236}">
                <a16:creationId xmlns:a16="http://schemas.microsoft.com/office/drawing/2014/main" id="{EC00BCA6-49F8-44CD-AEE0-8BA50C833B83}"/>
              </a:ext>
            </a:extLst>
          </p:cNvPr>
          <p:cNvSpPr txBox="1"/>
          <p:nvPr/>
        </p:nvSpPr>
        <p:spPr>
          <a:xfrm>
            <a:off x="720753" y="2287282"/>
            <a:ext cx="701284" cy="400110"/>
          </a:xfrm>
          <a:prstGeom prst="rect">
            <a:avLst/>
          </a:prstGeom>
          <a:noFill/>
        </p:spPr>
        <p:txBody>
          <a:bodyPr wrap="square" lIns="0" tIns="0" rIns="0" bIns="0" rtlCol="0">
            <a:spAutoFit/>
          </a:bodyPr>
          <a:lstStyle/>
          <a:p>
            <a:pPr algn="ctr" defTabSz="914400"/>
            <a:r>
              <a:rPr lang="en-US" sz="800" b="1" dirty="0">
                <a:solidFill>
                  <a:srgbClr val="00338D"/>
                </a:solidFill>
                <a:latin typeface="+mj-ea"/>
                <a:ea typeface="+mj-ea"/>
              </a:rPr>
              <a:t>Acquisition</a:t>
            </a:r>
            <a:r>
              <a:rPr lang="en-US" sz="1000" b="1" dirty="0">
                <a:solidFill>
                  <a:srgbClr val="00338D"/>
                </a:solidFill>
                <a:latin typeface="+mj-ea"/>
                <a:ea typeface="+mj-ea"/>
              </a:rPr>
              <a:t> </a:t>
            </a:r>
          </a:p>
          <a:p>
            <a:pPr algn="ctr" defTabSz="914400"/>
            <a:r>
              <a:rPr lang="en-US" sz="1000" b="1" dirty="0">
                <a:solidFill>
                  <a:srgbClr val="00338D"/>
                </a:solidFill>
                <a:latin typeface="+mj-ea"/>
                <a:ea typeface="+mj-ea"/>
              </a:rPr>
              <a:t>List </a:t>
            </a:r>
            <a:r>
              <a:rPr lang="en-US" altLang="ko-KR" sz="1000" b="1" dirty="0">
                <a:solidFill>
                  <a:srgbClr val="00338D"/>
                </a:solidFill>
                <a:latin typeface="+mj-ea"/>
                <a:ea typeface="+mj-ea"/>
              </a:rPr>
              <a:t>Labs </a:t>
            </a:r>
            <a:r>
              <a:rPr lang="en-US" altLang="ko-KR" sz="600" b="1" dirty="0">
                <a:solidFill>
                  <a:srgbClr val="00338D"/>
                </a:solidFill>
                <a:latin typeface="+mj-ea"/>
                <a:ea typeface="+mj-ea"/>
              </a:rPr>
              <a:t>(60%)</a:t>
            </a:r>
            <a:endParaRPr lang="en-US" sz="1000" b="1" dirty="0">
              <a:solidFill>
                <a:srgbClr val="00338D"/>
              </a:solidFill>
              <a:latin typeface="+mj-ea"/>
              <a:ea typeface="+mj-ea"/>
            </a:endParaRPr>
          </a:p>
        </p:txBody>
      </p:sp>
      <p:sp>
        <p:nvSpPr>
          <p:cNvPr id="70" name="Rounded Rectangle 70">
            <a:extLst>
              <a:ext uri="{FF2B5EF4-FFF2-40B4-BE49-F238E27FC236}">
                <a16:creationId xmlns:a16="http://schemas.microsoft.com/office/drawing/2014/main" id="{C98209DE-6859-490F-AD1C-56A943B6ADF5}"/>
              </a:ext>
            </a:extLst>
          </p:cNvPr>
          <p:cNvSpPr>
            <a:spLocks/>
          </p:cNvSpPr>
          <p:nvPr/>
        </p:nvSpPr>
        <p:spPr>
          <a:xfrm>
            <a:off x="1055118" y="1877419"/>
            <a:ext cx="36000" cy="262215"/>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71" name="화살표: 아래쪽 70">
            <a:extLst>
              <a:ext uri="{FF2B5EF4-FFF2-40B4-BE49-F238E27FC236}">
                <a16:creationId xmlns:a16="http://schemas.microsoft.com/office/drawing/2014/main" id="{DFA471CF-E07E-4604-917F-BA92F63F2CC2}"/>
              </a:ext>
            </a:extLst>
          </p:cNvPr>
          <p:cNvSpPr/>
          <p:nvPr/>
        </p:nvSpPr>
        <p:spPr>
          <a:xfrm rot="10800000">
            <a:off x="1034849" y="2202314"/>
            <a:ext cx="66740" cy="70979"/>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72" name="화살표: 아래쪽 71">
            <a:extLst>
              <a:ext uri="{FF2B5EF4-FFF2-40B4-BE49-F238E27FC236}">
                <a16:creationId xmlns:a16="http://schemas.microsoft.com/office/drawing/2014/main" id="{9366CF48-DCA9-4A1C-91EA-2440668B5644}"/>
              </a:ext>
            </a:extLst>
          </p:cNvPr>
          <p:cNvSpPr/>
          <p:nvPr/>
        </p:nvSpPr>
        <p:spPr>
          <a:xfrm rot="10800000">
            <a:off x="5534366" y="2202314"/>
            <a:ext cx="66740" cy="70979"/>
          </a:xfrm>
          <a:prstGeom prst="downArrow">
            <a:avLst/>
          </a:prstGeom>
          <a:solidFill>
            <a:srgbClr val="FF0000"/>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73" name="TextBox 72">
            <a:extLst>
              <a:ext uri="{FF2B5EF4-FFF2-40B4-BE49-F238E27FC236}">
                <a16:creationId xmlns:a16="http://schemas.microsoft.com/office/drawing/2014/main" id="{FA2BBE3F-58F5-472F-9A99-64789E95DE94}"/>
              </a:ext>
            </a:extLst>
          </p:cNvPr>
          <p:cNvSpPr txBox="1"/>
          <p:nvPr/>
        </p:nvSpPr>
        <p:spPr>
          <a:xfrm>
            <a:off x="752292" y="1707648"/>
            <a:ext cx="633596" cy="153888"/>
          </a:xfrm>
          <a:prstGeom prst="rect">
            <a:avLst/>
          </a:prstGeom>
          <a:noFill/>
        </p:spPr>
        <p:txBody>
          <a:bodyPr wrap="square" lIns="0" tIns="0" rIns="0" bIns="0" rtlCol="0">
            <a:spAutoFit/>
          </a:bodyPr>
          <a:lstStyle/>
          <a:p>
            <a:pPr algn="ctr" defTabSz="914400"/>
            <a:r>
              <a:rPr lang="en-US" sz="1000" b="1">
                <a:ea typeface="+mj-ea"/>
              </a:rPr>
              <a:t>2021.09</a:t>
            </a:r>
            <a:endParaRPr lang="en-US" sz="1000" b="1" dirty="0">
              <a:ea typeface="+mj-ea"/>
            </a:endParaRPr>
          </a:p>
        </p:txBody>
      </p:sp>
      <p:sp>
        <p:nvSpPr>
          <p:cNvPr id="74" name="TextBox 73">
            <a:extLst>
              <a:ext uri="{FF2B5EF4-FFF2-40B4-BE49-F238E27FC236}">
                <a16:creationId xmlns:a16="http://schemas.microsoft.com/office/drawing/2014/main" id="{24360102-6D4A-4331-983A-A8BD0EA2F402}"/>
              </a:ext>
            </a:extLst>
          </p:cNvPr>
          <p:cNvSpPr txBox="1"/>
          <p:nvPr/>
        </p:nvSpPr>
        <p:spPr>
          <a:xfrm>
            <a:off x="1421865" y="1707648"/>
            <a:ext cx="633596" cy="153888"/>
          </a:xfrm>
          <a:prstGeom prst="rect">
            <a:avLst/>
          </a:prstGeom>
          <a:noFill/>
        </p:spPr>
        <p:txBody>
          <a:bodyPr wrap="square" lIns="0" tIns="0" rIns="0" bIns="0" rtlCol="0">
            <a:spAutoFit/>
          </a:bodyPr>
          <a:lstStyle/>
          <a:p>
            <a:pPr algn="ctr" defTabSz="914400"/>
            <a:r>
              <a:rPr lang="en-US" sz="1000" b="1">
                <a:ea typeface="+mj-ea"/>
              </a:rPr>
              <a:t>2021.10</a:t>
            </a:r>
            <a:endParaRPr lang="en-US" sz="1000" b="1" dirty="0">
              <a:ea typeface="+mj-ea"/>
            </a:endParaRPr>
          </a:p>
        </p:txBody>
      </p:sp>
      <p:sp>
        <p:nvSpPr>
          <p:cNvPr id="76" name="TextBox 75">
            <a:extLst>
              <a:ext uri="{FF2B5EF4-FFF2-40B4-BE49-F238E27FC236}">
                <a16:creationId xmlns:a16="http://schemas.microsoft.com/office/drawing/2014/main" id="{B261BF8B-9678-4213-8753-CC53676E39F8}"/>
              </a:ext>
            </a:extLst>
          </p:cNvPr>
          <p:cNvSpPr txBox="1"/>
          <p:nvPr/>
        </p:nvSpPr>
        <p:spPr>
          <a:xfrm>
            <a:off x="2563610" y="1707648"/>
            <a:ext cx="633596" cy="153888"/>
          </a:xfrm>
          <a:prstGeom prst="rect">
            <a:avLst/>
          </a:prstGeom>
          <a:noFill/>
        </p:spPr>
        <p:txBody>
          <a:bodyPr wrap="square" lIns="0" tIns="0" rIns="0" bIns="0" rtlCol="0">
            <a:spAutoFit/>
          </a:bodyPr>
          <a:lstStyle/>
          <a:p>
            <a:pPr algn="ctr" defTabSz="914400"/>
            <a:r>
              <a:rPr lang="en-US" sz="1000" b="1">
                <a:ea typeface="+mj-ea"/>
              </a:rPr>
              <a:t>2022.02</a:t>
            </a:r>
            <a:endParaRPr lang="en-US" sz="1000" b="1" dirty="0">
              <a:ea typeface="+mj-ea"/>
            </a:endParaRPr>
          </a:p>
        </p:txBody>
      </p:sp>
      <p:cxnSp>
        <p:nvCxnSpPr>
          <p:cNvPr id="77" name="직선 연결선 76">
            <a:extLst>
              <a:ext uri="{FF2B5EF4-FFF2-40B4-BE49-F238E27FC236}">
                <a16:creationId xmlns:a16="http://schemas.microsoft.com/office/drawing/2014/main" id="{B7CDAE77-A167-4648-A0E6-2A5E60392B0F}"/>
              </a:ext>
            </a:extLst>
          </p:cNvPr>
          <p:cNvCxnSpPr>
            <a:cxnSpLocks/>
          </p:cNvCxnSpPr>
          <p:nvPr/>
        </p:nvCxnSpPr>
        <p:spPr>
          <a:xfrm>
            <a:off x="2343873" y="1876751"/>
            <a:ext cx="0" cy="261295"/>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C7A934E6-7321-49EA-AB3C-696F2F323721}"/>
              </a:ext>
            </a:extLst>
          </p:cNvPr>
          <p:cNvSpPr txBox="1"/>
          <p:nvPr/>
        </p:nvSpPr>
        <p:spPr>
          <a:xfrm>
            <a:off x="2005878" y="1699711"/>
            <a:ext cx="633596" cy="153888"/>
          </a:xfrm>
          <a:prstGeom prst="rect">
            <a:avLst/>
          </a:prstGeom>
          <a:noFill/>
        </p:spPr>
        <p:txBody>
          <a:bodyPr wrap="square" lIns="0" tIns="0" rIns="0" bIns="0" rtlCol="0">
            <a:spAutoFit/>
          </a:bodyPr>
          <a:lstStyle/>
          <a:p>
            <a:pPr algn="ctr" defTabSz="914400"/>
            <a:r>
              <a:rPr lang="en-US" sz="1000" b="1">
                <a:solidFill>
                  <a:schemeClr val="bg1">
                    <a:lumMod val="50000"/>
                  </a:schemeClr>
                </a:solidFill>
                <a:ea typeface="+mj-ea"/>
              </a:rPr>
              <a:t>2021.12</a:t>
            </a:r>
            <a:endParaRPr lang="en-US" sz="1000" b="1" dirty="0">
              <a:solidFill>
                <a:schemeClr val="bg1">
                  <a:lumMod val="50000"/>
                </a:schemeClr>
              </a:solidFill>
              <a:ea typeface="+mj-ea"/>
            </a:endParaRPr>
          </a:p>
        </p:txBody>
      </p:sp>
      <p:sp>
        <p:nvSpPr>
          <p:cNvPr id="79" name="Rounded Rectangle 70">
            <a:extLst>
              <a:ext uri="{FF2B5EF4-FFF2-40B4-BE49-F238E27FC236}">
                <a16:creationId xmlns:a16="http://schemas.microsoft.com/office/drawing/2014/main" id="{BDEE7A13-37B3-47E8-B61D-D35311445D5A}"/>
              </a:ext>
            </a:extLst>
          </p:cNvPr>
          <p:cNvSpPr>
            <a:spLocks/>
          </p:cNvSpPr>
          <p:nvPr/>
        </p:nvSpPr>
        <p:spPr>
          <a:xfrm>
            <a:off x="1731954" y="1877419"/>
            <a:ext cx="36000" cy="262215"/>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80" name="화살표: 아래쪽 79">
            <a:extLst>
              <a:ext uri="{FF2B5EF4-FFF2-40B4-BE49-F238E27FC236}">
                <a16:creationId xmlns:a16="http://schemas.microsoft.com/office/drawing/2014/main" id="{C00DC3D7-4D5A-4FC3-9E98-57DBB9A54B12}"/>
              </a:ext>
            </a:extLst>
          </p:cNvPr>
          <p:cNvSpPr/>
          <p:nvPr/>
        </p:nvSpPr>
        <p:spPr>
          <a:xfrm rot="10800000">
            <a:off x="1711685" y="2202314"/>
            <a:ext cx="66740" cy="70979"/>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81" name="TextBox 80">
            <a:extLst>
              <a:ext uri="{FF2B5EF4-FFF2-40B4-BE49-F238E27FC236}">
                <a16:creationId xmlns:a16="http://schemas.microsoft.com/office/drawing/2014/main" id="{9882A579-6DA9-462A-A6F7-687515E22424}"/>
              </a:ext>
            </a:extLst>
          </p:cNvPr>
          <p:cNvSpPr txBox="1"/>
          <p:nvPr/>
        </p:nvSpPr>
        <p:spPr>
          <a:xfrm>
            <a:off x="1988366" y="2176378"/>
            <a:ext cx="701284" cy="261610"/>
          </a:xfrm>
          <a:prstGeom prst="rect">
            <a:avLst/>
          </a:prstGeom>
          <a:noFill/>
        </p:spPr>
        <p:txBody>
          <a:bodyPr wrap="square" lIns="0" tIns="0" rIns="0" bIns="0" rtlCol="0">
            <a:spAutoFit/>
          </a:bodyPr>
          <a:lstStyle/>
          <a:p>
            <a:pPr algn="ctr" defTabSz="914400"/>
            <a:r>
              <a:rPr lang="en-US" sz="900" b="1" dirty="0">
                <a:solidFill>
                  <a:schemeClr val="bg1">
                    <a:lumMod val="50000"/>
                  </a:schemeClr>
                </a:solidFill>
                <a:latin typeface="+mj-ea"/>
                <a:ea typeface="+mj-ea"/>
              </a:rPr>
              <a:t>FY21</a:t>
            </a:r>
            <a:endParaRPr lang="en-US" altLang="ko-KR" sz="900" b="1" dirty="0">
              <a:solidFill>
                <a:schemeClr val="bg1">
                  <a:lumMod val="50000"/>
                </a:schemeClr>
              </a:solidFill>
              <a:latin typeface="+mj-ea"/>
              <a:ea typeface="+mj-ea"/>
            </a:endParaRPr>
          </a:p>
          <a:p>
            <a:pPr algn="ctr" defTabSz="914400"/>
            <a:r>
              <a:rPr lang="en-US" sz="800" dirty="0">
                <a:solidFill>
                  <a:schemeClr val="bg1">
                    <a:lumMod val="50000"/>
                  </a:schemeClr>
                </a:solidFill>
                <a:latin typeface="+mj-ea"/>
                <a:ea typeface="+mj-ea"/>
              </a:rPr>
              <a:t>Closing</a:t>
            </a:r>
          </a:p>
        </p:txBody>
      </p:sp>
      <p:sp>
        <p:nvSpPr>
          <p:cNvPr id="83" name="TextBox 82">
            <a:extLst>
              <a:ext uri="{FF2B5EF4-FFF2-40B4-BE49-F238E27FC236}">
                <a16:creationId xmlns:a16="http://schemas.microsoft.com/office/drawing/2014/main" id="{0739AA5F-E0E0-4E24-8E34-BE34441CE7A6}"/>
              </a:ext>
            </a:extLst>
          </p:cNvPr>
          <p:cNvSpPr txBox="1"/>
          <p:nvPr/>
        </p:nvSpPr>
        <p:spPr>
          <a:xfrm>
            <a:off x="5987727" y="1699711"/>
            <a:ext cx="633596" cy="153888"/>
          </a:xfrm>
          <a:prstGeom prst="rect">
            <a:avLst/>
          </a:prstGeom>
          <a:noFill/>
        </p:spPr>
        <p:txBody>
          <a:bodyPr wrap="square" lIns="0" tIns="0" rIns="0" bIns="0" rtlCol="0">
            <a:spAutoFit/>
          </a:bodyPr>
          <a:lstStyle/>
          <a:p>
            <a:pPr algn="ctr" defTabSz="914400"/>
            <a:r>
              <a:rPr lang="en-US" sz="1000" b="1">
                <a:solidFill>
                  <a:schemeClr val="bg1">
                    <a:lumMod val="50000"/>
                  </a:schemeClr>
                </a:solidFill>
                <a:ea typeface="+mj-ea"/>
              </a:rPr>
              <a:t>2023.06</a:t>
            </a:r>
            <a:endParaRPr lang="en-US" sz="1000" b="1" dirty="0">
              <a:solidFill>
                <a:schemeClr val="bg1">
                  <a:lumMod val="50000"/>
                </a:schemeClr>
              </a:solidFill>
              <a:ea typeface="+mj-ea"/>
            </a:endParaRPr>
          </a:p>
        </p:txBody>
      </p:sp>
      <p:sp>
        <p:nvSpPr>
          <p:cNvPr id="84" name="TextBox 83">
            <a:extLst>
              <a:ext uri="{FF2B5EF4-FFF2-40B4-BE49-F238E27FC236}">
                <a16:creationId xmlns:a16="http://schemas.microsoft.com/office/drawing/2014/main" id="{EB2B7CDF-D417-4633-A7C2-267913FBC070}"/>
              </a:ext>
            </a:extLst>
          </p:cNvPr>
          <p:cNvSpPr txBox="1"/>
          <p:nvPr/>
        </p:nvSpPr>
        <p:spPr>
          <a:xfrm>
            <a:off x="5954173" y="2176378"/>
            <a:ext cx="701284" cy="384721"/>
          </a:xfrm>
          <a:prstGeom prst="rect">
            <a:avLst/>
          </a:prstGeom>
          <a:noFill/>
        </p:spPr>
        <p:txBody>
          <a:bodyPr wrap="square" lIns="0" tIns="0" rIns="0" bIns="0" rtlCol="0">
            <a:spAutoFit/>
          </a:bodyPr>
          <a:lstStyle/>
          <a:p>
            <a:pPr algn="ctr" defTabSz="914400"/>
            <a:r>
              <a:rPr lang="en-US" sz="900" b="1" dirty="0">
                <a:solidFill>
                  <a:schemeClr val="bg1">
                    <a:lumMod val="50000"/>
                  </a:schemeClr>
                </a:solidFill>
                <a:latin typeface="+mj-ea"/>
                <a:ea typeface="+mj-ea"/>
              </a:rPr>
              <a:t>FY23</a:t>
            </a:r>
          </a:p>
          <a:p>
            <a:pPr algn="ctr" defTabSz="914400"/>
            <a:r>
              <a:rPr lang="en-US" altLang="ko-KR" sz="800" dirty="0">
                <a:solidFill>
                  <a:schemeClr val="bg1">
                    <a:lumMod val="50000"/>
                  </a:schemeClr>
                </a:solidFill>
                <a:latin typeface="+mj-ea"/>
                <a:ea typeface="+mj-ea"/>
              </a:rPr>
              <a:t>Semi-annual</a:t>
            </a:r>
          </a:p>
          <a:p>
            <a:pPr algn="ctr" defTabSz="914400"/>
            <a:r>
              <a:rPr lang="en-US" altLang="ko-KR" sz="800" dirty="0">
                <a:solidFill>
                  <a:schemeClr val="bg1">
                    <a:lumMod val="50000"/>
                  </a:schemeClr>
                </a:solidFill>
                <a:latin typeface="+mj-ea"/>
                <a:ea typeface="+mj-ea"/>
              </a:rPr>
              <a:t>Closing</a:t>
            </a:r>
            <a:endParaRPr lang="en-US" sz="900" dirty="0">
              <a:solidFill>
                <a:schemeClr val="bg1">
                  <a:lumMod val="50000"/>
                </a:schemeClr>
              </a:solidFill>
              <a:latin typeface="+mj-ea"/>
              <a:ea typeface="+mj-ea"/>
            </a:endParaRPr>
          </a:p>
        </p:txBody>
      </p:sp>
      <p:sp>
        <p:nvSpPr>
          <p:cNvPr id="85" name="Rounded Rectangle 70">
            <a:extLst>
              <a:ext uri="{FF2B5EF4-FFF2-40B4-BE49-F238E27FC236}">
                <a16:creationId xmlns:a16="http://schemas.microsoft.com/office/drawing/2014/main" id="{77CE1367-FE36-4AD2-855D-A436A0165328}"/>
              </a:ext>
            </a:extLst>
          </p:cNvPr>
          <p:cNvSpPr>
            <a:spLocks/>
          </p:cNvSpPr>
          <p:nvPr/>
        </p:nvSpPr>
        <p:spPr>
          <a:xfrm>
            <a:off x="2905074" y="1877419"/>
            <a:ext cx="36000" cy="262215"/>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86" name="화살표: 아래쪽 85">
            <a:extLst>
              <a:ext uri="{FF2B5EF4-FFF2-40B4-BE49-F238E27FC236}">
                <a16:creationId xmlns:a16="http://schemas.microsoft.com/office/drawing/2014/main" id="{7F614423-0C97-4C24-91CD-48B1CEBCD323}"/>
              </a:ext>
            </a:extLst>
          </p:cNvPr>
          <p:cNvSpPr/>
          <p:nvPr/>
        </p:nvSpPr>
        <p:spPr>
          <a:xfrm rot="10800000">
            <a:off x="2884805" y="2202314"/>
            <a:ext cx="66740" cy="70979"/>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cxnSp>
        <p:nvCxnSpPr>
          <p:cNvPr id="87" name="직선 연결선 86">
            <a:extLst>
              <a:ext uri="{FF2B5EF4-FFF2-40B4-BE49-F238E27FC236}">
                <a16:creationId xmlns:a16="http://schemas.microsoft.com/office/drawing/2014/main" id="{381F6EEB-09C8-46B8-ADCC-64F132930EB8}"/>
              </a:ext>
            </a:extLst>
          </p:cNvPr>
          <p:cNvCxnSpPr>
            <a:cxnSpLocks/>
          </p:cNvCxnSpPr>
          <p:nvPr/>
        </p:nvCxnSpPr>
        <p:spPr>
          <a:xfrm>
            <a:off x="4607471" y="1876751"/>
            <a:ext cx="0" cy="261295"/>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224EFDA-B72C-456D-ADC4-205B51D7CC50}"/>
              </a:ext>
            </a:extLst>
          </p:cNvPr>
          <p:cNvSpPr txBox="1"/>
          <p:nvPr/>
        </p:nvSpPr>
        <p:spPr>
          <a:xfrm>
            <a:off x="4269476" y="1699711"/>
            <a:ext cx="633596" cy="153888"/>
          </a:xfrm>
          <a:prstGeom prst="rect">
            <a:avLst/>
          </a:prstGeom>
          <a:noFill/>
        </p:spPr>
        <p:txBody>
          <a:bodyPr wrap="square" lIns="0" tIns="0" rIns="0" bIns="0" rtlCol="0">
            <a:spAutoFit/>
          </a:bodyPr>
          <a:lstStyle/>
          <a:p>
            <a:pPr algn="ctr" defTabSz="914400"/>
            <a:r>
              <a:rPr lang="en-US" sz="1000" b="1">
                <a:solidFill>
                  <a:schemeClr val="bg1">
                    <a:lumMod val="50000"/>
                  </a:schemeClr>
                </a:solidFill>
                <a:ea typeface="+mj-ea"/>
              </a:rPr>
              <a:t>2022.12</a:t>
            </a:r>
            <a:endParaRPr lang="en-US" sz="1000" b="1" dirty="0">
              <a:solidFill>
                <a:schemeClr val="bg1">
                  <a:lumMod val="50000"/>
                </a:schemeClr>
              </a:solidFill>
              <a:ea typeface="+mj-ea"/>
            </a:endParaRPr>
          </a:p>
        </p:txBody>
      </p:sp>
      <p:sp>
        <p:nvSpPr>
          <p:cNvPr id="89" name="TextBox 88">
            <a:extLst>
              <a:ext uri="{FF2B5EF4-FFF2-40B4-BE49-F238E27FC236}">
                <a16:creationId xmlns:a16="http://schemas.microsoft.com/office/drawing/2014/main" id="{5DB03710-F2E9-40A3-95B9-C1DB46834C32}"/>
              </a:ext>
            </a:extLst>
          </p:cNvPr>
          <p:cNvSpPr txBox="1"/>
          <p:nvPr/>
        </p:nvSpPr>
        <p:spPr>
          <a:xfrm>
            <a:off x="4251964" y="2176378"/>
            <a:ext cx="701284" cy="261610"/>
          </a:xfrm>
          <a:prstGeom prst="rect">
            <a:avLst/>
          </a:prstGeom>
          <a:noFill/>
        </p:spPr>
        <p:txBody>
          <a:bodyPr wrap="square" lIns="0" tIns="0" rIns="0" bIns="0" rtlCol="0">
            <a:spAutoFit/>
          </a:bodyPr>
          <a:lstStyle/>
          <a:p>
            <a:pPr algn="ctr" defTabSz="914400"/>
            <a:r>
              <a:rPr lang="en-US" sz="900" b="1" dirty="0">
                <a:solidFill>
                  <a:schemeClr val="bg1">
                    <a:lumMod val="50000"/>
                  </a:schemeClr>
                </a:solidFill>
                <a:latin typeface="+mj-ea"/>
                <a:ea typeface="+mj-ea"/>
              </a:rPr>
              <a:t>FY22</a:t>
            </a:r>
          </a:p>
          <a:p>
            <a:pPr algn="ctr" defTabSz="914400"/>
            <a:r>
              <a:rPr lang="en-US" sz="800" dirty="0">
                <a:solidFill>
                  <a:schemeClr val="bg1">
                    <a:lumMod val="50000"/>
                  </a:schemeClr>
                </a:solidFill>
                <a:latin typeface="+mj-ea"/>
                <a:ea typeface="+mj-ea"/>
              </a:rPr>
              <a:t>Closing</a:t>
            </a:r>
            <a:endParaRPr lang="en-US" sz="900" dirty="0">
              <a:solidFill>
                <a:schemeClr val="bg1">
                  <a:lumMod val="50000"/>
                </a:schemeClr>
              </a:solidFill>
              <a:latin typeface="+mj-ea"/>
              <a:ea typeface="+mj-ea"/>
            </a:endParaRPr>
          </a:p>
        </p:txBody>
      </p:sp>
      <p:sp>
        <p:nvSpPr>
          <p:cNvPr id="90" name="TextBox 89">
            <a:extLst>
              <a:ext uri="{FF2B5EF4-FFF2-40B4-BE49-F238E27FC236}">
                <a16:creationId xmlns:a16="http://schemas.microsoft.com/office/drawing/2014/main" id="{59CFB725-EE94-4567-91D5-2DBE72A27A3E}"/>
              </a:ext>
            </a:extLst>
          </p:cNvPr>
          <p:cNvSpPr txBox="1"/>
          <p:nvPr/>
        </p:nvSpPr>
        <p:spPr>
          <a:xfrm>
            <a:off x="5204649" y="1707648"/>
            <a:ext cx="633596" cy="153888"/>
          </a:xfrm>
          <a:prstGeom prst="rect">
            <a:avLst/>
          </a:prstGeom>
          <a:noFill/>
        </p:spPr>
        <p:txBody>
          <a:bodyPr wrap="square" lIns="0" tIns="0" rIns="0" bIns="0" rtlCol="0">
            <a:spAutoFit/>
          </a:bodyPr>
          <a:lstStyle/>
          <a:p>
            <a:pPr algn="ctr" defTabSz="914400"/>
            <a:r>
              <a:rPr lang="en-US" sz="1000" b="1">
                <a:ea typeface="+mj-ea"/>
              </a:rPr>
              <a:t>2023.04</a:t>
            </a:r>
            <a:endParaRPr lang="en-US" sz="1000" b="1" dirty="0">
              <a:ea typeface="+mj-ea"/>
            </a:endParaRPr>
          </a:p>
        </p:txBody>
      </p:sp>
      <p:sp>
        <p:nvSpPr>
          <p:cNvPr id="91" name="Rounded Rectangle 70">
            <a:extLst>
              <a:ext uri="{FF2B5EF4-FFF2-40B4-BE49-F238E27FC236}">
                <a16:creationId xmlns:a16="http://schemas.microsoft.com/office/drawing/2014/main" id="{05EDE4F3-7D20-421F-8F87-331242C8326A}"/>
              </a:ext>
            </a:extLst>
          </p:cNvPr>
          <p:cNvSpPr>
            <a:spLocks/>
          </p:cNvSpPr>
          <p:nvPr/>
        </p:nvSpPr>
        <p:spPr>
          <a:xfrm>
            <a:off x="5546113" y="1877419"/>
            <a:ext cx="36000" cy="262215"/>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92" name="TextBox 91">
            <a:extLst>
              <a:ext uri="{FF2B5EF4-FFF2-40B4-BE49-F238E27FC236}">
                <a16:creationId xmlns:a16="http://schemas.microsoft.com/office/drawing/2014/main" id="{1D0D4220-2EBC-4C51-9662-CAA85E9D4007}"/>
              </a:ext>
            </a:extLst>
          </p:cNvPr>
          <p:cNvSpPr txBox="1"/>
          <p:nvPr/>
        </p:nvSpPr>
        <p:spPr>
          <a:xfrm>
            <a:off x="5259009" y="2298917"/>
            <a:ext cx="610207" cy="153888"/>
          </a:xfrm>
          <a:prstGeom prst="rect">
            <a:avLst/>
          </a:prstGeom>
          <a:noFill/>
        </p:spPr>
        <p:txBody>
          <a:bodyPr wrap="square" lIns="0" tIns="0" rIns="0" bIns="0" rtlCol="0">
            <a:spAutoFit/>
          </a:bodyPr>
          <a:lstStyle/>
          <a:p>
            <a:pPr algn="ctr" defTabSz="914400"/>
            <a:r>
              <a:rPr lang="en-US" sz="1000" b="1" dirty="0">
                <a:solidFill>
                  <a:srgbClr val="FF0000"/>
                </a:solidFill>
                <a:latin typeface="+mj-ea"/>
                <a:ea typeface="+mj-ea"/>
              </a:rPr>
              <a:t>Present</a:t>
            </a:r>
          </a:p>
        </p:txBody>
      </p:sp>
      <p:sp>
        <p:nvSpPr>
          <p:cNvPr id="93" name="화살표: 아래쪽 92">
            <a:extLst>
              <a:ext uri="{FF2B5EF4-FFF2-40B4-BE49-F238E27FC236}">
                <a16:creationId xmlns:a16="http://schemas.microsoft.com/office/drawing/2014/main" id="{21706D3D-D8EC-4A81-9D82-0BAD4E81147C}"/>
              </a:ext>
            </a:extLst>
          </p:cNvPr>
          <p:cNvSpPr/>
          <p:nvPr/>
        </p:nvSpPr>
        <p:spPr>
          <a:xfrm rot="10800000">
            <a:off x="8873993" y="2202314"/>
            <a:ext cx="66740" cy="70979"/>
          </a:xfrm>
          <a:prstGeom prst="downArrow">
            <a:avLst/>
          </a:prstGeom>
          <a:solidFill>
            <a:srgbClr val="FF0000"/>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94" name="TextBox 93">
            <a:extLst>
              <a:ext uri="{FF2B5EF4-FFF2-40B4-BE49-F238E27FC236}">
                <a16:creationId xmlns:a16="http://schemas.microsoft.com/office/drawing/2014/main" id="{CF3F8A74-2DD2-4532-98E2-C5AA0258DF15}"/>
              </a:ext>
            </a:extLst>
          </p:cNvPr>
          <p:cNvSpPr txBox="1"/>
          <p:nvPr/>
        </p:nvSpPr>
        <p:spPr>
          <a:xfrm>
            <a:off x="8571749" y="2298917"/>
            <a:ext cx="671228" cy="307777"/>
          </a:xfrm>
          <a:prstGeom prst="rect">
            <a:avLst/>
          </a:prstGeom>
          <a:noFill/>
        </p:spPr>
        <p:txBody>
          <a:bodyPr wrap="square" lIns="0" tIns="0" rIns="0" bIns="0" rtlCol="0">
            <a:spAutoFit/>
          </a:bodyPr>
          <a:lstStyle/>
          <a:p>
            <a:pPr algn="ctr" defTabSz="914400"/>
            <a:r>
              <a:rPr lang="en-US" sz="1000" b="1" dirty="0">
                <a:solidFill>
                  <a:srgbClr val="FF0000"/>
                </a:solidFill>
                <a:latin typeface="+mj-ea"/>
                <a:ea typeface="+mj-ea"/>
              </a:rPr>
              <a:t>Disclosure</a:t>
            </a:r>
          </a:p>
          <a:p>
            <a:pPr algn="ctr" defTabSz="914400"/>
            <a:r>
              <a:rPr lang="en-US" sz="1000" b="1" dirty="0">
                <a:solidFill>
                  <a:srgbClr val="FF0000"/>
                </a:solidFill>
                <a:latin typeface="+mj-ea"/>
                <a:ea typeface="+mj-ea"/>
              </a:rPr>
              <a:t>merger</a:t>
            </a:r>
          </a:p>
        </p:txBody>
      </p:sp>
      <p:sp>
        <p:nvSpPr>
          <p:cNvPr id="95" name="화살표: 아래쪽 94">
            <a:extLst>
              <a:ext uri="{FF2B5EF4-FFF2-40B4-BE49-F238E27FC236}">
                <a16:creationId xmlns:a16="http://schemas.microsoft.com/office/drawing/2014/main" id="{494F4DDF-6644-42CC-8E59-213C726B570D}"/>
              </a:ext>
            </a:extLst>
          </p:cNvPr>
          <p:cNvSpPr/>
          <p:nvPr/>
        </p:nvSpPr>
        <p:spPr>
          <a:xfrm rot="10800000">
            <a:off x="8092499" y="2202314"/>
            <a:ext cx="66740" cy="70979"/>
          </a:xfrm>
          <a:prstGeom prst="downArrow">
            <a:avLst/>
          </a:prstGeom>
          <a:solidFill>
            <a:srgbClr val="FF0000"/>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96" name="TextBox 95">
            <a:extLst>
              <a:ext uri="{FF2B5EF4-FFF2-40B4-BE49-F238E27FC236}">
                <a16:creationId xmlns:a16="http://schemas.microsoft.com/office/drawing/2014/main" id="{5B65F986-AE8A-49B7-911C-74202345CB4E}"/>
              </a:ext>
            </a:extLst>
          </p:cNvPr>
          <p:cNvSpPr txBox="1"/>
          <p:nvPr/>
        </p:nvSpPr>
        <p:spPr>
          <a:xfrm>
            <a:off x="7719776" y="2298917"/>
            <a:ext cx="812186" cy="461665"/>
          </a:xfrm>
          <a:prstGeom prst="rect">
            <a:avLst/>
          </a:prstGeom>
          <a:noFill/>
        </p:spPr>
        <p:txBody>
          <a:bodyPr wrap="square" lIns="0" tIns="0" rIns="0" bIns="0" rtlCol="0">
            <a:spAutoFit/>
          </a:bodyPr>
          <a:lstStyle/>
          <a:p>
            <a:pPr algn="ctr" defTabSz="914400"/>
            <a:r>
              <a:rPr lang="en-US" altLang="ko-KR" sz="1000" b="1" dirty="0">
                <a:solidFill>
                  <a:srgbClr val="FF0000"/>
                </a:solidFill>
                <a:latin typeface="+mj-ea"/>
                <a:ea typeface="+mj-ea"/>
              </a:rPr>
              <a:t>Independent Valuation for disclosure</a:t>
            </a:r>
          </a:p>
        </p:txBody>
      </p:sp>
      <p:sp>
        <p:nvSpPr>
          <p:cNvPr id="97" name="화살표: 아래쪽 96">
            <a:extLst>
              <a:ext uri="{FF2B5EF4-FFF2-40B4-BE49-F238E27FC236}">
                <a16:creationId xmlns:a16="http://schemas.microsoft.com/office/drawing/2014/main" id="{E3E55E0C-A8BD-439A-9254-6760F17E4267}"/>
              </a:ext>
            </a:extLst>
          </p:cNvPr>
          <p:cNvSpPr/>
          <p:nvPr/>
        </p:nvSpPr>
        <p:spPr>
          <a:xfrm rot="10800000">
            <a:off x="7161200" y="2202314"/>
            <a:ext cx="66740" cy="70979"/>
          </a:xfrm>
          <a:prstGeom prst="downArrow">
            <a:avLst/>
          </a:prstGeom>
          <a:solidFill>
            <a:srgbClr val="FF0000"/>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98" name="TextBox 97">
            <a:extLst>
              <a:ext uri="{FF2B5EF4-FFF2-40B4-BE49-F238E27FC236}">
                <a16:creationId xmlns:a16="http://schemas.microsoft.com/office/drawing/2014/main" id="{C4DDC79A-636D-4BBF-993B-BF39C9F8CF1E}"/>
              </a:ext>
            </a:extLst>
          </p:cNvPr>
          <p:cNvSpPr txBox="1"/>
          <p:nvPr/>
        </p:nvSpPr>
        <p:spPr>
          <a:xfrm>
            <a:off x="6751251" y="2298917"/>
            <a:ext cx="893405" cy="461665"/>
          </a:xfrm>
          <a:prstGeom prst="rect">
            <a:avLst/>
          </a:prstGeom>
          <a:noFill/>
        </p:spPr>
        <p:txBody>
          <a:bodyPr wrap="square" lIns="0" tIns="0" rIns="0" bIns="0" rtlCol="0">
            <a:spAutoFit/>
          </a:bodyPr>
          <a:lstStyle/>
          <a:p>
            <a:pPr algn="ctr" defTabSz="914400"/>
            <a:r>
              <a:rPr lang="en-US" altLang="ko-KR" sz="1000" b="1" dirty="0">
                <a:solidFill>
                  <a:srgbClr val="FF0000"/>
                </a:solidFill>
                <a:latin typeface="+mj-ea"/>
                <a:ea typeface="+mj-ea"/>
              </a:rPr>
              <a:t>Acquisition of remaining  shares</a:t>
            </a:r>
            <a:endParaRPr lang="en-US" sz="1000" b="1" dirty="0">
              <a:solidFill>
                <a:srgbClr val="FF0000"/>
              </a:solidFill>
              <a:latin typeface="+mj-ea"/>
              <a:ea typeface="+mj-ea"/>
            </a:endParaRPr>
          </a:p>
        </p:txBody>
      </p:sp>
      <p:cxnSp>
        <p:nvCxnSpPr>
          <p:cNvPr id="82" name="직선 연결선 81">
            <a:extLst>
              <a:ext uri="{FF2B5EF4-FFF2-40B4-BE49-F238E27FC236}">
                <a16:creationId xmlns:a16="http://schemas.microsoft.com/office/drawing/2014/main" id="{C0AA55AD-F9D6-4875-9469-12FEB81FE9CC}"/>
              </a:ext>
            </a:extLst>
          </p:cNvPr>
          <p:cNvCxnSpPr>
            <a:cxnSpLocks/>
          </p:cNvCxnSpPr>
          <p:nvPr/>
        </p:nvCxnSpPr>
        <p:spPr>
          <a:xfrm>
            <a:off x="6309680" y="1876751"/>
            <a:ext cx="0" cy="261295"/>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D541EC07-93EA-40ED-8B03-7117F2DE8B32}"/>
              </a:ext>
            </a:extLst>
          </p:cNvPr>
          <p:cNvSpPr/>
          <p:nvPr/>
        </p:nvSpPr>
        <p:spPr>
          <a:xfrm>
            <a:off x="645829" y="1676679"/>
            <a:ext cx="3065112" cy="104361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05" name="Oval 19">
            <a:extLst>
              <a:ext uri="{FF2B5EF4-FFF2-40B4-BE49-F238E27FC236}">
                <a16:creationId xmlns:a16="http://schemas.microsoft.com/office/drawing/2014/main" id="{434D2CE9-7AC4-42A2-886C-77481CC0AEA7}"/>
              </a:ext>
            </a:extLst>
          </p:cNvPr>
          <p:cNvSpPr>
            <a:spLocks noChangeArrowheads="1"/>
          </p:cNvSpPr>
          <p:nvPr/>
        </p:nvSpPr>
        <p:spPr bwMode="auto">
          <a:xfrm>
            <a:off x="573798" y="1610454"/>
            <a:ext cx="144000" cy="144000"/>
          </a:xfrm>
          <a:prstGeom prst="ellipse">
            <a:avLst/>
          </a:prstGeom>
          <a:solidFill>
            <a:srgbClr val="FF0000"/>
          </a:solidFill>
          <a:ln w="19050">
            <a:solidFill>
              <a:schemeClr val="bg1"/>
            </a:solidFill>
            <a:round/>
            <a:headEnd/>
            <a:tailEnd/>
          </a:ln>
        </p:spPr>
        <p:txBody>
          <a:bodyPr lIns="0" tIns="0" rIns="0" bIns="0" anchor="ctr">
            <a:spAutoFit/>
          </a:bodyPr>
          <a:lstStyle/>
          <a:p>
            <a:pPr algn="ctr"/>
            <a:r>
              <a:rPr lang="en-AU" sz="700" b="1" dirty="0">
                <a:solidFill>
                  <a:srgbClr val="FFFFFF"/>
                </a:solidFill>
                <a:ea typeface="맑은 고딕" panose="020B0503020000020004" pitchFamily="50" charset="-127"/>
              </a:rPr>
              <a:t>1</a:t>
            </a:r>
          </a:p>
        </p:txBody>
      </p:sp>
      <p:sp>
        <p:nvSpPr>
          <p:cNvPr id="104" name="TextBox 103">
            <a:extLst>
              <a:ext uri="{FF2B5EF4-FFF2-40B4-BE49-F238E27FC236}">
                <a16:creationId xmlns:a16="http://schemas.microsoft.com/office/drawing/2014/main" id="{0E2681BD-734E-43AE-83D8-29482A5C47D8}"/>
              </a:ext>
            </a:extLst>
          </p:cNvPr>
          <p:cNvSpPr txBox="1"/>
          <p:nvPr/>
        </p:nvSpPr>
        <p:spPr>
          <a:xfrm>
            <a:off x="2316317" y="2310142"/>
            <a:ext cx="1221275" cy="276999"/>
          </a:xfrm>
          <a:prstGeom prst="rect">
            <a:avLst/>
          </a:prstGeom>
          <a:noFill/>
        </p:spPr>
        <p:txBody>
          <a:bodyPr wrap="square" lIns="0" tIns="0" rIns="0" bIns="0" rtlCol="0">
            <a:spAutoFit/>
          </a:bodyPr>
          <a:lstStyle/>
          <a:p>
            <a:pPr algn="ctr" defTabSz="914400"/>
            <a:r>
              <a:rPr lang="en-US" sz="1000" b="1" dirty="0">
                <a:solidFill>
                  <a:srgbClr val="00338D"/>
                </a:solidFill>
                <a:latin typeface="+mj-ea"/>
                <a:ea typeface="+mj-ea"/>
              </a:rPr>
              <a:t>List Bio</a:t>
            </a:r>
          </a:p>
          <a:p>
            <a:pPr algn="ctr" defTabSz="914400"/>
            <a:r>
              <a:rPr lang="en-US" sz="800" b="1" dirty="0">
                <a:solidFill>
                  <a:srgbClr val="00338D"/>
                </a:solidFill>
                <a:latin typeface="+mj-ea"/>
                <a:ea typeface="+mj-ea"/>
              </a:rPr>
              <a:t>Fund raising (Series A)</a:t>
            </a:r>
          </a:p>
        </p:txBody>
      </p:sp>
      <p:sp>
        <p:nvSpPr>
          <p:cNvPr id="106" name="Rectangle 12">
            <a:extLst>
              <a:ext uri="{FF2B5EF4-FFF2-40B4-BE49-F238E27FC236}">
                <a16:creationId xmlns:a16="http://schemas.microsoft.com/office/drawing/2014/main" id="{B8472F4B-95CA-4E21-80A3-D69E66102EA9}"/>
              </a:ext>
            </a:extLst>
          </p:cNvPr>
          <p:cNvSpPr>
            <a:spLocks noChangeArrowheads="1"/>
          </p:cNvSpPr>
          <p:nvPr/>
        </p:nvSpPr>
        <p:spPr bwMode="gray">
          <a:xfrm>
            <a:off x="1204594" y="3544179"/>
            <a:ext cx="2096628" cy="364387"/>
          </a:xfrm>
          <a:prstGeom prst="rect">
            <a:avLst/>
          </a:prstGeom>
          <a:solidFill>
            <a:srgbClr val="005EB8"/>
          </a:solidFill>
          <a:ln w="12700" algn="ctr">
            <a:solidFill>
              <a:srgbClr val="005EB8">
                <a:alpha val="99000"/>
              </a:srgbClr>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a:solidFill>
                  <a:schemeClr val="bg1"/>
                </a:solidFill>
                <a:latin typeface="+mj-ea"/>
                <a:ea typeface="+mj-ea"/>
              </a:rPr>
              <a:t>Observation</a:t>
            </a:r>
            <a:endParaRPr lang="ko-KR" altLang="en-US" sz="1300" b="1" kern="0" spc="-80" dirty="0">
              <a:solidFill>
                <a:schemeClr val="bg1"/>
              </a:solidFill>
              <a:latin typeface="+mj-ea"/>
              <a:ea typeface="+mj-ea"/>
            </a:endParaRPr>
          </a:p>
        </p:txBody>
      </p:sp>
      <p:sp>
        <p:nvSpPr>
          <p:cNvPr id="112" name="Rectangle 12">
            <a:extLst>
              <a:ext uri="{FF2B5EF4-FFF2-40B4-BE49-F238E27FC236}">
                <a16:creationId xmlns:a16="http://schemas.microsoft.com/office/drawing/2014/main" id="{209E3657-A494-49A8-884B-FA09A341ABC0}"/>
              </a:ext>
            </a:extLst>
          </p:cNvPr>
          <p:cNvSpPr>
            <a:spLocks noChangeArrowheads="1"/>
          </p:cNvSpPr>
          <p:nvPr/>
        </p:nvSpPr>
        <p:spPr bwMode="gray">
          <a:xfrm>
            <a:off x="1845129" y="4844339"/>
            <a:ext cx="1456093" cy="1425196"/>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050" dirty="0">
                <a:latin typeface="+mj-ea"/>
                <a:ea typeface="+mj-ea"/>
              </a:rPr>
              <a:t>3 transactions of subsidiaries (acquisition, fund raising and establishment) in the last 2 years</a:t>
            </a:r>
          </a:p>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050" dirty="0">
                <a:latin typeface="+mj-ea"/>
                <a:ea typeface="+mj-ea"/>
              </a:rPr>
              <a:t>Equity investments from FI</a:t>
            </a:r>
          </a:p>
        </p:txBody>
      </p:sp>
      <p:sp>
        <p:nvSpPr>
          <p:cNvPr id="113" name="Rectangle 12">
            <a:extLst>
              <a:ext uri="{FF2B5EF4-FFF2-40B4-BE49-F238E27FC236}">
                <a16:creationId xmlns:a16="http://schemas.microsoft.com/office/drawing/2014/main" id="{F6DB16D0-152A-4E84-ACAE-C076D6111CE3}"/>
              </a:ext>
            </a:extLst>
          </p:cNvPr>
          <p:cNvSpPr>
            <a:spLocks noChangeArrowheads="1"/>
          </p:cNvSpPr>
          <p:nvPr/>
        </p:nvSpPr>
        <p:spPr bwMode="gray">
          <a:xfrm>
            <a:off x="3350343" y="3544179"/>
            <a:ext cx="2648206" cy="364387"/>
          </a:xfrm>
          <a:prstGeom prst="rect">
            <a:avLst/>
          </a:prstGeom>
          <a:solidFill>
            <a:srgbClr val="005EB8"/>
          </a:solidFill>
          <a:ln w="12700" algn="ctr">
            <a:solidFill>
              <a:srgbClr val="005EB8">
                <a:alpha val="99000"/>
              </a:srgbClr>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a:solidFill>
                  <a:schemeClr val="bg1"/>
                </a:solidFill>
                <a:latin typeface="+mj-ea"/>
                <a:ea typeface="+mj-ea"/>
              </a:rPr>
              <a:t>Consideration</a:t>
            </a:r>
            <a:endParaRPr lang="ko-KR" altLang="en-US" sz="1300" b="1" kern="0" spc="-80" dirty="0">
              <a:solidFill>
                <a:schemeClr val="bg1"/>
              </a:solidFill>
              <a:latin typeface="+mj-ea"/>
              <a:ea typeface="+mj-ea"/>
            </a:endParaRPr>
          </a:p>
        </p:txBody>
      </p:sp>
      <p:sp>
        <p:nvSpPr>
          <p:cNvPr id="114" name="Rectangle 12">
            <a:extLst>
              <a:ext uri="{FF2B5EF4-FFF2-40B4-BE49-F238E27FC236}">
                <a16:creationId xmlns:a16="http://schemas.microsoft.com/office/drawing/2014/main" id="{367561B0-D43E-44EE-8740-F1BCEB8FAB18}"/>
              </a:ext>
            </a:extLst>
          </p:cNvPr>
          <p:cNvSpPr>
            <a:spLocks noChangeArrowheads="1"/>
          </p:cNvSpPr>
          <p:nvPr/>
        </p:nvSpPr>
        <p:spPr bwMode="gray">
          <a:xfrm>
            <a:off x="3350343" y="4844337"/>
            <a:ext cx="2648206" cy="1425198"/>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050" dirty="0">
                <a:latin typeface="+mj-ea"/>
                <a:ea typeface="+mj-ea"/>
              </a:rPr>
              <a:t>If there is a significant change in valuation compared to the past investment, persuasion the remaining shareholders may be required.</a:t>
            </a:r>
          </a:p>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050" dirty="0">
                <a:latin typeface="+mj-ea"/>
                <a:ea typeface="+mj-ea"/>
              </a:rPr>
              <a:t>Possibility of major clauses in the contract between shareholders that need to be considered in future equity transactions, such as put-options</a:t>
            </a:r>
          </a:p>
        </p:txBody>
      </p:sp>
      <p:sp>
        <p:nvSpPr>
          <p:cNvPr id="115" name="Rectangle 12">
            <a:extLst>
              <a:ext uri="{FF2B5EF4-FFF2-40B4-BE49-F238E27FC236}">
                <a16:creationId xmlns:a16="http://schemas.microsoft.com/office/drawing/2014/main" id="{C0C02A07-5A75-4E13-A49B-91EC5DB31D10}"/>
              </a:ext>
            </a:extLst>
          </p:cNvPr>
          <p:cNvSpPr>
            <a:spLocks noChangeArrowheads="1"/>
          </p:cNvSpPr>
          <p:nvPr/>
        </p:nvSpPr>
        <p:spPr bwMode="gray">
          <a:xfrm>
            <a:off x="6047081" y="3544179"/>
            <a:ext cx="2734381" cy="364387"/>
          </a:xfrm>
          <a:prstGeom prst="rect">
            <a:avLst/>
          </a:prstGeom>
          <a:solidFill>
            <a:srgbClr val="005EB8"/>
          </a:solidFill>
          <a:ln w="12700" algn="ctr">
            <a:solidFill>
              <a:srgbClr val="005EB8">
                <a:alpha val="99000"/>
              </a:srgbClr>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a:solidFill>
                  <a:schemeClr val="bg1"/>
                </a:solidFill>
                <a:latin typeface="+mj-ea"/>
                <a:ea typeface="+mj-ea"/>
              </a:rPr>
              <a:t>To-Do &amp; Check lists</a:t>
            </a:r>
            <a:endParaRPr lang="ko-KR" altLang="en-US" sz="1300" b="1" kern="0" spc="-80" dirty="0">
              <a:solidFill>
                <a:schemeClr val="bg1"/>
              </a:solidFill>
              <a:latin typeface="+mj-ea"/>
              <a:ea typeface="+mj-ea"/>
            </a:endParaRPr>
          </a:p>
        </p:txBody>
      </p:sp>
      <p:sp>
        <p:nvSpPr>
          <p:cNvPr id="116" name="Rectangle 12">
            <a:extLst>
              <a:ext uri="{FF2B5EF4-FFF2-40B4-BE49-F238E27FC236}">
                <a16:creationId xmlns:a16="http://schemas.microsoft.com/office/drawing/2014/main" id="{B6F792FF-76C1-4563-8EF7-2333B0965F5D}"/>
              </a:ext>
            </a:extLst>
          </p:cNvPr>
          <p:cNvSpPr>
            <a:spLocks noChangeArrowheads="1"/>
          </p:cNvSpPr>
          <p:nvPr/>
        </p:nvSpPr>
        <p:spPr bwMode="gray">
          <a:xfrm>
            <a:off x="8825821" y="3544179"/>
            <a:ext cx="706799" cy="364387"/>
          </a:xfrm>
          <a:prstGeom prst="rect">
            <a:avLst/>
          </a:prstGeom>
          <a:solidFill>
            <a:srgbClr val="005EB8"/>
          </a:solidFill>
          <a:ln w="9525" algn="ctr">
            <a:solidFill>
              <a:srgbClr val="005EB8">
                <a:alpha val="99000"/>
              </a:srgbClr>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a:solidFill>
                  <a:schemeClr val="bg1"/>
                </a:solidFill>
                <a:latin typeface="+mj-ea"/>
                <a:ea typeface="+mj-ea"/>
              </a:rPr>
              <a:t>Ref</a:t>
            </a:r>
            <a:endParaRPr lang="ko-KR" altLang="en-US" sz="1300" b="1" kern="0" spc="-80" dirty="0">
              <a:solidFill>
                <a:schemeClr val="bg1"/>
              </a:solidFill>
              <a:latin typeface="+mj-ea"/>
              <a:ea typeface="+mj-ea"/>
            </a:endParaRPr>
          </a:p>
        </p:txBody>
      </p:sp>
      <p:sp>
        <p:nvSpPr>
          <p:cNvPr id="117" name="Rectangle 12">
            <a:extLst>
              <a:ext uri="{FF2B5EF4-FFF2-40B4-BE49-F238E27FC236}">
                <a16:creationId xmlns:a16="http://schemas.microsoft.com/office/drawing/2014/main" id="{8FE0D73A-6639-47D7-8F4E-08982BA33ED2}"/>
              </a:ext>
            </a:extLst>
          </p:cNvPr>
          <p:cNvSpPr>
            <a:spLocks noChangeArrowheads="1"/>
          </p:cNvSpPr>
          <p:nvPr/>
        </p:nvSpPr>
        <p:spPr bwMode="gray">
          <a:xfrm>
            <a:off x="8831170" y="4844339"/>
            <a:ext cx="701449" cy="324000"/>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18p</a:t>
            </a:r>
          </a:p>
        </p:txBody>
      </p:sp>
      <p:sp>
        <p:nvSpPr>
          <p:cNvPr id="119" name="Oval 19">
            <a:extLst>
              <a:ext uri="{FF2B5EF4-FFF2-40B4-BE49-F238E27FC236}">
                <a16:creationId xmlns:a16="http://schemas.microsoft.com/office/drawing/2014/main" id="{D5A42D75-2C0A-411D-B27D-25EEEE8E9C2D}"/>
              </a:ext>
            </a:extLst>
          </p:cNvPr>
          <p:cNvSpPr>
            <a:spLocks noChangeArrowheads="1"/>
          </p:cNvSpPr>
          <p:nvPr/>
        </p:nvSpPr>
        <p:spPr bwMode="auto">
          <a:xfrm>
            <a:off x="1861328" y="4857034"/>
            <a:ext cx="144000" cy="144000"/>
          </a:xfrm>
          <a:prstGeom prst="ellipse">
            <a:avLst/>
          </a:prstGeom>
          <a:solidFill>
            <a:srgbClr val="FF0000"/>
          </a:solidFill>
          <a:ln w="19050">
            <a:solidFill>
              <a:schemeClr val="bg1"/>
            </a:solidFill>
            <a:round/>
            <a:headEnd/>
            <a:tailEnd/>
          </a:ln>
        </p:spPr>
        <p:txBody>
          <a:bodyPr lIns="0" tIns="0" rIns="0" bIns="0" anchor="ctr">
            <a:spAutoFit/>
          </a:bodyPr>
          <a:lstStyle/>
          <a:p>
            <a:pPr algn="ctr"/>
            <a:r>
              <a:rPr lang="en-AU" sz="700" b="1">
                <a:solidFill>
                  <a:srgbClr val="FFFFFF"/>
                </a:solidFill>
                <a:ea typeface="맑은 고딕" panose="020B0503020000020004" pitchFamily="50" charset="-127"/>
              </a:rPr>
              <a:t>1</a:t>
            </a:r>
            <a:endParaRPr lang="en-AU" sz="700" b="1" dirty="0">
              <a:solidFill>
                <a:srgbClr val="FFFFFF"/>
              </a:solidFill>
              <a:ea typeface="맑은 고딕" panose="020B0503020000020004" pitchFamily="50" charset="-127"/>
            </a:endParaRPr>
          </a:p>
        </p:txBody>
      </p:sp>
      <p:sp>
        <p:nvSpPr>
          <p:cNvPr id="120" name="Oval 19">
            <a:extLst>
              <a:ext uri="{FF2B5EF4-FFF2-40B4-BE49-F238E27FC236}">
                <a16:creationId xmlns:a16="http://schemas.microsoft.com/office/drawing/2014/main" id="{DF9C2BDD-D20D-40EE-8376-FE5A26BFA5DC}"/>
              </a:ext>
            </a:extLst>
          </p:cNvPr>
          <p:cNvSpPr>
            <a:spLocks noChangeAspect="1" noChangeArrowheads="1"/>
          </p:cNvSpPr>
          <p:nvPr/>
        </p:nvSpPr>
        <p:spPr bwMode="auto">
          <a:xfrm>
            <a:off x="1861194" y="5943413"/>
            <a:ext cx="144000" cy="144000"/>
          </a:xfrm>
          <a:prstGeom prst="ellipse">
            <a:avLst/>
          </a:prstGeom>
          <a:solidFill>
            <a:srgbClr val="FF0000"/>
          </a:solidFill>
          <a:ln w="19050">
            <a:solidFill>
              <a:schemeClr val="bg1"/>
            </a:solidFill>
            <a:round/>
            <a:headEnd/>
            <a:tailEnd/>
          </a:ln>
        </p:spPr>
        <p:txBody>
          <a:bodyPr lIns="0" tIns="0" rIns="0" bIns="0" anchor="ctr">
            <a:spAutoFit/>
          </a:bodyPr>
          <a:lstStyle/>
          <a:p>
            <a:pPr algn="ctr"/>
            <a:r>
              <a:rPr lang="en-AU" sz="700" b="1">
                <a:solidFill>
                  <a:srgbClr val="FFFFFF"/>
                </a:solidFill>
                <a:ea typeface="맑은 고딕" panose="020B0503020000020004" pitchFamily="50" charset="-127"/>
              </a:rPr>
              <a:t>2</a:t>
            </a:r>
            <a:endParaRPr lang="en-AU" sz="700" b="1" dirty="0">
              <a:solidFill>
                <a:srgbClr val="FFFFFF"/>
              </a:solidFill>
              <a:ea typeface="맑은 고딕" panose="020B0503020000020004" pitchFamily="50" charset="-127"/>
            </a:endParaRPr>
          </a:p>
        </p:txBody>
      </p:sp>
      <p:sp>
        <p:nvSpPr>
          <p:cNvPr id="121" name="Rectangle 12">
            <a:extLst>
              <a:ext uri="{FF2B5EF4-FFF2-40B4-BE49-F238E27FC236}">
                <a16:creationId xmlns:a16="http://schemas.microsoft.com/office/drawing/2014/main" id="{A2FA9EAE-2A73-4C38-8DC4-7A9BE5E00DA2}"/>
              </a:ext>
            </a:extLst>
          </p:cNvPr>
          <p:cNvSpPr>
            <a:spLocks noChangeArrowheads="1"/>
          </p:cNvSpPr>
          <p:nvPr/>
        </p:nvSpPr>
        <p:spPr bwMode="gray">
          <a:xfrm>
            <a:off x="6047082" y="4844337"/>
            <a:ext cx="2734381" cy="324000"/>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Valuation based on the past valuation model and compare the differences</a:t>
            </a:r>
          </a:p>
        </p:txBody>
      </p:sp>
      <p:sp>
        <p:nvSpPr>
          <p:cNvPr id="123" name="Rectangle 12">
            <a:extLst>
              <a:ext uri="{FF2B5EF4-FFF2-40B4-BE49-F238E27FC236}">
                <a16:creationId xmlns:a16="http://schemas.microsoft.com/office/drawing/2014/main" id="{714F7177-3CA8-4887-A550-7A5DFCAD09EC}"/>
              </a:ext>
            </a:extLst>
          </p:cNvPr>
          <p:cNvSpPr>
            <a:spLocks noChangeArrowheads="1"/>
          </p:cNvSpPr>
          <p:nvPr/>
        </p:nvSpPr>
        <p:spPr bwMode="gray">
          <a:xfrm>
            <a:off x="6047081" y="3955335"/>
            <a:ext cx="2734381" cy="831180"/>
          </a:xfrm>
          <a:prstGeom prst="rect">
            <a:avLst/>
          </a:prstGeom>
          <a:solidFill>
            <a:schemeClr val="accent1">
              <a:lumMod val="20000"/>
              <a:lumOff val="80000"/>
              <a:alpha val="40000"/>
            </a:schemeClr>
          </a:solidFill>
          <a:ln w="12700" algn="ctr">
            <a:solidFill>
              <a:srgbClr val="0091DA"/>
            </a:solidFill>
            <a:miter lim="800000"/>
            <a:headEnd/>
            <a:tailEnd/>
          </a:ln>
        </p:spPr>
        <p:txBody>
          <a:bodyPr lIns="72000" tIns="54000" rIns="54000" bIns="54000" anchor="ctr"/>
          <a:lstStyle/>
          <a:p>
            <a:pPr marL="108000" indent="-108000" fontAlgn="base" latinLnBrk="1">
              <a:lnSpc>
                <a:spcPct val="110000"/>
              </a:lnSpc>
              <a:spcBef>
                <a:spcPts val="300"/>
              </a:spcBef>
              <a:spcAft>
                <a:spcPct val="0"/>
              </a:spcAft>
              <a:buClr>
                <a:srgbClr val="1E3C4C"/>
              </a:buClr>
              <a:buFont typeface="Wingdings" panose="05000000000000000000" pitchFamily="2" charset="2"/>
              <a:buChar char="§"/>
              <a:defRPr/>
            </a:pPr>
            <a:r>
              <a:rPr lang="en-US" altLang="ko-KR" sz="1100" b="1" dirty="0">
                <a:solidFill>
                  <a:srgbClr val="005EB8"/>
                </a:solidFill>
                <a:latin typeface="+mj-ea"/>
                <a:ea typeface="+mj-ea"/>
              </a:rPr>
              <a:t>DCF method is generally adopted.</a:t>
            </a:r>
          </a:p>
        </p:txBody>
      </p:sp>
      <p:sp>
        <p:nvSpPr>
          <p:cNvPr id="124" name="Rectangle 12">
            <a:extLst>
              <a:ext uri="{FF2B5EF4-FFF2-40B4-BE49-F238E27FC236}">
                <a16:creationId xmlns:a16="http://schemas.microsoft.com/office/drawing/2014/main" id="{423A7AD6-CBF8-4841-ACDA-F5EFAEC7FBEA}"/>
              </a:ext>
            </a:extLst>
          </p:cNvPr>
          <p:cNvSpPr>
            <a:spLocks noChangeArrowheads="1"/>
          </p:cNvSpPr>
          <p:nvPr/>
        </p:nvSpPr>
        <p:spPr bwMode="gray">
          <a:xfrm>
            <a:off x="8825821" y="3955335"/>
            <a:ext cx="701449" cy="827457"/>
          </a:xfrm>
          <a:prstGeom prst="rect">
            <a:avLst/>
          </a:prstGeom>
          <a:solidFill>
            <a:schemeClr val="bg1"/>
          </a:solidFill>
          <a:ln w="12700" algn="ctr">
            <a:solidFill>
              <a:srgbClr val="0091DA"/>
            </a:solidFill>
            <a:miter lim="800000"/>
            <a:headEnd/>
            <a:tailEnd/>
          </a:ln>
        </p:spPr>
        <p:txBody>
          <a:bodyPr lIns="72000" tIns="54000" rIns="54000" bIns="54000" anchor="ctr"/>
          <a:lstStyle/>
          <a:p>
            <a:pPr marL="108000" indent="-108000" fontAlgn="base" latinLnBrk="1">
              <a:lnSpc>
                <a:spcPct val="110000"/>
              </a:lnSpc>
              <a:spcBef>
                <a:spcPts val="300"/>
              </a:spcBef>
              <a:spcAft>
                <a:spcPct val="0"/>
              </a:spcAft>
              <a:buClr>
                <a:srgbClr val="1E3C4C"/>
              </a:buClr>
              <a:buFont typeface="Wingdings" panose="05000000000000000000" pitchFamily="2" charset="2"/>
              <a:buChar char="§"/>
              <a:defRPr/>
            </a:pPr>
            <a:r>
              <a:rPr lang="en-US" altLang="ko-KR" sz="1100" dirty="0">
                <a:latin typeface="+mj-ea"/>
                <a:ea typeface="+mj-ea"/>
              </a:rPr>
              <a:t>16p</a:t>
            </a:r>
          </a:p>
        </p:txBody>
      </p:sp>
      <p:sp>
        <p:nvSpPr>
          <p:cNvPr id="125" name="Rectangle 12">
            <a:extLst>
              <a:ext uri="{FF2B5EF4-FFF2-40B4-BE49-F238E27FC236}">
                <a16:creationId xmlns:a16="http://schemas.microsoft.com/office/drawing/2014/main" id="{FB01BE93-87B7-4794-884E-5A87EAD5D45B}"/>
              </a:ext>
            </a:extLst>
          </p:cNvPr>
          <p:cNvSpPr>
            <a:spLocks noChangeArrowheads="1"/>
          </p:cNvSpPr>
          <p:nvPr/>
        </p:nvSpPr>
        <p:spPr bwMode="gray">
          <a:xfrm>
            <a:off x="3350343" y="3955335"/>
            <a:ext cx="2648206" cy="831179"/>
          </a:xfrm>
          <a:prstGeom prst="rect">
            <a:avLst/>
          </a:prstGeom>
          <a:solidFill>
            <a:schemeClr val="bg1"/>
          </a:solid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No regulations on the valuation methodology of mergers in the U.S.</a:t>
            </a:r>
          </a:p>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Regulations are even lighter for mergers between unlisted subsidiaries.</a:t>
            </a:r>
          </a:p>
        </p:txBody>
      </p:sp>
      <p:sp>
        <p:nvSpPr>
          <p:cNvPr id="127" name="Rectangle 12">
            <a:extLst>
              <a:ext uri="{FF2B5EF4-FFF2-40B4-BE49-F238E27FC236}">
                <a16:creationId xmlns:a16="http://schemas.microsoft.com/office/drawing/2014/main" id="{6BE2EBEB-6B6B-4F59-955B-4509DFBCA15F}"/>
              </a:ext>
            </a:extLst>
          </p:cNvPr>
          <p:cNvSpPr>
            <a:spLocks noChangeArrowheads="1"/>
          </p:cNvSpPr>
          <p:nvPr/>
        </p:nvSpPr>
        <p:spPr bwMode="gray">
          <a:xfrm>
            <a:off x="6047080" y="5223403"/>
            <a:ext cx="2734381" cy="324000"/>
          </a:xfrm>
          <a:prstGeom prst="rect">
            <a:avLst/>
          </a:prstGeom>
          <a:noFill/>
          <a:ln w="12700" algn="ctr">
            <a:solidFill>
              <a:srgbClr val="0091DA"/>
            </a:solidFill>
            <a:miter lim="800000"/>
            <a:headEnd/>
            <a:tailEnd/>
          </a:ln>
        </p:spPr>
        <p:txBody>
          <a:bodyPr lIns="72000" tIns="54000" rIns="54000" bIns="54000" anchor="ctr"/>
          <a:lstStyle/>
          <a:p>
            <a:pPr marL="108000" indent="-108000" fontAlgn="base" latinLnBrk="1">
              <a:lnSpc>
                <a:spcPct val="110000"/>
              </a:lnSpc>
              <a:spcBef>
                <a:spcPts val="300"/>
              </a:spcBef>
              <a:spcAft>
                <a:spcPct val="0"/>
              </a:spcAft>
              <a:buClr>
                <a:srgbClr val="1E3C4C"/>
              </a:buClr>
              <a:buFont typeface="Wingdings" panose="05000000000000000000" pitchFamily="2" charset="2"/>
              <a:buChar char="§"/>
              <a:defRPr/>
            </a:pPr>
            <a:r>
              <a:rPr lang="en-US" altLang="ko-KR" sz="1100" dirty="0">
                <a:latin typeface="+mj-ea"/>
                <a:ea typeface="+mj-ea"/>
              </a:rPr>
              <a:t>Review of shareholders contract and hedge risk factors</a:t>
            </a:r>
          </a:p>
        </p:txBody>
      </p:sp>
      <p:sp>
        <p:nvSpPr>
          <p:cNvPr id="128" name="Rectangle 12">
            <a:extLst>
              <a:ext uri="{FF2B5EF4-FFF2-40B4-BE49-F238E27FC236}">
                <a16:creationId xmlns:a16="http://schemas.microsoft.com/office/drawing/2014/main" id="{B43496CF-8B06-4E73-BD00-C29A6A708644}"/>
              </a:ext>
            </a:extLst>
          </p:cNvPr>
          <p:cNvSpPr>
            <a:spLocks noChangeArrowheads="1"/>
          </p:cNvSpPr>
          <p:nvPr/>
        </p:nvSpPr>
        <p:spPr bwMode="gray">
          <a:xfrm>
            <a:off x="6047079" y="5602469"/>
            <a:ext cx="2734381" cy="324000"/>
          </a:xfrm>
          <a:prstGeom prst="rect">
            <a:avLst/>
          </a:prstGeom>
          <a:noFill/>
          <a:ln w="12700" algn="ctr">
            <a:solidFill>
              <a:srgbClr val="0091DA"/>
            </a:solidFill>
            <a:miter lim="800000"/>
            <a:headEnd/>
            <a:tailEnd/>
          </a:ln>
        </p:spPr>
        <p:txBody>
          <a:bodyPr lIns="72000" tIns="54000" rIns="54000" bIns="54000" anchor="ctr"/>
          <a:lstStyle/>
          <a:p>
            <a:pPr marL="108000" indent="-108000" fontAlgn="base" latinLnBrk="1">
              <a:lnSpc>
                <a:spcPct val="110000"/>
              </a:lnSpc>
              <a:spcBef>
                <a:spcPts val="300"/>
              </a:spcBef>
              <a:spcAft>
                <a:spcPct val="0"/>
              </a:spcAft>
              <a:buClr>
                <a:srgbClr val="1E3C4C"/>
              </a:buClr>
              <a:buFont typeface="Wingdings" panose="05000000000000000000" pitchFamily="2" charset="2"/>
              <a:buChar char="§"/>
              <a:defRPr/>
            </a:pPr>
            <a:r>
              <a:rPr lang="en-US" altLang="ko-KR" sz="1100" dirty="0">
                <a:latin typeface="+mj-ea"/>
                <a:ea typeface="+mj-ea"/>
              </a:rPr>
              <a:t>Explanation of macro variables and market changes</a:t>
            </a:r>
          </a:p>
        </p:txBody>
      </p:sp>
      <p:sp>
        <p:nvSpPr>
          <p:cNvPr id="129" name="Rectangle 12">
            <a:extLst>
              <a:ext uri="{FF2B5EF4-FFF2-40B4-BE49-F238E27FC236}">
                <a16:creationId xmlns:a16="http://schemas.microsoft.com/office/drawing/2014/main" id="{5C6E5FAF-8C88-462C-8E2E-21405C9AA621}"/>
              </a:ext>
            </a:extLst>
          </p:cNvPr>
          <p:cNvSpPr>
            <a:spLocks noChangeArrowheads="1"/>
          </p:cNvSpPr>
          <p:nvPr/>
        </p:nvSpPr>
        <p:spPr bwMode="gray">
          <a:xfrm>
            <a:off x="6047079" y="5981535"/>
            <a:ext cx="2734381" cy="287995"/>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Analysis</a:t>
            </a:r>
            <a:r>
              <a:rPr lang="ko-KR" altLang="en-US" sz="1100" dirty="0">
                <a:latin typeface="+mj-ea"/>
                <a:ea typeface="+mj-ea"/>
              </a:rPr>
              <a:t> </a:t>
            </a:r>
            <a:r>
              <a:rPr lang="en-US" altLang="ko-KR" sz="1100" dirty="0">
                <a:latin typeface="+mj-ea"/>
                <a:ea typeface="+mj-ea"/>
              </a:rPr>
              <a:t>Trading/Transaction Multiple</a:t>
            </a:r>
          </a:p>
        </p:txBody>
      </p:sp>
      <p:sp>
        <p:nvSpPr>
          <p:cNvPr id="130" name="Rectangle 12">
            <a:extLst>
              <a:ext uri="{FF2B5EF4-FFF2-40B4-BE49-F238E27FC236}">
                <a16:creationId xmlns:a16="http://schemas.microsoft.com/office/drawing/2014/main" id="{A56C4C68-E8F2-4947-83C6-29ECA0232E1E}"/>
              </a:ext>
            </a:extLst>
          </p:cNvPr>
          <p:cNvSpPr>
            <a:spLocks noChangeArrowheads="1"/>
          </p:cNvSpPr>
          <p:nvPr/>
        </p:nvSpPr>
        <p:spPr bwMode="gray">
          <a:xfrm>
            <a:off x="8831170" y="5223404"/>
            <a:ext cx="701449" cy="324000"/>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a:latin typeface="+mj-ea"/>
                <a:ea typeface="+mj-ea"/>
              </a:rPr>
              <a:t>n/a</a:t>
            </a:r>
          </a:p>
        </p:txBody>
      </p:sp>
      <p:sp>
        <p:nvSpPr>
          <p:cNvPr id="131" name="Rectangle 12">
            <a:extLst>
              <a:ext uri="{FF2B5EF4-FFF2-40B4-BE49-F238E27FC236}">
                <a16:creationId xmlns:a16="http://schemas.microsoft.com/office/drawing/2014/main" id="{8E44CEA8-332F-4444-BC7D-7FB3423E5F00}"/>
              </a:ext>
            </a:extLst>
          </p:cNvPr>
          <p:cNvSpPr>
            <a:spLocks noChangeArrowheads="1"/>
          </p:cNvSpPr>
          <p:nvPr/>
        </p:nvSpPr>
        <p:spPr bwMode="gray">
          <a:xfrm>
            <a:off x="8831170" y="5602469"/>
            <a:ext cx="701449" cy="324000"/>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6~10p</a:t>
            </a:r>
          </a:p>
        </p:txBody>
      </p:sp>
      <p:sp>
        <p:nvSpPr>
          <p:cNvPr id="132" name="Rectangle 12">
            <a:extLst>
              <a:ext uri="{FF2B5EF4-FFF2-40B4-BE49-F238E27FC236}">
                <a16:creationId xmlns:a16="http://schemas.microsoft.com/office/drawing/2014/main" id="{65480E70-243B-4871-B4E5-92A7FA18F6C2}"/>
              </a:ext>
            </a:extLst>
          </p:cNvPr>
          <p:cNvSpPr>
            <a:spLocks noChangeArrowheads="1"/>
          </p:cNvSpPr>
          <p:nvPr/>
        </p:nvSpPr>
        <p:spPr bwMode="gray">
          <a:xfrm>
            <a:off x="8831170" y="5981535"/>
            <a:ext cx="701449" cy="287995"/>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19,20p</a:t>
            </a:r>
          </a:p>
        </p:txBody>
      </p:sp>
      <p:sp>
        <p:nvSpPr>
          <p:cNvPr id="75" name="Rectangle 12">
            <a:extLst>
              <a:ext uri="{FF2B5EF4-FFF2-40B4-BE49-F238E27FC236}">
                <a16:creationId xmlns:a16="http://schemas.microsoft.com/office/drawing/2014/main" id="{0E27DEE0-FBF2-451D-9DA8-92DC0EE0C814}"/>
              </a:ext>
            </a:extLst>
          </p:cNvPr>
          <p:cNvSpPr>
            <a:spLocks noChangeArrowheads="1"/>
          </p:cNvSpPr>
          <p:nvPr/>
        </p:nvSpPr>
        <p:spPr bwMode="gray">
          <a:xfrm>
            <a:off x="532988" y="3955335"/>
            <a:ext cx="633596" cy="2314195"/>
          </a:xfrm>
          <a:prstGeom prst="rect">
            <a:avLst/>
          </a:prstGeom>
          <a:solidFill>
            <a:srgbClr val="00338D"/>
          </a:solidFill>
          <a:ln w="12700" algn="ctr">
            <a:solidFill>
              <a:srgbClr val="005EB8"/>
            </a:solidFill>
            <a:miter lim="800000"/>
            <a:headEnd/>
            <a:tailEnd/>
          </a:ln>
        </p:spPr>
        <p:txBody>
          <a:bodyPr lIns="36000" tIns="54000" rIns="36000" bIns="54000" anchor="ctr"/>
          <a:lstStyle/>
          <a:p>
            <a:pPr algn="ctr">
              <a:lnSpc>
                <a:spcPct val="110000"/>
              </a:lnSpc>
              <a:spcBef>
                <a:spcPct val="20000"/>
              </a:spcBef>
              <a:buClr>
                <a:srgbClr val="00338D"/>
              </a:buClr>
              <a:buSzPct val="85000"/>
              <a:defRPr/>
            </a:pPr>
            <a:r>
              <a:rPr lang="en-US" altLang="ko-KR" sz="1300" b="1" i="1" kern="0" spc="-80" dirty="0">
                <a:solidFill>
                  <a:schemeClr val="bg1"/>
                </a:solidFill>
                <a:latin typeface="+mj-ea"/>
                <a:ea typeface="+mj-ea"/>
              </a:rPr>
              <a:t>Current</a:t>
            </a:r>
            <a:endParaRPr lang="ko-KR" altLang="en-US" sz="1300" b="1" i="1" kern="0" spc="-80" dirty="0">
              <a:solidFill>
                <a:schemeClr val="bg1"/>
              </a:solidFill>
              <a:latin typeface="+mj-ea"/>
              <a:ea typeface="+mj-ea"/>
            </a:endParaRPr>
          </a:p>
          <a:p>
            <a:pPr algn="ctr" defTabSz="914400">
              <a:lnSpc>
                <a:spcPct val="110000"/>
              </a:lnSpc>
              <a:spcBef>
                <a:spcPct val="20000"/>
              </a:spcBef>
              <a:buClr>
                <a:srgbClr val="00338D"/>
              </a:buClr>
              <a:buSzPct val="85000"/>
              <a:defRPr/>
            </a:pPr>
            <a:r>
              <a:rPr lang="en-US" altLang="ko-KR" sz="1300" b="1" kern="0" spc="-80" dirty="0">
                <a:solidFill>
                  <a:schemeClr val="bg1"/>
                </a:solidFill>
                <a:latin typeface="+mj-ea"/>
                <a:ea typeface="+mj-ea"/>
              </a:rPr>
              <a:t>Key Points</a:t>
            </a:r>
            <a:endParaRPr lang="ko-KR" altLang="en-US" sz="1300" b="1" kern="0" spc="-80" dirty="0">
              <a:solidFill>
                <a:schemeClr val="bg1"/>
              </a:solidFill>
              <a:latin typeface="+mj-ea"/>
              <a:ea typeface="+mj-ea"/>
            </a:endParaRPr>
          </a:p>
        </p:txBody>
      </p:sp>
      <p:sp>
        <p:nvSpPr>
          <p:cNvPr id="107" name="Rectangle 12">
            <a:extLst>
              <a:ext uri="{FF2B5EF4-FFF2-40B4-BE49-F238E27FC236}">
                <a16:creationId xmlns:a16="http://schemas.microsoft.com/office/drawing/2014/main" id="{E3FB8C15-5C36-4491-BA67-4D7805738330}"/>
              </a:ext>
            </a:extLst>
          </p:cNvPr>
          <p:cNvSpPr>
            <a:spLocks noChangeArrowheads="1"/>
          </p:cNvSpPr>
          <p:nvPr/>
        </p:nvSpPr>
        <p:spPr bwMode="gray">
          <a:xfrm>
            <a:off x="1204595" y="4844336"/>
            <a:ext cx="599374" cy="1425195"/>
          </a:xfrm>
          <a:prstGeom prst="rect">
            <a:avLst/>
          </a:prstGeom>
          <a:solidFill>
            <a:srgbClr val="0091DA"/>
          </a:solidFill>
          <a:ln w="12700" algn="ctr">
            <a:solidFill>
              <a:srgbClr val="0091DA"/>
            </a:solidFill>
            <a:miter lim="800000"/>
            <a:headEnd/>
            <a:tailEnd/>
          </a:ln>
        </p:spPr>
        <p:txBody>
          <a:bodyPr lIns="36000" tIns="54000" rIns="36000" bIns="54000" anchor="ctr"/>
          <a:lstStyle/>
          <a:p>
            <a:pPr algn="ctr" defTabSz="914400">
              <a:lnSpc>
                <a:spcPct val="110000"/>
              </a:lnSpc>
              <a:spcBef>
                <a:spcPct val="20000"/>
              </a:spcBef>
              <a:buClr>
                <a:srgbClr val="00338D"/>
              </a:buClr>
              <a:buSzPct val="85000"/>
              <a:defRPr/>
            </a:pPr>
            <a:r>
              <a:rPr lang="en-US" altLang="ko-KR" sz="1300" b="1" kern="0" spc="-80" dirty="0">
                <a:solidFill>
                  <a:schemeClr val="bg1"/>
                </a:solidFill>
                <a:latin typeface="+mj-ea"/>
                <a:ea typeface="+mj-ea"/>
              </a:rPr>
              <a:t>Governance</a:t>
            </a:r>
            <a:endParaRPr lang="ko-KR" altLang="en-US" sz="1300" b="1" kern="0" spc="-80" dirty="0">
              <a:solidFill>
                <a:schemeClr val="bg1"/>
              </a:solidFill>
              <a:latin typeface="+mj-ea"/>
              <a:ea typeface="+mj-ea"/>
            </a:endParaRPr>
          </a:p>
        </p:txBody>
      </p:sp>
      <p:sp>
        <p:nvSpPr>
          <p:cNvPr id="109" name="Rectangle 12">
            <a:extLst>
              <a:ext uri="{FF2B5EF4-FFF2-40B4-BE49-F238E27FC236}">
                <a16:creationId xmlns:a16="http://schemas.microsoft.com/office/drawing/2014/main" id="{74CACFDC-7FFF-4EA9-8289-0888AD4A563E}"/>
              </a:ext>
            </a:extLst>
          </p:cNvPr>
          <p:cNvSpPr>
            <a:spLocks noChangeArrowheads="1"/>
          </p:cNvSpPr>
          <p:nvPr/>
        </p:nvSpPr>
        <p:spPr bwMode="gray">
          <a:xfrm>
            <a:off x="1204594" y="3955335"/>
            <a:ext cx="595804" cy="827457"/>
          </a:xfrm>
          <a:prstGeom prst="rect">
            <a:avLst/>
          </a:prstGeom>
          <a:solidFill>
            <a:srgbClr val="0091DA"/>
          </a:solidFill>
          <a:ln w="9525" algn="ctr">
            <a:solidFill>
              <a:srgbClr val="0091DA"/>
            </a:solidFill>
            <a:miter lim="800000"/>
            <a:headEnd/>
            <a:tailEnd/>
          </a:ln>
        </p:spPr>
        <p:txBody>
          <a:bodyPr lIns="36000" tIns="54000" rIns="36000" bIns="54000" anchor="ctr"/>
          <a:lstStyle/>
          <a:p>
            <a:pPr algn="ctr" defTabSz="914400">
              <a:lnSpc>
                <a:spcPct val="110000"/>
              </a:lnSpc>
              <a:spcBef>
                <a:spcPct val="20000"/>
              </a:spcBef>
              <a:buClr>
                <a:srgbClr val="00338D"/>
              </a:buClr>
              <a:buSzPct val="85000"/>
              <a:defRPr/>
            </a:pPr>
            <a:r>
              <a:rPr lang="en-US" altLang="ko-KR" sz="1300" b="1" kern="0" spc="-80" dirty="0">
                <a:solidFill>
                  <a:schemeClr val="bg1"/>
                </a:solidFill>
                <a:latin typeface="+mj-ea"/>
                <a:ea typeface="+mj-ea"/>
              </a:rPr>
              <a:t>Regulation</a:t>
            </a:r>
            <a:endParaRPr lang="ko-KR" altLang="en-US" sz="1300" b="1" kern="0" spc="-80" dirty="0">
              <a:solidFill>
                <a:schemeClr val="bg1"/>
              </a:solidFill>
              <a:latin typeface="+mj-ea"/>
              <a:ea typeface="+mj-ea"/>
            </a:endParaRPr>
          </a:p>
        </p:txBody>
      </p:sp>
      <p:sp>
        <p:nvSpPr>
          <p:cNvPr id="111" name="Rectangle 12">
            <a:extLst>
              <a:ext uri="{FF2B5EF4-FFF2-40B4-BE49-F238E27FC236}">
                <a16:creationId xmlns:a16="http://schemas.microsoft.com/office/drawing/2014/main" id="{F21E39D6-C821-475A-B10F-713E3004AC99}"/>
              </a:ext>
            </a:extLst>
          </p:cNvPr>
          <p:cNvSpPr>
            <a:spLocks noChangeArrowheads="1"/>
          </p:cNvSpPr>
          <p:nvPr/>
        </p:nvSpPr>
        <p:spPr bwMode="gray">
          <a:xfrm>
            <a:off x="1838408" y="3955335"/>
            <a:ext cx="1462814" cy="827457"/>
          </a:xfrm>
          <a:prstGeom prst="rect">
            <a:avLst/>
          </a:prstGeom>
          <a:solidFill>
            <a:schemeClr val="bg1"/>
          </a:solid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Located in the U.S.</a:t>
            </a:r>
          </a:p>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Unlisted </a:t>
            </a:r>
          </a:p>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No related parties in shareholders</a:t>
            </a:r>
          </a:p>
        </p:txBody>
      </p:sp>
      <p:sp>
        <p:nvSpPr>
          <p:cNvPr id="133" name="오각형 31">
            <a:extLst>
              <a:ext uri="{FF2B5EF4-FFF2-40B4-BE49-F238E27FC236}">
                <a16:creationId xmlns:a16="http://schemas.microsoft.com/office/drawing/2014/main" id="{6051FE29-F778-4C7E-ADFC-36183BE8E27B}"/>
              </a:ext>
            </a:extLst>
          </p:cNvPr>
          <p:cNvSpPr/>
          <p:nvPr/>
        </p:nvSpPr>
        <p:spPr>
          <a:xfrm>
            <a:off x="5369617" y="1186857"/>
            <a:ext cx="4037576" cy="396000"/>
          </a:xfrm>
          <a:prstGeom prst="homePlate">
            <a:avLst/>
          </a:prstGeom>
          <a:solidFill>
            <a:srgbClr val="00338D"/>
          </a:solidFill>
          <a:ln w="19050" cap="flat" cmpd="sng" algn="ctr">
            <a:solidFill>
              <a:sysClr val="window" lastClr="FFFFFF"/>
            </a:solidFill>
            <a:prstDash val="solid"/>
            <a:miter lim="800000"/>
          </a:ln>
          <a:effectLst/>
        </p:spPr>
        <p:txBody>
          <a:bodyPr lIns="54000" tIns="54000" rIns="54000" bIns="54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ko-KR" altLang="en-US" sz="1300" b="1" i="0" u="none" strike="noStrike" kern="0" cap="none" spc="0" normalizeH="0" baseline="0" noProof="0" dirty="0">
              <a:ln>
                <a:noFill/>
              </a:ln>
              <a:solidFill>
                <a:schemeClr val="bg1"/>
              </a:solidFill>
              <a:effectLst/>
              <a:uLnTx/>
              <a:uFillTx/>
              <a:latin typeface="+mj-ea"/>
              <a:ea typeface="+mj-ea"/>
              <a:cs typeface="Arial" panose="020B0604020202020204" pitchFamily="34" charset="0"/>
            </a:endParaRPr>
          </a:p>
        </p:txBody>
      </p:sp>
      <p:sp>
        <p:nvSpPr>
          <p:cNvPr id="134" name="오각형 33">
            <a:extLst>
              <a:ext uri="{FF2B5EF4-FFF2-40B4-BE49-F238E27FC236}">
                <a16:creationId xmlns:a16="http://schemas.microsoft.com/office/drawing/2014/main" id="{5A4C84B2-45C4-4E67-9D40-CF19EBB227E7}"/>
              </a:ext>
            </a:extLst>
          </p:cNvPr>
          <p:cNvSpPr/>
          <p:nvPr/>
        </p:nvSpPr>
        <p:spPr>
          <a:xfrm>
            <a:off x="587274" y="1186857"/>
            <a:ext cx="5813526" cy="396000"/>
          </a:xfrm>
          <a:prstGeom prst="homePlate">
            <a:avLst/>
          </a:prstGeom>
          <a:solidFill>
            <a:srgbClr val="00338D"/>
          </a:solidFill>
          <a:ln w="19050" cap="flat" cmpd="sng" algn="ctr">
            <a:solidFill>
              <a:sysClr val="window" lastClr="FFFFFF"/>
            </a:solidFill>
            <a:prstDash val="solid"/>
            <a:miter lim="800000"/>
          </a:ln>
          <a:effectLst/>
        </p:spPr>
        <p:txBody>
          <a:bodyPr lIns="54000" tIns="54000" rIns="54000" bIns="54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ko-KR" altLang="en-US" sz="1300" b="1" i="0" u="none" strike="noStrike" kern="0" cap="none" spc="0" normalizeH="0" baseline="0" noProof="0" dirty="0">
              <a:ln>
                <a:noFill/>
              </a:ln>
              <a:solidFill>
                <a:schemeClr val="bg1"/>
              </a:solidFill>
              <a:effectLst/>
              <a:uLnTx/>
              <a:uFillTx/>
              <a:latin typeface="+mj-ea"/>
              <a:ea typeface="+mj-ea"/>
              <a:cs typeface="Arial" panose="020B0604020202020204" pitchFamily="34" charset="0"/>
            </a:endParaRPr>
          </a:p>
        </p:txBody>
      </p:sp>
      <p:sp>
        <p:nvSpPr>
          <p:cNvPr id="135" name="TextBox 134">
            <a:extLst>
              <a:ext uri="{FF2B5EF4-FFF2-40B4-BE49-F238E27FC236}">
                <a16:creationId xmlns:a16="http://schemas.microsoft.com/office/drawing/2014/main" id="{8DA385B4-D45B-4B17-B438-5A2A62A6370C}"/>
              </a:ext>
            </a:extLst>
          </p:cNvPr>
          <p:cNvSpPr txBox="1"/>
          <p:nvPr/>
        </p:nvSpPr>
        <p:spPr>
          <a:xfrm>
            <a:off x="654014" y="1297373"/>
            <a:ext cx="5470353" cy="184666"/>
          </a:xfrm>
          <a:prstGeom prst="rect">
            <a:avLst/>
          </a:prstGeom>
          <a:noFill/>
        </p:spPr>
        <p:txBody>
          <a:bodyPr wrap="square" lIns="0" tIns="0" rIns="0" bIns="0" rtlCol="0">
            <a:spAutoFit/>
          </a:bodyPr>
          <a:lstStyle/>
          <a:p>
            <a:pPr algn="ctr" defTabSz="914400"/>
            <a:r>
              <a:rPr lang="en-US" altLang="ko-KR" sz="1200" b="1" dirty="0">
                <a:solidFill>
                  <a:schemeClr val="bg1"/>
                </a:solidFill>
                <a:latin typeface="+mj-ea"/>
                <a:ea typeface="+mj-ea"/>
              </a:rPr>
              <a:t>Subsidiaries Establishment and Investment (partial shares) </a:t>
            </a:r>
          </a:p>
        </p:txBody>
      </p:sp>
      <p:sp>
        <p:nvSpPr>
          <p:cNvPr id="136" name="TextBox 135">
            <a:extLst>
              <a:ext uri="{FF2B5EF4-FFF2-40B4-BE49-F238E27FC236}">
                <a16:creationId xmlns:a16="http://schemas.microsoft.com/office/drawing/2014/main" id="{D7FB63B8-0029-4AB8-85E5-49E27301193D}"/>
              </a:ext>
            </a:extLst>
          </p:cNvPr>
          <p:cNvSpPr txBox="1"/>
          <p:nvPr/>
        </p:nvSpPr>
        <p:spPr>
          <a:xfrm>
            <a:off x="6400800" y="1202123"/>
            <a:ext cx="2939653" cy="369332"/>
          </a:xfrm>
          <a:prstGeom prst="rect">
            <a:avLst/>
          </a:prstGeom>
          <a:noFill/>
        </p:spPr>
        <p:txBody>
          <a:bodyPr wrap="square" lIns="0" tIns="0" rIns="0" bIns="0" rtlCol="0">
            <a:spAutoFit/>
          </a:bodyPr>
          <a:lstStyle/>
          <a:p>
            <a:pPr algn="ctr" defTabSz="914400"/>
            <a:r>
              <a:rPr lang="en-US" sz="1200" b="1" dirty="0">
                <a:solidFill>
                  <a:schemeClr val="bg1"/>
                </a:solidFill>
                <a:latin typeface="+mj-ea"/>
                <a:ea typeface="+mj-ea"/>
              </a:rPr>
              <a:t>Acquisition of remaining shares and Mergers</a:t>
            </a:r>
          </a:p>
        </p:txBody>
      </p:sp>
      <p:graphicFrame>
        <p:nvGraphicFramePr>
          <p:cNvPr id="148" name="차트 147">
            <a:extLst>
              <a:ext uri="{FF2B5EF4-FFF2-40B4-BE49-F238E27FC236}">
                <a16:creationId xmlns:a16="http://schemas.microsoft.com/office/drawing/2014/main" id="{EE1102AD-5714-4693-BA61-59CD40327CF5}"/>
              </a:ext>
            </a:extLst>
          </p:cNvPr>
          <p:cNvGraphicFramePr>
            <a:graphicFrameLocks/>
          </p:cNvGraphicFramePr>
          <p:nvPr>
            <p:extLst>
              <p:ext uri="{D42A27DB-BD31-4B8C-83A1-F6EECF244321}">
                <p14:modId xmlns:p14="http://schemas.microsoft.com/office/powerpoint/2010/main" val="4158724065"/>
              </p:ext>
            </p:extLst>
          </p:nvPr>
        </p:nvGraphicFramePr>
        <p:xfrm>
          <a:off x="2225674" y="2745269"/>
          <a:ext cx="3413531" cy="7393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9" name="차트 148">
            <a:extLst>
              <a:ext uri="{FF2B5EF4-FFF2-40B4-BE49-F238E27FC236}">
                <a16:creationId xmlns:a16="http://schemas.microsoft.com/office/drawing/2014/main" id="{D8ADD30D-CA61-4BC0-BB69-03DE2DDAFF60}"/>
              </a:ext>
            </a:extLst>
          </p:cNvPr>
          <p:cNvGraphicFramePr>
            <a:graphicFrameLocks/>
          </p:cNvGraphicFramePr>
          <p:nvPr>
            <p:extLst>
              <p:ext uri="{D42A27DB-BD31-4B8C-83A1-F6EECF244321}">
                <p14:modId xmlns:p14="http://schemas.microsoft.com/office/powerpoint/2010/main" val="3907759707"/>
              </p:ext>
            </p:extLst>
          </p:nvPr>
        </p:nvGraphicFramePr>
        <p:xfrm>
          <a:off x="86943" y="2696426"/>
          <a:ext cx="2648114" cy="1147616"/>
        </p:xfrm>
        <a:graphic>
          <a:graphicData uri="http://schemas.openxmlformats.org/drawingml/2006/chart">
            <c:chart xmlns:c="http://schemas.openxmlformats.org/drawingml/2006/chart" xmlns:r="http://schemas.openxmlformats.org/officeDocument/2006/relationships" r:id="rId4"/>
          </a:graphicData>
        </a:graphic>
      </p:graphicFrame>
      <p:sp>
        <p:nvSpPr>
          <p:cNvPr id="150" name="TextBox 149">
            <a:extLst>
              <a:ext uri="{FF2B5EF4-FFF2-40B4-BE49-F238E27FC236}">
                <a16:creationId xmlns:a16="http://schemas.microsoft.com/office/drawing/2014/main" id="{DC0E7B1C-3853-4D24-9D3A-DA2288E4927C}"/>
              </a:ext>
            </a:extLst>
          </p:cNvPr>
          <p:cNvSpPr txBox="1"/>
          <p:nvPr/>
        </p:nvSpPr>
        <p:spPr>
          <a:xfrm>
            <a:off x="697976" y="3308350"/>
            <a:ext cx="1770273" cy="123111"/>
          </a:xfrm>
          <a:prstGeom prst="rect">
            <a:avLst/>
          </a:prstGeom>
          <a:noFill/>
        </p:spPr>
        <p:txBody>
          <a:bodyPr wrap="square" lIns="0" tIns="0" rIns="0" bIns="0" rtlCol="0">
            <a:spAutoFit/>
          </a:bodyPr>
          <a:lstStyle/>
          <a:p>
            <a:pPr defTabSz="914400"/>
            <a:r>
              <a:rPr lang="en-US" altLang="ko-KR" sz="800" b="1">
                <a:solidFill>
                  <a:schemeClr val="tx1">
                    <a:lumMod val="65000"/>
                    <a:lumOff val="35000"/>
                  </a:schemeClr>
                </a:solidFill>
                <a:ea typeface="+mj-ea"/>
              </a:rPr>
              <a:t>Transaction amount</a:t>
            </a:r>
            <a:r>
              <a:rPr lang="en-US" altLang="ko-KR" sz="800">
                <a:solidFill>
                  <a:schemeClr val="tx1">
                    <a:lumMod val="65000"/>
                    <a:lumOff val="35000"/>
                  </a:schemeClr>
                </a:solidFill>
                <a:ea typeface="+mj-ea"/>
              </a:rPr>
              <a:t>: USD 27m (60%) </a:t>
            </a:r>
            <a:endParaRPr lang="en-US" sz="800" dirty="0">
              <a:solidFill>
                <a:schemeClr val="tx1">
                  <a:lumMod val="65000"/>
                  <a:lumOff val="35000"/>
                </a:schemeClr>
              </a:solidFill>
              <a:ea typeface="+mj-ea"/>
            </a:endParaRPr>
          </a:p>
        </p:txBody>
      </p:sp>
      <p:sp>
        <p:nvSpPr>
          <p:cNvPr id="151" name="TextBox 150">
            <a:extLst>
              <a:ext uri="{FF2B5EF4-FFF2-40B4-BE49-F238E27FC236}">
                <a16:creationId xmlns:a16="http://schemas.microsoft.com/office/drawing/2014/main" id="{AB20BCC6-B821-4C46-B756-97289FAD5541}"/>
              </a:ext>
            </a:extLst>
          </p:cNvPr>
          <p:cNvSpPr txBox="1"/>
          <p:nvPr/>
        </p:nvSpPr>
        <p:spPr>
          <a:xfrm>
            <a:off x="695859" y="2928053"/>
            <a:ext cx="701284" cy="123111"/>
          </a:xfrm>
          <a:prstGeom prst="rect">
            <a:avLst/>
          </a:prstGeom>
          <a:noFill/>
        </p:spPr>
        <p:txBody>
          <a:bodyPr wrap="square" lIns="0" tIns="0" rIns="0" bIns="0" rtlCol="0">
            <a:spAutoFit/>
          </a:bodyPr>
          <a:lstStyle/>
          <a:p>
            <a:pPr defTabSz="914400"/>
            <a:r>
              <a:rPr lang="en-US" altLang="ko-KR" sz="800" b="1">
                <a:solidFill>
                  <a:schemeClr val="tx1">
                    <a:lumMod val="65000"/>
                    <a:lumOff val="35000"/>
                  </a:schemeClr>
                </a:solidFill>
                <a:ea typeface="+mj-ea"/>
              </a:rPr>
              <a:t>Shareholders</a:t>
            </a:r>
            <a:r>
              <a:rPr lang="en-US" altLang="ko-KR" sz="800">
                <a:solidFill>
                  <a:schemeClr val="tx1">
                    <a:lumMod val="65000"/>
                    <a:lumOff val="35000"/>
                  </a:schemeClr>
                </a:solidFill>
                <a:ea typeface="+mj-ea"/>
              </a:rPr>
              <a:t>:</a:t>
            </a:r>
            <a:endParaRPr lang="en-US" sz="800" dirty="0">
              <a:solidFill>
                <a:schemeClr val="tx1">
                  <a:lumMod val="65000"/>
                  <a:lumOff val="35000"/>
                </a:schemeClr>
              </a:solidFill>
              <a:ea typeface="+mj-ea"/>
            </a:endParaRPr>
          </a:p>
        </p:txBody>
      </p:sp>
      <p:sp>
        <p:nvSpPr>
          <p:cNvPr id="152" name="TextBox 151">
            <a:extLst>
              <a:ext uri="{FF2B5EF4-FFF2-40B4-BE49-F238E27FC236}">
                <a16:creationId xmlns:a16="http://schemas.microsoft.com/office/drawing/2014/main" id="{2CCE074D-674D-4E50-91D2-CDF74EB077A7}"/>
              </a:ext>
            </a:extLst>
          </p:cNvPr>
          <p:cNvSpPr txBox="1"/>
          <p:nvPr/>
        </p:nvSpPr>
        <p:spPr>
          <a:xfrm>
            <a:off x="2733146" y="3348121"/>
            <a:ext cx="1786727" cy="123111"/>
          </a:xfrm>
          <a:prstGeom prst="rect">
            <a:avLst/>
          </a:prstGeom>
          <a:noFill/>
        </p:spPr>
        <p:txBody>
          <a:bodyPr wrap="square" lIns="0" tIns="0" rIns="0" bIns="0" rtlCol="0">
            <a:spAutoFit/>
          </a:bodyPr>
          <a:lstStyle/>
          <a:p>
            <a:pPr defTabSz="914400"/>
            <a:r>
              <a:rPr lang="en-US" altLang="ko-KR" sz="800" b="1">
                <a:solidFill>
                  <a:schemeClr val="tx1">
                    <a:lumMod val="65000"/>
                    <a:lumOff val="35000"/>
                  </a:schemeClr>
                </a:solidFill>
                <a:ea typeface="+mj-ea"/>
              </a:rPr>
              <a:t>Transaction amount</a:t>
            </a:r>
            <a:r>
              <a:rPr lang="en-US" altLang="ko-KR" sz="800">
                <a:solidFill>
                  <a:schemeClr val="tx1">
                    <a:lumMod val="65000"/>
                    <a:lumOff val="35000"/>
                  </a:schemeClr>
                </a:solidFill>
                <a:ea typeface="+mj-ea"/>
              </a:rPr>
              <a:t>: USD 48m (62%) </a:t>
            </a:r>
            <a:endParaRPr lang="en-US" sz="800" dirty="0">
              <a:solidFill>
                <a:schemeClr val="tx1">
                  <a:lumMod val="65000"/>
                  <a:lumOff val="35000"/>
                </a:schemeClr>
              </a:solidFill>
              <a:ea typeface="+mj-ea"/>
            </a:endParaRPr>
          </a:p>
        </p:txBody>
      </p:sp>
      <p:sp>
        <p:nvSpPr>
          <p:cNvPr id="153" name="TextBox 152">
            <a:extLst>
              <a:ext uri="{FF2B5EF4-FFF2-40B4-BE49-F238E27FC236}">
                <a16:creationId xmlns:a16="http://schemas.microsoft.com/office/drawing/2014/main" id="{B58567A4-5226-404B-8201-EC7087902D41}"/>
              </a:ext>
            </a:extLst>
          </p:cNvPr>
          <p:cNvSpPr txBox="1"/>
          <p:nvPr/>
        </p:nvSpPr>
        <p:spPr>
          <a:xfrm>
            <a:off x="2733146" y="2887949"/>
            <a:ext cx="679013" cy="123111"/>
          </a:xfrm>
          <a:prstGeom prst="rect">
            <a:avLst/>
          </a:prstGeom>
          <a:noFill/>
        </p:spPr>
        <p:txBody>
          <a:bodyPr wrap="square" lIns="0" tIns="0" rIns="0" bIns="0" rtlCol="0">
            <a:spAutoFit/>
          </a:bodyPr>
          <a:lstStyle/>
          <a:p>
            <a:pPr defTabSz="914400"/>
            <a:r>
              <a:rPr lang="en-US" altLang="ko-KR" sz="800" b="1">
                <a:solidFill>
                  <a:schemeClr val="tx1">
                    <a:lumMod val="65000"/>
                    <a:lumOff val="35000"/>
                  </a:schemeClr>
                </a:solidFill>
                <a:ea typeface="+mj-ea"/>
              </a:rPr>
              <a:t>Shareholders</a:t>
            </a:r>
            <a:r>
              <a:rPr lang="en-US" altLang="ko-KR" sz="800">
                <a:solidFill>
                  <a:schemeClr val="tx1">
                    <a:lumMod val="65000"/>
                    <a:lumOff val="35000"/>
                  </a:schemeClr>
                </a:solidFill>
                <a:ea typeface="+mj-ea"/>
              </a:rPr>
              <a:t>:</a:t>
            </a:r>
            <a:endParaRPr lang="en-US" sz="800" dirty="0">
              <a:solidFill>
                <a:schemeClr val="tx1">
                  <a:lumMod val="65000"/>
                  <a:lumOff val="35000"/>
                </a:schemeClr>
              </a:solidFill>
              <a:ea typeface="+mj-ea"/>
            </a:endParaRPr>
          </a:p>
        </p:txBody>
      </p:sp>
      <p:sp>
        <p:nvSpPr>
          <p:cNvPr id="154" name="TextBox 153">
            <a:extLst>
              <a:ext uri="{FF2B5EF4-FFF2-40B4-BE49-F238E27FC236}">
                <a16:creationId xmlns:a16="http://schemas.microsoft.com/office/drawing/2014/main" id="{6FEDEA58-C937-4C59-95ED-9B7858643DDE}"/>
              </a:ext>
            </a:extLst>
          </p:cNvPr>
          <p:cNvSpPr txBox="1"/>
          <p:nvPr/>
        </p:nvSpPr>
        <p:spPr>
          <a:xfrm>
            <a:off x="712984" y="2796495"/>
            <a:ext cx="458722" cy="123111"/>
          </a:xfrm>
          <a:prstGeom prst="rect">
            <a:avLst/>
          </a:prstGeom>
          <a:noFill/>
        </p:spPr>
        <p:txBody>
          <a:bodyPr wrap="square" lIns="0" tIns="0" rIns="0" bIns="0" rtlCol="0">
            <a:spAutoFit/>
          </a:bodyPr>
          <a:lstStyle/>
          <a:p>
            <a:pPr defTabSz="914400"/>
            <a:r>
              <a:rPr lang="en-US" altLang="ko-KR" sz="800" b="1">
                <a:ea typeface="+mj-ea"/>
              </a:rPr>
              <a:t>List Labs</a:t>
            </a:r>
            <a:endParaRPr lang="en-US" sz="800" dirty="0">
              <a:ea typeface="+mj-ea"/>
            </a:endParaRPr>
          </a:p>
        </p:txBody>
      </p:sp>
      <p:sp>
        <p:nvSpPr>
          <p:cNvPr id="155" name="Rounded Rectangle 70">
            <a:extLst>
              <a:ext uri="{FF2B5EF4-FFF2-40B4-BE49-F238E27FC236}">
                <a16:creationId xmlns:a16="http://schemas.microsoft.com/office/drawing/2014/main" id="{F8CAB35F-610F-48B3-84A6-93D03BBA8385}"/>
              </a:ext>
            </a:extLst>
          </p:cNvPr>
          <p:cNvSpPr>
            <a:spLocks/>
          </p:cNvSpPr>
          <p:nvPr/>
        </p:nvSpPr>
        <p:spPr>
          <a:xfrm>
            <a:off x="667019" y="2810263"/>
            <a:ext cx="23866" cy="95433"/>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prstClr val="white"/>
                </a:solidFill>
                <a:effectLst/>
                <a:uLnTx/>
                <a:uFillTx/>
                <a:latin typeface="+mj-ea"/>
                <a:ea typeface="+mj-ea"/>
                <a:cs typeface="Arial" panose="020B0604020202020204" pitchFamily="34" charset="0"/>
              </a:rPr>
              <a:t>`</a:t>
            </a: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156" name="TextBox 155">
            <a:extLst>
              <a:ext uri="{FF2B5EF4-FFF2-40B4-BE49-F238E27FC236}">
                <a16:creationId xmlns:a16="http://schemas.microsoft.com/office/drawing/2014/main" id="{8A340268-236D-4D8B-88E0-CC771402936A}"/>
              </a:ext>
            </a:extLst>
          </p:cNvPr>
          <p:cNvSpPr txBox="1"/>
          <p:nvPr/>
        </p:nvSpPr>
        <p:spPr>
          <a:xfrm>
            <a:off x="2739967" y="2756390"/>
            <a:ext cx="458722" cy="123111"/>
          </a:xfrm>
          <a:prstGeom prst="rect">
            <a:avLst/>
          </a:prstGeom>
          <a:noFill/>
        </p:spPr>
        <p:txBody>
          <a:bodyPr wrap="square" lIns="0" tIns="0" rIns="0" bIns="0" rtlCol="0">
            <a:spAutoFit/>
          </a:bodyPr>
          <a:lstStyle/>
          <a:p>
            <a:pPr defTabSz="914400"/>
            <a:r>
              <a:rPr lang="en-US" altLang="ko-KR" sz="800" b="1">
                <a:ea typeface="+mj-ea"/>
              </a:rPr>
              <a:t>List Bio</a:t>
            </a:r>
            <a:endParaRPr lang="en-US" sz="800" dirty="0">
              <a:ea typeface="+mj-ea"/>
            </a:endParaRPr>
          </a:p>
        </p:txBody>
      </p:sp>
      <p:sp>
        <p:nvSpPr>
          <p:cNvPr id="157" name="Rounded Rectangle 70">
            <a:extLst>
              <a:ext uri="{FF2B5EF4-FFF2-40B4-BE49-F238E27FC236}">
                <a16:creationId xmlns:a16="http://schemas.microsoft.com/office/drawing/2014/main" id="{42149164-41E7-4CF7-BB08-C41545A440A1}"/>
              </a:ext>
            </a:extLst>
          </p:cNvPr>
          <p:cNvSpPr>
            <a:spLocks/>
          </p:cNvSpPr>
          <p:nvPr/>
        </p:nvSpPr>
        <p:spPr>
          <a:xfrm>
            <a:off x="2694002" y="2770158"/>
            <a:ext cx="23866" cy="95433"/>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prstClr val="white"/>
                </a:solidFill>
                <a:effectLst/>
                <a:uLnTx/>
                <a:uFillTx/>
                <a:latin typeface="+mj-ea"/>
                <a:ea typeface="+mj-ea"/>
                <a:cs typeface="Arial" panose="020B0604020202020204" pitchFamily="34" charset="0"/>
              </a:rPr>
              <a:t>`</a:t>
            </a: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158" name="Oval 19">
            <a:extLst>
              <a:ext uri="{FF2B5EF4-FFF2-40B4-BE49-F238E27FC236}">
                <a16:creationId xmlns:a16="http://schemas.microsoft.com/office/drawing/2014/main" id="{05158B33-DD4A-45D9-AF75-9351B8F05399}"/>
              </a:ext>
            </a:extLst>
          </p:cNvPr>
          <p:cNvSpPr>
            <a:spLocks noChangeArrowheads="1"/>
          </p:cNvSpPr>
          <p:nvPr/>
        </p:nvSpPr>
        <p:spPr bwMode="auto">
          <a:xfrm>
            <a:off x="3810011" y="2815968"/>
            <a:ext cx="144000" cy="151477"/>
          </a:xfrm>
          <a:prstGeom prst="ellipse">
            <a:avLst/>
          </a:prstGeom>
          <a:solidFill>
            <a:srgbClr val="FF0000"/>
          </a:solidFill>
          <a:ln w="19050">
            <a:solidFill>
              <a:schemeClr val="bg1"/>
            </a:solidFill>
            <a:round/>
            <a:headEnd/>
            <a:tailEnd/>
          </a:ln>
        </p:spPr>
        <p:txBody>
          <a:bodyPr lIns="0" tIns="0" rIns="0" bIns="0" anchor="ctr">
            <a:spAutoFit/>
          </a:bodyPr>
          <a:lstStyle/>
          <a:p>
            <a:pPr algn="ctr"/>
            <a:r>
              <a:rPr lang="en-AU" sz="700" b="1">
                <a:solidFill>
                  <a:srgbClr val="FFFFFF"/>
                </a:solidFill>
                <a:ea typeface="맑은 고딕" panose="020B0503020000020004" pitchFamily="50" charset="-127"/>
              </a:rPr>
              <a:t>2</a:t>
            </a:r>
            <a:endParaRPr lang="en-AU" sz="700" b="1" dirty="0">
              <a:solidFill>
                <a:srgbClr val="FFFFFF"/>
              </a:solidFill>
              <a:ea typeface="맑은 고딕" panose="020B0503020000020004" pitchFamily="50" charset="-127"/>
            </a:endParaRPr>
          </a:p>
        </p:txBody>
      </p:sp>
    </p:spTree>
    <p:extLst>
      <p:ext uri="{BB962C8B-B14F-4D97-AF65-F5344CB8AC3E}">
        <p14:creationId xmlns:p14="http://schemas.microsoft.com/office/powerpoint/2010/main" val="354920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AutoShape 4">
            <a:extLst>
              <a:ext uri="{FF2B5EF4-FFF2-40B4-BE49-F238E27FC236}">
                <a16:creationId xmlns:a16="http://schemas.microsoft.com/office/drawing/2014/main" id="{CF910DCB-B466-4DF3-A771-74246ABD8463}"/>
              </a:ext>
            </a:extLst>
          </p:cNvPr>
          <p:cNvSpPr>
            <a:spLocks noChangeArrowheads="1"/>
          </p:cNvSpPr>
          <p:nvPr/>
        </p:nvSpPr>
        <p:spPr bwMode="auto">
          <a:xfrm>
            <a:off x="595618" y="1867225"/>
            <a:ext cx="8811576" cy="261295"/>
          </a:xfrm>
          <a:prstGeom prst="homePlate">
            <a:avLst>
              <a:gd name="adj" fmla="val 58990"/>
            </a:avLst>
          </a:prstGeom>
          <a:pattFill prst="dkUpDiag">
            <a:fgClr>
              <a:schemeClr val="accent1">
                <a:lumMod val="20000"/>
                <a:lumOff val="80000"/>
              </a:schemeClr>
            </a:fgClr>
            <a:bgClr>
              <a:srgbClr val="A6A6A6"/>
            </a:bgClr>
          </a:pattFill>
          <a:ln w="12700" algn="ctr">
            <a:noFill/>
            <a:miter lim="800000"/>
            <a:headEnd/>
            <a:tailEnd/>
          </a:ln>
          <a:effectLst>
            <a:outerShdw blurRad="50800" dist="38100" dir="2700000" algn="tl" rotWithShape="0">
              <a:prstClr val="black">
                <a:alpha val="40000"/>
              </a:prstClr>
            </a:outerShdw>
          </a:effectLst>
        </p:spPr>
        <p:txBody>
          <a:bodyPr lIns="36000" tIns="36000" rIns="36000" bIns="36000" anchor="ctr"/>
          <a:lstStyle/>
          <a:p>
            <a:pPr algn="ctr"/>
            <a:endParaRPr lang="en-US" altLang="ja-JP" sz="1100" dirty="0">
              <a:solidFill>
                <a:prstClr val="white"/>
              </a:solidFill>
              <a:latin typeface="+mj-ea"/>
              <a:ea typeface="+mj-ea"/>
            </a:endParaRPr>
          </a:p>
        </p:txBody>
      </p:sp>
      <p:sp>
        <p:nvSpPr>
          <p:cNvPr id="144" name="AutoShape 4">
            <a:extLst>
              <a:ext uri="{FF2B5EF4-FFF2-40B4-BE49-F238E27FC236}">
                <a16:creationId xmlns:a16="http://schemas.microsoft.com/office/drawing/2014/main" id="{3A29AB4B-9915-4076-BDF1-2BDE58E21DA1}"/>
              </a:ext>
            </a:extLst>
          </p:cNvPr>
          <p:cNvSpPr>
            <a:spLocks noChangeArrowheads="1"/>
          </p:cNvSpPr>
          <p:nvPr/>
        </p:nvSpPr>
        <p:spPr bwMode="auto">
          <a:xfrm>
            <a:off x="6309680" y="1866617"/>
            <a:ext cx="3111686" cy="257140"/>
          </a:xfrm>
          <a:prstGeom prst="homePlate">
            <a:avLst>
              <a:gd name="adj" fmla="val 58990"/>
            </a:avLst>
          </a:prstGeom>
          <a:solidFill>
            <a:schemeClr val="accent1">
              <a:lumMod val="20000"/>
              <a:lumOff val="80000"/>
            </a:schemeClr>
          </a:solidFill>
          <a:ln w="12700" algn="ctr">
            <a:noFill/>
            <a:miter lim="800000"/>
            <a:headEnd/>
            <a:tailEnd/>
          </a:ln>
          <a:effectLst>
            <a:outerShdw blurRad="50800" dist="38100" dir="2700000" algn="tl" rotWithShape="0">
              <a:prstClr val="black">
                <a:alpha val="40000"/>
              </a:prstClr>
            </a:outerShdw>
          </a:effectLst>
        </p:spPr>
        <p:txBody>
          <a:bodyPr lIns="36000" tIns="36000" rIns="36000" bIns="36000" anchor="ctr"/>
          <a:lstStyle/>
          <a:p>
            <a:pPr algn="ctr" defTabSz="914400">
              <a:defRPr/>
            </a:pPr>
            <a:endParaRPr lang="en-US" altLang="ja-JP" sz="1100" dirty="0">
              <a:solidFill>
                <a:prstClr val="white"/>
              </a:solidFill>
              <a:latin typeface="+mj-ea"/>
              <a:ea typeface="+mj-ea"/>
            </a:endParaRPr>
          </a:p>
        </p:txBody>
      </p:sp>
      <p:sp>
        <p:nvSpPr>
          <p:cNvPr id="3" name="Text Placeholder 2"/>
          <p:cNvSpPr>
            <a:spLocks noGrp="1"/>
          </p:cNvSpPr>
          <p:nvPr>
            <p:ph type="body" sz="quarter" idx="11"/>
          </p:nvPr>
        </p:nvSpPr>
        <p:spPr/>
        <p:txBody>
          <a:bodyPr/>
          <a:lstStyle/>
          <a:p>
            <a:r>
              <a:rPr lang="en-US" dirty="0"/>
              <a:t>I. Why KPMG</a:t>
            </a:r>
            <a:endParaRPr lang="en-GB" dirty="0"/>
          </a:p>
        </p:txBody>
      </p:sp>
      <p:sp>
        <p:nvSpPr>
          <p:cNvPr id="211" name="Title 1">
            <a:extLst>
              <a:ext uri="{FF2B5EF4-FFF2-40B4-BE49-F238E27FC236}">
                <a16:creationId xmlns:a16="http://schemas.microsoft.com/office/drawing/2014/main" id="{043FF500-41FB-407F-9058-880B66F671A3}"/>
              </a:ext>
            </a:extLst>
          </p:cNvPr>
          <p:cNvSpPr>
            <a:spLocks noGrp="1"/>
          </p:cNvSpPr>
          <p:nvPr>
            <p:ph type="title"/>
          </p:nvPr>
        </p:nvSpPr>
        <p:spPr>
          <a:xfrm>
            <a:off x="825600" y="451575"/>
            <a:ext cx="8254800" cy="723600"/>
          </a:xfrm>
        </p:spPr>
        <p:txBody>
          <a:bodyPr/>
          <a:lstStyle/>
          <a:p>
            <a:r>
              <a:rPr lang="en-US" altLang="ko-KR" sz="4800" dirty="0"/>
              <a:t>Understanding of Project (2/7)</a:t>
            </a:r>
            <a:endParaRPr lang="en-GB" sz="4800" dirty="0"/>
          </a:p>
        </p:txBody>
      </p:sp>
      <p:sp>
        <p:nvSpPr>
          <p:cNvPr id="104" name="TextBox 103">
            <a:extLst>
              <a:ext uri="{FF2B5EF4-FFF2-40B4-BE49-F238E27FC236}">
                <a16:creationId xmlns:a16="http://schemas.microsoft.com/office/drawing/2014/main" id="{D3B8CA78-6672-4A64-9623-C03B26CDDD2D}"/>
              </a:ext>
            </a:extLst>
          </p:cNvPr>
          <p:cNvSpPr txBox="1"/>
          <p:nvPr/>
        </p:nvSpPr>
        <p:spPr>
          <a:xfrm>
            <a:off x="1401763" y="2310142"/>
            <a:ext cx="701284" cy="276999"/>
          </a:xfrm>
          <a:prstGeom prst="rect">
            <a:avLst/>
          </a:prstGeom>
          <a:noFill/>
        </p:spPr>
        <p:txBody>
          <a:bodyPr wrap="square" lIns="0" tIns="0" rIns="0" bIns="0" rtlCol="0">
            <a:spAutoFit/>
          </a:bodyPr>
          <a:lstStyle/>
          <a:p>
            <a:pPr algn="ctr" defTabSz="914400"/>
            <a:r>
              <a:rPr lang="en-US" sz="800" b="1" dirty="0">
                <a:solidFill>
                  <a:srgbClr val="00338D"/>
                </a:solidFill>
                <a:latin typeface="+mj-ea"/>
                <a:ea typeface="+mj-ea"/>
              </a:rPr>
              <a:t>Establishment</a:t>
            </a:r>
          </a:p>
          <a:p>
            <a:pPr algn="ctr" defTabSz="914400"/>
            <a:r>
              <a:rPr lang="en-US" sz="1000" b="1" dirty="0">
                <a:solidFill>
                  <a:srgbClr val="00338D"/>
                </a:solidFill>
                <a:latin typeface="+mj-ea"/>
                <a:ea typeface="+mj-ea"/>
              </a:rPr>
              <a:t>List Bio</a:t>
            </a:r>
          </a:p>
        </p:txBody>
      </p:sp>
      <p:sp>
        <p:nvSpPr>
          <p:cNvPr id="106" name="Rounded Rectangle 70">
            <a:extLst>
              <a:ext uri="{FF2B5EF4-FFF2-40B4-BE49-F238E27FC236}">
                <a16:creationId xmlns:a16="http://schemas.microsoft.com/office/drawing/2014/main" id="{BB1F1CF0-9DE9-4D9E-895E-DAAF85647155}"/>
              </a:ext>
            </a:extLst>
          </p:cNvPr>
          <p:cNvSpPr>
            <a:spLocks/>
          </p:cNvSpPr>
          <p:nvPr/>
        </p:nvSpPr>
        <p:spPr>
          <a:xfrm>
            <a:off x="1055118" y="1877419"/>
            <a:ext cx="36000" cy="262215"/>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107" name="화살표: 아래쪽 106">
            <a:extLst>
              <a:ext uri="{FF2B5EF4-FFF2-40B4-BE49-F238E27FC236}">
                <a16:creationId xmlns:a16="http://schemas.microsoft.com/office/drawing/2014/main" id="{69E130ED-5142-408F-A6EA-0602932C2153}"/>
              </a:ext>
            </a:extLst>
          </p:cNvPr>
          <p:cNvSpPr/>
          <p:nvPr/>
        </p:nvSpPr>
        <p:spPr>
          <a:xfrm rot="10800000">
            <a:off x="1034849" y="2202314"/>
            <a:ext cx="66740" cy="70979"/>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108" name="화살표: 아래쪽 107">
            <a:extLst>
              <a:ext uri="{FF2B5EF4-FFF2-40B4-BE49-F238E27FC236}">
                <a16:creationId xmlns:a16="http://schemas.microsoft.com/office/drawing/2014/main" id="{7F8842F6-EC3C-421A-8201-19BC973FAFAF}"/>
              </a:ext>
            </a:extLst>
          </p:cNvPr>
          <p:cNvSpPr/>
          <p:nvPr/>
        </p:nvSpPr>
        <p:spPr>
          <a:xfrm rot="10800000">
            <a:off x="5534366" y="2202314"/>
            <a:ext cx="66740" cy="70979"/>
          </a:xfrm>
          <a:prstGeom prst="downArrow">
            <a:avLst/>
          </a:prstGeom>
          <a:solidFill>
            <a:srgbClr val="FF0000"/>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109" name="TextBox 108">
            <a:extLst>
              <a:ext uri="{FF2B5EF4-FFF2-40B4-BE49-F238E27FC236}">
                <a16:creationId xmlns:a16="http://schemas.microsoft.com/office/drawing/2014/main" id="{BF22EE1B-9F6F-4D4C-A981-3382442F8512}"/>
              </a:ext>
            </a:extLst>
          </p:cNvPr>
          <p:cNvSpPr txBox="1"/>
          <p:nvPr/>
        </p:nvSpPr>
        <p:spPr>
          <a:xfrm>
            <a:off x="752292" y="1707648"/>
            <a:ext cx="633596" cy="153888"/>
          </a:xfrm>
          <a:prstGeom prst="rect">
            <a:avLst/>
          </a:prstGeom>
          <a:noFill/>
        </p:spPr>
        <p:txBody>
          <a:bodyPr wrap="square" lIns="0" tIns="0" rIns="0" bIns="0" rtlCol="0">
            <a:spAutoFit/>
          </a:bodyPr>
          <a:lstStyle/>
          <a:p>
            <a:pPr algn="ctr" defTabSz="914400"/>
            <a:r>
              <a:rPr lang="en-US" sz="1000" b="1">
                <a:ea typeface="+mj-ea"/>
              </a:rPr>
              <a:t>2021.09</a:t>
            </a:r>
            <a:endParaRPr lang="en-US" sz="1000" b="1" dirty="0">
              <a:ea typeface="+mj-ea"/>
            </a:endParaRPr>
          </a:p>
        </p:txBody>
      </p:sp>
      <p:sp>
        <p:nvSpPr>
          <p:cNvPr id="110" name="TextBox 109">
            <a:extLst>
              <a:ext uri="{FF2B5EF4-FFF2-40B4-BE49-F238E27FC236}">
                <a16:creationId xmlns:a16="http://schemas.microsoft.com/office/drawing/2014/main" id="{04ABF5F9-DF73-45C4-A0E0-FDDB7088A55B}"/>
              </a:ext>
            </a:extLst>
          </p:cNvPr>
          <p:cNvSpPr txBox="1"/>
          <p:nvPr/>
        </p:nvSpPr>
        <p:spPr>
          <a:xfrm>
            <a:off x="1421865" y="1707648"/>
            <a:ext cx="633596" cy="153888"/>
          </a:xfrm>
          <a:prstGeom prst="rect">
            <a:avLst/>
          </a:prstGeom>
          <a:noFill/>
        </p:spPr>
        <p:txBody>
          <a:bodyPr wrap="square" lIns="0" tIns="0" rIns="0" bIns="0" rtlCol="0">
            <a:spAutoFit/>
          </a:bodyPr>
          <a:lstStyle/>
          <a:p>
            <a:pPr algn="ctr" defTabSz="914400"/>
            <a:r>
              <a:rPr lang="en-US" sz="1000" b="1">
                <a:ea typeface="+mj-ea"/>
              </a:rPr>
              <a:t>2021.10</a:t>
            </a:r>
            <a:endParaRPr lang="en-US" sz="1000" b="1" dirty="0">
              <a:ea typeface="+mj-ea"/>
            </a:endParaRPr>
          </a:p>
        </p:txBody>
      </p:sp>
      <p:sp>
        <p:nvSpPr>
          <p:cNvPr id="111" name="TextBox 110">
            <a:extLst>
              <a:ext uri="{FF2B5EF4-FFF2-40B4-BE49-F238E27FC236}">
                <a16:creationId xmlns:a16="http://schemas.microsoft.com/office/drawing/2014/main" id="{C6255870-44BC-4F5F-A8B7-81A7DC91F2EF}"/>
              </a:ext>
            </a:extLst>
          </p:cNvPr>
          <p:cNvSpPr txBox="1"/>
          <p:nvPr/>
        </p:nvSpPr>
        <p:spPr>
          <a:xfrm>
            <a:off x="2563610" y="1707648"/>
            <a:ext cx="633596" cy="153888"/>
          </a:xfrm>
          <a:prstGeom prst="rect">
            <a:avLst/>
          </a:prstGeom>
          <a:noFill/>
        </p:spPr>
        <p:txBody>
          <a:bodyPr wrap="square" lIns="0" tIns="0" rIns="0" bIns="0" rtlCol="0">
            <a:spAutoFit/>
          </a:bodyPr>
          <a:lstStyle/>
          <a:p>
            <a:pPr algn="ctr" defTabSz="914400"/>
            <a:r>
              <a:rPr lang="en-US" sz="1000" b="1">
                <a:ea typeface="+mj-ea"/>
              </a:rPr>
              <a:t>2022.02</a:t>
            </a:r>
            <a:endParaRPr lang="en-US" sz="1000" b="1" dirty="0">
              <a:ea typeface="+mj-ea"/>
            </a:endParaRPr>
          </a:p>
        </p:txBody>
      </p:sp>
      <p:cxnSp>
        <p:nvCxnSpPr>
          <p:cNvPr id="112" name="직선 연결선 111">
            <a:extLst>
              <a:ext uri="{FF2B5EF4-FFF2-40B4-BE49-F238E27FC236}">
                <a16:creationId xmlns:a16="http://schemas.microsoft.com/office/drawing/2014/main" id="{B0AC6998-6C8F-4D7A-A6D4-6FF1C7626513}"/>
              </a:ext>
            </a:extLst>
          </p:cNvPr>
          <p:cNvCxnSpPr>
            <a:cxnSpLocks/>
          </p:cNvCxnSpPr>
          <p:nvPr/>
        </p:nvCxnSpPr>
        <p:spPr>
          <a:xfrm>
            <a:off x="2343873" y="1876751"/>
            <a:ext cx="0" cy="261295"/>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13307C97-D933-463E-84CD-775922605FFF}"/>
              </a:ext>
            </a:extLst>
          </p:cNvPr>
          <p:cNvSpPr txBox="1"/>
          <p:nvPr/>
        </p:nvSpPr>
        <p:spPr>
          <a:xfrm>
            <a:off x="2005878" y="1699711"/>
            <a:ext cx="633596" cy="153888"/>
          </a:xfrm>
          <a:prstGeom prst="rect">
            <a:avLst/>
          </a:prstGeom>
          <a:noFill/>
        </p:spPr>
        <p:txBody>
          <a:bodyPr wrap="square" lIns="0" tIns="0" rIns="0" bIns="0" rtlCol="0">
            <a:spAutoFit/>
          </a:bodyPr>
          <a:lstStyle/>
          <a:p>
            <a:pPr algn="ctr" defTabSz="914400"/>
            <a:r>
              <a:rPr lang="en-US" sz="1000" b="1">
                <a:solidFill>
                  <a:schemeClr val="bg1">
                    <a:lumMod val="50000"/>
                  </a:schemeClr>
                </a:solidFill>
                <a:ea typeface="+mj-ea"/>
              </a:rPr>
              <a:t>2021.12</a:t>
            </a:r>
            <a:endParaRPr lang="en-US" sz="1000" b="1" dirty="0">
              <a:solidFill>
                <a:schemeClr val="bg1">
                  <a:lumMod val="50000"/>
                </a:schemeClr>
              </a:solidFill>
              <a:ea typeface="+mj-ea"/>
            </a:endParaRPr>
          </a:p>
        </p:txBody>
      </p:sp>
      <p:sp>
        <p:nvSpPr>
          <p:cNvPr id="114" name="Rounded Rectangle 70">
            <a:extLst>
              <a:ext uri="{FF2B5EF4-FFF2-40B4-BE49-F238E27FC236}">
                <a16:creationId xmlns:a16="http://schemas.microsoft.com/office/drawing/2014/main" id="{A4D58740-B9CC-4CF9-AB5F-F611B89B0AC2}"/>
              </a:ext>
            </a:extLst>
          </p:cNvPr>
          <p:cNvSpPr>
            <a:spLocks/>
          </p:cNvSpPr>
          <p:nvPr/>
        </p:nvSpPr>
        <p:spPr>
          <a:xfrm>
            <a:off x="1731954" y="1877419"/>
            <a:ext cx="36000" cy="262215"/>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115" name="화살표: 아래쪽 114">
            <a:extLst>
              <a:ext uri="{FF2B5EF4-FFF2-40B4-BE49-F238E27FC236}">
                <a16:creationId xmlns:a16="http://schemas.microsoft.com/office/drawing/2014/main" id="{2E2E35B4-48F9-4963-9F64-59FD32E66CC6}"/>
              </a:ext>
            </a:extLst>
          </p:cNvPr>
          <p:cNvSpPr/>
          <p:nvPr/>
        </p:nvSpPr>
        <p:spPr>
          <a:xfrm rot="10800000">
            <a:off x="1711685" y="2202314"/>
            <a:ext cx="66740" cy="70979"/>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116" name="TextBox 115">
            <a:extLst>
              <a:ext uri="{FF2B5EF4-FFF2-40B4-BE49-F238E27FC236}">
                <a16:creationId xmlns:a16="http://schemas.microsoft.com/office/drawing/2014/main" id="{EBA7C0A6-9024-48E4-B23C-83360E92BC62}"/>
              </a:ext>
            </a:extLst>
          </p:cNvPr>
          <p:cNvSpPr txBox="1"/>
          <p:nvPr/>
        </p:nvSpPr>
        <p:spPr>
          <a:xfrm>
            <a:off x="1988366" y="2176378"/>
            <a:ext cx="701284" cy="261610"/>
          </a:xfrm>
          <a:prstGeom prst="rect">
            <a:avLst/>
          </a:prstGeom>
          <a:noFill/>
        </p:spPr>
        <p:txBody>
          <a:bodyPr wrap="square" lIns="0" tIns="0" rIns="0" bIns="0" rtlCol="0">
            <a:spAutoFit/>
          </a:bodyPr>
          <a:lstStyle/>
          <a:p>
            <a:pPr algn="ctr" defTabSz="914400"/>
            <a:r>
              <a:rPr lang="en-US" sz="900" b="1" dirty="0">
                <a:solidFill>
                  <a:schemeClr val="bg1">
                    <a:lumMod val="50000"/>
                  </a:schemeClr>
                </a:solidFill>
                <a:latin typeface="+mj-ea"/>
                <a:ea typeface="+mj-ea"/>
              </a:rPr>
              <a:t>FY21</a:t>
            </a:r>
            <a:endParaRPr lang="en-US" altLang="ko-KR" sz="900" b="1" dirty="0">
              <a:solidFill>
                <a:schemeClr val="bg1">
                  <a:lumMod val="50000"/>
                </a:schemeClr>
              </a:solidFill>
              <a:latin typeface="+mj-ea"/>
              <a:ea typeface="+mj-ea"/>
            </a:endParaRPr>
          </a:p>
          <a:p>
            <a:pPr algn="ctr" defTabSz="914400"/>
            <a:r>
              <a:rPr lang="en-US" sz="800" dirty="0">
                <a:solidFill>
                  <a:schemeClr val="bg1">
                    <a:lumMod val="50000"/>
                  </a:schemeClr>
                </a:solidFill>
                <a:latin typeface="+mj-ea"/>
                <a:ea typeface="+mj-ea"/>
              </a:rPr>
              <a:t>Closing</a:t>
            </a:r>
          </a:p>
        </p:txBody>
      </p:sp>
      <p:sp>
        <p:nvSpPr>
          <p:cNvPr id="117" name="TextBox 116">
            <a:extLst>
              <a:ext uri="{FF2B5EF4-FFF2-40B4-BE49-F238E27FC236}">
                <a16:creationId xmlns:a16="http://schemas.microsoft.com/office/drawing/2014/main" id="{2803CA30-4E68-4974-B03D-6ED4577B8C58}"/>
              </a:ext>
            </a:extLst>
          </p:cNvPr>
          <p:cNvSpPr txBox="1"/>
          <p:nvPr/>
        </p:nvSpPr>
        <p:spPr>
          <a:xfrm>
            <a:off x="5987727" y="1699711"/>
            <a:ext cx="633596" cy="153888"/>
          </a:xfrm>
          <a:prstGeom prst="rect">
            <a:avLst/>
          </a:prstGeom>
          <a:noFill/>
        </p:spPr>
        <p:txBody>
          <a:bodyPr wrap="square" lIns="0" tIns="0" rIns="0" bIns="0" rtlCol="0">
            <a:spAutoFit/>
          </a:bodyPr>
          <a:lstStyle/>
          <a:p>
            <a:pPr algn="ctr" defTabSz="914400"/>
            <a:r>
              <a:rPr lang="en-US" sz="1000" b="1">
                <a:solidFill>
                  <a:schemeClr val="bg1">
                    <a:lumMod val="50000"/>
                  </a:schemeClr>
                </a:solidFill>
                <a:ea typeface="+mj-ea"/>
              </a:rPr>
              <a:t>2023.06</a:t>
            </a:r>
            <a:endParaRPr lang="en-US" sz="1000" b="1" dirty="0">
              <a:solidFill>
                <a:schemeClr val="bg1">
                  <a:lumMod val="50000"/>
                </a:schemeClr>
              </a:solidFill>
              <a:ea typeface="+mj-ea"/>
            </a:endParaRPr>
          </a:p>
        </p:txBody>
      </p:sp>
      <p:sp>
        <p:nvSpPr>
          <p:cNvPr id="118" name="TextBox 117">
            <a:extLst>
              <a:ext uri="{FF2B5EF4-FFF2-40B4-BE49-F238E27FC236}">
                <a16:creationId xmlns:a16="http://schemas.microsoft.com/office/drawing/2014/main" id="{E7B86BD3-A425-4240-87A6-69CE278FC8A2}"/>
              </a:ext>
            </a:extLst>
          </p:cNvPr>
          <p:cNvSpPr txBox="1"/>
          <p:nvPr/>
        </p:nvSpPr>
        <p:spPr>
          <a:xfrm>
            <a:off x="5954173" y="2176378"/>
            <a:ext cx="701284" cy="384721"/>
          </a:xfrm>
          <a:prstGeom prst="rect">
            <a:avLst/>
          </a:prstGeom>
          <a:noFill/>
        </p:spPr>
        <p:txBody>
          <a:bodyPr wrap="square" lIns="0" tIns="0" rIns="0" bIns="0" rtlCol="0">
            <a:spAutoFit/>
          </a:bodyPr>
          <a:lstStyle/>
          <a:p>
            <a:pPr algn="ctr" defTabSz="914400"/>
            <a:r>
              <a:rPr lang="en-US" sz="900" b="1" dirty="0">
                <a:solidFill>
                  <a:schemeClr val="bg1">
                    <a:lumMod val="50000"/>
                  </a:schemeClr>
                </a:solidFill>
                <a:latin typeface="+mj-ea"/>
                <a:ea typeface="+mj-ea"/>
              </a:rPr>
              <a:t>FY23</a:t>
            </a:r>
          </a:p>
          <a:p>
            <a:pPr algn="ctr" defTabSz="914400"/>
            <a:r>
              <a:rPr lang="en-US" altLang="ko-KR" sz="800" dirty="0">
                <a:solidFill>
                  <a:schemeClr val="bg1">
                    <a:lumMod val="50000"/>
                  </a:schemeClr>
                </a:solidFill>
                <a:latin typeface="+mj-ea"/>
                <a:ea typeface="+mj-ea"/>
              </a:rPr>
              <a:t>Semi-annual</a:t>
            </a:r>
          </a:p>
          <a:p>
            <a:pPr algn="ctr" defTabSz="914400"/>
            <a:r>
              <a:rPr lang="en-US" altLang="ko-KR" sz="800" dirty="0">
                <a:solidFill>
                  <a:schemeClr val="bg1">
                    <a:lumMod val="50000"/>
                  </a:schemeClr>
                </a:solidFill>
                <a:latin typeface="+mj-ea"/>
                <a:ea typeface="+mj-ea"/>
              </a:rPr>
              <a:t>Closing</a:t>
            </a:r>
            <a:endParaRPr lang="en-US" sz="900" dirty="0">
              <a:solidFill>
                <a:schemeClr val="bg1">
                  <a:lumMod val="50000"/>
                </a:schemeClr>
              </a:solidFill>
              <a:latin typeface="+mj-ea"/>
              <a:ea typeface="+mj-ea"/>
            </a:endParaRPr>
          </a:p>
        </p:txBody>
      </p:sp>
      <p:sp>
        <p:nvSpPr>
          <p:cNvPr id="119" name="Rounded Rectangle 70">
            <a:extLst>
              <a:ext uri="{FF2B5EF4-FFF2-40B4-BE49-F238E27FC236}">
                <a16:creationId xmlns:a16="http://schemas.microsoft.com/office/drawing/2014/main" id="{FA3C589E-65C8-4BDE-8AF0-A06381074881}"/>
              </a:ext>
            </a:extLst>
          </p:cNvPr>
          <p:cNvSpPr>
            <a:spLocks/>
          </p:cNvSpPr>
          <p:nvPr/>
        </p:nvSpPr>
        <p:spPr>
          <a:xfrm>
            <a:off x="2905074" y="1877419"/>
            <a:ext cx="36000" cy="262215"/>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120" name="화살표: 아래쪽 119">
            <a:extLst>
              <a:ext uri="{FF2B5EF4-FFF2-40B4-BE49-F238E27FC236}">
                <a16:creationId xmlns:a16="http://schemas.microsoft.com/office/drawing/2014/main" id="{4A327DD1-0C36-472F-8105-0989DE7768C6}"/>
              </a:ext>
            </a:extLst>
          </p:cNvPr>
          <p:cNvSpPr/>
          <p:nvPr/>
        </p:nvSpPr>
        <p:spPr>
          <a:xfrm rot="10800000">
            <a:off x="2884805" y="2202314"/>
            <a:ext cx="66740" cy="70979"/>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cxnSp>
        <p:nvCxnSpPr>
          <p:cNvPr id="121" name="직선 연결선 120">
            <a:extLst>
              <a:ext uri="{FF2B5EF4-FFF2-40B4-BE49-F238E27FC236}">
                <a16:creationId xmlns:a16="http://schemas.microsoft.com/office/drawing/2014/main" id="{9934A12F-17A9-4475-B143-F4C9F63ABD08}"/>
              </a:ext>
            </a:extLst>
          </p:cNvPr>
          <p:cNvCxnSpPr>
            <a:cxnSpLocks/>
          </p:cNvCxnSpPr>
          <p:nvPr/>
        </p:nvCxnSpPr>
        <p:spPr>
          <a:xfrm>
            <a:off x="4607471" y="1876751"/>
            <a:ext cx="0" cy="261295"/>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4166D6F-60CC-470C-A925-04038F609D6D}"/>
              </a:ext>
            </a:extLst>
          </p:cNvPr>
          <p:cNvSpPr txBox="1"/>
          <p:nvPr/>
        </p:nvSpPr>
        <p:spPr>
          <a:xfrm>
            <a:off x="4269476" y="1699711"/>
            <a:ext cx="633596" cy="153888"/>
          </a:xfrm>
          <a:prstGeom prst="rect">
            <a:avLst/>
          </a:prstGeom>
          <a:noFill/>
        </p:spPr>
        <p:txBody>
          <a:bodyPr wrap="square" lIns="0" tIns="0" rIns="0" bIns="0" rtlCol="0">
            <a:spAutoFit/>
          </a:bodyPr>
          <a:lstStyle/>
          <a:p>
            <a:pPr algn="ctr" defTabSz="914400"/>
            <a:r>
              <a:rPr lang="en-US" sz="1000" b="1">
                <a:solidFill>
                  <a:schemeClr val="bg1">
                    <a:lumMod val="50000"/>
                  </a:schemeClr>
                </a:solidFill>
                <a:ea typeface="+mj-ea"/>
              </a:rPr>
              <a:t>2022.12</a:t>
            </a:r>
            <a:endParaRPr lang="en-US" sz="1000" b="1" dirty="0">
              <a:solidFill>
                <a:schemeClr val="bg1">
                  <a:lumMod val="50000"/>
                </a:schemeClr>
              </a:solidFill>
              <a:ea typeface="+mj-ea"/>
            </a:endParaRPr>
          </a:p>
        </p:txBody>
      </p:sp>
      <p:sp>
        <p:nvSpPr>
          <p:cNvPr id="123" name="TextBox 122">
            <a:extLst>
              <a:ext uri="{FF2B5EF4-FFF2-40B4-BE49-F238E27FC236}">
                <a16:creationId xmlns:a16="http://schemas.microsoft.com/office/drawing/2014/main" id="{8BD190EC-DB34-43C4-B1BB-75367B073061}"/>
              </a:ext>
            </a:extLst>
          </p:cNvPr>
          <p:cNvSpPr txBox="1"/>
          <p:nvPr/>
        </p:nvSpPr>
        <p:spPr>
          <a:xfrm>
            <a:off x="4251964" y="2176378"/>
            <a:ext cx="701284" cy="261610"/>
          </a:xfrm>
          <a:prstGeom prst="rect">
            <a:avLst/>
          </a:prstGeom>
          <a:noFill/>
        </p:spPr>
        <p:txBody>
          <a:bodyPr wrap="square" lIns="0" tIns="0" rIns="0" bIns="0" rtlCol="0">
            <a:spAutoFit/>
          </a:bodyPr>
          <a:lstStyle/>
          <a:p>
            <a:pPr algn="ctr" defTabSz="914400"/>
            <a:r>
              <a:rPr lang="en-US" sz="900" b="1" dirty="0">
                <a:solidFill>
                  <a:schemeClr val="bg1">
                    <a:lumMod val="50000"/>
                  </a:schemeClr>
                </a:solidFill>
                <a:latin typeface="+mj-ea"/>
                <a:ea typeface="+mj-ea"/>
              </a:rPr>
              <a:t>FY22</a:t>
            </a:r>
          </a:p>
          <a:p>
            <a:pPr algn="ctr" defTabSz="914400"/>
            <a:r>
              <a:rPr lang="en-US" sz="800" dirty="0">
                <a:solidFill>
                  <a:schemeClr val="bg1">
                    <a:lumMod val="50000"/>
                  </a:schemeClr>
                </a:solidFill>
                <a:latin typeface="+mj-ea"/>
                <a:ea typeface="+mj-ea"/>
              </a:rPr>
              <a:t>Closing</a:t>
            </a:r>
            <a:endParaRPr lang="en-US" sz="900" dirty="0">
              <a:solidFill>
                <a:schemeClr val="bg1">
                  <a:lumMod val="50000"/>
                </a:schemeClr>
              </a:solidFill>
              <a:latin typeface="+mj-ea"/>
              <a:ea typeface="+mj-ea"/>
            </a:endParaRPr>
          </a:p>
        </p:txBody>
      </p:sp>
      <p:sp>
        <p:nvSpPr>
          <p:cNvPr id="124" name="TextBox 123">
            <a:extLst>
              <a:ext uri="{FF2B5EF4-FFF2-40B4-BE49-F238E27FC236}">
                <a16:creationId xmlns:a16="http://schemas.microsoft.com/office/drawing/2014/main" id="{2DFB9CA2-7169-45B1-97D9-F79728861EA7}"/>
              </a:ext>
            </a:extLst>
          </p:cNvPr>
          <p:cNvSpPr txBox="1"/>
          <p:nvPr/>
        </p:nvSpPr>
        <p:spPr>
          <a:xfrm>
            <a:off x="5204649" y="1707648"/>
            <a:ext cx="633596" cy="153888"/>
          </a:xfrm>
          <a:prstGeom prst="rect">
            <a:avLst/>
          </a:prstGeom>
          <a:noFill/>
        </p:spPr>
        <p:txBody>
          <a:bodyPr wrap="square" lIns="0" tIns="0" rIns="0" bIns="0" rtlCol="0">
            <a:spAutoFit/>
          </a:bodyPr>
          <a:lstStyle/>
          <a:p>
            <a:pPr algn="ctr" defTabSz="914400"/>
            <a:r>
              <a:rPr lang="en-US" sz="1000" b="1">
                <a:ea typeface="+mj-ea"/>
              </a:rPr>
              <a:t>2023.04</a:t>
            </a:r>
            <a:endParaRPr lang="en-US" sz="1000" b="1" dirty="0">
              <a:ea typeface="+mj-ea"/>
            </a:endParaRPr>
          </a:p>
        </p:txBody>
      </p:sp>
      <p:sp>
        <p:nvSpPr>
          <p:cNvPr id="125" name="Rounded Rectangle 70">
            <a:extLst>
              <a:ext uri="{FF2B5EF4-FFF2-40B4-BE49-F238E27FC236}">
                <a16:creationId xmlns:a16="http://schemas.microsoft.com/office/drawing/2014/main" id="{E1498E14-B56D-4CF1-957F-BAF17C55F0A4}"/>
              </a:ext>
            </a:extLst>
          </p:cNvPr>
          <p:cNvSpPr>
            <a:spLocks/>
          </p:cNvSpPr>
          <p:nvPr/>
        </p:nvSpPr>
        <p:spPr>
          <a:xfrm>
            <a:off x="5546113" y="1877419"/>
            <a:ext cx="36000" cy="262215"/>
          </a:xfrm>
          <a:prstGeom prst="roundRect">
            <a:avLst>
              <a:gd name="adj" fmla="val 50000"/>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mj-ea"/>
              <a:ea typeface="+mj-ea"/>
              <a:cs typeface="Arial" panose="020B0604020202020204" pitchFamily="34" charset="0"/>
            </a:endParaRPr>
          </a:p>
        </p:txBody>
      </p:sp>
      <p:sp>
        <p:nvSpPr>
          <p:cNvPr id="126" name="TextBox 125">
            <a:extLst>
              <a:ext uri="{FF2B5EF4-FFF2-40B4-BE49-F238E27FC236}">
                <a16:creationId xmlns:a16="http://schemas.microsoft.com/office/drawing/2014/main" id="{3E45EB63-BF0D-465C-8233-D025F8B65914}"/>
              </a:ext>
            </a:extLst>
          </p:cNvPr>
          <p:cNvSpPr txBox="1"/>
          <p:nvPr/>
        </p:nvSpPr>
        <p:spPr>
          <a:xfrm>
            <a:off x="5259009" y="2298917"/>
            <a:ext cx="610207" cy="153888"/>
          </a:xfrm>
          <a:prstGeom prst="rect">
            <a:avLst/>
          </a:prstGeom>
          <a:noFill/>
        </p:spPr>
        <p:txBody>
          <a:bodyPr wrap="square" lIns="0" tIns="0" rIns="0" bIns="0" rtlCol="0">
            <a:spAutoFit/>
          </a:bodyPr>
          <a:lstStyle/>
          <a:p>
            <a:pPr algn="ctr" defTabSz="914400"/>
            <a:r>
              <a:rPr lang="en-US" sz="1000" b="1" dirty="0">
                <a:solidFill>
                  <a:srgbClr val="FF0000"/>
                </a:solidFill>
                <a:latin typeface="+mj-ea"/>
                <a:ea typeface="+mj-ea"/>
              </a:rPr>
              <a:t>Present</a:t>
            </a:r>
          </a:p>
        </p:txBody>
      </p:sp>
      <p:sp>
        <p:nvSpPr>
          <p:cNvPr id="127" name="화살표: 아래쪽 126">
            <a:extLst>
              <a:ext uri="{FF2B5EF4-FFF2-40B4-BE49-F238E27FC236}">
                <a16:creationId xmlns:a16="http://schemas.microsoft.com/office/drawing/2014/main" id="{C8E3A6CB-CEA9-46DA-89BE-4380B7944642}"/>
              </a:ext>
            </a:extLst>
          </p:cNvPr>
          <p:cNvSpPr/>
          <p:nvPr/>
        </p:nvSpPr>
        <p:spPr>
          <a:xfrm rot="10800000">
            <a:off x="8873993" y="2202314"/>
            <a:ext cx="66740" cy="70979"/>
          </a:xfrm>
          <a:prstGeom prst="downArrow">
            <a:avLst/>
          </a:prstGeom>
          <a:solidFill>
            <a:srgbClr val="FF0000"/>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128" name="TextBox 127">
            <a:extLst>
              <a:ext uri="{FF2B5EF4-FFF2-40B4-BE49-F238E27FC236}">
                <a16:creationId xmlns:a16="http://schemas.microsoft.com/office/drawing/2014/main" id="{C1E33A4A-AB7C-41B4-94E4-1AF27830115D}"/>
              </a:ext>
            </a:extLst>
          </p:cNvPr>
          <p:cNvSpPr txBox="1"/>
          <p:nvPr/>
        </p:nvSpPr>
        <p:spPr>
          <a:xfrm>
            <a:off x="8571749" y="2298917"/>
            <a:ext cx="671228" cy="307777"/>
          </a:xfrm>
          <a:prstGeom prst="rect">
            <a:avLst/>
          </a:prstGeom>
          <a:noFill/>
        </p:spPr>
        <p:txBody>
          <a:bodyPr wrap="square" lIns="0" tIns="0" rIns="0" bIns="0" rtlCol="0">
            <a:spAutoFit/>
          </a:bodyPr>
          <a:lstStyle/>
          <a:p>
            <a:pPr algn="ctr" defTabSz="914400"/>
            <a:r>
              <a:rPr lang="en-US" sz="1000" b="1" dirty="0">
                <a:solidFill>
                  <a:srgbClr val="FF0000"/>
                </a:solidFill>
                <a:latin typeface="+mj-ea"/>
                <a:ea typeface="+mj-ea"/>
              </a:rPr>
              <a:t>Disclosure</a:t>
            </a:r>
          </a:p>
          <a:p>
            <a:pPr algn="ctr" defTabSz="914400"/>
            <a:r>
              <a:rPr lang="en-US" sz="1000" b="1" dirty="0">
                <a:solidFill>
                  <a:srgbClr val="FF0000"/>
                </a:solidFill>
                <a:latin typeface="+mj-ea"/>
                <a:ea typeface="+mj-ea"/>
              </a:rPr>
              <a:t>merger</a:t>
            </a:r>
          </a:p>
        </p:txBody>
      </p:sp>
      <p:sp>
        <p:nvSpPr>
          <p:cNvPr id="129" name="화살표: 아래쪽 128">
            <a:extLst>
              <a:ext uri="{FF2B5EF4-FFF2-40B4-BE49-F238E27FC236}">
                <a16:creationId xmlns:a16="http://schemas.microsoft.com/office/drawing/2014/main" id="{58766472-1CE5-4F5F-ADDC-A542BD66870F}"/>
              </a:ext>
            </a:extLst>
          </p:cNvPr>
          <p:cNvSpPr/>
          <p:nvPr/>
        </p:nvSpPr>
        <p:spPr>
          <a:xfrm rot="10800000">
            <a:off x="8092499" y="2202314"/>
            <a:ext cx="66740" cy="70979"/>
          </a:xfrm>
          <a:prstGeom prst="downArrow">
            <a:avLst/>
          </a:prstGeom>
          <a:solidFill>
            <a:srgbClr val="FF0000"/>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130" name="TextBox 129">
            <a:extLst>
              <a:ext uri="{FF2B5EF4-FFF2-40B4-BE49-F238E27FC236}">
                <a16:creationId xmlns:a16="http://schemas.microsoft.com/office/drawing/2014/main" id="{7E096F06-2B5E-4E39-9BF0-BE64839101F9}"/>
              </a:ext>
            </a:extLst>
          </p:cNvPr>
          <p:cNvSpPr txBox="1"/>
          <p:nvPr/>
        </p:nvSpPr>
        <p:spPr>
          <a:xfrm>
            <a:off x="7719776" y="2298917"/>
            <a:ext cx="812186" cy="461665"/>
          </a:xfrm>
          <a:prstGeom prst="rect">
            <a:avLst/>
          </a:prstGeom>
          <a:noFill/>
        </p:spPr>
        <p:txBody>
          <a:bodyPr wrap="square" lIns="0" tIns="0" rIns="0" bIns="0" rtlCol="0">
            <a:spAutoFit/>
          </a:bodyPr>
          <a:lstStyle/>
          <a:p>
            <a:pPr algn="ctr" defTabSz="914400"/>
            <a:r>
              <a:rPr lang="en-US" altLang="ko-KR" sz="1000" b="1" dirty="0">
                <a:solidFill>
                  <a:srgbClr val="FF0000"/>
                </a:solidFill>
                <a:latin typeface="+mj-ea"/>
                <a:ea typeface="+mj-ea"/>
              </a:rPr>
              <a:t>Independent Valuation for disclosure</a:t>
            </a:r>
          </a:p>
        </p:txBody>
      </p:sp>
      <p:sp>
        <p:nvSpPr>
          <p:cNvPr id="131" name="화살표: 아래쪽 130">
            <a:extLst>
              <a:ext uri="{FF2B5EF4-FFF2-40B4-BE49-F238E27FC236}">
                <a16:creationId xmlns:a16="http://schemas.microsoft.com/office/drawing/2014/main" id="{2F637B9F-5994-4239-BAB6-31A616128702}"/>
              </a:ext>
            </a:extLst>
          </p:cNvPr>
          <p:cNvSpPr/>
          <p:nvPr/>
        </p:nvSpPr>
        <p:spPr>
          <a:xfrm rot="10800000">
            <a:off x="7161200" y="2202314"/>
            <a:ext cx="66740" cy="70979"/>
          </a:xfrm>
          <a:prstGeom prst="downArrow">
            <a:avLst/>
          </a:prstGeom>
          <a:solidFill>
            <a:srgbClr val="FF0000"/>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132" name="TextBox 131">
            <a:extLst>
              <a:ext uri="{FF2B5EF4-FFF2-40B4-BE49-F238E27FC236}">
                <a16:creationId xmlns:a16="http://schemas.microsoft.com/office/drawing/2014/main" id="{D25622CA-2ECF-4EE7-AEC2-7AC75CACABA0}"/>
              </a:ext>
            </a:extLst>
          </p:cNvPr>
          <p:cNvSpPr txBox="1"/>
          <p:nvPr/>
        </p:nvSpPr>
        <p:spPr>
          <a:xfrm>
            <a:off x="6751251" y="2298917"/>
            <a:ext cx="893405" cy="461665"/>
          </a:xfrm>
          <a:prstGeom prst="rect">
            <a:avLst/>
          </a:prstGeom>
          <a:noFill/>
        </p:spPr>
        <p:txBody>
          <a:bodyPr wrap="square" lIns="0" tIns="0" rIns="0" bIns="0" rtlCol="0">
            <a:spAutoFit/>
          </a:bodyPr>
          <a:lstStyle/>
          <a:p>
            <a:pPr algn="ctr" defTabSz="914400"/>
            <a:r>
              <a:rPr lang="en-US" altLang="ko-KR" sz="1000" b="1" dirty="0">
                <a:solidFill>
                  <a:srgbClr val="FF0000"/>
                </a:solidFill>
                <a:latin typeface="+mj-ea"/>
                <a:ea typeface="+mj-ea"/>
              </a:rPr>
              <a:t>Acquisition of remaining shares</a:t>
            </a:r>
            <a:endParaRPr lang="en-US" sz="1000" b="1" dirty="0">
              <a:solidFill>
                <a:srgbClr val="FF0000"/>
              </a:solidFill>
              <a:latin typeface="+mj-ea"/>
              <a:ea typeface="+mj-ea"/>
            </a:endParaRPr>
          </a:p>
        </p:txBody>
      </p:sp>
      <p:cxnSp>
        <p:nvCxnSpPr>
          <p:cNvPr id="138" name="직선 연결선 137">
            <a:extLst>
              <a:ext uri="{FF2B5EF4-FFF2-40B4-BE49-F238E27FC236}">
                <a16:creationId xmlns:a16="http://schemas.microsoft.com/office/drawing/2014/main" id="{5048FED4-ED6D-410E-A6B4-3C4D1F5213E3}"/>
              </a:ext>
            </a:extLst>
          </p:cNvPr>
          <p:cNvCxnSpPr>
            <a:cxnSpLocks/>
          </p:cNvCxnSpPr>
          <p:nvPr/>
        </p:nvCxnSpPr>
        <p:spPr>
          <a:xfrm>
            <a:off x="6309680" y="1876751"/>
            <a:ext cx="0" cy="261295"/>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1" name="Oval 19">
            <a:extLst>
              <a:ext uri="{FF2B5EF4-FFF2-40B4-BE49-F238E27FC236}">
                <a16:creationId xmlns:a16="http://schemas.microsoft.com/office/drawing/2014/main" id="{9669A813-121E-459C-8B5A-DF1D30B633B4}"/>
              </a:ext>
            </a:extLst>
          </p:cNvPr>
          <p:cNvSpPr>
            <a:spLocks noChangeArrowheads="1"/>
          </p:cNvSpPr>
          <p:nvPr/>
        </p:nvSpPr>
        <p:spPr bwMode="auto">
          <a:xfrm>
            <a:off x="4301145" y="2181634"/>
            <a:ext cx="144000" cy="151477"/>
          </a:xfrm>
          <a:prstGeom prst="ellipse">
            <a:avLst/>
          </a:prstGeom>
          <a:solidFill>
            <a:srgbClr val="FF0000"/>
          </a:solidFill>
          <a:ln w="19050">
            <a:solidFill>
              <a:schemeClr val="bg1"/>
            </a:solidFill>
            <a:round/>
            <a:headEnd/>
            <a:tailEnd/>
          </a:ln>
        </p:spPr>
        <p:txBody>
          <a:bodyPr lIns="0" tIns="0" rIns="0" bIns="0" anchor="ctr">
            <a:spAutoFit/>
          </a:bodyPr>
          <a:lstStyle/>
          <a:p>
            <a:pPr algn="ctr"/>
            <a:r>
              <a:rPr lang="en-AU" sz="700" b="1">
                <a:solidFill>
                  <a:srgbClr val="FFFFFF"/>
                </a:solidFill>
                <a:ea typeface="맑은 고딕" panose="020B0503020000020004" pitchFamily="50" charset="-127"/>
              </a:rPr>
              <a:t>3</a:t>
            </a:r>
            <a:endParaRPr lang="en-AU" sz="700" b="1" dirty="0">
              <a:solidFill>
                <a:srgbClr val="FFFFFF"/>
              </a:solidFill>
              <a:ea typeface="맑은 고딕" panose="020B0503020000020004" pitchFamily="50" charset="-127"/>
            </a:endParaRPr>
          </a:p>
        </p:txBody>
      </p:sp>
      <p:sp>
        <p:nvSpPr>
          <p:cNvPr id="142" name="TextBox 141">
            <a:extLst>
              <a:ext uri="{FF2B5EF4-FFF2-40B4-BE49-F238E27FC236}">
                <a16:creationId xmlns:a16="http://schemas.microsoft.com/office/drawing/2014/main" id="{2590BE54-D9DE-4109-8AC1-6C32008B3BE9}"/>
              </a:ext>
            </a:extLst>
          </p:cNvPr>
          <p:cNvSpPr txBox="1"/>
          <p:nvPr/>
        </p:nvSpPr>
        <p:spPr>
          <a:xfrm>
            <a:off x="2316317" y="2310142"/>
            <a:ext cx="1221275" cy="276999"/>
          </a:xfrm>
          <a:prstGeom prst="rect">
            <a:avLst/>
          </a:prstGeom>
          <a:noFill/>
        </p:spPr>
        <p:txBody>
          <a:bodyPr wrap="square" lIns="0" tIns="0" rIns="0" bIns="0" rtlCol="0">
            <a:spAutoFit/>
          </a:bodyPr>
          <a:lstStyle/>
          <a:p>
            <a:pPr algn="ctr" defTabSz="914400"/>
            <a:r>
              <a:rPr lang="en-US" sz="1000" b="1" dirty="0">
                <a:solidFill>
                  <a:srgbClr val="00338D"/>
                </a:solidFill>
                <a:latin typeface="+mj-ea"/>
                <a:ea typeface="+mj-ea"/>
              </a:rPr>
              <a:t>List Bio</a:t>
            </a:r>
          </a:p>
          <a:p>
            <a:pPr algn="ctr" defTabSz="914400"/>
            <a:r>
              <a:rPr lang="en-US" sz="800" b="1" dirty="0">
                <a:solidFill>
                  <a:srgbClr val="00338D"/>
                </a:solidFill>
                <a:latin typeface="+mj-ea"/>
                <a:ea typeface="+mj-ea"/>
              </a:rPr>
              <a:t>Fund raising (Series A)</a:t>
            </a:r>
          </a:p>
        </p:txBody>
      </p:sp>
      <p:sp>
        <p:nvSpPr>
          <p:cNvPr id="70" name="오각형 31">
            <a:extLst>
              <a:ext uri="{FF2B5EF4-FFF2-40B4-BE49-F238E27FC236}">
                <a16:creationId xmlns:a16="http://schemas.microsoft.com/office/drawing/2014/main" id="{EB7C6DA1-F0AE-47DC-B42D-015F41821ECD}"/>
              </a:ext>
            </a:extLst>
          </p:cNvPr>
          <p:cNvSpPr/>
          <p:nvPr/>
        </p:nvSpPr>
        <p:spPr>
          <a:xfrm>
            <a:off x="5369617" y="1186857"/>
            <a:ext cx="4037576" cy="396000"/>
          </a:xfrm>
          <a:prstGeom prst="homePlate">
            <a:avLst/>
          </a:prstGeom>
          <a:solidFill>
            <a:srgbClr val="00338D"/>
          </a:solidFill>
          <a:ln w="19050" cap="flat" cmpd="sng" algn="ctr">
            <a:solidFill>
              <a:sysClr val="window" lastClr="FFFFFF"/>
            </a:solidFill>
            <a:prstDash val="solid"/>
            <a:miter lim="800000"/>
          </a:ln>
          <a:effectLst/>
        </p:spPr>
        <p:txBody>
          <a:bodyPr lIns="54000" tIns="54000" rIns="54000" bIns="54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ko-KR" altLang="en-US" sz="1300" b="1" i="0" u="none" strike="noStrike" kern="0" cap="none" spc="0" normalizeH="0" baseline="0" noProof="0" dirty="0">
              <a:ln>
                <a:noFill/>
              </a:ln>
              <a:solidFill>
                <a:schemeClr val="bg1"/>
              </a:solidFill>
              <a:effectLst/>
              <a:uLnTx/>
              <a:uFillTx/>
              <a:latin typeface="+mj-ea"/>
              <a:ea typeface="+mj-ea"/>
              <a:cs typeface="Arial" panose="020B0604020202020204" pitchFamily="34" charset="0"/>
            </a:endParaRPr>
          </a:p>
        </p:txBody>
      </p:sp>
      <p:sp>
        <p:nvSpPr>
          <p:cNvPr id="71" name="오각형 33">
            <a:extLst>
              <a:ext uri="{FF2B5EF4-FFF2-40B4-BE49-F238E27FC236}">
                <a16:creationId xmlns:a16="http://schemas.microsoft.com/office/drawing/2014/main" id="{77C081F7-F396-4B65-835D-340150313B70}"/>
              </a:ext>
            </a:extLst>
          </p:cNvPr>
          <p:cNvSpPr/>
          <p:nvPr/>
        </p:nvSpPr>
        <p:spPr>
          <a:xfrm>
            <a:off x="587274" y="1186857"/>
            <a:ext cx="5813526" cy="396000"/>
          </a:xfrm>
          <a:prstGeom prst="homePlate">
            <a:avLst/>
          </a:prstGeom>
          <a:solidFill>
            <a:srgbClr val="00338D"/>
          </a:solidFill>
          <a:ln w="19050" cap="flat" cmpd="sng" algn="ctr">
            <a:solidFill>
              <a:sysClr val="window" lastClr="FFFFFF"/>
            </a:solidFill>
            <a:prstDash val="solid"/>
            <a:miter lim="800000"/>
          </a:ln>
          <a:effectLst/>
        </p:spPr>
        <p:txBody>
          <a:bodyPr lIns="54000" tIns="54000" rIns="54000" bIns="54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ko-KR" altLang="en-US" sz="1300" b="1" i="0" u="none" strike="noStrike" kern="0" cap="none" spc="0" normalizeH="0" baseline="0" noProof="0" dirty="0">
              <a:ln>
                <a:noFill/>
              </a:ln>
              <a:solidFill>
                <a:schemeClr val="bg1"/>
              </a:solidFill>
              <a:effectLst/>
              <a:uLnTx/>
              <a:uFillTx/>
              <a:latin typeface="+mj-ea"/>
              <a:ea typeface="+mj-ea"/>
              <a:cs typeface="Arial" panose="020B0604020202020204" pitchFamily="34" charset="0"/>
            </a:endParaRPr>
          </a:p>
        </p:txBody>
      </p:sp>
      <p:sp>
        <p:nvSpPr>
          <p:cNvPr id="74" name="TextBox 73">
            <a:extLst>
              <a:ext uri="{FF2B5EF4-FFF2-40B4-BE49-F238E27FC236}">
                <a16:creationId xmlns:a16="http://schemas.microsoft.com/office/drawing/2014/main" id="{023E89ED-EC82-44C6-882B-A8502ED2FB31}"/>
              </a:ext>
            </a:extLst>
          </p:cNvPr>
          <p:cNvSpPr txBox="1"/>
          <p:nvPr/>
        </p:nvSpPr>
        <p:spPr>
          <a:xfrm>
            <a:off x="6400800" y="1202123"/>
            <a:ext cx="2939653" cy="369332"/>
          </a:xfrm>
          <a:prstGeom prst="rect">
            <a:avLst/>
          </a:prstGeom>
          <a:noFill/>
        </p:spPr>
        <p:txBody>
          <a:bodyPr wrap="square" lIns="0" tIns="0" rIns="0" bIns="0" rtlCol="0">
            <a:spAutoFit/>
          </a:bodyPr>
          <a:lstStyle/>
          <a:p>
            <a:pPr algn="ctr" defTabSz="914400"/>
            <a:r>
              <a:rPr lang="en-US" sz="1200" b="1" dirty="0">
                <a:solidFill>
                  <a:schemeClr val="bg1"/>
                </a:solidFill>
                <a:latin typeface="+mj-ea"/>
                <a:ea typeface="+mj-ea"/>
              </a:rPr>
              <a:t>Acquisition of remaining shares and Mergers</a:t>
            </a:r>
          </a:p>
        </p:txBody>
      </p:sp>
      <p:sp>
        <p:nvSpPr>
          <p:cNvPr id="75" name="Rectangle 12">
            <a:extLst>
              <a:ext uri="{FF2B5EF4-FFF2-40B4-BE49-F238E27FC236}">
                <a16:creationId xmlns:a16="http://schemas.microsoft.com/office/drawing/2014/main" id="{E5E426F6-7EBB-4C79-97A9-7252686BC315}"/>
              </a:ext>
            </a:extLst>
          </p:cNvPr>
          <p:cNvSpPr>
            <a:spLocks noChangeArrowheads="1"/>
          </p:cNvSpPr>
          <p:nvPr/>
        </p:nvSpPr>
        <p:spPr bwMode="gray">
          <a:xfrm>
            <a:off x="532988" y="4699000"/>
            <a:ext cx="633596" cy="1536037"/>
          </a:xfrm>
          <a:prstGeom prst="rect">
            <a:avLst/>
          </a:prstGeom>
          <a:solidFill>
            <a:srgbClr val="00338D"/>
          </a:solidFill>
          <a:ln w="12700" algn="ctr">
            <a:solidFill>
              <a:srgbClr val="005EB8"/>
            </a:solidFill>
            <a:miter lim="800000"/>
            <a:headEnd/>
            <a:tailEnd/>
          </a:ln>
        </p:spPr>
        <p:txBody>
          <a:bodyPr lIns="36000" tIns="54000" rIns="36000" bIns="54000" anchor="ctr"/>
          <a:lstStyle/>
          <a:p>
            <a:pPr algn="ctr">
              <a:lnSpc>
                <a:spcPct val="110000"/>
              </a:lnSpc>
              <a:spcBef>
                <a:spcPct val="20000"/>
              </a:spcBef>
              <a:buClr>
                <a:srgbClr val="00338D"/>
              </a:buClr>
              <a:buSzPct val="85000"/>
            </a:pPr>
            <a:r>
              <a:rPr lang="en-US" altLang="ko-KR" sz="1300" b="1" i="1" kern="0" spc="-80" dirty="0">
                <a:solidFill>
                  <a:schemeClr val="bg1"/>
                </a:solidFill>
                <a:latin typeface="+mj-ea"/>
                <a:ea typeface="+mj-ea"/>
              </a:rPr>
              <a:t>Future</a:t>
            </a:r>
            <a:endParaRPr lang="ko-KR" altLang="en-US" sz="1300" b="1" i="1" kern="0" spc="-80" dirty="0">
              <a:solidFill>
                <a:schemeClr val="bg1"/>
              </a:solidFill>
              <a:latin typeface="+mj-ea"/>
              <a:ea typeface="+mj-ea"/>
            </a:endParaRPr>
          </a:p>
          <a:p>
            <a:pPr algn="ctr">
              <a:lnSpc>
                <a:spcPct val="110000"/>
              </a:lnSpc>
              <a:spcBef>
                <a:spcPct val="20000"/>
              </a:spcBef>
              <a:buClr>
                <a:srgbClr val="00338D"/>
              </a:buClr>
              <a:buSzPct val="85000"/>
            </a:pPr>
            <a:r>
              <a:rPr lang="en-US" altLang="ko-KR" sz="1300" b="1" i="1" kern="0" spc="-80" dirty="0">
                <a:solidFill>
                  <a:schemeClr val="bg1"/>
                </a:solidFill>
                <a:latin typeface="+mj-ea"/>
                <a:ea typeface="+mj-ea"/>
              </a:rPr>
              <a:t>Key Points</a:t>
            </a:r>
            <a:endParaRPr lang="ko-KR" altLang="en-US" sz="1300" b="1" i="1" kern="0" spc="-80" dirty="0">
              <a:solidFill>
                <a:schemeClr val="bg1"/>
              </a:solidFill>
              <a:latin typeface="+mj-ea"/>
              <a:ea typeface="+mj-ea"/>
            </a:endParaRPr>
          </a:p>
        </p:txBody>
      </p:sp>
      <p:sp>
        <p:nvSpPr>
          <p:cNvPr id="76" name="Rectangle 12">
            <a:extLst>
              <a:ext uri="{FF2B5EF4-FFF2-40B4-BE49-F238E27FC236}">
                <a16:creationId xmlns:a16="http://schemas.microsoft.com/office/drawing/2014/main" id="{646068BA-D32E-41F8-8245-DABD8E1ACE5D}"/>
              </a:ext>
            </a:extLst>
          </p:cNvPr>
          <p:cNvSpPr>
            <a:spLocks noChangeArrowheads="1"/>
          </p:cNvSpPr>
          <p:nvPr/>
        </p:nvSpPr>
        <p:spPr bwMode="gray">
          <a:xfrm>
            <a:off x="1851669" y="5398987"/>
            <a:ext cx="1449553" cy="836050"/>
          </a:xfrm>
          <a:prstGeom prst="rect">
            <a:avLst/>
          </a:prstGeom>
          <a:solidFill>
            <a:schemeClr val="bg1"/>
          </a:solid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Semi-annual closing and accounting on book value</a:t>
            </a:r>
          </a:p>
        </p:txBody>
      </p:sp>
      <p:sp>
        <p:nvSpPr>
          <p:cNvPr id="77" name="Rectangle 12">
            <a:extLst>
              <a:ext uri="{FF2B5EF4-FFF2-40B4-BE49-F238E27FC236}">
                <a16:creationId xmlns:a16="http://schemas.microsoft.com/office/drawing/2014/main" id="{7D021B4F-8870-46EB-A03C-E2F5DA57E4DB}"/>
              </a:ext>
            </a:extLst>
          </p:cNvPr>
          <p:cNvSpPr>
            <a:spLocks noChangeArrowheads="1"/>
          </p:cNvSpPr>
          <p:nvPr/>
        </p:nvSpPr>
        <p:spPr bwMode="gray">
          <a:xfrm>
            <a:off x="3352493" y="5398987"/>
            <a:ext cx="2635234" cy="836049"/>
          </a:xfrm>
          <a:prstGeom prst="rect">
            <a:avLst/>
          </a:prstGeom>
          <a:solidFill>
            <a:schemeClr val="bg1"/>
          </a:solid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Possibility of pre-recording in the ledger in case of business changes or impairment detection</a:t>
            </a:r>
          </a:p>
        </p:txBody>
      </p:sp>
      <p:sp>
        <p:nvSpPr>
          <p:cNvPr id="78" name="Rectangle 12">
            <a:extLst>
              <a:ext uri="{FF2B5EF4-FFF2-40B4-BE49-F238E27FC236}">
                <a16:creationId xmlns:a16="http://schemas.microsoft.com/office/drawing/2014/main" id="{F9B6A0FA-3599-49F7-AA7E-1F412BAAB53A}"/>
              </a:ext>
            </a:extLst>
          </p:cNvPr>
          <p:cNvSpPr>
            <a:spLocks noChangeArrowheads="1"/>
          </p:cNvSpPr>
          <p:nvPr/>
        </p:nvSpPr>
        <p:spPr bwMode="gray">
          <a:xfrm>
            <a:off x="6047081" y="4699000"/>
            <a:ext cx="2734380" cy="1536036"/>
          </a:xfrm>
          <a:prstGeom prst="rect">
            <a:avLst/>
          </a:prstGeom>
          <a:solidFill>
            <a:schemeClr val="bg1"/>
          </a:solidFill>
          <a:ln w="12700" algn="ctr">
            <a:solidFill>
              <a:srgbClr val="0091DA"/>
            </a:solidFill>
            <a:miter lim="800000"/>
            <a:headEnd/>
            <a:tailEnd/>
          </a:ln>
        </p:spPr>
        <p:txBody>
          <a:bodyPr lIns="72000" tIns="54000" rIns="54000" bIns="54000" anchor="ctr"/>
          <a:lstStyle/>
          <a:p>
            <a:pPr marL="108000" indent="-108000" fontAlgn="base" latinLnBrk="1">
              <a:lnSpc>
                <a:spcPct val="110000"/>
              </a:lnSpc>
              <a:spcBef>
                <a:spcPts val="300"/>
              </a:spcBef>
              <a:spcAft>
                <a:spcPct val="0"/>
              </a:spcAft>
              <a:buClr>
                <a:srgbClr val="1E3C4C"/>
              </a:buClr>
              <a:buFont typeface="Wingdings" panose="05000000000000000000" pitchFamily="2" charset="2"/>
              <a:buChar char="§"/>
              <a:defRPr/>
            </a:pPr>
            <a:r>
              <a:rPr lang="en-US" altLang="ko-KR" sz="1100" dirty="0">
                <a:latin typeface="+mj-ea"/>
                <a:ea typeface="+mj-ea"/>
              </a:rPr>
              <a:t>Valuation report for disclosure (based on the valuation method under the regulations according to the structure) </a:t>
            </a:r>
          </a:p>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Verification of adequacy of allocation amount and book value</a:t>
            </a:r>
          </a:p>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Recalculation PPA amount </a:t>
            </a:r>
          </a:p>
        </p:txBody>
      </p:sp>
      <p:sp>
        <p:nvSpPr>
          <p:cNvPr id="79" name="Rectangle 12">
            <a:extLst>
              <a:ext uri="{FF2B5EF4-FFF2-40B4-BE49-F238E27FC236}">
                <a16:creationId xmlns:a16="http://schemas.microsoft.com/office/drawing/2014/main" id="{8E177189-3E4F-4C72-B32F-7E3E8AA28A8C}"/>
              </a:ext>
            </a:extLst>
          </p:cNvPr>
          <p:cNvSpPr>
            <a:spLocks noChangeArrowheads="1"/>
          </p:cNvSpPr>
          <p:nvPr/>
        </p:nvSpPr>
        <p:spPr bwMode="gray">
          <a:xfrm>
            <a:off x="1845129" y="4699000"/>
            <a:ext cx="1456093" cy="655536"/>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Determination of merger structure considering tax issues</a:t>
            </a:r>
          </a:p>
        </p:txBody>
      </p:sp>
      <p:sp>
        <p:nvSpPr>
          <p:cNvPr id="81" name="Rectangle 12">
            <a:extLst>
              <a:ext uri="{FF2B5EF4-FFF2-40B4-BE49-F238E27FC236}">
                <a16:creationId xmlns:a16="http://schemas.microsoft.com/office/drawing/2014/main" id="{EA9D10D7-AD4A-4AF6-8AF0-FD0EF90DCB8F}"/>
              </a:ext>
            </a:extLst>
          </p:cNvPr>
          <p:cNvSpPr>
            <a:spLocks noChangeArrowheads="1"/>
          </p:cNvSpPr>
          <p:nvPr/>
        </p:nvSpPr>
        <p:spPr bwMode="gray">
          <a:xfrm>
            <a:off x="8825821" y="4698998"/>
            <a:ext cx="703824" cy="1536035"/>
          </a:xfrm>
          <a:prstGeom prst="rect">
            <a:avLst/>
          </a:prstGeom>
          <a:noFill/>
          <a:ln w="12700" algn="ctr">
            <a:solidFill>
              <a:srgbClr val="0091DA"/>
            </a:solidFill>
            <a:miter lim="800000"/>
            <a:headEnd/>
            <a:tailEnd/>
          </a:ln>
        </p:spPr>
        <p:txBody>
          <a:bodyPr lIns="72000" tIns="54000" rIns="0" bIns="54000" anchor="ctr"/>
          <a:lstStyle/>
          <a:p>
            <a:pPr marL="108000" indent="-108000" fontAlgn="base" latinLnBrk="1">
              <a:lnSpc>
                <a:spcPct val="110000"/>
              </a:lnSpc>
              <a:spcBef>
                <a:spcPts val="300"/>
              </a:spcBef>
              <a:spcAft>
                <a:spcPct val="0"/>
              </a:spcAft>
              <a:buClr>
                <a:srgbClr val="1E3C4C"/>
              </a:buClr>
              <a:buFont typeface="Wingdings" panose="05000000000000000000" pitchFamily="2" charset="2"/>
              <a:buChar char="§"/>
              <a:defRPr/>
            </a:pPr>
            <a:r>
              <a:rPr lang="en-US" altLang="ko-KR" sz="1100" dirty="0">
                <a:latin typeface="+mj-ea"/>
                <a:ea typeface="+mj-ea"/>
              </a:rPr>
              <a:t>16~18p</a:t>
            </a:r>
          </a:p>
        </p:txBody>
      </p:sp>
      <p:sp>
        <p:nvSpPr>
          <p:cNvPr id="82" name="Rectangle 12">
            <a:extLst>
              <a:ext uri="{FF2B5EF4-FFF2-40B4-BE49-F238E27FC236}">
                <a16:creationId xmlns:a16="http://schemas.microsoft.com/office/drawing/2014/main" id="{DD748B24-FEB9-4C51-8409-F9D0518F9AAD}"/>
              </a:ext>
            </a:extLst>
          </p:cNvPr>
          <p:cNvSpPr>
            <a:spLocks noChangeArrowheads="1"/>
          </p:cNvSpPr>
          <p:nvPr/>
        </p:nvSpPr>
        <p:spPr bwMode="gray">
          <a:xfrm>
            <a:off x="3345952" y="4699000"/>
            <a:ext cx="2652597" cy="655537"/>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Valuation depends on the structure. (SPC establishment, the region of vehicle, etc.)</a:t>
            </a:r>
          </a:p>
        </p:txBody>
      </p:sp>
      <p:sp>
        <p:nvSpPr>
          <p:cNvPr id="83" name="Rectangle 12">
            <a:extLst>
              <a:ext uri="{FF2B5EF4-FFF2-40B4-BE49-F238E27FC236}">
                <a16:creationId xmlns:a16="http://schemas.microsoft.com/office/drawing/2014/main" id="{9714BD33-1E9B-4E52-8CC0-31041C20E9EF}"/>
              </a:ext>
            </a:extLst>
          </p:cNvPr>
          <p:cNvSpPr>
            <a:spLocks noChangeArrowheads="1"/>
          </p:cNvSpPr>
          <p:nvPr/>
        </p:nvSpPr>
        <p:spPr bwMode="gray">
          <a:xfrm>
            <a:off x="1204595" y="4699000"/>
            <a:ext cx="595804" cy="655535"/>
          </a:xfrm>
          <a:prstGeom prst="rect">
            <a:avLst/>
          </a:prstGeom>
          <a:solidFill>
            <a:srgbClr val="0091DA"/>
          </a:solidFill>
          <a:ln w="12700" algn="ctr">
            <a:solidFill>
              <a:srgbClr val="0091DA"/>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dirty="0">
                <a:solidFill>
                  <a:schemeClr val="bg1"/>
                </a:solidFill>
                <a:latin typeface="+mj-ea"/>
                <a:ea typeface="+mj-ea"/>
              </a:rPr>
              <a:t>Regulation</a:t>
            </a:r>
            <a:endParaRPr lang="ko-KR" altLang="en-US" sz="1300" b="1" kern="0" spc="-80" dirty="0">
              <a:solidFill>
                <a:schemeClr val="bg1"/>
              </a:solidFill>
              <a:latin typeface="+mj-ea"/>
              <a:ea typeface="+mj-ea"/>
            </a:endParaRPr>
          </a:p>
        </p:txBody>
      </p:sp>
      <p:sp>
        <p:nvSpPr>
          <p:cNvPr id="84" name="Rectangle 12">
            <a:extLst>
              <a:ext uri="{FF2B5EF4-FFF2-40B4-BE49-F238E27FC236}">
                <a16:creationId xmlns:a16="http://schemas.microsoft.com/office/drawing/2014/main" id="{84163077-885B-461C-BEDB-247E74812DA2}"/>
              </a:ext>
            </a:extLst>
          </p:cNvPr>
          <p:cNvSpPr>
            <a:spLocks noChangeArrowheads="1"/>
          </p:cNvSpPr>
          <p:nvPr/>
        </p:nvSpPr>
        <p:spPr bwMode="gray">
          <a:xfrm>
            <a:off x="1204594" y="5398987"/>
            <a:ext cx="595804" cy="836050"/>
          </a:xfrm>
          <a:prstGeom prst="rect">
            <a:avLst/>
          </a:prstGeom>
          <a:solidFill>
            <a:srgbClr val="0091DA"/>
          </a:solidFill>
          <a:ln w="12700" algn="ctr">
            <a:solidFill>
              <a:srgbClr val="0091DA"/>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dirty="0" err="1">
                <a:solidFill>
                  <a:schemeClr val="bg1"/>
                </a:solidFill>
                <a:latin typeface="+mj-ea"/>
                <a:ea typeface="+mj-ea"/>
              </a:rPr>
              <a:t>BookValue</a:t>
            </a:r>
            <a:endParaRPr lang="ko-KR" altLang="en-US" sz="1300" b="1" kern="0" spc="-80" dirty="0">
              <a:solidFill>
                <a:schemeClr val="bg1"/>
              </a:solidFill>
              <a:latin typeface="+mj-ea"/>
              <a:ea typeface="+mj-ea"/>
            </a:endParaRPr>
          </a:p>
        </p:txBody>
      </p:sp>
      <p:sp>
        <p:nvSpPr>
          <p:cNvPr id="85" name="Rectangle 12">
            <a:extLst>
              <a:ext uri="{FF2B5EF4-FFF2-40B4-BE49-F238E27FC236}">
                <a16:creationId xmlns:a16="http://schemas.microsoft.com/office/drawing/2014/main" id="{D7273D6E-44C6-46B1-BE60-D0211E45F004}"/>
              </a:ext>
            </a:extLst>
          </p:cNvPr>
          <p:cNvSpPr>
            <a:spLocks noChangeArrowheads="1"/>
          </p:cNvSpPr>
          <p:nvPr/>
        </p:nvSpPr>
        <p:spPr bwMode="gray">
          <a:xfrm>
            <a:off x="1845129" y="3193335"/>
            <a:ext cx="1456093" cy="1442165"/>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Closing FY22</a:t>
            </a:r>
          </a:p>
        </p:txBody>
      </p:sp>
      <p:sp>
        <p:nvSpPr>
          <p:cNvPr id="87" name="Rectangle 12">
            <a:extLst>
              <a:ext uri="{FF2B5EF4-FFF2-40B4-BE49-F238E27FC236}">
                <a16:creationId xmlns:a16="http://schemas.microsoft.com/office/drawing/2014/main" id="{519FB5A1-07BC-4E73-B57B-3438AEF8448D}"/>
              </a:ext>
            </a:extLst>
          </p:cNvPr>
          <p:cNvSpPr>
            <a:spLocks noChangeArrowheads="1"/>
          </p:cNvSpPr>
          <p:nvPr/>
        </p:nvSpPr>
        <p:spPr bwMode="gray">
          <a:xfrm>
            <a:off x="3345953" y="3193335"/>
            <a:ext cx="2652596" cy="1442165"/>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b="0" i="0" dirty="0">
                <a:solidFill>
                  <a:srgbClr val="000000"/>
                </a:solidFill>
                <a:effectLst/>
                <a:latin typeface="Roboto"/>
              </a:rPr>
              <a:t>Potential issues on Book Value such as impairment of goodwill</a:t>
            </a:r>
            <a:endParaRPr lang="en-US" altLang="ko-KR" sz="1100" dirty="0">
              <a:latin typeface="+mj-ea"/>
              <a:ea typeface="+mj-ea"/>
            </a:endParaRPr>
          </a:p>
        </p:txBody>
      </p:sp>
      <p:sp>
        <p:nvSpPr>
          <p:cNvPr id="88" name="Rectangle 12">
            <a:extLst>
              <a:ext uri="{FF2B5EF4-FFF2-40B4-BE49-F238E27FC236}">
                <a16:creationId xmlns:a16="http://schemas.microsoft.com/office/drawing/2014/main" id="{DD317C21-A44D-476A-BA78-76EC9EDE843B}"/>
              </a:ext>
            </a:extLst>
          </p:cNvPr>
          <p:cNvSpPr>
            <a:spLocks noChangeArrowheads="1"/>
          </p:cNvSpPr>
          <p:nvPr/>
        </p:nvSpPr>
        <p:spPr bwMode="gray">
          <a:xfrm>
            <a:off x="8825821" y="3193335"/>
            <a:ext cx="703824" cy="1442165"/>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18p</a:t>
            </a:r>
          </a:p>
        </p:txBody>
      </p:sp>
      <p:sp>
        <p:nvSpPr>
          <p:cNvPr id="89" name="Oval 19">
            <a:extLst>
              <a:ext uri="{FF2B5EF4-FFF2-40B4-BE49-F238E27FC236}">
                <a16:creationId xmlns:a16="http://schemas.microsoft.com/office/drawing/2014/main" id="{3B2D346F-3D54-4771-ADEF-717669EE09BA}"/>
              </a:ext>
            </a:extLst>
          </p:cNvPr>
          <p:cNvSpPr>
            <a:spLocks noChangeArrowheads="1"/>
          </p:cNvSpPr>
          <p:nvPr/>
        </p:nvSpPr>
        <p:spPr bwMode="auto">
          <a:xfrm>
            <a:off x="1866909" y="3841181"/>
            <a:ext cx="144000" cy="151477"/>
          </a:xfrm>
          <a:prstGeom prst="ellipse">
            <a:avLst/>
          </a:prstGeom>
          <a:solidFill>
            <a:srgbClr val="FF0000"/>
          </a:solidFill>
          <a:ln w="19050">
            <a:solidFill>
              <a:schemeClr val="bg1"/>
            </a:solidFill>
            <a:round/>
            <a:headEnd/>
            <a:tailEnd/>
          </a:ln>
        </p:spPr>
        <p:txBody>
          <a:bodyPr lIns="0" tIns="0" rIns="0" bIns="0" anchor="ctr">
            <a:spAutoFit/>
          </a:bodyPr>
          <a:lstStyle/>
          <a:p>
            <a:pPr algn="ctr"/>
            <a:r>
              <a:rPr lang="en-AU" sz="700" b="1">
                <a:solidFill>
                  <a:srgbClr val="FFFFFF"/>
                </a:solidFill>
                <a:ea typeface="맑은 고딕" panose="020B0503020000020004" pitchFamily="50" charset="-127"/>
              </a:rPr>
              <a:t>3</a:t>
            </a:r>
            <a:endParaRPr lang="en-AU" sz="700" b="1" dirty="0">
              <a:solidFill>
                <a:srgbClr val="FFFFFF"/>
              </a:solidFill>
              <a:ea typeface="맑은 고딕" panose="020B0503020000020004" pitchFamily="50" charset="-127"/>
            </a:endParaRPr>
          </a:p>
        </p:txBody>
      </p:sp>
      <p:sp>
        <p:nvSpPr>
          <p:cNvPr id="90" name="Rectangle 12">
            <a:extLst>
              <a:ext uri="{FF2B5EF4-FFF2-40B4-BE49-F238E27FC236}">
                <a16:creationId xmlns:a16="http://schemas.microsoft.com/office/drawing/2014/main" id="{61C8E9B5-72BE-4E23-A5A4-7D221D7E7F7E}"/>
              </a:ext>
            </a:extLst>
          </p:cNvPr>
          <p:cNvSpPr>
            <a:spLocks noChangeArrowheads="1"/>
          </p:cNvSpPr>
          <p:nvPr/>
        </p:nvSpPr>
        <p:spPr bwMode="gray">
          <a:xfrm>
            <a:off x="6047082" y="3193335"/>
            <a:ext cx="2734380" cy="1442165"/>
          </a:xfrm>
          <a:prstGeom prst="rect">
            <a:avLst/>
          </a:prstGeom>
          <a:noFill/>
          <a:ln w="12700" algn="ctr">
            <a:solidFill>
              <a:srgbClr val="0091DA"/>
            </a:solidFill>
            <a:miter lim="800000"/>
            <a:headEnd/>
            <a:tailEnd/>
          </a:ln>
        </p:spPr>
        <p:txBody>
          <a:bodyPr lIns="72000" tIns="54000" rIns="54000" bIns="54000" anchor="ctr"/>
          <a:lstStyle/>
          <a:p>
            <a:pPr marL="108000" marR="0" lvl="0" indent="-10800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
              <a:tabLst/>
              <a:defRPr/>
            </a:pPr>
            <a:r>
              <a:rPr lang="en-US" altLang="ko-KR" sz="1100" dirty="0">
                <a:latin typeface="+mj-ea"/>
                <a:ea typeface="+mj-ea"/>
              </a:rPr>
              <a:t>Analysis of changes from the previous valuation model and impact on financials</a:t>
            </a:r>
          </a:p>
          <a:p>
            <a:pPr marL="288000" marR="0" lvl="0" indent="-17145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Ø"/>
              <a:tabLst/>
              <a:defRPr/>
            </a:pPr>
            <a:r>
              <a:rPr lang="en-US" altLang="ko-KR" sz="1100" dirty="0">
                <a:latin typeface="+mj-ea"/>
                <a:ea typeface="+mj-ea"/>
              </a:rPr>
              <a:t>Realization accuracy of Back-log</a:t>
            </a:r>
          </a:p>
          <a:p>
            <a:pPr marL="288000" marR="0" lvl="0" indent="-17145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Ø"/>
              <a:tabLst/>
              <a:defRPr/>
            </a:pPr>
            <a:r>
              <a:rPr lang="en-US" altLang="ko-KR" sz="1100" dirty="0">
                <a:latin typeface="+mj-ea"/>
                <a:ea typeface="+mj-ea"/>
              </a:rPr>
              <a:t>R&amp;D</a:t>
            </a:r>
            <a:r>
              <a:rPr lang="ko-KR" altLang="en-US" sz="1100" dirty="0">
                <a:latin typeface="+mj-ea"/>
                <a:ea typeface="+mj-ea"/>
              </a:rPr>
              <a:t> </a:t>
            </a:r>
            <a:r>
              <a:rPr lang="en-US" altLang="ko-KR" sz="1100" dirty="0">
                <a:latin typeface="+mj-ea"/>
                <a:ea typeface="+mj-ea"/>
              </a:rPr>
              <a:t>Status</a:t>
            </a:r>
          </a:p>
          <a:p>
            <a:pPr marL="288000" marR="0" lvl="0" indent="-171450" algn="l" defTabSz="914400" rtl="0" eaLnBrk="1" fontAlgn="base" latinLnBrk="1" hangingPunct="1">
              <a:lnSpc>
                <a:spcPct val="110000"/>
              </a:lnSpc>
              <a:spcBef>
                <a:spcPts val="300"/>
              </a:spcBef>
              <a:spcAft>
                <a:spcPct val="0"/>
              </a:spcAft>
              <a:buClr>
                <a:srgbClr val="1E3C4C"/>
              </a:buClr>
              <a:buSzTx/>
              <a:buFont typeface="Wingdings" panose="05000000000000000000" pitchFamily="2" charset="2"/>
              <a:buChar char="Ø"/>
              <a:tabLst/>
              <a:defRPr/>
            </a:pPr>
            <a:r>
              <a:rPr lang="en-US" altLang="ko-KR" sz="1100" dirty="0">
                <a:latin typeface="+mj-ea"/>
                <a:ea typeface="+mj-ea"/>
              </a:rPr>
              <a:t>Analysis of changes in R&amp;D expenses, payroll, etc.</a:t>
            </a:r>
          </a:p>
        </p:txBody>
      </p:sp>
      <p:sp>
        <p:nvSpPr>
          <p:cNvPr id="92" name="Rectangle 12">
            <a:extLst>
              <a:ext uri="{FF2B5EF4-FFF2-40B4-BE49-F238E27FC236}">
                <a16:creationId xmlns:a16="http://schemas.microsoft.com/office/drawing/2014/main" id="{FC699D32-BA94-4039-91CE-91E97BA15AF4}"/>
              </a:ext>
            </a:extLst>
          </p:cNvPr>
          <p:cNvSpPr>
            <a:spLocks noChangeArrowheads="1"/>
          </p:cNvSpPr>
          <p:nvPr/>
        </p:nvSpPr>
        <p:spPr bwMode="gray">
          <a:xfrm>
            <a:off x="1204594" y="3193335"/>
            <a:ext cx="595804" cy="1442164"/>
          </a:xfrm>
          <a:prstGeom prst="rect">
            <a:avLst/>
          </a:prstGeom>
          <a:solidFill>
            <a:srgbClr val="0091DA"/>
          </a:solidFill>
          <a:ln w="12700" algn="ctr">
            <a:solidFill>
              <a:srgbClr val="0091DA"/>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dirty="0">
                <a:solidFill>
                  <a:schemeClr val="bg1"/>
                </a:solidFill>
                <a:latin typeface="+mj-ea"/>
                <a:ea typeface="+mj-ea"/>
              </a:rPr>
              <a:t>Book Value</a:t>
            </a:r>
            <a:endParaRPr lang="ko-KR" altLang="en-US" sz="1300" b="1" kern="0" spc="-80" dirty="0">
              <a:solidFill>
                <a:schemeClr val="bg1"/>
              </a:solidFill>
              <a:latin typeface="+mj-ea"/>
              <a:ea typeface="+mj-ea"/>
            </a:endParaRPr>
          </a:p>
        </p:txBody>
      </p:sp>
      <p:sp>
        <p:nvSpPr>
          <p:cNvPr id="94" name="Rectangle 12">
            <a:extLst>
              <a:ext uri="{FF2B5EF4-FFF2-40B4-BE49-F238E27FC236}">
                <a16:creationId xmlns:a16="http://schemas.microsoft.com/office/drawing/2014/main" id="{8DBF0B5F-5EDC-4915-979A-9C017A5AEECD}"/>
              </a:ext>
            </a:extLst>
          </p:cNvPr>
          <p:cNvSpPr>
            <a:spLocks noChangeArrowheads="1"/>
          </p:cNvSpPr>
          <p:nvPr/>
        </p:nvSpPr>
        <p:spPr bwMode="gray">
          <a:xfrm>
            <a:off x="1204594" y="2782179"/>
            <a:ext cx="2096628" cy="364387"/>
          </a:xfrm>
          <a:prstGeom prst="rect">
            <a:avLst/>
          </a:prstGeom>
          <a:solidFill>
            <a:srgbClr val="005EB8"/>
          </a:solidFill>
          <a:ln w="12700" algn="ctr">
            <a:solidFill>
              <a:srgbClr val="005EB8">
                <a:alpha val="99000"/>
              </a:srgbClr>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a:solidFill>
                  <a:schemeClr val="bg1"/>
                </a:solidFill>
                <a:latin typeface="+mj-ea"/>
                <a:ea typeface="+mj-ea"/>
              </a:rPr>
              <a:t>Observation</a:t>
            </a:r>
            <a:endParaRPr lang="ko-KR" altLang="en-US" sz="1300" b="1" kern="0" spc="-80" dirty="0">
              <a:solidFill>
                <a:schemeClr val="bg1"/>
              </a:solidFill>
              <a:latin typeface="+mj-ea"/>
              <a:ea typeface="+mj-ea"/>
            </a:endParaRPr>
          </a:p>
        </p:txBody>
      </p:sp>
      <p:sp>
        <p:nvSpPr>
          <p:cNvPr id="95" name="Rectangle 12">
            <a:extLst>
              <a:ext uri="{FF2B5EF4-FFF2-40B4-BE49-F238E27FC236}">
                <a16:creationId xmlns:a16="http://schemas.microsoft.com/office/drawing/2014/main" id="{3FD17F0B-47CD-47AB-A02F-E59CAA38608A}"/>
              </a:ext>
            </a:extLst>
          </p:cNvPr>
          <p:cNvSpPr>
            <a:spLocks noChangeArrowheads="1"/>
          </p:cNvSpPr>
          <p:nvPr/>
        </p:nvSpPr>
        <p:spPr bwMode="gray">
          <a:xfrm>
            <a:off x="3350343" y="2782179"/>
            <a:ext cx="2648206" cy="364387"/>
          </a:xfrm>
          <a:prstGeom prst="rect">
            <a:avLst/>
          </a:prstGeom>
          <a:solidFill>
            <a:srgbClr val="005EB8"/>
          </a:solidFill>
          <a:ln w="12700" algn="ctr">
            <a:solidFill>
              <a:srgbClr val="005EB8">
                <a:alpha val="99000"/>
              </a:srgbClr>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a:solidFill>
                  <a:schemeClr val="bg1"/>
                </a:solidFill>
                <a:latin typeface="+mj-ea"/>
                <a:ea typeface="+mj-ea"/>
              </a:rPr>
              <a:t>Consideration</a:t>
            </a:r>
            <a:endParaRPr lang="ko-KR" altLang="en-US" sz="1300" b="1" kern="0" spc="-80" dirty="0">
              <a:solidFill>
                <a:schemeClr val="bg1"/>
              </a:solidFill>
              <a:latin typeface="+mj-ea"/>
              <a:ea typeface="+mj-ea"/>
            </a:endParaRPr>
          </a:p>
        </p:txBody>
      </p:sp>
      <p:sp>
        <p:nvSpPr>
          <p:cNvPr id="96" name="Rectangle 12">
            <a:extLst>
              <a:ext uri="{FF2B5EF4-FFF2-40B4-BE49-F238E27FC236}">
                <a16:creationId xmlns:a16="http://schemas.microsoft.com/office/drawing/2014/main" id="{E0359858-57E4-4A43-BE55-55D0AD770AB4}"/>
              </a:ext>
            </a:extLst>
          </p:cNvPr>
          <p:cNvSpPr>
            <a:spLocks noChangeArrowheads="1"/>
          </p:cNvSpPr>
          <p:nvPr/>
        </p:nvSpPr>
        <p:spPr bwMode="gray">
          <a:xfrm>
            <a:off x="6047081" y="2782179"/>
            <a:ext cx="2734381" cy="364387"/>
          </a:xfrm>
          <a:prstGeom prst="rect">
            <a:avLst/>
          </a:prstGeom>
          <a:solidFill>
            <a:srgbClr val="005EB8"/>
          </a:solidFill>
          <a:ln w="12700" algn="ctr">
            <a:solidFill>
              <a:srgbClr val="005EB8">
                <a:alpha val="99000"/>
              </a:srgbClr>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a:solidFill>
                  <a:schemeClr val="bg1"/>
                </a:solidFill>
                <a:latin typeface="+mj-ea"/>
                <a:ea typeface="+mj-ea"/>
              </a:rPr>
              <a:t>To-Do &amp; Check lists</a:t>
            </a:r>
            <a:endParaRPr lang="ko-KR" altLang="en-US" sz="1300" b="1" kern="0" spc="-80" dirty="0">
              <a:solidFill>
                <a:schemeClr val="bg1"/>
              </a:solidFill>
              <a:latin typeface="+mj-ea"/>
              <a:ea typeface="+mj-ea"/>
            </a:endParaRPr>
          </a:p>
        </p:txBody>
      </p:sp>
      <p:sp>
        <p:nvSpPr>
          <p:cNvPr id="97" name="Rectangle 12">
            <a:extLst>
              <a:ext uri="{FF2B5EF4-FFF2-40B4-BE49-F238E27FC236}">
                <a16:creationId xmlns:a16="http://schemas.microsoft.com/office/drawing/2014/main" id="{CC97D3A2-C175-4A97-8262-0869DB5058B1}"/>
              </a:ext>
            </a:extLst>
          </p:cNvPr>
          <p:cNvSpPr>
            <a:spLocks noChangeArrowheads="1"/>
          </p:cNvSpPr>
          <p:nvPr/>
        </p:nvSpPr>
        <p:spPr bwMode="gray">
          <a:xfrm>
            <a:off x="8825821" y="2782179"/>
            <a:ext cx="706799" cy="364387"/>
          </a:xfrm>
          <a:prstGeom prst="rect">
            <a:avLst/>
          </a:prstGeom>
          <a:solidFill>
            <a:srgbClr val="005EB8"/>
          </a:solidFill>
          <a:ln w="9525" algn="ctr">
            <a:solidFill>
              <a:srgbClr val="005EB8">
                <a:alpha val="99000"/>
              </a:srgbClr>
            </a:solidFill>
            <a:miter lim="800000"/>
            <a:headEnd/>
            <a:tailEnd/>
          </a:ln>
        </p:spPr>
        <p:txBody>
          <a:bodyPr lIns="72000" tIns="54000" rIns="54000" bIns="54000" anchor="ctr"/>
          <a:lstStyle/>
          <a:p>
            <a:pPr algn="ctr" defTabSz="914400">
              <a:lnSpc>
                <a:spcPct val="110000"/>
              </a:lnSpc>
              <a:spcBef>
                <a:spcPct val="20000"/>
              </a:spcBef>
              <a:buClr>
                <a:srgbClr val="00338D"/>
              </a:buClr>
              <a:buSzPct val="85000"/>
              <a:defRPr/>
            </a:pPr>
            <a:r>
              <a:rPr lang="en-US" altLang="ko-KR" sz="1300" b="1" kern="0" spc="-80">
                <a:solidFill>
                  <a:schemeClr val="bg1"/>
                </a:solidFill>
                <a:latin typeface="+mj-ea"/>
                <a:ea typeface="+mj-ea"/>
              </a:rPr>
              <a:t>Ref</a:t>
            </a:r>
            <a:endParaRPr lang="ko-KR" altLang="en-US" sz="1300" b="1" kern="0" spc="-80" dirty="0">
              <a:solidFill>
                <a:schemeClr val="bg1"/>
              </a:solidFill>
              <a:latin typeface="+mj-ea"/>
              <a:ea typeface="+mj-ea"/>
            </a:endParaRPr>
          </a:p>
        </p:txBody>
      </p:sp>
      <p:sp>
        <p:nvSpPr>
          <p:cNvPr id="98" name="Oval 19">
            <a:extLst>
              <a:ext uri="{FF2B5EF4-FFF2-40B4-BE49-F238E27FC236}">
                <a16:creationId xmlns:a16="http://schemas.microsoft.com/office/drawing/2014/main" id="{AF603019-8D21-4E9D-AC3C-CF818E0DEA2C}"/>
              </a:ext>
            </a:extLst>
          </p:cNvPr>
          <p:cNvSpPr>
            <a:spLocks noChangeArrowheads="1"/>
          </p:cNvSpPr>
          <p:nvPr/>
        </p:nvSpPr>
        <p:spPr bwMode="auto">
          <a:xfrm>
            <a:off x="1866909" y="5466146"/>
            <a:ext cx="144000" cy="151477"/>
          </a:xfrm>
          <a:prstGeom prst="ellipse">
            <a:avLst/>
          </a:prstGeom>
          <a:solidFill>
            <a:srgbClr val="FF0000"/>
          </a:solidFill>
          <a:ln w="19050">
            <a:solidFill>
              <a:schemeClr val="bg1"/>
            </a:solidFill>
            <a:round/>
            <a:headEnd/>
            <a:tailEnd/>
          </a:ln>
        </p:spPr>
        <p:txBody>
          <a:bodyPr lIns="0" tIns="0" rIns="0" bIns="0" anchor="ctr">
            <a:spAutoFit/>
          </a:bodyPr>
          <a:lstStyle/>
          <a:p>
            <a:pPr algn="ctr"/>
            <a:r>
              <a:rPr lang="en-AU" sz="700" b="1">
                <a:solidFill>
                  <a:srgbClr val="FFFFFF"/>
                </a:solidFill>
                <a:ea typeface="맑은 고딕" panose="020B0503020000020004" pitchFamily="50" charset="-127"/>
              </a:rPr>
              <a:t>4</a:t>
            </a:r>
            <a:endParaRPr lang="en-AU" sz="700" b="1" dirty="0">
              <a:solidFill>
                <a:srgbClr val="FFFFFF"/>
              </a:solidFill>
              <a:ea typeface="맑은 고딕" panose="020B0503020000020004" pitchFamily="50" charset="-127"/>
            </a:endParaRPr>
          </a:p>
        </p:txBody>
      </p:sp>
      <p:sp>
        <p:nvSpPr>
          <p:cNvPr id="99" name="Oval 19">
            <a:extLst>
              <a:ext uri="{FF2B5EF4-FFF2-40B4-BE49-F238E27FC236}">
                <a16:creationId xmlns:a16="http://schemas.microsoft.com/office/drawing/2014/main" id="{288F14B4-23AF-4471-A8F0-AF4658BE13F3}"/>
              </a:ext>
            </a:extLst>
          </p:cNvPr>
          <p:cNvSpPr>
            <a:spLocks noChangeArrowheads="1"/>
          </p:cNvSpPr>
          <p:nvPr/>
        </p:nvSpPr>
        <p:spPr bwMode="auto">
          <a:xfrm>
            <a:off x="5983427" y="2172195"/>
            <a:ext cx="144000" cy="151477"/>
          </a:xfrm>
          <a:prstGeom prst="ellipse">
            <a:avLst/>
          </a:prstGeom>
          <a:solidFill>
            <a:srgbClr val="FF0000"/>
          </a:solidFill>
          <a:ln w="19050">
            <a:solidFill>
              <a:schemeClr val="bg1"/>
            </a:solidFill>
            <a:round/>
            <a:headEnd/>
            <a:tailEnd/>
          </a:ln>
        </p:spPr>
        <p:txBody>
          <a:bodyPr lIns="0" tIns="0" rIns="0" bIns="0" anchor="ctr">
            <a:spAutoFit/>
          </a:bodyPr>
          <a:lstStyle/>
          <a:p>
            <a:pPr algn="ctr"/>
            <a:r>
              <a:rPr lang="en-AU" sz="700" b="1">
                <a:solidFill>
                  <a:srgbClr val="FFFFFF"/>
                </a:solidFill>
                <a:ea typeface="맑은 고딕" panose="020B0503020000020004" pitchFamily="50" charset="-127"/>
              </a:rPr>
              <a:t>4</a:t>
            </a:r>
            <a:endParaRPr lang="en-AU" sz="700" b="1" dirty="0">
              <a:solidFill>
                <a:srgbClr val="FFFFFF"/>
              </a:solidFill>
              <a:ea typeface="맑은 고딕" panose="020B0503020000020004" pitchFamily="50" charset="-127"/>
            </a:endParaRPr>
          </a:p>
        </p:txBody>
      </p:sp>
      <p:sp>
        <p:nvSpPr>
          <p:cNvPr id="100" name="Rectangle 12">
            <a:extLst>
              <a:ext uri="{FF2B5EF4-FFF2-40B4-BE49-F238E27FC236}">
                <a16:creationId xmlns:a16="http://schemas.microsoft.com/office/drawing/2014/main" id="{7FADE58D-576B-4FB6-A3E3-2E4673FA69B8}"/>
              </a:ext>
            </a:extLst>
          </p:cNvPr>
          <p:cNvSpPr>
            <a:spLocks noChangeArrowheads="1"/>
          </p:cNvSpPr>
          <p:nvPr/>
        </p:nvSpPr>
        <p:spPr bwMode="gray">
          <a:xfrm>
            <a:off x="532988" y="3193336"/>
            <a:ext cx="633596" cy="1442164"/>
          </a:xfrm>
          <a:prstGeom prst="rect">
            <a:avLst/>
          </a:prstGeom>
          <a:solidFill>
            <a:srgbClr val="00338D"/>
          </a:solidFill>
          <a:ln w="12700" algn="ctr">
            <a:solidFill>
              <a:srgbClr val="005EB8"/>
            </a:solidFill>
            <a:miter lim="800000"/>
            <a:headEnd/>
            <a:tailEnd/>
          </a:ln>
        </p:spPr>
        <p:txBody>
          <a:bodyPr lIns="36000" tIns="54000" rIns="36000" bIns="54000" anchor="ctr"/>
          <a:lstStyle/>
          <a:p>
            <a:pPr algn="ctr">
              <a:lnSpc>
                <a:spcPct val="110000"/>
              </a:lnSpc>
              <a:spcBef>
                <a:spcPct val="20000"/>
              </a:spcBef>
              <a:buClr>
                <a:srgbClr val="00338D"/>
              </a:buClr>
              <a:buSzPct val="85000"/>
              <a:defRPr/>
            </a:pPr>
            <a:r>
              <a:rPr lang="en-US" altLang="ko-KR" sz="1300" b="1" i="1" kern="0" spc="-80" dirty="0">
                <a:solidFill>
                  <a:schemeClr val="bg1"/>
                </a:solidFill>
                <a:latin typeface="+mj-ea"/>
                <a:ea typeface="+mj-ea"/>
              </a:rPr>
              <a:t>Current</a:t>
            </a:r>
            <a:endParaRPr lang="ko-KR" altLang="en-US" sz="1300" b="1" i="1" kern="0" spc="-80" dirty="0">
              <a:solidFill>
                <a:schemeClr val="bg1"/>
              </a:solidFill>
              <a:latin typeface="+mj-ea"/>
              <a:ea typeface="+mj-ea"/>
            </a:endParaRPr>
          </a:p>
          <a:p>
            <a:pPr algn="ctr" defTabSz="914400">
              <a:lnSpc>
                <a:spcPct val="110000"/>
              </a:lnSpc>
              <a:spcBef>
                <a:spcPct val="20000"/>
              </a:spcBef>
              <a:buClr>
                <a:srgbClr val="00338D"/>
              </a:buClr>
              <a:buSzPct val="85000"/>
              <a:defRPr/>
            </a:pPr>
            <a:r>
              <a:rPr lang="en-US" altLang="ko-KR" sz="1300" b="1" kern="0" spc="-80" dirty="0">
                <a:solidFill>
                  <a:schemeClr val="bg1"/>
                </a:solidFill>
                <a:latin typeface="+mj-ea"/>
                <a:ea typeface="+mj-ea"/>
              </a:rPr>
              <a:t>Key Points</a:t>
            </a:r>
            <a:endParaRPr lang="ko-KR" altLang="en-US" sz="1300" b="1" kern="0" spc="-80" dirty="0">
              <a:solidFill>
                <a:schemeClr val="bg1"/>
              </a:solidFill>
              <a:latin typeface="+mj-ea"/>
              <a:ea typeface="+mj-ea"/>
            </a:endParaRPr>
          </a:p>
        </p:txBody>
      </p:sp>
      <p:sp>
        <p:nvSpPr>
          <p:cNvPr id="101" name="TextBox 100">
            <a:extLst>
              <a:ext uri="{FF2B5EF4-FFF2-40B4-BE49-F238E27FC236}">
                <a16:creationId xmlns:a16="http://schemas.microsoft.com/office/drawing/2014/main" id="{0E0AB913-54F5-4719-9F52-4150C4D9DE01}"/>
              </a:ext>
            </a:extLst>
          </p:cNvPr>
          <p:cNvSpPr txBox="1"/>
          <p:nvPr/>
        </p:nvSpPr>
        <p:spPr>
          <a:xfrm>
            <a:off x="654014" y="1297373"/>
            <a:ext cx="5470353" cy="184666"/>
          </a:xfrm>
          <a:prstGeom prst="rect">
            <a:avLst/>
          </a:prstGeom>
          <a:noFill/>
        </p:spPr>
        <p:txBody>
          <a:bodyPr wrap="square" lIns="0" tIns="0" rIns="0" bIns="0" rtlCol="0">
            <a:spAutoFit/>
          </a:bodyPr>
          <a:lstStyle/>
          <a:p>
            <a:pPr algn="ctr" defTabSz="914400"/>
            <a:r>
              <a:rPr lang="en-US" altLang="ko-KR" sz="1200" b="1" dirty="0">
                <a:solidFill>
                  <a:schemeClr val="bg1"/>
                </a:solidFill>
                <a:latin typeface="+mj-ea"/>
                <a:ea typeface="+mj-ea"/>
              </a:rPr>
              <a:t>Subsidiaries Establishment and Investment (partial shares) </a:t>
            </a:r>
          </a:p>
        </p:txBody>
      </p:sp>
      <p:sp>
        <p:nvSpPr>
          <p:cNvPr id="102" name="TextBox 101">
            <a:extLst>
              <a:ext uri="{FF2B5EF4-FFF2-40B4-BE49-F238E27FC236}">
                <a16:creationId xmlns:a16="http://schemas.microsoft.com/office/drawing/2014/main" id="{3D7185AD-14B3-4A40-ACFE-8BA73028D9FE}"/>
              </a:ext>
            </a:extLst>
          </p:cNvPr>
          <p:cNvSpPr txBox="1"/>
          <p:nvPr/>
        </p:nvSpPr>
        <p:spPr>
          <a:xfrm>
            <a:off x="720753" y="2287282"/>
            <a:ext cx="701284" cy="400110"/>
          </a:xfrm>
          <a:prstGeom prst="rect">
            <a:avLst/>
          </a:prstGeom>
          <a:noFill/>
        </p:spPr>
        <p:txBody>
          <a:bodyPr wrap="square" lIns="0" tIns="0" rIns="0" bIns="0" rtlCol="0">
            <a:spAutoFit/>
          </a:bodyPr>
          <a:lstStyle/>
          <a:p>
            <a:pPr algn="ctr" defTabSz="914400"/>
            <a:r>
              <a:rPr lang="en-US" sz="800" b="1" dirty="0">
                <a:solidFill>
                  <a:srgbClr val="00338D"/>
                </a:solidFill>
                <a:latin typeface="+mj-ea"/>
                <a:ea typeface="+mj-ea"/>
              </a:rPr>
              <a:t>Acquisition</a:t>
            </a:r>
            <a:r>
              <a:rPr lang="en-US" sz="1000" b="1" dirty="0">
                <a:solidFill>
                  <a:srgbClr val="00338D"/>
                </a:solidFill>
                <a:latin typeface="+mj-ea"/>
                <a:ea typeface="+mj-ea"/>
              </a:rPr>
              <a:t> </a:t>
            </a:r>
          </a:p>
          <a:p>
            <a:pPr algn="ctr" defTabSz="914400"/>
            <a:r>
              <a:rPr lang="en-US" sz="1000" b="1" dirty="0">
                <a:solidFill>
                  <a:srgbClr val="00338D"/>
                </a:solidFill>
                <a:latin typeface="+mj-ea"/>
                <a:ea typeface="+mj-ea"/>
              </a:rPr>
              <a:t>List </a:t>
            </a:r>
            <a:r>
              <a:rPr lang="en-US" altLang="ko-KR" sz="1000" b="1" dirty="0">
                <a:solidFill>
                  <a:srgbClr val="00338D"/>
                </a:solidFill>
                <a:latin typeface="+mj-ea"/>
                <a:ea typeface="+mj-ea"/>
              </a:rPr>
              <a:t>Labs </a:t>
            </a:r>
            <a:r>
              <a:rPr lang="en-US" altLang="ko-KR" sz="600" b="1" dirty="0">
                <a:solidFill>
                  <a:srgbClr val="00338D"/>
                </a:solidFill>
                <a:latin typeface="+mj-ea"/>
                <a:ea typeface="+mj-ea"/>
              </a:rPr>
              <a:t>(60%)</a:t>
            </a:r>
            <a:endParaRPr lang="en-US" sz="1000" b="1" dirty="0">
              <a:solidFill>
                <a:srgbClr val="00338D"/>
              </a:solidFill>
              <a:latin typeface="+mj-ea"/>
              <a:ea typeface="+mj-ea"/>
            </a:endParaRPr>
          </a:p>
        </p:txBody>
      </p:sp>
    </p:spTree>
    <p:extLst>
      <p:ext uri="{BB962C8B-B14F-4D97-AF65-F5344CB8AC3E}">
        <p14:creationId xmlns:p14="http://schemas.microsoft.com/office/powerpoint/2010/main" val="326006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EB192B1F-F198-4BDD-B0FD-040541C9915F}"/>
              </a:ext>
            </a:extLst>
          </p:cNvPr>
          <p:cNvSpPr>
            <a:spLocks noGrp="1"/>
          </p:cNvSpPr>
          <p:nvPr>
            <p:ph type="title"/>
          </p:nvPr>
        </p:nvSpPr>
        <p:spPr>
          <a:xfrm>
            <a:off x="825600" y="451575"/>
            <a:ext cx="8254800" cy="723600"/>
          </a:xfrm>
        </p:spPr>
        <p:txBody>
          <a:bodyPr/>
          <a:lstStyle/>
          <a:p>
            <a:r>
              <a:rPr lang="en-US" altLang="ko-KR" sz="4800" dirty="0"/>
              <a:t>Understanding of Project (3/7)</a:t>
            </a:r>
            <a:endParaRPr lang="en-GB" sz="4800" dirty="0"/>
          </a:p>
        </p:txBody>
      </p:sp>
      <p:sp>
        <p:nvSpPr>
          <p:cNvPr id="23" name="Text Placeholder 2">
            <a:extLst>
              <a:ext uri="{FF2B5EF4-FFF2-40B4-BE49-F238E27FC236}">
                <a16:creationId xmlns:a16="http://schemas.microsoft.com/office/drawing/2014/main" id="{443EAA35-9F4F-4A1B-8514-5F3CE00C93EB}"/>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
        <p:nvSpPr>
          <p:cNvPr id="24" name="텍스트 개체 틀 2">
            <a:extLst>
              <a:ext uri="{FF2B5EF4-FFF2-40B4-BE49-F238E27FC236}">
                <a16:creationId xmlns:a16="http://schemas.microsoft.com/office/drawing/2014/main" id="{93FE053E-6172-42F8-A9D7-D76C3D46DF13}"/>
              </a:ext>
            </a:extLst>
          </p:cNvPr>
          <p:cNvSpPr txBox="1">
            <a:spLocks/>
          </p:cNvSpPr>
          <p:nvPr/>
        </p:nvSpPr>
        <p:spPr>
          <a:xfrm>
            <a:off x="823780" y="1000849"/>
            <a:ext cx="8147927" cy="600492"/>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r>
              <a:rPr lang="en-US" altLang="ko-KR" dirty="0">
                <a:latin typeface="+mn-lt"/>
              </a:rPr>
              <a:t>The statutory rules for the merger ratio are as follows.</a:t>
            </a:r>
          </a:p>
        </p:txBody>
      </p:sp>
      <p:sp>
        <p:nvSpPr>
          <p:cNvPr id="25" name="Rectangle 5">
            <a:extLst>
              <a:ext uri="{FF2B5EF4-FFF2-40B4-BE49-F238E27FC236}">
                <a16:creationId xmlns:a16="http://schemas.microsoft.com/office/drawing/2014/main" id="{27A8E60B-2342-45FC-A292-EE515C25041B}"/>
              </a:ext>
            </a:extLst>
          </p:cNvPr>
          <p:cNvSpPr>
            <a:spLocks noChangeArrowheads="1"/>
          </p:cNvSpPr>
          <p:nvPr/>
        </p:nvSpPr>
        <p:spPr bwMode="auto">
          <a:xfrm>
            <a:off x="959215" y="1489592"/>
            <a:ext cx="1210503" cy="665436"/>
          </a:xfrm>
          <a:prstGeom prst="rect">
            <a:avLst/>
          </a:prstGeom>
          <a:solidFill>
            <a:srgbClr val="00338D"/>
          </a:solidFill>
          <a:ln w="9525" algn="ctr">
            <a:solidFill>
              <a:srgbClr val="00338D"/>
            </a:solidFill>
            <a:miter lim="800000"/>
            <a:headEnd/>
            <a:tailEnd/>
          </a:ln>
        </p:spPr>
        <p:txBody>
          <a:bodyPr lIns="54000" rIns="54000" anchor="ctr"/>
          <a:lstStyle/>
          <a:p>
            <a:pPr algn="ctr">
              <a:lnSpc>
                <a:spcPct val="120000"/>
              </a:lnSpc>
              <a:defRPr/>
            </a:pPr>
            <a:r>
              <a:rPr kumimoji="1" lang="en-US" altLang="ko-KR" sz="1000" b="1" dirty="0">
                <a:solidFill>
                  <a:schemeClr val="bg1"/>
                </a:solidFill>
                <a:ea typeface="맑은 고딕" panose="020B0503020000020004" pitchFamily="50" charset="-127"/>
              </a:rPr>
              <a:t>Merger between listed companies</a:t>
            </a:r>
          </a:p>
        </p:txBody>
      </p:sp>
      <p:sp>
        <p:nvSpPr>
          <p:cNvPr id="26" name="Rectangle 17">
            <a:extLst>
              <a:ext uri="{FF2B5EF4-FFF2-40B4-BE49-F238E27FC236}">
                <a16:creationId xmlns:a16="http://schemas.microsoft.com/office/drawing/2014/main" id="{C1CF854A-47C9-4E9F-AA77-CFACFB32643D}"/>
              </a:ext>
            </a:extLst>
          </p:cNvPr>
          <p:cNvSpPr>
            <a:spLocks noChangeArrowheads="1"/>
          </p:cNvSpPr>
          <p:nvPr/>
        </p:nvSpPr>
        <p:spPr bwMode="auto">
          <a:xfrm>
            <a:off x="3301473" y="1489591"/>
            <a:ext cx="5240947" cy="665436"/>
          </a:xfrm>
          <a:prstGeom prst="rect">
            <a:avLst/>
          </a:prstGeom>
          <a:noFill/>
          <a:ln w="12700">
            <a:solidFill>
              <a:srgbClr val="00338D"/>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ea typeface="맑은 고딕" panose="020B0503020000020004" pitchFamily="50" charset="-127"/>
                <a:cs typeface="Arial" pitchFamily="34" charset="0"/>
              </a:rPr>
              <a:t>Calculate the merger value based on the reference stock price (market price)</a:t>
            </a:r>
          </a:p>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ea typeface="맑은 고딕" panose="020B0503020000020004" pitchFamily="50" charset="-127"/>
                <a:cs typeface="Arial" pitchFamily="34" charset="0"/>
              </a:rPr>
              <a:t>Calculate the intrinsic value method if the reference stock price is not available.</a:t>
            </a:r>
          </a:p>
        </p:txBody>
      </p:sp>
      <p:sp>
        <p:nvSpPr>
          <p:cNvPr id="27" name="Rectangle 5">
            <a:extLst>
              <a:ext uri="{FF2B5EF4-FFF2-40B4-BE49-F238E27FC236}">
                <a16:creationId xmlns:a16="http://schemas.microsoft.com/office/drawing/2014/main" id="{0CCF131E-CDFA-48A8-B481-A41DA3B34783}"/>
              </a:ext>
            </a:extLst>
          </p:cNvPr>
          <p:cNvSpPr>
            <a:spLocks noChangeArrowheads="1"/>
          </p:cNvSpPr>
          <p:nvPr/>
        </p:nvSpPr>
        <p:spPr bwMode="auto">
          <a:xfrm>
            <a:off x="959215" y="2229128"/>
            <a:ext cx="1210502" cy="825845"/>
          </a:xfrm>
          <a:prstGeom prst="rect">
            <a:avLst/>
          </a:prstGeom>
          <a:solidFill>
            <a:srgbClr val="00338D"/>
          </a:solidFill>
          <a:ln w="9525" algn="ctr">
            <a:solidFill>
              <a:srgbClr val="00338D"/>
            </a:solidFill>
            <a:miter lim="800000"/>
            <a:headEnd/>
            <a:tailEnd/>
          </a:ln>
        </p:spPr>
        <p:txBody>
          <a:bodyPr lIns="36000" rIns="36000" anchor="ctr"/>
          <a:lstStyle/>
          <a:p>
            <a:pPr algn="ctr">
              <a:lnSpc>
                <a:spcPct val="120000"/>
              </a:lnSpc>
              <a:defRPr/>
            </a:pPr>
            <a:r>
              <a:rPr kumimoji="1" lang="en-US" altLang="ko-KR" sz="1000" b="1" dirty="0">
                <a:solidFill>
                  <a:schemeClr val="bg1"/>
                </a:solidFill>
                <a:ea typeface="맑은 고딕" panose="020B0503020000020004" pitchFamily="50" charset="-127"/>
              </a:rPr>
              <a:t>Merger between listed and unlisted companies</a:t>
            </a:r>
          </a:p>
        </p:txBody>
      </p:sp>
      <p:sp>
        <p:nvSpPr>
          <p:cNvPr id="28" name="Rectangle 17">
            <a:extLst>
              <a:ext uri="{FF2B5EF4-FFF2-40B4-BE49-F238E27FC236}">
                <a16:creationId xmlns:a16="http://schemas.microsoft.com/office/drawing/2014/main" id="{A8B96034-B7E8-499F-BD13-C341C38DA67F}"/>
              </a:ext>
            </a:extLst>
          </p:cNvPr>
          <p:cNvSpPr>
            <a:spLocks noChangeArrowheads="1"/>
          </p:cNvSpPr>
          <p:nvPr/>
        </p:nvSpPr>
        <p:spPr bwMode="auto">
          <a:xfrm>
            <a:off x="3301473" y="2229127"/>
            <a:ext cx="5240947" cy="825848"/>
          </a:xfrm>
          <a:prstGeom prst="rect">
            <a:avLst/>
          </a:prstGeom>
          <a:noFill/>
          <a:ln w="12700">
            <a:solidFill>
              <a:srgbClr val="00338D"/>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ea typeface="맑은 고딕" panose="020B0503020000020004" pitchFamily="50" charset="-127"/>
                <a:cs typeface="Arial" pitchFamily="34" charset="0"/>
              </a:rPr>
              <a:t>Listed company: Calculated based on the reference stock price (however, if the reference stock price is less than the asset value, the asset value can be calculated).</a:t>
            </a:r>
          </a:p>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ea typeface="맑은 고딕" panose="020B0503020000020004" pitchFamily="50" charset="-127"/>
                <a:cs typeface="Arial" pitchFamily="34" charset="0"/>
              </a:rPr>
              <a:t>Unlisted company: Calculate the merger ratio based on intrinsic value</a:t>
            </a:r>
          </a:p>
        </p:txBody>
      </p:sp>
      <p:sp>
        <p:nvSpPr>
          <p:cNvPr id="29" name="Rectangle 5">
            <a:extLst>
              <a:ext uri="{FF2B5EF4-FFF2-40B4-BE49-F238E27FC236}">
                <a16:creationId xmlns:a16="http://schemas.microsoft.com/office/drawing/2014/main" id="{FE6A3A92-5680-4E72-AC01-0A687452220A}"/>
              </a:ext>
            </a:extLst>
          </p:cNvPr>
          <p:cNvSpPr>
            <a:spLocks noChangeArrowheads="1"/>
          </p:cNvSpPr>
          <p:nvPr/>
        </p:nvSpPr>
        <p:spPr bwMode="auto">
          <a:xfrm>
            <a:off x="959215" y="3136870"/>
            <a:ext cx="1226188" cy="788631"/>
          </a:xfrm>
          <a:prstGeom prst="rect">
            <a:avLst/>
          </a:prstGeom>
          <a:solidFill>
            <a:srgbClr val="00338D"/>
          </a:solidFill>
          <a:ln w="9525" algn="ctr">
            <a:solidFill>
              <a:srgbClr val="00338D"/>
            </a:solidFill>
            <a:miter lim="800000"/>
            <a:headEnd/>
            <a:tailEnd/>
          </a:ln>
        </p:spPr>
        <p:txBody>
          <a:bodyPr lIns="54000" rIns="54000" anchor="ctr"/>
          <a:lstStyle/>
          <a:p>
            <a:pPr algn="ctr">
              <a:lnSpc>
                <a:spcPct val="120000"/>
              </a:lnSpc>
              <a:defRPr/>
            </a:pPr>
            <a:r>
              <a:rPr kumimoji="1" lang="en-US" altLang="ko-KR" sz="1000" b="1" dirty="0">
                <a:solidFill>
                  <a:schemeClr val="bg1"/>
                </a:solidFill>
                <a:ea typeface="맑은 고딕" panose="020B0503020000020004" pitchFamily="50" charset="-127"/>
              </a:rPr>
              <a:t>Merger between unlisted companies</a:t>
            </a:r>
          </a:p>
        </p:txBody>
      </p:sp>
      <p:sp>
        <p:nvSpPr>
          <p:cNvPr id="30" name="Rectangle 17">
            <a:extLst>
              <a:ext uri="{FF2B5EF4-FFF2-40B4-BE49-F238E27FC236}">
                <a16:creationId xmlns:a16="http://schemas.microsoft.com/office/drawing/2014/main" id="{EE7CBBBD-0AD8-4BB7-B7F7-5C077DA295CA}"/>
              </a:ext>
            </a:extLst>
          </p:cNvPr>
          <p:cNvSpPr>
            <a:spLocks noChangeArrowheads="1"/>
          </p:cNvSpPr>
          <p:nvPr/>
        </p:nvSpPr>
        <p:spPr bwMode="auto">
          <a:xfrm>
            <a:off x="2295067" y="3136872"/>
            <a:ext cx="6247354" cy="788631"/>
          </a:xfrm>
          <a:prstGeom prst="rect">
            <a:avLst/>
          </a:prstGeom>
          <a:noFill/>
          <a:ln w="12700">
            <a:solidFill>
              <a:srgbClr val="00338D"/>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b="1" kern="0" dirty="0">
                <a:ea typeface="맑은 고딕" panose="020B0503020000020004" pitchFamily="50" charset="-127"/>
                <a:cs typeface="Arial" pitchFamily="34" charset="0"/>
              </a:rPr>
              <a:t>No statutory restrictions</a:t>
            </a:r>
          </a:p>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ea typeface="맑은 고딕" panose="020B0503020000020004" pitchFamily="50" charset="-127"/>
                <a:cs typeface="Arial" pitchFamily="34" charset="0"/>
              </a:rPr>
              <a:t>In the case of an unequal merger between related parties, the gains from the merger may be subject to gift tax under the ‘Inheritance and Gift Tax Act’ in Korea</a:t>
            </a:r>
          </a:p>
        </p:txBody>
      </p:sp>
      <p:sp>
        <p:nvSpPr>
          <p:cNvPr id="32" name="Rectangle 5">
            <a:extLst>
              <a:ext uri="{FF2B5EF4-FFF2-40B4-BE49-F238E27FC236}">
                <a16:creationId xmlns:a16="http://schemas.microsoft.com/office/drawing/2014/main" id="{6D77F694-BBCB-4B2D-A912-C055852CBB79}"/>
              </a:ext>
            </a:extLst>
          </p:cNvPr>
          <p:cNvSpPr>
            <a:spLocks noChangeArrowheads="1"/>
          </p:cNvSpPr>
          <p:nvPr/>
        </p:nvSpPr>
        <p:spPr bwMode="auto">
          <a:xfrm>
            <a:off x="2278411" y="1489590"/>
            <a:ext cx="914369" cy="1565383"/>
          </a:xfrm>
          <a:prstGeom prst="rect">
            <a:avLst/>
          </a:prstGeom>
          <a:solidFill>
            <a:srgbClr val="005EB8"/>
          </a:solidFill>
          <a:ln w="6350" algn="ctr">
            <a:solidFill>
              <a:srgbClr val="00338D"/>
            </a:solidFill>
            <a:miter lim="800000"/>
            <a:headEnd/>
            <a:tailEnd/>
          </a:ln>
        </p:spPr>
        <p:txBody>
          <a:bodyPr lIns="54000" rIns="54000" anchor="ctr"/>
          <a:lstStyle/>
          <a:p>
            <a:pPr algn="ctr">
              <a:lnSpc>
                <a:spcPct val="120000"/>
              </a:lnSpc>
              <a:defRPr/>
            </a:pPr>
            <a:r>
              <a:rPr kumimoji="1" lang="en-US" altLang="ko-KR" sz="1000" b="1">
                <a:solidFill>
                  <a:schemeClr val="bg1"/>
                </a:solidFill>
                <a:ea typeface="맑은 고딕" panose="020B0503020000020004" pitchFamily="50" charset="-127"/>
              </a:rPr>
              <a:t>Regulations on the Issuance and Disclosure of Securities</a:t>
            </a:r>
            <a:endParaRPr kumimoji="1" lang="en-US" altLang="ko-KR" sz="1000" b="1" dirty="0">
              <a:solidFill>
                <a:schemeClr val="bg1"/>
              </a:solidFill>
              <a:ea typeface="맑은 고딕" panose="020B0503020000020004" pitchFamily="50" charset="-127"/>
            </a:endParaRPr>
          </a:p>
        </p:txBody>
      </p:sp>
      <p:sp>
        <p:nvSpPr>
          <p:cNvPr id="33" name="텍스트 개체 틀 60">
            <a:extLst>
              <a:ext uri="{FF2B5EF4-FFF2-40B4-BE49-F238E27FC236}">
                <a16:creationId xmlns:a16="http://schemas.microsoft.com/office/drawing/2014/main" id="{0F34722B-593C-4B1D-81C1-BC8BD037B999}"/>
              </a:ext>
            </a:extLst>
          </p:cNvPr>
          <p:cNvSpPr txBox="1">
            <a:spLocks/>
          </p:cNvSpPr>
          <p:nvPr/>
        </p:nvSpPr>
        <p:spPr bwMode="gray">
          <a:xfrm>
            <a:off x="938031" y="4066674"/>
            <a:ext cx="7604390" cy="1754969"/>
          </a:xfrm>
          <a:prstGeom prst="rect">
            <a:avLst/>
          </a:prstGeom>
        </p:spPr>
        <p:txBody>
          <a:bodyPr vert="horz" lIns="0" tIns="0" rIns="0" bIns="0" rtlCol="0">
            <a:noAutofit/>
          </a:bodyPr>
          <a:lstStyle>
            <a:lvl1pPr marL="0" indent="0" algn="l" defTabSz="914400" rtl="0" eaLnBrk="1" latinLnBrk="1" hangingPunct="1">
              <a:lnSpc>
                <a:spcPct val="100000"/>
              </a:lnSpc>
              <a:spcBef>
                <a:spcPts val="600"/>
              </a:spcBef>
              <a:buFont typeface="Arial" pitchFamily="34" charset="0"/>
              <a:buNone/>
              <a:defRPr lang="en-US" sz="900" b="1" kern="1200" noProof="0">
                <a:solidFill>
                  <a:srgbClr val="00338D"/>
                </a:solidFill>
                <a:latin typeface="맑은 고딕" pitchFamily="50" charset="-127"/>
                <a:ea typeface="맑은 고딕" pitchFamily="50" charset="-127"/>
                <a:cs typeface="Arial" pitchFamily="34" charset="0"/>
              </a:defRPr>
            </a:lvl1pPr>
            <a:lvl2pPr marL="0" indent="0" algn="l" defTabSz="914400" rtl="0" eaLnBrk="1" latinLnBrk="1" hangingPunct="1">
              <a:lnSpc>
                <a:spcPct val="100000"/>
              </a:lnSpc>
              <a:spcBef>
                <a:spcPts val="600"/>
              </a:spcBef>
              <a:buFont typeface="Arial" pitchFamily="34" charset="0"/>
              <a:buNone/>
              <a:defRPr lang="en-US" sz="900" b="0" kern="1200" noProof="0">
                <a:solidFill>
                  <a:schemeClr val="tx1"/>
                </a:solidFill>
                <a:latin typeface="맑은 고딕" pitchFamily="50" charset="-127"/>
                <a:ea typeface="맑은 고딕" pitchFamily="50" charset="-127"/>
                <a:cs typeface="Arial" pitchFamily="34" charset="0"/>
              </a:defRPr>
            </a:lvl2pPr>
            <a:lvl3pPr marL="177800" indent="-177800" algn="l" defTabSz="914400" rtl="0" eaLnBrk="1" latinLnBrk="1" hangingPunct="1">
              <a:lnSpc>
                <a:spcPct val="100000"/>
              </a:lnSpc>
              <a:spcBef>
                <a:spcPts val="600"/>
              </a:spcBef>
              <a:buClr>
                <a:srgbClr val="97989A"/>
              </a:buClr>
              <a:buFont typeface="Arial" pitchFamily="34" charset="0"/>
              <a:buChar char="■"/>
              <a:defRPr lang="en-US" sz="900" b="0" kern="1200" noProof="0">
                <a:solidFill>
                  <a:schemeClr val="tx1"/>
                </a:solidFill>
                <a:latin typeface="맑은 고딕" pitchFamily="50" charset="-127"/>
                <a:ea typeface="맑은 고딕" pitchFamily="50" charset="-127"/>
                <a:cs typeface="Arial" pitchFamily="34" charset="0"/>
              </a:defRPr>
            </a:lvl3pPr>
            <a:lvl4pPr marL="355600" indent="-177800" algn="l" defTabSz="914400" rtl="0" eaLnBrk="1" latinLnBrk="1" hangingPunct="1">
              <a:lnSpc>
                <a:spcPct val="100000"/>
              </a:lnSpc>
              <a:spcBef>
                <a:spcPts val="600"/>
              </a:spcBef>
              <a:buClr>
                <a:srgbClr val="97989A"/>
              </a:buClr>
              <a:buFont typeface="Arial" pitchFamily="34" charset="0"/>
              <a:buChar char="–"/>
              <a:defRPr lang="en-US" sz="900" b="0" kern="1200" noProof="0">
                <a:solidFill>
                  <a:schemeClr val="tx1"/>
                </a:solidFill>
                <a:latin typeface="맑은 고딕" pitchFamily="50" charset="-127"/>
                <a:ea typeface="맑은 고딕" pitchFamily="50" charset="-127"/>
                <a:cs typeface="Arial" pitchFamily="34" charset="0"/>
              </a:defRPr>
            </a:lvl4pPr>
            <a:lvl5pPr marL="534988" indent="-174625" algn="l" defTabSz="914400" rtl="0" eaLnBrk="1" latinLnBrk="1" hangingPunct="1">
              <a:lnSpc>
                <a:spcPct val="100000"/>
              </a:lnSpc>
              <a:spcBef>
                <a:spcPts val="600"/>
              </a:spcBef>
              <a:buClr>
                <a:srgbClr val="97989A"/>
              </a:buClr>
              <a:buFont typeface="Arial" pitchFamily="34" charset="0"/>
              <a:buChar char="■"/>
              <a:defRPr lang="en-GB" sz="900" b="0" kern="1200" baseline="0" noProof="0">
                <a:solidFill>
                  <a:schemeClr val="tx1"/>
                </a:solidFill>
                <a:latin typeface="맑은 고딕" pitchFamily="50" charset="-127"/>
                <a:ea typeface="맑은 고딕" pitchFamily="50" charset="-127"/>
                <a:cs typeface="Arial" pitchFamily="34" charset="0"/>
              </a:defRPr>
            </a:lvl5pPr>
            <a:lvl6pPr marL="720725" indent="-185738" algn="l" defTabSz="914400" rtl="0" eaLnBrk="1" latinLnBrk="1" hangingPunct="1">
              <a:lnSpc>
                <a:spcPct val="110000"/>
              </a:lnSpc>
              <a:spcBef>
                <a:spcPts val="600"/>
              </a:spcBef>
              <a:buClr>
                <a:srgbClr val="97989A"/>
              </a:buClr>
              <a:buFont typeface="Arial" pitchFamily="34" charset="0"/>
              <a:buChar char="–"/>
              <a:defRPr lang="en-GB" sz="900" kern="1200" dirty="0" smtClean="0">
                <a:solidFill>
                  <a:schemeClr val="tx1"/>
                </a:solidFill>
                <a:latin typeface="Arial" pitchFamily="34" charset="0"/>
                <a:ea typeface="+mn-ea"/>
                <a:cs typeface="Arial" pitchFamily="34" charset="0"/>
              </a:defRPr>
            </a:lvl6pPr>
            <a:lvl7pPr marL="895350"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7pPr>
            <a:lvl8pPr marL="1081088" indent="-185738"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mn-cs"/>
              </a:defRPr>
            </a:lvl8pPr>
            <a:lvl9pPr marL="1255713"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9pPr>
          </a:lstStyle>
          <a:p>
            <a:pPr marL="180975" lvl="1" indent="-179388" latinLnBrk="0">
              <a:lnSpc>
                <a:spcPct val="130000"/>
              </a:lnSpc>
              <a:spcBef>
                <a:spcPts val="432"/>
              </a:spcBef>
              <a:buClr>
                <a:srgbClr val="00338D"/>
              </a:buClr>
              <a:buSzPct val="85000"/>
              <a:buFont typeface="Wingdings" pitchFamily="2" charset="2"/>
              <a:buChar char="l"/>
            </a:pPr>
            <a:r>
              <a:rPr lang="en-US" altLang="ko-KR" sz="1000" dirty="0">
                <a:latin typeface="+mn-lt"/>
                <a:cs typeface="+mn-cs"/>
              </a:rPr>
              <a:t>Under the ‘Capital Markets Act’, mergers between listed companies and mergers between listed and unlisted companies must be valued according to the method prescribed by the law.</a:t>
            </a:r>
          </a:p>
          <a:p>
            <a:pPr marL="180975" lvl="1" indent="-179388" latinLnBrk="0">
              <a:lnSpc>
                <a:spcPct val="130000"/>
              </a:lnSpc>
              <a:spcBef>
                <a:spcPts val="432"/>
              </a:spcBef>
              <a:buClr>
                <a:srgbClr val="00338D"/>
              </a:buClr>
              <a:buSzPct val="85000"/>
              <a:buFont typeface="Wingdings" pitchFamily="2" charset="2"/>
              <a:buChar char="l"/>
            </a:pPr>
            <a:r>
              <a:rPr lang="en-US" altLang="ko-KR" sz="1000" dirty="0">
                <a:latin typeface="+mn-lt"/>
                <a:cs typeface="+mn-cs"/>
              </a:rPr>
              <a:t>In the case of a merger between unlisted companies, there is no statutory provision restricting the valuation method. </a:t>
            </a:r>
          </a:p>
          <a:p>
            <a:pPr marL="180975" lvl="1" indent="-179388" latinLnBrk="0">
              <a:lnSpc>
                <a:spcPct val="130000"/>
              </a:lnSpc>
              <a:spcBef>
                <a:spcPts val="432"/>
              </a:spcBef>
              <a:buClr>
                <a:srgbClr val="00338D"/>
              </a:buClr>
              <a:buSzPct val="85000"/>
              <a:buFont typeface="Wingdings" pitchFamily="2" charset="2"/>
              <a:buChar char="l"/>
            </a:pPr>
            <a:r>
              <a:rPr lang="en-US" altLang="ko-KR" sz="1000" dirty="0">
                <a:latin typeface="+mn-lt"/>
                <a:cs typeface="+mn-cs"/>
              </a:rPr>
              <a:t>Under the ‘Korean Commercial Code’, gift tax is levied in the case of an unequal merger between related parties, but since there is no special relationship between the parties to this transaction, the provision does not apply.</a:t>
            </a:r>
            <a:endParaRPr lang="en-US" altLang="ko-KR" sz="1000" kern="0" dirty="0">
              <a:solidFill>
                <a:prstClr val="black"/>
              </a:solidFill>
              <a:latin typeface="+mn-lt"/>
            </a:endParaRPr>
          </a:p>
          <a:p>
            <a:pPr marL="180975" lvl="1" indent="-179388" latinLnBrk="0">
              <a:lnSpc>
                <a:spcPct val="130000"/>
              </a:lnSpc>
              <a:spcBef>
                <a:spcPts val="432"/>
              </a:spcBef>
              <a:buClr>
                <a:srgbClr val="00338D"/>
              </a:buClr>
              <a:buSzPct val="85000"/>
              <a:buFont typeface="Wingdings" pitchFamily="2" charset="2"/>
              <a:buChar char="l"/>
            </a:pPr>
            <a:r>
              <a:rPr lang="en-US" altLang="ko-KR" sz="1000" dirty="0">
                <a:latin typeface="+mn-lt"/>
                <a:cs typeface="+mn-cs"/>
              </a:rPr>
              <a:t>In the U.S., there is no direct regulation of merger value for listed companies, and there is no statutory requirement for an external valuation to calculate the merger ratio.</a:t>
            </a:r>
            <a:endParaRPr lang="en-US" altLang="ko-KR" sz="1000" kern="0" dirty="0">
              <a:solidFill>
                <a:prstClr val="black"/>
              </a:solidFill>
              <a:latin typeface="+mn-lt"/>
            </a:endParaRPr>
          </a:p>
          <a:p>
            <a:pPr marL="180975" lvl="1" indent="-179388" latinLnBrk="0">
              <a:lnSpc>
                <a:spcPct val="130000"/>
              </a:lnSpc>
              <a:spcBef>
                <a:spcPts val="432"/>
              </a:spcBef>
              <a:buClr>
                <a:srgbClr val="00338D"/>
              </a:buClr>
              <a:buSzPct val="85000"/>
              <a:buFont typeface="Wingdings" pitchFamily="2" charset="2"/>
              <a:buChar char="l"/>
            </a:pPr>
            <a:endParaRPr lang="en-US" altLang="ko-KR" sz="1000" kern="0" dirty="0">
              <a:solidFill>
                <a:prstClr val="black"/>
              </a:solidFill>
              <a:latin typeface="+mn-lt"/>
            </a:endParaRPr>
          </a:p>
          <a:p>
            <a:pPr marL="180975" lvl="1" indent="-179388" latinLnBrk="0">
              <a:lnSpc>
                <a:spcPct val="130000"/>
              </a:lnSpc>
              <a:spcBef>
                <a:spcPts val="432"/>
              </a:spcBef>
              <a:buClr>
                <a:srgbClr val="00338D"/>
              </a:buClr>
              <a:buSzPct val="85000"/>
              <a:buFont typeface="Wingdings" pitchFamily="2" charset="2"/>
              <a:buChar char="l"/>
            </a:pPr>
            <a:endParaRPr lang="en-US" altLang="ko-KR" sz="1000" kern="0" dirty="0">
              <a:solidFill>
                <a:prstClr val="black"/>
              </a:solidFill>
              <a:latin typeface="+mn-lt"/>
            </a:endParaRPr>
          </a:p>
          <a:p>
            <a:pPr marL="180975" lvl="1" indent="-179388" latinLnBrk="0">
              <a:lnSpc>
                <a:spcPct val="130000"/>
              </a:lnSpc>
              <a:spcBef>
                <a:spcPts val="432"/>
              </a:spcBef>
              <a:buClr>
                <a:srgbClr val="00338D"/>
              </a:buClr>
              <a:buSzPct val="85000"/>
              <a:buFont typeface="Wingdings" pitchFamily="2" charset="2"/>
              <a:buChar char="l"/>
            </a:pPr>
            <a:endParaRPr lang="en-US" altLang="ko-KR" sz="1000" dirty="0">
              <a:latin typeface="+mn-lt"/>
              <a:cs typeface="+mn-cs"/>
            </a:endParaRPr>
          </a:p>
        </p:txBody>
      </p:sp>
      <p:sp>
        <p:nvSpPr>
          <p:cNvPr id="34" name="직사각형 33">
            <a:extLst>
              <a:ext uri="{FF2B5EF4-FFF2-40B4-BE49-F238E27FC236}">
                <a16:creationId xmlns:a16="http://schemas.microsoft.com/office/drawing/2014/main" id="{ADE82B1E-E9A6-4B18-8F09-B90B5028B0A2}"/>
              </a:ext>
            </a:extLst>
          </p:cNvPr>
          <p:cNvSpPr/>
          <p:nvPr/>
        </p:nvSpPr>
        <p:spPr>
          <a:xfrm>
            <a:off x="2441630" y="3203675"/>
            <a:ext cx="1649358" cy="216305"/>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a typeface="맑은 고딕" panose="020B0503020000020004" pitchFamily="50" charset="-127"/>
            </a:endParaRPr>
          </a:p>
        </p:txBody>
      </p:sp>
      <p:sp>
        <p:nvSpPr>
          <p:cNvPr id="35" name="Oval 19">
            <a:extLst>
              <a:ext uri="{FF2B5EF4-FFF2-40B4-BE49-F238E27FC236}">
                <a16:creationId xmlns:a16="http://schemas.microsoft.com/office/drawing/2014/main" id="{8A91152A-2C12-4630-B671-B9151DD86939}"/>
              </a:ext>
            </a:extLst>
          </p:cNvPr>
          <p:cNvSpPr>
            <a:spLocks noChangeArrowheads="1"/>
          </p:cNvSpPr>
          <p:nvPr/>
        </p:nvSpPr>
        <p:spPr bwMode="auto">
          <a:xfrm>
            <a:off x="2318638" y="3136870"/>
            <a:ext cx="216000" cy="216396"/>
          </a:xfrm>
          <a:prstGeom prst="ellipse">
            <a:avLst/>
          </a:prstGeom>
          <a:solidFill>
            <a:srgbClr val="C00000"/>
          </a:solidFill>
          <a:ln w="31750">
            <a:solidFill>
              <a:sysClr val="window" lastClr="FFFFFF"/>
            </a:solidFill>
            <a:round/>
            <a:headEnd/>
            <a:tailEnd/>
          </a:ln>
        </p:spPr>
        <p:txBody>
          <a:bodyPr wrap="square" lIns="0" tIns="0" rIns="0" bIns="0" anchor="ctr">
            <a:spAutoFit/>
          </a:bodyPr>
          <a:lstStyle/>
          <a:p>
            <a:pPr marL="0" marR="0" lvl="0" indent="0" algn="ctr" defTabSz="429814"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a:ln>
                  <a:noFill/>
                </a:ln>
                <a:solidFill>
                  <a:srgbClr val="FFFFFF"/>
                </a:solidFill>
                <a:effectLst/>
                <a:uLnTx/>
                <a:uFillTx/>
                <a:ea typeface="맑은 고딕" panose="020B0503020000020004" pitchFamily="50" charset="-127"/>
              </a:rPr>
              <a:t>V</a:t>
            </a:r>
            <a:endParaRPr kumimoji="0" lang="en-AU" sz="1000" b="1" i="0" u="none" strike="noStrike" kern="0" cap="none" spc="0" normalizeH="0" baseline="0" noProof="0" dirty="0">
              <a:ln>
                <a:noFill/>
              </a:ln>
              <a:solidFill>
                <a:srgbClr val="FFFFFF"/>
              </a:solidFill>
              <a:effectLst/>
              <a:uLnTx/>
              <a:uFillTx/>
              <a:ea typeface="맑은 고딕" panose="020B0503020000020004" pitchFamily="50" charset="-127"/>
            </a:endParaRPr>
          </a:p>
        </p:txBody>
      </p:sp>
      <p:sp>
        <p:nvSpPr>
          <p:cNvPr id="36" name="Oval 19">
            <a:extLst>
              <a:ext uri="{FF2B5EF4-FFF2-40B4-BE49-F238E27FC236}">
                <a16:creationId xmlns:a16="http://schemas.microsoft.com/office/drawing/2014/main" id="{013666E0-D6A1-4552-9AC3-BB209F5FFC1D}"/>
              </a:ext>
            </a:extLst>
          </p:cNvPr>
          <p:cNvSpPr>
            <a:spLocks noChangeArrowheads="1"/>
          </p:cNvSpPr>
          <p:nvPr/>
        </p:nvSpPr>
        <p:spPr bwMode="auto">
          <a:xfrm>
            <a:off x="840399" y="1405753"/>
            <a:ext cx="216000" cy="216396"/>
          </a:xfrm>
          <a:prstGeom prst="ellipse">
            <a:avLst/>
          </a:prstGeom>
          <a:solidFill>
            <a:srgbClr val="00338D"/>
          </a:solidFill>
          <a:ln w="25400">
            <a:solidFill>
              <a:sysClr val="window" lastClr="FFFFFF"/>
            </a:solidFill>
            <a:round/>
            <a:headEnd/>
            <a:tailEnd/>
          </a:ln>
        </p:spPr>
        <p:txBody>
          <a:bodyPr wrap="square" lIns="0" tIns="0" rIns="0" bIns="0" anchor="ctr">
            <a:spAutoFit/>
          </a:bodyPr>
          <a:lstStyle/>
          <a:p>
            <a:pPr marL="0" marR="0" lvl="0" indent="0" algn="ctr" defTabSz="429814"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a:ln>
                  <a:noFill/>
                </a:ln>
                <a:solidFill>
                  <a:srgbClr val="FFFFFF"/>
                </a:solidFill>
                <a:effectLst/>
                <a:uLnTx/>
                <a:uFillTx/>
                <a:ea typeface="맑은 고딕" panose="020B0503020000020004" pitchFamily="50" charset="-127"/>
              </a:rPr>
              <a:t>1</a:t>
            </a:r>
          </a:p>
        </p:txBody>
      </p:sp>
      <p:sp>
        <p:nvSpPr>
          <p:cNvPr id="37" name="Oval 19">
            <a:extLst>
              <a:ext uri="{FF2B5EF4-FFF2-40B4-BE49-F238E27FC236}">
                <a16:creationId xmlns:a16="http://schemas.microsoft.com/office/drawing/2014/main" id="{5F803023-E41C-49B8-85EB-731A6342F8E9}"/>
              </a:ext>
            </a:extLst>
          </p:cNvPr>
          <p:cNvSpPr>
            <a:spLocks noChangeArrowheads="1"/>
          </p:cNvSpPr>
          <p:nvPr/>
        </p:nvSpPr>
        <p:spPr bwMode="auto">
          <a:xfrm>
            <a:off x="840399" y="2176511"/>
            <a:ext cx="216000" cy="216396"/>
          </a:xfrm>
          <a:prstGeom prst="ellipse">
            <a:avLst/>
          </a:prstGeom>
          <a:solidFill>
            <a:srgbClr val="00338D"/>
          </a:solidFill>
          <a:ln w="25400">
            <a:solidFill>
              <a:sysClr val="window" lastClr="FFFFFF"/>
            </a:solidFill>
            <a:round/>
            <a:headEnd/>
            <a:tailEnd/>
          </a:ln>
        </p:spPr>
        <p:txBody>
          <a:bodyPr wrap="square" lIns="0" tIns="0" rIns="0" bIns="0" anchor="ctr">
            <a:spAutoFit/>
          </a:bodyPr>
          <a:lstStyle/>
          <a:p>
            <a:pPr marL="0" marR="0" lvl="0" indent="0" algn="ctr" defTabSz="429814" eaLnBrk="1" fontAlgn="auto" latinLnBrk="0" hangingPunct="1">
              <a:lnSpc>
                <a:spcPct val="100000"/>
              </a:lnSpc>
              <a:spcBef>
                <a:spcPts val="0"/>
              </a:spcBef>
              <a:spcAft>
                <a:spcPts val="0"/>
              </a:spcAft>
              <a:buClrTx/>
              <a:buSzTx/>
              <a:buFontTx/>
              <a:buNone/>
              <a:tabLst/>
              <a:defRPr/>
            </a:pPr>
            <a:r>
              <a:rPr lang="en-AU" sz="1000" b="1" kern="0" dirty="0">
                <a:solidFill>
                  <a:srgbClr val="FFFFFF"/>
                </a:solidFill>
                <a:ea typeface="맑은 고딕" panose="020B0503020000020004" pitchFamily="50" charset="-127"/>
              </a:rPr>
              <a:t>2</a:t>
            </a:r>
            <a:endParaRPr kumimoji="0" lang="en-AU" sz="1000" b="1" i="0" u="none" strike="noStrike" kern="0" cap="none" spc="0" normalizeH="0" baseline="0" noProof="0" dirty="0">
              <a:ln>
                <a:noFill/>
              </a:ln>
              <a:solidFill>
                <a:srgbClr val="FFFFFF"/>
              </a:solidFill>
              <a:effectLst/>
              <a:uLnTx/>
              <a:uFillTx/>
              <a:ea typeface="맑은 고딕" panose="020B0503020000020004" pitchFamily="50" charset="-127"/>
            </a:endParaRPr>
          </a:p>
        </p:txBody>
      </p:sp>
      <p:sp>
        <p:nvSpPr>
          <p:cNvPr id="38" name="Oval 19">
            <a:extLst>
              <a:ext uri="{FF2B5EF4-FFF2-40B4-BE49-F238E27FC236}">
                <a16:creationId xmlns:a16="http://schemas.microsoft.com/office/drawing/2014/main" id="{F9112023-4BA4-4136-B822-1AD9FA953B6C}"/>
              </a:ext>
            </a:extLst>
          </p:cNvPr>
          <p:cNvSpPr>
            <a:spLocks noChangeArrowheads="1"/>
          </p:cNvSpPr>
          <p:nvPr/>
        </p:nvSpPr>
        <p:spPr bwMode="auto">
          <a:xfrm>
            <a:off x="840399" y="3095477"/>
            <a:ext cx="216000" cy="216396"/>
          </a:xfrm>
          <a:prstGeom prst="ellipse">
            <a:avLst/>
          </a:prstGeom>
          <a:solidFill>
            <a:srgbClr val="00338D"/>
          </a:solidFill>
          <a:ln w="25400">
            <a:solidFill>
              <a:sysClr val="window" lastClr="FFFFFF"/>
            </a:solidFill>
            <a:round/>
            <a:headEnd/>
            <a:tailEnd/>
          </a:ln>
        </p:spPr>
        <p:txBody>
          <a:bodyPr wrap="square" lIns="0" tIns="0" rIns="0" bIns="0" anchor="ctr">
            <a:spAutoFit/>
          </a:bodyPr>
          <a:lstStyle/>
          <a:p>
            <a:pPr marL="0" marR="0" lvl="0" indent="0" algn="ctr" defTabSz="429814" eaLnBrk="1" fontAlgn="auto" latinLnBrk="0" hangingPunct="1">
              <a:lnSpc>
                <a:spcPct val="100000"/>
              </a:lnSpc>
              <a:spcBef>
                <a:spcPts val="0"/>
              </a:spcBef>
              <a:spcAft>
                <a:spcPts val="0"/>
              </a:spcAft>
              <a:buClrTx/>
              <a:buSzTx/>
              <a:buFontTx/>
              <a:buNone/>
              <a:tabLst/>
              <a:defRPr/>
            </a:pPr>
            <a:r>
              <a:rPr lang="en-AU" sz="1000" b="1" kern="0">
                <a:solidFill>
                  <a:srgbClr val="FFFFFF"/>
                </a:solidFill>
                <a:ea typeface="맑은 고딕" panose="020B0503020000020004" pitchFamily="50" charset="-127"/>
              </a:rPr>
              <a:t>3</a:t>
            </a:r>
            <a:endParaRPr kumimoji="0" lang="en-AU" sz="1000" b="1" i="0" u="none" strike="noStrike" kern="0" cap="none" spc="0" normalizeH="0" baseline="0" noProof="0" dirty="0">
              <a:ln>
                <a:noFill/>
              </a:ln>
              <a:solidFill>
                <a:srgbClr val="FFFFFF"/>
              </a:solidFill>
              <a:effectLst/>
              <a:uLnTx/>
              <a:uFillTx/>
              <a:ea typeface="맑은 고딕" panose="020B0503020000020004" pitchFamily="50" charset="-127"/>
            </a:endParaRPr>
          </a:p>
        </p:txBody>
      </p:sp>
    </p:spTree>
    <p:extLst>
      <p:ext uri="{BB962C8B-B14F-4D97-AF65-F5344CB8AC3E}">
        <p14:creationId xmlns:p14="http://schemas.microsoft.com/office/powerpoint/2010/main" val="110143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600" y="451575"/>
            <a:ext cx="8254800" cy="723600"/>
          </a:xfrm>
        </p:spPr>
        <p:txBody>
          <a:bodyPr/>
          <a:lstStyle/>
          <a:p>
            <a:r>
              <a:rPr lang="en-US" altLang="ko-KR" sz="4800" dirty="0"/>
              <a:t>Understanding of Project (4/7)</a:t>
            </a:r>
            <a:endParaRPr lang="en-GB" sz="4800" dirty="0"/>
          </a:p>
        </p:txBody>
      </p:sp>
      <p:sp>
        <p:nvSpPr>
          <p:cNvPr id="24" name="텍스트 개체 틀 2">
            <a:extLst>
              <a:ext uri="{FF2B5EF4-FFF2-40B4-BE49-F238E27FC236}">
                <a16:creationId xmlns:a16="http://schemas.microsoft.com/office/drawing/2014/main" id="{B4BCAAD6-7389-4E21-95A8-7D5E003FF948}"/>
              </a:ext>
            </a:extLst>
          </p:cNvPr>
          <p:cNvSpPr txBox="1">
            <a:spLocks/>
          </p:cNvSpPr>
          <p:nvPr/>
        </p:nvSpPr>
        <p:spPr>
          <a:xfrm>
            <a:off x="823780" y="1000849"/>
            <a:ext cx="8147927" cy="600492"/>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r>
              <a:rPr lang="en-US" altLang="ko-KR" dirty="0">
                <a:latin typeface="+mn-lt"/>
              </a:rPr>
              <a:t>The statutory method of valuation for unlisted stock is as follows.</a:t>
            </a:r>
          </a:p>
        </p:txBody>
      </p:sp>
      <p:sp>
        <p:nvSpPr>
          <p:cNvPr id="28" name="Rectangle 5">
            <a:extLst>
              <a:ext uri="{FF2B5EF4-FFF2-40B4-BE49-F238E27FC236}">
                <a16:creationId xmlns:a16="http://schemas.microsoft.com/office/drawing/2014/main" id="{44130184-B347-4668-AD74-1080988A0133}"/>
              </a:ext>
            </a:extLst>
          </p:cNvPr>
          <p:cNvSpPr>
            <a:spLocks noChangeArrowheads="1"/>
          </p:cNvSpPr>
          <p:nvPr/>
        </p:nvSpPr>
        <p:spPr bwMode="auto">
          <a:xfrm>
            <a:off x="1977038" y="1489592"/>
            <a:ext cx="827977" cy="1945737"/>
          </a:xfrm>
          <a:prstGeom prst="rect">
            <a:avLst/>
          </a:prstGeom>
          <a:solidFill>
            <a:srgbClr val="005EB8"/>
          </a:solidFill>
          <a:ln w="9525" algn="ctr">
            <a:solidFill>
              <a:srgbClr val="005EB8"/>
            </a:solidFill>
            <a:miter lim="800000"/>
            <a:headEnd/>
            <a:tailEnd/>
          </a:ln>
        </p:spPr>
        <p:txBody>
          <a:bodyPr lIns="54000" rIns="54000" anchor="ctr"/>
          <a:lstStyle/>
          <a:p>
            <a:pPr algn="ctr">
              <a:lnSpc>
                <a:spcPct val="120000"/>
              </a:lnSpc>
              <a:defRPr/>
            </a:pPr>
            <a:r>
              <a:rPr kumimoji="1" lang="en-US" altLang="ko-KR" sz="1000" b="1">
                <a:solidFill>
                  <a:schemeClr val="bg1"/>
                </a:solidFill>
                <a:ea typeface="맑은 고딕" panose="020B0503020000020004" pitchFamily="50" charset="-127"/>
              </a:rPr>
              <a:t>Intrinsic value</a:t>
            </a:r>
            <a:endParaRPr kumimoji="1" lang="en-US" altLang="ko-KR" sz="1000" b="1" dirty="0">
              <a:solidFill>
                <a:schemeClr val="bg1"/>
              </a:solidFill>
              <a:ea typeface="맑은 고딕" panose="020B0503020000020004" pitchFamily="50" charset="-127"/>
            </a:endParaRPr>
          </a:p>
        </p:txBody>
      </p:sp>
      <p:sp>
        <p:nvSpPr>
          <p:cNvPr id="29" name="Rectangle 17">
            <a:extLst>
              <a:ext uri="{FF2B5EF4-FFF2-40B4-BE49-F238E27FC236}">
                <a16:creationId xmlns:a16="http://schemas.microsoft.com/office/drawing/2014/main" id="{430ABE6D-91ED-4E94-BBF7-A2587F54B914}"/>
              </a:ext>
            </a:extLst>
          </p:cNvPr>
          <p:cNvSpPr>
            <a:spLocks noChangeArrowheads="1"/>
          </p:cNvSpPr>
          <p:nvPr/>
        </p:nvSpPr>
        <p:spPr bwMode="auto">
          <a:xfrm>
            <a:off x="2881064" y="1489591"/>
            <a:ext cx="6226079" cy="360000"/>
          </a:xfrm>
          <a:prstGeom prst="rect">
            <a:avLst/>
          </a:prstGeom>
          <a:noFill/>
          <a:ln w="12700">
            <a:solidFill>
              <a:srgbClr val="005EB8"/>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b="1" kern="0" dirty="0">
                <a:solidFill>
                  <a:prstClr val="black"/>
                </a:solidFill>
                <a:cs typeface="Arial" pitchFamily="34" charset="0"/>
              </a:rPr>
              <a:t>Intrinsic value is a 1:1.5 weighted average of the asset value and earnings value of a unlisted company.</a:t>
            </a:r>
          </a:p>
        </p:txBody>
      </p:sp>
      <p:sp>
        <p:nvSpPr>
          <p:cNvPr id="30" name="Rectangle 5">
            <a:extLst>
              <a:ext uri="{FF2B5EF4-FFF2-40B4-BE49-F238E27FC236}">
                <a16:creationId xmlns:a16="http://schemas.microsoft.com/office/drawing/2014/main" id="{F0E0A7AC-969C-4627-8ADB-F61DEA7A9DD9}"/>
              </a:ext>
            </a:extLst>
          </p:cNvPr>
          <p:cNvSpPr>
            <a:spLocks noChangeArrowheads="1"/>
          </p:cNvSpPr>
          <p:nvPr/>
        </p:nvSpPr>
        <p:spPr bwMode="auto">
          <a:xfrm>
            <a:off x="2881065" y="1915757"/>
            <a:ext cx="1007092" cy="724175"/>
          </a:xfrm>
          <a:prstGeom prst="rect">
            <a:avLst/>
          </a:prstGeom>
          <a:solidFill>
            <a:srgbClr val="005EB8"/>
          </a:solidFill>
          <a:ln w="9525" algn="ctr">
            <a:solidFill>
              <a:srgbClr val="005EB8"/>
            </a:solidFill>
            <a:miter lim="800000"/>
            <a:headEnd/>
            <a:tailEnd/>
          </a:ln>
        </p:spPr>
        <p:txBody>
          <a:bodyPr lIns="54000" rIns="54000" anchor="ctr"/>
          <a:lstStyle/>
          <a:p>
            <a:pPr algn="ctr">
              <a:lnSpc>
                <a:spcPct val="120000"/>
              </a:lnSpc>
              <a:defRPr/>
            </a:pPr>
            <a:r>
              <a:rPr kumimoji="1" lang="en-US" altLang="ko-KR" sz="1000" b="1">
                <a:solidFill>
                  <a:schemeClr val="bg1"/>
                </a:solidFill>
                <a:ea typeface="맑은 고딕" panose="020B0503020000020004" pitchFamily="50" charset="-127"/>
              </a:rPr>
              <a:t>Asset value</a:t>
            </a:r>
            <a:endParaRPr kumimoji="1" lang="en-US" altLang="ko-KR" sz="1000" b="1" dirty="0">
              <a:solidFill>
                <a:schemeClr val="bg1"/>
              </a:solidFill>
              <a:ea typeface="맑은 고딕" panose="020B0503020000020004" pitchFamily="50" charset="-127"/>
            </a:endParaRPr>
          </a:p>
        </p:txBody>
      </p:sp>
      <p:sp>
        <p:nvSpPr>
          <p:cNvPr id="31" name="Rectangle 5">
            <a:extLst>
              <a:ext uri="{FF2B5EF4-FFF2-40B4-BE49-F238E27FC236}">
                <a16:creationId xmlns:a16="http://schemas.microsoft.com/office/drawing/2014/main" id="{095FDDAD-95C0-485D-925E-FE04E14AE2AA}"/>
              </a:ext>
            </a:extLst>
          </p:cNvPr>
          <p:cNvSpPr>
            <a:spLocks noChangeArrowheads="1"/>
          </p:cNvSpPr>
          <p:nvPr/>
        </p:nvSpPr>
        <p:spPr bwMode="auto">
          <a:xfrm>
            <a:off x="2881064" y="2702773"/>
            <a:ext cx="1009257" cy="730597"/>
          </a:xfrm>
          <a:prstGeom prst="rect">
            <a:avLst/>
          </a:prstGeom>
          <a:solidFill>
            <a:srgbClr val="005EB8"/>
          </a:solidFill>
          <a:ln w="9525" algn="ctr">
            <a:solidFill>
              <a:srgbClr val="005EB8"/>
            </a:solidFill>
            <a:miter lim="800000"/>
            <a:headEnd/>
            <a:tailEnd/>
          </a:ln>
        </p:spPr>
        <p:txBody>
          <a:bodyPr lIns="54000" rIns="54000" anchor="ctr"/>
          <a:lstStyle/>
          <a:p>
            <a:pPr algn="ctr">
              <a:lnSpc>
                <a:spcPct val="120000"/>
              </a:lnSpc>
              <a:defRPr/>
            </a:pPr>
            <a:r>
              <a:rPr kumimoji="1" lang="en-US" altLang="ko-KR" sz="1000" b="1">
                <a:solidFill>
                  <a:schemeClr val="bg1"/>
                </a:solidFill>
                <a:ea typeface="맑은 고딕" panose="020B0503020000020004" pitchFamily="50" charset="-127"/>
              </a:rPr>
              <a:t>Earning Value</a:t>
            </a:r>
            <a:endParaRPr kumimoji="1" lang="en-US" altLang="ko-KR" sz="1000" b="1" dirty="0">
              <a:solidFill>
                <a:schemeClr val="bg1"/>
              </a:solidFill>
              <a:ea typeface="맑은 고딕" panose="020B0503020000020004" pitchFamily="50" charset="-127"/>
            </a:endParaRPr>
          </a:p>
        </p:txBody>
      </p:sp>
      <p:sp>
        <p:nvSpPr>
          <p:cNvPr id="33" name="Rectangle 17">
            <a:extLst>
              <a:ext uri="{FF2B5EF4-FFF2-40B4-BE49-F238E27FC236}">
                <a16:creationId xmlns:a16="http://schemas.microsoft.com/office/drawing/2014/main" id="{B9C6D8E5-0F43-4675-8621-7BE97C479C7C}"/>
              </a:ext>
            </a:extLst>
          </p:cNvPr>
          <p:cNvSpPr>
            <a:spLocks noChangeArrowheads="1"/>
          </p:cNvSpPr>
          <p:nvPr/>
        </p:nvSpPr>
        <p:spPr bwMode="auto">
          <a:xfrm>
            <a:off x="3964207" y="1912433"/>
            <a:ext cx="5142936" cy="730028"/>
          </a:xfrm>
          <a:prstGeom prst="rect">
            <a:avLst/>
          </a:prstGeom>
          <a:noFill/>
          <a:ln w="12700">
            <a:solidFill>
              <a:srgbClr val="005EB8"/>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cs typeface="Arial" pitchFamily="34" charset="0"/>
              </a:rPr>
              <a:t>The value of assets is calculated by applying the adjustments prescribed in ‘Article 5 of the Enforcement Regulations on the Issuance and Disclosure of Securities’ to the total equity in the statement of financial position at the end of the business year immediately preceding the business year in which the report on key matters is filed.</a:t>
            </a:r>
          </a:p>
        </p:txBody>
      </p:sp>
      <p:sp>
        <p:nvSpPr>
          <p:cNvPr id="34" name="Rectangle 17">
            <a:extLst>
              <a:ext uri="{FF2B5EF4-FFF2-40B4-BE49-F238E27FC236}">
                <a16:creationId xmlns:a16="http://schemas.microsoft.com/office/drawing/2014/main" id="{BEA1C87C-8388-428B-881F-656DB33A12CD}"/>
              </a:ext>
            </a:extLst>
          </p:cNvPr>
          <p:cNvSpPr>
            <a:spLocks noChangeArrowheads="1"/>
          </p:cNvSpPr>
          <p:nvPr/>
        </p:nvSpPr>
        <p:spPr bwMode="auto">
          <a:xfrm>
            <a:off x="3964207" y="2705303"/>
            <a:ext cx="5142936" cy="730026"/>
          </a:xfrm>
          <a:prstGeom prst="rect">
            <a:avLst/>
          </a:prstGeom>
          <a:noFill/>
          <a:ln w="12700">
            <a:solidFill>
              <a:srgbClr val="005EB8"/>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cs typeface="Arial" pitchFamily="34" charset="0"/>
              </a:rPr>
              <a:t>Earnings value is reasonably calculated by applying models that are generally recognized as fair and reasonable for calculating future earnings value, such as cash flow discount model and dividend discount model, etc. in accordance with ‘Article 6 of the Enforcement Regulations on Securities Issuance and Disclosure’.</a:t>
            </a:r>
          </a:p>
        </p:txBody>
      </p:sp>
      <p:sp>
        <p:nvSpPr>
          <p:cNvPr id="36" name="Rectangle 5">
            <a:extLst>
              <a:ext uri="{FF2B5EF4-FFF2-40B4-BE49-F238E27FC236}">
                <a16:creationId xmlns:a16="http://schemas.microsoft.com/office/drawing/2014/main" id="{74290D1C-8A40-477F-AAE1-0F06F1CD2574}"/>
              </a:ext>
            </a:extLst>
          </p:cNvPr>
          <p:cNvSpPr>
            <a:spLocks noChangeArrowheads="1"/>
          </p:cNvSpPr>
          <p:nvPr/>
        </p:nvSpPr>
        <p:spPr bwMode="auto">
          <a:xfrm>
            <a:off x="1977039" y="3493114"/>
            <a:ext cx="1491332" cy="1032111"/>
          </a:xfrm>
          <a:prstGeom prst="rect">
            <a:avLst/>
          </a:prstGeom>
          <a:solidFill>
            <a:srgbClr val="0091DA"/>
          </a:solidFill>
          <a:ln w="9525" algn="ctr">
            <a:solidFill>
              <a:srgbClr val="0091DA"/>
            </a:solidFill>
            <a:miter lim="800000"/>
            <a:headEnd/>
            <a:tailEnd/>
          </a:ln>
        </p:spPr>
        <p:txBody>
          <a:bodyPr lIns="54000" rIns="54000" anchor="ctr"/>
          <a:lstStyle/>
          <a:p>
            <a:pPr algn="ctr">
              <a:lnSpc>
                <a:spcPct val="120000"/>
              </a:lnSpc>
              <a:defRPr/>
            </a:pPr>
            <a:r>
              <a:rPr kumimoji="1" lang="en-US" altLang="ko-KR" sz="1000" b="1" dirty="0">
                <a:solidFill>
                  <a:schemeClr val="bg1"/>
                </a:solidFill>
                <a:ea typeface="맑은 고딕" panose="020B0503020000020004" pitchFamily="50" charset="-127"/>
              </a:rPr>
              <a:t>Relative Value</a:t>
            </a:r>
          </a:p>
        </p:txBody>
      </p:sp>
      <p:sp>
        <p:nvSpPr>
          <p:cNvPr id="37" name="Rectangle 17">
            <a:extLst>
              <a:ext uri="{FF2B5EF4-FFF2-40B4-BE49-F238E27FC236}">
                <a16:creationId xmlns:a16="http://schemas.microsoft.com/office/drawing/2014/main" id="{4CF1DAB2-6F02-4BEB-A030-B062F486C446}"/>
              </a:ext>
            </a:extLst>
          </p:cNvPr>
          <p:cNvSpPr>
            <a:spLocks noChangeArrowheads="1"/>
          </p:cNvSpPr>
          <p:nvPr/>
        </p:nvSpPr>
        <p:spPr bwMode="auto">
          <a:xfrm>
            <a:off x="3544421" y="3498170"/>
            <a:ext cx="5562722" cy="1018088"/>
          </a:xfrm>
          <a:prstGeom prst="rect">
            <a:avLst/>
          </a:prstGeom>
          <a:noFill/>
          <a:ln w="12700">
            <a:solidFill>
              <a:srgbClr val="0091DA"/>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cs typeface="Arial" pitchFamily="34" charset="0"/>
              </a:rPr>
              <a:t>The value (relative value) of a sovereign listed company operating in a similar industry, calculated in accordance with ‘Article 7 of the Enforcement Regulations on the Issuance and Disclosure of Securities’.</a:t>
            </a:r>
          </a:p>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cs typeface="Arial" pitchFamily="34" charset="0"/>
              </a:rPr>
              <a:t>Calculated for comparison and disclosure purposes, not reflected in the calculation of the merger ratio</a:t>
            </a:r>
          </a:p>
        </p:txBody>
      </p:sp>
      <p:sp>
        <p:nvSpPr>
          <p:cNvPr id="38" name="Rectangle 5">
            <a:extLst>
              <a:ext uri="{FF2B5EF4-FFF2-40B4-BE49-F238E27FC236}">
                <a16:creationId xmlns:a16="http://schemas.microsoft.com/office/drawing/2014/main" id="{49A040A6-5E66-4167-9C37-1450FA07EA13}"/>
              </a:ext>
            </a:extLst>
          </p:cNvPr>
          <p:cNvSpPr>
            <a:spLocks noChangeArrowheads="1"/>
          </p:cNvSpPr>
          <p:nvPr/>
        </p:nvSpPr>
        <p:spPr bwMode="auto">
          <a:xfrm>
            <a:off x="959215" y="1489592"/>
            <a:ext cx="941774" cy="3026666"/>
          </a:xfrm>
          <a:prstGeom prst="rect">
            <a:avLst/>
          </a:prstGeom>
          <a:solidFill>
            <a:srgbClr val="00338D"/>
          </a:solidFill>
          <a:ln w="9525" algn="ctr">
            <a:solidFill>
              <a:srgbClr val="00338D"/>
            </a:solidFill>
            <a:miter lim="800000"/>
            <a:headEnd/>
            <a:tailEnd/>
          </a:ln>
        </p:spPr>
        <p:txBody>
          <a:bodyPr lIns="54000" rIns="54000" anchor="ctr"/>
          <a:lstStyle/>
          <a:p>
            <a:pPr algn="ctr">
              <a:lnSpc>
                <a:spcPct val="120000"/>
              </a:lnSpc>
              <a:defRPr/>
            </a:pPr>
            <a:r>
              <a:rPr kumimoji="1" lang="en-US" altLang="ko-KR" sz="1000" b="1" dirty="0">
                <a:solidFill>
                  <a:schemeClr val="bg1"/>
                </a:solidFill>
                <a:ea typeface="맑은 고딕" panose="020B0503020000020004" pitchFamily="50" charset="-127"/>
              </a:rPr>
              <a:t>Regulations on Issuance and Disclosure of Securities</a:t>
            </a:r>
          </a:p>
        </p:txBody>
      </p:sp>
      <p:sp>
        <p:nvSpPr>
          <p:cNvPr id="39" name="Rectangle 5">
            <a:extLst>
              <a:ext uri="{FF2B5EF4-FFF2-40B4-BE49-F238E27FC236}">
                <a16:creationId xmlns:a16="http://schemas.microsoft.com/office/drawing/2014/main" id="{B3DAA66D-1148-4F17-BFDC-370653E93AC4}"/>
              </a:ext>
            </a:extLst>
          </p:cNvPr>
          <p:cNvSpPr>
            <a:spLocks noChangeArrowheads="1"/>
          </p:cNvSpPr>
          <p:nvPr/>
        </p:nvSpPr>
        <p:spPr bwMode="auto">
          <a:xfrm>
            <a:off x="959215" y="4673066"/>
            <a:ext cx="941774" cy="1242931"/>
          </a:xfrm>
          <a:prstGeom prst="rect">
            <a:avLst/>
          </a:prstGeom>
          <a:solidFill>
            <a:srgbClr val="00338D"/>
          </a:solidFill>
          <a:ln w="9525" algn="ctr">
            <a:solidFill>
              <a:srgbClr val="00338D"/>
            </a:solidFill>
            <a:miter lim="800000"/>
            <a:headEnd/>
            <a:tailEnd/>
          </a:ln>
        </p:spPr>
        <p:txBody>
          <a:bodyPr lIns="54000" rIns="54000" anchor="ctr"/>
          <a:lstStyle/>
          <a:p>
            <a:pPr algn="ctr">
              <a:lnSpc>
                <a:spcPct val="120000"/>
              </a:lnSpc>
              <a:defRPr/>
            </a:pPr>
            <a:r>
              <a:rPr kumimoji="1" lang="en-US" altLang="ko-KR" sz="1000" b="1" dirty="0">
                <a:solidFill>
                  <a:schemeClr val="bg1"/>
                </a:solidFill>
                <a:ea typeface="맑은 고딕" panose="020B0503020000020004" pitchFamily="50" charset="-127"/>
              </a:rPr>
              <a:t>Inheritance  and gift tax laws</a:t>
            </a:r>
          </a:p>
        </p:txBody>
      </p:sp>
      <p:sp>
        <p:nvSpPr>
          <p:cNvPr id="40" name="Rectangle 17">
            <a:extLst>
              <a:ext uri="{FF2B5EF4-FFF2-40B4-BE49-F238E27FC236}">
                <a16:creationId xmlns:a16="http://schemas.microsoft.com/office/drawing/2014/main" id="{297B1BF1-47E7-4029-B734-BC9EB3A1B91B}"/>
              </a:ext>
            </a:extLst>
          </p:cNvPr>
          <p:cNvSpPr>
            <a:spLocks noChangeArrowheads="1"/>
          </p:cNvSpPr>
          <p:nvPr/>
        </p:nvSpPr>
        <p:spPr bwMode="auto">
          <a:xfrm>
            <a:off x="3060182" y="4673068"/>
            <a:ext cx="6046961" cy="320400"/>
          </a:xfrm>
          <a:prstGeom prst="rect">
            <a:avLst/>
          </a:prstGeom>
          <a:noFill/>
          <a:ln w="12700">
            <a:solidFill>
              <a:srgbClr val="005EB8"/>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b="1" kern="0">
                <a:solidFill>
                  <a:prstClr val="black"/>
                </a:solidFill>
                <a:cs typeface="Arial" pitchFamily="34" charset="0"/>
              </a:rPr>
              <a:t>Net value of profit and loss per share</a:t>
            </a:r>
            <a:r>
              <a:rPr lang="ko-KR" altLang="en-US" sz="1000" b="1" kern="0">
                <a:solidFill>
                  <a:prstClr val="black"/>
                </a:solidFill>
                <a:cs typeface="Arial" pitchFamily="34" charset="0"/>
              </a:rPr>
              <a:t> </a:t>
            </a:r>
            <a:r>
              <a:rPr lang="en-US" altLang="ko-KR" sz="1000" b="1" kern="0">
                <a:solidFill>
                  <a:prstClr val="black"/>
                </a:solidFill>
                <a:cs typeface="Arial" pitchFamily="34" charset="0"/>
              </a:rPr>
              <a:t>x 60% + Net asset value per share</a:t>
            </a:r>
            <a:r>
              <a:rPr lang="ko-KR" altLang="en-US" sz="1000" b="1" kern="0">
                <a:solidFill>
                  <a:prstClr val="black"/>
                </a:solidFill>
                <a:cs typeface="Arial" pitchFamily="34" charset="0"/>
              </a:rPr>
              <a:t> </a:t>
            </a:r>
            <a:r>
              <a:rPr lang="en-US" altLang="ko-KR" sz="1000" b="1" kern="0">
                <a:solidFill>
                  <a:prstClr val="black"/>
                </a:solidFill>
                <a:cs typeface="Arial" pitchFamily="34" charset="0"/>
              </a:rPr>
              <a:t>x 40%</a:t>
            </a:r>
            <a:endParaRPr lang="en-US" altLang="ko-KR" sz="1000" b="1" kern="0" dirty="0">
              <a:solidFill>
                <a:prstClr val="black"/>
              </a:solidFill>
              <a:cs typeface="Arial" pitchFamily="34" charset="0"/>
            </a:endParaRPr>
          </a:p>
        </p:txBody>
      </p:sp>
      <p:sp>
        <p:nvSpPr>
          <p:cNvPr id="41" name="Rectangle 5">
            <a:extLst>
              <a:ext uri="{FF2B5EF4-FFF2-40B4-BE49-F238E27FC236}">
                <a16:creationId xmlns:a16="http://schemas.microsoft.com/office/drawing/2014/main" id="{1FD3CE31-F2FA-48BA-992E-EFA03F4743D1}"/>
              </a:ext>
            </a:extLst>
          </p:cNvPr>
          <p:cNvSpPr>
            <a:spLocks noChangeArrowheads="1"/>
          </p:cNvSpPr>
          <p:nvPr/>
        </p:nvSpPr>
        <p:spPr bwMode="auto">
          <a:xfrm>
            <a:off x="1977039" y="4667222"/>
            <a:ext cx="1007093" cy="1248775"/>
          </a:xfrm>
          <a:prstGeom prst="rect">
            <a:avLst/>
          </a:prstGeom>
          <a:solidFill>
            <a:srgbClr val="005EB8"/>
          </a:solidFill>
          <a:ln w="9525" algn="ctr">
            <a:solidFill>
              <a:srgbClr val="005EB8"/>
            </a:solidFill>
            <a:miter lim="800000"/>
            <a:headEnd/>
            <a:tailEnd/>
          </a:ln>
        </p:spPr>
        <p:txBody>
          <a:bodyPr lIns="54000" rIns="54000" anchor="ctr"/>
          <a:lstStyle/>
          <a:p>
            <a:pPr algn="ctr">
              <a:lnSpc>
                <a:spcPct val="120000"/>
              </a:lnSpc>
              <a:defRPr/>
            </a:pPr>
            <a:r>
              <a:rPr kumimoji="1" lang="en-US" altLang="ko-KR" sz="1000" b="1">
                <a:solidFill>
                  <a:schemeClr val="bg1"/>
                </a:solidFill>
                <a:ea typeface="맑은 고딕" panose="020B0503020000020004" pitchFamily="50" charset="-127"/>
              </a:rPr>
              <a:t>Supplemental</a:t>
            </a:r>
          </a:p>
          <a:p>
            <a:pPr algn="ctr">
              <a:lnSpc>
                <a:spcPct val="120000"/>
              </a:lnSpc>
              <a:defRPr/>
            </a:pPr>
            <a:r>
              <a:rPr kumimoji="1" lang="en-US" altLang="ko-KR" sz="1000" b="1">
                <a:solidFill>
                  <a:schemeClr val="bg1"/>
                </a:solidFill>
                <a:ea typeface="맑은 고딕" panose="020B0503020000020004" pitchFamily="50" charset="-127"/>
              </a:rPr>
              <a:t>Evaluation Methods</a:t>
            </a:r>
            <a:endParaRPr kumimoji="1" lang="en-US" altLang="ko-KR" sz="1000" b="1" dirty="0">
              <a:solidFill>
                <a:schemeClr val="bg1"/>
              </a:solidFill>
              <a:ea typeface="맑은 고딕" panose="020B0503020000020004" pitchFamily="50" charset="-127"/>
            </a:endParaRPr>
          </a:p>
        </p:txBody>
      </p:sp>
      <p:sp>
        <p:nvSpPr>
          <p:cNvPr id="42" name="Rectangle 5">
            <a:extLst>
              <a:ext uri="{FF2B5EF4-FFF2-40B4-BE49-F238E27FC236}">
                <a16:creationId xmlns:a16="http://schemas.microsoft.com/office/drawing/2014/main" id="{9E46E88D-F0B7-481C-A8DF-9407D6EF23AD}"/>
              </a:ext>
            </a:extLst>
          </p:cNvPr>
          <p:cNvSpPr>
            <a:spLocks noChangeArrowheads="1"/>
          </p:cNvSpPr>
          <p:nvPr/>
        </p:nvSpPr>
        <p:spPr bwMode="auto">
          <a:xfrm>
            <a:off x="3060181" y="5074505"/>
            <a:ext cx="1007093" cy="380229"/>
          </a:xfrm>
          <a:prstGeom prst="rect">
            <a:avLst/>
          </a:prstGeom>
          <a:solidFill>
            <a:srgbClr val="005EB8"/>
          </a:solidFill>
          <a:ln w="9525" algn="ctr">
            <a:solidFill>
              <a:srgbClr val="005EB8"/>
            </a:solidFill>
            <a:miter lim="800000"/>
            <a:headEnd/>
            <a:tailEnd/>
          </a:ln>
        </p:spPr>
        <p:txBody>
          <a:bodyPr lIns="54000" rIns="54000" anchor="ctr"/>
          <a:lstStyle/>
          <a:p>
            <a:pPr algn="ctr">
              <a:lnSpc>
                <a:spcPct val="120000"/>
              </a:lnSpc>
              <a:defRPr/>
            </a:pPr>
            <a:r>
              <a:rPr kumimoji="1" lang="en-US" altLang="ko-KR" sz="1000" b="1">
                <a:solidFill>
                  <a:schemeClr val="bg1"/>
                </a:solidFill>
                <a:ea typeface="맑은 고딕" panose="020B0503020000020004" pitchFamily="50" charset="-127"/>
              </a:rPr>
              <a:t>Net value of profit and loss</a:t>
            </a:r>
            <a:endParaRPr kumimoji="1" lang="en-US" altLang="ko-KR" sz="1000" b="1" dirty="0">
              <a:solidFill>
                <a:schemeClr val="bg1"/>
              </a:solidFill>
              <a:ea typeface="맑은 고딕" panose="020B0503020000020004" pitchFamily="50" charset="-127"/>
            </a:endParaRPr>
          </a:p>
        </p:txBody>
      </p:sp>
      <p:sp>
        <p:nvSpPr>
          <p:cNvPr id="43" name="Rectangle 17">
            <a:extLst>
              <a:ext uri="{FF2B5EF4-FFF2-40B4-BE49-F238E27FC236}">
                <a16:creationId xmlns:a16="http://schemas.microsoft.com/office/drawing/2014/main" id="{00AAA8E6-8529-44DA-9A2E-A49B98799546}"/>
              </a:ext>
            </a:extLst>
          </p:cNvPr>
          <p:cNvSpPr>
            <a:spLocks noChangeArrowheads="1"/>
          </p:cNvSpPr>
          <p:nvPr/>
        </p:nvSpPr>
        <p:spPr bwMode="auto">
          <a:xfrm>
            <a:off x="4143323" y="5074503"/>
            <a:ext cx="4963820" cy="380230"/>
          </a:xfrm>
          <a:prstGeom prst="rect">
            <a:avLst/>
          </a:prstGeom>
          <a:noFill/>
          <a:ln w="12700">
            <a:solidFill>
              <a:srgbClr val="005EB8"/>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ko-KR" altLang="en-US" sz="1000" kern="0" dirty="0">
                <a:solidFill>
                  <a:prstClr val="black"/>
                </a:solidFill>
                <a:cs typeface="Arial" pitchFamily="34" charset="0"/>
              </a:rPr>
              <a:t> </a:t>
            </a:r>
            <a:r>
              <a:rPr lang="en-US" altLang="ko-KR" sz="1000" kern="0" dirty="0">
                <a:solidFill>
                  <a:prstClr val="black"/>
                </a:solidFill>
                <a:cs typeface="Arial" pitchFamily="34" charset="0"/>
              </a:rPr>
              <a:t>Weighted average of net profits and losses over the last three years</a:t>
            </a:r>
            <a:r>
              <a:rPr lang="ko-KR" altLang="en-US" sz="1000" kern="0" dirty="0">
                <a:solidFill>
                  <a:prstClr val="black"/>
                </a:solidFill>
                <a:cs typeface="Arial" pitchFamily="34" charset="0"/>
              </a:rPr>
              <a:t> </a:t>
            </a:r>
            <a:r>
              <a:rPr lang="en-US" altLang="ko-KR" sz="1000" kern="0" dirty="0">
                <a:solidFill>
                  <a:prstClr val="black"/>
                </a:solidFill>
                <a:cs typeface="Arial" pitchFamily="34" charset="0"/>
              </a:rPr>
              <a:t>÷ </a:t>
            </a:r>
            <a:r>
              <a:rPr lang="en-US" altLang="ko-KR" sz="1000" i="0" dirty="0">
                <a:solidFill>
                  <a:srgbClr val="202124"/>
                </a:solidFill>
                <a:effectLst/>
              </a:rPr>
              <a:t>restoration ratio</a:t>
            </a:r>
            <a:endParaRPr lang="en-US" altLang="ko-KR" sz="1000" kern="0" dirty="0">
              <a:solidFill>
                <a:prstClr val="black"/>
              </a:solidFill>
              <a:cs typeface="Arial" pitchFamily="34" charset="0"/>
            </a:endParaRPr>
          </a:p>
        </p:txBody>
      </p:sp>
      <p:sp>
        <p:nvSpPr>
          <p:cNvPr id="44" name="Rectangle 5">
            <a:extLst>
              <a:ext uri="{FF2B5EF4-FFF2-40B4-BE49-F238E27FC236}">
                <a16:creationId xmlns:a16="http://schemas.microsoft.com/office/drawing/2014/main" id="{5051EDD1-4DC6-4841-9107-46D19E18AA14}"/>
              </a:ext>
            </a:extLst>
          </p:cNvPr>
          <p:cNvSpPr>
            <a:spLocks noChangeArrowheads="1"/>
          </p:cNvSpPr>
          <p:nvPr/>
        </p:nvSpPr>
        <p:spPr bwMode="auto">
          <a:xfrm>
            <a:off x="3060182" y="5535770"/>
            <a:ext cx="1007092" cy="380229"/>
          </a:xfrm>
          <a:prstGeom prst="rect">
            <a:avLst/>
          </a:prstGeom>
          <a:solidFill>
            <a:srgbClr val="005EB8"/>
          </a:solidFill>
          <a:ln w="9525" algn="ctr">
            <a:solidFill>
              <a:srgbClr val="005EB8"/>
            </a:solidFill>
            <a:miter lim="800000"/>
            <a:headEnd/>
            <a:tailEnd/>
          </a:ln>
        </p:spPr>
        <p:txBody>
          <a:bodyPr lIns="54000" rIns="54000" anchor="ctr"/>
          <a:lstStyle/>
          <a:p>
            <a:pPr algn="ctr">
              <a:lnSpc>
                <a:spcPct val="120000"/>
              </a:lnSpc>
              <a:defRPr/>
            </a:pPr>
            <a:r>
              <a:rPr kumimoji="1" lang="en-US" altLang="ko-KR" sz="1000" b="1">
                <a:solidFill>
                  <a:schemeClr val="bg1"/>
                </a:solidFill>
                <a:ea typeface="맑은 고딕" panose="020B0503020000020004" pitchFamily="50" charset="-127"/>
              </a:rPr>
              <a:t>Net asset value</a:t>
            </a:r>
            <a:endParaRPr kumimoji="1" lang="en-US" altLang="ko-KR" sz="1000" b="1" dirty="0">
              <a:solidFill>
                <a:schemeClr val="bg1"/>
              </a:solidFill>
              <a:ea typeface="맑은 고딕" panose="020B0503020000020004" pitchFamily="50" charset="-127"/>
            </a:endParaRPr>
          </a:p>
        </p:txBody>
      </p:sp>
      <p:sp>
        <p:nvSpPr>
          <p:cNvPr id="45" name="Rectangle 17">
            <a:extLst>
              <a:ext uri="{FF2B5EF4-FFF2-40B4-BE49-F238E27FC236}">
                <a16:creationId xmlns:a16="http://schemas.microsoft.com/office/drawing/2014/main" id="{C5AFFD76-4FE3-4B99-8533-3F84D0D9C7ED}"/>
              </a:ext>
            </a:extLst>
          </p:cNvPr>
          <p:cNvSpPr>
            <a:spLocks noChangeArrowheads="1"/>
          </p:cNvSpPr>
          <p:nvPr/>
        </p:nvSpPr>
        <p:spPr bwMode="auto">
          <a:xfrm>
            <a:off x="4145129" y="5535768"/>
            <a:ext cx="4962014" cy="380229"/>
          </a:xfrm>
          <a:prstGeom prst="rect">
            <a:avLst/>
          </a:prstGeom>
          <a:noFill/>
          <a:ln w="12700">
            <a:solidFill>
              <a:srgbClr val="005EB8"/>
            </a:solidFill>
            <a:miter lim="800000"/>
            <a:headEnd/>
            <a:tailEnd/>
          </a:ln>
        </p:spPr>
        <p:txBody>
          <a:bodyPr wrap="square" anchor="ctr"/>
          <a:lstStyle/>
          <a:p>
            <a:pPr marL="171450" lvl="1" indent="-171450" defTabSz="180181">
              <a:lnSpc>
                <a:spcPct val="110000"/>
              </a:lnSpc>
              <a:spcBef>
                <a:spcPts val="900"/>
              </a:spcBef>
              <a:buClr>
                <a:srgbClr val="00338D"/>
              </a:buClr>
              <a:buFont typeface="Wingdings" panose="05000000000000000000" pitchFamily="2" charset="2"/>
              <a:buChar char="§"/>
              <a:defRPr/>
            </a:pPr>
            <a:r>
              <a:rPr lang="en-US" altLang="ko-KR" sz="1000" kern="0" dirty="0">
                <a:solidFill>
                  <a:prstClr val="black"/>
                </a:solidFill>
                <a:cs typeface="Arial" pitchFamily="34" charset="0"/>
              </a:rPr>
              <a:t>Subtract the total liabilities from the total assets and add the valuation of goodwill according to the inheritance and gift tax law.</a:t>
            </a:r>
          </a:p>
        </p:txBody>
      </p:sp>
      <p:sp>
        <p:nvSpPr>
          <p:cNvPr id="46" name="Oval 19">
            <a:extLst>
              <a:ext uri="{FF2B5EF4-FFF2-40B4-BE49-F238E27FC236}">
                <a16:creationId xmlns:a16="http://schemas.microsoft.com/office/drawing/2014/main" id="{49D4A246-5B9C-4130-B0E2-59DE4C32D182}"/>
              </a:ext>
            </a:extLst>
          </p:cNvPr>
          <p:cNvSpPr>
            <a:spLocks noChangeArrowheads="1"/>
          </p:cNvSpPr>
          <p:nvPr/>
        </p:nvSpPr>
        <p:spPr bwMode="auto">
          <a:xfrm>
            <a:off x="840399" y="1405753"/>
            <a:ext cx="216000" cy="216396"/>
          </a:xfrm>
          <a:prstGeom prst="ellipse">
            <a:avLst/>
          </a:prstGeom>
          <a:solidFill>
            <a:srgbClr val="00338D"/>
          </a:solidFill>
          <a:ln w="25400">
            <a:solidFill>
              <a:sysClr val="window" lastClr="FFFFFF"/>
            </a:solidFill>
            <a:round/>
            <a:headEnd/>
            <a:tailEnd/>
          </a:ln>
        </p:spPr>
        <p:txBody>
          <a:bodyPr wrap="square" lIns="0" tIns="0" rIns="0" bIns="0" anchor="ctr">
            <a:spAutoFit/>
          </a:bodyPr>
          <a:lstStyle/>
          <a:p>
            <a:pPr marL="0" marR="0" lvl="0" indent="0" algn="ctr" defTabSz="429814"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a:ln>
                  <a:noFill/>
                </a:ln>
                <a:solidFill>
                  <a:srgbClr val="FFFFFF"/>
                </a:solidFill>
                <a:effectLst/>
                <a:uLnTx/>
                <a:uFillTx/>
                <a:ea typeface="맑은 고딕"/>
              </a:rPr>
              <a:t>1</a:t>
            </a:r>
          </a:p>
        </p:txBody>
      </p:sp>
      <p:sp>
        <p:nvSpPr>
          <p:cNvPr id="47" name="Oval 19">
            <a:extLst>
              <a:ext uri="{FF2B5EF4-FFF2-40B4-BE49-F238E27FC236}">
                <a16:creationId xmlns:a16="http://schemas.microsoft.com/office/drawing/2014/main" id="{0A5E4B6B-AA1C-4E9F-8735-1530CA8930EB}"/>
              </a:ext>
            </a:extLst>
          </p:cNvPr>
          <p:cNvSpPr>
            <a:spLocks noChangeArrowheads="1"/>
          </p:cNvSpPr>
          <p:nvPr/>
        </p:nvSpPr>
        <p:spPr bwMode="auto">
          <a:xfrm>
            <a:off x="840399" y="4546046"/>
            <a:ext cx="216000" cy="216396"/>
          </a:xfrm>
          <a:prstGeom prst="ellipse">
            <a:avLst/>
          </a:prstGeom>
          <a:solidFill>
            <a:srgbClr val="00338D"/>
          </a:solidFill>
          <a:ln w="25400">
            <a:solidFill>
              <a:sysClr val="window" lastClr="FFFFFF"/>
            </a:solidFill>
            <a:round/>
            <a:headEnd/>
            <a:tailEnd/>
          </a:ln>
        </p:spPr>
        <p:txBody>
          <a:bodyPr wrap="square" lIns="0" tIns="0" rIns="0" bIns="0" anchor="ctr">
            <a:spAutoFit/>
          </a:bodyPr>
          <a:lstStyle/>
          <a:p>
            <a:pPr marL="0" marR="0" lvl="0" indent="0" algn="ctr" defTabSz="429814"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a:ln>
                  <a:noFill/>
                </a:ln>
                <a:solidFill>
                  <a:srgbClr val="FFFFFF"/>
                </a:solidFill>
                <a:effectLst/>
                <a:uLnTx/>
                <a:uFillTx/>
                <a:ea typeface="맑은 고딕"/>
              </a:rPr>
              <a:t>2</a:t>
            </a:r>
            <a:endParaRPr kumimoji="0" lang="en-AU" sz="1000" b="1" i="0" u="none" strike="noStrike" kern="0" cap="none" spc="0" normalizeH="0" baseline="0" noProof="0" dirty="0">
              <a:ln>
                <a:noFill/>
              </a:ln>
              <a:solidFill>
                <a:srgbClr val="FFFFFF"/>
              </a:solidFill>
              <a:effectLst/>
              <a:uLnTx/>
              <a:uFillTx/>
              <a:ea typeface="맑은 고딕"/>
            </a:endParaRPr>
          </a:p>
        </p:txBody>
      </p:sp>
      <p:sp>
        <p:nvSpPr>
          <p:cNvPr id="49" name="Text Placeholder 2">
            <a:extLst>
              <a:ext uri="{FF2B5EF4-FFF2-40B4-BE49-F238E27FC236}">
                <a16:creationId xmlns:a16="http://schemas.microsoft.com/office/drawing/2014/main" id="{E977ACDF-D26A-49FA-B3CD-FD2BC680651C}"/>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Tree>
    <p:extLst>
      <p:ext uri="{BB962C8B-B14F-4D97-AF65-F5344CB8AC3E}">
        <p14:creationId xmlns:p14="http://schemas.microsoft.com/office/powerpoint/2010/main" val="141384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텍스트 개체 틀 2">
            <a:extLst>
              <a:ext uri="{FF2B5EF4-FFF2-40B4-BE49-F238E27FC236}">
                <a16:creationId xmlns:a16="http://schemas.microsoft.com/office/drawing/2014/main" id="{7B6592E7-EEAD-4E14-B9D2-7A1DBE9CD73B}"/>
              </a:ext>
            </a:extLst>
          </p:cNvPr>
          <p:cNvSpPr txBox="1">
            <a:spLocks/>
          </p:cNvSpPr>
          <p:nvPr/>
        </p:nvSpPr>
        <p:spPr>
          <a:xfrm>
            <a:off x="823780" y="1000849"/>
            <a:ext cx="8147927" cy="600492"/>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noFill/>
                </a:ln>
                <a:solidFill>
                  <a:srgbClr val="003087"/>
                </a:solidFill>
                <a:effectLst/>
                <a:uLnTx/>
                <a:uFillTx/>
                <a:latin typeface="Arial"/>
                <a:ea typeface="맑은 고딕" panose="020B0503020000020004" pitchFamily="50" charset="-127"/>
                <a:cs typeface="Arial" pitchFamily="34" charset="0"/>
              </a:rPr>
              <a:t>The potential valuation key issues are as follows.</a:t>
            </a:r>
          </a:p>
        </p:txBody>
      </p:sp>
      <p:grpSp>
        <p:nvGrpSpPr>
          <p:cNvPr id="40" name="그룹 39">
            <a:extLst>
              <a:ext uri="{FF2B5EF4-FFF2-40B4-BE49-F238E27FC236}">
                <a16:creationId xmlns:a16="http://schemas.microsoft.com/office/drawing/2014/main" id="{040AF3E3-A222-4A8D-B325-8F9213D014C6}"/>
              </a:ext>
            </a:extLst>
          </p:cNvPr>
          <p:cNvGrpSpPr/>
          <p:nvPr/>
        </p:nvGrpSpPr>
        <p:grpSpPr>
          <a:xfrm>
            <a:off x="840399" y="1405753"/>
            <a:ext cx="8106389" cy="749275"/>
            <a:chOff x="840399" y="1405753"/>
            <a:chExt cx="8106389" cy="749275"/>
          </a:xfrm>
        </p:grpSpPr>
        <p:sp>
          <p:nvSpPr>
            <p:cNvPr id="8" name="Rectangle 5">
              <a:extLst>
                <a:ext uri="{FF2B5EF4-FFF2-40B4-BE49-F238E27FC236}">
                  <a16:creationId xmlns:a16="http://schemas.microsoft.com/office/drawing/2014/main" id="{852310B5-4459-4E8A-98D0-5F912DEFB8AA}"/>
                </a:ext>
              </a:extLst>
            </p:cNvPr>
            <p:cNvSpPr>
              <a:spLocks noChangeArrowheads="1"/>
            </p:cNvSpPr>
            <p:nvPr/>
          </p:nvSpPr>
          <p:spPr bwMode="auto">
            <a:xfrm>
              <a:off x="959214" y="1489592"/>
              <a:ext cx="1336431" cy="665436"/>
            </a:xfrm>
            <a:prstGeom prst="rect">
              <a:avLst/>
            </a:prstGeom>
            <a:solidFill>
              <a:srgbClr val="00338D"/>
            </a:solidFill>
            <a:ln w="9525" algn="ctr">
              <a:solidFill>
                <a:srgbClr val="00338D"/>
              </a:solidFill>
              <a:miter lim="800000"/>
              <a:headEnd/>
              <a:tailEnd/>
            </a:ln>
          </p:spPr>
          <p:txBody>
            <a:bodyPr lIns="54000" rIns="5400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en-US" altLang="ko-KR" sz="10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Backlog &amp; Pipeline</a:t>
              </a:r>
            </a:p>
          </p:txBody>
        </p:sp>
        <p:sp>
          <p:nvSpPr>
            <p:cNvPr id="9" name="Rectangle 17">
              <a:extLst>
                <a:ext uri="{FF2B5EF4-FFF2-40B4-BE49-F238E27FC236}">
                  <a16:creationId xmlns:a16="http://schemas.microsoft.com/office/drawing/2014/main" id="{FB692DBC-DDC3-4ADF-A9C9-C4FCA377149B}"/>
                </a:ext>
              </a:extLst>
            </p:cNvPr>
            <p:cNvSpPr>
              <a:spLocks noChangeArrowheads="1"/>
            </p:cNvSpPr>
            <p:nvPr/>
          </p:nvSpPr>
          <p:spPr bwMode="auto">
            <a:xfrm>
              <a:off x="2447196" y="1489591"/>
              <a:ext cx="6499592" cy="665436"/>
            </a:xfrm>
            <a:prstGeom prst="rect">
              <a:avLst/>
            </a:prstGeom>
            <a:noFill/>
            <a:ln w="12700">
              <a:solidFill>
                <a:srgbClr val="00338D"/>
              </a:solidFill>
              <a:miter lim="800000"/>
              <a:headEnd/>
              <a:tailEnd/>
            </a:ln>
          </p:spPr>
          <p:txBody>
            <a:bodyPr wrap="square" anchor="ctr"/>
            <a:lstStyle/>
            <a:p>
              <a:pPr marL="171450" marR="0" lvl="1" indent="-171450" algn="l" defTabSz="180181" rtl="0" eaLnBrk="1" fontAlgn="auto" latinLnBrk="0" hangingPunct="1">
                <a:lnSpc>
                  <a:spcPct val="110000"/>
                </a:lnSpc>
                <a:spcBef>
                  <a:spcPts val="900"/>
                </a:spcBef>
                <a:spcAft>
                  <a:spcPts val="0"/>
                </a:spcAft>
                <a:buClr>
                  <a:srgbClr val="00338D"/>
                </a:buClr>
                <a:buSzTx/>
                <a:buFont typeface="Wingdings" panose="05000000000000000000" pitchFamily="2" charset="2"/>
                <a:buChar char="§"/>
                <a:tabLst/>
                <a:defRPr/>
              </a:pPr>
              <a: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t>Review of backlogs and pipeline variability: </a:t>
              </a:r>
              <a:b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b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The possibility of fluctuations in sales and sales costs due to rapid changes in the bio market and changes in the Target's operating environment</a:t>
              </a:r>
            </a:p>
          </p:txBody>
        </p:sp>
        <p:sp>
          <p:nvSpPr>
            <p:cNvPr id="10" name="Oval 19">
              <a:extLst>
                <a:ext uri="{FF2B5EF4-FFF2-40B4-BE49-F238E27FC236}">
                  <a16:creationId xmlns:a16="http://schemas.microsoft.com/office/drawing/2014/main" id="{41E26EFA-380A-4EC4-B6C9-A7CA73C4E95D}"/>
                </a:ext>
              </a:extLst>
            </p:cNvPr>
            <p:cNvSpPr>
              <a:spLocks noChangeArrowheads="1"/>
            </p:cNvSpPr>
            <p:nvPr/>
          </p:nvSpPr>
          <p:spPr bwMode="auto">
            <a:xfrm>
              <a:off x="840399" y="1405753"/>
              <a:ext cx="216000" cy="216396"/>
            </a:xfrm>
            <a:prstGeom prst="ellipse">
              <a:avLst/>
            </a:prstGeom>
            <a:solidFill>
              <a:srgbClr val="00338D"/>
            </a:solidFill>
            <a:ln w="38100">
              <a:solidFill>
                <a:sysClr val="window" lastClr="FFFFFF"/>
              </a:solidFill>
              <a:round/>
              <a:headEnd/>
              <a:tailEnd/>
            </a:ln>
          </p:spPr>
          <p:txBody>
            <a:bodyPr wrap="square" lIns="0" tIns="0" rIns="0" bIns="0" anchor="ctr">
              <a:spAutoFit/>
            </a:bodyPr>
            <a:lstStyle/>
            <a:p>
              <a:pPr marL="0" marR="0" lvl="0" indent="0" algn="ctr" defTabSz="429814" rtl="0"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a:ln>
                    <a:noFill/>
                  </a:ln>
                  <a:solidFill>
                    <a:srgbClr val="FFFFFF"/>
                  </a:solidFill>
                  <a:effectLst/>
                  <a:uLnTx/>
                  <a:uFillTx/>
                  <a:latin typeface="Univers for KPMG" panose="020B0603020202020204" pitchFamily="34" charset="0"/>
                  <a:ea typeface="맑은 고딕"/>
                  <a:cs typeface="+mn-cs"/>
                </a:rPr>
                <a:t>1</a:t>
              </a:r>
            </a:p>
          </p:txBody>
        </p:sp>
      </p:grpSp>
      <p:grpSp>
        <p:nvGrpSpPr>
          <p:cNvPr id="5" name="그룹 4">
            <a:extLst>
              <a:ext uri="{FF2B5EF4-FFF2-40B4-BE49-F238E27FC236}">
                <a16:creationId xmlns:a16="http://schemas.microsoft.com/office/drawing/2014/main" id="{8DCF8333-1540-4510-B752-C043018CF2C5}"/>
              </a:ext>
            </a:extLst>
          </p:cNvPr>
          <p:cNvGrpSpPr/>
          <p:nvPr/>
        </p:nvGrpSpPr>
        <p:grpSpPr>
          <a:xfrm>
            <a:off x="831521" y="3811928"/>
            <a:ext cx="8115266" cy="691830"/>
            <a:chOff x="831521" y="3543739"/>
            <a:chExt cx="8115266" cy="691830"/>
          </a:xfrm>
        </p:grpSpPr>
        <p:sp>
          <p:nvSpPr>
            <p:cNvPr id="22" name="Rectangle 5">
              <a:extLst>
                <a:ext uri="{FF2B5EF4-FFF2-40B4-BE49-F238E27FC236}">
                  <a16:creationId xmlns:a16="http://schemas.microsoft.com/office/drawing/2014/main" id="{5F8147C4-77D6-4699-85CC-95FD2D860EF1}"/>
                </a:ext>
              </a:extLst>
            </p:cNvPr>
            <p:cNvSpPr>
              <a:spLocks noChangeArrowheads="1"/>
            </p:cNvSpPr>
            <p:nvPr/>
          </p:nvSpPr>
          <p:spPr bwMode="auto">
            <a:xfrm>
              <a:off x="959214" y="3635078"/>
              <a:ext cx="1336431" cy="600491"/>
            </a:xfrm>
            <a:prstGeom prst="rect">
              <a:avLst/>
            </a:prstGeom>
            <a:solidFill>
              <a:srgbClr val="00A3A1"/>
            </a:solidFill>
            <a:ln w="9525" algn="ctr">
              <a:solidFill>
                <a:srgbClr val="00A3A1"/>
              </a:solidFill>
              <a:miter lim="800000"/>
              <a:headEnd/>
              <a:tailEnd/>
            </a:ln>
          </p:spPr>
          <p:txBody>
            <a:bodyPr lIns="54000" rIns="54000" anchor="ctr"/>
            <a:lstStyle/>
            <a:p>
              <a:pPr marL="0" marR="0" lvl="0" indent="0" algn="ctr" defTabSz="914400" rtl="0" eaLnBrk="1" fontAlgn="auto" latinLnBrk="0" hangingPunct="1">
                <a:lnSpc>
                  <a:spcPct val="120000"/>
                </a:lnSpc>
                <a:spcBef>
                  <a:spcPts val="300"/>
                </a:spcBef>
                <a:spcAft>
                  <a:spcPts val="0"/>
                </a:spcAft>
                <a:buClrTx/>
                <a:buSzTx/>
                <a:buFontTx/>
                <a:buNone/>
                <a:tabLst/>
                <a:defRPr/>
              </a:pPr>
              <a:r>
                <a:rPr kumimoji="1" lang="en-US" altLang="ko-KR" sz="10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Contingency</a:t>
              </a:r>
            </a:p>
          </p:txBody>
        </p:sp>
        <p:sp>
          <p:nvSpPr>
            <p:cNvPr id="23" name="Oval 19">
              <a:extLst>
                <a:ext uri="{FF2B5EF4-FFF2-40B4-BE49-F238E27FC236}">
                  <a16:creationId xmlns:a16="http://schemas.microsoft.com/office/drawing/2014/main" id="{E2D802A5-1250-4803-A33D-E8E58A641F83}"/>
                </a:ext>
              </a:extLst>
            </p:cNvPr>
            <p:cNvSpPr>
              <a:spLocks noChangeArrowheads="1"/>
            </p:cNvSpPr>
            <p:nvPr/>
          </p:nvSpPr>
          <p:spPr bwMode="auto">
            <a:xfrm>
              <a:off x="831521" y="3543739"/>
              <a:ext cx="216000" cy="216396"/>
            </a:xfrm>
            <a:prstGeom prst="ellipse">
              <a:avLst/>
            </a:prstGeom>
            <a:solidFill>
              <a:srgbClr val="00A3A1"/>
            </a:solidFill>
            <a:ln w="38100">
              <a:solidFill>
                <a:sysClr val="window" lastClr="FFFFFF"/>
              </a:solidFill>
              <a:round/>
              <a:headEnd/>
              <a:tailEnd/>
            </a:ln>
          </p:spPr>
          <p:txBody>
            <a:bodyPr wrap="square" lIns="0" tIns="0" rIns="0" bIns="0" anchor="ctr">
              <a:spAutoFit/>
            </a:bodyPr>
            <a:lstStyle/>
            <a:p>
              <a:pPr marL="0" marR="0" lvl="0" indent="0" algn="ctr" defTabSz="429814"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rgbClr val="FFFFFF"/>
                  </a:solidFill>
                  <a:effectLst/>
                  <a:uLnTx/>
                  <a:uFillTx/>
                  <a:latin typeface="Univers for KPMG" panose="020B0603020202020204" pitchFamily="34" charset="0"/>
                  <a:ea typeface="맑은 고딕"/>
                  <a:cs typeface="+mn-cs"/>
                </a:rPr>
                <a:t>4</a:t>
              </a:r>
              <a:endParaRPr kumimoji="0" lang="en-AU" sz="1000" b="1" i="0" u="none" strike="noStrike" kern="0" cap="none" spc="0" normalizeH="0" baseline="0" noProof="0" dirty="0">
                <a:ln>
                  <a:noFill/>
                </a:ln>
                <a:solidFill>
                  <a:srgbClr val="FFFFFF"/>
                </a:solidFill>
                <a:effectLst/>
                <a:uLnTx/>
                <a:uFillTx/>
                <a:latin typeface="Univers for KPMG" panose="020B0603020202020204" pitchFamily="34" charset="0"/>
                <a:ea typeface="맑은 고딕"/>
                <a:cs typeface="+mn-cs"/>
              </a:endParaRPr>
            </a:p>
          </p:txBody>
        </p:sp>
        <p:sp>
          <p:nvSpPr>
            <p:cNvPr id="24" name="Rectangle 17">
              <a:extLst>
                <a:ext uri="{FF2B5EF4-FFF2-40B4-BE49-F238E27FC236}">
                  <a16:creationId xmlns:a16="http://schemas.microsoft.com/office/drawing/2014/main" id="{DD2EBCB2-C44A-4F8C-AED8-EE038B6D06FF}"/>
                </a:ext>
              </a:extLst>
            </p:cNvPr>
            <p:cNvSpPr>
              <a:spLocks noChangeArrowheads="1"/>
            </p:cNvSpPr>
            <p:nvPr/>
          </p:nvSpPr>
          <p:spPr bwMode="auto">
            <a:xfrm>
              <a:off x="2447195" y="3635074"/>
              <a:ext cx="6499592" cy="600491"/>
            </a:xfrm>
            <a:prstGeom prst="rect">
              <a:avLst/>
            </a:prstGeom>
            <a:noFill/>
            <a:ln w="12700">
              <a:solidFill>
                <a:srgbClr val="00A3A1"/>
              </a:solidFill>
              <a:miter lim="800000"/>
              <a:headEnd/>
              <a:tailEnd/>
            </a:ln>
          </p:spPr>
          <p:txBody>
            <a:bodyPr wrap="square" anchor="ctr"/>
            <a:lstStyle/>
            <a:p>
              <a:pPr marL="171450" marR="0" lvl="1" indent="-171450" algn="l" defTabSz="180181" rtl="0" eaLnBrk="1" fontAlgn="auto" latinLnBrk="0" hangingPunct="1">
                <a:lnSpc>
                  <a:spcPct val="100000"/>
                </a:lnSpc>
                <a:spcBef>
                  <a:spcPts val="0"/>
                </a:spcBef>
                <a:spcAft>
                  <a:spcPts val="0"/>
                </a:spcAft>
                <a:buClr>
                  <a:srgbClr val="00338D"/>
                </a:buClr>
                <a:buSzTx/>
                <a:buFont typeface="Wingdings" panose="05000000000000000000" pitchFamily="2" charset="2"/>
                <a:buChar char="§"/>
                <a:tabLst/>
                <a:defRPr/>
              </a:pPr>
              <a: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t>Review of contingencies and commitments:</a:t>
              </a:r>
              <a:r>
                <a:rPr kumimoji="0" lang="ko-KR" altLang="en-US" sz="1000" b="1" i="0" u="none" strike="noStrike" kern="0" cap="none" spc="0" normalizeH="0" baseline="0" noProof="0" dirty="0">
                  <a:ln>
                    <a:noFill/>
                  </a:ln>
                  <a:solidFill>
                    <a:prstClr val="black"/>
                  </a:solidFill>
                  <a:effectLst/>
                  <a:uLnTx/>
                  <a:uFillTx/>
                  <a:latin typeface="+mn-lt"/>
                  <a:ea typeface="+mn-ea"/>
                  <a:cs typeface="Arial" pitchFamily="34" charset="0"/>
                </a:rPr>
                <a:t> </a:t>
              </a:r>
              <a:b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b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Review of risks for contingent liabilities such as contractual commitments and litigation</a:t>
              </a:r>
              <a:endParaRPr kumimoji="0" lang="ko-KR" alt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grpSp>
      <p:grpSp>
        <p:nvGrpSpPr>
          <p:cNvPr id="4" name="그룹 3">
            <a:extLst>
              <a:ext uri="{FF2B5EF4-FFF2-40B4-BE49-F238E27FC236}">
                <a16:creationId xmlns:a16="http://schemas.microsoft.com/office/drawing/2014/main" id="{7777E180-E58C-491C-9225-CA250AA044ED}"/>
              </a:ext>
            </a:extLst>
          </p:cNvPr>
          <p:cNvGrpSpPr/>
          <p:nvPr/>
        </p:nvGrpSpPr>
        <p:grpSpPr>
          <a:xfrm>
            <a:off x="831521" y="4603460"/>
            <a:ext cx="8115266" cy="677430"/>
            <a:chOff x="831521" y="4266902"/>
            <a:chExt cx="8115266" cy="677430"/>
          </a:xfrm>
        </p:grpSpPr>
        <p:sp>
          <p:nvSpPr>
            <p:cNvPr id="32" name="Rectangle 17">
              <a:extLst>
                <a:ext uri="{FF2B5EF4-FFF2-40B4-BE49-F238E27FC236}">
                  <a16:creationId xmlns:a16="http://schemas.microsoft.com/office/drawing/2014/main" id="{53697476-96F6-45AF-80AF-67DC4C0D1426}"/>
                </a:ext>
              </a:extLst>
            </p:cNvPr>
            <p:cNvSpPr>
              <a:spLocks noChangeArrowheads="1"/>
            </p:cNvSpPr>
            <p:nvPr/>
          </p:nvSpPr>
          <p:spPr bwMode="auto">
            <a:xfrm>
              <a:off x="2447194" y="4343840"/>
              <a:ext cx="6499593" cy="600492"/>
            </a:xfrm>
            <a:prstGeom prst="rect">
              <a:avLst/>
            </a:prstGeom>
            <a:noFill/>
            <a:ln w="12700">
              <a:solidFill>
                <a:srgbClr val="483698"/>
              </a:solidFill>
              <a:miter lim="800000"/>
              <a:headEnd/>
              <a:tailEnd/>
            </a:ln>
          </p:spPr>
          <p:txBody>
            <a:bodyPr wrap="square" anchor="ctr"/>
            <a:lstStyle/>
            <a:p>
              <a:pPr marL="171450" marR="0" lvl="1" indent="-171450" algn="l" defTabSz="180181" rtl="0" eaLnBrk="1" fontAlgn="auto" latinLnBrk="0" hangingPunct="1">
                <a:lnSpc>
                  <a:spcPct val="100000"/>
                </a:lnSpc>
                <a:spcBef>
                  <a:spcPts val="0"/>
                </a:spcBef>
                <a:spcAft>
                  <a:spcPts val="0"/>
                </a:spcAft>
                <a:buClr>
                  <a:srgbClr val="00338D"/>
                </a:buClr>
                <a:buSzTx/>
                <a:buFont typeface="Wingdings" panose="05000000000000000000" pitchFamily="2" charset="2"/>
                <a:buChar char="§"/>
                <a:tabLst/>
                <a:defRPr/>
              </a:pPr>
              <a: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t>Review the adequacy of the applied perpetual growth rate: </a:t>
              </a:r>
              <a:b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b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Variation in applied perpetual growth rate due to differences in bio-industry outlook</a:t>
              </a:r>
              <a:endParaRPr kumimoji="0" lang="ko-KR" alt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33" name="Rectangle 5">
              <a:extLst>
                <a:ext uri="{FF2B5EF4-FFF2-40B4-BE49-F238E27FC236}">
                  <a16:creationId xmlns:a16="http://schemas.microsoft.com/office/drawing/2014/main" id="{C99B1DA4-0408-4708-8B97-0D05B40E844F}"/>
                </a:ext>
              </a:extLst>
            </p:cNvPr>
            <p:cNvSpPr>
              <a:spLocks noChangeArrowheads="1"/>
            </p:cNvSpPr>
            <p:nvPr/>
          </p:nvSpPr>
          <p:spPr bwMode="auto">
            <a:xfrm>
              <a:off x="968092" y="4343841"/>
              <a:ext cx="1336431" cy="600491"/>
            </a:xfrm>
            <a:prstGeom prst="rect">
              <a:avLst/>
            </a:prstGeom>
            <a:solidFill>
              <a:srgbClr val="483698"/>
            </a:solidFill>
            <a:ln w="9525" algn="ctr">
              <a:solidFill>
                <a:srgbClr val="483698"/>
              </a:solidFill>
              <a:miter lim="800000"/>
              <a:headEnd/>
              <a:tailEnd/>
            </a:ln>
          </p:spPr>
          <p:txBody>
            <a:bodyPr lIns="54000" rIns="54000" anchor="ctr"/>
            <a:lstStyle/>
            <a:p>
              <a:pPr marL="0" marR="0" lvl="0" indent="0" algn="ctr" defTabSz="914400" rtl="0" eaLnBrk="1" fontAlgn="auto" latinLnBrk="0" hangingPunct="1">
                <a:lnSpc>
                  <a:spcPct val="120000"/>
                </a:lnSpc>
                <a:spcBef>
                  <a:spcPts val="300"/>
                </a:spcBef>
                <a:spcAft>
                  <a:spcPts val="0"/>
                </a:spcAft>
                <a:buClrTx/>
                <a:buSzTx/>
                <a:buFontTx/>
                <a:buNone/>
                <a:tabLst/>
                <a:defRPr/>
              </a:pPr>
              <a:r>
                <a:rPr kumimoji="1" lang="en-US" altLang="ko-KR" sz="10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Perpetual</a:t>
              </a:r>
              <a:br>
                <a:rPr kumimoji="1" lang="en-US" altLang="ko-KR" sz="10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br>
              <a:r>
                <a:rPr kumimoji="1" lang="en-US" altLang="ko-KR" sz="10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growth rate</a:t>
              </a:r>
            </a:p>
          </p:txBody>
        </p:sp>
        <p:sp>
          <p:nvSpPr>
            <p:cNvPr id="34" name="Oval 19">
              <a:extLst>
                <a:ext uri="{FF2B5EF4-FFF2-40B4-BE49-F238E27FC236}">
                  <a16:creationId xmlns:a16="http://schemas.microsoft.com/office/drawing/2014/main" id="{2654E314-A6A3-441D-A38B-B8FA2D5143AD}"/>
                </a:ext>
              </a:extLst>
            </p:cNvPr>
            <p:cNvSpPr>
              <a:spLocks noChangeArrowheads="1"/>
            </p:cNvSpPr>
            <p:nvPr/>
          </p:nvSpPr>
          <p:spPr bwMode="auto">
            <a:xfrm>
              <a:off x="831521" y="4266902"/>
              <a:ext cx="216000" cy="216396"/>
            </a:xfrm>
            <a:prstGeom prst="ellipse">
              <a:avLst/>
            </a:prstGeom>
            <a:solidFill>
              <a:srgbClr val="483698"/>
            </a:solidFill>
            <a:ln w="38100">
              <a:solidFill>
                <a:sysClr val="window" lastClr="FFFFFF"/>
              </a:solidFill>
              <a:round/>
              <a:headEnd/>
              <a:tailEnd/>
            </a:ln>
          </p:spPr>
          <p:txBody>
            <a:bodyPr wrap="square" lIns="0" tIns="0" rIns="0" bIns="0" anchor="ctr">
              <a:spAutoFit/>
            </a:bodyPr>
            <a:lstStyle/>
            <a:p>
              <a:pPr marL="0" marR="0" lvl="0" indent="0" algn="ctr" defTabSz="429814" rtl="0"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a:ln>
                    <a:noFill/>
                  </a:ln>
                  <a:solidFill>
                    <a:srgbClr val="FFFFFF"/>
                  </a:solidFill>
                  <a:effectLst/>
                  <a:uLnTx/>
                  <a:uFillTx/>
                  <a:latin typeface="Univers for KPMG" panose="020B0603020202020204" pitchFamily="34" charset="0"/>
                  <a:ea typeface="맑은 고딕"/>
                  <a:cs typeface="+mn-cs"/>
                </a:rPr>
                <a:t>5</a:t>
              </a:r>
            </a:p>
          </p:txBody>
        </p:sp>
      </p:grpSp>
      <p:grpSp>
        <p:nvGrpSpPr>
          <p:cNvPr id="3" name="그룹 2">
            <a:extLst>
              <a:ext uri="{FF2B5EF4-FFF2-40B4-BE49-F238E27FC236}">
                <a16:creationId xmlns:a16="http://schemas.microsoft.com/office/drawing/2014/main" id="{26F63078-4080-4629-B796-817554323FD3}"/>
              </a:ext>
            </a:extLst>
          </p:cNvPr>
          <p:cNvGrpSpPr/>
          <p:nvPr/>
        </p:nvGrpSpPr>
        <p:grpSpPr>
          <a:xfrm>
            <a:off x="843245" y="5380594"/>
            <a:ext cx="8115266" cy="677430"/>
            <a:chOff x="843245" y="4974194"/>
            <a:chExt cx="8115266" cy="677430"/>
          </a:xfrm>
        </p:grpSpPr>
        <p:sp>
          <p:nvSpPr>
            <p:cNvPr id="35" name="Rectangle 17">
              <a:extLst>
                <a:ext uri="{FF2B5EF4-FFF2-40B4-BE49-F238E27FC236}">
                  <a16:creationId xmlns:a16="http://schemas.microsoft.com/office/drawing/2014/main" id="{F77093FA-8150-4027-80F3-FAF39D112F63}"/>
                </a:ext>
              </a:extLst>
            </p:cNvPr>
            <p:cNvSpPr>
              <a:spLocks noChangeArrowheads="1"/>
            </p:cNvSpPr>
            <p:nvPr/>
          </p:nvSpPr>
          <p:spPr bwMode="auto">
            <a:xfrm>
              <a:off x="2458918" y="5051132"/>
              <a:ext cx="6499593" cy="600492"/>
            </a:xfrm>
            <a:prstGeom prst="rect">
              <a:avLst/>
            </a:prstGeom>
            <a:noFill/>
            <a:ln w="12700">
              <a:solidFill>
                <a:schemeClr val="accent2"/>
              </a:solidFill>
              <a:miter lim="800000"/>
              <a:headEnd/>
              <a:tailEnd/>
            </a:ln>
          </p:spPr>
          <p:txBody>
            <a:bodyPr wrap="square" anchor="ctr"/>
            <a:lstStyle/>
            <a:p>
              <a:pPr marL="171450" marR="0" lvl="1" indent="-171450" algn="l" defTabSz="180181" rtl="0" eaLnBrk="1" fontAlgn="auto" latinLnBrk="0" hangingPunct="1">
                <a:lnSpc>
                  <a:spcPct val="100000"/>
                </a:lnSpc>
                <a:spcBef>
                  <a:spcPts val="0"/>
                </a:spcBef>
                <a:spcAft>
                  <a:spcPts val="0"/>
                </a:spcAft>
                <a:buClr>
                  <a:srgbClr val="00338D"/>
                </a:buClr>
                <a:buSzTx/>
                <a:buFont typeface="Wingdings" panose="05000000000000000000" pitchFamily="2" charset="2"/>
                <a:buChar char="§"/>
                <a:tabLst/>
                <a:defRPr/>
              </a:pPr>
              <a: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t>WACC, Multiple Changes</a:t>
              </a:r>
              <a:r>
                <a:rPr kumimoji="0" lang="ko-KR" altLang="en-US" sz="1000" b="1" i="0" u="none" strike="noStrike" kern="0" cap="none" spc="0" normalizeH="0" baseline="0" noProof="0" dirty="0">
                  <a:ln>
                    <a:noFill/>
                  </a:ln>
                  <a:solidFill>
                    <a:prstClr val="black"/>
                  </a:solidFill>
                  <a:effectLst/>
                  <a:uLnTx/>
                  <a:uFillTx/>
                  <a:latin typeface="+mn-lt"/>
                  <a:ea typeface="+mn-ea"/>
                  <a:cs typeface="Arial" pitchFamily="34" charset="0"/>
                </a:rPr>
                <a:t> </a:t>
              </a:r>
              <a: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t>: </a:t>
              </a:r>
            </a:p>
            <a:p>
              <a:pPr marL="0" marR="0" lvl="1" indent="0" algn="l" defTabSz="180181" rtl="0" eaLnBrk="1" fontAlgn="auto" latinLnBrk="0" hangingPunct="1">
                <a:lnSpc>
                  <a:spcPct val="100000"/>
                </a:lnSpc>
                <a:spcBef>
                  <a:spcPts val="0"/>
                </a:spcBef>
                <a:spcAft>
                  <a:spcPts val="0"/>
                </a:spcAft>
                <a:buClr>
                  <a:srgbClr val="00338D"/>
                </a:buClr>
                <a:buSzTx/>
                <a:buFontTx/>
                <a:buNone/>
                <a:tabLst/>
                <a:defRPr/>
              </a:pP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	Variation of WACC according to changes in RF and MRP</a:t>
              </a:r>
            </a:p>
            <a:p>
              <a:pPr marL="0" marR="0" lvl="1" indent="0" algn="l" defTabSz="180181" rtl="0" eaLnBrk="1" fontAlgn="auto" latinLnBrk="0" hangingPunct="1">
                <a:lnSpc>
                  <a:spcPct val="100000"/>
                </a:lnSpc>
                <a:spcBef>
                  <a:spcPts val="0"/>
                </a:spcBef>
                <a:spcAft>
                  <a:spcPts val="0"/>
                </a:spcAft>
                <a:buClr>
                  <a:srgbClr val="00338D"/>
                </a:buClr>
                <a:buSzTx/>
                <a:buFontTx/>
                <a:buNone/>
                <a:tabLst/>
                <a:defRPr/>
              </a:pP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	Possibility of Multiple changes due to changes in performance and market value of peer listed companies</a:t>
              </a:r>
              <a:endParaRPr kumimoji="0" lang="ko-KR" altLang="en-US" sz="1000" b="0" i="0" u="none" strike="noStrike" kern="1200" cap="none" spc="0" normalizeH="0" baseline="0" noProof="0" dirty="0">
                <a:ln>
                  <a:noFill/>
                </a:ln>
                <a:solidFill>
                  <a:srgbClr val="FF0000"/>
                </a:solidFill>
                <a:effectLst/>
                <a:uLnTx/>
                <a:uFillTx/>
                <a:latin typeface="+mn-lt"/>
                <a:ea typeface="+mn-ea"/>
                <a:cs typeface="Arial" panose="020B0604020202020204" pitchFamily="34" charset="0"/>
              </a:endParaRPr>
            </a:p>
          </p:txBody>
        </p:sp>
        <p:sp>
          <p:nvSpPr>
            <p:cNvPr id="36" name="Rectangle 5">
              <a:extLst>
                <a:ext uri="{FF2B5EF4-FFF2-40B4-BE49-F238E27FC236}">
                  <a16:creationId xmlns:a16="http://schemas.microsoft.com/office/drawing/2014/main" id="{2A57D03F-E6F2-4BF5-9428-363B2130E717}"/>
                </a:ext>
              </a:extLst>
            </p:cNvPr>
            <p:cNvSpPr>
              <a:spLocks noChangeArrowheads="1"/>
            </p:cNvSpPr>
            <p:nvPr/>
          </p:nvSpPr>
          <p:spPr bwMode="auto">
            <a:xfrm>
              <a:off x="979816" y="5051133"/>
              <a:ext cx="1336431" cy="600491"/>
            </a:xfrm>
            <a:prstGeom prst="rect">
              <a:avLst/>
            </a:prstGeom>
            <a:solidFill>
              <a:schemeClr val="accent2"/>
            </a:solidFill>
            <a:ln w="9525" algn="ctr">
              <a:solidFill>
                <a:srgbClr val="483698"/>
              </a:solidFill>
              <a:miter lim="800000"/>
              <a:headEnd/>
              <a:tailEnd/>
            </a:ln>
          </p:spPr>
          <p:txBody>
            <a:bodyPr lIns="54000" rIns="54000" anchor="ctr"/>
            <a:lstStyle/>
            <a:p>
              <a:pPr marL="0" marR="0" lvl="0" indent="0" algn="ctr" defTabSz="914400" rtl="0" eaLnBrk="1" fontAlgn="auto" latinLnBrk="0" hangingPunct="1">
                <a:lnSpc>
                  <a:spcPct val="120000"/>
                </a:lnSpc>
                <a:spcBef>
                  <a:spcPts val="300"/>
                </a:spcBef>
                <a:spcAft>
                  <a:spcPts val="0"/>
                </a:spcAft>
                <a:buClrTx/>
                <a:buSzTx/>
                <a:buFontTx/>
                <a:buNone/>
                <a:tabLst/>
                <a:defRPr/>
              </a:pPr>
              <a:r>
                <a:rPr kumimoji="1" lang="en-US" altLang="ko-KR" sz="10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WACC, Multiple</a:t>
              </a:r>
            </a:p>
          </p:txBody>
        </p:sp>
        <p:sp>
          <p:nvSpPr>
            <p:cNvPr id="37" name="Oval 19">
              <a:extLst>
                <a:ext uri="{FF2B5EF4-FFF2-40B4-BE49-F238E27FC236}">
                  <a16:creationId xmlns:a16="http://schemas.microsoft.com/office/drawing/2014/main" id="{913A769B-69F9-465E-AA86-703CD941FAB2}"/>
                </a:ext>
              </a:extLst>
            </p:cNvPr>
            <p:cNvSpPr>
              <a:spLocks noChangeArrowheads="1"/>
            </p:cNvSpPr>
            <p:nvPr/>
          </p:nvSpPr>
          <p:spPr bwMode="auto">
            <a:xfrm>
              <a:off x="843245" y="4974194"/>
              <a:ext cx="216000" cy="216396"/>
            </a:xfrm>
            <a:prstGeom prst="ellipse">
              <a:avLst/>
            </a:prstGeom>
            <a:solidFill>
              <a:schemeClr val="accent2"/>
            </a:solidFill>
            <a:ln w="38100">
              <a:solidFill>
                <a:sysClr val="window" lastClr="FFFFFF"/>
              </a:solidFill>
              <a:round/>
              <a:headEnd/>
              <a:tailEnd/>
            </a:ln>
          </p:spPr>
          <p:txBody>
            <a:bodyPr wrap="square" lIns="0" tIns="0" rIns="0" bIns="0" anchor="ctr">
              <a:spAutoFit/>
            </a:bodyPr>
            <a:lstStyle/>
            <a:p>
              <a:pPr marL="0" marR="0" lvl="0" indent="0" algn="ctr" defTabSz="429814" rtl="0"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a:ln>
                    <a:noFill/>
                  </a:ln>
                  <a:solidFill>
                    <a:srgbClr val="FFFFFF"/>
                  </a:solidFill>
                  <a:effectLst/>
                  <a:uLnTx/>
                  <a:uFillTx/>
                  <a:latin typeface="Univers for KPMG" panose="020B0603020202020204" pitchFamily="34" charset="0"/>
                  <a:ea typeface="맑은 고딕"/>
                  <a:cs typeface="+mn-cs"/>
                </a:rPr>
                <a:t>6</a:t>
              </a:r>
            </a:p>
          </p:txBody>
        </p:sp>
      </p:grpSp>
      <p:grpSp>
        <p:nvGrpSpPr>
          <p:cNvPr id="38" name="그룹 37">
            <a:extLst>
              <a:ext uri="{FF2B5EF4-FFF2-40B4-BE49-F238E27FC236}">
                <a16:creationId xmlns:a16="http://schemas.microsoft.com/office/drawing/2014/main" id="{FFDDBF9B-B8FC-4750-8B7C-15AEEE1C4D43}"/>
              </a:ext>
            </a:extLst>
          </p:cNvPr>
          <p:cNvGrpSpPr/>
          <p:nvPr/>
        </p:nvGrpSpPr>
        <p:grpSpPr>
          <a:xfrm>
            <a:off x="831521" y="3027063"/>
            <a:ext cx="8115266" cy="685163"/>
            <a:chOff x="831521" y="2857277"/>
            <a:chExt cx="8115266" cy="685163"/>
          </a:xfrm>
        </p:grpSpPr>
        <p:sp>
          <p:nvSpPr>
            <p:cNvPr id="18" name="Rectangle 5">
              <a:extLst>
                <a:ext uri="{FF2B5EF4-FFF2-40B4-BE49-F238E27FC236}">
                  <a16:creationId xmlns:a16="http://schemas.microsoft.com/office/drawing/2014/main" id="{8E13A112-46AD-4FD5-ABB7-66EB0A43F028}"/>
                </a:ext>
              </a:extLst>
            </p:cNvPr>
            <p:cNvSpPr>
              <a:spLocks noChangeArrowheads="1"/>
            </p:cNvSpPr>
            <p:nvPr/>
          </p:nvSpPr>
          <p:spPr bwMode="auto">
            <a:xfrm>
              <a:off x="968092" y="2941949"/>
              <a:ext cx="1336431" cy="600491"/>
            </a:xfrm>
            <a:prstGeom prst="rect">
              <a:avLst/>
            </a:prstGeom>
            <a:solidFill>
              <a:srgbClr val="0091DA"/>
            </a:solidFill>
            <a:ln w="9525" algn="ctr">
              <a:noFill/>
              <a:miter lim="800000"/>
              <a:headEnd/>
              <a:tailEnd/>
            </a:ln>
          </p:spPr>
          <p:txBody>
            <a:bodyPr lIns="54000" rIns="54000" anchor="ctr"/>
            <a:lstStyle/>
            <a:p>
              <a:pPr marL="0" marR="0" lvl="0" indent="0" algn="ctr" defTabSz="914400" rtl="0" eaLnBrk="1" fontAlgn="auto" latinLnBrk="0" hangingPunct="1">
                <a:lnSpc>
                  <a:spcPct val="120000"/>
                </a:lnSpc>
                <a:spcBef>
                  <a:spcPts val="300"/>
                </a:spcBef>
                <a:spcAft>
                  <a:spcPts val="0"/>
                </a:spcAft>
                <a:buClrTx/>
                <a:buSzTx/>
                <a:buFontTx/>
                <a:buNone/>
                <a:tabLst/>
                <a:defRPr/>
              </a:pPr>
              <a:r>
                <a:rPr kumimoji="1" lang="en-US" altLang="ko-KR" sz="10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R&amp;D Expense</a:t>
              </a:r>
            </a:p>
          </p:txBody>
        </p:sp>
        <p:sp>
          <p:nvSpPr>
            <p:cNvPr id="20" name="Rectangle 17">
              <a:extLst>
                <a:ext uri="{FF2B5EF4-FFF2-40B4-BE49-F238E27FC236}">
                  <a16:creationId xmlns:a16="http://schemas.microsoft.com/office/drawing/2014/main" id="{D02ADE76-29C8-4595-B856-FBD9325A6FE2}"/>
                </a:ext>
              </a:extLst>
            </p:cNvPr>
            <p:cNvSpPr>
              <a:spLocks noChangeArrowheads="1"/>
            </p:cNvSpPr>
            <p:nvPr/>
          </p:nvSpPr>
          <p:spPr bwMode="auto">
            <a:xfrm>
              <a:off x="2447195" y="2941946"/>
              <a:ext cx="6499592" cy="600491"/>
            </a:xfrm>
            <a:prstGeom prst="rect">
              <a:avLst/>
            </a:prstGeom>
            <a:noFill/>
            <a:ln w="12700">
              <a:solidFill>
                <a:srgbClr val="005EB8"/>
              </a:solidFill>
              <a:miter lim="800000"/>
              <a:headEnd/>
              <a:tailEnd/>
            </a:ln>
          </p:spPr>
          <p:txBody>
            <a:bodyPr wrap="square" anchor="ctr"/>
            <a:lstStyle/>
            <a:p>
              <a:pPr marL="171450" marR="0" lvl="1" indent="-171450" algn="l" defTabSz="180181" rtl="0" eaLnBrk="1" fontAlgn="auto" latinLnBrk="0" hangingPunct="1">
                <a:lnSpc>
                  <a:spcPct val="110000"/>
                </a:lnSpc>
                <a:spcBef>
                  <a:spcPts val="900"/>
                </a:spcBef>
                <a:spcAft>
                  <a:spcPts val="0"/>
                </a:spcAft>
                <a:buClr>
                  <a:srgbClr val="00338D"/>
                </a:buClr>
                <a:buSzTx/>
                <a:buFont typeface="Wingdings" panose="05000000000000000000" pitchFamily="2" charset="2"/>
                <a:buChar char="§"/>
                <a:tabLst/>
                <a:defRPr/>
              </a:pPr>
              <a: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t>Review the appropriateness of R&amp;D expenses:</a:t>
              </a:r>
              <a:b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b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Volatility in </a:t>
              </a:r>
              <a:r>
                <a:rPr kumimoji="0" lang="en-US" altLang="ko-KR" sz="1000" b="0" i="0" u="none" strike="noStrike" kern="0" cap="none" spc="0" normalizeH="0" baseline="0" noProof="0" dirty="0" err="1">
                  <a:ln>
                    <a:noFill/>
                  </a:ln>
                  <a:solidFill>
                    <a:prstClr val="black"/>
                  </a:solidFill>
                  <a:effectLst/>
                  <a:uLnTx/>
                  <a:uFillTx/>
                  <a:latin typeface="+mn-lt"/>
                  <a:ea typeface="+mn-ea"/>
                  <a:cs typeface="Arial" pitchFamily="34" charset="0"/>
                </a:rPr>
                <a:t>CapEx</a:t>
              </a: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 expenditures related to R&amp;D expenses to secure future revenues such as R&amp;D expenses and maintain competitiveness</a:t>
              </a:r>
              <a:r>
                <a:rPr kumimoji="0" lang="ko-KR" altLang="en-US" sz="1000" b="0" i="0" u="none" strike="noStrike" kern="0" cap="none" spc="0" normalizeH="0" baseline="0" noProof="0" dirty="0">
                  <a:ln>
                    <a:noFill/>
                  </a:ln>
                  <a:solidFill>
                    <a:prstClr val="black"/>
                  </a:solidFill>
                  <a:effectLst/>
                  <a:uLnTx/>
                  <a:uFillTx/>
                  <a:latin typeface="+mn-lt"/>
                  <a:ea typeface="+mn-ea"/>
                  <a:cs typeface="Arial" pitchFamily="34" charset="0"/>
                </a:rPr>
                <a:t> </a:t>
              </a:r>
              <a:endPar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endParaRPr>
            </a:p>
          </p:txBody>
        </p:sp>
        <p:sp>
          <p:nvSpPr>
            <p:cNvPr id="13" name="Oval 19">
              <a:extLst>
                <a:ext uri="{FF2B5EF4-FFF2-40B4-BE49-F238E27FC236}">
                  <a16:creationId xmlns:a16="http://schemas.microsoft.com/office/drawing/2014/main" id="{BE26046D-CD44-41EA-A7E7-AB5D58CAAB41}"/>
                </a:ext>
              </a:extLst>
            </p:cNvPr>
            <p:cNvSpPr>
              <a:spLocks noChangeArrowheads="1"/>
            </p:cNvSpPr>
            <p:nvPr/>
          </p:nvSpPr>
          <p:spPr bwMode="auto">
            <a:xfrm>
              <a:off x="831521" y="2857277"/>
              <a:ext cx="216000" cy="216396"/>
            </a:xfrm>
            <a:prstGeom prst="ellipse">
              <a:avLst/>
            </a:prstGeom>
            <a:solidFill>
              <a:srgbClr val="0091DA"/>
            </a:solidFill>
            <a:ln w="38100">
              <a:solidFill>
                <a:sysClr val="window" lastClr="FFFFFF"/>
              </a:solidFill>
              <a:round/>
              <a:headEnd/>
              <a:tailEnd/>
            </a:ln>
          </p:spPr>
          <p:txBody>
            <a:bodyPr wrap="square" lIns="0" tIns="0" rIns="0" bIns="0" anchor="ctr">
              <a:spAutoFit/>
            </a:bodyPr>
            <a:lstStyle/>
            <a:p>
              <a:pPr marL="0" marR="0" lvl="0" indent="0" algn="ctr" defTabSz="429814" rtl="0"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a:ln>
                    <a:noFill/>
                  </a:ln>
                  <a:solidFill>
                    <a:srgbClr val="FFFFFF"/>
                  </a:solidFill>
                  <a:effectLst/>
                  <a:uLnTx/>
                  <a:uFillTx/>
                  <a:latin typeface="Univers for KPMG" panose="020B0603020202020204" pitchFamily="34" charset="0"/>
                  <a:ea typeface="맑은 고딕"/>
                  <a:cs typeface="+mn-cs"/>
                </a:rPr>
                <a:t>3</a:t>
              </a:r>
            </a:p>
          </p:txBody>
        </p:sp>
      </p:grpSp>
      <p:grpSp>
        <p:nvGrpSpPr>
          <p:cNvPr id="39" name="그룹 38">
            <a:extLst>
              <a:ext uri="{FF2B5EF4-FFF2-40B4-BE49-F238E27FC236}">
                <a16:creationId xmlns:a16="http://schemas.microsoft.com/office/drawing/2014/main" id="{7EFEA4CA-BF2B-4BE4-ADE8-C640C3B039F9}"/>
              </a:ext>
            </a:extLst>
          </p:cNvPr>
          <p:cNvGrpSpPr/>
          <p:nvPr/>
        </p:nvGrpSpPr>
        <p:grpSpPr>
          <a:xfrm>
            <a:off x="840399" y="2254730"/>
            <a:ext cx="8106388" cy="672631"/>
            <a:chOff x="840399" y="2168873"/>
            <a:chExt cx="8106388" cy="672631"/>
          </a:xfrm>
        </p:grpSpPr>
        <p:sp>
          <p:nvSpPr>
            <p:cNvPr id="12" name="Rectangle 5">
              <a:extLst>
                <a:ext uri="{FF2B5EF4-FFF2-40B4-BE49-F238E27FC236}">
                  <a16:creationId xmlns:a16="http://schemas.microsoft.com/office/drawing/2014/main" id="{68AD9152-9A1F-40E8-BAA9-F66098E938D0}"/>
                </a:ext>
              </a:extLst>
            </p:cNvPr>
            <p:cNvSpPr>
              <a:spLocks noChangeArrowheads="1"/>
            </p:cNvSpPr>
            <p:nvPr/>
          </p:nvSpPr>
          <p:spPr bwMode="auto">
            <a:xfrm>
              <a:off x="959214" y="2241013"/>
              <a:ext cx="1336431" cy="600491"/>
            </a:xfrm>
            <a:prstGeom prst="rect">
              <a:avLst/>
            </a:prstGeom>
            <a:solidFill>
              <a:srgbClr val="005EB8"/>
            </a:solidFill>
            <a:ln w="9525" algn="ctr">
              <a:solidFill>
                <a:srgbClr val="005EB8"/>
              </a:solidFill>
              <a:miter lim="800000"/>
              <a:headEnd/>
              <a:tailEnd/>
            </a:ln>
          </p:spPr>
          <p:txBody>
            <a:bodyPr lIns="54000" rIns="54000" anchor="ctr"/>
            <a:lstStyle/>
            <a:p>
              <a:pPr marL="0" marR="0" lvl="0" indent="0" algn="ctr" defTabSz="914400" rtl="0" eaLnBrk="1" fontAlgn="auto" latinLnBrk="0" hangingPunct="1">
                <a:lnSpc>
                  <a:spcPct val="120000"/>
                </a:lnSpc>
                <a:spcBef>
                  <a:spcPts val="300"/>
                </a:spcBef>
                <a:spcAft>
                  <a:spcPts val="0"/>
                </a:spcAft>
                <a:buClrTx/>
                <a:buSzTx/>
                <a:buFontTx/>
                <a:buNone/>
                <a:tabLst/>
                <a:defRPr/>
              </a:pPr>
              <a:r>
                <a:rPr kumimoji="1" lang="en-US" altLang="ko-KR" sz="10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Capacity</a:t>
              </a:r>
            </a:p>
          </p:txBody>
        </p:sp>
        <p:sp>
          <p:nvSpPr>
            <p:cNvPr id="14" name="Rectangle 17">
              <a:extLst>
                <a:ext uri="{FF2B5EF4-FFF2-40B4-BE49-F238E27FC236}">
                  <a16:creationId xmlns:a16="http://schemas.microsoft.com/office/drawing/2014/main" id="{2BAF9F0D-1E1A-450F-85A9-C5327996580C}"/>
                </a:ext>
              </a:extLst>
            </p:cNvPr>
            <p:cNvSpPr>
              <a:spLocks noChangeArrowheads="1"/>
            </p:cNvSpPr>
            <p:nvPr/>
          </p:nvSpPr>
          <p:spPr bwMode="auto">
            <a:xfrm>
              <a:off x="2447195" y="2241011"/>
              <a:ext cx="6499592" cy="600491"/>
            </a:xfrm>
            <a:prstGeom prst="rect">
              <a:avLst/>
            </a:prstGeom>
            <a:noFill/>
            <a:ln w="12700">
              <a:solidFill>
                <a:srgbClr val="0091DA"/>
              </a:solidFill>
              <a:miter lim="800000"/>
              <a:headEnd/>
              <a:tailEnd/>
            </a:ln>
          </p:spPr>
          <p:txBody>
            <a:bodyPr wrap="square" anchor="ctr"/>
            <a:lstStyle/>
            <a:p>
              <a:pPr marL="171450" marR="0" lvl="1" indent="-171450" algn="l" defTabSz="180181" rtl="0" eaLnBrk="1" fontAlgn="auto" latinLnBrk="0" hangingPunct="1">
                <a:lnSpc>
                  <a:spcPct val="100000"/>
                </a:lnSpc>
                <a:spcBef>
                  <a:spcPts val="0"/>
                </a:spcBef>
                <a:spcAft>
                  <a:spcPts val="0"/>
                </a:spcAft>
                <a:buClr>
                  <a:srgbClr val="00338D"/>
                </a:buClr>
                <a:buSzTx/>
                <a:buFont typeface="Wingdings" panose="05000000000000000000" pitchFamily="2" charset="2"/>
                <a:buChar char="§"/>
                <a:tabLst/>
                <a:defRPr/>
              </a:pPr>
              <a: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t>Review the appropriate </a:t>
              </a:r>
              <a:r>
                <a:rPr kumimoji="0" lang="en-US" altLang="ko-KR" sz="1000" b="1" i="0" u="none" strike="noStrike" kern="0" cap="none" spc="0" normalizeH="0" baseline="0" noProof="0" dirty="0" err="1">
                  <a:ln>
                    <a:noFill/>
                  </a:ln>
                  <a:solidFill>
                    <a:prstClr val="black"/>
                  </a:solidFill>
                  <a:effectLst/>
                  <a:uLnTx/>
                  <a:uFillTx/>
                  <a:latin typeface="+mn-lt"/>
                  <a:ea typeface="+mn-ea"/>
                  <a:cs typeface="Arial" pitchFamily="34" charset="0"/>
                </a:rPr>
                <a:t>CapEx</a:t>
              </a:r>
              <a: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t> to secure Capacity:</a:t>
              </a:r>
              <a:br>
                <a:rPr kumimoji="0" lang="en-US" altLang="ko-KR" sz="1000" b="1" i="0" u="none" strike="noStrike" kern="0" cap="none" spc="0" normalizeH="0" baseline="0" noProof="0" dirty="0">
                  <a:ln>
                    <a:noFill/>
                  </a:ln>
                  <a:solidFill>
                    <a:prstClr val="black"/>
                  </a:solidFill>
                  <a:effectLst/>
                  <a:uLnTx/>
                  <a:uFillTx/>
                  <a:latin typeface="+mn-lt"/>
                  <a:ea typeface="+mn-ea"/>
                  <a:cs typeface="Arial" pitchFamily="34" charset="0"/>
                </a:rPr>
              </a:b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Volatility in </a:t>
              </a:r>
              <a:r>
                <a:rPr kumimoji="0" lang="en-US" altLang="ko-KR" sz="1000" b="0" i="0" u="none" strike="noStrike" kern="0" cap="none" spc="0" normalizeH="0" baseline="0" noProof="0" dirty="0" err="1">
                  <a:ln>
                    <a:noFill/>
                  </a:ln>
                  <a:solidFill>
                    <a:prstClr val="black"/>
                  </a:solidFill>
                  <a:effectLst/>
                  <a:uLnTx/>
                  <a:uFillTx/>
                  <a:latin typeface="+mn-lt"/>
                  <a:ea typeface="+mn-ea"/>
                  <a:cs typeface="Arial" pitchFamily="34" charset="0"/>
                </a:rPr>
                <a:t>CapEx</a:t>
              </a:r>
              <a:r>
                <a:rPr kumimoji="0" lang="en-US" altLang="ko-KR" sz="1000" b="0" i="0" u="none" strike="noStrike" kern="0" cap="none" spc="0" normalizeH="0" baseline="0" noProof="0" dirty="0">
                  <a:ln>
                    <a:noFill/>
                  </a:ln>
                  <a:solidFill>
                    <a:prstClr val="black"/>
                  </a:solidFill>
                  <a:effectLst/>
                  <a:uLnTx/>
                  <a:uFillTx/>
                  <a:latin typeface="+mn-lt"/>
                  <a:ea typeface="+mn-ea"/>
                  <a:cs typeface="Arial" pitchFamily="34" charset="0"/>
                </a:rPr>
                <a:t> spending to secure capacity to meet backlogs</a:t>
              </a:r>
            </a:p>
          </p:txBody>
        </p:sp>
        <p:sp>
          <p:nvSpPr>
            <p:cNvPr id="19" name="Oval 19">
              <a:extLst>
                <a:ext uri="{FF2B5EF4-FFF2-40B4-BE49-F238E27FC236}">
                  <a16:creationId xmlns:a16="http://schemas.microsoft.com/office/drawing/2014/main" id="{6BA99EF8-FE57-455D-83DF-0F863AA08EB6}"/>
                </a:ext>
              </a:extLst>
            </p:cNvPr>
            <p:cNvSpPr>
              <a:spLocks noChangeArrowheads="1"/>
            </p:cNvSpPr>
            <p:nvPr/>
          </p:nvSpPr>
          <p:spPr bwMode="auto">
            <a:xfrm>
              <a:off x="840399" y="2168873"/>
              <a:ext cx="216000" cy="216396"/>
            </a:xfrm>
            <a:prstGeom prst="ellipse">
              <a:avLst/>
            </a:prstGeom>
            <a:solidFill>
              <a:srgbClr val="005EB8"/>
            </a:solidFill>
            <a:ln w="38100">
              <a:solidFill>
                <a:sysClr val="window" lastClr="FFFFFF"/>
              </a:solidFill>
              <a:round/>
              <a:headEnd/>
              <a:tailEnd/>
            </a:ln>
          </p:spPr>
          <p:txBody>
            <a:bodyPr wrap="square" lIns="0" tIns="0" rIns="0" bIns="0" anchor="ctr">
              <a:spAutoFit/>
            </a:bodyPr>
            <a:lstStyle/>
            <a:p>
              <a:pPr marL="0" marR="0" lvl="0" indent="0" algn="ctr" defTabSz="429814"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Univers for KPMG" panose="020B0603020202020204" pitchFamily="34" charset="0"/>
                  <a:ea typeface="맑은 고딕"/>
                  <a:cs typeface="+mn-cs"/>
                </a:rPr>
                <a:t>2</a:t>
              </a:r>
              <a:endParaRPr kumimoji="0" lang="en-AU" sz="1000" b="1" i="0" u="none" strike="noStrike" kern="0" cap="none" spc="0" normalizeH="0" baseline="0" noProof="0" dirty="0">
                <a:ln>
                  <a:noFill/>
                </a:ln>
                <a:solidFill>
                  <a:srgbClr val="FFFFFF"/>
                </a:solidFill>
                <a:effectLst/>
                <a:uLnTx/>
                <a:uFillTx/>
                <a:latin typeface="Univers for KPMG" panose="020B0603020202020204" pitchFamily="34" charset="0"/>
                <a:ea typeface="맑은 고딕"/>
                <a:cs typeface="+mn-cs"/>
              </a:endParaRPr>
            </a:p>
          </p:txBody>
        </p:sp>
      </p:grpSp>
      <p:sp>
        <p:nvSpPr>
          <p:cNvPr id="41" name="Title 1">
            <a:extLst>
              <a:ext uri="{FF2B5EF4-FFF2-40B4-BE49-F238E27FC236}">
                <a16:creationId xmlns:a16="http://schemas.microsoft.com/office/drawing/2014/main" id="{B5193A46-2AFD-462B-A673-FF31B55F8497}"/>
              </a:ext>
            </a:extLst>
          </p:cNvPr>
          <p:cNvSpPr>
            <a:spLocks noGrp="1"/>
          </p:cNvSpPr>
          <p:nvPr>
            <p:ph type="title"/>
          </p:nvPr>
        </p:nvSpPr>
        <p:spPr>
          <a:xfrm>
            <a:off x="825600" y="451575"/>
            <a:ext cx="8254800" cy="723600"/>
          </a:xfrm>
        </p:spPr>
        <p:txBody>
          <a:bodyPr/>
          <a:lstStyle/>
          <a:p>
            <a:r>
              <a:rPr lang="en-US" altLang="ko-KR" sz="4800" dirty="0"/>
              <a:t>Understanding of Project (5/7)</a:t>
            </a:r>
            <a:endParaRPr lang="en-GB" sz="4800" dirty="0"/>
          </a:p>
        </p:txBody>
      </p:sp>
      <p:sp>
        <p:nvSpPr>
          <p:cNvPr id="42" name="Text Placeholder 2">
            <a:extLst>
              <a:ext uri="{FF2B5EF4-FFF2-40B4-BE49-F238E27FC236}">
                <a16:creationId xmlns:a16="http://schemas.microsoft.com/office/drawing/2014/main" id="{560F48B8-3537-4A4F-8AA7-B7911713B7CF}"/>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Tree>
    <p:extLst>
      <p:ext uri="{BB962C8B-B14F-4D97-AF65-F5344CB8AC3E}">
        <p14:creationId xmlns:p14="http://schemas.microsoft.com/office/powerpoint/2010/main" val="131315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차트 23">
            <a:extLst>
              <a:ext uri="{FF2B5EF4-FFF2-40B4-BE49-F238E27FC236}">
                <a16:creationId xmlns:a16="http://schemas.microsoft.com/office/drawing/2014/main" id="{4558C08F-DC29-4E8A-AF15-A453F6289347}"/>
              </a:ext>
            </a:extLst>
          </p:cNvPr>
          <p:cNvGraphicFramePr>
            <a:graphicFrameLocks/>
          </p:cNvGraphicFramePr>
          <p:nvPr/>
        </p:nvGraphicFramePr>
        <p:xfrm>
          <a:off x="623743" y="1632372"/>
          <a:ext cx="4235900" cy="4382328"/>
        </p:xfrm>
        <a:graphic>
          <a:graphicData uri="http://schemas.openxmlformats.org/drawingml/2006/chart">
            <c:chart xmlns:c="http://schemas.openxmlformats.org/drawingml/2006/chart" xmlns:r="http://schemas.openxmlformats.org/officeDocument/2006/relationships" r:id="rId2"/>
          </a:graphicData>
        </a:graphic>
      </p:graphicFrame>
      <p:cxnSp>
        <p:nvCxnSpPr>
          <p:cNvPr id="25" name="직선 연결선 24">
            <a:extLst>
              <a:ext uri="{FF2B5EF4-FFF2-40B4-BE49-F238E27FC236}">
                <a16:creationId xmlns:a16="http://schemas.microsoft.com/office/drawing/2014/main" id="{781984FA-EC1E-40FD-B6F3-6B0B6CA0CE73}"/>
              </a:ext>
            </a:extLst>
          </p:cNvPr>
          <p:cNvCxnSpPr>
            <a:cxnSpLocks/>
          </p:cNvCxnSpPr>
          <p:nvPr/>
        </p:nvCxnSpPr>
        <p:spPr>
          <a:xfrm>
            <a:off x="2877725" y="5713778"/>
            <a:ext cx="0" cy="267922"/>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A6209F7-A4AA-4747-A1B9-FD6DE9A2E923}"/>
              </a:ext>
            </a:extLst>
          </p:cNvPr>
          <p:cNvSpPr txBox="1"/>
          <p:nvPr/>
        </p:nvSpPr>
        <p:spPr>
          <a:xfrm>
            <a:off x="1767840" y="5893808"/>
            <a:ext cx="350520" cy="259080"/>
          </a:xfrm>
          <a:prstGeom prst="rect">
            <a:avLst/>
          </a:prstGeom>
          <a:noFill/>
        </p:spPr>
        <p:txBody>
          <a:bodyPr wrap="none" lIns="54610" tIns="54610" rIns="54610" bIns="54610" rtlCol="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900" b="1" i="0" u="none" strike="noStrike" kern="1200" cap="none" spc="0" normalizeH="0" baseline="0" noProof="0">
                <a:ln>
                  <a:noFill/>
                </a:ln>
                <a:solidFill>
                  <a:srgbClr val="000000"/>
                </a:solidFill>
                <a:effectLst/>
                <a:uLnTx/>
                <a:uFillTx/>
                <a:latin typeface="Arial"/>
                <a:ea typeface="+mn-ea"/>
                <a:cs typeface="+mn-cs"/>
              </a:rPr>
              <a:t>2021</a:t>
            </a:r>
            <a:endParaRPr kumimoji="0" lang="ko-KR" altLang="en-US" sz="900" b="1" i="0" u="none" strike="noStrike" kern="1200" cap="none" spc="0" normalizeH="0" baseline="0" noProof="0" dirty="0" err="1">
              <a:ln>
                <a:noFill/>
              </a:ln>
              <a:solidFill>
                <a:srgbClr val="000000"/>
              </a:solidFill>
              <a:effectLst/>
              <a:uLnTx/>
              <a:uFillTx/>
              <a:latin typeface="Arial"/>
              <a:ea typeface="+mn-ea"/>
              <a:cs typeface="+mn-cs"/>
            </a:endParaRPr>
          </a:p>
        </p:txBody>
      </p:sp>
      <p:sp>
        <p:nvSpPr>
          <p:cNvPr id="26" name="TextBox 25">
            <a:extLst>
              <a:ext uri="{FF2B5EF4-FFF2-40B4-BE49-F238E27FC236}">
                <a16:creationId xmlns:a16="http://schemas.microsoft.com/office/drawing/2014/main" id="{82AF1EB2-B815-4E40-A682-B9F4B9F7E459}"/>
              </a:ext>
            </a:extLst>
          </p:cNvPr>
          <p:cNvSpPr txBox="1"/>
          <p:nvPr/>
        </p:nvSpPr>
        <p:spPr>
          <a:xfrm>
            <a:off x="3629562" y="5893808"/>
            <a:ext cx="350520" cy="259080"/>
          </a:xfrm>
          <a:prstGeom prst="rect">
            <a:avLst/>
          </a:prstGeom>
          <a:noFill/>
        </p:spPr>
        <p:txBody>
          <a:bodyPr wrap="none" lIns="54610" tIns="54610" rIns="54610" bIns="54610" rtlCol="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900" b="1" i="0" u="none" strike="noStrike" kern="1200" cap="none" spc="0" normalizeH="0" baseline="0" noProof="0">
                <a:ln>
                  <a:noFill/>
                </a:ln>
                <a:solidFill>
                  <a:srgbClr val="000000"/>
                </a:solidFill>
                <a:effectLst/>
                <a:uLnTx/>
                <a:uFillTx/>
                <a:latin typeface="Arial"/>
                <a:ea typeface="+mn-ea"/>
                <a:cs typeface="+mn-cs"/>
              </a:rPr>
              <a:t>2022</a:t>
            </a:r>
            <a:endParaRPr kumimoji="0" lang="ko-KR" altLang="en-US" sz="900" b="1" i="0" u="none" strike="noStrike" kern="1200" cap="none" spc="0" normalizeH="0" baseline="0" noProof="0" dirty="0" err="1">
              <a:ln>
                <a:noFill/>
              </a:ln>
              <a:solidFill>
                <a:srgbClr val="000000"/>
              </a:solidFill>
              <a:effectLst/>
              <a:uLnTx/>
              <a:uFillTx/>
              <a:latin typeface="Arial"/>
              <a:ea typeface="+mn-ea"/>
              <a:cs typeface="+mn-cs"/>
            </a:endParaRPr>
          </a:p>
        </p:txBody>
      </p:sp>
      <p:graphicFrame>
        <p:nvGraphicFramePr>
          <p:cNvPr id="27" name="차트 26">
            <a:extLst>
              <a:ext uri="{FF2B5EF4-FFF2-40B4-BE49-F238E27FC236}">
                <a16:creationId xmlns:a16="http://schemas.microsoft.com/office/drawing/2014/main" id="{4422A34B-5B48-44F2-BB9B-B1B74B72ED6E}"/>
              </a:ext>
            </a:extLst>
          </p:cNvPr>
          <p:cNvGraphicFramePr>
            <a:graphicFrameLocks/>
          </p:cNvGraphicFramePr>
          <p:nvPr/>
        </p:nvGraphicFramePr>
        <p:xfrm>
          <a:off x="5233308" y="1755480"/>
          <a:ext cx="4235900" cy="4517895"/>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직선 연결선 10">
            <a:extLst>
              <a:ext uri="{FF2B5EF4-FFF2-40B4-BE49-F238E27FC236}">
                <a16:creationId xmlns:a16="http://schemas.microsoft.com/office/drawing/2014/main" id="{00C565B6-C640-47BD-B505-D0E8E3E42A02}"/>
              </a:ext>
            </a:extLst>
          </p:cNvPr>
          <p:cNvCxnSpPr>
            <a:cxnSpLocks/>
          </p:cNvCxnSpPr>
          <p:nvPr/>
        </p:nvCxnSpPr>
        <p:spPr>
          <a:xfrm>
            <a:off x="7558314" y="5695839"/>
            <a:ext cx="0" cy="285861"/>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52396FF-9E05-4C36-A36C-CD028927C7BA}"/>
              </a:ext>
            </a:extLst>
          </p:cNvPr>
          <p:cNvSpPr txBox="1"/>
          <p:nvPr/>
        </p:nvSpPr>
        <p:spPr>
          <a:xfrm>
            <a:off x="6446440" y="5916668"/>
            <a:ext cx="350520" cy="259080"/>
          </a:xfrm>
          <a:prstGeom prst="rect">
            <a:avLst/>
          </a:prstGeom>
          <a:noFill/>
        </p:spPr>
        <p:txBody>
          <a:bodyPr wrap="none" lIns="54610" tIns="54610" rIns="54610" bIns="54610" rtlCol="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900" b="1" i="0" u="none" strike="noStrike" kern="1200" cap="none" spc="0" normalizeH="0" baseline="0" noProof="0">
                <a:ln>
                  <a:noFill/>
                </a:ln>
                <a:solidFill>
                  <a:srgbClr val="000000"/>
                </a:solidFill>
                <a:effectLst/>
                <a:uLnTx/>
                <a:uFillTx/>
                <a:latin typeface="Arial"/>
                <a:ea typeface="+mn-ea"/>
                <a:cs typeface="+mn-cs"/>
              </a:rPr>
              <a:t>2021</a:t>
            </a:r>
            <a:endParaRPr kumimoji="0" lang="ko-KR" altLang="en-US" sz="900" b="1" i="0" u="none" strike="noStrike" kern="1200" cap="none" spc="0" normalizeH="0" baseline="0" noProof="0" dirty="0" err="1">
              <a:ln>
                <a:noFill/>
              </a:ln>
              <a:solidFill>
                <a:srgbClr val="000000"/>
              </a:solidFill>
              <a:effectLst/>
              <a:uLnTx/>
              <a:uFillTx/>
              <a:latin typeface="Arial"/>
              <a:ea typeface="+mn-ea"/>
              <a:cs typeface="+mn-cs"/>
            </a:endParaRPr>
          </a:p>
        </p:txBody>
      </p:sp>
      <p:sp>
        <p:nvSpPr>
          <p:cNvPr id="13" name="TextBox 12">
            <a:extLst>
              <a:ext uri="{FF2B5EF4-FFF2-40B4-BE49-F238E27FC236}">
                <a16:creationId xmlns:a16="http://schemas.microsoft.com/office/drawing/2014/main" id="{7AEA628C-3B92-400E-B8E7-D5AB4C5D4D11}"/>
              </a:ext>
            </a:extLst>
          </p:cNvPr>
          <p:cNvSpPr txBox="1"/>
          <p:nvPr/>
        </p:nvSpPr>
        <p:spPr>
          <a:xfrm>
            <a:off x="8308162" y="5893808"/>
            <a:ext cx="350520" cy="259080"/>
          </a:xfrm>
          <a:prstGeom prst="rect">
            <a:avLst/>
          </a:prstGeom>
          <a:noFill/>
        </p:spPr>
        <p:txBody>
          <a:bodyPr wrap="none" lIns="54610" tIns="54610" rIns="54610" bIns="54610" rtlCol="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900" b="1" i="0" u="none" strike="noStrike" kern="1200" cap="none" spc="0" normalizeH="0" baseline="0" noProof="0">
                <a:ln>
                  <a:noFill/>
                </a:ln>
                <a:solidFill>
                  <a:srgbClr val="000000"/>
                </a:solidFill>
                <a:effectLst/>
                <a:uLnTx/>
                <a:uFillTx/>
                <a:latin typeface="Arial"/>
                <a:ea typeface="+mn-ea"/>
                <a:cs typeface="+mn-cs"/>
              </a:rPr>
              <a:t>2022</a:t>
            </a:r>
            <a:endParaRPr kumimoji="0" lang="ko-KR" altLang="en-US" sz="900" b="1" i="0" u="none" strike="noStrike" kern="1200" cap="none" spc="0" normalizeH="0" baseline="0" noProof="0" dirty="0" err="1">
              <a:ln>
                <a:noFill/>
              </a:ln>
              <a:solidFill>
                <a:srgbClr val="000000"/>
              </a:solidFill>
              <a:effectLst/>
              <a:uLnTx/>
              <a:uFillTx/>
              <a:latin typeface="Arial"/>
              <a:ea typeface="+mn-ea"/>
              <a:cs typeface="+mn-cs"/>
            </a:endParaRPr>
          </a:p>
        </p:txBody>
      </p:sp>
      <p:sp>
        <p:nvSpPr>
          <p:cNvPr id="17" name="직사각형 60">
            <a:extLst>
              <a:ext uri="{FF2B5EF4-FFF2-40B4-BE49-F238E27FC236}">
                <a16:creationId xmlns:a16="http://schemas.microsoft.com/office/drawing/2014/main" id="{DFF571E6-252C-48FF-86BB-DCE98E823740}"/>
              </a:ext>
            </a:extLst>
          </p:cNvPr>
          <p:cNvSpPr/>
          <p:nvPr/>
        </p:nvSpPr>
        <p:spPr>
          <a:xfrm>
            <a:off x="809084" y="6115458"/>
            <a:ext cx="6131466" cy="16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Source: S&amp;P Capital IQ</a:t>
            </a:r>
            <a:endPar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 name="Title 1">
            <a:extLst>
              <a:ext uri="{FF2B5EF4-FFF2-40B4-BE49-F238E27FC236}">
                <a16:creationId xmlns:a16="http://schemas.microsoft.com/office/drawing/2014/main" id="{7314B609-EE26-4073-AC7C-D10215953EA3}"/>
              </a:ext>
            </a:extLst>
          </p:cNvPr>
          <p:cNvSpPr>
            <a:spLocks noGrp="1"/>
          </p:cNvSpPr>
          <p:nvPr>
            <p:ph type="title"/>
          </p:nvPr>
        </p:nvSpPr>
        <p:spPr>
          <a:xfrm>
            <a:off x="825600" y="451575"/>
            <a:ext cx="8254800" cy="723600"/>
          </a:xfrm>
        </p:spPr>
        <p:txBody>
          <a:bodyPr/>
          <a:lstStyle/>
          <a:p>
            <a:r>
              <a:rPr lang="en-US" altLang="ko-KR" sz="4800" dirty="0"/>
              <a:t>Understanding of Project (6/7)</a:t>
            </a:r>
            <a:endParaRPr lang="en-GB" sz="4800" dirty="0"/>
          </a:p>
        </p:txBody>
      </p:sp>
      <p:sp>
        <p:nvSpPr>
          <p:cNvPr id="19" name="Text Placeholder 2">
            <a:extLst>
              <a:ext uri="{FF2B5EF4-FFF2-40B4-BE49-F238E27FC236}">
                <a16:creationId xmlns:a16="http://schemas.microsoft.com/office/drawing/2014/main" id="{18466BFF-118B-4F66-9609-CBD492C0F8E7}"/>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
        <p:nvSpPr>
          <p:cNvPr id="15" name="텍스트 개체 틀 2">
            <a:extLst>
              <a:ext uri="{FF2B5EF4-FFF2-40B4-BE49-F238E27FC236}">
                <a16:creationId xmlns:a16="http://schemas.microsoft.com/office/drawing/2014/main" id="{BFF84C32-924B-49B6-A6CF-65D89D1297CE}"/>
              </a:ext>
            </a:extLst>
          </p:cNvPr>
          <p:cNvSpPr txBox="1">
            <a:spLocks/>
          </p:cNvSpPr>
          <p:nvPr/>
        </p:nvSpPr>
        <p:spPr>
          <a:xfrm>
            <a:off x="823780" y="1000849"/>
            <a:ext cx="8147927" cy="600492"/>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noFill/>
                </a:ln>
                <a:solidFill>
                  <a:srgbClr val="003087"/>
                </a:solidFill>
                <a:effectLst/>
                <a:uLnTx/>
                <a:uFillTx/>
                <a:latin typeface="Arial"/>
                <a:ea typeface="맑은 고딕" panose="020B0503020000020004" pitchFamily="50" charset="-127"/>
                <a:cs typeface="Arial" pitchFamily="34" charset="0"/>
              </a:rPr>
              <a:t>Trading Multiples of global listed companies and major domestic listed companies engaged in CDMO business are as follows.</a:t>
            </a:r>
          </a:p>
        </p:txBody>
      </p:sp>
    </p:spTree>
    <p:extLst>
      <p:ext uri="{BB962C8B-B14F-4D97-AF65-F5344CB8AC3E}">
        <p14:creationId xmlns:p14="http://schemas.microsoft.com/office/powerpoint/2010/main" val="252419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5"/>
          <p:cNvSpPr>
            <a:spLocks noGrp="1"/>
          </p:cNvSpPr>
          <p:nvPr>
            <p:ph type="body" sz="quarter" idx="11"/>
          </p:nvPr>
        </p:nvSpPr>
        <p:spPr>
          <a:xfrm>
            <a:off x="825500" y="1025815"/>
            <a:ext cx="3962400" cy="4827579"/>
          </a:xfrm>
        </p:spPr>
        <p:txBody>
          <a:bodyPr>
            <a:noAutofit/>
          </a:bodyPr>
          <a:lstStyle/>
          <a:p>
            <a:r>
              <a:rPr lang="en-US" altLang="ko-KR" b="1" dirty="0">
                <a:latin typeface="+mn-lt"/>
                <a:ea typeface="맑은 고딕" panose="020B0503020000020004" pitchFamily="50" charset="-127"/>
              </a:rPr>
              <a:t>Private and confidential</a:t>
            </a:r>
            <a:endParaRPr lang="en-US" altLang="ko-KR" dirty="0">
              <a:latin typeface="+mn-lt"/>
              <a:ea typeface="맑은 고딕" panose="020B0503020000020004" pitchFamily="50" charset="-127"/>
            </a:endParaRPr>
          </a:p>
          <a:p>
            <a:r>
              <a:rPr lang="en-US" altLang="ko-KR" dirty="0">
                <a:latin typeface="+mn-lt"/>
                <a:ea typeface="맑은 고딕" panose="020B0503020000020004" pitchFamily="50" charset="-127"/>
              </a:rPr>
              <a:t>Dear </a:t>
            </a:r>
            <a:r>
              <a:rPr lang="en-US" altLang="ko-KR" dirty="0" err="1">
                <a:latin typeface="+mn-lt"/>
                <a:ea typeface="맑은 고딕" panose="020B0503020000020004" pitchFamily="50" charset="-127"/>
              </a:rPr>
              <a:t>Genome&amp;Company</a:t>
            </a:r>
            <a:endParaRPr lang="en-US" altLang="ko-KR" dirty="0">
              <a:latin typeface="+mn-lt"/>
              <a:ea typeface="맑은 고딕" panose="020B0503020000020004" pitchFamily="50" charset="-127"/>
            </a:endParaRPr>
          </a:p>
          <a:p>
            <a:r>
              <a:rPr lang="en-US" altLang="ko-KR" dirty="0">
                <a:latin typeface="+mn-lt"/>
                <a:ea typeface="맑은 고딕" panose="020B0503020000020004" pitchFamily="50" charset="-127"/>
              </a:rPr>
              <a:t>April 2023</a:t>
            </a:r>
          </a:p>
          <a:p>
            <a:pPr lvl="1"/>
            <a:endParaRPr lang="en-US" altLang="ko-KR" dirty="0">
              <a:latin typeface="+mn-lt"/>
              <a:ea typeface="맑은 고딕" panose="020B0503020000020004" pitchFamily="50" charset="-127"/>
            </a:endParaRPr>
          </a:p>
          <a:p>
            <a:pPr lvl="1"/>
            <a:r>
              <a:rPr lang="en-US" altLang="ko-KR" dirty="0">
                <a:latin typeface="+mn-lt"/>
                <a:ea typeface="맑은 고딕" panose="020B0503020000020004" pitchFamily="50" charset="-127"/>
              </a:rPr>
              <a:t>We thank you for providing us with this opportunity to propose to assist you valuation and tax advisory that will help your business to expand. </a:t>
            </a:r>
          </a:p>
          <a:p>
            <a:pPr lvl="1"/>
            <a:r>
              <a:rPr lang="en-US" altLang="ko-KR" dirty="0">
                <a:latin typeface="+mn-lt"/>
                <a:ea typeface="맑은 고딕" panose="020B0503020000020004" pitchFamily="50" charset="-127"/>
              </a:rPr>
              <a:t>KPMG </a:t>
            </a:r>
            <a:r>
              <a:rPr lang="en-US" altLang="ko-KR" dirty="0" err="1">
                <a:latin typeface="+mn-lt"/>
                <a:ea typeface="맑은 고딕" panose="020B0503020000020004" pitchFamily="50" charset="-127"/>
              </a:rPr>
              <a:t>Samjong</a:t>
            </a:r>
            <a:r>
              <a:rPr lang="en-US" altLang="ko-KR" dirty="0">
                <a:latin typeface="+mn-lt"/>
                <a:ea typeface="맑은 고딕" panose="020B0503020000020004" pitchFamily="50" charset="-127"/>
              </a:rPr>
              <a:t> Accounting Firm, as a member firm of KPMG International, has the ability and preparation to do its best in the entire process of this business based on numerous business experiences at home and abroad.</a:t>
            </a:r>
          </a:p>
          <a:p>
            <a:pPr lvl="1"/>
            <a:r>
              <a:rPr lang="en-US" altLang="ko-KR" dirty="0">
                <a:latin typeface="+mn-lt"/>
                <a:ea typeface="맑은 고딕" panose="020B0503020000020004" pitchFamily="50" charset="-127"/>
              </a:rPr>
              <a:t>KPMG </a:t>
            </a:r>
            <a:r>
              <a:rPr lang="en-US" altLang="ko-KR" dirty="0" err="1">
                <a:latin typeface="+mn-lt"/>
                <a:ea typeface="맑은 고딕" panose="020B0503020000020004" pitchFamily="50" charset="-127"/>
              </a:rPr>
              <a:t>Samjong</a:t>
            </a:r>
            <a:r>
              <a:rPr lang="en-US" altLang="ko-KR" dirty="0">
                <a:latin typeface="+mn-lt"/>
                <a:ea typeface="맑은 고딕" panose="020B0503020000020004" pitchFamily="50" charset="-127"/>
              </a:rPr>
              <a:t> Accounting Firm promises to provide the best service for this business based on our accumulated expertise and experience, and accurate understanding of your needs.</a:t>
            </a:r>
          </a:p>
          <a:p>
            <a:pPr lvl="1"/>
            <a:r>
              <a:rPr lang="en-US" altLang="ko-KR" dirty="0">
                <a:latin typeface="+mn-lt"/>
                <a:ea typeface="맑은 고딕" panose="020B0503020000020004" pitchFamily="50" charset="-127"/>
              </a:rPr>
              <a:t>KPMG </a:t>
            </a:r>
            <a:r>
              <a:rPr lang="en-US" altLang="ko-KR" dirty="0" err="1">
                <a:latin typeface="+mn-lt"/>
                <a:ea typeface="맑은 고딕" panose="020B0503020000020004" pitchFamily="50" charset="-127"/>
              </a:rPr>
              <a:t>Samjong</a:t>
            </a:r>
            <a:r>
              <a:rPr lang="en-US" altLang="ko-KR" dirty="0">
                <a:latin typeface="+mn-lt"/>
                <a:ea typeface="맑은 고딕" panose="020B0503020000020004" pitchFamily="50" charset="-127"/>
              </a:rPr>
              <a:t> Accounting Firm hopes to successfully carry out this task by integrating and concentrating our capabilities, and to continue to maintain a long-term cooperative relationship with your company.</a:t>
            </a:r>
          </a:p>
          <a:p>
            <a:pPr lvl="1"/>
            <a:r>
              <a:rPr lang="en-US" altLang="ko-KR" dirty="0">
                <a:latin typeface="+mn-lt"/>
                <a:ea typeface="맑은 고딕" panose="020B0503020000020004" pitchFamily="50" charset="-127"/>
              </a:rPr>
              <a:t>If you choose KPMG </a:t>
            </a:r>
            <a:r>
              <a:rPr lang="en-US" altLang="ko-KR" dirty="0" err="1">
                <a:latin typeface="+mn-lt"/>
                <a:ea typeface="맑은 고딕" panose="020B0503020000020004" pitchFamily="50" charset="-127"/>
              </a:rPr>
              <a:t>Samjong</a:t>
            </a:r>
            <a:r>
              <a:rPr lang="en-US" altLang="ko-KR" dirty="0">
                <a:latin typeface="+mn-lt"/>
                <a:ea typeface="맑은 고딕" panose="020B0503020000020004" pitchFamily="50" charset="-127"/>
              </a:rPr>
              <a:t> Accounting Firm in the selection of an advisor this time, we are sure that we will be able to repay you by achieving the best results.</a:t>
            </a:r>
          </a:p>
          <a:p>
            <a:pPr lvl="1"/>
            <a:endParaRPr lang="en-US" altLang="ko-KR" dirty="0">
              <a:latin typeface="+mn-lt"/>
              <a:ea typeface="맑은 고딕" panose="020B0503020000020004" pitchFamily="50" charset="-127"/>
            </a:endParaRPr>
          </a:p>
          <a:p>
            <a:pPr lvl="1">
              <a:spcAft>
                <a:spcPts val="0"/>
              </a:spcAft>
            </a:pPr>
            <a:r>
              <a:rPr lang="en-US" altLang="ko-KR" dirty="0" err="1">
                <a:latin typeface="+mn-lt"/>
                <a:ea typeface="맑은 고딕" panose="020B0503020000020004" pitchFamily="50" charset="-127"/>
              </a:rPr>
              <a:t>Kyo</a:t>
            </a:r>
            <a:r>
              <a:rPr lang="en-US" altLang="ko-KR" dirty="0">
                <a:latin typeface="+mn-lt"/>
                <a:ea typeface="맑은 고딕" panose="020B0503020000020004" pitchFamily="50" charset="-127"/>
              </a:rPr>
              <a:t>-Tae, Kim</a:t>
            </a:r>
          </a:p>
          <a:p>
            <a:pPr lvl="1">
              <a:spcAft>
                <a:spcPts val="0"/>
              </a:spcAft>
            </a:pPr>
            <a:r>
              <a:rPr lang="en-US" altLang="ko-KR" dirty="0">
                <a:latin typeface="+mn-lt"/>
                <a:ea typeface="맑은 고딕" panose="020B0503020000020004" pitchFamily="50" charset="-127"/>
              </a:rPr>
              <a:t>CEO</a:t>
            </a:r>
          </a:p>
          <a:p>
            <a:pPr lvl="1">
              <a:spcAft>
                <a:spcPts val="0"/>
              </a:spcAft>
            </a:pPr>
            <a:r>
              <a:rPr lang="en-US" altLang="ko-KR" dirty="0">
                <a:latin typeface="+mn-lt"/>
                <a:ea typeface="맑은 고딕" panose="020B0503020000020004" pitchFamily="50" charset="-127"/>
              </a:rPr>
              <a:t>KPMG SAMJONG Accounting Corp.</a:t>
            </a:r>
          </a:p>
        </p:txBody>
      </p:sp>
      <p:sp>
        <p:nvSpPr>
          <p:cNvPr id="18" name="Text Placeholder 6"/>
          <p:cNvSpPr>
            <a:spLocks noGrp="1"/>
          </p:cNvSpPr>
          <p:nvPr>
            <p:ph type="body" sz="quarter" idx="12"/>
          </p:nvPr>
        </p:nvSpPr>
        <p:spPr>
          <a:xfrm>
            <a:off x="5105034" y="1317625"/>
            <a:ext cx="4144698" cy="4653617"/>
          </a:xfrm>
        </p:spPr>
        <p:txBody>
          <a:bodyPr>
            <a:noAutofit/>
          </a:bodyPr>
          <a:lstStyle/>
          <a:p>
            <a:r>
              <a:rPr lang="en-US" altLang="ko-KR" sz="800" dirty="0">
                <a:latin typeface="+mn-lt"/>
                <a:ea typeface="맑은 고딕" panose="020B0503020000020004" pitchFamily="50" charset="-127"/>
              </a:rPr>
              <a:t>Important Notice:</a:t>
            </a:r>
          </a:p>
          <a:p>
            <a:r>
              <a:rPr lang="en-US" altLang="ko-KR" sz="800" b="0" dirty="0">
                <a:latin typeface="+mn-lt"/>
                <a:ea typeface="맑은 고딕" panose="020B0503020000020004" pitchFamily="50" charset="-127"/>
              </a:rPr>
              <a:t>This non-binding proposal/tender is made by KPMG </a:t>
            </a:r>
            <a:r>
              <a:rPr lang="en-US" altLang="ko-KR" sz="800" b="0" dirty="0" err="1">
                <a:latin typeface="+mn-lt"/>
                <a:ea typeface="맑은 고딕" panose="020B0503020000020004" pitchFamily="50" charset="-127"/>
              </a:rPr>
              <a:t>Samjong</a:t>
            </a:r>
            <a:r>
              <a:rPr lang="en-US" altLang="ko-KR" sz="800" b="0" dirty="0">
                <a:latin typeface="+mn-lt"/>
                <a:ea typeface="맑은 고딕" panose="020B0503020000020004" pitchFamily="50" charset="-127"/>
              </a:rPr>
              <a:t> Accounting Corp., a Korea Limited Liability Company and a member firm of the KPMG global organization of independent firms affiliated with KPMG International Limited (“KPMG International”), a private English company limited by guarantee, is in all respects subject to the negotiation, agreement, and signing of a specific engagement letter or contract including agreement of the scope of services and to the satisfactory completion by KPMG </a:t>
            </a:r>
            <a:r>
              <a:rPr lang="en-US" altLang="ko-KR" sz="800" b="0" dirty="0" err="1">
                <a:latin typeface="+mn-lt"/>
                <a:ea typeface="맑은 고딕" panose="020B0503020000020004" pitchFamily="50" charset="-127"/>
              </a:rPr>
              <a:t>Samjong</a:t>
            </a:r>
            <a:r>
              <a:rPr lang="en-US" altLang="ko-KR" sz="800" b="0" dirty="0">
                <a:latin typeface="+mn-lt"/>
                <a:ea typeface="맑은 고딕" panose="020B0503020000020004" pitchFamily="50" charset="-127"/>
              </a:rPr>
              <a:t> Accounting Corp. of applicable client and engagement acceptance procedures, including independence and conflict of interest checks and, where applicable, audit committee approval.</a:t>
            </a:r>
          </a:p>
          <a:p>
            <a:r>
              <a:rPr lang="en-US" altLang="ko-KR" sz="800" b="0" dirty="0">
                <a:latin typeface="+mn-lt"/>
                <a:ea typeface="맑은 고딕" panose="020B0503020000020004" pitchFamily="50" charset="-127"/>
              </a:rPr>
              <a:t>KPMG International and its related entities provide no services to clients. No member firm has any authority to obligate or bind KPMG International, any of its related entities or any other member firm vis-à-vis third parties, nor does KPMG International or any of its related entities have any such authority to obligate or bind any member firm. </a:t>
            </a:r>
          </a:p>
          <a:p>
            <a:r>
              <a:rPr lang="en-US" altLang="ko-KR" sz="800" b="0" dirty="0">
                <a:latin typeface="+mn-lt"/>
                <a:ea typeface="맑은 고딕" panose="020B0503020000020004" pitchFamily="50" charset="-127"/>
              </a:rPr>
              <a:t>This presentation has been prepared exclusively for internal use of the intended recipient and does not carry any right of publication or disclosure to any other party. This presentation is incomplete without reference to and should be viewed solely in conjunction with the oral briefing provided by KPMG SAMJONG Accounting Corp. (“KPMG”). Neither this presentation nor its content may be used for any other purpose without prior written consent of KPMG.  </a:t>
            </a:r>
          </a:p>
          <a:p>
            <a:r>
              <a:rPr lang="en-US" altLang="ko-KR" sz="800" b="0" dirty="0">
                <a:latin typeface="+mn-lt"/>
                <a:ea typeface="맑은 고딕" panose="020B0503020000020004" pitchFamily="50" charset="-127"/>
              </a:rPr>
              <a:t>The information in this presentation is based upon publicly available information and reflects prevailing conditions and our views as of this date, all of which are accordingly subject to change.  In preparing this presentation, we have relied upon and assumed, without independent verification, the accuracy and completeness of any information available from public sources.  </a:t>
            </a:r>
          </a:p>
          <a:p>
            <a:r>
              <a:rPr lang="en-US" altLang="ko-KR" sz="800" b="0" dirty="0">
                <a:latin typeface="+mn-lt"/>
                <a:ea typeface="맑은 고딕" panose="020B0503020000020004" pitchFamily="50" charset="-127"/>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r>
              <a:rPr lang="en-US" altLang="ko-KR" sz="800" b="0" dirty="0">
                <a:latin typeface="+mn-lt"/>
                <a:ea typeface="맑은 고딕" panose="020B0503020000020004" pitchFamily="50" charset="-127"/>
              </a:rPr>
              <a:t>Whilst the information presented and views expressed in this presentation and the oral briefing have been prepared in good faith, KPMG accepts no responsibility or liability to any party in connection with such information or views. </a:t>
            </a:r>
          </a:p>
        </p:txBody>
      </p:sp>
      <p:sp>
        <p:nvSpPr>
          <p:cNvPr id="19" name="Text Placeholder 7"/>
          <p:cNvSpPr>
            <a:spLocks noGrp="1"/>
          </p:cNvSpPr>
          <p:nvPr>
            <p:ph type="body" sz="quarter" idx="13"/>
          </p:nvPr>
        </p:nvSpPr>
        <p:spPr>
          <a:xfrm>
            <a:off x="4953001" y="381000"/>
            <a:ext cx="4144698" cy="476250"/>
          </a:xfrm>
        </p:spPr>
        <p:txBody>
          <a:bodyPr vert="horz" lIns="0" tIns="45720" rIns="0" bIns="45720" rtlCol="0">
            <a:noAutofit/>
          </a:bodyPr>
          <a:lstStyle/>
          <a:p>
            <a:r>
              <a:rPr lang="en-US" sz="900" dirty="0"/>
              <a:t>Tel: +82 2 2112 0001 </a:t>
            </a:r>
            <a:br>
              <a:rPr lang="en-US" sz="900" dirty="0"/>
            </a:br>
            <a:r>
              <a:rPr lang="en-US" sz="900" dirty="0"/>
              <a:t>Fax: +82 2 2112 0002</a:t>
            </a:r>
          </a:p>
          <a:p>
            <a:r>
              <a:rPr lang="en-US" sz="900" dirty="0"/>
              <a:t>www.kpmg.com/kr</a:t>
            </a:r>
          </a:p>
          <a:p>
            <a:endParaRPr lang="en-US" sz="900" dirty="0"/>
          </a:p>
        </p:txBody>
      </p:sp>
      <p:sp>
        <p:nvSpPr>
          <p:cNvPr id="20" name="Text Placeholder 8"/>
          <p:cNvSpPr>
            <a:spLocks noGrp="1"/>
          </p:cNvSpPr>
          <p:nvPr>
            <p:ph type="body" sz="quarter" idx="14"/>
          </p:nvPr>
        </p:nvSpPr>
        <p:spPr>
          <a:xfrm>
            <a:off x="823560" y="381000"/>
            <a:ext cx="3983039" cy="476250"/>
          </a:xfrm>
        </p:spPr>
        <p:txBody>
          <a:bodyPr/>
          <a:lstStyle/>
          <a:p>
            <a:r>
              <a:rPr lang="en-US" sz="900" dirty="0"/>
              <a:t>KPMG SAMJONG Accounting Corp.</a:t>
            </a:r>
          </a:p>
          <a:p>
            <a:r>
              <a:rPr lang="en-US" sz="900" dirty="0"/>
              <a:t>Deal Advisory </a:t>
            </a:r>
          </a:p>
        </p:txBody>
      </p:sp>
    </p:spTree>
    <p:extLst>
      <p:ext uri="{BB962C8B-B14F-4D97-AF65-F5344CB8AC3E}">
        <p14:creationId xmlns:p14="http://schemas.microsoft.com/office/powerpoint/2010/main" val="1790839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29D151-192E-4537-936A-F692C36FE7D6}"/>
              </a:ext>
            </a:extLst>
          </p:cNvPr>
          <p:cNvSpPr txBox="1"/>
          <p:nvPr/>
        </p:nvSpPr>
        <p:spPr>
          <a:xfrm>
            <a:off x="8867405" y="1272869"/>
            <a:ext cx="424906" cy="214819"/>
          </a:xfrm>
          <a:prstGeom prst="rect">
            <a:avLst/>
          </a:prstGeom>
          <a:noFill/>
        </p:spPr>
        <p:txBody>
          <a:bodyPr wrap="none" lIns="54610" tIns="54610" rIns="54610" bIns="54610" rtlCol="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700" b="0" i="0" u="none" strike="noStrike" kern="1200" cap="none" spc="0" normalizeH="0" baseline="0" noProof="0" dirty="0">
                <a:ln>
                  <a:noFill/>
                </a:ln>
                <a:solidFill>
                  <a:srgbClr val="00338D"/>
                </a:solidFill>
                <a:effectLst/>
                <a:uLnTx/>
                <a:uFillTx/>
                <a:latin typeface="Arial"/>
                <a:ea typeface="+mn-ea"/>
                <a:cs typeface="+mn-cs"/>
              </a:rPr>
              <a:t>(USD m)</a:t>
            </a:r>
            <a:endParaRPr kumimoji="0" lang="ko-KR" altLang="en-US" sz="700" b="0" i="0" u="none" strike="noStrike" kern="1200" cap="none" spc="0" normalizeH="0" baseline="0" noProof="0" dirty="0" err="1">
              <a:ln>
                <a:noFill/>
              </a:ln>
              <a:solidFill>
                <a:srgbClr val="00338D"/>
              </a:solidFill>
              <a:effectLst/>
              <a:uLnTx/>
              <a:uFillTx/>
              <a:latin typeface="Arial"/>
              <a:ea typeface="+mn-ea"/>
              <a:cs typeface="+mn-cs"/>
            </a:endParaRPr>
          </a:p>
        </p:txBody>
      </p:sp>
      <p:graphicFrame>
        <p:nvGraphicFramePr>
          <p:cNvPr id="9" name="표 8">
            <a:extLst>
              <a:ext uri="{FF2B5EF4-FFF2-40B4-BE49-F238E27FC236}">
                <a16:creationId xmlns:a16="http://schemas.microsoft.com/office/drawing/2014/main" id="{CD62B9B4-D5F5-479A-899A-F43E02E27BED}"/>
              </a:ext>
            </a:extLst>
          </p:cNvPr>
          <p:cNvGraphicFramePr>
            <a:graphicFrameLocks noGrp="1"/>
          </p:cNvGraphicFramePr>
          <p:nvPr>
            <p:extLst>
              <p:ext uri="{D42A27DB-BD31-4B8C-83A1-F6EECF244321}">
                <p14:modId xmlns:p14="http://schemas.microsoft.com/office/powerpoint/2010/main" val="374536711"/>
              </p:ext>
            </p:extLst>
          </p:nvPr>
        </p:nvGraphicFramePr>
        <p:xfrm>
          <a:off x="770244" y="1468506"/>
          <a:ext cx="8522067" cy="4808520"/>
        </p:xfrm>
        <a:graphic>
          <a:graphicData uri="http://schemas.openxmlformats.org/drawingml/2006/table">
            <a:tbl>
              <a:tblPr/>
              <a:tblGrid>
                <a:gridCol w="558000">
                  <a:extLst>
                    <a:ext uri="{9D8B030D-6E8A-4147-A177-3AD203B41FA5}">
                      <a16:colId xmlns:a16="http://schemas.microsoft.com/office/drawing/2014/main" val="1330233347"/>
                    </a:ext>
                  </a:extLst>
                </a:gridCol>
                <a:gridCol w="576000">
                  <a:extLst>
                    <a:ext uri="{9D8B030D-6E8A-4147-A177-3AD203B41FA5}">
                      <a16:colId xmlns:a16="http://schemas.microsoft.com/office/drawing/2014/main" val="4006912257"/>
                    </a:ext>
                  </a:extLst>
                </a:gridCol>
                <a:gridCol w="918000">
                  <a:extLst>
                    <a:ext uri="{9D8B030D-6E8A-4147-A177-3AD203B41FA5}">
                      <a16:colId xmlns:a16="http://schemas.microsoft.com/office/drawing/2014/main" val="2848026180"/>
                    </a:ext>
                  </a:extLst>
                </a:gridCol>
                <a:gridCol w="3240000">
                  <a:extLst>
                    <a:ext uri="{9D8B030D-6E8A-4147-A177-3AD203B41FA5}">
                      <a16:colId xmlns:a16="http://schemas.microsoft.com/office/drawing/2014/main" val="1629289376"/>
                    </a:ext>
                  </a:extLst>
                </a:gridCol>
                <a:gridCol w="900000">
                  <a:extLst>
                    <a:ext uri="{9D8B030D-6E8A-4147-A177-3AD203B41FA5}">
                      <a16:colId xmlns:a16="http://schemas.microsoft.com/office/drawing/2014/main" val="1649376452"/>
                    </a:ext>
                  </a:extLst>
                </a:gridCol>
                <a:gridCol w="335667">
                  <a:extLst>
                    <a:ext uri="{9D8B030D-6E8A-4147-A177-3AD203B41FA5}">
                      <a16:colId xmlns:a16="http://schemas.microsoft.com/office/drawing/2014/main" val="2983906943"/>
                    </a:ext>
                  </a:extLst>
                </a:gridCol>
                <a:gridCol w="522000">
                  <a:extLst>
                    <a:ext uri="{9D8B030D-6E8A-4147-A177-3AD203B41FA5}">
                      <a16:colId xmlns:a16="http://schemas.microsoft.com/office/drawing/2014/main" val="380950645"/>
                    </a:ext>
                  </a:extLst>
                </a:gridCol>
                <a:gridCol w="324000">
                  <a:extLst>
                    <a:ext uri="{9D8B030D-6E8A-4147-A177-3AD203B41FA5}">
                      <a16:colId xmlns:a16="http://schemas.microsoft.com/office/drawing/2014/main" val="4056271308"/>
                    </a:ext>
                  </a:extLst>
                </a:gridCol>
                <a:gridCol w="414000">
                  <a:extLst>
                    <a:ext uri="{9D8B030D-6E8A-4147-A177-3AD203B41FA5}">
                      <a16:colId xmlns:a16="http://schemas.microsoft.com/office/drawing/2014/main" val="958168489"/>
                    </a:ext>
                  </a:extLst>
                </a:gridCol>
                <a:gridCol w="324000">
                  <a:extLst>
                    <a:ext uri="{9D8B030D-6E8A-4147-A177-3AD203B41FA5}">
                      <a16:colId xmlns:a16="http://schemas.microsoft.com/office/drawing/2014/main" val="1144364711"/>
                    </a:ext>
                  </a:extLst>
                </a:gridCol>
                <a:gridCol w="410400">
                  <a:extLst>
                    <a:ext uri="{9D8B030D-6E8A-4147-A177-3AD203B41FA5}">
                      <a16:colId xmlns:a16="http://schemas.microsoft.com/office/drawing/2014/main" val="3970013047"/>
                    </a:ext>
                  </a:extLst>
                </a:gridCol>
              </a:tblGrid>
              <a:tr h="108000">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Deal type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Announced</a:t>
                      </a:r>
                      <a:br>
                        <a:rPr lang="en-US" sz="700" b="1" i="0" u="none" strike="noStrike" dirty="0">
                          <a:solidFill>
                            <a:srgbClr val="FFFFFF"/>
                          </a:solidFill>
                          <a:effectLst/>
                          <a:latin typeface="Arial" panose="020B0604020202020204" pitchFamily="34" charset="0"/>
                          <a:ea typeface="맑은 고딕" panose="020B0503020000020004" pitchFamily="50" charset="-127"/>
                        </a:rPr>
                      </a:br>
                      <a:r>
                        <a:rPr lang="en-US" sz="700" b="1" i="0" u="none" strike="noStrike" dirty="0">
                          <a:solidFill>
                            <a:srgbClr val="FFFFFF"/>
                          </a:solidFill>
                          <a:effectLst/>
                          <a:latin typeface="Arial" panose="020B0604020202020204" pitchFamily="34" charset="0"/>
                          <a:ea typeface="맑은 고딕" panose="020B0503020000020004" pitchFamily="50" charset="-127"/>
                        </a:rPr>
                        <a:t>Date</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Target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Target Description</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Investors</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Deal Value</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Enterprise Value</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Sales</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EBITDA</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gridSpan="2">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Multiples</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extLst>
                  <a:ext uri="{0D108BD9-81ED-4DB2-BD59-A6C34878D82A}">
                    <a16:rowId xmlns:a16="http://schemas.microsoft.com/office/drawing/2014/main" val="3210567377"/>
                  </a:ext>
                </a:extLst>
              </a:tr>
              <a:tr h="1080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EV/</a:t>
                      </a:r>
                    </a:p>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Sales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EV/</a:t>
                      </a:r>
                    </a:p>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rPr>
                        <a:t>EBITDA</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360688135"/>
                  </a:ext>
                </a:extLst>
              </a:tr>
              <a:tr h="108000">
                <a:tc>
                  <a:txBody>
                    <a:bodyPr/>
                    <a:lstStyle/>
                    <a:p>
                      <a:pPr algn="ctr" fontAlgn="t"/>
                      <a:r>
                        <a:rPr lang="en-US" sz="700" b="0" i="0" u="none" strike="noStrike" dirty="0">
                          <a:solidFill>
                            <a:srgbClr val="000000"/>
                          </a:solidFill>
                          <a:effectLst/>
                          <a:latin typeface="Arial" panose="020B0604020202020204" pitchFamily="34" charset="0"/>
                          <a:ea typeface="맑은 고딕" panose="020B0503020000020004" pitchFamily="50" charset="-127"/>
                        </a:rPr>
                        <a:t>Inbound</a:t>
                      </a:r>
                      <a:br>
                        <a:rPr lang="en-US" sz="700" b="0" i="0" u="none" strike="noStrike" dirty="0">
                          <a:solidFill>
                            <a:srgbClr val="000000"/>
                          </a:solidFill>
                          <a:effectLst/>
                          <a:latin typeface="Arial" panose="020B0604020202020204" pitchFamily="34" charset="0"/>
                          <a:ea typeface="맑은 고딕" panose="020B0503020000020004" pitchFamily="50" charset="-127"/>
                        </a:rPr>
                      </a:br>
                      <a:r>
                        <a:rPr lang="en-US" sz="700" b="0" i="0" u="none" strike="noStrike" dirty="0">
                          <a:solidFill>
                            <a:srgbClr val="000000"/>
                          </a:solidFill>
                          <a:effectLst/>
                          <a:latin typeface="Arial" panose="020B0604020202020204" pitchFamily="34" charset="0"/>
                          <a:ea typeface="맑은 고딕" panose="020B0503020000020004" pitchFamily="50" charset="-127"/>
                        </a:rPr>
                        <a:t>&gt; Inbound</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2022-01-27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Samsung </a:t>
                      </a:r>
                      <a:r>
                        <a:rPr lang="en-US" sz="700" b="0" i="0" u="none" strike="noStrike" dirty="0" err="1">
                          <a:solidFill>
                            <a:srgbClr val="000000"/>
                          </a:solidFill>
                          <a:effectLst/>
                          <a:latin typeface="Arial" panose="020B0604020202020204" pitchFamily="34" charset="0"/>
                          <a:ea typeface="맑은 고딕" panose="020B0503020000020004" pitchFamily="50" charset="-127"/>
                        </a:rPr>
                        <a:t>Bioepis</a:t>
                      </a:r>
                      <a:r>
                        <a:rPr lang="en-US" sz="700" b="0" i="0" u="none" strike="noStrike" dirty="0">
                          <a:solidFill>
                            <a:srgbClr val="000000"/>
                          </a:solidFill>
                          <a:effectLst/>
                          <a:latin typeface="Arial" panose="020B0604020202020204" pitchFamily="34" charset="0"/>
                          <a:ea typeface="맑은 고딕" panose="020B0503020000020004" pitchFamily="50" charset="-127"/>
                        </a:rPr>
                        <a:t> Co., Ltd.</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the South Korea based CMO biopharmaceutical company focused on manufacturing biosimilars</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Samsung Biologics Co., Ltd.</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2,300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4,601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644</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196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7.1x</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23.5x</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57354298"/>
                  </a:ext>
                </a:extLst>
              </a:tr>
              <a:tr h="108000">
                <a:tc rowSpan="4">
                  <a:txBody>
                    <a:bodyPr/>
                    <a:lstStyle/>
                    <a:p>
                      <a:pPr algn="ctr" fontAlgn="t"/>
                      <a:r>
                        <a:rPr lang="en-US" sz="700" b="0" i="0" u="none" strike="noStrike" dirty="0">
                          <a:solidFill>
                            <a:srgbClr val="000000"/>
                          </a:solidFill>
                          <a:effectLst/>
                          <a:latin typeface="Arial" panose="020B0604020202020204" pitchFamily="34" charset="0"/>
                          <a:ea typeface="맑은 고딕" panose="020B0503020000020004" pitchFamily="50" charset="-127"/>
                        </a:rPr>
                        <a:t>Inbound</a:t>
                      </a:r>
                      <a:br>
                        <a:rPr lang="en-US" sz="700" b="0" i="0" u="none" strike="noStrike" dirty="0">
                          <a:solidFill>
                            <a:srgbClr val="000000"/>
                          </a:solidFill>
                          <a:effectLst/>
                          <a:latin typeface="Arial" panose="020B0604020202020204" pitchFamily="34" charset="0"/>
                          <a:ea typeface="맑은 고딕" panose="020B0503020000020004" pitchFamily="50" charset="-127"/>
                        </a:rPr>
                      </a:br>
                      <a:r>
                        <a:rPr lang="en-US" sz="700" b="0" i="0" u="none" strike="noStrike" dirty="0">
                          <a:solidFill>
                            <a:srgbClr val="000000"/>
                          </a:solidFill>
                          <a:effectLst/>
                          <a:latin typeface="Arial" panose="020B0604020202020204" pitchFamily="34" charset="0"/>
                          <a:ea typeface="맑은 고딕" panose="020B0503020000020004" pitchFamily="50" charset="-127"/>
                        </a:rPr>
                        <a:t>&gt; Outbound</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2022-04-19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BioCentriq</a:t>
                      </a:r>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United States based biotechnology company offering cell and gene therapy process development and clinical manufacturing</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Green Cross Holdings Corp.</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73</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73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r" fontAlgn="t"/>
                      <a:r>
                        <a:rPr lang="en-US" sz="700" b="0" i="0" u="none" strike="noStrike" dirty="0">
                          <a:solidFill>
                            <a:srgbClr val="000000"/>
                          </a:solidFill>
                          <a:effectLst/>
                          <a:latin typeface="+mn-lt"/>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chemeClr val="bg1">
                        <a:lumMod val="85000"/>
                      </a:schemeClr>
                    </a:solidFill>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401408991"/>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2022-01-09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The Center for Breakthrough Medicines</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US-based CDMO specializing in cell and gene therapy</a:t>
                      </a:r>
                    </a:p>
                  </a:txBody>
                  <a:tcPr marL="36000" marR="36000" marT="0" marB="0" anchor="ctr">
                    <a:lnL>
                      <a:noFill/>
                    </a:lnL>
                    <a:lnR>
                      <a:noFill/>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SK Holdings Co., Ltd.</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350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sz="700" b="0" i="0" u="none" strike="noStrike" dirty="0">
                          <a:solidFill>
                            <a:srgbClr val="000000"/>
                          </a:solidFill>
                          <a:effectLst/>
                          <a:latin typeface="+mn-lt"/>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endParaRPr lang="ko-KR" altLang="en-US" sz="700" b="0" i="0" u="none" strike="noStrike">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19217804"/>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2021-11-08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Batavia Biosciences B.V.</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Dutch biotech company that provides services and technologies in various fields required for pharmaceutical research and production such as virus-cell interactions, target antigen discovery, and cell line development</a:t>
                      </a:r>
                    </a:p>
                  </a:txBody>
                  <a:tcPr marL="36000" marR="36000" marT="0" marB="0" anchor="ctr">
                    <a:lnL>
                      <a:noFill/>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CJ </a:t>
                      </a:r>
                      <a:r>
                        <a:rPr lang="en-US" sz="700" b="0" i="0" u="none" strike="noStrike" dirty="0" err="1">
                          <a:solidFill>
                            <a:srgbClr val="000000"/>
                          </a:solidFill>
                          <a:effectLst/>
                          <a:latin typeface="Arial" panose="020B0604020202020204" pitchFamily="34" charset="0"/>
                          <a:ea typeface="맑은 고딕" panose="020B0503020000020004" pitchFamily="50" charset="-127"/>
                        </a:rPr>
                        <a:t>Cheiljedang</a:t>
                      </a:r>
                      <a:r>
                        <a:rPr lang="en-US" sz="700" b="0" i="0" u="none" strike="noStrike" dirty="0">
                          <a:solidFill>
                            <a:srgbClr val="000000"/>
                          </a:solidFill>
                          <a:effectLst/>
                          <a:latin typeface="Arial" panose="020B0604020202020204" pitchFamily="34" charset="0"/>
                          <a:ea typeface="맑은 고딕" panose="020B0503020000020004" pitchFamily="50" charset="-127"/>
                        </a:rPr>
                        <a:t> Corp.</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226</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298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17</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17.6x</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106.3x</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3697868161"/>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2021-03-31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t" latinLnBrk="0"/>
                      <a:r>
                        <a:rPr lang="en-US" sz="700" b="0" i="0" u="none" strike="noStrike">
                          <a:solidFill>
                            <a:srgbClr val="000000"/>
                          </a:solidFill>
                          <a:effectLst/>
                          <a:latin typeface="Arial" panose="020B0604020202020204" pitchFamily="34" charset="0"/>
                          <a:ea typeface="맑은 고딕" panose="020B0503020000020004" pitchFamily="50" charset="-127"/>
                        </a:rPr>
                        <a:t>Yposkesi, Inc.</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French CMO specializing in the manufacturing of viral vectors for gene therapy</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SK Holdings Co., Ltd.</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t"/>
                      <a:r>
                        <a:rPr lang="en-US" sz="700" b="0" i="0"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23</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(15)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21399434"/>
                  </a:ext>
                </a:extLst>
              </a:tr>
              <a:tr h="108000">
                <a:tc>
                  <a:txBody>
                    <a:bodyPr/>
                    <a:lstStyle/>
                    <a:p>
                      <a:pPr algn="ctr" fontAlgn="t"/>
                      <a:r>
                        <a:rPr lang="en-US" sz="700" b="0" i="0" u="none" strike="noStrike" dirty="0">
                          <a:solidFill>
                            <a:srgbClr val="000000"/>
                          </a:solidFill>
                          <a:effectLst/>
                          <a:latin typeface="Arial" panose="020B0604020202020204" pitchFamily="34" charset="0"/>
                          <a:ea typeface="맑은 고딕" panose="020B0503020000020004" pitchFamily="50" charset="-127"/>
                        </a:rPr>
                        <a:t>Outbound</a:t>
                      </a:r>
                      <a:br>
                        <a:rPr lang="en-US" sz="700" b="0" i="0" u="none" strike="noStrike" dirty="0">
                          <a:solidFill>
                            <a:srgbClr val="000000"/>
                          </a:solidFill>
                          <a:effectLst/>
                          <a:latin typeface="Arial" panose="020B0604020202020204" pitchFamily="34" charset="0"/>
                          <a:ea typeface="맑은 고딕" panose="020B0503020000020004" pitchFamily="50" charset="-127"/>
                        </a:rPr>
                      </a:br>
                      <a:r>
                        <a:rPr lang="en-US" sz="700" b="0" i="0" u="none" strike="noStrike" dirty="0">
                          <a:solidFill>
                            <a:srgbClr val="000000"/>
                          </a:solidFill>
                          <a:effectLst/>
                          <a:latin typeface="Arial" panose="020B0604020202020204" pitchFamily="34" charset="0"/>
                          <a:ea typeface="맑은 고딕" panose="020B0503020000020004" pitchFamily="50" charset="-127"/>
                        </a:rPr>
                        <a:t>&gt; Inbound</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2018-06-28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Samsung </a:t>
                      </a:r>
                      <a:r>
                        <a:rPr lang="en-US" sz="700" b="0" i="0" u="none" strike="noStrike" dirty="0" err="1">
                          <a:solidFill>
                            <a:srgbClr val="000000"/>
                          </a:solidFill>
                          <a:effectLst/>
                          <a:latin typeface="Arial" panose="020B0604020202020204" pitchFamily="34" charset="0"/>
                          <a:ea typeface="맑은 고딕" panose="020B0503020000020004" pitchFamily="50" charset="-127"/>
                        </a:rPr>
                        <a:t>Bioepis</a:t>
                      </a:r>
                      <a:r>
                        <a:rPr lang="en-US" sz="700" b="0" i="0" u="none" strike="noStrike" dirty="0">
                          <a:solidFill>
                            <a:srgbClr val="000000"/>
                          </a:solidFill>
                          <a:effectLst/>
                          <a:latin typeface="Arial" panose="020B0604020202020204" pitchFamily="34" charset="0"/>
                          <a:ea typeface="맑은 고딕" panose="020B0503020000020004" pitchFamily="50" charset="-127"/>
                        </a:rPr>
                        <a:t> Co., Ltd.</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South Korea-based developer and producer of biopharmaceutical and biosimilar products</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Biogen Inc.</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677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1,758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295</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(69)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6.0x</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7234467"/>
                  </a:ext>
                </a:extLst>
              </a:tr>
              <a:tr h="108000">
                <a:tc rowSpan="12">
                  <a:txBody>
                    <a:bodyPr/>
                    <a:lstStyle/>
                    <a:p>
                      <a:pPr algn="ctr" fontAlgn="t"/>
                      <a:r>
                        <a:rPr lang="en-US" sz="700" b="0" i="0" u="none" strike="noStrike" dirty="0">
                          <a:solidFill>
                            <a:srgbClr val="000000"/>
                          </a:solidFill>
                          <a:effectLst/>
                          <a:latin typeface="Arial" panose="020B0604020202020204" pitchFamily="34" charset="0"/>
                          <a:ea typeface="맑은 고딕" panose="020B0503020000020004" pitchFamily="50" charset="-127"/>
                        </a:rPr>
                        <a:t>Outbound</a:t>
                      </a:r>
                      <a:br>
                        <a:rPr lang="en-US" sz="700" b="0" i="0" u="none" strike="noStrike" dirty="0">
                          <a:solidFill>
                            <a:srgbClr val="000000"/>
                          </a:solidFill>
                          <a:effectLst/>
                          <a:latin typeface="Arial" panose="020B0604020202020204" pitchFamily="34" charset="0"/>
                          <a:ea typeface="맑은 고딕" panose="020B0503020000020004" pitchFamily="50" charset="-127"/>
                        </a:rPr>
                      </a:br>
                      <a:r>
                        <a:rPr lang="en-US" sz="700" b="0" i="0" u="none" strike="noStrike" dirty="0">
                          <a:solidFill>
                            <a:srgbClr val="000000"/>
                          </a:solidFill>
                          <a:effectLst/>
                          <a:latin typeface="Arial" panose="020B0604020202020204" pitchFamily="34" charset="0"/>
                          <a:ea typeface="맑은 고딕" panose="020B0503020000020004" pitchFamily="50" charset="-127"/>
                        </a:rPr>
                        <a:t>&gt; Outbound</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2022-08-09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t" latinLnBrk="0"/>
                      <a:r>
                        <a:rPr lang="en-US" sz="700" b="0" i="0" u="none" strike="noStrike">
                          <a:solidFill>
                            <a:srgbClr val="000000"/>
                          </a:solidFill>
                          <a:effectLst/>
                          <a:latin typeface="Arial" panose="020B0604020202020204" pitchFamily="34" charset="0"/>
                          <a:ea typeface="맑은 고딕" panose="020B0503020000020004" pitchFamily="50" charset="-127"/>
                        </a:rPr>
                        <a:t>Metrics Contract Services</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US-based CDMO company that supports customers in the initial development to commercialization stages of novel oral solid dosage forms of drugs</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Catalent, Inc.</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475</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475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t"/>
                      <a:r>
                        <a:rPr lang="en-US" sz="700" b="0" i="0" u="none" strike="noStrike" dirty="0">
                          <a:solidFill>
                            <a:srgbClr val="000000"/>
                          </a:solidFill>
                          <a:effectLst/>
                          <a:latin typeface="+mn-lt"/>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452777967"/>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2022-05-06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EUROAPI</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European supplier of pharmaceutical raw materials and chemical substances</a:t>
                      </a:r>
                    </a:p>
                  </a:txBody>
                  <a:tcPr marL="36000" marR="36000" marT="0" marB="0" anchor="ctr">
                    <a:lnL>
                      <a:noFill/>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Sanofi SA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777</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1,340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974</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64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1.4x</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20.8x</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421974708"/>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2022-04-19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t" latinLnBrk="0"/>
                      <a:r>
                        <a:rPr lang="en-US" sz="700" b="0" i="0" u="none" strike="noStrike">
                          <a:solidFill>
                            <a:srgbClr val="000000"/>
                          </a:solidFill>
                          <a:effectLst/>
                          <a:latin typeface="Arial" panose="020B0604020202020204" pitchFamily="34" charset="0"/>
                          <a:ea typeface="맑은 고딕" panose="020B0503020000020004" pitchFamily="50" charset="-127"/>
                        </a:rPr>
                        <a:t>Bionova Scientific,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United States based commercial stage biopharmaceutical company engaged in developing stable cell lines for commercial application</a:t>
                      </a:r>
                    </a:p>
                  </a:txBody>
                  <a:tcPr marL="36000" marR="36000" marT="0" marB="0" anchor="ctr">
                    <a:lnL>
                      <a:noFill/>
                    </a:lnL>
                    <a:lnR>
                      <a:noFill/>
                    </a:lnR>
                    <a:lnT>
                      <a:noFill/>
                    </a:lnT>
                    <a:lnB>
                      <a:noFill/>
                    </a:lnB>
                  </a:tcPr>
                </a:tc>
                <a:tc>
                  <a:txBody>
                    <a:bodyPr/>
                    <a:lstStyle/>
                    <a:p>
                      <a:pPr algn="l" fontAlgn="t" latinLnBrk="0"/>
                      <a:r>
                        <a:rPr lang="it-IT" sz="700" b="0" i="0" u="none" strike="noStrike" dirty="0">
                          <a:solidFill>
                            <a:srgbClr val="000000"/>
                          </a:solidFill>
                          <a:effectLst/>
                          <a:latin typeface="Arial" panose="020B0604020202020204" pitchFamily="34" charset="0"/>
                          <a:ea typeface="맑은 고딕" panose="020B0503020000020004" pitchFamily="50" charset="-127"/>
                        </a:rPr>
                        <a:t>Asahi Kasei Corp,</a:t>
                      </a:r>
                      <a:br>
                        <a:rPr lang="it-IT" sz="700" b="0" i="0" u="none" strike="noStrike" dirty="0">
                          <a:solidFill>
                            <a:srgbClr val="000000"/>
                          </a:solidFill>
                          <a:effectLst/>
                          <a:latin typeface="Arial" panose="020B0604020202020204" pitchFamily="34" charset="0"/>
                          <a:ea typeface="맑은 고딕" panose="020B0503020000020004" pitchFamily="50" charset="-127"/>
                        </a:rPr>
                      </a:br>
                      <a:r>
                        <a:rPr lang="it-IT" sz="700" b="0" i="0" u="none" strike="noStrike" dirty="0">
                          <a:solidFill>
                            <a:srgbClr val="000000"/>
                          </a:solidFill>
                          <a:effectLst/>
                          <a:latin typeface="Arial" panose="020B0604020202020204" pitchFamily="34" charset="0"/>
                          <a:ea typeface="맑은 고딕" panose="020B0503020000020004" pitchFamily="50" charset="-127"/>
                        </a:rPr>
                        <a:t>Asahi Kasei Medical Co., Ltd.</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84272976"/>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2022-02-18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Vibalogics</a:t>
                      </a:r>
                      <a:r>
                        <a:rPr lang="en-US" sz="700" b="0" i="0" u="none" strike="noStrike" dirty="0">
                          <a:solidFill>
                            <a:srgbClr val="000000"/>
                          </a:solidFill>
                          <a:effectLst/>
                          <a:latin typeface="Arial" panose="020B0604020202020204" pitchFamily="34" charset="0"/>
                          <a:ea typeface="맑은 고딕" panose="020B0503020000020004" pitchFamily="50" charset="-127"/>
                        </a:rPr>
                        <a:t> GmbH</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Germany based provider of pharmaceutical products</a:t>
                      </a:r>
                    </a:p>
                  </a:txBody>
                  <a:tcPr marL="36000" marR="36000" marT="0" marB="0" anchor="ctr">
                    <a:lnL>
                      <a:noFill/>
                    </a:lnL>
                    <a:lnR>
                      <a:noFill/>
                    </a:lnR>
                    <a:lnT>
                      <a:noFill/>
                    </a:lnT>
                    <a:lnB>
                      <a:noFill/>
                    </a:lnB>
                    <a:solidFill>
                      <a:schemeClr val="bg1">
                        <a:lumMod val="85000"/>
                      </a:schemeClr>
                    </a:solidFill>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Recipharm</a:t>
                      </a:r>
                      <a:r>
                        <a:rPr lang="en-US" sz="700" b="0" i="0" u="none" strike="noStrike" dirty="0">
                          <a:solidFill>
                            <a:srgbClr val="000000"/>
                          </a:solidFill>
                          <a:effectLst/>
                          <a:latin typeface="Arial" panose="020B0604020202020204" pitchFamily="34" charset="0"/>
                          <a:ea typeface="맑은 고딕" panose="020B0503020000020004" pitchFamily="50" charset="-127"/>
                        </a:rPr>
                        <a:t> AB</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1642392201"/>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2022-02-18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Arranta</a:t>
                      </a:r>
                      <a:r>
                        <a:rPr lang="en-US" sz="700" b="0" i="0" u="none" strike="noStrike" dirty="0">
                          <a:solidFill>
                            <a:srgbClr val="000000"/>
                          </a:solidFill>
                          <a:effectLst/>
                          <a:latin typeface="Arial" panose="020B0604020202020204" pitchFamily="34" charset="0"/>
                          <a:ea typeface="맑은 고딕" panose="020B0503020000020004" pitchFamily="50" charset="-127"/>
                        </a:rPr>
                        <a:t> Bio Holdings </a:t>
                      </a:r>
                      <a:r>
                        <a:rPr lang="en-US" sz="700" b="0" i="0" u="none" strike="noStrike" dirty="0" err="1">
                          <a:solidFill>
                            <a:srgbClr val="000000"/>
                          </a:solidFill>
                          <a:effectLst/>
                          <a:latin typeface="Arial" panose="020B0604020202020204" pitchFamily="34" charset="0"/>
                          <a:ea typeface="맑은 고딕" panose="020B0503020000020004" pitchFamily="50" charset="-127"/>
                        </a:rPr>
                        <a:t>Llc</a:t>
                      </a:r>
                      <a:r>
                        <a:rPr lang="en-US" sz="7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United States based CDMO that focuses on biologic drugs and therapies</a:t>
                      </a:r>
                    </a:p>
                  </a:txBody>
                  <a:tcPr marL="36000" marR="36000" marT="0" marB="0" anchor="ctr">
                    <a:lnL>
                      <a:noFill/>
                    </a:lnL>
                    <a:lnR>
                      <a:noFill/>
                    </a:lnR>
                    <a:lnT>
                      <a:noFill/>
                    </a:lnT>
                    <a:lnB>
                      <a:noFill/>
                    </a:lnB>
                  </a:tcPr>
                </a:tc>
                <a:tc>
                  <a:txBody>
                    <a:bodyPr/>
                    <a:lstStyle/>
                    <a:p>
                      <a:pPr algn="l" fontAlgn="t" latinLnBrk="0"/>
                      <a:r>
                        <a:rPr lang="en-US" sz="700" b="0" i="0" u="none" strike="noStrike">
                          <a:solidFill>
                            <a:srgbClr val="000000"/>
                          </a:solidFill>
                          <a:effectLst/>
                          <a:latin typeface="Arial" panose="020B0604020202020204" pitchFamily="34" charset="0"/>
                          <a:ea typeface="맑은 고딕" panose="020B0503020000020004" pitchFamily="50" charset="-127"/>
                        </a:rPr>
                        <a:t>Recipharm AB</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sz="700" b="0" i="0"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sz="700" b="0" i="0"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98804213"/>
                  </a:ext>
                </a:extLst>
              </a:tr>
              <a:tr h="108000">
                <a:tc vMerge="1">
                  <a:txBody>
                    <a:bodyPr/>
                    <a:lstStyle/>
                    <a:p>
                      <a:pPr algn="ctr" fontAlgn="t"/>
                      <a:endParaRPr 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2022-02-11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Snapdragon Chemistry</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United States based research and development company of efficient and sustainable manufacturing processes for pharmaceutical applications</a:t>
                      </a:r>
                    </a:p>
                  </a:txBody>
                  <a:tcPr marL="36000" marR="36000" marT="0" marB="0" anchor="ctr">
                    <a:lnL>
                      <a:noFill/>
                    </a:lnL>
                    <a:lnR>
                      <a:noFill/>
                    </a:lnR>
                    <a:lnT>
                      <a:noFill/>
                    </a:lnT>
                    <a:lnB>
                      <a:noFill/>
                    </a:lnB>
                    <a:solidFill>
                      <a:schemeClr val="bg1">
                        <a:lumMod val="85000"/>
                      </a:schemeClr>
                    </a:solidFill>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Asymchem</a:t>
                      </a:r>
                      <a:r>
                        <a:rPr lang="en-US" sz="700" b="0" i="0" u="none" strike="noStrike" dirty="0">
                          <a:solidFill>
                            <a:srgbClr val="000000"/>
                          </a:solidFill>
                          <a:effectLst/>
                          <a:latin typeface="Arial" panose="020B0604020202020204" pitchFamily="34" charset="0"/>
                          <a:ea typeface="맑은 고딕" panose="020B0503020000020004" pitchFamily="50" charset="-127"/>
                        </a:rPr>
                        <a:t> Laboratories (Tianjin) Co., Ltd.</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52</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64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4254673130"/>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2022-02-01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GenIbet</a:t>
                      </a:r>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Portugal based CDMO, engaged in the manufacture of biological clinical trial material and novel modalities such as viral vectors, RNA and microbiome</a:t>
                      </a:r>
                    </a:p>
                  </a:txBody>
                  <a:tcPr marL="36000" marR="36000" marT="0" marB="0" anchor="ctr">
                    <a:lnL>
                      <a:noFill/>
                    </a:lnL>
                    <a:lnR>
                      <a:noFill/>
                    </a:lnR>
                    <a:lnT>
                      <a:noFill/>
                    </a:lnT>
                    <a:lnB>
                      <a:noFill/>
                    </a:lnB>
                  </a:tcPr>
                </a:tc>
                <a:tc>
                  <a:txBody>
                    <a:bodyPr/>
                    <a:lstStyle/>
                    <a:p>
                      <a:pPr algn="l" fontAlgn="t" latinLnBrk="0"/>
                      <a:r>
                        <a:rPr lang="en-US" sz="700" b="0" i="0" u="none" strike="noStrike">
                          <a:solidFill>
                            <a:srgbClr val="000000"/>
                          </a:solidFill>
                          <a:effectLst/>
                          <a:latin typeface="Arial" panose="020B0604020202020204" pitchFamily="34" charset="0"/>
                          <a:ea typeface="맑은 고딕" panose="020B0503020000020004" pitchFamily="50" charset="-127"/>
                        </a:rPr>
                        <a:t>Recipharm AB</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14</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05874200"/>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2022-01-26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Atara</a:t>
                      </a:r>
                      <a:r>
                        <a:rPr lang="en-US" sz="700" b="0" i="0" u="none" strike="noStrike" dirty="0">
                          <a:solidFill>
                            <a:srgbClr val="000000"/>
                          </a:solidFill>
                          <a:effectLst/>
                          <a:latin typeface="Arial" panose="020B0604020202020204" pitchFamily="34" charset="0"/>
                          <a:ea typeface="맑은 고딕" panose="020B0503020000020004" pitchFamily="50" charset="-127"/>
                        </a:rPr>
                        <a:t> Biotherapeutics,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United States based biopharmaceutical company focusing on unmet medical needs, with a focus on muscle </a:t>
                      </a:r>
                      <a:r>
                        <a:rPr lang="en-US" sz="700" b="0" i="0" u="none" strike="noStrike" dirty="0" err="1">
                          <a:solidFill>
                            <a:srgbClr val="000000"/>
                          </a:solidFill>
                          <a:effectLst/>
                          <a:latin typeface="Arial" panose="020B0604020202020204" pitchFamily="34" charset="0"/>
                          <a:ea typeface="맑은 고딕" panose="020B0503020000020004" pitchFamily="50" charset="-127"/>
                        </a:rPr>
                        <a:t>wasitng</a:t>
                      </a:r>
                      <a:r>
                        <a:rPr lang="en-US" sz="700" b="0" i="0" u="none" strike="noStrike" dirty="0">
                          <a:solidFill>
                            <a:srgbClr val="000000"/>
                          </a:solidFill>
                          <a:effectLst/>
                          <a:latin typeface="Arial" panose="020B0604020202020204" pitchFamily="34" charset="0"/>
                          <a:ea typeface="맑은 고딕" panose="020B0503020000020004" pitchFamily="50" charset="-127"/>
                        </a:rPr>
                        <a:t> conditions and oncology</a:t>
                      </a:r>
                    </a:p>
                  </a:txBody>
                  <a:tcPr marL="36000" marR="36000" marT="0" marB="0" anchor="ctr">
                    <a:lnL>
                      <a:noFill/>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Fujifilm Corp.</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100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100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20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(331)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4.9x</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161513997"/>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2022-01-10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Aesica</a:t>
                      </a:r>
                      <a:r>
                        <a:rPr lang="en-US" sz="700" b="0" i="0" u="none" strike="noStrike" dirty="0">
                          <a:solidFill>
                            <a:srgbClr val="000000"/>
                          </a:solidFill>
                          <a:effectLst/>
                          <a:latin typeface="Arial" panose="020B0604020202020204" pitchFamily="34" charset="0"/>
                          <a:ea typeface="맑은 고딕" panose="020B0503020000020004" pitchFamily="50" charset="-127"/>
                        </a:rPr>
                        <a:t> Pharmaceuticals Ltd.</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United Kingdom based pharmaceutical ingredients manufacturing</a:t>
                      </a:r>
                    </a:p>
                  </a:txBody>
                  <a:tcPr marL="36000" marR="36000" marT="0" marB="0" anchor="ctr">
                    <a:lnL>
                      <a:noFill/>
                    </a:lnL>
                    <a:lnR>
                      <a:noFill/>
                    </a:lnR>
                    <a:lnT>
                      <a:noFill/>
                    </a:lnT>
                    <a:lnB>
                      <a:noFill/>
                    </a:lnB>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Pharmaron</a:t>
                      </a:r>
                      <a:r>
                        <a:rPr lang="en-US" sz="700" b="0" i="0" u="none" strike="noStrike" dirty="0">
                          <a:solidFill>
                            <a:srgbClr val="000000"/>
                          </a:solidFill>
                          <a:effectLst/>
                          <a:latin typeface="Arial" panose="020B0604020202020204" pitchFamily="34" charset="0"/>
                          <a:ea typeface="맑은 고딕" panose="020B0503020000020004" pitchFamily="50" charset="-127"/>
                        </a:rPr>
                        <a:t> Beijing Co., Ltd.</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sz="700" b="0" i="0"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15</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(15)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35585969"/>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2022-01-06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l" fontAlgn="t" latinLnBrk="0"/>
                      <a:r>
                        <a:rPr lang="en-US" sz="700" b="0" i="0" u="none" strike="noStrike" dirty="0" err="1">
                          <a:solidFill>
                            <a:srgbClr val="000000"/>
                          </a:solidFill>
                          <a:effectLst/>
                          <a:latin typeface="Arial" panose="020B0604020202020204" pitchFamily="34" charset="0"/>
                          <a:ea typeface="맑은 고딕" panose="020B0503020000020004" pitchFamily="50" charset="-127"/>
                        </a:rPr>
                        <a:t>Exelead</a:t>
                      </a:r>
                      <a:r>
                        <a:rPr lang="en-US" sz="700" b="0" i="0" u="none" strike="noStrike" dirty="0">
                          <a:solidFill>
                            <a:srgbClr val="000000"/>
                          </a:solidFill>
                          <a:effectLst/>
                          <a:latin typeface="Arial" panose="020B0604020202020204" pitchFamily="34" charset="0"/>
                          <a:ea typeface="맑은 고딕" panose="020B0503020000020004" pitchFamily="50" charset="-127"/>
                        </a:rPr>
                        <a:t>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US based biopharmaceutical CDMO specialized in complex injectable formulations</a:t>
                      </a:r>
                    </a:p>
                  </a:txBody>
                  <a:tcPr marL="36000" marR="36000" marT="0" marB="0" anchor="ctr">
                    <a:lnL>
                      <a:noFill/>
                    </a:lnL>
                    <a:lnR>
                      <a:noFill/>
                    </a:lnR>
                    <a:lnT>
                      <a:noFill/>
                    </a:lnT>
                    <a:lnB>
                      <a:noFill/>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Merck </a:t>
                      </a:r>
                      <a:r>
                        <a:rPr lang="en-US" sz="700" b="0" i="0" u="none" strike="noStrike" dirty="0" err="1">
                          <a:solidFill>
                            <a:srgbClr val="000000"/>
                          </a:solidFill>
                          <a:effectLst/>
                          <a:latin typeface="Arial" panose="020B0604020202020204" pitchFamily="34" charset="0"/>
                          <a:ea typeface="맑은 고딕" panose="020B0503020000020004" pitchFamily="50" charset="-127"/>
                        </a:rPr>
                        <a:t>KGaA</a:t>
                      </a:r>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780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780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en-US" sz="700" b="0" i="0" u="none" strike="noStrike">
                          <a:solidFill>
                            <a:srgbClr val="000000"/>
                          </a:solidFill>
                          <a:effectLst/>
                          <a:latin typeface="+mn-lt"/>
                          <a:ea typeface="맑은 고딕" panose="020B0503020000020004" pitchFamily="50" charset="-127"/>
                        </a:rPr>
                        <a:t>n/a</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tc>
                  <a:txBody>
                    <a:bodyPr/>
                    <a:lstStyle/>
                    <a:p>
                      <a:pPr algn="r" fontAlgn="t"/>
                      <a:endParaRPr lang="ko-KR" altLang="en-US"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chemeClr val="bg1">
                        <a:lumMod val="85000"/>
                      </a:schemeClr>
                    </a:solidFill>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3385611798"/>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2019-04-14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Paragon </a:t>
                      </a:r>
                      <a:r>
                        <a:rPr lang="en-US" sz="700" b="0" i="0" u="none" strike="noStrike" dirty="0" err="1">
                          <a:solidFill>
                            <a:srgbClr val="000000"/>
                          </a:solidFill>
                          <a:effectLst/>
                          <a:latin typeface="Arial" panose="020B0604020202020204" pitchFamily="34" charset="0"/>
                          <a:ea typeface="맑은 고딕" panose="020B0503020000020004" pitchFamily="50" charset="-127"/>
                        </a:rPr>
                        <a:t>Bioservices</a:t>
                      </a:r>
                      <a:r>
                        <a:rPr lang="en-US" sz="700" b="0" i="0" u="none" strike="noStrike" dirty="0">
                          <a:solidFill>
                            <a:srgbClr val="000000"/>
                          </a:solidFill>
                          <a:effectLst/>
                          <a:latin typeface="Arial" panose="020B0604020202020204" pitchFamily="34" charset="0"/>
                          <a:ea typeface="맑은 고딕" panose="020B0503020000020004" pitchFamily="50" charset="-127"/>
                        </a:rPr>
                        <a:t>,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US-based </a:t>
                      </a:r>
                      <a:r>
                        <a:rPr lang="en-US" sz="700" b="0" i="0" u="none" strike="noStrike" dirty="0" err="1">
                          <a:solidFill>
                            <a:srgbClr val="000000"/>
                          </a:solidFill>
                          <a:effectLst/>
                          <a:latin typeface="Arial" panose="020B0604020202020204" pitchFamily="34" charset="0"/>
                          <a:ea typeface="맑은 고딕" panose="020B0503020000020004" pitchFamily="50" charset="-127"/>
                        </a:rPr>
                        <a:t>bioservices</a:t>
                      </a:r>
                      <a:r>
                        <a:rPr lang="en-US" sz="700" b="0" i="0" u="none" strike="noStrike" dirty="0">
                          <a:solidFill>
                            <a:srgbClr val="000000"/>
                          </a:solidFill>
                          <a:effectLst/>
                          <a:latin typeface="Arial" panose="020B0604020202020204" pitchFamily="34" charset="0"/>
                          <a:ea typeface="맑은 고딕" panose="020B0503020000020004" pitchFamily="50" charset="-127"/>
                        </a:rPr>
                        <a:t> company engaged in developing gene therapy, next-generation vaccines and other biopharmaceuticals</a:t>
                      </a:r>
                    </a:p>
                  </a:txBody>
                  <a:tcPr marL="36000" marR="36000" marT="0" marB="0" anchor="ctr">
                    <a:lnL>
                      <a:noFill/>
                    </a:lnL>
                    <a:lnR>
                      <a:noFill/>
                    </a:lnR>
                    <a:lnT>
                      <a:noFill/>
                    </a:lnT>
                    <a:lnB>
                      <a:noFill/>
                    </a:lnB>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Catalent, Inc.</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1,200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altLang="ko-KR" sz="700" b="0" i="0" u="none" strike="noStrike">
                          <a:solidFill>
                            <a:srgbClr val="000000"/>
                          </a:solidFill>
                          <a:effectLst/>
                          <a:latin typeface="Arial" panose="020B0604020202020204" pitchFamily="34" charset="0"/>
                          <a:ea typeface="맑은 고딕" panose="020B0503020000020004" pitchFamily="50" charset="-127"/>
                        </a:rPr>
                        <a:t>1,200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101</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15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11.9x</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78.7x</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01145876"/>
                  </a:ext>
                </a:extLst>
              </a:tr>
              <a:tr h="108000">
                <a:tc vMerge="1">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2018-08-16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Abzena Ltd.</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a UK-based company that offers a suite of complementary services and technologies for critical research and development issues to enable the development of better biopharmaceutical products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l" fontAlgn="t" latinLnBrk="0"/>
                      <a:r>
                        <a:rPr lang="en-US" sz="700" b="0" i="0" u="none" strike="noStrike" dirty="0">
                          <a:solidFill>
                            <a:srgbClr val="000000"/>
                          </a:solidFill>
                          <a:effectLst/>
                          <a:latin typeface="Arial" panose="020B0604020202020204" pitchFamily="34" charset="0"/>
                          <a:ea typeface="맑은 고딕" panose="020B0503020000020004" pitchFamily="50" charset="-127"/>
                        </a:rPr>
                        <a:t>Welsh, Carson, Anderson &amp; Stowe</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36</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dirty="0">
                          <a:solidFill>
                            <a:srgbClr val="000000"/>
                          </a:solidFill>
                          <a:effectLst/>
                          <a:latin typeface="Arial" panose="020B0604020202020204" pitchFamily="34" charset="0"/>
                          <a:ea typeface="맑은 고딕" panose="020B0503020000020004" pitchFamily="50" charset="-127"/>
                        </a:rPr>
                        <a:t>36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31</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a:solidFill>
                            <a:srgbClr val="000000"/>
                          </a:solidFill>
                          <a:effectLst/>
                          <a:latin typeface="+mn-lt"/>
                          <a:ea typeface="맑은 고딕" panose="020B0503020000020004" pitchFamily="50" charset="-127"/>
                        </a:rPr>
                        <a:t>(19)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en-US" altLang="ko-KR" sz="700" b="0" i="0" u="none" strike="noStrike" dirty="0">
                          <a:solidFill>
                            <a:srgbClr val="000000"/>
                          </a:solidFill>
                          <a:effectLst/>
                          <a:latin typeface="+mn-lt"/>
                          <a:ea typeface="맑은 고딕" panose="020B0503020000020004" pitchFamily="50" charset="-127"/>
                        </a:rPr>
                        <a:t>1.3x</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chemeClr val="bg1">
                        <a:lumMod val="85000"/>
                      </a:schemeClr>
                    </a:solidFill>
                  </a:tcPr>
                </a:tc>
                <a:tc>
                  <a:txBody>
                    <a:bodyPr/>
                    <a:lstStyle/>
                    <a:p>
                      <a:pPr algn="r" fontAlgn="t"/>
                      <a:r>
                        <a:rPr lang="ko-KR" altLang="en-US" sz="700" b="0" i="0" u="none" strike="noStrike" dirty="0">
                          <a:solidFill>
                            <a:srgbClr val="000000"/>
                          </a:solidFill>
                          <a:effectLst/>
                          <a:latin typeface="+mn-lt"/>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95930048"/>
                  </a:ext>
                </a:extLst>
              </a:tr>
              <a:tr h="108000">
                <a:tc>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altLang="ko-KR" sz="700" b="1" i="0" u="none" strike="noStrike" dirty="0">
                          <a:solidFill>
                            <a:srgbClr val="000000"/>
                          </a:solidFill>
                          <a:effectLst/>
                          <a:latin typeface="+mn-lt"/>
                          <a:ea typeface="맑은 고딕" panose="020B0503020000020004" pitchFamily="50" charset="-127"/>
                        </a:rPr>
                        <a:t>Max</a:t>
                      </a:r>
                    </a:p>
                  </a:txBody>
                  <a:tcPr marL="36000" marR="36000" marT="0" marB="0" anchor="ctr">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r" fontAlgn="b"/>
                      <a:r>
                        <a:rPr lang="en-US" altLang="ko-KR" sz="700" b="0" i="0" u="none" strike="noStrike" dirty="0">
                          <a:solidFill>
                            <a:srgbClr val="000000"/>
                          </a:solidFill>
                          <a:effectLst/>
                          <a:latin typeface="Arial" panose="020B0604020202020204" pitchFamily="34" charset="0"/>
                          <a:ea typeface="맑은 고딕" panose="020B0503020000020004" pitchFamily="50" charset="-127"/>
                        </a:rPr>
                        <a:t>39.0x</a:t>
                      </a:r>
                    </a:p>
                  </a:txBody>
                  <a:tcPr marL="36000" marR="36000" marT="0" marB="0" anchor="b">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r" fontAlgn="b"/>
                      <a:r>
                        <a:rPr lang="en-US" altLang="ko-KR" sz="700" b="0" i="0" u="none" strike="noStrike" dirty="0">
                          <a:solidFill>
                            <a:srgbClr val="000000"/>
                          </a:solidFill>
                          <a:effectLst/>
                          <a:latin typeface="Arial" panose="020B0604020202020204" pitchFamily="34" charset="0"/>
                          <a:ea typeface="맑은 고딕" panose="020B0503020000020004" pitchFamily="50" charset="-127"/>
                        </a:rPr>
                        <a:t>106.3x</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CE6F1"/>
                    </a:solidFill>
                  </a:tcPr>
                </a:tc>
                <a:extLst>
                  <a:ext uri="{0D108BD9-81ED-4DB2-BD59-A6C34878D82A}">
                    <a16:rowId xmlns:a16="http://schemas.microsoft.com/office/drawing/2014/main" val="2723456409"/>
                  </a:ext>
                </a:extLst>
              </a:tr>
              <a:tr h="108000">
                <a:tc>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altLang="ko-KR" sz="700" b="1" i="0" u="none" strike="noStrike" dirty="0">
                          <a:solidFill>
                            <a:srgbClr val="000000"/>
                          </a:solidFill>
                          <a:effectLst/>
                          <a:latin typeface="+mn-lt"/>
                          <a:ea typeface="맑은 고딕" panose="020B0503020000020004" pitchFamily="50" charset="-127"/>
                        </a:rPr>
                        <a:t>Min</a:t>
                      </a:r>
                    </a:p>
                  </a:txBody>
                  <a:tcPr marL="36000" marR="36000" marT="0" marB="0" anchor="ctr">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r" fontAlgn="b"/>
                      <a:r>
                        <a:rPr lang="en-US" altLang="ko-KR" sz="700" b="0" i="0" u="none" strike="noStrike" dirty="0">
                          <a:solidFill>
                            <a:srgbClr val="000000"/>
                          </a:solidFill>
                          <a:effectLst/>
                          <a:latin typeface="Arial" panose="020B0604020202020204" pitchFamily="34" charset="0"/>
                          <a:ea typeface="맑은 고딕" panose="020B0503020000020004" pitchFamily="50" charset="-127"/>
                        </a:rPr>
                        <a:t>1.3x</a:t>
                      </a:r>
                    </a:p>
                  </a:txBody>
                  <a:tcPr marL="36000" marR="36000" marT="0" marB="0" anchor="b">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r" fontAlgn="b"/>
                      <a:r>
                        <a:rPr lang="en-US" altLang="ko-KR" sz="700" b="0" i="0" u="none" strike="noStrike" dirty="0">
                          <a:solidFill>
                            <a:srgbClr val="000000"/>
                          </a:solidFill>
                          <a:effectLst/>
                          <a:latin typeface="Arial" panose="020B0604020202020204" pitchFamily="34" charset="0"/>
                          <a:ea typeface="맑은 고딕" panose="020B0503020000020004" pitchFamily="50" charset="-127"/>
                        </a:rPr>
                        <a:t>20.8x</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CE6F1"/>
                    </a:solidFill>
                  </a:tcPr>
                </a:tc>
                <a:extLst>
                  <a:ext uri="{0D108BD9-81ED-4DB2-BD59-A6C34878D82A}">
                    <a16:rowId xmlns:a16="http://schemas.microsoft.com/office/drawing/2014/main" val="3565751329"/>
                  </a:ext>
                </a:extLst>
              </a:tr>
              <a:tr h="108000">
                <a:tc>
                  <a:txBody>
                    <a:bodyPr/>
                    <a:lstStyle/>
                    <a:p>
                      <a:pPr algn="ctr" fontAlgn="t"/>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latinLnBrk="0"/>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t"/>
                      <a:endParaRPr lang="en-US" altLang="ko-KR" sz="700" b="0" i="0" u="none" strike="noStrike" dirty="0">
                        <a:solidFill>
                          <a:srgbClr val="000000"/>
                        </a:solidFill>
                        <a:effectLst/>
                        <a:latin typeface="+mn-lt"/>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altLang="ko-KR" sz="700" b="1" i="0" u="none" strike="noStrike" dirty="0">
                          <a:solidFill>
                            <a:srgbClr val="000000"/>
                          </a:solidFill>
                          <a:effectLst/>
                          <a:latin typeface="+mn-lt"/>
                          <a:ea typeface="맑은 고딕" panose="020B0503020000020004" pitchFamily="50" charset="-127"/>
                        </a:rPr>
                        <a:t>Mean</a:t>
                      </a:r>
                    </a:p>
                  </a:txBody>
                  <a:tcPr marL="36000" marR="36000" marT="0" marB="0" anchor="ctr">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r" fontAlgn="b"/>
                      <a:r>
                        <a:rPr lang="en-US" altLang="ko-KR" sz="700" b="0" i="0" u="none" strike="noStrike" dirty="0">
                          <a:solidFill>
                            <a:srgbClr val="000000"/>
                          </a:solidFill>
                          <a:effectLst/>
                          <a:latin typeface="Arial" panose="020B0604020202020204" pitchFamily="34" charset="0"/>
                          <a:ea typeface="맑은 고딕" panose="020B0503020000020004" pitchFamily="50" charset="-127"/>
                        </a:rPr>
                        <a:t>11.2x</a:t>
                      </a:r>
                    </a:p>
                  </a:txBody>
                  <a:tcPr marL="36000" marR="36000" marT="0" marB="0" anchor="b">
                    <a:lnL w="6350" cap="flat" cmpd="sng" algn="ctr">
                      <a:no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r" fontAlgn="b"/>
                      <a:r>
                        <a:rPr lang="en-US" altLang="ko-KR" sz="700" b="0" i="0" u="none" strike="noStrike" dirty="0">
                          <a:solidFill>
                            <a:srgbClr val="000000"/>
                          </a:solidFill>
                          <a:effectLst/>
                          <a:latin typeface="Arial" panose="020B0604020202020204" pitchFamily="34" charset="0"/>
                          <a:ea typeface="맑은 고딕" panose="020B0503020000020004" pitchFamily="50" charset="-127"/>
                        </a:rPr>
                        <a:t>57.3x</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DCE6F1"/>
                    </a:solidFill>
                  </a:tcPr>
                </a:tc>
                <a:extLst>
                  <a:ext uri="{0D108BD9-81ED-4DB2-BD59-A6C34878D82A}">
                    <a16:rowId xmlns:a16="http://schemas.microsoft.com/office/drawing/2014/main" val="385648268"/>
                  </a:ext>
                </a:extLst>
              </a:tr>
            </a:tbl>
          </a:graphicData>
        </a:graphic>
      </p:graphicFrame>
      <p:sp>
        <p:nvSpPr>
          <p:cNvPr id="8" name="직사각형 60">
            <a:extLst>
              <a:ext uri="{FF2B5EF4-FFF2-40B4-BE49-F238E27FC236}">
                <a16:creationId xmlns:a16="http://schemas.microsoft.com/office/drawing/2014/main" id="{D4809029-48D3-48EA-8EFD-7EFDE5B37B9A}"/>
              </a:ext>
            </a:extLst>
          </p:cNvPr>
          <p:cNvSpPr/>
          <p:nvPr/>
        </p:nvSpPr>
        <p:spPr>
          <a:xfrm>
            <a:off x="770244" y="5935710"/>
            <a:ext cx="2600341" cy="16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Source: Merger Market</a:t>
            </a:r>
          </a:p>
        </p:txBody>
      </p:sp>
      <p:sp>
        <p:nvSpPr>
          <p:cNvPr id="12" name="Title 1">
            <a:extLst>
              <a:ext uri="{FF2B5EF4-FFF2-40B4-BE49-F238E27FC236}">
                <a16:creationId xmlns:a16="http://schemas.microsoft.com/office/drawing/2014/main" id="{0B1B5961-CB7A-4116-9BFE-F6DEB504DE60}"/>
              </a:ext>
            </a:extLst>
          </p:cNvPr>
          <p:cNvSpPr>
            <a:spLocks noGrp="1"/>
          </p:cNvSpPr>
          <p:nvPr>
            <p:ph type="title"/>
          </p:nvPr>
        </p:nvSpPr>
        <p:spPr>
          <a:xfrm>
            <a:off x="825600" y="451575"/>
            <a:ext cx="8254800" cy="723600"/>
          </a:xfrm>
        </p:spPr>
        <p:txBody>
          <a:bodyPr/>
          <a:lstStyle/>
          <a:p>
            <a:r>
              <a:rPr lang="en-US" altLang="ko-KR" sz="4800" dirty="0"/>
              <a:t>Understanding of Project (7/7)</a:t>
            </a:r>
            <a:endParaRPr lang="en-GB" sz="4800" dirty="0"/>
          </a:p>
        </p:txBody>
      </p:sp>
      <p:sp>
        <p:nvSpPr>
          <p:cNvPr id="13" name="Text Placeholder 2">
            <a:extLst>
              <a:ext uri="{FF2B5EF4-FFF2-40B4-BE49-F238E27FC236}">
                <a16:creationId xmlns:a16="http://schemas.microsoft.com/office/drawing/2014/main" id="{39117A5C-25EF-40F0-9C44-B94D0E1663D9}"/>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
        <p:nvSpPr>
          <p:cNvPr id="10" name="텍스트 개체 틀 2">
            <a:extLst>
              <a:ext uri="{FF2B5EF4-FFF2-40B4-BE49-F238E27FC236}">
                <a16:creationId xmlns:a16="http://schemas.microsoft.com/office/drawing/2014/main" id="{B3097BB7-48F7-4467-A3F2-1A76CA50AFEE}"/>
              </a:ext>
            </a:extLst>
          </p:cNvPr>
          <p:cNvSpPr txBox="1">
            <a:spLocks/>
          </p:cNvSpPr>
          <p:nvPr/>
        </p:nvSpPr>
        <p:spPr>
          <a:xfrm>
            <a:off x="823780" y="1000849"/>
            <a:ext cx="8147927" cy="600492"/>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noFill/>
                </a:ln>
                <a:solidFill>
                  <a:srgbClr val="003087"/>
                </a:solidFill>
                <a:effectLst/>
                <a:uLnTx/>
                <a:uFillTx/>
                <a:latin typeface="Arial"/>
                <a:ea typeface="맑은 고딕" panose="020B0503020000020004" pitchFamily="50" charset="-127"/>
                <a:cs typeface="Arial" pitchFamily="34" charset="0"/>
              </a:rPr>
              <a:t>Analysis of precedent transaction valuation shows that, the average comparable EBITDA multiple is 57.3x and the average Sales multiple is 11.2x for comparable transactions related to CDMO and CMO since 2018.</a:t>
            </a:r>
          </a:p>
        </p:txBody>
      </p:sp>
    </p:spTree>
    <p:extLst>
      <p:ext uri="{BB962C8B-B14F-4D97-AF65-F5344CB8AC3E}">
        <p14:creationId xmlns:p14="http://schemas.microsoft.com/office/powerpoint/2010/main" val="291241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3237199F-E890-44F5-85BD-D0D34DA6CEB0}"/>
              </a:ext>
            </a:extLst>
          </p:cNvPr>
          <p:cNvGraphicFramePr>
            <a:graphicFrameLocks noGrp="1"/>
          </p:cNvGraphicFramePr>
          <p:nvPr>
            <p:extLst>
              <p:ext uri="{D42A27DB-BD31-4B8C-83A1-F6EECF244321}">
                <p14:modId xmlns:p14="http://schemas.microsoft.com/office/powerpoint/2010/main" val="304153817"/>
              </p:ext>
            </p:extLst>
          </p:nvPr>
        </p:nvGraphicFramePr>
        <p:xfrm>
          <a:off x="445894" y="3062522"/>
          <a:ext cx="2806188" cy="2534280"/>
        </p:xfrm>
        <a:graphic>
          <a:graphicData uri="http://schemas.openxmlformats.org/drawingml/2006/table">
            <a:tbl>
              <a:tblPr firstRow="1" bandRow="1">
                <a:tableStyleId>{5C22544A-7EE6-4342-B048-85BDC9FD1C3A}</a:tableStyleId>
              </a:tblPr>
              <a:tblGrid>
                <a:gridCol w="2259111">
                  <a:extLst>
                    <a:ext uri="{9D8B030D-6E8A-4147-A177-3AD203B41FA5}">
                      <a16:colId xmlns:a16="http://schemas.microsoft.com/office/drawing/2014/main" val="20000"/>
                    </a:ext>
                  </a:extLst>
                </a:gridCol>
                <a:gridCol w="547077">
                  <a:extLst>
                    <a:ext uri="{9D8B030D-6E8A-4147-A177-3AD203B41FA5}">
                      <a16:colId xmlns:a16="http://schemas.microsoft.com/office/drawing/2014/main" val="20001"/>
                    </a:ext>
                  </a:extLst>
                </a:gridCol>
              </a:tblGrid>
              <a:tr h="0">
                <a:tc>
                  <a:txBody>
                    <a:bodyPr/>
                    <a:lstStyle/>
                    <a:p>
                      <a:r>
                        <a:rPr lang="en-GB" sz="1100" b="1" dirty="0">
                          <a:solidFill>
                            <a:schemeClr val="bg1"/>
                          </a:solidFill>
                        </a:rPr>
                        <a:t>Contents</a:t>
                      </a:r>
                    </a:p>
                  </a:txBody>
                  <a:tcPr marL="0" marR="54610" marT="97200" marB="972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1" dirty="0">
                        <a:solidFill>
                          <a:srgbClr val="00338D"/>
                        </a:solidFill>
                      </a:endParaRPr>
                    </a:p>
                  </a:txBody>
                  <a:tcPr marL="5461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altLang="ko-KR" sz="1100" b="1" kern="1200" dirty="0">
                          <a:solidFill>
                            <a:schemeClr val="bg1"/>
                          </a:solidFill>
                          <a:latin typeface="+mn-lt"/>
                          <a:ea typeface="+mn-ea"/>
                          <a:cs typeface="+mn-cs"/>
                        </a:rPr>
                        <a:t>I. Why KPMG</a:t>
                      </a:r>
                    </a:p>
                  </a:txBody>
                  <a:tcPr marL="0" marR="5461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4</a:t>
                      </a:r>
                    </a:p>
                  </a:txBody>
                  <a:tcPr marL="54610" marR="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GB" sz="1100" b="1" dirty="0">
                          <a:solidFill>
                            <a:srgbClr val="00338D"/>
                          </a:solidFill>
                        </a:rPr>
                        <a:t>II. S</a:t>
                      </a:r>
                      <a:r>
                        <a:rPr lang="en-GB" altLang="ko-KR" sz="1100" b="1" dirty="0">
                          <a:solidFill>
                            <a:srgbClr val="00338D"/>
                          </a:solidFill>
                        </a:rPr>
                        <a:t>cope of work</a:t>
                      </a:r>
                      <a:endParaRPr lang="en-GB" sz="1100" b="1" dirty="0">
                        <a:solidFill>
                          <a:srgbClr val="00338D"/>
                        </a:solidFill>
                      </a:endParaRP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sz="1100" b="1" dirty="0">
                        <a:solidFill>
                          <a:srgbClr val="00338D"/>
                        </a:solidFill>
                      </a:endParaRP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403370"/>
                  </a:ext>
                </a:extLst>
              </a:tr>
              <a:tr h="0">
                <a:tc>
                  <a:txBody>
                    <a:bodyPr/>
                    <a:lstStyle/>
                    <a:p>
                      <a:pPr algn="l"/>
                      <a:r>
                        <a:rPr lang="en-GB" sz="1100" b="0" dirty="0">
                          <a:solidFill>
                            <a:srgbClr val="00338D"/>
                          </a:solidFill>
                        </a:rPr>
                        <a:t>        - Valuation scope of work</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0" dirty="0">
                          <a:solidFill>
                            <a:srgbClr val="00338D"/>
                          </a:solidFill>
                        </a:rPr>
                        <a:t>22</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47389197"/>
                  </a:ext>
                </a:extLst>
              </a:tr>
              <a:tr h="0">
                <a:tc>
                  <a:txBody>
                    <a:bodyPr/>
                    <a:lstStyle/>
                    <a:p>
                      <a:pPr marL="0" algn="l" defTabSz="914400" rtl="0" eaLnBrk="1" latinLnBrk="1" hangingPunct="1"/>
                      <a:r>
                        <a:rPr lang="en-US" altLang="ko-KR" sz="1100" b="0" kern="1200" dirty="0">
                          <a:solidFill>
                            <a:srgbClr val="00338D"/>
                          </a:solidFill>
                          <a:latin typeface="+mn-lt"/>
                          <a:ea typeface="+mn-ea"/>
                          <a:cs typeface="+mn-cs"/>
                        </a:rPr>
                        <a:t>        - Tax scope of work</a:t>
                      </a:r>
                      <a:endParaRPr lang="en-GB" sz="1100" b="0" kern="1200" dirty="0">
                        <a:solidFill>
                          <a:srgbClr val="00338D"/>
                        </a:solidFill>
                        <a:latin typeface="+mn-lt"/>
                        <a:ea typeface="+mn-ea"/>
                        <a:cs typeface="+mn-cs"/>
                      </a:endParaRP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0" dirty="0">
                          <a:solidFill>
                            <a:srgbClr val="00338D"/>
                          </a:solidFill>
                        </a:rPr>
                        <a:t>27</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77978148"/>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dirty="0">
                          <a:solidFill>
                            <a:schemeClr val="bg1"/>
                          </a:solidFill>
                        </a:rPr>
                        <a:t>III. F</a:t>
                      </a:r>
                      <a:r>
                        <a:rPr lang="en-GB" altLang="ko-KR" sz="1100" b="1" dirty="0">
                          <a:solidFill>
                            <a:schemeClr val="bg1"/>
                          </a:solidFill>
                        </a:rPr>
                        <a:t>ee proposal</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1" dirty="0">
                          <a:solidFill>
                            <a:schemeClr val="bg1"/>
                          </a:solidFill>
                        </a:rPr>
                        <a:t>33</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874995"/>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dirty="0">
                          <a:solidFill>
                            <a:schemeClr val="bg1"/>
                          </a:solidFill>
                        </a:rPr>
                        <a:t>IV. </a:t>
                      </a:r>
                      <a:r>
                        <a:rPr lang="en-GB" sz="1100" b="1" kern="1200" dirty="0">
                          <a:solidFill>
                            <a:schemeClr val="bg1"/>
                          </a:solidFill>
                          <a:latin typeface="+mn-lt"/>
                          <a:ea typeface="+mn-ea"/>
                          <a:cs typeface="+mn-cs"/>
                        </a:rPr>
                        <a:t>Project</a:t>
                      </a:r>
                      <a:r>
                        <a:rPr lang="en-GB" altLang="ko-KR" sz="1100" b="1" kern="1200" dirty="0">
                          <a:solidFill>
                            <a:schemeClr val="bg1"/>
                          </a:solidFill>
                          <a:latin typeface="+mn-lt"/>
                          <a:ea typeface="+mn-ea"/>
                          <a:cs typeface="+mn-cs"/>
                        </a:rPr>
                        <a:t> team</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1" dirty="0">
                          <a:solidFill>
                            <a:schemeClr val="bg1"/>
                          </a:solidFill>
                        </a:rPr>
                        <a:t>35</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883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dirty="0"/>
              <a:t>Scope of work</a:t>
            </a:r>
          </a:p>
        </p:txBody>
      </p:sp>
      <p:sp>
        <p:nvSpPr>
          <p:cNvPr id="2" name="Title 1"/>
          <p:cNvSpPr>
            <a:spLocks noGrp="1"/>
          </p:cNvSpPr>
          <p:nvPr>
            <p:ph type="title"/>
          </p:nvPr>
        </p:nvSpPr>
        <p:spPr>
          <a:xfrm>
            <a:off x="825600" y="451575"/>
            <a:ext cx="8254800" cy="723600"/>
          </a:xfrm>
        </p:spPr>
        <p:txBody>
          <a:bodyPr/>
          <a:lstStyle/>
          <a:p>
            <a:r>
              <a:rPr lang="en-US" altLang="ko-KR" sz="4800" dirty="0"/>
              <a:t>Valuation scope of work (1/5)</a:t>
            </a:r>
            <a:endParaRPr lang="en-GB" sz="4800" dirty="0"/>
          </a:p>
        </p:txBody>
      </p:sp>
      <p:graphicFrame>
        <p:nvGraphicFramePr>
          <p:cNvPr id="16" name="표 15">
            <a:extLst>
              <a:ext uri="{FF2B5EF4-FFF2-40B4-BE49-F238E27FC236}">
                <a16:creationId xmlns:a16="http://schemas.microsoft.com/office/drawing/2014/main" id="{90E7AD32-B4DF-4EBC-9731-B04EB80C6A2B}"/>
              </a:ext>
            </a:extLst>
          </p:cNvPr>
          <p:cNvGraphicFramePr>
            <a:graphicFrameLocks noGrp="1"/>
          </p:cNvGraphicFramePr>
          <p:nvPr>
            <p:extLst>
              <p:ext uri="{D42A27DB-BD31-4B8C-83A1-F6EECF244321}">
                <p14:modId xmlns:p14="http://schemas.microsoft.com/office/powerpoint/2010/main" val="3453254121"/>
              </p:ext>
            </p:extLst>
          </p:nvPr>
        </p:nvGraphicFramePr>
        <p:xfrm>
          <a:off x="848769" y="1423088"/>
          <a:ext cx="8150851" cy="4795172"/>
        </p:xfrm>
        <a:graphic>
          <a:graphicData uri="http://schemas.openxmlformats.org/drawingml/2006/table">
            <a:tbl>
              <a:tblPr firstRow="1" bandRow="1">
                <a:tableStyleId>{5C22544A-7EE6-4342-B048-85BDC9FD1C3A}</a:tableStyleId>
              </a:tblPr>
              <a:tblGrid>
                <a:gridCol w="1095383">
                  <a:extLst>
                    <a:ext uri="{9D8B030D-6E8A-4147-A177-3AD203B41FA5}">
                      <a16:colId xmlns:a16="http://schemas.microsoft.com/office/drawing/2014/main" val="20000"/>
                    </a:ext>
                  </a:extLst>
                </a:gridCol>
                <a:gridCol w="7055468">
                  <a:extLst>
                    <a:ext uri="{9D8B030D-6E8A-4147-A177-3AD203B41FA5}">
                      <a16:colId xmlns:a16="http://schemas.microsoft.com/office/drawing/2014/main" val="20001"/>
                    </a:ext>
                  </a:extLst>
                </a:gridCol>
              </a:tblGrid>
              <a:tr h="273867">
                <a:tc>
                  <a:txBody>
                    <a:bodyPr/>
                    <a:lstStyle/>
                    <a:p>
                      <a:r>
                        <a:rPr lang="en-US" sz="1000" b="1" dirty="0">
                          <a:solidFill>
                            <a:schemeClr val="bg1"/>
                          </a:solidFill>
                          <a:latin typeface="Arial" panose="020B0604020202020204" pitchFamily="34" charset="0"/>
                          <a:cs typeface="Arial" panose="020B0604020202020204" pitchFamily="34" charset="0"/>
                        </a:rPr>
                        <a:t>Area</a:t>
                      </a: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tc>
                  <a:txBody>
                    <a:bodyPr/>
                    <a:lstStyle/>
                    <a:p>
                      <a:r>
                        <a:rPr lang="en-US" sz="1000" b="1" dirty="0">
                          <a:solidFill>
                            <a:schemeClr val="bg1"/>
                          </a:solidFill>
                          <a:latin typeface="Arial" panose="020B0604020202020204" pitchFamily="34" charset="0"/>
                          <a:cs typeface="Arial" panose="020B0604020202020204" pitchFamily="34" charset="0"/>
                        </a:rPr>
                        <a:t>Scope of work</a:t>
                      </a: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10000"/>
                  </a:ext>
                </a:extLst>
              </a:tr>
              <a:tr h="405383">
                <a:tc>
                  <a:txBody>
                    <a:bodyPr/>
                    <a:lstStyle/>
                    <a:p>
                      <a:r>
                        <a:rPr lang="en-US" sz="1000" b="1"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Target</a:t>
                      </a: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b="0" kern="0" dirty="0">
                          <a:solidFill>
                            <a:sysClr val="windowText" lastClr="000000"/>
                          </a:solidFill>
                          <a:latin typeface="+mn-ea"/>
                          <a:ea typeface="+mn-ea"/>
                          <a:cs typeface="+mn-cs"/>
                        </a:rPr>
                        <a:t>List Biotherapeutics, Inc. </a:t>
                      </a:r>
                    </a:p>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b="0" kern="0" dirty="0">
                          <a:solidFill>
                            <a:sysClr val="windowText" lastClr="000000"/>
                          </a:solidFill>
                          <a:latin typeface="+mn-ea"/>
                          <a:ea typeface="+mn-ea"/>
                          <a:cs typeface="+mn-cs"/>
                        </a:rPr>
                        <a:t>List </a:t>
                      </a:r>
                      <a:r>
                        <a:rPr lang="en-US" altLang="ko-KR" sz="900" u="none" kern="1200" dirty="0">
                          <a:solidFill>
                            <a:schemeClr val="tx1"/>
                          </a:solidFill>
                          <a:latin typeface="Arial" panose="020B0604020202020204" pitchFamily="34" charset="0"/>
                          <a:ea typeface="+mn-ea"/>
                          <a:cs typeface="Arial" panose="020B0604020202020204" pitchFamily="34" charset="0"/>
                        </a:rPr>
                        <a:t>Biological Laboratories, Inc.</a:t>
                      </a: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776444"/>
                  </a:ext>
                </a:extLst>
              </a:tr>
              <a:tr h="442374">
                <a:tc>
                  <a:txBody>
                    <a:bodyPr/>
                    <a:lstStyle/>
                    <a:p>
                      <a:r>
                        <a:rPr lang="en-US" altLang="ko-KR" sz="1000" b="1"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Description</a:t>
                      </a:r>
                      <a:endParaRPr lang="ko-KR" altLang="en-US" sz="1000" b="1"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p>
                      <a:endParaRPr lang="en-US" sz="1000" b="1"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b="0" kern="0" dirty="0">
                          <a:solidFill>
                            <a:sysClr val="windowText" lastClr="000000"/>
                          </a:solidFill>
                          <a:latin typeface="+mn-ea"/>
                          <a:ea typeface="+mn-ea"/>
                          <a:cs typeface="+mn-cs"/>
                        </a:rPr>
                        <a:t>Applying the following methodology as a base to evaluate the Target.  </a:t>
                      </a:r>
                    </a:p>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anose="05000000000000000000" pitchFamily="2" charset="2"/>
                        <a:buChar char="ü"/>
                        <a:tabLst/>
                        <a:defRPr/>
                      </a:pPr>
                      <a:r>
                        <a:rPr lang="en-US" altLang="ko-KR" sz="900" b="0" kern="0" dirty="0">
                          <a:solidFill>
                            <a:sysClr val="windowText" lastClr="000000"/>
                          </a:solidFill>
                          <a:latin typeface="+mn-ea"/>
                          <a:ea typeface="+mn-ea"/>
                          <a:cs typeface="+mn-cs"/>
                        </a:rPr>
                        <a:t>DCF(Discounted Cash Flow), Guideline Public Company Method (GPCM), Guideline Transaction Method (GTM)</a:t>
                      </a: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49465">
                <a:tc>
                  <a:txBody>
                    <a:bodyPr/>
                    <a:lstStyle/>
                    <a:p>
                      <a:pPr defTabSz="762000">
                        <a:spcBef>
                          <a:spcPct val="50000"/>
                        </a:spcBef>
                        <a:buClr>
                          <a:srgbClr val="00279F"/>
                        </a:buClr>
                        <a:buSzPct val="85000"/>
                        <a:defRPr/>
                      </a:pPr>
                      <a:r>
                        <a:rPr lang="en-US" altLang="ko-KR" sz="1000" b="1" kern="1200"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DCF</a:t>
                      </a:r>
                    </a:p>
                    <a:p>
                      <a:pPr defTabSz="762000">
                        <a:spcBef>
                          <a:spcPct val="50000"/>
                        </a:spcBef>
                        <a:buClr>
                          <a:srgbClr val="00279F"/>
                        </a:buClr>
                        <a:buSzPct val="85000"/>
                        <a:defRPr/>
                      </a:pPr>
                      <a:r>
                        <a:rPr lang="en-US" altLang="ko-KR" sz="1000" b="1" kern="1200"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Method</a:t>
                      </a: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indent="-182563">
                        <a:lnSpc>
                          <a:spcPts val="1340"/>
                        </a:lnSpc>
                        <a:buClr>
                          <a:srgbClr val="003399"/>
                        </a:buClr>
                        <a:buFont typeface="Wingdings" pitchFamily="2" charset="2"/>
                        <a:buChar char="§"/>
                        <a:defRPr/>
                      </a:pPr>
                      <a:r>
                        <a:rPr lang="en-US" altLang="ko-KR" sz="900" b="0" kern="0" dirty="0">
                          <a:solidFill>
                            <a:sysClr val="windowText" lastClr="000000"/>
                          </a:solidFill>
                          <a:latin typeface="+mn-ea"/>
                          <a:ea typeface="+mn-ea"/>
                        </a:rPr>
                        <a:t>Check mid to long-term macroeconomic indicators(consumer price increase rate, wage increase rate, etc.) of the Target’s country</a:t>
                      </a:r>
                    </a:p>
                    <a:p>
                      <a:pPr marL="182563" indent="-182563">
                        <a:lnSpc>
                          <a:spcPts val="1340"/>
                        </a:lnSpc>
                        <a:buClr>
                          <a:srgbClr val="003399"/>
                        </a:buClr>
                        <a:buFont typeface="Wingdings" pitchFamily="2" charset="2"/>
                        <a:buChar char="§"/>
                        <a:defRPr/>
                      </a:pPr>
                      <a:r>
                        <a:rPr lang="en-US" altLang="ko-KR" sz="900" b="0" kern="0" dirty="0">
                          <a:solidFill>
                            <a:sysClr val="windowText" lastClr="000000"/>
                          </a:solidFill>
                          <a:latin typeface="+mn-ea"/>
                          <a:ea typeface="+mn-ea"/>
                        </a:rPr>
                        <a:t>Confirmation of industry indicators such as expected future market size related to the industry</a:t>
                      </a:r>
                    </a:p>
                    <a:p>
                      <a:pPr marL="182563" indent="-182563">
                        <a:lnSpc>
                          <a:spcPts val="1340"/>
                        </a:lnSpc>
                        <a:buClr>
                          <a:srgbClr val="003399"/>
                        </a:buClr>
                        <a:buFont typeface="Wingdings" pitchFamily="2" charset="2"/>
                        <a:buChar char="§"/>
                        <a:defRPr/>
                      </a:pPr>
                      <a:r>
                        <a:rPr lang="en-US" altLang="ko-KR" sz="900" b="0" kern="0" dirty="0">
                          <a:solidFill>
                            <a:sysClr val="windowText" lastClr="000000"/>
                          </a:solidFill>
                          <a:latin typeface="+mn-ea"/>
                          <a:ea typeface="+mn-ea"/>
                        </a:rPr>
                        <a:t>Review of the mid to long-term business plan proposed by Target</a:t>
                      </a:r>
                    </a:p>
                    <a:p>
                      <a:pPr marL="182563" indent="-182563">
                        <a:lnSpc>
                          <a:spcPts val="1340"/>
                        </a:lnSpc>
                        <a:buClr>
                          <a:srgbClr val="003399"/>
                        </a:buClr>
                        <a:buFont typeface="Wingdings" panose="05000000000000000000" pitchFamily="2" charset="2"/>
                        <a:buChar char="ü"/>
                        <a:defRPr/>
                      </a:pPr>
                      <a:r>
                        <a:rPr lang="en-US" altLang="ko-KR" sz="900" b="0" kern="0" dirty="0">
                          <a:solidFill>
                            <a:sysClr val="windowText" lastClr="000000"/>
                          </a:solidFill>
                          <a:latin typeface="+mn-ea"/>
                          <a:ea typeface="+mn-ea"/>
                        </a:rPr>
                        <a:t>Analysis</a:t>
                      </a:r>
                      <a:r>
                        <a:rPr lang="ko-KR" altLang="en-US" sz="900" b="0" kern="0" dirty="0">
                          <a:solidFill>
                            <a:sysClr val="windowText" lastClr="000000"/>
                          </a:solidFill>
                          <a:latin typeface="+mn-ea"/>
                          <a:ea typeface="+mn-ea"/>
                        </a:rPr>
                        <a:t> </a:t>
                      </a:r>
                      <a:r>
                        <a:rPr lang="en-US" altLang="ko-KR" sz="900" b="0" kern="0" dirty="0">
                          <a:solidFill>
                            <a:sysClr val="windowText" lastClr="000000"/>
                          </a:solidFill>
                          <a:latin typeface="+mn-ea"/>
                          <a:ea typeface="+mn-ea"/>
                        </a:rPr>
                        <a:t>and</a:t>
                      </a:r>
                      <a:r>
                        <a:rPr lang="ko-KR" altLang="en-US" sz="900" b="0" kern="0" dirty="0">
                          <a:solidFill>
                            <a:sysClr val="windowText" lastClr="000000"/>
                          </a:solidFill>
                          <a:latin typeface="+mn-ea"/>
                          <a:ea typeface="+mn-ea"/>
                        </a:rPr>
                        <a:t> </a:t>
                      </a:r>
                      <a:r>
                        <a:rPr lang="en-US" altLang="ko-KR" sz="900" b="0" kern="0" dirty="0">
                          <a:solidFill>
                            <a:sysClr val="windowText" lastClr="000000"/>
                          </a:solidFill>
                          <a:latin typeface="+mn-ea"/>
                          <a:ea typeface="+mn-ea"/>
                        </a:rPr>
                        <a:t>estimation</a:t>
                      </a:r>
                      <a:r>
                        <a:rPr lang="ko-KR" altLang="en-US" sz="900" b="0" kern="0" dirty="0">
                          <a:solidFill>
                            <a:sysClr val="windowText" lastClr="000000"/>
                          </a:solidFill>
                          <a:latin typeface="+mn-ea"/>
                          <a:ea typeface="+mn-ea"/>
                        </a:rPr>
                        <a:t> </a:t>
                      </a:r>
                      <a:r>
                        <a:rPr lang="en-US" altLang="ko-KR" sz="900" b="0" kern="0" dirty="0">
                          <a:solidFill>
                            <a:sysClr val="windowText" lastClr="000000"/>
                          </a:solidFill>
                          <a:latin typeface="+mn-ea"/>
                          <a:ea typeface="+mn-ea"/>
                        </a:rPr>
                        <a:t>of</a:t>
                      </a:r>
                      <a:r>
                        <a:rPr lang="ko-KR" altLang="en-US" sz="900" b="0" kern="0" dirty="0">
                          <a:solidFill>
                            <a:sysClr val="windowText" lastClr="000000"/>
                          </a:solidFill>
                          <a:latin typeface="+mn-ea"/>
                          <a:ea typeface="+mn-ea"/>
                        </a:rPr>
                        <a:t> </a:t>
                      </a:r>
                      <a:r>
                        <a:rPr lang="en-US" altLang="ko-KR" sz="900" b="0" kern="0" dirty="0">
                          <a:solidFill>
                            <a:sysClr val="windowText" lastClr="000000"/>
                          </a:solidFill>
                          <a:latin typeface="+mn-ea"/>
                          <a:ea typeface="+mn-ea"/>
                        </a:rPr>
                        <a:t>sales</a:t>
                      </a:r>
                      <a:r>
                        <a:rPr lang="ko-KR" altLang="en-US" sz="900" b="0" kern="0" dirty="0">
                          <a:solidFill>
                            <a:sysClr val="windowText" lastClr="000000"/>
                          </a:solidFill>
                          <a:latin typeface="+mn-ea"/>
                          <a:ea typeface="+mn-ea"/>
                        </a:rPr>
                        <a:t> </a:t>
                      </a:r>
                      <a:r>
                        <a:rPr lang="en-US" altLang="ko-KR" sz="900" b="0" kern="0" dirty="0">
                          <a:solidFill>
                            <a:sysClr val="windowText" lastClr="000000"/>
                          </a:solidFill>
                          <a:latin typeface="+mn-ea"/>
                          <a:ea typeface="+mn-ea"/>
                        </a:rPr>
                        <a:t>trend</a:t>
                      </a:r>
                    </a:p>
                    <a:p>
                      <a:pPr marL="361950" indent="-180975">
                        <a:lnSpc>
                          <a:spcPts val="1340"/>
                        </a:lnSpc>
                        <a:buClr>
                          <a:srgbClr val="003399"/>
                        </a:buClr>
                        <a:buFont typeface="Univers for KPMG" panose="020B0603020202020204" pitchFamily="34" charset="0"/>
                        <a:buChar char="–"/>
                        <a:defRPr/>
                      </a:pPr>
                      <a:r>
                        <a:rPr lang="en-US" altLang="ko-KR" sz="900" b="0" dirty="0">
                          <a:solidFill>
                            <a:srgbClr val="000000"/>
                          </a:solidFill>
                          <a:latin typeface="+mn-ea"/>
                          <a:ea typeface="+mn-ea"/>
                        </a:rPr>
                        <a:t>Review of the market and growth potential of the Target through review of industry data </a:t>
                      </a:r>
                    </a:p>
                    <a:p>
                      <a:pPr marL="361950" indent="-180975">
                        <a:lnSpc>
                          <a:spcPts val="1340"/>
                        </a:lnSpc>
                        <a:buClr>
                          <a:srgbClr val="003399"/>
                        </a:buClr>
                        <a:buFont typeface="Univers for KPMG" panose="020B0603020202020204" pitchFamily="34" charset="0"/>
                        <a:buChar char="–"/>
                        <a:defRPr/>
                      </a:pPr>
                      <a:r>
                        <a:rPr lang="en-US" altLang="ko-KR" sz="900" b="0" dirty="0">
                          <a:solidFill>
                            <a:srgbClr val="000000"/>
                          </a:solidFill>
                          <a:latin typeface="+mn-ea"/>
                          <a:ea typeface="+mn-ea"/>
                        </a:rPr>
                        <a:t>Sales</a:t>
                      </a:r>
                      <a:r>
                        <a:rPr lang="ko-KR" altLang="en-US" sz="900" b="0" dirty="0">
                          <a:solidFill>
                            <a:srgbClr val="000000"/>
                          </a:solidFill>
                          <a:latin typeface="+mn-ea"/>
                          <a:ea typeface="+mn-ea"/>
                        </a:rPr>
                        <a:t> </a:t>
                      </a:r>
                      <a:r>
                        <a:rPr lang="en-US" altLang="ko-KR" sz="900" b="0" dirty="0">
                          <a:solidFill>
                            <a:srgbClr val="000000"/>
                          </a:solidFill>
                          <a:latin typeface="+mn-ea"/>
                          <a:ea typeface="+mn-ea"/>
                        </a:rPr>
                        <a:t>and</a:t>
                      </a:r>
                      <a:r>
                        <a:rPr lang="ko-KR" altLang="en-US" sz="900" b="0" dirty="0">
                          <a:solidFill>
                            <a:srgbClr val="000000"/>
                          </a:solidFill>
                          <a:latin typeface="+mn-ea"/>
                          <a:ea typeface="+mn-ea"/>
                        </a:rPr>
                        <a:t> </a:t>
                      </a:r>
                      <a:r>
                        <a:rPr lang="en-US" altLang="ko-KR" sz="900" b="0" dirty="0">
                          <a:solidFill>
                            <a:srgbClr val="000000"/>
                          </a:solidFill>
                          <a:latin typeface="+mn-ea"/>
                          <a:ea typeface="+mn-ea"/>
                        </a:rPr>
                        <a:t>profit/loss</a:t>
                      </a:r>
                      <a:r>
                        <a:rPr lang="ko-KR" altLang="en-US" sz="900" b="0" dirty="0">
                          <a:solidFill>
                            <a:srgbClr val="000000"/>
                          </a:solidFill>
                          <a:latin typeface="+mn-ea"/>
                          <a:ea typeface="+mn-ea"/>
                        </a:rPr>
                        <a:t> </a:t>
                      </a:r>
                      <a:r>
                        <a:rPr lang="en-US" altLang="ko-KR" sz="900" b="0" dirty="0">
                          <a:solidFill>
                            <a:srgbClr val="000000"/>
                          </a:solidFill>
                          <a:latin typeface="+mn-ea"/>
                          <a:ea typeface="+mn-ea"/>
                        </a:rPr>
                        <a:t>by</a:t>
                      </a:r>
                      <a:r>
                        <a:rPr lang="ko-KR" altLang="en-US" sz="900" b="0" dirty="0">
                          <a:solidFill>
                            <a:srgbClr val="000000"/>
                          </a:solidFill>
                          <a:latin typeface="+mn-ea"/>
                          <a:ea typeface="+mn-ea"/>
                        </a:rPr>
                        <a:t> </a:t>
                      </a:r>
                      <a:r>
                        <a:rPr lang="en-US" altLang="ko-KR" sz="900" b="0" dirty="0">
                          <a:solidFill>
                            <a:srgbClr val="000000"/>
                          </a:solidFill>
                          <a:latin typeface="+mn-ea"/>
                          <a:ea typeface="+mn-ea"/>
                        </a:rPr>
                        <a:t>product,</a:t>
                      </a:r>
                      <a:r>
                        <a:rPr lang="ko-KR" altLang="en-US" sz="900" b="0" dirty="0">
                          <a:solidFill>
                            <a:srgbClr val="000000"/>
                          </a:solidFill>
                          <a:latin typeface="+mn-ea"/>
                          <a:ea typeface="+mn-ea"/>
                        </a:rPr>
                        <a:t> </a:t>
                      </a:r>
                      <a:r>
                        <a:rPr lang="en-US" altLang="ko-KR" sz="900" b="0" dirty="0">
                          <a:solidFill>
                            <a:srgbClr val="000000"/>
                          </a:solidFill>
                          <a:latin typeface="+mn-ea"/>
                          <a:ea typeface="+mn-ea"/>
                        </a:rPr>
                        <a:t>channel and Analysis of trends in sales quantity and unit</a:t>
                      </a:r>
                      <a:r>
                        <a:rPr lang="ko-KR" altLang="en-US" sz="900" b="0" dirty="0">
                          <a:solidFill>
                            <a:srgbClr val="000000"/>
                          </a:solidFill>
                          <a:latin typeface="+mn-ea"/>
                          <a:ea typeface="+mn-ea"/>
                        </a:rPr>
                        <a:t> </a:t>
                      </a:r>
                      <a:r>
                        <a:rPr lang="en-US" altLang="ko-KR" sz="900" b="0" dirty="0">
                          <a:solidFill>
                            <a:srgbClr val="000000"/>
                          </a:solidFill>
                          <a:latin typeface="+mn-ea"/>
                          <a:ea typeface="+mn-ea"/>
                        </a:rPr>
                        <a:t>price</a:t>
                      </a:r>
                    </a:p>
                    <a:p>
                      <a:pPr marL="182563" lvl="0" indent="-182563">
                        <a:lnSpc>
                          <a:spcPts val="1340"/>
                        </a:lnSpc>
                        <a:buClr>
                          <a:srgbClr val="003399"/>
                        </a:buClr>
                        <a:buFont typeface="Wingdings" panose="05000000000000000000" pitchFamily="2" charset="2"/>
                        <a:buChar char="ü"/>
                        <a:defRPr/>
                      </a:pPr>
                      <a:r>
                        <a:rPr lang="en-US" altLang="ko-KR" sz="900" b="0" kern="0" dirty="0">
                          <a:solidFill>
                            <a:sysClr val="windowText" lastClr="000000"/>
                          </a:solidFill>
                          <a:latin typeface="+mn-ea"/>
                          <a:ea typeface="+mn-ea"/>
                        </a:rPr>
                        <a:t>Identify</a:t>
                      </a:r>
                      <a:r>
                        <a:rPr lang="ko-KR" altLang="en-US" sz="900" b="0" kern="0" dirty="0">
                          <a:solidFill>
                            <a:sysClr val="windowText" lastClr="000000"/>
                          </a:solidFill>
                          <a:latin typeface="+mn-ea"/>
                          <a:ea typeface="+mn-ea"/>
                        </a:rPr>
                        <a:t> </a:t>
                      </a:r>
                      <a:r>
                        <a:rPr lang="en-US" altLang="ko-KR" sz="900" b="0" kern="0" dirty="0">
                          <a:solidFill>
                            <a:sysClr val="windowText" lastClr="000000"/>
                          </a:solidFill>
                          <a:latin typeface="+mn-ea"/>
                          <a:ea typeface="+mn-ea"/>
                        </a:rPr>
                        <a:t>cost structure of Target</a:t>
                      </a:r>
                      <a:endParaRPr lang="ko-KR" altLang="en-US" sz="900" b="0" kern="0" dirty="0">
                        <a:solidFill>
                          <a:sysClr val="windowText" lastClr="000000"/>
                        </a:solidFill>
                        <a:latin typeface="+mn-ea"/>
                        <a:ea typeface="+mn-ea"/>
                      </a:endParaRPr>
                    </a:p>
                    <a:p>
                      <a:pPr marL="361950" indent="-180975">
                        <a:lnSpc>
                          <a:spcPts val="1340"/>
                        </a:lnSpc>
                        <a:buClr>
                          <a:srgbClr val="003399"/>
                        </a:buClr>
                        <a:buFont typeface="Univers for KPMG" panose="020B0603020202020204" pitchFamily="34" charset="0"/>
                        <a:buChar char="–"/>
                        <a:defRPr/>
                      </a:pPr>
                      <a:r>
                        <a:rPr lang="en-US" altLang="ko-KR" sz="900" b="0" dirty="0">
                          <a:solidFill>
                            <a:srgbClr val="000000"/>
                          </a:solidFill>
                          <a:latin typeface="+mn-ea"/>
                          <a:ea typeface="+mn-ea"/>
                        </a:rPr>
                        <a:t>Cost of sales</a:t>
                      </a:r>
                      <a:r>
                        <a:rPr lang="ko-KR" altLang="en-US" sz="900" b="0" dirty="0">
                          <a:solidFill>
                            <a:srgbClr val="000000"/>
                          </a:solidFill>
                          <a:latin typeface="+mn-ea"/>
                          <a:ea typeface="+mn-ea"/>
                        </a:rPr>
                        <a:t> </a:t>
                      </a:r>
                      <a:r>
                        <a:rPr lang="en-US" altLang="ko-KR" sz="900" b="0" dirty="0">
                          <a:solidFill>
                            <a:srgbClr val="000000"/>
                          </a:solidFill>
                          <a:latin typeface="+mn-ea"/>
                          <a:ea typeface="+mn-ea"/>
                        </a:rPr>
                        <a:t>: Cost estimation with reviewing historical direct cost nature/components, distribution of variable/fixed cost and driver</a:t>
                      </a:r>
                    </a:p>
                    <a:p>
                      <a:pPr marL="361950" indent="-180975">
                        <a:lnSpc>
                          <a:spcPts val="1340"/>
                        </a:lnSpc>
                        <a:buClr>
                          <a:srgbClr val="003399"/>
                        </a:buClr>
                        <a:buFont typeface="Univers for KPMG" panose="020B0603020202020204" pitchFamily="34" charset="0"/>
                        <a:buChar char="–"/>
                        <a:defRPr/>
                      </a:pPr>
                      <a:r>
                        <a:rPr lang="en-US" altLang="ko-KR" sz="900" dirty="0">
                          <a:solidFill>
                            <a:srgbClr val="000000"/>
                          </a:solidFill>
                          <a:latin typeface="+mn-ea"/>
                        </a:rPr>
                        <a:t>Selling and Administrative Expenses : Estimate selling and administrative expenses after analyzing cost characteristics (variable/fixed) and driver</a:t>
                      </a:r>
                      <a:endParaRPr lang="en-US" altLang="ko-KR" sz="900" b="0" dirty="0">
                        <a:solidFill>
                          <a:srgbClr val="000000"/>
                        </a:solidFill>
                        <a:latin typeface="+mn-ea"/>
                        <a:ea typeface="+mn-ea"/>
                      </a:endParaRPr>
                    </a:p>
                    <a:p>
                      <a:pPr marL="361950" indent="-180975">
                        <a:lnSpc>
                          <a:spcPts val="1340"/>
                        </a:lnSpc>
                        <a:buClr>
                          <a:srgbClr val="003399"/>
                        </a:buClr>
                        <a:buFont typeface="Univers for KPMG" panose="020B0603020202020204" pitchFamily="34" charset="0"/>
                        <a:buChar char="–"/>
                        <a:defRPr/>
                      </a:pPr>
                      <a:r>
                        <a:rPr lang="en-US" altLang="ko-KR" sz="900" b="0" dirty="0">
                          <a:solidFill>
                            <a:srgbClr val="000000"/>
                          </a:solidFill>
                          <a:latin typeface="+mn-ea"/>
                          <a:ea typeface="+mn-ea"/>
                        </a:rPr>
                        <a:t>Labor cost</a:t>
                      </a:r>
                      <a:r>
                        <a:rPr lang="ko-KR" altLang="en-US" sz="900" b="0" dirty="0">
                          <a:solidFill>
                            <a:srgbClr val="000000"/>
                          </a:solidFill>
                          <a:latin typeface="+mn-ea"/>
                          <a:ea typeface="+mn-ea"/>
                        </a:rPr>
                        <a:t> </a:t>
                      </a:r>
                      <a:r>
                        <a:rPr lang="en-US" altLang="ko-KR" sz="900" b="0" dirty="0">
                          <a:solidFill>
                            <a:srgbClr val="000000"/>
                          </a:solidFill>
                          <a:latin typeface="+mn-ea"/>
                          <a:ea typeface="+mn-ea"/>
                        </a:rPr>
                        <a:t>: Estimate appropriate number of personnel and labor cost by year through business plan review and interview, etc., and classify costs according to consistency in distribution of cost of goods sold/selling cost and administrative expenses</a:t>
                      </a:r>
                      <a:endParaRPr lang="en-US" altLang="ko-KR" sz="900" kern="0" dirty="0">
                        <a:solidFill>
                          <a:srgbClr val="000000"/>
                        </a:solidFill>
                        <a:latin typeface="+mn-ea"/>
                      </a:endParaRPr>
                    </a:p>
                    <a:p>
                      <a:pPr marL="182563" indent="-182563">
                        <a:lnSpc>
                          <a:spcPts val="1340"/>
                        </a:lnSpc>
                        <a:spcBef>
                          <a:spcPct val="20000"/>
                        </a:spcBef>
                        <a:buClr>
                          <a:srgbClr val="003399"/>
                        </a:buClr>
                        <a:buSzPct val="85000"/>
                        <a:buFont typeface="Wingdings" panose="05000000000000000000" pitchFamily="2" charset="2"/>
                        <a:buChar char="ü"/>
                        <a:defRPr/>
                      </a:pPr>
                      <a:r>
                        <a:rPr lang="en-US" altLang="ko-KR" sz="900" kern="0" dirty="0">
                          <a:solidFill>
                            <a:srgbClr val="000000"/>
                          </a:solidFill>
                          <a:latin typeface="+mn-ea"/>
                        </a:rPr>
                        <a:t>Capex</a:t>
                      </a:r>
                      <a:r>
                        <a:rPr lang="ko-KR" altLang="en-US" sz="900" kern="0" dirty="0">
                          <a:solidFill>
                            <a:srgbClr val="000000"/>
                          </a:solidFill>
                          <a:latin typeface="+mn-ea"/>
                        </a:rPr>
                        <a:t> </a:t>
                      </a:r>
                      <a:r>
                        <a:rPr lang="en-US" altLang="ko-KR" sz="900" kern="0" dirty="0">
                          <a:solidFill>
                            <a:srgbClr val="000000"/>
                          </a:solidFill>
                          <a:latin typeface="+mn-ea"/>
                        </a:rPr>
                        <a:t>:</a:t>
                      </a:r>
                      <a:r>
                        <a:rPr lang="ko-KR" altLang="en-US" sz="900" kern="0" dirty="0">
                          <a:solidFill>
                            <a:srgbClr val="000000"/>
                          </a:solidFill>
                          <a:latin typeface="+mn-ea"/>
                        </a:rPr>
                        <a:t> </a:t>
                      </a:r>
                      <a:r>
                        <a:rPr lang="en-US" altLang="ko-KR" sz="900" kern="0" dirty="0">
                          <a:solidFill>
                            <a:srgbClr val="000000"/>
                          </a:solidFill>
                          <a:latin typeface="+mn-ea"/>
                        </a:rPr>
                        <a:t>Estimation of appropriate level of capital expenditure and annual depreciation cost based on Target’s business and sales growth potential</a:t>
                      </a:r>
                    </a:p>
                    <a:p>
                      <a:pPr marL="182563" indent="-182563">
                        <a:lnSpc>
                          <a:spcPts val="1340"/>
                        </a:lnSpc>
                        <a:spcBef>
                          <a:spcPct val="20000"/>
                        </a:spcBef>
                        <a:buClr>
                          <a:srgbClr val="003399"/>
                        </a:buClr>
                        <a:buSzPct val="85000"/>
                        <a:buFont typeface="Wingdings" panose="05000000000000000000" pitchFamily="2" charset="2"/>
                        <a:buChar char="ü"/>
                        <a:defRPr/>
                      </a:pPr>
                      <a:r>
                        <a:rPr lang="en-US" altLang="ko-KR" sz="900" kern="0" dirty="0">
                          <a:solidFill>
                            <a:srgbClr val="000000"/>
                          </a:solidFill>
                          <a:latin typeface="+mn-ea"/>
                        </a:rPr>
                        <a:t>Working capital: Derivation of required net working capital by year based on past turnover analysis for working capital items</a:t>
                      </a: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5815">
                <a:tc>
                  <a:txBody>
                    <a:bodyPr/>
                    <a:lstStyle/>
                    <a:p>
                      <a:pPr marL="0" marR="0" lvl="0" indent="0" algn="l" defTabSz="762000" rtl="0" eaLnBrk="1" fontAlgn="auto" latinLnBrk="0" hangingPunct="1">
                        <a:lnSpc>
                          <a:spcPct val="100000"/>
                        </a:lnSpc>
                        <a:spcBef>
                          <a:spcPct val="50000"/>
                        </a:spcBef>
                        <a:spcAft>
                          <a:spcPts val="0"/>
                        </a:spcAft>
                        <a:buClr>
                          <a:srgbClr val="00279F"/>
                        </a:buClr>
                        <a:buSzPct val="85000"/>
                        <a:buFont typeface="Wingdings" pitchFamily="2" charset="2"/>
                        <a:buNone/>
                        <a:tabLst/>
                        <a:defRPr/>
                      </a:pPr>
                      <a:r>
                        <a:rPr lang="en-US" altLang="ko-KR" sz="1000" b="1" kern="1200" noProof="0"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Market Approach</a:t>
                      </a:r>
                      <a:endParaRPr lang="ko-KR" altLang="en-US" sz="1000" b="1" kern="1200" noProof="0"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b="0" kern="0" dirty="0">
                          <a:solidFill>
                            <a:sysClr val="windowText" lastClr="000000"/>
                          </a:solidFill>
                          <a:latin typeface="+mn-ea"/>
                          <a:ea typeface="+mn-ea"/>
                          <a:cs typeface="+mn-cs"/>
                        </a:rPr>
                        <a:t>Defining the peer group of Target (to select a WACC substitute company to be applied to the DCF Method and to evaluate the relative value according to the GPCM)</a:t>
                      </a:r>
                    </a:p>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b="0" kern="0" dirty="0">
                          <a:solidFill>
                            <a:sysClr val="windowText" lastClr="000000"/>
                          </a:solidFill>
                          <a:latin typeface="+mn-ea"/>
                          <a:ea typeface="+mn-ea"/>
                          <a:cs typeface="+mn-cs"/>
                        </a:rPr>
                        <a:t>Guideline Public Company Method (GPCM)</a:t>
                      </a:r>
                      <a:r>
                        <a:rPr lang="ko-KR" altLang="en-US" sz="900" b="0" kern="0" dirty="0">
                          <a:solidFill>
                            <a:sysClr val="windowText" lastClr="000000"/>
                          </a:solidFill>
                          <a:latin typeface="+mn-ea"/>
                          <a:ea typeface="+mn-ea"/>
                          <a:cs typeface="+mn-cs"/>
                        </a:rPr>
                        <a:t> </a:t>
                      </a:r>
                      <a:endParaRPr lang="en-US" altLang="ko-KR" sz="900" b="0" kern="0" dirty="0">
                        <a:solidFill>
                          <a:sysClr val="windowText" lastClr="000000"/>
                        </a:solidFill>
                        <a:latin typeface="+mn-ea"/>
                        <a:ea typeface="+mn-ea"/>
                        <a:cs typeface="+mn-cs"/>
                      </a:endParaRPr>
                    </a:p>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b="0" kern="0" dirty="0">
                          <a:solidFill>
                            <a:sysClr val="windowText" lastClr="000000"/>
                          </a:solidFill>
                          <a:latin typeface="+mn-ea"/>
                          <a:ea typeface="+mn-ea"/>
                          <a:cs typeface="+mn-cs"/>
                        </a:rPr>
                        <a:t>Guideline Transaction Method (GTM)</a:t>
                      </a:r>
                      <a:r>
                        <a:rPr lang="ko-KR" altLang="en-US" sz="900" u="none" kern="1200" dirty="0">
                          <a:solidFill>
                            <a:schemeClr val="tx1"/>
                          </a:solidFill>
                          <a:latin typeface="Arial" panose="020B0604020202020204" pitchFamily="34" charset="0"/>
                          <a:ea typeface="+mn-ea"/>
                          <a:cs typeface="Arial" panose="020B0604020202020204" pitchFamily="34" charset="0"/>
                        </a:rPr>
                        <a:t> </a:t>
                      </a: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7840235"/>
                  </a:ext>
                </a:extLst>
              </a:tr>
              <a:tr h="275216">
                <a:tc>
                  <a:txBody>
                    <a:bodyPr/>
                    <a:lstStyle/>
                    <a:p>
                      <a:pPr marL="0" marR="0" lvl="0" indent="0" algn="l" defTabSz="762000" rtl="0" eaLnBrk="1" fontAlgn="auto" latinLnBrk="0" hangingPunct="1">
                        <a:lnSpc>
                          <a:spcPct val="100000"/>
                        </a:lnSpc>
                        <a:spcBef>
                          <a:spcPct val="50000"/>
                        </a:spcBef>
                        <a:spcAft>
                          <a:spcPts val="0"/>
                        </a:spcAft>
                        <a:buClr>
                          <a:srgbClr val="00279F"/>
                        </a:buClr>
                        <a:buSzPct val="85000"/>
                        <a:buFont typeface="Wingdings" pitchFamily="2" charset="2"/>
                        <a:buNone/>
                        <a:tabLst/>
                        <a:defRPr/>
                      </a:pPr>
                      <a:r>
                        <a:rPr lang="en-US" altLang="ko-KR" sz="1000" b="1" kern="1200" noProof="0"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Deliverables</a:t>
                      </a:r>
                      <a:endParaRPr lang="ko-KR" altLang="en-US" sz="1000" b="1" kern="1200" noProof="0"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dirty="0"/>
                        <a:t>Valuation report (provided</a:t>
                      </a:r>
                      <a:r>
                        <a:rPr lang="ko-KR" altLang="en-US" sz="900" dirty="0"/>
                        <a:t> </a:t>
                      </a:r>
                      <a:r>
                        <a:rPr lang="en-US" altLang="ko-KR" sz="900" dirty="0"/>
                        <a:t>in</a:t>
                      </a:r>
                      <a:r>
                        <a:rPr lang="ko-KR" altLang="en-US" sz="900" dirty="0"/>
                        <a:t> </a:t>
                      </a:r>
                      <a:r>
                        <a:rPr lang="en-US" altLang="ko-KR" sz="900" dirty="0"/>
                        <a:t>English)</a:t>
                      </a: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9525"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9365524"/>
                  </a:ext>
                </a:extLst>
              </a:tr>
            </a:tbl>
          </a:graphicData>
        </a:graphic>
      </p:graphicFrame>
      <p:sp>
        <p:nvSpPr>
          <p:cNvPr id="17" name="텍스트 개체 틀 2">
            <a:extLst>
              <a:ext uri="{FF2B5EF4-FFF2-40B4-BE49-F238E27FC236}">
                <a16:creationId xmlns:a16="http://schemas.microsoft.com/office/drawing/2014/main" id="{7B6592E7-EEAD-4E14-B9D2-7A1DBE9CD73B}"/>
              </a:ext>
            </a:extLst>
          </p:cNvPr>
          <p:cNvSpPr txBox="1">
            <a:spLocks/>
          </p:cNvSpPr>
          <p:nvPr/>
        </p:nvSpPr>
        <p:spPr>
          <a:xfrm>
            <a:off x="823780" y="1000849"/>
            <a:ext cx="8147927" cy="600492"/>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r>
              <a:rPr lang="en-US" altLang="ko-KR" dirty="0">
                <a:latin typeface="+mn-lt"/>
              </a:rPr>
              <a:t>KPMG plans to conduct valuation based on available financial information and deal structuring.</a:t>
            </a:r>
          </a:p>
        </p:txBody>
      </p:sp>
    </p:spTree>
    <p:extLst>
      <p:ext uri="{BB962C8B-B14F-4D97-AF65-F5344CB8AC3E}">
        <p14:creationId xmlns:p14="http://schemas.microsoft.com/office/powerpoint/2010/main" val="343394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altLang="ko-KR" dirty="0"/>
              <a:t>Scope of work</a:t>
            </a:r>
          </a:p>
        </p:txBody>
      </p:sp>
      <p:sp>
        <p:nvSpPr>
          <p:cNvPr id="36" name="텍스트 개체 틀 2">
            <a:extLst>
              <a:ext uri="{FF2B5EF4-FFF2-40B4-BE49-F238E27FC236}">
                <a16:creationId xmlns:a16="http://schemas.microsoft.com/office/drawing/2014/main" id="{40B35A7B-812F-412E-8603-FF0FCBA6CA99}"/>
              </a:ext>
            </a:extLst>
          </p:cNvPr>
          <p:cNvSpPr txBox="1">
            <a:spLocks/>
          </p:cNvSpPr>
          <p:nvPr/>
        </p:nvSpPr>
        <p:spPr>
          <a:xfrm>
            <a:off x="813600" y="1000849"/>
            <a:ext cx="8463750" cy="587080"/>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r>
              <a:rPr lang="en-US" altLang="ko-KR" dirty="0">
                <a:latin typeface="+mn-lt"/>
              </a:rPr>
              <a:t>We plan to estimate the valuation of Target through the Discounted Cash Flow method (DCF), which estimates corporate value through future cash flow estimation, and Market Approach using peer company financial and transaction information.</a:t>
            </a:r>
          </a:p>
        </p:txBody>
      </p:sp>
      <p:sp>
        <p:nvSpPr>
          <p:cNvPr id="28" name="Rectangle 4">
            <a:extLst>
              <a:ext uri="{FF2B5EF4-FFF2-40B4-BE49-F238E27FC236}">
                <a16:creationId xmlns:a16="http://schemas.microsoft.com/office/drawing/2014/main" id="{AC0662DB-DA07-4CC0-87C5-9BEAF4F1DFE4}"/>
              </a:ext>
            </a:extLst>
          </p:cNvPr>
          <p:cNvSpPr>
            <a:spLocks noChangeArrowheads="1"/>
          </p:cNvSpPr>
          <p:nvPr/>
        </p:nvSpPr>
        <p:spPr bwMode="auto">
          <a:xfrm>
            <a:off x="820575" y="2937457"/>
            <a:ext cx="845659" cy="576000"/>
          </a:xfrm>
          <a:prstGeom prst="rect">
            <a:avLst/>
          </a:prstGeom>
          <a:solidFill>
            <a:srgbClr val="00338D"/>
          </a:solidFill>
          <a:ln w="9525">
            <a:noFill/>
            <a:miter lim="800000"/>
            <a:headEnd/>
            <a:tailEnd/>
          </a:ln>
        </p:spPr>
        <p:txBody>
          <a:bodyPr lIns="36000" rIns="36000" anchor="ctr"/>
          <a:lstStyle/>
          <a:p>
            <a:pPr marL="285750" indent="-285750" algn="ctr" defTabSz="762000"/>
            <a:r>
              <a:rPr lang="en-US" altLang="ko-KR" sz="1000" b="1" kern="0" dirty="0">
                <a:solidFill>
                  <a:sysClr val="window" lastClr="FFFFFF"/>
                </a:solidFill>
                <a:ea typeface="맑은 고딕" panose="020B0503020000020004" pitchFamily="50" charset="-127"/>
                <a:cs typeface="Arial" pitchFamily="34" charset="0"/>
              </a:rPr>
              <a:t>Theoretical </a:t>
            </a:r>
          </a:p>
          <a:p>
            <a:pPr marL="285750" indent="-285750" algn="ctr" defTabSz="762000"/>
            <a:r>
              <a:rPr lang="en-US" altLang="ko-KR" sz="1000" b="1" kern="0" dirty="0">
                <a:solidFill>
                  <a:sysClr val="window" lastClr="FFFFFF"/>
                </a:solidFill>
                <a:ea typeface="맑은 고딕" panose="020B0503020000020004" pitchFamily="50" charset="-127"/>
                <a:cs typeface="Arial" pitchFamily="34" charset="0"/>
              </a:rPr>
              <a:t>method</a:t>
            </a:r>
            <a:endParaRPr lang="ko-KR" altLang="en-US" sz="1000" b="1" kern="0" dirty="0">
              <a:solidFill>
                <a:sysClr val="window" lastClr="FFFFFF"/>
              </a:solidFill>
              <a:ea typeface="맑은 고딕" panose="020B0503020000020004" pitchFamily="50" charset="-127"/>
              <a:cs typeface="Arial" pitchFamily="34" charset="0"/>
            </a:endParaRPr>
          </a:p>
        </p:txBody>
      </p:sp>
      <p:sp>
        <p:nvSpPr>
          <p:cNvPr id="30" name="Rectangle 5">
            <a:extLst>
              <a:ext uri="{FF2B5EF4-FFF2-40B4-BE49-F238E27FC236}">
                <a16:creationId xmlns:a16="http://schemas.microsoft.com/office/drawing/2014/main" id="{2DFA983E-C64A-435C-8BD5-0D6F7E6D1921}"/>
              </a:ext>
            </a:extLst>
          </p:cNvPr>
          <p:cNvSpPr>
            <a:spLocks noChangeArrowheads="1"/>
          </p:cNvSpPr>
          <p:nvPr/>
        </p:nvSpPr>
        <p:spPr bwMode="auto">
          <a:xfrm>
            <a:off x="1945022" y="1824796"/>
            <a:ext cx="1404000" cy="504000"/>
          </a:xfrm>
          <a:prstGeom prst="rect">
            <a:avLst/>
          </a:prstGeom>
          <a:solidFill>
            <a:srgbClr val="005EB8"/>
          </a:solidFill>
          <a:ln w="12700">
            <a:noFill/>
            <a:miter lim="800000"/>
            <a:headEnd/>
            <a:tailEnd/>
          </a:ln>
          <a:effectLst/>
        </p:spPr>
        <p:txBody>
          <a:bodyPr wrap="none" lIns="92075" tIns="46038" rIns="92075" bIns="46038" anchor="ctr"/>
          <a:lstStyle/>
          <a:p>
            <a:pPr>
              <a:defRPr/>
            </a:pPr>
            <a:r>
              <a:rPr lang="en-US" altLang="ko-KR" sz="1000" b="1" dirty="0">
                <a:solidFill>
                  <a:schemeClr val="bg1"/>
                </a:solidFill>
                <a:ea typeface="맑은 고딕" panose="020B0503020000020004" pitchFamily="50" charset="-127"/>
              </a:rPr>
              <a:t>Income Approach</a:t>
            </a:r>
          </a:p>
        </p:txBody>
      </p:sp>
      <p:sp>
        <p:nvSpPr>
          <p:cNvPr id="31" name="Rectangle 6">
            <a:extLst>
              <a:ext uri="{FF2B5EF4-FFF2-40B4-BE49-F238E27FC236}">
                <a16:creationId xmlns:a16="http://schemas.microsoft.com/office/drawing/2014/main" id="{CA214279-D93F-42A5-B1A9-51BDCB264087}"/>
              </a:ext>
            </a:extLst>
          </p:cNvPr>
          <p:cNvSpPr>
            <a:spLocks noChangeArrowheads="1"/>
          </p:cNvSpPr>
          <p:nvPr/>
        </p:nvSpPr>
        <p:spPr bwMode="auto">
          <a:xfrm>
            <a:off x="1945022" y="4107268"/>
            <a:ext cx="1404000" cy="504000"/>
          </a:xfrm>
          <a:prstGeom prst="rect">
            <a:avLst/>
          </a:prstGeom>
          <a:solidFill>
            <a:srgbClr val="005EB8"/>
          </a:solidFill>
          <a:ln w="12700">
            <a:noFill/>
            <a:miter lim="800000"/>
            <a:headEnd/>
            <a:tailEnd/>
          </a:ln>
          <a:effectLst/>
        </p:spPr>
        <p:txBody>
          <a:bodyPr wrap="none" lIns="92075" tIns="46038" rIns="92075" bIns="46038" anchor="ctr"/>
          <a:lstStyle/>
          <a:p>
            <a:r>
              <a:rPr lang="en-US" altLang="ko-KR" sz="1000" b="1" dirty="0">
                <a:solidFill>
                  <a:schemeClr val="bg1"/>
                </a:solidFill>
                <a:ea typeface="맑은 고딕" panose="020B0503020000020004" pitchFamily="50" charset="-127"/>
              </a:rPr>
              <a:t>Other Approach</a:t>
            </a:r>
          </a:p>
        </p:txBody>
      </p:sp>
      <p:sp>
        <p:nvSpPr>
          <p:cNvPr id="32" name="Rectangle 7">
            <a:extLst>
              <a:ext uri="{FF2B5EF4-FFF2-40B4-BE49-F238E27FC236}">
                <a16:creationId xmlns:a16="http://schemas.microsoft.com/office/drawing/2014/main" id="{FEA48891-335F-4EED-B0C3-72C3A2D8A7B8}"/>
              </a:ext>
            </a:extLst>
          </p:cNvPr>
          <p:cNvSpPr>
            <a:spLocks noChangeArrowheads="1"/>
          </p:cNvSpPr>
          <p:nvPr/>
        </p:nvSpPr>
        <p:spPr bwMode="auto">
          <a:xfrm>
            <a:off x="1945022" y="2963932"/>
            <a:ext cx="1404000" cy="504000"/>
          </a:xfrm>
          <a:prstGeom prst="rect">
            <a:avLst/>
          </a:prstGeom>
          <a:solidFill>
            <a:srgbClr val="005EB8"/>
          </a:solidFill>
          <a:ln w="12700">
            <a:noFill/>
            <a:miter lim="800000"/>
            <a:headEnd/>
            <a:tailEnd/>
          </a:ln>
          <a:effectLst/>
        </p:spPr>
        <p:txBody>
          <a:bodyPr wrap="none" lIns="92075" tIns="46038" rIns="92075" bIns="46038" anchor="ctr"/>
          <a:lstStyle/>
          <a:p>
            <a:r>
              <a:rPr lang="en-US" altLang="ko-KR" sz="1000" b="1" dirty="0">
                <a:solidFill>
                  <a:schemeClr val="bg1"/>
                </a:solidFill>
                <a:ea typeface="맑은 고딕" panose="020B0503020000020004" pitchFamily="50" charset="-127"/>
              </a:rPr>
              <a:t>Market Approach</a:t>
            </a:r>
          </a:p>
        </p:txBody>
      </p:sp>
      <p:sp>
        <p:nvSpPr>
          <p:cNvPr id="33" name="Rectangle 8">
            <a:extLst>
              <a:ext uri="{FF2B5EF4-FFF2-40B4-BE49-F238E27FC236}">
                <a16:creationId xmlns:a16="http://schemas.microsoft.com/office/drawing/2014/main" id="{E334188C-22E0-495A-8D09-44428388C52B}"/>
              </a:ext>
            </a:extLst>
          </p:cNvPr>
          <p:cNvSpPr>
            <a:spLocks noChangeArrowheads="1"/>
          </p:cNvSpPr>
          <p:nvPr/>
        </p:nvSpPr>
        <p:spPr bwMode="auto">
          <a:xfrm>
            <a:off x="3700823" y="1575487"/>
            <a:ext cx="2543670" cy="432000"/>
          </a:xfrm>
          <a:prstGeom prst="rect">
            <a:avLst/>
          </a:prstGeom>
          <a:solidFill>
            <a:schemeClr val="accent2"/>
          </a:solidFill>
          <a:ln w="12700" algn="ctr">
            <a:noFill/>
            <a:miter lim="800000"/>
            <a:headEnd/>
            <a:tailEnd/>
          </a:ln>
          <a:effectLst/>
        </p:spPr>
        <p:txBody>
          <a:bodyPr wrap="none" lIns="92075" tIns="46038" rIns="92075" bIns="46038" anchor="ctr"/>
          <a:lstStyle/>
          <a:p>
            <a:pPr>
              <a:spcAft>
                <a:spcPts val="600"/>
              </a:spcAft>
            </a:pPr>
            <a:r>
              <a:rPr lang="en-US" altLang="ko-KR" sz="1000" b="1" dirty="0">
                <a:solidFill>
                  <a:schemeClr val="bg1"/>
                </a:solidFill>
                <a:ea typeface="맑은 고딕" panose="020B0503020000020004" pitchFamily="50" charset="-127"/>
              </a:rPr>
              <a:t>DCF (Discounted Cash Flow) Method</a:t>
            </a:r>
          </a:p>
        </p:txBody>
      </p:sp>
      <p:sp>
        <p:nvSpPr>
          <p:cNvPr id="34" name="Rectangle 9">
            <a:extLst>
              <a:ext uri="{FF2B5EF4-FFF2-40B4-BE49-F238E27FC236}">
                <a16:creationId xmlns:a16="http://schemas.microsoft.com/office/drawing/2014/main" id="{92069263-9423-4C13-9D22-6B2BE1A4DE83}"/>
              </a:ext>
            </a:extLst>
          </p:cNvPr>
          <p:cNvSpPr>
            <a:spLocks noChangeArrowheads="1"/>
          </p:cNvSpPr>
          <p:nvPr/>
        </p:nvSpPr>
        <p:spPr bwMode="auto">
          <a:xfrm>
            <a:off x="3700823" y="2146105"/>
            <a:ext cx="2543670" cy="432000"/>
          </a:xfrm>
          <a:prstGeom prst="rect">
            <a:avLst/>
          </a:prstGeom>
          <a:solidFill>
            <a:schemeClr val="accent3">
              <a:lumMod val="20000"/>
              <a:lumOff val="80000"/>
            </a:schemeClr>
          </a:solidFill>
          <a:ln w="12700" algn="ctr">
            <a:noFill/>
            <a:miter lim="800000"/>
            <a:headEnd/>
            <a:tailEnd/>
          </a:ln>
          <a:effectLst/>
        </p:spPr>
        <p:txBody>
          <a:bodyPr wrap="none" lIns="92075" tIns="46038" rIns="92075" bIns="46038" anchor="ctr"/>
          <a:lstStyle/>
          <a:p>
            <a:pPr>
              <a:spcAft>
                <a:spcPts val="600"/>
              </a:spcAft>
            </a:pPr>
            <a:r>
              <a:rPr lang="en-US" altLang="ko-KR" sz="1000" dirty="0">
                <a:ea typeface="맑은 고딕" panose="020B0503020000020004" pitchFamily="50" charset="-127"/>
              </a:rPr>
              <a:t>DDM (Dividend Discount Model) Method</a:t>
            </a:r>
          </a:p>
        </p:txBody>
      </p:sp>
      <p:sp>
        <p:nvSpPr>
          <p:cNvPr id="35" name="Rectangle 10">
            <a:extLst>
              <a:ext uri="{FF2B5EF4-FFF2-40B4-BE49-F238E27FC236}">
                <a16:creationId xmlns:a16="http://schemas.microsoft.com/office/drawing/2014/main" id="{9A6A81C4-D9BB-44C1-BC3B-36DBA5F4911E}"/>
              </a:ext>
            </a:extLst>
          </p:cNvPr>
          <p:cNvSpPr>
            <a:spLocks noChangeArrowheads="1"/>
          </p:cNvSpPr>
          <p:nvPr/>
        </p:nvSpPr>
        <p:spPr bwMode="auto">
          <a:xfrm>
            <a:off x="3700823" y="2716723"/>
            <a:ext cx="2543670" cy="432000"/>
          </a:xfrm>
          <a:prstGeom prst="rect">
            <a:avLst/>
          </a:prstGeom>
          <a:solidFill>
            <a:schemeClr val="accent2"/>
          </a:solidFill>
          <a:ln w="12700" algn="ctr">
            <a:noFill/>
            <a:miter lim="800000"/>
            <a:headEnd/>
            <a:tailEnd/>
          </a:ln>
          <a:effectLst/>
        </p:spPr>
        <p:txBody>
          <a:bodyPr wrap="none" lIns="92075" tIns="46038" rIns="92075" bIns="46038" anchor="ctr"/>
          <a:lstStyle/>
          <a:p>
            <a:pPr>
              <a:spcAft>
                <a:spcPts val="600"/>
              </a:spcAft>
            </a:pPr>
            <a:r>
              <a:rPr lang="en-US" altLang="ko-KR" sz="1000" b="1" dirty="0">
                <a:solidFill>
                  <a:schemeClr val="bg1"/>
                </a:solidFill>
                <a:ea typeface="맑은 고딕" panose="020B0503020000020004" pitchFamily="50" charset="-127"/>
              </a:rPr>
              <a:t>Guideline Public Company Method</a:t>
            </a:r>
          </a:p>
        </p:txBody>
      </p:sp>
      <p:sp>
        <p:nvSpPr>
          <p:cNvPr id="38" name="Rectangle 11">
            <a:extLst>
              <a:ext uri="{FF2B5EF4-FFF2-40B4-BE49-F238E27FC236}">
                <a16:creationId xmlns:a16="http://schemas.microsoft.com/office/drawing/2014/main" id="{B09135D2-193C-4F91-B449-10EF0D48156D}"/>
              </a:ext>
            </a:extLst>
          </p:cNvPr>
          <p:cNvSpPr>
            <a:spLocks noChangeArrowheads="1"/>
          </p:cNvSpPr>
          <p:nvPr/>
        </p:nvSpPr>
        <p:spPr bwMode="auto">
          <a:xfrm>
            <a:off x="3700823" y="3287341"/>
            <a:ext cx="2543670" cy="432000"/>
          </a:xfrm>
          <a:prstGeom prst="rect">
            <a:avLst/>
          </a:prstGeom>
          <a:solidFill>
            <a:schemeClr val="accent2"/>
          </a:solidFill>
          <a:ln w="12700" algn="ctr">
            <a:noFill/>
            <a:miter lim="800000"/>
            <a:headEnd/>
            <a:tailEnd/>
          </a:ln>
          <a:effectLst/>
        </p:spPr>
        <p:txBody>
          <a:bodyPr wrap="none" lIns="92075" tIns="46038" rIns="92075" bIns="46038" anchor="ctr"/>
          <a:lstStyle/>
          <a:p>
            <a:pPr>
              <a:spcAft>
                <a:spcPts val="600"/>
              </a:spcAft>
            </a:pPr>
            <a:r>
              <a:rPr lang="en-US" altLang="ko-KR" sz="1000" b="1" dirty="0">
                <a:solidFill>
                  <a:schemeClr val="bg1"/>
                </a:solidFill>
                <a:ea typeface="맑은 고딕" panose="020B0503020000020004" pitchFamily="50" charset="-127"/>
              </a:rPr>
              <a:t>Guideline Transaction Method</a:t>
            </a:r>
          </a:p>
        </p:txBody>
      </p:sp>
      <p:sp>
        <p:nvSpPr>
          <p:cNvPr id="40" name="Rectangle 12">
            <a:extLst>
              <a:ext uri="{FF2B5EF4-FFF2-40B4-BE49-F238E27FC236}">
                <a16:creationId xmlns:a16="http://schemas.microsoft.com/office/drawing/2014/main" id="{85DEF639-BC15-4ED2-8E4E-37E7C3A2FEDD}"/>
              </a:ext>
            </a:extLst>
          </p:cNvPr>
          <p:cNvSpPr>
            <a:spLocks noChangeArrowheads="1"/>
          </p:cNvSpPr>
          <p:nvPr/>
        </p:nvSpPr>
        <p:spPr bwMode="auto">
          <a:xfrm>
            <a:off x="6303971" y="1575487"/>
            <a:ext cx="2808000" cy="432000"/>
          </a:xfrm>
          <a:prstGeom prst="rect">
            <a:avLst/>
          </a:prstGeom>
          <a:noFill/>
          <a:ln w="6350" algn="ctr">
            <a:noFill/>
            <a:miter lim="800000"/>
            <a:headEnd/>
            <a:tailEnd/>
          </a:ln>
          <a:effectLst/>
        </p:spPr>
        <p:txBody>
          <a:bodyPr lIns="54000" tIns="54000" rIns="54000" bIns="54000" anchor="ctr"/>
          <a:lstStyle/>
          <a:p>
            <a:r>
              <a:rPr lang="en-US" altLang="ko-KR" sz="1000" b="1" dirty="0"/>
              <a:t>Estimating Expected Cash Flow and Discount Rate (DCF)</a:t>
            </a:r>
          </a:p>
        </p:txBody>
      </p:sp>
      <p:sp>
        <p:nvSpPr>
          <p:cNvPr id="58" name="Rectangle 13">
            <a:extLst>
              <a:ext uri="{FF2B5EF4-FFF2-40B4-BE49-F238E27FC236}">
                <a16:creationId xmlns:a16="http://schemas.microsoft.com/office/drawing/2014/main" id="{E328DD20-7CE0-4636-956F-65C9A7970BB9}"/>
              </a:ext>
            </a:extLst>
          </p:cNvPr>
          <p:cNvSpPr>
            <a:spLocks noChangeArrowheads="1"/>
          </p:cNvSpPr>
          <p:nvPr/>
        </p:nvSpPr>
        <p:spPr bwMode="auto">
          <a:xfrm>
            <a:off x="6303971" y="2146105"/>
            <a:ext cx="2906704" cy="432000"/>
          </a:xfrm>
          <a:prstGeom prst="rect">
            <a:avLst/>
          </a:prstGeom>
          <a:noFill/>
          <a:ln w="6350" algn="ctr">
            <a:noFill/>
            <a:miter lim="800000"/>
            <a:headEnd/>
            <a:tailEnd/>
          </a:ln>
          <a:effectLst/>
        </p:spPr>
        <p:txBody>
          <a:bodyPr lIns="54000" tIns="54000" rIns="54000" bIns="54000" anchor="ctr"/>
          <a:lstStyle/>
          <a:p>
            <a:pPr lvl="1"/>
            <a:endParaRPr lang="ko-KR" altLang="en-US" dirty="0"/>
          </a:p>
        </p:txBody>
      </p:sp>
      <p:sp>
        <p:nvSpPr>
          <p:cNvPr id="62" name="Rectangle 14">
            <a:extLst>
              <a:ext uri="{FF2B5EF4-FFF2-40B4-BE49-F238E27FC236}">
                <a16:creationId xmlns:a16="http://schemas.microsoft.com/office/drawing/2014/main" id="{3996DCB5-69BF-4789-B3FC-76F641A68C7A}"/>
              </a:ext>
            </a:extLst>
          </p:cNvPr>
          <p:cNvSpPr>
            <a:spLocks noChangeArrowheads="1"/>
          </p:cNvSpPr>
          <p:nvPr/>
        </p:nvSpPr>
        <p:spPr bwMode="auto">
          <a:xfrm>
            <a:off x="6303971" y="2716723"/>
            <a:ext cx="2808000" cy="432000"/>
          </a:xfrm>
          <a:prstGeom prst="rect">
            <a:avLst/>
          </a:prstGeom>
          <a:noFill/>
          <a:ln w="6350" algn="ctr">
            <a:noFill/>
            <a:miter lim="800000"/>
            <a:headEnd/>
            <a:tailEnd/>
          </a:ln>
          <a:effectLst/>
        </p:spPr>
        <p:txBody>
          <a:bodyPr lIns="54000" tIns="54000" rIns="54000" bIns="54000" anchor="ctr"/>
          <a:lstStyle/>
          <a:p>
            <a:r>
              <a:rPr lang="en-US" altLang="ko-KR" sz="1000" b="1" dirty="0"/>
              <a:t>Equity prices and profit indicators of peer listed companies (GPCM)</a:t>
            </a:r>
            <a:endParaRPr lang="ko-KR" altLang="en-US" sz="1000" b="1" dirty="0"/>
          </a:p>
        </p:txBody>
      </p:sp>
      <p:sp>
        <p:nvSpPr>
          <p:cNvPr id="63" name="Rectangle 15">
            <a:extLst>
              <a:ext uri="{FF2B5EF4-FFF2-40B4-BE49-F238E27FC236}">
                <a16:creationId xmlns:a16="http://schemas.microsoft.com/office/drawing/2014/main" id="{037A2049-B08C-459D-AD54-2571476D79DE}"/>
              </a:ext>
            </a:extLst>
          </p:cNvPr>
          <p:cNvSpPr>
            <a:spLocks noChangeArrowheads="1"/>
          </p:cNvSpPr>
          <p:nvPr/>
        </p:nvSpPr>
        <p:spPr bwMode="auto">
          <a:xfrm>
            <a:off x="6303971" y="3287341"/>
            <a:ext cx="2808000" cy="432000"/>
          </a:xfrm>
          <a:prstGeom prst="rect">
            <a:avLst/>
          </a:prstGeom>
          <a:noFill/>
          <a:ln w="6350" algn="ctr">
            <a:noFill/>
            <a:miter lim="800000"/>
            <a:headEnd/>
            <a:tailEnd/>
          </a:ln>
          <a:effectLst/>
        </p:spPr>
        <p:txBody>
          <a:bodyPr lIns="54000" tIns="54000" rIns="54000" bIns="54000" anchor="ctr"/>
          <a:lstStyle/>
          <a:p>
            <a:r>
              <a:rPr lang="en-US" altLang="ko-KR" sz="1000" b="1" dirty="0"/>
              <a:t>Recent transaction prices of peer companies(GTM)</a:t>
            </a:r>
            <a:endParaRPr lang="ko-KR" altLang="en-US" sz="1000" b="1" dirty="0"/>
          </a:p>
        </p:txBody>
      </p:sp>
      <p:cxnSp>
        <p:nvCxnSpPr>
          <p:cNvPr id="64" name="AutoShape 16">
            <a:extLst>
              <a:ext uri="{FF2B5EF4-FFF2-40B4-BE49-F238E27FC236}">
                <a16:creationId xmlns:a16="http://schemas.microsoft.com/office/drawing/2014/main" id="{C191B5AF-E136-451A-97F5-25CA9B1F3F7D}"/>
              </a:ext>
            </a:extLst>
          </p:cNvPr>
          <p:cNvCxnSpPr>
            <a:cxnSpLocks noChangeShapeType="1"/>
            <a:stCxn id="28" idx="3"/>
            <a:endCxn id="30" idx="1"/>
          </p:cNvCxnSpPr>
          <p:nvPr/>
        </p:nvCxnSpPr>
        <p:spPr bwMode="auto">
          <a:xfrm flipV="1">
            <a:off x="1666234" y="2076796"/>
            <a:ext cx="278788" cy="1148661"/>
          </a:xfrm>
          <a:prstGeom prst="bentConnector3">
            <a:avLst>
              <a:gd name="adj1" fmla="val 50000"/>
            </a:avLst>
          </a:prstGeom>
          <a:noFill/>
          <a:ln w="3175">
            <a:solidFill>
              <a:srgbClr val="0C2D83"/>
            </a:solidFill>
            <a:miter lim="800000"/>
            <a:headEnd/>
            <a:tailEnd/>
          </a:ln>
          <a:effectLst/>
        </p:spPr>
      </p:cxnSp>
      <p:cxnSp>
        <p:nvCxnSpPr>
          <p:cNvPr id="65" name="AutoShape 17">
            <a:extLst>
              <a:ext uri="{FF2B5EF4-FFF2-40B4-BE49-F238E27FC236}">
                <a16:creationId xmlns:a16="http://schemas.microsoft.com/office/drawing/2014/main" id="{8FADAA2B-7765-4B0B-AB85-561149576A34}"/>
              </a:ext>
            </a:extLst>
          </p:cNvPr>
          <p:cNvCxnSpPr>
            <a:cxnSpLocks noChangeShapeType="1"/>
            <a:stCxn id="28" idx="3"/>
            <a:endCxn id="32" idx="1"/>
          </p:cNvCxnSpPr>
          <p:nvPr/>
        </p:nvCxnSpPr>
        <p:spPr bwMode="auto">
          <a:xfrm flipV="1">
            <a:off x="1666234" y="3215932"/>
            <a:ext cx="278788" cy="9525"/>
          </a:xfrm>
          <a:prstGeom prst="bentConnector3">
            <a:avLst>
              <a:gd name="adj1" fmla="val 50000"/>
            </a:avLst>
          </a:prstGeom>
          <a:noFill/>
          <a:ln w="3175">
            <a:solidFill>
              <a:srgbClr val="0C2D83"/>
            </a:solidFill>
            <a:miter lim="800000"/>
            <a:headEnd/>
            <a:tailEnd/>
          </a:ln>
          <a:effectLst/>
        </p:spPr>
      </p:cxnSp>
      <p:cxnSp>
        <p:nvCxnSpPr>
          <p:cNvPr id="66" name="AutoShape 18">
            <a:extLst>
              <a:ext uri="{FF2B5EF4-FFF2-40B4-BE49-F238E27FC236}">
                <a16:creationId xmlns:a16="http://schemas.microsoft.com/office/drawing/2014/main" id="{9EDF14E0-B682-4722-8757-C577D0A8FF91}"/>
              </a:ext>
            </a:extLst>
          </p:cNvPr>
          <p:cNvCxnSpPr>
            <a:cxnSpLocks noChangeShapeType="1"/>
            <a:stCxn id="28" idx="3"/>
            <a:endCxn id="31" idx="1"/>
          </p:cNvCxnSpPr>
          <p:nvPr/>
        </p:nvCxnSpPr>
        <p:spPr bwMode="auto">
          <a:xfrm>
            <a:off x="1666234" y="3225457"/>
            <a:ext cx="278788" cy="1133811"/>
          </a:xfrm>
          <a:prstGeom prst="bentConnector3">
            <a:avLst>
              <a:gd name="adj1" fmla="val 50000"/>
            </a:avLst>
          </a:prstGeom>
          <a:noFill/>
          <a:ln w="3175">
            <a:solidFill>
              <a:srgbClr val="0C2D83"/>
            </a:solidFill>
            <a:miter lim="800000"/>
            <a:headEnd/>
            <a:tailEnd/>
          </a:ln>
          <a:effectLst/>
        </p:spPr>
      </p:cxnSp>
      <p:cxnSp>
        <p:nvCxnSpPr>
          <p:cNvPr id="67" name="AutoShape 19">
            <a:extLst>
              <a:ext uri="{FF2B5EF4-FFF2-40B4-BE49-F238E27FC236}">
                <a16:creationId xmlns:a16="http://schemas.microsoft.com/office/drawing/2014/main" id="{7FAEC78A-3763-4247-BC1A-62EBE9B8CF7C}"/>
              </a:ext>
            </a:extLst>
          </p:cNvPr>
          <p:cNvCxnSpPr>
            <a:cxnSpLocks noChangeShapeType="1"/>
            <a:stCxn id="30" idx="3"/>
            <a:endCxn id="34" idx="1"/>
          </p:cNvCxnSpPr>
          <p:nvPr/>
        </p:nvCxnSpPr>
        <p:spPr bwMode="auto">
          <a:xfrm>
            <a:off x="3349022" y="2076796"/>
            <a:ext cx="351801" cy="285309"/>
          </a:xfrm>
          <a:prstGeom prst="bentConnector3">
            <a:avLst>
              <a:gd name="adj1" fmla="val 50000"/>
            </a:avLst>
          </a:prstGeom>
          <a:noFill/>
          <a:ln w="3175">
            <a:solidFill>
              <a:srgbClr val="0C2D83"/>
            </a:solidFill>
            <a:miter lim="800000"/>
            <a:headEnd/>
            <a:tailEnd/>
          </a:ln>
          <a:effectLst/>
        </p:spPr>
      </p:cxnSp>
      <p:cxnSp>
        <p:nvCxnSpPr>
          <p:cNvPr id="68" name="AutoShape 21">
            <a:extLst>
              <a:ext uri="{FF2B5EF4-FFF2-40B4-BE49-F238E27FC236}">
                <a16:creationId xmlns:a16="http://schemas.microsoft.com/office/drawing/2014/main" id="{36E481FF-BC3C-4131-90E6-1B5D8DF6599D}"/>
              </a:ext>
            </a:extLst>
          </p:cNvPr>
          <p:cNvCxnSpPr>
            <a:cxnSpLocks noChangeShapeType="1"/>
            <a:stCxn id="32" idx="3"/>
            <a:endCxn id="35" idx="1"/>
          </p:cNvCxnSpPr>
          <p:nvPr/>
        </p:nvCxnSpPr>
        <p:spPr bwMode="auto">
          <a:xfrm flipV="1">
            <a:off x="3349022" y="2932723"/>
            <a:ext cx="351801" cy="283209"/>
          </a:xfrm>
          <a:prstGeom prst="bentConnector3">
            <a:avLst>
              <a:gd name="adj1" fmla="val 50000"/>
            </a:avLst>
          </a:prstGeom>
          <a:noFill/>
          <a:ln w="3175">
            <a:solidFill>
              <a:srgbClr val="0C2D83"/>
            </a:solidFill>
            <a:miter lim="800000"/>
            <a:headEnd/>
            <a:tailEnd/>
          </a:ln>
          <a:effectLst/>
        </p:spPr>
      </p:cxnSp>
      <p:cxnSp>
        <p:nvCxnSpPr>
          <p:cNvPr id="69" name="AutoShape 22">
            <a:extLst>
              <a:ext uri="{FF2B5EF4-FFF2-40B4-BE49-F238E27FC236}">
                <a16:creationId xmlns:a16="http://schemas.microsoft.com/office/drawing/2014/main" id="{519D9130-29AF-4E3B-A0A5-0F097DD6FEBF}"/>
              </a:ext>
            </a:extLst>
          </p:cNvPr>
          <p:cNvCxnSpPr>
            <a:cxnSpLocks noChangeShapeType="1"/>
            <a:stCxn id="32" idx="3"/>
            <a:endCxn id="38" idx="1"/>
          </p:cNvCxnSpPr>
          <p:nvPr/>
        </p:nvCxnSpPr>
        <p:spPr bwMode="auto">
          <a:xfrm>
            <a:off x="3349022" y="3215932"/>
            <a:ext cx="351801" cy="287409"/>
          </a:xfrm>
          <a:prstGeom prst="bentConnector3">
            <a:avLst>
              <a:gd name="adj1" fmla="val 50000"/>
            </a:avLst>
          </a:prstGeom>
          <a:noFill/>
          <a:ln w="3175">
            <a:solidFill>
              <a:srgbClr val="0C2D83"/>
            </a:solidFill>
            <a:miter lim="800000"/>
            <a:headEnd/>
            <a:tailEnd/>
          </a:ln>
          <a:effectLst/>
        </p:spPr>
      </p:cxnSp>
      <p:sp>
        <p:nvSpPr>
          <p:cNvPr id="70" name="Rectangle 30">
            <a:extLst>
              <a:ext uri="{FF2B5EF4-FFF2-40B4-BE49-F238E27FC236}">
                <a16:creationId xmlns:a16="http://schemas.microsoft.com/office/drawing/2014/main" id="{6F2BF7A8-A725-4832-B725-D77299BE33EF}"/>
              </a:ext>
            </a:extLst>
          </p:cNvPr>
          <p:cNvSpPr>
            <a:spLocks noChangeArrowheads="1"/>
          </p:cNvSpPr>
          <p:nvPr/>
        </p:nvSpPr>
        <p:spPr bwMode="auto">
          <a:xfrm>
            <a:off x="3703999" y="4428577"/>
            <a:ext cx="2543670" cy="432000"/>
          </a:xfrm>
          <a:prstGeom prst="rect">
            <a:avLst/>
          </a:prstGeom>
          <a:solidFill>
            <a:schemeClr val="accent3">
              <a:lumMod val="20000"/>
              <a:lumOff val="80000"/>
            </a:schemeClr>
          </a:solidFill>
          <a:ln w="12700" algn="ctr">
            <a:noFill/>
            <a:miter lim="800000"/>
            <a:headEnd/>
            <a:tailEnd/>
          </a:ln>
          <a:effectLst/>
        </p:spPr>
        <p:txBody>
          <a:bodyPr wrap="none" lIns="92075" tIns="46038" rIns="92075" bIns="46038" anchor="ctr"/>
          <a:lstStyle/>
          <a:p>
            <a:pPr>
              <a:spcAft>
                <a:spcPts val="600"/>
              </a:spcAft>
            </a:pPr>
            <a:r>
              <a:rPr lang="en-US" altLang="ko-KR" sz="1000" dirty="0">
                <a:ea typeface="맑은 고딕" panose="020B0503020000020004" pitchFamily="50" charset="-127"/>
              </a:rPr>
              <a:t>Replacement Cost Method</a:t>
            </a:r>
          </a:p>
        </p:txBody>
      </p:sp>
      <p:sp>
        <p:nvSpPr>
          <p:cNvPr id="71" name="Rectangle 31">
            <a:extLst>
              <a:ext uri="{FF2B5EF4-FFF2-40B4-BE49-F238E27FC236}">
                <a16:creationId xmlns:a16="http://schemas.microsoft.com/office/drawing/2014/main" id="{CE3CA47B-ED98-4F14-A95C-ADAFD457ABB0}"/>
              </a:ext>
            </a:extLst>
          </p:cNvPr>
          <p:cNvSpPr>
            <a:spLocks noChangeArrowheads="1"/>
          </p:cNvSpPr>
          <p:nvPr/>
        </p:nvSpPr>
        <p:spPr bwMode="auto">
          <a:xfrm>
            <a:off x="6303971" y="4428577"/>
            <a:ext cx="2808000" cy="432000"/>
          </a:xfrm>
          <a:prstGeom prst="rect">
            <a:avLst/>
          </a:prstGeom>
          <a:noFill/>
          <a:ln w="6350" algn="ctr">
            <a:noFill/>
            <a:miter lim="800000"/>
            <a:headEnd/>
            <a:tailEnd/>
          </a:ln>
          <a:effectLst/>
        </p:spPr>
        <p:txBody>
          <a:bodyPr lIns="54000" tIns="54000" rIns="54000" bIns="54000" anchor="ctr"/>
          <a:lstStyle/>
          <a:p>
            <a:r>
              <a:rPr lang="en-US" altLang="ko-KR" sz="1000" dirty="0"/>
              <a:t>Valuation through replacement cost</a:t>
            </a:r>
            <a:endParaRPr lang="ko-KR" altLang="en-US" sz="1000" dirty="0"/>
          </a:p>
        </p:txBody>
      </p:sp>
      <p:sp>
        <p:nvSpPr>
          <p:cNvPr id="72" name="Rectangle 32">
            <a:extLst>
              <a:ext uri="{FF2B5EF4-FFF2-40B4-BE49-F238E27FC236}">
                <a16:creationId xmlns:a16="http://schemas.microsoft.com/office/drawing/2014/main" id="{2BB5C9DA-7E61-48D3-96B3-5150E76792ED}"/>
              </a:ext>
            </a:extLst>
          </p:cNvPr>
          <p:cNvSpPr>
            <a:spLocks noChangeArrowheads="1"/>
          </p:cNvSpPr>
          <p:nvPr/>
        </p:nvSpPr>
        <p:spPr bwMode="auto">
          <a:xfrm>
            <a:off x="3703999" y="3857959"/>
            <a:ext cx="2543670" cy="432000"/>
          </a:xfrm>
          <a:prstGeom prst="rect">
            <a:avLst/>
          </a:prstGeom>
          <a:solidFill>
            <a:schemeClr val="accent3">
              <a:lumMod val="20000"/>
              <a:lumOff val="80000"/>
            </a:schemeClr>
          </a:solidFill>
          <a:ln w="12700" algn="ctr">
            <a:noFill/>
            <a:miter lim="800000"/>
            <a:headEnd/>
            <a:tailEnd/>
          </a:ln>
          <a:effectLst/>
        </p:spPr>
        <p:txBody>
          <a:bodyPr wrap="none" lIns="92075" tIns="46038" rIns="92075" bIns="46038" anchor="ctr"/>
          <a:lstStyle/>
          <a:p>
            <a:pPr>
              <a:spcAft>
                <a:spcPts val="600"/>
              </a:spcAft>
            </a:pPr>
            <a:r>
              <a:rPr lang="en-US" altLang="ko-KR" sz="1000" dirty="0">
                <a:ea typeface="맑은 고딕" panose="020B0503020000020004" pitchFamily="50" charset="-127"/>
              </a:rPr>
              <a:t>Net Asset Value Method</a:t>
            </a:r>
          </a:p>
        </p:txBody>
      </p:sp>
      <p:sp>
        <p:nvSpPr>
          <p:cNvPr id="73" name="Rectangle 33">
            <a:extLst>
              <a:ext uri="{FF2B5EF4-FFF2-40B4-BE49-F238E27FC236}">
                <a16:creationId xmlns:a16="http://schemas.microsoft.com/office/drawing/2014/main" id="{20D130F5-8856-4ABA-BFB4-2A47E4C7B58E}"/>
              </a:ext>
            </a:extLst>
          </p:cNvPr>
          <p:cNvSpPr>
            <a:spLocks noChangeArrowheads="1"/>
          </p:cNvSpPr>
          <p:nvPr/>
        </p:nvSpPr>
        <p:spPr bwMode="auto">
          <a:xfrm>
            <a:off x="6303969" y="3857959"/>
            <a:ext cx="2906706" cy="432000"/>
          </a:xfrm>
          <a:prstGeom prst="rect">
            <a:avLst/>
          </a:prstGeom>
          <a:noFill/>
          <a:ln w="6350" algn="ctr">
            <a:noFill/>
            <a:miter lim="800000"/>
            <a:headEnd/>
            <a:tailEnd/>
          </a:ln>
          <a:effectLst/>
        </p:spPr>
        <p:txBody>
          <a:bodyPr lIns="54000" tIns="54000" rIns="54000" bIns="54000" anchor="ctr"/>
          <a:lstStyle/>
          <a:p>
            <a:r>
              <a:rPr lang="en-US" altLang="ko-KR" sz="1000" dirty="0"/>
              <a:t>Evaluate assets and liabilities by converting to market value</a:t>
            </a:r>
            <a:endParaRPr lang="ko-KR" altLang="en-US" sz="1000" dirty="0"/>
          </a:p>
        </p:txBody>
      </p:sp>
      <p:cxnSp>
        <p:nvCxnSpPr>
          <p:cNvPr id="74" name="AutoShape 34">
            <a:extLst>
              <a:ext uri="{FF2B5EF4-FFF2-40B4-BE49-F238E27FC236}">
                <a16:creationId xmlns:a16="http://schemas.microsoft.com/office/drawing/2014/main" id="{6BE8729D-E052-4835-A56A-245413F13C9E}"/>
              </a:ext>
            </a:extLst>
          </p:cNvPr>
          <p:cNvCxnSpPr>
            <a:cxnSpLocks noChangeShapeType="1"/>
            <a:stCxn id="31" idx="3"/>
            <a:endCxn id="70" idx="1"/>
          </p:cNvCxnSpPr>
          <p:nvPr/>
        </p:nvCxnSpPr>
        <p:spPr bwMode="auto">
          <a:xfrm>
            <a:off x="3349022" y="4359268"/>
            <a:ext cx="354977" cy="285309"/>
          </a:xfrm>
          <a:prstGeom prst="bentConnector3">
            <a:avLst>
              <a:gd name="adj1" fmla="val 50000"/>
            </a:avLst>
          </a:prstGeom>
          <a:noFill/>
          <a:ln w="3175">
            <a:solidFill>
              <a:srgbClr val="0C2D83"/>
            </a:solidFill>
            <a:miter lim="800000"/>
            <a:headEnd/>
            <a:tailEnd/>
          </a:ln>
          <a:effectLst/>
        </p:spPr>
      </p:cxnSp>
      <p:cxnSp>
        <p:nvCxnSpPr>
          <p:cNvPr id="75" name="AutoShape 35">
            <a:extLst>
              <a:ext uri="{FF2B5EF4-FFF2-40B4-BE49-F238E27FC236}">
                <a16:creationId xmlns:a16="http://schemas.microsoft.com/office/drawing/2014/main" id="{0F463108-A786-4B2F-AB93-8C7025F76356}"/>
              </a:ext>
            </a:extLst>
          </p:cNvPr>
          <p:cNvCxnSpPr>
            <a:cxnSpLocks noChangeShapeType="1"/>
            <a:stCxn id="31" idx="3"/>
            <a:endCxn id="72" idx="1"/>
          </p:cNvCxnSpPr>
          <p:nvPr/>
        </p:nvCxnSpPr>
        <p:spPr bwMode="auto">
          <a:xfrm flipV="1">
            <a:off x="3349022" y="4073959"/>
            <a:ext cx="354977" cy="285309"/>
          </a:xfrm>
          <a:prstGeom prst="bentConnector3">
            <a:avLst>
              <a:gd name="adj1" fmla="val 50000"/>
            </a:avLst>
          </a:prstGeom>
          <a:noFill/>
          <a:ln w="3175">
            <a:solidFill>
              <a:srgbClr val="0C2D83"/>
            </a:solidFill>
            <a:miter lim="800000"/>
            <a:headEnd/>
            <a:tailEnd/>
          </a:ln>
          <a:effectLst/>
        </p:spPr>
      </p:cxnSp>
      <p:cxnSp>
        <p:nvCxnSpPr>
          <p:cNvPr id="76" name="AutoShape 19">
            <a:extLst>
              <a:ext uri="{FF2B5EF4-FFF2-40B4-BE49-F238E27FC236}">
                <a16:creationId xmlns:a16="http://schemas.microsoft.com/office/drawing/2014/main" id="{0C1158BD-4CD0-4AEB-BCE7-94B0136F5BD9}"/>
              </a:ext>
            </a:extLst>
          </p:cNvPr>
          <p:cNvCxnSpPr>
            <a:cxnSpLocks noChangeShapeType="1"/>
            <a:stCxn id="30" idx="3"/>
            <a:endCxn id="33" idx="1"/>
          </p:cNvCxnSpPr>
          <p:nvPr/>
        </p:nvCxnSpPr>
        <p:spPr bwMode="auto">
          <a:xfrm flipV="1">
            <a:off x="3349022" y="1791487"/>
            <a:ext cx="351801" cy="285309"/>
          </a:xfrm>
          <a:prstGeom prst="bentConnector3">
            <a:avLst>
              <a:gd name="adj1" fmla="val 50000"/>
            </a:avLst>
          </a:prstGeom>
          <a:noFill/>
          <a:ln w="3175">
            <a:solidFill>
              <a:srgbClr val="0C2D83"/>
            </a:solidFill>
            <a:miter lim="800000"/>
            <a:headEnd/>
            <a:tailEnd/>
          </a:ln>
          <a:effectLst/>
        </p:spPr>
      </p:cxnSp>
      <p:sp>
        <p:nvSpPr>
          <p:cNvPr id="77" name="Rectangle 30">
            <a:extLst>
              <a:ext uri="{FF2B5EF4-FFF2-40B4-BE49-F238E27FC236}">
                <a16:creationId xmlns:a16="http://schemas.microsoft.com/office/drawing/2014/main" id="{7D6C314C-8624-4243-9BBA-9E92CB4EF619}"/>
              </a:ext>
            </a:extLst>
          </p:cNvPr>
          <p:cNvSpPr>
            <a:spLocks noChangeArrowheads="1"/>
          </p:cNvSpPr>
          <p:nvPr/>
        </p:nvSpPr>
        <p:spPr bwMode="auto">
          <a:xfrm>
            <a:off x="3703999" y="5569813"/>
            <a:ext cx="2543670" cy="587079"/>
          </a:xfrm>
          <a:prstGeom prst="rect">
            <a:avLst/>
          </a:prstGeom>
          <a:solidFill>
            <a:schemeClr val="accent3">
              <a:lumMod val="20000"/>
              <a:lumOff val="80000"/>
            </a:schemeClr>
          </a:solidFill>
          <a:ln w="12700" algn="ctr">
            <a:noFill/>
            <a:miter lim="800000"/>
            <a:headEnd/>
            <a:tailEnd/>
          </a:ln>
          <a:effectLst/>
        </p:spPr>
        <p:txBody>
          <a:bodyPr wrap="none" lIns="92075" tIns="46038" rIns="92075" bIns="46038" anchor="ctr"/>
          <a:lstStyle/>
          <a:p>
            <a:pPr>
              <a:spcAft>
                <a:spcPts val="600"/>
              </a:spcAft>
            </a:pPr>
            <a:r>
              <a:rPr lang="en-US" altLang="ko-KR" sz="1000" dirty="0">
                <a:ea typeface="맑은 고딕" panose="020B0503020000020004" pitchFamily="50" charset="-127"/>
              </a:rPr>
              <a:t>Capital Markets Act </a:t>
            </a:r>
          </a:p>
        </p:txBody>
      </p:sp>
      <p:sp>
        <p:nvSpPr>
          <p:cNvPr id="78" name="Rectangle 32">
            <a:extLst>
              <a:ext uri="{FF2B5EF4-FFF2-40B4-BE49-F238E27FC236}">
                <a16:creationId xmlns:a16="http://schemas.microsoft.com/office/drawing/2014/main" id="{F6442DEB-A2D6-4FE9-9C5C-12232A2B7AF8}"/>
              </a:ext>
            </a:extLst>
          </p:cNvPr>
          <p:cNvSpPr>
            <a:spLocks noChangeArrowheads="1"/>
          </p:cNvSpPr>
          <p:nvPr/>
        </p:nvSpPr>
        <p:spPr bwMode="auto">
          <a:xfrm>
            <a:off x="3703999" y="4999195"/>
            <a:ext cx="2543670" cy="432000"/>
          </a:xfrm>
          <a:prstGeom prst="rect">
            <a:avLst/>
          </a:prstGeom>
          <a:solidFill>
            <a:schemeClr val="accent3">
              <a:lumMod val="20000"/>
              <a:lumOff val="80000"/>
            </a:schemeClr>
          </a:solidFill>
          <a:ln w="12700" algn="ctr">
            <a:noFill/>
            <a:miter lim="800000"/>
            <a:headEnd/>
            <a:tailEnd/>
          </a:ln>
          <a:effectLst/>
        </p:spPr>
        <p:txBody>
          <a:bodyPr wrap="none" lIns="92075" tIns="46038" rIns="92075" bIns="46038" anchor="ctr"/>
          <a:lstStyle/>
          <a:p>
            <a:pPr>
              <a:spcAft>
                <a:spcPts val="600"/>
              </a:spcAft>
            </a:pPr>
            <a:r>
              <a:rPr lang="en-US" altLang="ko-KR" sz="1000" dirty="0">
                <a:ea typeface="맑은 고딕" panose="020B0503020000020004" pitchFamily="50" charset="-127"/>
              </a:rPr>
              <a:t>Commercial Certificate Act</a:t>
            </a:r>
          </a:p>
        </p:txBody>
      </p:sp>
      <p:sp>
        <p:nvSpPr>
          <p:cNvPr id="80" name="Rectangle 31">
            <a:extLst>
              <a:ext uri="{FF2B5EF4-FFF2-40B4-BE49-F238E27FC236}">
                <a16:creationId xmlns:a16="http://schemas.microsoft.com/office/drawing/2014/main" id="{7B7D6A32-73B9-44C6-95D8-83A8BC681587}"/>
              </a:ext>
            </a:extLst>
          </p:cNvPr>
          <p:cNvSpPr>
            <a:spLocks noChangeArrowheads="1"/>
          </p:cNvSpPr>
          <p:nvPr/>
        </p:nvSpPr>
        <p:spPr bwMode="auto">
          <a:xfrm>
            <a:off x="6303970" y="5569813"/>
            <a:ext cx="2973379" cy="587079"/>
          </a:xfrm>
          <a:prstGeom prst="rect">
            <a:avLst/>
          </a:prstGeom>
          <a:noFill/>
          <a:ln w="6350" algn="ctr">
            <a:noFill/>
            <a:miter lim="800000"/>
            <a:headEnd/>
            <a:tailEnd/>
          </a:ln>
          <a:effectLst/>
        </p:spPr>
        <p:txBody>
          <a:bodyPr lIns="54000" tIns="54000" rIns="54000" bIns="54000" anchor="ctr"/>
          <a:lstStyle/>
          <a:p>
            <a:r>
              <a:rPr lang="en-US" altLang="ko-KR" sz="1000" dirty="0"/>
              <a:t>Applying average of closing prices for listed companies, weighted average of asset value and earnings value and relative value for unlisted companies</a:t>
            </a:r>
            <a:endParaRPr lang="ko-KR" altLang="en-US" sz="1000" dirty="0"/>
          </a:p>
        </p:txBody>
      </p:sp>
      <p:sp>
        <p:nvSpPr>
          <p:cNvPr id="81" name="Rectangle 33">
            <a:extLst>
              <a:ext uri="{FF2B5EF4-FFF2-40B4-BE49-F238E27FC236}">
                <a16:creationId xmlns:a16="http://schemas.microsoft.com/office/drawing/2014/main" id="{DFA2F28D-AC13-4C02-A5BD-8400772816C8}"/>
              </a:ext>
            </a:extLst>
          </p:cNvPr>
          <p:cNvSpPr>
            <a:spLocks noChangeArrowheads="1"/>
          </p:cNvSpPr>
          <p:nvPr/>
        </p:nvSpPr>
        <p:spPr bwMode="auto">
          <a:xfrm>
            <a:off x="6303969" y="4999195"/>
            <a:ext cx="2808000" cy="432000"/>
          </a:xfrm>
          <a:prstGeom prst="rect">
            <a:avLst/>
          </a:prstGeom>
          <a:noFill/>
          <a:ln w="6350" algn="ctr">
            <a:noFill/>
            <a:miter lim="800000"/>
            <a:headEnd/>
            <a:tailEnd/>
          </a:ln>
          <a:effectLst/>
        </p:spPr>
        <p:txBody>
          <a:bodyPr lIns="54000" tIns="54000" rIns="54000" bIns="54000" anchor="ctr"/>
          <a:lstStyle/>
          <a:p>
            <a:r>
              <a:rPr lang="en-US" altLang="ko-KR" sz="1000" dirty="0"/>
              <a:t>If there is no trading market price, the value is calculated as a weighted average of net asset value per share and net profit or loss value</a:t>
            </a:r>
            <a:endParaRPr lang="ko-KR" altLang="en-US" sz="1000" dirty="0"/>
          </a:p>
        </p:txBody>
      </p:sp>
      <p:cxnSp>
        <p:nvCxnSpPr>
          <p:cNvPr id="82" name="AutoShape 34">
            <a:extLst>
              <a:ext uri="{FF2B5EF4-FFF2-40B4-BE49-F238E27FC236}">
                <a16:creationId xmlns:a16="http://schemas.microsoft.com/office/drawing/2014/main" id="{4F5AD45A-24BD-4680-9F2D-DE2E8568BBB9}"/>
              </a:ext>
            </a:extLst>
          </p:cNvPr>
          <p:cNvCxnSpPr>
            <a:cxnSpLocks noChangeShapeType="1"/>
            <a:endCxn id="77" idx="1"/>
          </p:cNvCxnSpPr>
          <p:nvPr/>
        </p:nvCxnSpPr>
        <p:spPr bwMode="auto">
          <a:xfrm>
            <a:off x="1658099" y="5500504"/>
            <a:ext cx="2045900" cy="362849"/>
          </a:xfrm>
          <a:prstGeom prst="bentConnector3">
            <a:avLst>
              <a:gd name="adj1" fmla="val 50000"/>
            </a:avLst>
          </a:prstGeom>
          <a:noFill/>
          <a:ln w="3175">
            <a:solidFill>
              <a:srgbClr val="0C2D83"/>
            </a:solidFill>
            <a:miter lim="800000"/>
            <a:headEnd/>
            <a:tailEnd/>
          </a:ln>
          <a:effectLst/>
        </p:spPr>
      </p:cxnSp>
      <p:cxnSp>
        <p:nvCxnSpPr>
          <p:cNvPr id="83" name="AutoShape 35">
            <a:extLst>
              <a:ext uri="{FF2B5EF4-FFF2-40B4-BE49-F238E27FC236}">
                <a16:creationId xmlns:a16="http://schemas.microsoft.com/office/drawing/2014/main" id="{F8906C20-E2FC-4CA8-8485-5789B8F4B74A}"/>
              </a:ext>
            </a:extLst>
          </p:cNvPr>
          <p:cNvCxnSpPr>
            <a:cxnSpLocks noChangeShapeType="1"/>
            <a:endCxn id="78" idx="1"/>
          </p:cNvCxnSpPr>
          <p:nvPr/>
        </p:nvCxnSpPr>
        <p:spPr bwMode="auto">
          <a:xfrm flipV="1">
            <a:off x="1658099" y="5215195"/>
            <a:ext cx="2045900" cy="285309"/>
          </a:xfrm>
          <a:prstGeom prst="bentConnector3">
            <a:avLst>
              <a:gd name="adj1" fmla="val 50000"/>
            </a:avLst>
          </a:prstGeom>
          <a:noFill/>
          <a:ln w="3175">
            <a:solidFill>
              <a:srgbClr val="0C2D83"/>
            </a:solidFill>
            <a:miter lim="800000"/>
            <a:headEnd/>
            <a:tailEnd/>
          </a:ln>
          <a:effectLst/>
        </p:spPr>
      </p:cxnSp>
      <p:sp>
        <p:nvSpPr>
          <p:cNvPr id="84" name="Rectangle 5">
            <a:extLst>
              <a:ext uri="{FF2B5EF4-FFF2-40B4-BE49-F238E27FC236}">
                <a16:creationId xmlns:a16="http://schemas.microsoft.com/office/drawing/2014/main" id="{182EACF4-DDBE-4CEC-93AE-FB95DA4B111D}"/>
              </a:ext>
            </a:extLst>
          </p:cNvPr>
          <p:cNvSpPr>
            <a:spLocks noChangeArrowheads="1"/>
          </p:cNvSpPr>
          <p:nvPr/>
        </p:nvSpPr>
        <p:spPr bwMode="auto">
          <a:xfrm>
            <a:off x="820575" y="1545363"/>
            <a:ext cx="432000" cy="180000"/>
          </a:xfrm>
          <a:prstGeom prst="rect">
            <a:avLst/>
          </a:prstGeom>
          <a:solidFill>
            <a:schemeClr val="accent2"/>
          </a:solidFill>
          <a:ln w="12700">
            <a:noFill/>
            <a:miter lim="800000"/>
            <a:headEnd/>
            <a:tailEnd/>
          </a:ln>
          <a:effectLst/>
        </p:spPr>
        <p:txBody>
          <a:bodyPr wrap="none" lIns="92075" tIns="46038" rIns="92075" bIns="46038" anchor="ctr"/>
          <a:lstStyle/>
          <a:p>
            <a:pPr>
              <a:defRPr/>
            </a:pPr>
            <a:endParaRPr lang="en-US" altLang="ko-KR" sz="1000" b="1" dirty="0">
              <a:solidFill>
                <a:schemeClr val="bg1"/>
              </a:solidFill>
              <a:ea typeface="맑은 고딕" panose="020B0503020000020004" pitchFamily="50" charset="-127"/>
            </a:endParaRPr>
          </a:p>
        </p:txBody>
      </p:sp>
      <p:sp>
        <p:nvSpPr>
          <p:cNvPr id="85" name="Rectangle 12">
            <a:extLst>
              <a:ext uri="{FF2B5EF4-FFF2-40B4-BE49-F238E27FC236}">
                <a16:creationId xmlns:a16="http://schemas.microsoft.com/office/drawing/2014/main" id="{B09243D1-2E6E-4173-8A4E-6EF18EE79D32}"/>
              </a:ext>
            </a:extLst>
          </p:cNvPr>
          <p:cNvSpPr>
            <a:spLocks noChangeArrowheads="1"/>
          </p:cNvSpPr>
          <p:nvPr/>
        </p:nvSpPr>
        <p:spPr bwMode="auto">
          <a:xfrm>
            <a:off x="1252575" y="1545363"/>
            <a:ext cx="890024" cy="172779"/>
          </a:xfrm>
          <a:prstGeom prst="rect">
            <a:avLst/>
          </a:prstGeom>
          <a:noFill/>
          <a:ln w="6350" algn="ctr">
            <a:noFill/>
            <a:miter lim="800000"/>
            <a:headEnd/>
            <a:tailEnd/>
          </a:ln>
          <a:effectLst/>
        </p:spPr>
        <p:txBody>
          <a:bodyPr lIns="54000" tIns="54000" rIns="54000" bIns="54000" anchor="ctr"/>
          <a:lstStyle/>
          <a:p>
            <a:pPr>
              <a:spcAft>
                <a:spcPts val="600"/>
              </a:spcAft>
              <a:defRPr/>
            </a:pPr>
            <a:r>
              <a:rPr lang="en-US" altLang="ko-KR" sz="1000" i="1" dirty="0">
                <a:ea typeface="맑은 고딕" panose="020B0503020000020004" pitchFamily="50" charset="-127"/>
              </a:rPr>
              <a:t>Selected</a:t>
            </a:r>
          </a:p>
        </p:txBody>
      </p:sp>
      <p:sp>
        <p:nvSpPr>
          <p:cNvPr id="48" name="Rectangle 4">
            <a:extLst>
              <a:ext uri="{FF2B5EF4-FFF2-40B4-BE49-F238E27FC236}">
                <a16:creationId xmlns:a16="http://schemas.microsoft.com/office/drawing/2014/main" id="{9FF9985C-7ECC-4A94-B178-D544EFB4526C}"/>
              </a:ext>
            </a:extLst>
          </p:cNvPr>
          <p:cNvSpPr>
            <a:spLocks noChangeArrowheads="1"/>
          </p:cNvSpPr>
          <p:nvPr/>
        </p:nvSpPr>
        <p:spPr bwMode="auto">
          <a:xfrm>
            <a:off x="820575" y="5209814"/>
            <a:ext cx="845659" cy="576000"/>
          </a:xfrm>
          <a:prstGeom prst="rect">
            <a:avLst/>
          </a:prstGeom>
          <a:solidFill>
            <a:srgbClr val="00338D"/>
          </a:solidFill>
          <a:ln w="9525">
            <a:noFill/>
            <a:miter lim="800000"/>
            <a:headEnd/>
            <a:tailEnd/>
          </a:ln>
        </p:spPr>
        <p:txBody>
          <a:bodyPr lIns="36000" rIns="36000" anchor="ctr"/>
          <a:lstStyle/>
          <a:p>
            <a:pPr marL="285750" indent="-285750" algn="ctr" defTabSz="762000"/>
            <a:r>
              <a:rPr lang="en-US" altLang="ko-KR" sz="1000" b="1" kern="0" dirty="0">
                <a:solidFill>
                  <a:sysClr val="window" lastClr="FFFFFF"/>
                </a:solidFill>
                <a:ea typeface="맑은 고딕" panose="020B0503020000020004" pitchFamily="50" charset="-127"/>
                <a:cs typeface="Arial" pitchFamily="34" charset="0"/>
              </a:rPr>
              <a:t>Related </a:t>
            </a:r>
          </a:p>
          <a:p>
            <a:pPr marL="285750" indent="-285750" algn="ctr" defTabSz="762000"/>
            <a:r>
              <a:rPr lang="en-US" altLang="ko-KR" sz="1000" b="1" kern="0" dirty="0">
                <a:solidFill>
                  <a:sysClr val="window" lastClr="FFFFFF"/>
                </a:solidFill>
                <a:ea typeface="맑은 고딕" panose="020B0503020000020004" pitchFamily="50" charset="-127"/>
                <a:cs typeface="Arial" pitchFamily="34" charset="0"/>
              </a:rPr>
              <a:t>Laws </a:t>
            </a:r>
          </a:p>
          <a:p>
            <a:pPr marL="285750" indent="-285750" algn="ctr" defTabSz="762000"/>
            <a:r>
              <a:rPr lang="en-US" altLang="ko-KR" sz="1000" b="1" kern="0" dirty="0">
                <a:solidFill>
                  <a:sysClr val="window" lastClr="FFFFFF"/>
                </a:solidFill>
                <a:ea typeface="맑은 고딕" panose="020B0503020000020004" pitchFamily="50" charset="-127"/>
                <a:cs typeface="Arial" pitchFamily="34" charset="0"/>
              </a:rPr>
              <a:t>method</a:t>
            </a:r>
            <a:endParaRPr lang="ko-KR" altLang="en-US" sz="1000" b="1" kern="0" dirty="0">
              <a:solidFill>
                <a:sysClr val="window" lastClr="FFFFFF"/>
              </a:solidFill>
              <a:ea typeface="맑은 고딕" panose="020B0503020000020004" pitchFamily="50" charset="-127"/>
              <a:cs typeface="Arial" pitchFamily="34" charset="0"/>
            </a:endParaRPr>
          </a:p>
        </p:txBody>
      </p:sp>
      <p:sp>
        <p:nvSpPr>
          <p:cNvPr id="41" name="Rectangle 33">
            <a:extLst>
              <a:ext uri="{FF2B5EF4-FFF2-40B4-BE49-F238E27FC236}">
                <a16:creationId xmlns:a16="http://schemas.microsoft.com/office/drawing/2014/main" id="{40F263B2-4E4C-43F5-8639-8B29B72D4343}"/>
              </a:ext>
            </a:extLst>
          </p:cNvPr>
          <p:cNvSpPr>
            <a:spLocks noChangeArrowheads="1"/>
          </p:cNvSpPr>
          <p:nvPr/>
        </p:nvSpPr>
        <p:spPr bwMode="auto">
          <a:xfrm>
            <a:off x="6303971" y="2146105"/>
            <a:ext cx="2906706" cy="432000"/>
          </a:xfrm>
          <a:prstGeom prst="rect">
            <a:avLst/>
          </a:prstGeom>
          <a:noFill/>
          <a:ln w="6350" algn="ctr">
            <a:noFill/>
            <a:miter lim="800000"/>
            <a:headEnd/>
            <a:tailEnd/>
          </a:ln>
          <a:effectLst/>
        </p:spPr>
        <p:txBody>
          <a:bodyPr lIns="54000" tIns="54000" rIns="54000" bIns="54000" anchor="ctr"/>
          <a:lstStyle/>
          <a:p>
            <a:r>
              <a:rPr lang="en-US" altLang="ko-KR" sz="1000" dirty="0"/>
              <a:t>Present value of future dividend cash flows(DDM)</a:t>
            </a:r>
          </a:p>
        </p:txBody>
      </p:sp>
      <p:sp>
        <p:nvSpPr>
          <p:cNvPr id="42" name="Title 1">
            <a:extLst>
              <a:ext uri="{FF2B5EF4-FFF2-40B4-BE49-F238E27FC236}">
                <a16:creationId xmlns:a16="http://schemas.microsoft.com/office/drawing/2014/main" id="{0210B874-300B-4235-9D39-944BA87A1898}"/>
              </a:ext>
            </a:extLst>
          </p:cNvPr>
          <p:cNvSpPr>
            <a:spLocks noGrp="1"/>
          </p:cNvSpPr>
          <p:nvPr>
            <p:ph type="title"/>
          </p:nvPr>
        </p:nvSpPr>
        <p:spPr>
          <a:xfrm>
            <a:off x="825600" y="451575"/>
            <a:ext cx="8254800" cy="723600"/>
          </a:xfrm>
        </p:spPr>
        <p:txBody>
          <a:bodyPr/>
          <a:lstStyle/>
          <a:p>
            <a:r>
              <a:rPr lang="en-US" altLang="ko-KR" sz="4800" dirty="0"/>
              <a:t>Valuation scope of work (2/5) - Methodology</a:t>
            </a:r>
            <a:endParaRPr lang="en-GB" sz="4800" dirty="0"/>
          </a:p>
        </p:txBody>
      </p:sp>
    </p:spTree>
    <p:extLst>
      <p:ext uri="{BB962C8B-B14F-4D97-AF65-F5344CB8AC3E}">
        <p14:creationId xmlns:p14="http://schemas.microsoft.com/office/powerpoint/2010/main" val="95410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altLang="ko-KR" dirty="0"/>
              <a:t>Scope of work</a:t>
            </a:r>
          </a:p>
        </p:txBody>
      </p:sp>
      <p:sp>
        <p:nvSpPr>
          <p:cNvPr id="36" name="텍스트 개체 틀 2">
            <a:extLst>
              <a:ext uri="{FF2B5EF4-FFF2-40B4-BE49-F238E27FC236}">
                <a16:creationId xmlns:a16="http://schemas.microsoft.com/office/drawing/2014/main" id="{40B35A7B-812F-412E-8603-FF0FCBA6CA99}"/>
              </a:ext>
            </a:extLst>
          </p:cNvPr>
          <p:cNvSpPr txBox="1">
            <a:spLocks/>
          </p:cNvSpPr>
          <p:nvPr/>
        </p:nvSpPr>
        <p:spPr>
          <a:xfrm>
            <a:off x="813600" y="1000849"/>
            <a:ext cx="8928100" cy="587080"/>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r>
              <a:rPr lang="en-US" altLang="ko-KR" dirty="0">
                <a:latin typeface="+mn-lt"/>
              </a:rPr>
              <a:t>Details on applying DCF(Discounted Cash Flow) method are as follows. </a:t>
            </a:r>
          </a:p>
          <a:p>
            <a:endParaRPr lang="en-US" altLang="ko-KR" dirty="0">
              <a:latin typeface="+mn-lt"/>
            </a:endParaRPr>
          </a:p>
        </p:txBody>
      </p:sp>
      <p:sp>
        <p:nvSpPr>
          <p:cNvPr id="37" name="Rectangle 44">
            <a:extLst>
              <a:ext uri="{FF2B5EF4-FFF2-40B4-BE49-F238E27FC236}">
                <a16:creationId xmlns:a16="http://schemas.microsoft.com/office/drawing/2014/main" id="{E6E69329-8652-41F3-A387-2B7825321224}"/>
              </a:ext>
            </a:extLst>
          </p:cNvPr>
          <p:cNvSpPr>
            <a:spLocks noChangeArrowheads="1"/>
          </p:cNvSpPr>
          <p:nvPr/>
        </p:nvSpPr>
        <p:spPr bwMode="auto">
          <a:xfrm>
            <a:off x="5599835" y="1672233"/>
            <a:ext cx="3561919" cy="3785332"/>
          </a:xfrm>
          <a:prstGeom prst="rect">
            <a:avLst/>
          </a:prstGeom>
          <a:noFill/>
          <a:ln w="9525" algn="ctr">
            <a:noFill/>
            <a:miter lim="800000"/>
            <a:headEnd/>
            <a:tailEnd/>
          </a:ln>
          <a:effectLst/>
        </p:spPr>
        <p:txBody>
          <a:bodyPr wrap="square" lIns="0" tIns="0" rIns="0" bIns="0">
            <a:spAutoFit/>
          </a:bodyPr>
          <a:lstStyle/>
          <a:p>
            <a:pPr marL="180975" lvl="1" indent="-179388">
              <a:lnSpc>
                <a:spcPct val="130000"/>
              </a:lnSpc>
              <a:spcBef>
                <a:spcPts val="432"/>
              </a:spcBef>
              <a:buClr>
                <a:srgbClr val="00338D"/>
              </a:buClr>
              <a:buSzPct val="85000"/>
              <a:buFont typeface="Wingdings" pitchFamily="2" charset="2"/>
              <a:buChar char="l"/>
            </a:pPr>
            <a:r>
              <a:rPr lang="en-US" altLang="ko-KR" sz="1000" dirty="0"/>
              <a:t>Under a DCF method, forecasted cash flows are discounted back to the valuation date, generating a net present value for the cash flow stream of the business. A terminal value at the end of the explicit forecast period is then determined and that value is also discounted back to the valuation date to give an overall value for the business.</a:t>
            </a:r>
            <a:endParaRPr lang="en-US" altLang="ko-KR" sz="1000" dirty="0">
              <a:ea typeface="맑은 고딕" panose="020B0503020000020004" pitchFamily="50" charset="-127"/>
            </a:endParaRPr>
          </a:p>
          <a:p>
            <a:pPr marL="180975" lvl="1" indent="-179388">
              <a:lnSpc>
                <a:spcPct val="130000"/>
              </a:lnSpc>
              <a:spcBef>
                <a:spcPts val="432"/>
              </a:spcBef>
              <a:buClr>
                <a:srgbClr val="00338D"/>
              </a:buClr>
              <a:buSzPct val="85000"/>
              <a:buFont typeface="Wingdings" pitchFamily="2" charset="2"/>
              <a:buChar char="l"/>
            </a:pPr>
            <a:r>
              <a:rPr lang="en-US" altLang="ko-KR" sz="1000" dirty="0"/>
              <a:t>DCF method can be categorized into Free Cash Flow to Firm method and Free Cash Flow to Equity method based on cash flow of the Target. </a:t>
            </a:r>
          </a:p>
          <a:p>
            <a:pPr marL="180975" lvl="1" indent="-179388">
              <a:lnSpc>
                <a:spcPct val="130000"/>
              </a:lnSpc>
              <a:spcBef>
                <a:spcPts val="432"/>
              </a:spcBef>
              <a:buClr>
                <a:srgbClr val="00338D"/>
              </a:buClr>
              <a:buSzPct val="85000"/>
              <a:buFont typeface="Wingdings" pitchFamily="2" charset="2"/>
              <a:buChar char="l"/>
            </a:pPr>
            <a:r>
              <a:rPr lang="en-US" altLang="ko-KR" sz="1000" dirty="0"/>
              <a:t>Free Cash Flow to Firm method is used when projecting free cash flow. The discount rate applied most generally is the Weighted Average Cost of Capital or WACC, which is the weighted average of cost of equity and cost of debt. </a:t>
            </a:r>
          </a:p>
          <a:p>
            <a:pPr marL="180975" lvl="1" indent="-179388">
              <a:lnSpc>
                <a:spcPct val="130000"/>
              </a:lnSpc>
              <a:spcBef>
                <a:spcPts val="432"/>
              </a:spcBef>
              <a:buClr>
                <a:srgbClr val="00338D"/>
              </a:buClr>
              <a:buSzPct val="85000"/>
              <a:buFont typeface="Wingdings" pitchFamily="2" charset="2"/>
              <a:buChar char="l"/>
            </a:pPr>
            <a:r>
              <a:rPr lang="en-US" altLang="ko-KR" sz="1000" dirty="0"/>
              <a:t>Free Cash Flow to Equity method is used when projecting free cash flow belonging to shareholders. In FCFE, the discount rate applied most generally is the Cost of Equity or K</a:t>
            </a:r>
            <a:r>
              <a:rPr lang="en-US" altLang="ko-KR" sz="1000" baseline="-25000" dirty="0"/>
              <a:t>E</a:t>
            </a:r>
            <a:r>
              <a:rPr lang="en-US" altLang="ko-KR" sz="1000" dirty="0"/>
              <a:t>.</a:t>
            </a:r>
          </a:p>
          <a:p>
            <a:pPr marL="180975" lvl="1" indent="-179388">
              <a:lnSpc>
                <a:spcPct val="130000"/>
              </a:lnSpc>
              <a:spcBef>
                <a:spcPts val="432"/>
              </a:spcBef>
              <a:buClr>
                <a:srgbClr val="00338D"/>
              </a:buClr>
              <a:buSzPct val="85000"/>
              <a:buFont typeface="Wingdings" pitchFamily="2" charset="2"/>
              <a:buChar char="l"/>
            </a:pPr>
            <a:endParaRPr lang="en-US" altLang="ko-KR" sz="1000" dirty="0"/>
          </a:p>
        </p:txBody>
      </p:sp>
      <p:sp>
        <p:nvSpPr>
          <p:cNvPr id="39" name="Rectangle 3">
            <a:extLst>
              <a:ext uri="{FF2B5EF4-FFF2-40B4-BE49-F238E27FC236}">
                <a16:creationId xmlns:a16="http://schemas.microsoft.com/office/drawing/2014/main" id="{E8963C66-83D2-472D-BF30-C1A762703A2D}"/>
              </a:ext>
            </a:extLst>
          </p:cNvPr>
          <p:cNvSpPr>
            <a:spLocks noChangeArrowheads="1"/>
          </p:cNvSpPr>
          <p:nvPr>
            <p:custDataLst>
              <p:tags r:id="rId1"/>
            </p:custDataLst>
          </p:nvPr>
        </p:nvSpPr>
        <p:spPr bwMode="auto">
          <a:xfrm>
            <a:off x="427800" y="1208175"/>
            <a:ext cx="8917200" cy="435600"/>
          </a:xfrm>
          <a:prstGeom prst="rect">
            <a:avLst/>
          </a:prstGeom>
          <a:noFill/>
          <a:ln w="9525">
            <a:noFill/>
            <a:miter lim="800000"/>
            <a:headEnd/>
            <a:tailEnd/>
          </a:ln>
          <a:effectLst/>
        </p:spPr>
        <p:txBody>
          <a:bodyPr lIns="90000" tIns="46800" rIns="90000" bIns="46800"/>
          <a:lstStyle/>
          <a:p>
            <a:pPr marL="180975" lvl="1" indent="-179388">
              <a:lnSpc>
                <a:spcPct val="110000"/>
              </a:lnSpc>
              <a:spcBef>
                <a:spcPts val="432"/>
              </a:spcBef>
              <a:buClr>
                <a:srgbClr val="00338D"/>
              </a:buClr>
              <a:buSzPct val="85000"/>
              <a:buFont typeface="Wingdings" pitchFamily="2" charset="2"/>
              <a:buChar char="l"/>
            </a:pPr>
            <a:endParaRPr lang="en-US" altLang="ko-KR" sz="900" dirty="0">
              <a:latin typeface="Univers for KPMG" panose="020B0603020202020204" pitchFamily="34" charset="0"/>
              <a:ea typeface="맑은 고딕" panose="020B0503020000020004" pitchFamily="50" charset="-127"/>
            </a:endParaRPr>
          </a:p>
        </p:txBody>
      </p:sp>
      <p:sp>
        <p:nvSpPr>
          <p:cNvPr id="41" name="Rectangle 3">
            <a:extLst>
              <a:ext uri="{FF2B5EF4-FFF2-40B4-BE49-F238E27FC236}">
                <a16:creationId xmlns:a16="http://schemas.microsoft.com/office/drawing/2014/main" id="{92607A3D-0C0F-4B20-824A-8FA2050E748C}"/>
              </a:ext>
            </a:extLst>
          </p:cNvPr>
          <p:cNvSpPr>
            <a:spLocks noChangeArrowheads="1"/>
          </p:cNvSpPr>
          <p:nvPr/>
        </p:nvSpPr>
        <p:spPr bwMode="auto">
          <a:xfrm>
            <a:off x="2385218" y="1845646"/>
            <a:ext cx="1297144" cy="436890"/>
          </a:xfrm>
          <a:prstGeom prst="rect">
            <a:avLst/>
          </a:prstGeom>
          <a:solidFill>
            <a:srgbClr val="0091DA"/>
          </a:solidFill>
          <a:ln w="12700" algn="ctr">
            <a:noFill/>
            <a:miter lim="800000"/>
            <a:headEnd/>
            <a:tailEnd/>
          </a:ln>
        </p:spPr>
        <p:txBody>
          <a:bodyPr tIns="46800" anchor="ctr"/>
          <a:lstStyle/>
          <a:p>
            <a:pPr lvl="0" algn="ctr" eaLnBrk="0" hangingPunct="0">
              <a:defRPr/>
            </a:pPr>
            <a:r>
              <a:rPr lang="en-US" altLang="ko-KR" sz="1000" kern="0" dirty="0">
                <a:solidFill>
                  <a:srgbClr val="FFFFFF"/>
                </a:solidFill>
                <a:ea typeface="맑은 고딕" panose="020B0503020000020004" pitchFamily="50" charset="-127"/>
              </a:rPr>
              <a:t>Historical </a:t>
            </a:r>
          </a:p>
          <a:p>
            <a:pPr lvl="0" algn="ctr" eaLnBrk="0" hangingPunct="0">
              <a:defRPr/>
            </a:pPr>
            <a:r>
              <a:rPr lang="en-US" altLang="ko-KR" sz="1000" kern="0" dirty="0">
                <a:solidFill>
                  <a:srgbClr val="FFFFFF"/>
                </a:solidFill>
                <a:ea typeface="맑은 고딕" panose="020B0503020000020004" pitchFamily="50" charset="-127"/>
              </a:rPr>
              <a:t>Balance Sheet</a:t>
            </a:r>
          </a:p>
        </p:txBody>
      </p:sp>
      <p:sp>
        <p:nvSpPr>
          <p:cNvPr id="42" name="Rectangle 4">
            <a:extLst>
              <a:ext uri="{FF2B5EF4-FFF2-40B4-BE49-F238E27FC236}">
                <a16:creationId xmlns:a16="http://schemas.microsoft.com/office/drawing/2014/main" id="{18C7DD07-16E6-45B0-A5C9-8EA5B60B17D0}"/>
              </a:ext>
            </a:extLst>
          </p:cNvPr>
          <p:cNvSpPr>
            <a:spLocks noChangeArrowheads="1"/>
          </p:cNvSpPr>
          <p:nvPr/>
        </p:nvSpPr>
        <p:spPr bwMode="auto">
          <a:xfrm>
            <a:off x="2385218" y="4368435"/>
            <a:ext cx="1297144" cy="436891"/>
          </a:xfrm>
          <a:prstGeom prst="rect">
            <a:avLst/>
          </a:prstGeom>
          <a:solidFill>
            <a:srgbClr val="005EB8"/>
          </a:solidFill>
          <a:ln w="12700" algn="ctr">
            <a:noFill/>
            <a:miter lim="800000"/>
            <a:headEnd/>
            <a:tailEnd/>
          </a:ln>
        </p:spPr>
        <p:txBody>
          <a:bodyPr tIns="4680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000" i="0" u="none" strike="noStrike" kern="0" cap="none" spc="0" normalizeH="0" baseline="0" noProof="0" dirty="0">
                <a:ln>
                  <a:noFill/>
                </a:ln>
                <a:solidFill>
                  <a:srgbClr val="FFFFFF"/>
                </a:solidFill>
                <a:effectLst/>
                <a:uLnTx/>
                <a:uFillTx/>
                <a:cs typeface="Arial" pitchFamily="34" charset="0"/>
              </a:rPr>
              <a:t>DCF </a:t>
            </a:r>
            <a:r>
              <a:rPr kumimoji="0" lang="en-GB" altLang="ko-KR" sz="1000" i="0" u="none" strike="noStrike" kern="0" cap="none" spc="0" normalizeH="0" baseline="0" noProof="0" dirty="0">
                <a:ln>
                  <a:noFill/>
                </a:ln>
                <a:solidFill>
                  <a:srgbClr val="FFFFFF"/>
                </a:solidFill>
                <a:effectLst/>
                <a:uLnTx/>
                <a:uFillTx/>
                <a:cs typeface="Arial" pitchFamily="34" charset="0"/>
              </a:rPr>
              <a:t>- Valuation</a:t>
            </a:r>
          </a:p>
        </p:txBody>
      </p:sp>
      <p:sp>
        <p:nvSpPr>
          <p:cNvPr id="43" name="Rectangle 5">
            <a:extLst>
              <a:ext uri="{FF2B5EF4-FFF2-40B4-BE49-F238E27FC236}">
                <a16:creationId xmlns:a16="http://schemas.microsoft.com/office/drawing/2014/main" id="{337A1C89-7294-4564-B341-4DED70875438}"/>
              </a:ext>
            </a:extLst>
          </p:cNvPr>
          <p:cNvSpPr>
            <a:spLocks noChangeArrowheads="1"/>
          </p:cNvSpPr>
          <p:nvPr/>
        </p:nvSpPr>
        <p:spPr bwMode="auto">
          <a:xfrm>
            <a:off x="2385218" y="2447110"/>
            <a:ext cx="1297144" cy="436890"/>
          </a:xfrm>
          <a:prstGeom prst="rect">
            <a:avLst/>
          </a:prstGeom>
          <a:solidFill>
            <a:srgbClr val="0091DA"/>
          </a:solidFill>
          <a:ln w="12700" algn="ctr">
            <a:noFill/>
            <a:miter lim="800000"/>
            <a:headEnd/>
            <a:tailEnd/>
          </a:ln>
        </p:spPr>
        <p:txBody>
          <a:bodyPr tIns="46800" anchor="ctr"/>
          <a:lstStyle/>
          <a:p>
            <a:pPr marL="285750" indent="-285750" algn="ctr" defTabSz="762000" eaLnBrk="0" hangingPunct="0"/>
            <a:r>
              <a:rPr kumimoji="1" lang="en-US" altLang="ko-KR" sz="1000" kern="0" dirty="0">
                <a:solidFill>
                  <a:srgbClr val="FFFFFF"/>
                </a:solidFill>
                <a:ea typeface="맑은 고딕" panose="020B0503020000020004" pitchFamily="50" charset="-127"/>
              </a:rPr>
              <a:t>Assumption </a:t>
            </a:r>
          </a:p>
          <a:p>
            <a:pPr marL="285750" indent="-285750" algn="ctr" defTabSz="762000" eaLnBrk="0" hangingPunct="0"/>
            <a:r>
              <a:rPr kumimoji="1" lang="en-US" altLang="ko-KR" sz="1000" kern="0" dirty="0">
                <a:solidFill>
                  <a:srgbClr val="FFFFFF"/>
                </a:solidFill>
                <a:ea typeface="맑은 고딕" panose="020B0503020000020004" pitchFamily="50" charset="-127"/>
              </a:rPr>
              <a:t>and Forecast</a:t>
            </a:r>
            <a:endParaRPr kumimoji="1" lang="ko-KR" altLang="en-US" sz="1000" kern="0" dirty="0">
              <a:solidFill>
                <a:srgbClr val="FFFFFF"/>
              </a:solidFill>
              <a:ea typeface="맑은 고딕" panose="020B0503020000020004" pitchFamily="50" charset="-127"/>
            </a:endParaRPr>
          </a:p>
        </p:txBody>
      </p:sp>
      <p:sp>
        <p:nvSpPr>
          <p:cNvPr id="44" name="Rectangle 6">
            <a:extLst>
              <a:ext uri="{FF2B5EF4-FFF2-40B4-BE49-F238E27FC236}">
                <a16:creationId xmlns:a16="http://schemas.microsoft.com/office/drawing/2014/main" id="{39B77C47-82C9-4499-8B07-F433DAD16300}"/>
              </a:ext>
            </a:extLst>
          </p:cNvPr>
          <p:cNvSpPr>
            <a:spLocks noChangeArrowheads="1"/>
          </p:cNvSpPr>
          <p:nvPr/>
        </p:nvSpPr>
        <p:spPr bwMode="auto">
          <a:xfrm>
            <a:off x="3921870" y="1845646"/>
            <a:ext cx="1297144" cy="436890"/>
          </a:xfrm>
          <a:prstGeom prst="rect">
            <a:avLst/>
          </a:prstGeom>
          <a:solidFill>
            <a:srgbClr val="0091DA"/>
          </a:solidFill>
          <a:ln w="12700" algn="ctr">
            <a:noFill/>
            <a:miter lim="800000"/>
            <a:headEnd/>
            <a:tailEnd/>
          </a:ln>
        </p:spPr>
        <p:txBody>
          <a:bodyPr tIns="46800" anchor="ctr"/>
          <a:lstStyle/>
          <a:p>
            <a:pPr lvl="0" algn="ctr" eaLnBrk="0" hangingPunct="0">
              <a:defRPr/>
            </a:pPr>
            <a:r>
              <a:rPr lang="en-US" altLang="ko-KR" sz="1000" kern="0" dirty="0">
                <a:solidFill>
                  <a:srgbClr val="FFFFFF"/>
                </a:solidFill>
                <a:ea typeface="맑은 고딕" panose="020B0503020000020004" pitchFamily="50" charset="-127"/>
              </a:rPr>
              <a:t>Historical</a:t>
            </a:r>
          </a:p>
          <a:p>
            <a:pPr lvl="0" algn="ctr" eaLnBrk="0" hangingPunct="0">
              <a:defRPr/>
            </a:pPr>
            <a:r>
              <a:rPr lang="en-US" altLang="ko-KR" sz="1000" kern="0" dirty="0">
                <a:solidFill>
                  <a:srgbClr val="FFFFFF"/>
                </a:solidFill>
                <a:ea typeface="맑은 고딕" panose="020B0503020000020004" pitchFamily="50" charset="-127"/>
              </a:rPr>
              <a:t>Income Statement</a:t>
            </a:r>
            <a:endParaRPr lang="ko-KR" altLang="en-US" sz="1000" kern="0" dirty="0">
              <a:solidFill>
                <a:srgbClr val="FFFFFF"/>
              </a:solidFill>
              <a:ea typeface="맑은 고딕" panose="020B0503020000020004" pitchFamily="50" charset="-127"/>
            </a:endParaRPr>
          </a:p>
        </p:txBody>
      </p:sp>
      <p:sp>
        <p:nvSpPr>
          <p:cNvPr id="45" name="Rectangle 7">
            <a:extLst>
              <a:ext uri="{FF2B5EF4-FFF2-40B4-BE49-F238E27FC236}">
                <a16:creationId xmlns:a16="http://schemas.microsoft.com/office/drawing/2014/main" id="{6DBED2A3-196B-4725-BCD5-623BBAFDF0E1}"/>
              </a:ext>
            </a:extLst>
          </p:cNvPr>
          <p:cNvSpPr>
            <a:spLocks noChangeArrowheads="1"/>
          </p:cNvSpPr>
          <p:nvPr/>
        </p:nvSpPr>
        <p:spPr bwMode="auto">
          <a:xfrm>
            <a:off x="3921870" y="2447110"/>
            <a:ext cx="1297144" cy="436890"/>
          </a:xfrm>
          <a:prstGeom prst="rect">
            <a:avLst/>
          </a:prstGeom>
          <a:solidFill>
            <a:srgbClr val="0091DA"/>
          </a:solidFill>
          <a:ln w="12700" algn="ctr">
            <a:noFill/>
            <a:miter lim="800000"/>
            <a:headEnd/>
            <a:tailEnd/>
          </a:ln>
        </p:spPr>
        <p:txBody>
          <a:bodyPr tIns="46800" anchor="ctr"/>
          <a:lstStyle/>
          <a:p>
            <a:pPr marL="285750" indent="-285750" algn="ctr" defTabSz="762000" eaLnBrk="0" hangingPunct="0"/>
            <a:r>
              <a:rPr kumimoji="1" lang="en-US" altLang="ko-KR" sz="1000" kern="0" dirty="0">
                <a:solidFill>
                  <a:srgbClr val="FFFFFF"/>
                </a:solidFill>
                <a:ea typeface="맑은 고딕" panose="020B0503020000020004" pitchFamily="50" charset="-127"/>
              </a:rPr>
              <a:t>Assumption </a:t>
            </a:r>
          </a:p>
          <a:p>
            <a:pPr marL="285750" indent="-285750" algn="ctr" defTabSz="762000" eaLnBrk="0" hangingPunct="0"/>
            <a:r>
              <a:rPr kumimoji="1" lang="en-US" altLang="ko-KR" sz="1000" kern="0" dirty="0">
                <a:solidFill>
                  <a:srgbClr val="FFFFFF"/>
                </a:solidFill>
                <a:ea typeface="맑은 고딕" panose="020B0503020000020004" pitchFamily="50" charset="-127"/>
              </a:rPr>
              <a:t>and Forecast</a:t>
            </a:r>
            <a:endParaRPr kumimoji="1" lang="ko-KR" altLang="en-US" sz="1000" kern="0" dirty="0">
              <a:solidFill>
                <a:srgbClr val="FFFFFF"/>
              </a:solidFill>
              <a:ea typeface="맑은 고딕" panose="020B0503020000020004" pitchFamily="50" charset="-127"/>
            </a:endParaRPr>
          </a:p>
        </p:txBody>
      </p:sp>
      <p:sp>
        <p:nvSpPr>
          <p:cNvPr id="46" name="Rectangle 8">
            <a:extLst>
              <a:ext uri="{FF2B5EF4-FFF2-40B4-BE49-F238E27FC236}">
                <a16:creationId xmlns:a16="http://schemas.microsoft.com/office/drawing/2014/main" id="{5ED0496B-E552-4BF5-B857-95E72BCFBBCF}"/>
              </a:ext>
            </a:extLst>
          </p:cNvPr>
          <p:cNvSpPr>
            <a:spLocks noChangeArrowheads="1"/>
          </p:cNvSpPr>
          <p:nvPr/>
        </p:nvSpPr>
        <p:spPr bwMode="auto">
          <a:xfrm>
            <a:off x="3921870" y="3023174"/>
            <a:ext cx="1297144" cy="438203"/>
          </a:xfrm>
          <a:prstGeom prst="rect">
            <a:avLst/>
          </a:prstGeom>
          <a:solidFill>
            <a:srgbClr val="0091DA"/>
          </a:solidFill>
          <a:ln w="12700" algn="ctr">
            <a:noFill/>
            <a:miter lim="800000"/>
            <a:headEnd/>
            <a:tailEnd/>
          </a:ln>
        </p:spPr>
        <p:txBody>
          <a:bodyPr tIns="46800" anchor="ctr"/>
          <a:lstStyle/>
          <a:p>
            <a:pPr lvl="0" algn="ctr" eaLnBrk="0" hangingPunct="0">
              <a:defRPr/>
            </a:pPr>
            <a:r>
              <a:rPr lang="en-US" altLang="ko-KR" sz="1000" kern="0" dirty="0">
                <a:solidFill>
                  <a:srgbClr val="FFFFFF"/>
                </a:solidFill>
                <a:ea typeface="맑은 고딕" panose="020B0503020000020004" pitchFamily="50" charset="-127"/>
              </a:rPr>
              <a:t>Forecasted</a:t>
            </a:r>
          </a:p>
          <a:p>
            <a:pPr lvl="0" algn="ctr" eaLnBrk="0" hangingPunct="0">
              <a:defRPr/>
            </a:pPr>
            <a:r>
              <a:rPr lang="en-US" altLang="ko-KR" sz="1000" kern="0" dirty="0">
                <a:solidFill>
                  <a:srgbClr val="FFFFFF"/>
                </a:solidFill>
                <a:ea typeface="맑은 고딕" panose="020B0503020000020004" pitchFamily="50" charset="-127"/>
              </a:rPr>
              <a:t>Income Statement</a:t>
            </a:r>
          </a:p>
        </p:txBody>
      </p:sp>
      <p:cxnSp>
        <p:nvCxnSpPr>
          <p:cNvPr id="47" name="AutoShape 9">
            <a:extLst>
              <a:ext uri="{FF2B5EF4-FFF2-40B4-BE49-F238E27FC236}">
                <a16:creationId xmlns:a16="http://schemas.microsoft.com/office/drawing/2014/main" id="{0848DE48-EBAB-40E5-99E5-051954361F41}"/>
              </a:ext>
            </a:extLst>
          </p:cNvPr>
          <p:cNvCxnSpPr>
            <a:cxnSpLocks noChangeShapeType="1"/>
            <a:stCxn id="41" idx="2"/>
            <a:endCxn id="43" idx="0"/>
          </p:cNvCxnSpPr>
          <p:nvPr/>
        </p:nvCxnSpPr>
        <p:spPr bwMode="auto">
          <a:xfrm>
            <a:off x="3033790" y="2282536"/>
            <a:ext cx="0" cy="164574"/>
          </a:xfrm>
          <a:prstGeom prst="straightConnector1">
            <a:avLst/>
          </a:prstGeom>
          <a:noFill/>
          <a:ln w="12700">
            <a:solidFill>
              <a:srgbClr val="0C2D83"/>
            </a:solidFill>
            <a:round/>
            <a:headEnd type="none" w="sm" len="sm"/>
            <a:tailEnd type="triangle" w="sm" len="sm"/>
          </a:ln>
        </p:spPr>
      </p:cxnSp>
      <p:cxnSp>
        <p:nvCxnSpPr>
          <p:cNvPr id="48" name="AutoShape 10">
            <a:extLst>
              <a:ext uri="{FF2B5EF4-FFF2-40B4-BE49-F238E27FC236}">
                <a16:creationId xmlns:a16="http://schemas.microsoft.com/office/drawing/2014/main" id="{4E23D9BC-C85B-41E7-A7F2-A11D5D77520B}"/>
              </a:ext>
            </a:extLst>
          </p:cNvPr>
          <p:cNvCxnSpPr>
            <a:cxnSpLocks noChangeShapeType="1"/>
            <a:stCxn id="43" idx="2"/>
            <a:endCxn id="50" idx="0"/>
          </p:cNvCxnSpPr>
          <p:nvPr/>
        </p:nvCxnSpPr>
        <p:spPr bwMode="auto">
          <a:xfrm>
            <a:off x="3033790" y="2884000"/>
            <a:ext cx="0" cy="715238"/>
          </a:xfrm>
          <a:prstGeom prst="straightConnector1">
            <a:avLst/>
          </a:prstGeom>
          <a:noFill/>
          <a:ln w="12700">
            <a:solidFill>
              <a:srgbClr val="0C2D83"/>
            </a:solidFill>
            <a:round/>
            <a:headEnd type="none" w="sm" len="sm"/>
            <a:tailEnd type="triangle" w="sm" len="sm"/>
          </a:ln>
        </p:spPr>
      </p:cxnSp>
      <p:cxnSp>
        <p:nvCxnSpPr>
          <p:cNvPr id="49" name="AutoShape 11">
            <a:extLst>
              <a:ext uri="{FF2B5EF4-FFF2-40B4-BE49-F238E27FC236}">
                <a16:creationId xmlns:a16="http://schemas.microsoft.com/office/drawing/2014/main" id="{4AB0DED4-3844-4B84-8011-67FE001CF3EA}"/>
              </a:ext>
            </a:extLst>
          </p:cNvPr>
          <p:cNvCxnSpPr>
            <a:cxnSpLocks noChangeShapeType="1"/>
            <a:stCxn id="44" idx="2"/>
            <a:endCxn id="45" idx="0"/>
          </p:cNvCxnSpPr>
          <p:nvPr/>
        </p:nvCxnSpPr>
        <p:spPr bwMode="auto">
          <a:xfrm>
            <a:off x="4570442" y="2282536"/>
            <a:ext cx="0" cy="164574"/>
          </a:xfrm>
          <a:prstGeom prst="straightConnector1">
            <a:avLst/>
          </a:prstGeom>
          <a:noFill/>
          <a:ln w="12700">
            <a:solidFill>
              <a:srgbClr val="0C2D83"/>
            </a:solidFill>
            <a:round/>
            <a:headEnd type="none" w="sm" len="sm"/>
            <a:tailEnd type="triangle" w="sm" len="sm"/>
          </a:ln>
        </p:spPr>
      </p:cxnSp>
      <p:sp>
        <p:nvSpPr>
          <p:cNvPr id="50" name="Rectangle 12">
            <a:extLst>
              <a:ext uri="{FF2B5EF4-FFF2-40B4-BE49-F238E27FC236}">
                <a16:creationId xmlns:a16="http://schemas.microsoft.com/office/drawing/2014/main" id="{094CB08C-FB9F-4ECB-AAC7-1023552F0D47}"/>
              </a:ext>
            </a:extLst>
          </p:cNvPr>
          <p:cNvSpPr>
            <a:spLocks noChangeArrowheads="1"/>
          </p:cNvSpPr>
          <p:nvPr/>
        </p:nvSpPr>
        <p:spPr bwMode="auto">
          <a:xfrm>
            <a:off x="2385218" y="3599238"/>
            <a:ext cx="1297144" cy="519545"/>
          </a:xfrm>
          <a:prstGeom prst="rect">
            <a:avLst/>
          </a:prstGeom>
          <a:solidFill>
            <a:srgbClr val="0091DA"/>
          </a:solidFill>
          <a:ln w="12700" algn="ctr">
            <a:noFill/>
            <a:miter lim="800000"/>
            <a:headEnd/>
            <a:tailEnd/>
          </a:ln>
        </p:spPr>
        <p:txBody>
          <a:bodyPr tIns="46800" anchor="ctr"/>
          <a:lstStyle/>
          <a:p>
            <a:pPr lvl="0" algn="ctr" eaLnBrk="0" hangingPunct="0">
              <a:defRPr/>
            </a:pPr>
            <a:r>
              <a:rPr lang="en-US" altLang="ko-KR" sz="1000" kern="0" dirty="0">
                <a:solidFill>
                  <a:srgbClr val="FFFFFF"/>
                </a:solidFill>
                <a:ea typeface="맑은 고딕" panose="020B0503020000020004" pitchFamily="50" charset="-127"/>
              </a:rPr>
              <a:t>Forecasted CapEx, </a:t>
            </a:r>
          </a:p>
          <a:p>
            <a:pPr lvl="0" algn="ctr" eaLnBrk="0" hangingPunct="0">
              <a:defRPr/>
            </a:pPr>
            <a:r>
              <a:rPr lang="en-US" altLang="ko-KR" sz="1000" kern="0" dirty="0">
                <a:solidFill>
                  <a:srgbClr val="FFFFFF"/>
                </a:solidFill>
                <a:ea typeface="맑은 고딕" panose="020B0503020000020004" pitchFamily="50" charset="-127"/>
              </a:rPr>
              <a:t>Working Capital</a:t>
            </a:r>
          </a:p>
        </p:txBody>
      </p:sp>
      <p:sp>
        <p:nvSpPr>
          <p:cNvPr id="51" name="Rectangle 13">
            <a:extLst>
              <a:ext uri="{FF2B5EF4-FFF2-40B4-BE49-F238E27FC236}">
                <a16:creationId xmlns:a16="http://schemas.microsoft.com/office/drawing/2014/main" id="{CDE58DED-66AF-4F60-8C66-11F3668C44AB}"/>
              </a:ext>
            </a:extLst>
          </p:cNvPr>
          <p:cNvSpPr>
            <a:spLocks noChangeArrowheads="1"/>
          </p:cNvSpPr>
          <p:nvPr/>
        </p:nvSpPr>
        <p:spPr bwMode="auto">
          <a:xfrm>
            <a:off x="847477" y="4368435"/>
            <a:ext cx="1297144" cy="436891"/>
          </a:xfrm>
          <a:prstGeom prst="rect">
            <a:avLst/>
          </a:prstGeom>
          <a:solidFill>
            <a:srgbClr val="0091DA"/>
          </a:solidFill>
          <a:ln w="9525">
            <a:noFill/>
            <a:miter lim="800000"/>
            <a:headEnd/>
            <a:tailEnd/>
          </a:ln>
        </p:spPr>
        <p:txBody>
          <a:bodyPr lIns="36000" rIns="36000" anchor="ctr"/>
          <a:lstStyle/>
          <a:p>
            <a:pPr lvl="0" algn="ctr">
              <a:spcBef>
                <a:spcPct val="50000"/>
              </a:spcBef>
              <a:defRPr/>
            </a:pPr>
            <a:r>
              <a:rPr lang="en-US" altLang="ko-KR" sz="1000" kern="0" dirty="0">
                <a:solidFill>
                  <a:srgbClr val="FFFFFF"/>
                </a:solidFill>
                <a:ea typeface="맑은 고딕" panose="020B0503020000020004" pitchFamily="50" charset="-127"/>
              </a:rPr>
              <a:t> Cash Flow</a:t>
            </a:r>
            <a:r>
              <a:rPr lang="ko-KR" altLang="en-US" sz="1000" kern="0" dirty="0">
                <a:solidFill>
                  <a:srgbClr val="FFFFFF"/>
                </a:solidFill>
                <a:ea typeface="맑은 고딕" panose="020B0503020000020004" pitchFamily="50" charset="-127"/>
              </a:rPr>
              <a:t> </a:t>
            </a:r>
          </a:p>
        </p:txBody>
      </p:sp>
      <p:cxnSp>
        <p:nvCxnSpPr>
          <p:cNvPr id="52" name="AutoShape 14">
            <a:extLst>
              <a:ext uri="{FF2B5EF4-FFF2-40B4-BE49-F238E27FC236}">
                <a16:creationId xmlns:a16="http://schemas.microsoft.com/office/drawing/2014/main" id="{1067A67E-3820-4C1B-BC20-157BBD7436A5}"/>
              </a:ext>
            </a:extLst>
          </p:cNvPr>
          <p:cNvCxnSpPr>
            <a:cxnSpLocks noChangeShapeType="1"/>
            <a:stCxn id="50" idx="2"/>
            <a:endCxn id="42" idx="0"/>
          </p:cNvCxnSpPr>
          <p:nvPr/>
        </p:nvCxnSpPr>
        <p:spPr bwMode="auto">
          <a:xfrm>
            <a:off x="3033790" y="4118783"/>
            <a:ext cx="0" cy="249652"/>
          </a:xfrm>
          <a:prstGeom prst="straightConnector1">
            <a:avLst/>
          </a:prstGeom>
          <a:noFill/>
          <a:ln w="12700">
            <a:solidFill>
              <a:srgbClr val="0C2D83"/>
            </a:solidFill>
            <a:round/>
            <a:headEnd type="none" w="sm" len="sm"/>
            <a:tailEnd type="triangle" w="sm" len="sm"/>
          </a:ln>
        </p:spPr>
      </p:cxnSp>
      <p:cxnSp>
        <p:nvCxnSpPr>
          <p:cNvPr id="53" name="AutoShape 15">
            <a:extLst>
              <a:ext uri="{FF2B5EF4-FFF2-40B4-BE49-F238E27FC236}">
                <a16:creationId xmlns:a16="http://schemas.microsoft.com/office/drawing/2014/main" id="{1FD6E40F-B1E5-4838-8A65-D447A0E58EA6}"/>
              </a:ext>
            </a:extLst>
          </p:cNvPr>
          <p:cNvCxnSpPr>
            <a:cxnSpLocks noChangeShapeType="1"/>
            <a:stCxn id="51" idx="3"/>
            <a:endCxn id="42" idx="1"/>
          </p:cNvCxnSpPr>
          <p:nvPr/>
        </p:nvCxnSpPr>
        <p:spPr bwMode="auto">
          <a:xfrm>
            <a:off x="2144621" y="4586881"/>
            <a:ext cx="240597" cy="0"/>
          </a:xfrm>
          <a:prstGeom prst="straightConnector1">
            <a:avLst/>
          </a:prstGeom>
          <a:noFill/>
          <a:ln w="12700">
            <a:solidFill>
              <a:srgbClr val="0C2D83"/>
            </a:solidFill>
            <a:round/>
            <a:headEnd type="none" w="sm" len="sm"/>
            <a:tailEnd type="triangle" w="sm" len="sm"/>
          </a:ln>
        </p:spPr>
      </p:cxnSp>
      <p:cxnSp>
        <p:nvCxnSpPr>
          <p:cNvPr id="54" name="AutoShape 17">
            <a:extLst>
              <a:ext uri="{FF2B5EF4-FFF2-40B4-BE49-F238E27FC236}">
                <a16:creationId xmlns:a16="http://schemas.microsoft.com/office/drawing/2014/main" id="{BCDA7D94-0762-4601-8DE3-0DCFF31DEA4A}"/>
              </a:ext>
            </a:extLst>
          </p:cNvPr>
          <p:cNvCxnSpPr>
            <a:cxnSpLocks noChangeShapeType="1"/>
            <a:stCxn id="45" idx="2"/>
            <a:endCxn id="46" idx="0"/>
          </p:cNvCxnSpPr>
          <p:nvPr/>
        </p:nvCxnSpPr>
        <p:spPr bwMode="auto">
          <a:xfrm>
            <a:off x="4570442" y="2884000"/>
            <a:ext cx="0" cy="139174"/>
          </a:xfrm>
          <a:prstGeom prst="straightConnector1">
            <a:avLst/>
          </a:prstGeom>
          <a:noFill/>
          <a:ln w="12700">
            <a:solidFill>
              <a:srgbClr val="0C2D83"/>
            </a:solidFill>
            <a:round/>
            <a:headEnd type="none" w="sm" len="sm"/>
            <a:tailEnd type="triangle" w="sm" len="sm"/>
          </a:ln>
        </p:spPr>
      </p:cxnSp>
      <p:cxnSp>
        <p:nvCxnSpPr>
          <p:cNvPr id="55" name="AutoShape 18">
            <a:extLst>
              <a:ext uri="{FF2B5EF4-FFF2-40B4-BE49-F238E27FC236}">
                <a16:creationId xmlns:a16="http://schemas.microsoft.com/office/drawing/2014/main" id="{7860DA5C-2227-444C-B81D-4CCF944662D3}"/>
              </a:ext>
            </a:extLst>
          </p:cNvPr>
          <p:cNvCxnSpPr>
            <a:cxnSpLocks noChangeShapeType="1"/>
            <a:stCxn id="46" idx="2"/>
            <a:endCxn id="50" idx="3"/>
          </p:cNvCxnSpPr>
          <p:nvPr/>
        </p:nvCxnSpPr>
        <p:spPr bwMode="auto">
          <a:xfrm rot="5400000">
            <a:off x="3927585" y="3216154"/>
            <a:ext cx="397634" cy="888080"/>
          </a:xfrm>
          <a:prstGeom prst="bentConnector2">
            <a:avLst/>
          </a:prstGeom>
          <a:noFill/>
          <a:ln w="12700">
            <a:solidFill>
              <a:srgbClr val="0C2D83"/>
            </a:solidFill>
            <a:miter lim="800000"/>
            <a:headEnd type="none" w="sm" len="sm"/>
            <a:tailEnd type="triangle" w="sm" len="sm"/>
          </a:ln>
        </p:spPr>
      </p:cxnSp>
      <p:sp>
        <p:nvSpPr>
          <p:cNvPr id="56" name="Oval 22">
            <a:extLst>
              <a:ext uri="{FF2B5EF4-FFF2-40B4-BE49-F238E27FC236}">
                <a16:creationId xmlns:a16="http://schemas.microsoft.com/office/drawing/2014/main" id="{2CE8EF79-5B87-4255-9B9E-7CD9FB6D2B19}"/>
              </a:ext>
            </a:extLst>
          </p:cNvPr>
          <p:cNvSpPr>
            <a:spLocks noChangeArrowheads="1"/>
          </p:cNvSpPr>
          <p:nvPr/>
        </p:nvSpPr>
        <p:spPr bwMode="auto">
          <a:xfrm>
            <a:off x="1060360" y="5124249"/>
            <a:ext cx="871378" cy="433387"/>
          </a:xfrm>
          <a:prstGeom prst="ellipse">
            <a:avLst/>
          </a:prstGeom>
          <a:solidFill>
            <a:srgbClr val="F68D2E"/>
          </a:solidFill>
          <a:ln w="6350" algn="ctr">
            <a:noFill/>
            <a:round/>
            <a:headEnd/>
            <a:tailEnd/>
          </a:ln>
        </p:spPr>
        <p:txBody>
          <a:bodyPr wrap="none" lIns="0" tIns="0" rIns="0" bIns="0" anchor="ctr"/>
          <a:lstStyle/>
          <a:p>
            <a:pPr marL="168275" marR="0" lvl="0" indent="-168275" algn="ctr" defTabSz="914400" eaLnBrk="1" fontAlgn="auto" latinLnBrk="0" hangingPunct="1">
              <a:lnSpc>
                <a:spcPct val="100000"/>
              </a:lnSpc>
              <a:spcBef>
                <a:spcPct val="40000"/>
              </a:spcBef>
              <a:spcAft>
                <a:spcPts val="0"/>
              </a:spcAft>
              <a:buClr>
                <a:srgbClr val="0C2D83"/>
              </a:buClr>
              <a:buSzTx/>
              <a:buFont typeface="Wingdings" pitchFamily="2" charset="2"/>
              <a:buNone/>
              <a:tabLst/>
              <a:defRPr/>
            </a:pPr>
            <a:r>
              <a:rPr lang="en-US" altLang="ko-KR" sz="1000" kern="0" dirty="0">
                <a:solidFill>
                  <a:srgbClr val="FFFFFF"/>
                </a:solidFill>
                <a:cs typeface="Arial" pitchFamily="34" charset="0"/>
              </a:rPr>
              <a:t>WACC</a:t>
            </a:r>
            <a:endParaRPr kumimoji="0" lang="en-US" altLang="ko-KR" sz="1000" i="0" u="none" strike="noStrike" kern="0" cap="none" spc="0" normalizeH="0" baseline="0" noProof="0" dirty="0">
              <a:ln>
                <a:noFill/>
              </a:ln>
              <a:solidFill>
                <a:srgbClr val="FFFFFF"/>
              </a:solidFill>
              <a:effectLst/>
              <a:uLnTx/>
              <a:uFillTx/>
              <a:cs typeface="Arial" pitchFamily="34" charset="0"/>
            </a:endParaRPr>
          </a:p>
        </p:txBody>
      </p:sp>
      <p:sp>
        <p:nvSpPr>
          <p:cNvPr id="57" name="Line 23">
            <a:extLst>
              <a:ext uri="{FF2B5EF4-FFF2-40B4-BE49-F238E27FC236}">
                <a16:creationId xmlns:a16="http://schemas.microsoft.com/office/drawing/2014/main" id="{CAEC1717-8F7F-45F7-8323-D33D20833425}"/>
              </a:ext>
            </a:extLst>
          </p:cNvPr>
          <p:cNvSpPr>
            <a:spLocks noChangeShapeType="1"/>
          </p:cNvSpPr>
          <p:nvPr/>
        </p:nvSpPr>
        <p:spPr bwMode="auto">
          <a:xfrm flipH="1" flipV="1">
            <a:off x="1496050" y="4805326"/>
            <a:ext cx="0" cy="318922"/>
          </a:xfrm>
          <a:prstGeom prst="line">
            <a:avLst/>
          </a:prstGeom>
          <a:noFill/>
          <a:ln w="6350">
            <a:solidFill>
              <a:srgbClr val="0C2D83"/>
            </a:solidFill>
            <a:round/>
            <a:headEnd/>
            <a:tailEnd type="triangle" w="med" len="me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000" i="0" u="none" strike="noStrike" kern="0" cap="none" spc="0" normalizeH="0" baseline="0" noProof="0" dirty="0">
              <a:ln>
                <a:noFill/>
              </a:ln>
              <a:solidFill>
                <a:sysClr val="windowText" lastClr="000000"/>
              </a:solidFill>
              <a:effectLst/>
              <a:uLnTx/>
              <a:uFillTx/>
            </a:endParaRPr>
          </a:p>
        </p:txBody>
      </p:sp>
      <p:sp>
        <p:nvSpPr>
          <p:cNvPr id="59" name="Rectangle 5">
            <a:extLst>
              <a:ext uri="{FF2B5EF4-FFF2-40B4-BE49-F238E27FC236}">
                <a16:creationId xmlns:a16="http://schemas.microsoft.com/office/drawing/2014/main" id="{122A2B52-761F-4E1F-9E65-0C5430240CC2}"/>
              </a:ext>
            </a:extLst>
          </p:cNvPr>
          <p:cNvSpPr>
            <a:spLocks noChangeArrowheads="1"/>
          </p:cNvSpPr>
          <p:nvPr/>
        </p:nvSpPr>
        <p:spPr bwMode="auto">
          <a:xfrm>
            <a:off x="2385218" y="3021862"/>
            <a:ext cx="1297144" cy="436890"/>
          </a:xfrm>
          <a:prstGeom prst="rect">
            <a:avLst/>
          </a:prstGeom>
          <a:solidFill>
            <a:srgbClr val="0091DA"/>
          </a:solidFill>
          <a:ln w="12700" algn="ctr">
            <a:noFill/>
            <a:miter lim="800000"/>
            <a:headEnd/>
            <a:tailEnd/>
          </a:ln>
        </p:spPr>
        <p:txBody>
          <a:bodyPr tIns="46800" anchor="ctr"/>
          <a:lstStyle/>
          <a:p>
            <a:pPr marL="285750" indent="-285750" algn="ctr" defTabSz="762000" eaLnBrk="0" hangingPunct="0"/>
            <a:r>
              <a:rPr kumimoji="1" lang="en-US" altLang="ko-KR" sz="1000" kern="0" dirty="0">
                <a:solidFill>
                  <a:srgbClr val="FFFFFF"/>
                </a:solidFill>
                <a:ea typeface="맑은 고딕" panose="020B0503020000020004" pitchFamily="50" charset="-127"/>
              </a:rPr>
              <a:t>Forecasted </a:t>
            </a:r>
          </a:p>
          <a:p>
            <a:pPr marL="285750" indent="-285750" algn="ctr" defTabSz="762000" eaLnBrk="0" hangingPunct="0"/>
            <a:r>
              <a:rPr kumimoji="1" lang="en-US" altLang="ko-KR" sz="1000" kern="0" dirty="0">
                <a:solidFill>
                  <a:srgbClr val="FFFFFF"/>
                </a:solidFill>
                <a:ea typeface="맑은 고딕" panose="020B0503020000020004" pitchFamily="50" charset="-127"/>
              </a:rPr>
              <a:t>Balance Sheet</a:t>
            </a:r>
          </a:p>
        </p:txBody>
      </p:sp>
      <p:sp>
        <p:nvSpPr>
          <p:cNvPr id="60" name="Rectangle 16">
            <a:extLst>
              <a:ext uri="{FF2B5EF4-FFF2-40B4-BE49-F238E27FC236}">
                <a16:creationId xmlns:a16="http://schemas.microsoft.com/office/drawing/2014/main" id="{0B046ACA-99BE-4FFE-AA08-C4AEAAB5B1DD}"/>
              </a:ext>
            </a:extLst>
          </p:cNvPr>
          <p:cNvSpPr>
            <a:spLocks noChangeArrowheads="1"/>
          </p:cNvSpPr>
          <p:nvPr/>
        </p:nvSpPr>
        <p:spPr bwMode="auto">
          <a:xfrm>
            <a:off x="5599836" y="1360959"/>
            <a:ext cx="3131613" cy="230832"/>
          </a:xfrm>
          <a:prstGeom prst="rect">
            <a:avLst/>
          </a:prstGeom>
          <a:noFill/>
          <a:ln w="9525" algn="ctr">
            <a:noFill/>
            <a:miter lim="800000"/>
            <a:headEnd/>
            <a:tailEnd/>
          </a:ln>
          <a:effectLst/>
        </p:spPr>
        <p:txBody>
          <a:bodyPr wrap="square" lIns="0" tIns="0" rIns="0" bIns="0">
            <a:spAutoFit/>
          </a:bodyPr>
          <a:lstStyle/>
          <a:p>
            <a:pPr algn="l" fontAlgn="auto">
              <a:lnSpc>
                <a:spcPct val="150000"/>
              </a:lnSpc>
              <a:spcBef>
                <a:spcPts val="0"/>
              </a:spcBef>
              <a:spcAft>
                <a:spcPts val="0"/>
              </a:spcAft>
              <a:buClr>
                <a:srgbClr val="0C2D83"/>
              </a:buClr>
              <a:buSzPct val="85000"/>
              <a:buFontTx/>
              <a:buNone/>
              <a:defRPr/>
            </a:pPr>
            <a:r>
              <a:rPr lang="en-US" altLang="ko-KR" sz="1100" b="1" kern="0" dirty="0">
                <a:solidFill>
                  <a:srgbClr val="0C2D83"/>
                </a:solidFill>
                <a:ea typeface="맑은 고딕"/>
              </a:rPr>
              <a:t>DCF(Discounted Cash Flow) Method</a:t>
            </a:r>
          </a:p>
        </p:txBody>
      </p:sp>
      <p:cxnSp>
        <p:nvCxnSpPr>
          <p:cNvPr id="61" name="AutoShape 16">
            <a:extLst>
              <a:ext uri="{FF2B5EF4-FFF2-40B4-BE49-F238E27FC236}">
                <a16:creationId xmlns:a16="http://schemas.microsoft.com/office/drawing/2014/main" id="{6E3EB8EE-0E1C-4C02-B26B-BE7C8108196F}"/>
              </a:ext>
            </a:extLst>
          </p:cNvPr>
          <p:cNvCxnSpPr>
            <a:cxnSpLocks noChangeShapeType="1"/>
            <a:stCxn id="50" idx="1"/>
            <a:endCxn id="51" idx="0"/>
          </p:cNvCxnSpPr>
          <p:nvPr/>
        </p:nvCxnSpPr>
        <p:spPr bwMode="auto">
          <a:xfrm rot="10800000" flipV="1">
            <a:off x="1496050" y="3859011"/>
            <a:ext cx="889169" cy="509424"/>
          </a:xfrm>
          <a:prstGeom prst="bentConnector2">
            <a:avLst/>
          </a:prstGeom>
          <a:noFill/>
          <a:ln w="12700">
            <a:solidFill>
              <a:srgbClr val="0C2D83"/>
            </a:solidFill>
            <a:prstDash val="dash"/>
            <a:miter lim="800000"/>
            <a:headEnd type="none" w="sm" len="sm"/>
            <a:tailEnd type="triangle" w="sm" len="sm"/>
          </a:ln>
        </p:spPr>
      </p:cxnSp>
      <p:sp>
        <p:nvSpPr>
          <p:cNvPr id="29" name="Rectangle 7">
            <a:extLst>
              <a:ext uri="{FF2B5EF4-FFF2-40B4-BE49-F238E27FC236}">
                <a16:creationId xmlns:a16="http://schemas.microsoft.com/office/drawing/2014/main" id="{8B7A8BF7-6A94-43BF-87FF-3737DA8B4377}"/>
              </a:ext>
            </a:extLst>
          </p:cNvPr>
          <p:cNvSpPr>
            <a:spLocks noChangeArrowheads="1"/>
          </p:cNvSpPr>
          <p:nvPr/>
        </p:nvSpPr>
        <p:spPr bwMode="auto">
          <a:xfrm>
            <a:off x="848769" y="1423087"/>
            <a:ext cx="4374553" cy="338400"/>
          </a:xfrm>
          <a:prstGeom prst="rect">
            <a:avLst/>
          </a:prstGeom>
          <a:solidFill>
            <a:srgbClr val="00338D"/>
          </a:solidFill>
          <a:ln w="9525">
            <a:noFill/>
            <a:miter lim="800000"/>
            <a:headEnd/>
            <a:tailEnd/>
          </a:ln>
        </p:spPr>
        <p:txBody>
          <a:bodyPr anchor="ctr"/>
          <a:lstStyle/>
          <a:p>
            <a:pPr marL="285750" lvl="0" indent="-285750" algn="ctr" defTabSz="762000" fontAlgn="auto">
              <a:spcAft>
                <a:spcPts val="0"/>
              </a:spcAft>
              <a:defRPr/>
            </a:pPr>
            <a:r>
              <a:rPr lang="en-US" altLang="ko-KR" sz="1000" b="1" kern="0" dirty="0">
                <a:solidFill>
                  <a:sysClr val="window" lastClr="FFFFFF"/>
                </a:solidFill>
                <a:ea typeface="맑은 고딕" panose="020B0503020000020004" pitchFamily="50" charset="-127"/>
                <a:cs typeface="Arial" pitchFamily="34" charset="0"/>
              </a:rPr>
              <a:t>DCF(Discounted Cash Flow) Method</a:t>
            </a:r>
          </a:p>
        </p:txBody>
      </p:sp>
      <p:sp>
        <p:nvSpPr>
          <p:cNvPr id="33" name="Title 1">
            <a:extLst>
              <a:ext uri="{FF2B5EF4-FFF2-40B4-BE49-F238E27FC236}">
                <a16:creationId xmlns:a16="http://schemas.microsoft.com/office/drawing/2014/main" id="{368D7341-0197-4A69-A24B-0D3857E81979}"/>
              </a:ext>
            </a:extLst>
          </p:cNvPr>
          <p:cNvSpPr>
            <a:spLocks noGrp="1"/>
          </p:cNvSpPr>
          <p:nvPr>
            <p:ph type="title"/>
          </p:nvPr>
        </p:nvSpPr>
        <p:spPr>
          <a:xfrm>
            <a:off x="825600" y="451575"/>
            <a:ext cx="8254800" cy="723600"/>
          </a:xfrm>
        </p:spPr>
        <p:txBody>
          <a:bodyPr/>
          <a:lstStyle/>
          <a:p>
            <a:r>
              <a:rPr lang="en-US" altLang="ko-KR" sz="4800" dirty="0"/>
              <a:t>Valuation scope of work (3/5) - Methodology</a:t>
            </a:r>
            <a:endParaRPr lang="en-GB" sz="4800" dirty="0"/>
          </a:p>
        </p:txBody>
      </p:sp>
    </p:spTree>
    <p:extLst>
      <p:ext uri="{BB962C8B-B14F-4D97-AF65-F5344CB8AC3E}">
        <p14:creationId xmlns:p14="http://schemas.microsoft.com/office/powerpoint/2010/main" val="82691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altLang="ko-KR" dirty="0"/>
              <a:t>Scope of work</a:t>
            </a:r>
          </a:p>
        </p:txBody>
      </p:sp>
      <p:sp>
        <p:nvSpPr>
          <p:cNvPr id="29" name="텍스트 개체 틀 2">
            <a:extLst>
              <a:ext uri="{FF2B5EF4-FFF2-40B4-BE49-F238E27FC236}">
                <a16:creationId xmlns:a16="http://schemas.microsoft.com/office/drawing/2014/main" id="{351ED50F-453F-4778-8C47-0F4F4A5DD360}"/>
              </a:ext>
            </a:extLst>
          </p:cNvPr>
          <p:cNvSpPr txBox="1">
            <a:spLocks/>
          </p:cNvSpPr>
          <p:nvPr/>
        </p:nvSpPr>
        <p:spPr>
          <a:xfrm>
            <a:off x="813600" y="1000849"/>
            <a:ext cx="8928100" cy="587080"/>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r>
              <a:rPr lang="en-US" altLang="ko-KR" dirty="0">
                <a:latin typeface="+mn-lt"/>
              </a:rPr>
              <a:t>Details on applying GPCM and GTM are as follows.</a:t>
            </a:r>
          </a:p>
        </p:txBody>
      </p:sp>
      <p:sp>
        <p:nvSpPr>
          <p:cNvPr id="30" name="Rectangle 3">
            <a:extLst>
              <a:ext uri="{FF2B5EF4-FFF2-40B4-BE49-F238E27FC236}">
                <a16:creationId xmlns:a16="http://schemas.microsoft.com/office/drawing/2014/main" id="{3008A1B2-D9EA-4C4A-8528-5E2F33FFC616}"/>
              </a:ext>
            </a:extLst>
          </p:cNvPr>
          <p:cNvSpPr>
            <a:spLocks noChangeArrowheads="1"/>
          </p:cNvSpPr>
          <p:nvPr>
            <p:custDataLst>
              <p:tags r:id="rId1"/>
            </p:custDataLst>
          </p:nvPr>
        </p:nvSpPr>
        <p:spPr bwMode="auto">
          <a:xfrm>
            <a:off x="640864" y="1357407"/>
            <a:ext cx="8917200" cy="4324032"/>
          </a:xfrm>
          <a:prstGeom prst="rect">
            <a:avLst/>
          </a:prstGeom>
          <a:noFill/>
          <a:ln w="9525">
            <a:noFill/>
            <a:miter lim="800000"/>
            <a:headEnd/>
            <a:tailEnd/>
          </a:ln>
          <a:effectLst/>
        </p:spPr>
        <p:txBody>
          <a:bodyPr lIns="90000" tIns="46800" rIns="90000" bIns="46800"/>
          <a:lstStyle/>
          <a:p>
            <a:pPr marL="180975" lvl="1" indent="-179388">
              <a:lnSpc>
                <a:spcPct val="110000"/>
              </a:lnSpc>
              <a:spcBef>
                <a:spcPts val="432"/>
              </a:spcBef>
              <a:buClr>
                <a:srgbClr val="00338D"/>
              </a:buClr>
              <a:buSzPct val="85000"/>
              <a:buFont typeface="Wingdings" pitchFamily="2" charset="2"/>
              <a:buChar char="l"/>
            </a:pPr>
            <a:endParaRPr lang="en-US" altLang="ko-KR" sz="900" dirty="0">
              <a:latin typeface="Univers for KPMG" panose="020B0603020202020204" pitchFamily="34" charset="0"/>
              <a:ea typeface="맑은 고딕" panose="020B0503020000020004" pitchFamily="50" charset="-127"/>
            </a:endParaRPr>
          </a:p>
          <a:p>
            <a:pPr marL="1587" lvl="1">
              <a:lnSpc>
                <a:spcPct val="110000"/>
              </a:lnSpc>
              <a:spcBef>
                <a:spcPts val="432"/>
              </a:spcBef>
              <a:buClr>
                <a:srgbClr val="00338D"/>
              </a:buClr>
              <a:buSzPct val="85000"/>
            </a:pPr>
            <a:endParaRPr lang="en-US" altLang="ko-KR" sz="900" dirty="0">
              <a:latin typeface="Univers for KPMG" panose="020B0603020202020204" pitchFamily="34" charset="0"/>
              <a:ea typeface="맑은 고딕" panose="020B0503020000020004" pitchFamily="50" charset="-127"/>
            </a:endParaRPr>
          </a:p>
        </p:txBody>
      </p:sp>
      <p:sp>
        <p:nvSpPr>
          <p:cNvPr id="31" name="텍스트 개체 틀 60">
            <a:extLst>
              <a:ext uri="{FF2B5EF4-FFF2-40B4-BE49-F238E27FC236}">
                <a16:creationId xmlns:a16="http://schemas.microsoft.com/office/drawing/2014/main" id="{B382CB36-1F6C-4716-AE8A-CD45ED718B52}"/>
              </a:ext>
            </a:extLst>
          </p:cNvPr>
          <p:cNvSpPr txBox="1">
            <a:spLocks/>
          </p:cNvSpPr>
          <p:nvPr/>
        </p:nvSpPr>
        <p:spPr bwMode="gray">
          <a:xfrm>
            <a:off x="5457605" y="1650480"/>
            <a:ext cx="3642007" cy="1787089"/>
          </a:xfrm>
          <a:prstGeom prst="rect">
            <a:avLst/>
          </a:prstGeom>
        </p:spPr>
        <p:txBody>
          <a:bodyPr vert="horz" lIns="0" tIns="0" rIns="0" bIns="0" rtlCol="0">
            <a:noAutofit/>
          </a:bodyPr>
          <a:lstStyle>
            <a:lvl1pPr marL="0" indent="0" algn="l" defTabSz="914400" rtl="0" eaLnBrk="1" latinLnBrk="1" hangingPunct="1">
              <a:lnSpc>
                <a:spcPct val="100000"/>
              </a:lnSpc>
              <a:spcBef>
                <a:spcPts val="600"/>
              </a:spcBef>
              <a:buFont typeface="Arial" pitchFamily="34" charset="0"/>
              <a:buNone/>
              <a:defRPr lang="en-US" sz="900" b="1" kern="1200" noProof="0">
                <a:solidFill>
                  <a:srgbClr val="00338D"/>
                </a:solidFill>
                <a:latin typeface="맑은 고딕" pitchFamily="50" charset="-127"/>
                <a:ea typeface="맑은 고딕" pitchFamily="50" charset="-127"/>
                <a:cs typeface="Arial" pitchFamily="34" charset="0"/>
              </a:defRPr>
            </a:lvl1pPr>
            <a:lvl2pPr marL="0" indent="0" algn="l" defTabSz="914400" rtl="0" eaLnBrk="1" latinLnBrk="1" hangingPunct="1">
              <a:lnSpc>
                <a:spcPct val="100000"/>
              </a:lnSpc>
              <a:spcBef>
                <a:spcPts val="600"/>
              </a:spcBef>
              <a:buFont typeface="Arial" pitchFamily="34" charset="0"/>
              <a:buNone/>
              <a:defRPr lang="en-US" sz="900" b="0" kern="1200" noProof="0">
                <a:solidFill>
                  <a:schemeClr val="tx1"/>
                </a:solidFill>
                <a:latin typeface="맑은 고딕" pitchFamily="50" charset="-127"/>
                <a:ea typeface="맑은 고딕" pitchFamily="50" charset="-127"/>
                <a:cs typeface="Arial" pitchFamily="34" charset="0"/>
              </a:defRPr>
            </a:lvl2pPr>
            <a:lvl3pPr marL="177800" indent="-177800" algn="l" defTabSz="914400" rtl="0" eaLnBrk="1" latinLnBrk="1" hangingPunct="1">
              <a:lnSpc>
                <a:spcPct val="100000"/>
              </a:lnSpc>
              <a:spcBef>
                <a:spcPts val="600"/>
              </a:spcBef>
              <a:buClr>
                <a:srgbClr val="97989A"/>
              </a:buClr>
              <a:buFont typeface="Arial" pitchFamily="34" charset="0"/>
              <a:buChar char="■"/>
              <a:defRPr lang="en-US" sz="900" b="0" kern="1200" noProof="0">
                <a:solidFill>
                  <a:schemeClr val="tx1"/>
                </a:solidFill>
                <a:latin typeface="맑은 고딕" pitchFamily="50" charset="-127"/>
                <a:ea typeface="맑은 고딕" pitchFamily="50" charset="-127"/>
                <a:cs typeface="Arial" pitchFamily="34" charset="0"/>
              </a:defRPr>
            </a:lvl3pPr>
            <a:lvl4pPr marL="355600" indent="-177800" algn="l" defTabSz="914400" rtl="0" eaLnBrk="1" latinLnBrk="1" hangingPunct="1">
              <a:lnSpc>
                <a:spcPct val="100000"/>
              </a:lnSpc>
              <a:spcBef>
                <a:spcPts val="600"/>
              </a:spcBef>
              <a:buClr>
                <a:srgbClr val="97989A"/>
              </a:buClr>
              <a:buFont typeface="Arial" pitchFamily="34" charset="0"/>
              <a:buChar char="–"/>
              <a:defRPr lang="en-US" sz="900" b="0" kern="1200" noProof="0">
                <a:solidFill>
                  <a:schemeClr val="tx1"/>
                </a:solidFill>
                <a:latin typeface="맑은 고딕" pitchFamily="50" charset="-127"/>
                <a:ea typeface="맑은 고딕" pitchFamily="50" charset="-127"/>
                <a:cs typeface="Arial" pitchFamily="34" charset="0"/>
              </a:defRPr>
            </a:lvl4pPr>
            <a:lvl5pPr marL="534988" indent="-174625" algn="l" defTabSz="914400" rtl="0" eaLnBrk="1" latinLnBrk="1" hangingPunct="1">
              <a:lnSpc>
                <a:spcPct val="100000"/>
              </a:lnSpc>
              <a:spcBef>
                <a:spcPts val="600"/>
              </a:spcBef>
              <a:buClr>
                <a:srgbClr val="97989A"/>
              </a:buClr>
              <a:buFont typeface="Arial" pitchFamily="34" charset="0"/>
              <a:buChar char="■"/>
              <a:defRPr lang="en-GB" sz="900" b="0" kern="1200" baseline="0" noProof="0">
                <a:solidFill>
                  <a:schemeClr val="tx1"/>
                </a:solidFill>
                <a:latin typeface="맑은 고딕" pitchFamily="50" charset="-127"/>
                <a:ea typeface="맑은 고딕" pitchFamily="50" charset="-127"/>
                <a:cs typeface="Arial" pitchFamily="34" charset="0"/>
              </a:defRPr>
            </a:lvl5pPr>
            <a:lvl6pPr marL="720725" indent="-185738" algn="l" defTabSz="914400" rtl="0" eaLnBrk="1" latinLnBrk="1" hangingPunct="1">
              <a:lnSpc>
                <a:spcPct val="110000"/>
              </a:lnSpc>
              <a:spcBef>
                <a:spcPts val="600"/>
              </a:spcBef>
              <a:buClr>
                <a:srgbClr val="97989A"/>
              </a:buClr>
              <a:buFont typeface="Arial" pitchFamily="34" charset="0"/>
              <a:buChar char="–"/>
              <a:defRPr lang="en-GB" sz="900" kern="1200" dirty="0" smtClean="0">
                <a:solidFill>
                  <a:schemeClr val="tx1"/>
                </a:solidFill>
                <a:latin typeface="Arial" pitchFamily="34" charset="0"/>
                <a:ea typeface="+mn-ea"/>
                <a:cs typeface="Arial" pitchFamily="34" charset="0"/>
              </a:defRPr>
            </a:lvl6pPr>
            <a:lvl7pPr marL="895350"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7pPr>
            <a:lvl8pPr marL="1081088" indent="-185738"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mn-cs"/>
              </a:defRPr>
            </a:lvl8pPr>
            <a:lvl9pPr marL="1255713"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9pPr>
          </a:lstStyle>
          <a:p>
            <a:pPr marL="180975" lvl="1" indent="-179388" latinLnBrk="0">
              <a:lnSpc>
                <a:spcPct val="130000"/>
              </a:lnSpc>
              <a:spcBef>
                <a:spcPts val="432"/>
              </a:spcBef>
              <a:buClr>
                <a:srgbClr val="00338D"/>
              </a:buClr>
              <a:buSzPct val="85000"/>
              <a:buFont typeface="Wingdings" pitchFamily="2" charset="2"/>
              <a:buChar char="l"/>
            </a:pPr>
            <a:r>
              <a:rPr lang="en-US" altLang="ko-KR" sz="1000" dirty="0">
                <a:latin typeface="+mn-lt"/>
                <a:ea typeface="+mn-ea"/>
                <a:cs typeface="+mn-cs"/>
              </a:rPr>
              <a:t>Guideline Public Company Method utilizes Trading Market Financial Multiples of comparable companies to estimate the value of a target. This method looks into the Market Capitalization, Sales, Operating Income, EBITDA, etc. of comparable companies. </a:t>
            </a:r>
          </a:p>
          <a:p>
            <a:pPr marL="180975" lvl="1" indent="-179388" latinLnBrk="0">
              <a:lnSpc>
                <a:spcPct val="130000"/>
              </a:lnSpc>
              <a:spcBef>
                <a:spcPts val="432"/>
              </a:spcBef>
              <a:buClr>
                <a:srgbClr val="00338D"/>
              </a:buClr>
              <a:buSzPct val="85000"/>
              <a:buFont typeface="Wingdings" pitchFamily="2" charset="2"/>
              <a:buChar char="l"/>
            </a:pPr>
            <a:r>
              <a:rPr lang="en-US" altLang="ko-KR" sz="1000" dirty="0">
                <a:latin typeface="+mn-lt"/>
                <a:ea typeface="+mn-ea"/>
                <a:cs typeface="+mn-cs"/>
              </a:rPr>
              <a:t>The reasoning behind this methodology is that if the market is efficient, the stock price of a company can be used as a benchmark to estimate the value of a target. By comparing the stock prices of similar companies, a relative value of a target can be derived. </a:t>
            </a:r>
          </a:p>
          <a:p>
            <a:pPr marL="180975" lvl="1" indent="-179388" latinLnBrk="0">
              <a:lnSpc>
                <a:spcPct val="130000"/>
              </a:lnSpc>
              <a:spcBef>
                <a:spcPts val="432"/>
              </a:spcBef>
              <a:buClr>
                <a:srgbClr val="00338D"/>
              </a:buClr>
              <a:buSzPct val="85000"/>
              <a:buFont typeface="Wingdings" pitchFamily="2" charset="2"/>
              <a:buChar char="l"/>
            </a:pPr>
            <a:endParaRPr altLang="ko-KR" sz="1000" dirty="0">
              <a:latin typeface="+mn-lt"/>
              <a:ea typeface="+mn-ea"/>
              <a:cs typeface="+mn-cs"/>
            </a:endParaRPr>
          </a:p>
        </p:txBody>
      </p:sp>
      <p:sp>
        <p:nvSpPr>
          <p:cNvPr id="32" name="Rectangle 62">
            <a:extLst>
              <a:ext uri="{FF2B5EF4-FFF2-40B4-BE49-F238E27FC236}">
                <a16:creationId xmlns:a16="http://schemas.microsoft.com/office/drawing/2014/main" id="{FA146141-0F83-4DC6-A158-2D5C6BCF0294}"/>
              </a:ext>
            </a:extLst>
          </p:cNvPr>
          <p:cNvSpPr>
            <a:spLocks noChangeArrowheads="1"/>
          </p:cNvSpPr>
          <p:nvPr/>
        </p:nvSpPr>
        <p:spPr bwMode="auto">
          <a:xfrm>
            <a:off x="5439223" y="1375472"/>
            <a:ext cx="3355781" cy="226024"/>
          </a:xfrm>
          <a:prstGeom prst="rect">
            <a:avLst/>
          </a:prstGeom>
          <a:noFill/>
          <a:ln w="9525" algn="ctr">
            <a:noFill/>
            <a:miter lim="800000"/>
            <a:headEnd/>
            <a:tailEnd/>
          </a:ln>
          <a:effectLst/>
        </p:spPr>
        <p:txBody>
          <a:bodyPr wrap="square" lIns="0" tIns="0" rIns="0" bIns="0">
            <a:spAutoFit/>
          </a:bodyPr>
          <a:lstStyle/>
          <a:p>
            <a:pPr>
              <a:lnSpc>
                <a:spcPct val="150000"/>
              </a:lnSpc>
              <a:buClr>
                <a:srgbClr val="0C2D83"/>
              </a:buClr>
              <a:buSzPct val="85000"/>
              <a:defRPr/>
            </a:pPr>
            <a:r>
              <a:rPr lang="en-US" altLang="ko-KR" sz="1100" b="1" kern="0" dirty="0">
                <a:solidFill>
                  <a:srgbClr val="0C2D83"/>
                </a:solidFill>
                <a:ea typeface="맑은 고딕"/>
              </a:rPr>
              <a:t>Guideline Public Company Method (GPCM)</a:t>
            </a:r>
          </a:p>
        </p:txBody>
      </p:sp>
      <p:sp>
        <p:nvSpPr>
          <p:cNvPr id="33" name="Rectangle 62">
            <a:extLst>
              <a:ext uri="{FF2B5EF4-FFF2-40B4-BE49-F238E27FC236}">
                <a16:creationId xmlns:a16="http://schemas.microsoft.com/office/drawing/2014/main" id="{0A3D0670-0FAF-416F-B0F4-D3EA76826804}"/>
              </a:ext>
            </a:extLst>
          </p:cNvPr>
          <p:cNvSpPr>
            <a:spLocks noChangeArrowheads="1"/>
          </p:cNvSpPr>
          <p:nvPr/>
        </p:nvSpPr>
        <p:spPr bwMode="auto">
          <a:xfrm>
            <a:off x="5439223" y="3813510"/>
            <a:ext cx="3355781" cy="226024"/>
          </a:xfrm>
          <a:prstGeom prst="rect">
            <a:avLst/>
          </a:prstGeom>
          <a:noFill/>
          <a:ln w="9525" algn="ctr">
            <a:noFill/>
            <a:miter lim="800000"/>
            <a:headEnd/>
            <a:tailEnd/>
          </a:ln>
          <a:effectLst/>
        </p:spPr>
        <p:txBody>
          <a:bodyPr wrap="square" lIns="0" tIns="0" rIns="0" bIns="0">
            <a:spAutoFit/>
          </a:bodyPr>
          <a:lstStyle/>
          <a:p>
            <a:pPr>
              <a:lnSpc>
                <a:spcPct val="150000"/>
              </a:lnSpc>
              <a:buClr>
                <a:srgbClr val="0C2D83"/>
              </a:buClr>
              <a:buSzPct val="85000"/>
              <a:defRPr/>
            </a:pPr>
            <a:r>
              <a:rPr lang="en-US" altLang="ko-KR" sz="1100" b="1" kern="0" dirty="0">
                <a:solidFill>
                  <a:srgbClr val="0C2D83"/>
                </a:solidFill>
                <a:ea typeface="맑은 고딕"/>
              </a:rPr>
              <a:t>Guideline Transaction Method (GTM)</a:t>
            </a:r>
          </a:p>
        </p:txBody>
      </p:sp>
      <p:sp>
        <p:nvSpPr>
          <p:cNvPr id="34" name="텍스트 개체 틀 60">
            <a:extLst>
              <a:ext uri="{FF2B5EF4-FFF2-40B4-BE49-F238E27FC236}">
                <a16:creationId xmlns:a16="http://schemas.microsoft.com/office/drawing/2014/main" id="{E72D5DA5-AB9F-4C73-8981-0ECBA76DAED4}"/>
              </a:ext>
            </a:extLst>
          </p:cNvPr>
          <p:cNvSpPr txBox="1">
            <a:spLocks/>
          </p:cNvSpPr>
          <p:nvPr/>
        </p:nvSpPr>
        <p:spPr bwMode="gray">
          <a:xfrm>
            <a:off x="5467175" y="4104574"/>
            <a:ext cx="3632438" cy="1422748"/>
          </a:xfrm>
          <a:prstGeom prst="rect">
            <a:avLst/>
          </a:prstGeom>
        </p:spPr>
        <p:txBody>
          <a:bodyPr vert="horz" lIns="0" tIns="0" rIns="0" bIns="0" rtlCol="0">
            <a:noAutofit/>
          </a:bodyPr>
          <a:lstStyle>
            <a:lvl1pPr marL="0" indent="0" algn="l" defTabSz="914400" rtl="0" eaLnBrk="1" latinLnBrk="1" hangingPunct="1">
              <a:lnSpc>
                <a:spcPct val="100000"/>
              </a:lnSpc>
              <a:spcBef>
                <a:spcPts val="600"/>
              </a:spcBef>
              <a:buFont typeface="Arial" pitchFamily="34" charset="0"/>
              <a:buNone/>
              <a:defRPr lang="en-US" sz="900" b="1" kern="1200" noProof="0">
                <a:solidFill>
                  <a:srgbClr val="00338D"/>
                </a:solidFill>
                <a:latin typeface="맑은 고딕" pitchFamily="50" charset="-127"/>
                <a:ea typeface="맑은 고딕" pitchFamily="50" charset="-127"/>
                <a:cs typeface="Arial" pitchFamily="34" charset="0"/>
              </a:defRPr>
            </a:lvl1pPr>
            <a:lvl2pPr marL="0" indent="0" algn="l" defTabSz="914400" rtl="0" eaLnBrk="1" latinLnBrk="1" hangingPunct="1">
              <a:lnSpc>
                <a:spcPct val="100000"/>
              </a:lnSpc>
              <a:spcBef>
                <a:spcPts val="600"/>
              </a:spcBef>
              <a:buFont typeface="Arial" pitchFamily="34" charset="0"/>
              <a:buNone/>
              <a:defRPr lang="en-US" sz="900" b="0" kern="1200" noProof="0">
                <a:solidFill>
                  <a:schemeClr val="tx1"/>
                </a:solidFill>
                <a:latin typeface="맑은 고딕" pitchFamily="50" charset="-127"/>
                <a:ea typeface="맑은 고딕" pitchFamily="50" charset="-127"/>
                <a:cs typeface="Arial" pitchFamily="34" charset="0"/>
              </a:defRPr>
            </a:lvl2pPr>
            <a:lvl3pPr marL="177800" indent="-177800" algn="l" defTabSz="914400" rtl="0" eaLnBrk="1" latinLnBrk="1" hangingPunct="1">
              <a:lnSpc>
                <a:spcPct val="100000"/>
              </a:lnSpc>
              <a:spcBef>
                <a:spcPts val="600"/>
              </a:spcBef>
              <a:buClr>
                <a:srgbClr val="97989A"/>
              </a:buClr>
              <a:buFont typeface="Arial" pitchFamily="34" charset="0"/>
              <a:buChar char="■"/>
              <a:defRPr lang="en-US" sz="900" b="0" kern="1200" noProof="0">
                <a:solidFill>
                  <a:schemeClr val="tx1"/>
                </a:solidFill>
                <a:latin typeface="맑은 고딕" pitchFamily="50" charset="-127"/>
                <a:ea typeface="맑은 고딕" pitchFamily="50" charset="-127"/>
                <a:cs typeface="Arial" pitchFamily="34" charset="0"/>
              </a:defRPr>
            </a:lvl3pPr>
            <a:lvl4pPr marL="355600" indent="-177800" algn="l" defTabSz="914400" rtl="0" eaLnBrk="1" latinLnBrk="1" hangingPunct="1">
              <a:lnSpc>
                <a:spcPct val="100000"/>
              </a:lnSpc>
              <a:spcBef>
                <a:spcPts val="600"/>
              </a:spcBef>
              <a:buClr>
                <a:srgbClr val="97989A"/>
              </a:buClr>
              <a:buFont typeface="Arial" pitchFamily="34" charset="0"/>
              <a:buChar char="–"/>
              <a:defRPr lang="en-US" sz="900" b="0" kern="1200" noProof="0">
                <a:solidFill>
                  <a:schemeClr val="tx1"/>
                </a:solidFill>
                <a:latin typeface="맑은 고딕" pitchFamily="50" charset="-127"/>
                <a:ea typeface="맑은 고딕" pitchFamily="50" charset="-127"/>
                <a:cs typeface="Arial" pitchFamily="34" charset="0"/>
              </a:defRPr>
            </a:lvl4pPr>
            <a:lvl5pPr marL="534988" indent="-174625" algn="l" defTabSz="914400" rtl="0" eaLnBrk="1" latinLnBrk="1" hangingPunct="1">
              <a:lnSpc>
                <a:spcPct val="100000"/>
              </a:lnSpc>
              <a:spcBef>
                <a:spcPts val="600"/>
              </a:spcBef>
              <a:buClr>
                <a:srgbClr val="97989A"/>
              </a:buClr>
              <a:buFont typeface="Arial" pitchFamily="34" charset="0"/>
              <a:buChar char="■"/>
              <a:defRPr lang="en-GB" sz="900" b="0" kern="1200" baseline="0" noProof="0">
                <a:solidFill>
                  <a:schemeClr val="tx1"/>
                </a:solidFill>
                <a:latin typeface="맑은 고딕" pitchFamily="50" charset="-127"/>
                <a:ea typeface="맑은 고딕" pitchFamily="50" charset="-127"/>
                <a:cs typeface="Arial" pitchFamily="34" charset="0"/>
              </a:defRPr>
            </a:lvl5pPr>
            <a:lvl6pPr marL="720725" indent="-185738" algn="l" defTabSz="914400" rtl="0" eaLnBrk="1" latinLnBrk="1" hangingPunct="1">
              <a:lnSpc>
                <a:spcPct val="110000"/>
              </a:lnSpc>
              <a:spcBef>
                <a:spcPts val="600"/>
              </a:spcBef>
              <a:buClr>
                <a:srgbClr val="97989A"/>
              </a:buClr>
              <a:buFont typeface="Arial" pitchFamily="34" charset="0"/>
              <a:buChar char="–"/>
              <a:defRPr lang="en-GB" sz="900" kern="1200" dirty="0" smtClean="0">
                <a:solidFill>
                  <a:schemeClr val="tx1"/>
                </a:solidFill>
                <a:latin typeface="Arial" pitchFamily="34" charset="0"/>
                <a:ea typeface="+mn-ea"/>
                <a:cs typeface="Arial" pitchFamily="34" charset="0"/>
              </a:defRPr>
            </a:lvl6pPr>
            <a:lvl7pPr marL="895350"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7pPr>
            <a:lvl8pPr marL="1081088" indent="-185738"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mn-cs"/>
              </a:defRPr>
            </a:lvl8pPr>
            <a:lvl9pPr marL="1255713"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9pPr>
          </a:lstStyle>
          <a:p>
            <a:pPr marL="180975" lvl="1" indent="-179388" latinLnBrk="0">
              <a:lnSpc>
                <a:spcPct val="130000"/>
              </a:lnSpc>
              <a:spcBef>
                <a:spcPts val="432"/>
              </a:spcBef>
              <a:buClr>
                <a:srgbClr val="00338D"/>
              </a:buClr>
              <a:buSzPct val="85000"/>
              <a:buFont typeface="Wingdings" pitchFamily="2" charset="2"/>
              <a:buChar char="l"/>
            </a:pPr>
            <a:r>
              <a:rPr lang="en-US" altLang="ko-KR" sz="1000" dirty="0">
                <a:latin typeface="+mn-lt"/>
                <a:ea typeface="+mn-ea"/>
                <a:cs typeface="+mn-cs"/>
              </a:rPr>
              <a:t>Guideline Transaction Method utilizes multiple derived from the actual consideration paid to the shareholder of acquired company and financials before the transaction. This method looks into the Consideration of the transaction and Sales, Operating Income, EBITDA, etc. of acquired companies.</a:t>
            </a:r>
          </a:p>
          <a:p>
            <a:pPr marL="180975" lvl="1" indent="-179388" latinLnBrk="0">
              <a:lnSpc>
                <a:spcPct val="130000"/>
              </a:lnSpc>
              <a:spcBef>
                <a:spcPts val="432"/>
              </a:spcBef>
              <a:buClr>
                <a:srgbClr val="00338D"/>
              </a:buClr>
              <a:buSzPct val="85000"/>
              <a:buFont typeface="Wingdings" pitchFamily="2" charset="2"/>
              <a:buChar char="l"/>
            </a:pPr>
            <a:endParaRPr altLang="ko-KR" sz="1000" dirty="0">
              <a:latin typeface="+mn-lt"/>
              <a:ea typeface="+mn-ea"/>
              <a:cs typeface="+mn-cs"/>
            </a:endParaRPr>
          </a:p>
        </p:txBody>
      </p:sp>
      <p:sp>
        <p:nvSpPr>
          <p:cNvPr id="35" name="Rectangle 19">
            <a:extLst>
              <a:ext uri="{FF2B5EF4-FFF2-40B4-BE49-F238E27FC236}">
                <a16:creationId xmlns:a16="http://schemas.microsoft.com/office/drawing/2014/main" id="{4FB62B4F-0538-42B8-B9C3-2C30C02AFC7B}"/>
              </a:ext>
            </a:extLst>
          </p:cNvPr>
          <p:cNvSpPr>
            <a:spLocks noChangeArrowheads="1"/>
          </p:cNvSpPr>
          <p:nvPr/>
        </p:nvSpPr>
        <p:spPr bwMode="auto">
          <a:xfrm>
            <a:off x="848769" y="1423087"/>
            <a:ext cx="4374553" cy="338400"/>
          </a:xfrm>
          <a:prstGeom prst="rect">
            <a:avLst/>
          </a:prstGeom>
          <a:solidFill>
            <a:srgbClr val="00338D"/>
          </a:solidFill>
          <a:ln w="9525">
            <a:noFill/>
            <a:miter lim="800000"/>
            <a:headEnd/>
            <a:tailEnd/>
          </a:ln>
        </p:spPr>
        <p:txBody>
          <a:bodyPr anchor="ctr"/>
          <a:lstStyle/>
          <a:p>
            <a:pPr marL="285750" indent="-285750" algn="ctr" defTabSz="762000">
              <a:spcBef>
                <a:spcPct val="0"/>
              </a:spcBef>
              <a:defRPr/>
            </a:pPr>
            <a:r>
              <a:rPr lang="en-US" altLang="ko-KR" sz="1000" b="1" kern="0" dirty="0">
                <a:solidFill>
                  <a:sysClr val="window" lastClr="FFFFFF"/>
                </a:solidFill>
                <a:cs typeface="Arial" pitchFamily="34" charset="0"/>
              </a:rPr>
              <a:t>Market Approach</a:t>
            </a:r>
          </a:p>
        </p:txBody>
      </p:sp>
      <p:sp>
        <p:nvSpPr>
          <p:cNvPr id="38" name="Rectangle 3">
            <a:extLst>
              <a:ext uri="{FF2B5EF4-FFF2-40B4-BE49-F238E27FC236}">
                <a16:creationId xmlns:a16="http://schemas.microsoft.com/office/drawing/2014/main" id="{D8A13E6F-3A15-4222-A0BC-C55FF63CE396}"/>
              </a:ext>
            </a:extLst>
          </p:cNvPr>
          <p:cNvSpPr>
            <a:spLocks noChangeArrowheads="1"/>
          </p:cNvSpPr>
          <p:nvPr/>
        </p:nvSpPr>
        <p:spPr bwMode="auto">
          <a:xfrm>
            <a:off x="1096767" y="4913829"/>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Applying multiples on the target company</a:t>
            </a:r>
            <a:endParaRPr lang="ko-KR" altLang="en-US" sz="1000" kern="0" dirty="0">
              <a:solidFill>
                <a:srgbClr val="FFFFFF"/>
              </a:solidFill>
            </a:endParaRPr>
          </a:p>
        </p:txBody>
      </p:sp>
      <p:sp>
        <p:nvSpPr>
          <p:cNvPr id="62" name="Rectangle 4">
            <a:extLst>
              <a:ext uri="{FF2B5EF4-FFF2-40B4-BE49-F238E27FC236}">
                <a16:creationId xmlns:a16="http://schemas.microsoft.com/office/drawing/2014/main" id="{38D9A3A6-7A82-4303-94C0-BE2A4C0B238E}"/>
              </a:ext>
            </a:extLst>
          </p:cNvPr>
          <p:cNvSpPr>
            <a:spLocks noChangeArrowheads="1"/>
          </p:cNvSpPr>
          <p:nvPr/>
        </p:nvSpPr>
        <p:spPr bwMode="auto">
          <a:xfrm>
            <a:off x="1096767" y="2945410"/>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Historical financial records and market price</a:t>
            </a:r>
            <a:endParaRPr lang="ko-KR" altLang="en-US" sz="1000" kern="0" dirty="0">
              <a:solidFill>
                <a:srgbClr val="FFFFFF"/>
              </a:solidFill>
            </a:endParaRPr>
          </a:p>
        </p:txBody>
      </p:sp>
      <p:sp>
        <p:nvSpPr>
          <p:cNvPr id="63" name="Rectangle 5">
            <a:extLst>
              <a:ext uri="{FF2B5EF4-FFF2-40B4-BE49-F238E27FC236}">
                <a16:creationId xmlns:a16="http://schemas.microsoft.com/office/drawing/2014/main" id="{9E908A3A-97E9-4EDC-93FD-50500ECB2B6B}"/>
              </a:ext>
            </a:extLst>
          </p:cNvPr>
          <p:cNvSpPr>
            <a:spLocks noChangeArrowheads="1"/>
          </p:cNvSpPr>
          <p:nvPr/>
        </p:nvSpPr>
        <p:spPr bwMode="auto">
          <a:xfrm>
            <a:off x="1096767" y="2289271"/>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Identification of comparable companies</a:t>
            </a:r>
            <a:endParaRPr lang="ko-KR" altLang="en-US" sz="1000" kern="0" dirty="0">
              <a:solidFill>
                <a:srgbClr val="FFFFFF"/>
              </a:solidFill>
            </a:endParaRPr>
          </a:p>
        </p:txBody>
      </p:sp>
      <p:cxnSp>
        <p:nvCxnSpPr>
          <p:cNvPr id="64" name="AutoShape 6">
            <a:extLst>
              <a:ext uri="{FF2B5EF4-FFF2-40B4-BE49-F238E27FC236}">
                <a16:creationId xmlns:a16="http://schemas.microsoft.com/office/drawing/2014/main" id="{454B99BC-86E4-4779-A655-DE834D3624D5}"/>
              </a:ext>
            </a:extLst>
          </p:cNvPr>
          <p:cNvCxnSpPr>
            <a:cxnSpLocks noChangeShapeType="1"/>
            <a:endCxn id="66" idx="0"/>
          </p:cNvCxnSpPr>
          <p:nvPr/>
        </p:nvCxnSpPr>
        <p:spPr bwMode="auto">
          <a:xfrm>
            <a:off x="1907683" y="3366665"/>
            <a:ext cx="0" cy="234885"/>
          </a:xfrm>
          <a:prstGeom prst="straightConnector1">
            <a:avLst/>
          </a:prstGeom>
          <a:noFill/>
          <a:ln w="6350">
            <a:solidFill>
              <a:srgbClr val="1F497D"/>
            </a:solidFill>
            <a:round/>
            <a:headEnd type="none" w="sm" len="sm"/>
            <a:tailEnd type="triangle" w="sm" len="sm"/>
          </a:ln>
        </p:spPr>
      </p:cxnSp>
      <p:sp>
        <p:nvSpPr>
          <p:cNvPr id="65" name="Rectangle 7">
            <a:extLst>
              <a:ext uri="{FF2B5EF4-FFF2-40B4-BE49-F238E27FC236}">
                <a16:creationId xmlns:a16="http://schemas.microsoft.com/office/drawing/2014/main" id="{ECE14191-69A3-4FEA-A986-A7FB8B940F7A}"/>
              </a:ext>
            </a:extLst>
          </p:cNvPr>
          <p:cNvSpPr>
            <a:spLocks noChangeArrowheads="1"/>
          </p:cNvSpPr>
          <p:nvPr/>
        </p:nvSpPr>
        <p:spPr bwMode="auto">
          <a:xfrm>
            <a:off x="848769" y="1845646"/>
            <a:ext cx="2117828" cy="356152"/>
          </a:xfrm>
          <a:prstGeom prst="rect">
            <a:avLst/>
          </a:prstGeom>
          <a:solidFill>
            <a:srgbClr val="005EB8"/>
          </a:solidFill>
          <a:ln w="9525">
            <a:noFill/>
            <a:miter lim="800000"/>
            <a:headEnd/>
            <a:tailEnd/>
          </a:ln>
        </p:spPr>
        <p:txBody>
          <a:bodyPr lIns="36000" rIns="36000" anchor="ctr"/>
          <a:lstStyle/>
          <a:p>
            <a:pPr marL="285750" indent="-285750" algn="ctr" defTabSz="762000">
              <a:defRPr/>
            </a:pPr>
            <a:r>
              <a:rPr lang="en-US" altLang="ko-KR" sz="1000" kern="0" dirty="0">
                <a:solidFill>
                  <a:sysClr val="window" lastClr="FFFFFF"/>
                </a:solidFill>
                <a:cs typeface="Arial" pitchFamily="34" charset="0"/>
              </a:rPr>
              <a:t>Guideline Public Company Method</a:t>
            </a:r>
          </a:p>
        </p:txBody>
      </p:sp>
      <p:sp>
        <p:nvSpPr>
          <p:cNvPr id="66" name="Rectangle 8">
            <a:extLst>
              <a:ext uri="{FF2B5EF4-FFF2-40B4-BE49-F238E27FC236}">
                <a16:creationId xmlns:a16="http://schemas.microsoft.com/office/drawing/2014/main" id="{2F438524-FA16-4696-9470-2F522594C5F4}"/>
              </a:ext>
            </a:extLst>
          </p:cNvPr>
          <p:cNvSpPr>
            <a:spLocks noChangeArrowheads="1"/>
          </p:cNvSpPr>
          <p:nvPr/>
        </p:nvSpPr>
        <p:spPr bwMode="auto">
          <a:xfrm>
            <a:off x="1096767" y="3601550"/>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Drive multiples</a:t>
            </a:r>
            <a:endParaRPr lang="ko-KR" altLang="en-US" sz="1000" kern="0" dirty="0">
              <a:solidFill>
                <a:srgbClr val="FFFFFF"/>
              </a:solidFill>
            </a:endParaRPr>
          </a:p>
        </p:txBody>
      </p:sp>
      <p:cxnSp>
        <p:nvCxnSpPr>
          <p:cNvPr id="67" name="AutoShape 9">
            <a:extLst>
              <a:ext uri="{FF2B5EF4-FFF2-40B4-BE49-F238E27FC236}">
                <a16:creationId xmlns:a16="http://schemas.microsoft.com/office/drawing/2014/main" id="{8611A435-93BA-48B2-A1FB-4D95BEBA8BAC}"/>
              </a:ext>
            </a:extLst>
          </p:cNvPr>
          <p:cNvCxnSpPr>
            <a:cxnSpLocks noChangeShapeType="1"/>
            <a:endCxn id="68" idx="0"/>
          </p:cNvCxnSpPr>
          <p:nvPr/>
        </p:nvCxnSpPr>
        <p:spPr bwMode="auto">
          <a:xfrm>
            <a:off x="1907683" y="4022805"/>
            <a:ext cx="0" cy="234885"/>
          </a:xfrm>
          <a:prstGeom prst="straightConnector1">
            <a:avLst/>
          </a:prstGeom>
          <a:noFill/>
          <a:ln w="6350">
            <a:solidFill>
              <a:srgbClr val="1F497D"/>
            </a:solidFill>
            <a:round/>
            <a:headEnd type="none" w="sm" len="sm"/>
            <a:tailEnd type="triangle" w="sm" len="sm"/>
          </a:ln>
        </p:spPr>
      </p:cxnSp>
      <p:sp>
        <p:nvSpPr>
          <p:cNvPr id="68" name="Rectangle 10">
            <a:extLst>
              <a:ext uri="{FF2B5EF4-FFF2-40B4-BE49-F238E27FC236}">
                <a16:creationId xmlns:a16="http://schemas.microsoft.com/office/drawing/2014/main" id="{93FFC377-FEC6-48D0-AC1C-82728FC3EED9}"/>
              </a:ext>
            </a:extLst>
          </p:cNvPr>
          <p:cNvSpPr>
            <a:spLocks noChangeArrowheads="1"/>
          </p:cNvSpPr>
          <p:nvPr/>
        </p:nvSpPr>
        <p:spPr bwMode="auto">
          <a:xfrm>
            <a:off x="1096767" y="4257690"/>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Selection of applicable multiples</a:t>
            </a:r>
            <a:endParaRPr lang="ko-KR" altLang="en-US" sz="1000" kern="0" dirty="0">
              <a:solidFill>
                <a:srgbClr val="FFFFFF"/>
              </a:solidFill>
            </a:endParaRPr>
          </a:p>
        </p:txBody>
      </p:sp>
      <p:cxnSp>
        <p:nvCxnSpPr>
          <p:cNvPr id="69" name="AutoShape 11">
            <a:extLst>
              <a:ext uri="{FF2B5EF4-FFF2-40B4-BE49-F238E27FC236}">
                <a16:creationId xmlns:a16="http://schemas.microsoft.com/office/drawing/2014/main" id="{747940AF-7921-42A6-BE3D-95C5557D76D6}"/>
              </a:ext>
            </a:extLst>
          </p:cNvPr>
          <p:cNvCxnSpPr>
            <a:cxnSpLocks noChangeShapeType="1"/>
          </p:cNvCxnSpPr>
          <p:nvPr/>
        </p:nvCxnSpPr>
        <p:spPr bwMode="auto">
          <a:xfrm>
            <a:off x="1907683" y="4678945"/>
            <a:ext cx="0" cy="234884"/>
          </a:xfrm>
          <a:prstGeom prst="straightConnector1">
            <a:avLst/>
          </a:prstGeom>
          <a:noFill/>
          <a:ln w="6350">
            <a:solidFill>
              <a:srgbClr val="1F497D"/>
            </a:solidFill>
            <a:round/>
            <a:headEnd type="none" w="sm" len="sm"/>
            <a:tailEnd type="triangle" w="sm" len="sm"/>
          </a:ln>
        </p:spPr>
      </p:cxnSp>
      <p:cxnSp>
        <p:nvCxnSpPr>
          <p:cNvPr id="70" name="AutoShape 14">
            <a:extLst>
              <a:ext uri="{FF2B5EF4-FFF2-40B4-BE49-F238E27FC236}">
                <a16:creationId xmlns:a16="http://schemas.microsoft.com/office/drawing/2014/main" id="{46556B82-C1C3-410F-B884-F26E5A197A57}"/>
              </a:ext>
            </a:extLst>
          </p:cNvPr>
          <p:cNvCxnSpPr>
            <a:cxnSpLocks noChangeShapeType="1"/>
          </p:cNvCxnSpPr>
          <p:nvPr/>
        </p:nvCxnSpPr>
        <p:spPr bwMode="auto">
          <a:xfrm>
            <a:off x="1907683" y="2710526"/>
            <a:ext cx="0" cy="234884"/>
          </a:xfrm>
          <a:prstGeom prst="straightConnector1">
            <a:avLst/>
          </a:prstGeom>
          <a:noFill/>
          <a:ln w="6350">
            <a:solidFill>
              <a:srgbClr val="1F497D"/>
            </a:solidFill>
            <a:round/>
            <a:headEnd type="none" w="sm" len="sm"/>
            <a:tailEnd type="triangle" w="sm" len="sm"/>
          </a:ln>
        </p:spPr>
      </p:cxnSp>
      <p:sp>
        <p:nvSpPr>
          <p:cNvPr id="71" name="Rectangle 7">
            <a:extLst>
              <a:ext uri="{FF2B5EF4-FFF2-40B4-BE49-F238E27FC236}">
                <a16:creationId xmlns:a16="http://schemas.microsoft.com/office/drawing/2014/main" id="{C8599C46-7698-4F8F-82F1-211A0CD060F6}"/>
              </a:ext>
            </a:extLst>
          </p:cNvPr>
          <p:cNvSpPr>
            <a:spLocks noChangeArrowheads="1"/>
          </p:cNvSpPr>
          <p:nvPr/>
        </p:nvSpPr>
        <p:spPr bwMode="auto">
          <a:xfrm>
            <a:off x="1096767" y="5569970"/>
            <a:ext cx="1621832" cy="421255"/>
          </a:xfrm>
          <a:prstGeom prst="rect">
            <a:avLst/>
          </a:prstGeom>
          <a:solidFill>
            <a:srgbClr val="4066AA"/>
          </a:solidFill>
          <a:ln w="9525">
            <a:noFill/>
            <a:miter lim="800000"/>
            <a:headEnd/>
            <a:tailEnd/>
          </a:ln>
        </p:spPr>
        <p:txBody>
          <a:bodyPr anchor="ctr"/>
          <a:lstStyle/>
          <a:p>
            <a:pPr indent="-285750" algn="ctr" eaLnBrk="0" hangingPunct="0">
              <a:defRPr/>
            </a:pPr>
            <a:r>
              <a:rPr lang="en-US" altLang="ko-KR" sz="1000" kern="0" dirty="0">
                <a:solidFill>
                  <a:srgbClr val="FFFFFF"/>
                </a:solidFill>
              </a:rPr>
              <a:t>GPCM Analysis</a:t>
            </a:r>
          </a:p>
        </p:txBody>
      </p:sp>
      <p:cxnSp>
        <p:nvCxnSpPr>
          <p:cNvPr id="72" name="AutoShape 11">
            <a:extLst>
              <a:ext uri="{FF2B5EF4-FFF2-40B4-BE49-F238E27FC236}">
                <a16:creationId xmlns:a16="http://schemas.microsoft.com/office/drawing/2014/main" id="{38B8E9AB-D60D-4B17-8E40-D5F65447CCEA}"/>
              </a:ext>
            </a:extLst>
          </p:cNvPr>
          <p:cNvCxnSpPr>
            <a:cxnSpLocks noChangeShapeType="1"/>
          </p:cNvCxnSpPr>
          <p:nvPr/>
        </p:nvCxnSpPr>
        <p:spPr bwMode="auto">
          <a:xfrm>
            <a:off x="1906196" y="5335084"/>
            <a:ext cx="0" cy="234886"/>
          </a:xfrm>
          <a:prstGeom prst="straightConnector1">
            <a:avLst/>
          </a:prstGeom>
          <a:noFill/>
          <a:ln w="6350">
            <a:solidFill>
              <a:srgbClr val="1F497D"/>
            </a:solidFill>
            <a:round/>
            <a:headEnd type="none" w="sm" len="sm"/>
            <a:tailEnd type="triangle" w="sm" len="sm"/>
          </a:ln>
        </p:spPr>
      </p:cxnSp>
      <p:sp>
        <p:nvSpPr>
          <p:cNvPr id="73" name="Rectangle 3">
            <a:extLst>
              <a:ext uri="{FF2B5EF4-FFF2-40B4-BE49-F238E27FC236}">
                <a16:creationId xmlns:a16="http://schemas.microsoft.com/office/drawing/2014/main" id="{7CA42F28-FE56-4CBF-8620-DA2B3898B1D6}"/>
              </a:ext>
            </a:extLst>
          </p:cNvPr>
          <p:cNvSpPr>
            <a:spLocks noChangeArrowheads="1"/>
          </p:cNvSpPr>
          <p:nvPr/>
        </p:nvSpPr>
        <p:spPr bwMode="auto">
          <a:xfrm>
            <a:off x="3377758" y="4913829"/>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Applying multiples on the target company</a:t>
            </a:r>
            <a:endParaRPr lang="ko-KR" altLang="en-US" sz="1000" kern="0" dirty="0">
              <a:solidFill>
                <a:srgbClr val="FFFFFF"/>
              </a:solidFill>
            </a:endParaRPr>
          </a:p>
        </p:txBody>
      </p:sp>
      <p:sp>
        <p:nvSpPr>
          <p:cNvPr id="74" name="Rectangle 4">
            <a:extLst>
              <a:ext uri="{FF2B5EF4-FFF2-40B4-BE49-F238E27FC236}">
                <a16:creationId xmlns:a16="http://schemas.microsoft.com/office/drawing/2014/main" id="{A9C04C1B-5F4B-416D-8213-7C8169091925}"/>
              </a:ext>
            </a:extLst>
          </p:cNvPr>
          <p:cNvSpPr>
            <a:spLocks noChangeArrowheads="1"/>
          </p:cNvSpPr>
          <p:nvPr/>
        </p:nvSpPr>
        <p:spPr bwMode="auto">
          <a:xfrm>
            <a:off x="3377758" y="2945410"/>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Historical financial records and Deal Value</a:t>
            </a:r>
            <a:endParaRPr lang="ko-KR" altLang="en-US" sz="1000" kern="0" dirty="0">
              <a:solidFill>
                <a:srgbClr val="FFFFFF"/>
              </a:solidFill>
            </a:endParaRPr>
          </a:p>
        </p:txBody>
      </p:sp>
      <p:sp>
        <p:nvSpPr>
          <p:cNvPr id="75" name="Rectangle 5">
            <a:extLst>
              <a:ext uri="{FF2B5EF4-FFF2-40B4-BE49-F238E27FC236}">
                <a16:creationId xmlns:a16="http://schemas.microsoft.com/office/drawing/2014/main" id="{74DEEB1B-67FF-4F12-AE22-6DEDF5939DE4}"/>
              </a:ext>
            </a:extLst>
          </p:cNvPr>
          <p:cNvSpPr>
            <a:spLocks noChangeArrowheads="1"/>
          </p:cNvSpPr>
          <p:nvPr/>
        </p:nvSpPr>
        <p:spPr bwMode="auto">
          <a:xfrm>
            <a:off x="3377758" y="2289271"/>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Identification of guideline transactions</a:t>
            </a:r>
            <a:endParaRPr lang="ko-KR" altLang="en-US" sz="1000" kern="0" dirty="0">
              <a:solidFill>
                <a:srgbClr val="FFFFFF"/>
              </a:solidFill>
            </a:endParaRPr>
          </a:p>
        </p:txBody>
      </p:sp>
      <p:cxnSp>
        <p:nvCxnSpPr>
          <p:cNvPr id="76" name="AutoShape 6">
            <a:extLst>
              <a:ext uri="{FF2B5EF4-FFF2-40B4-BE49-F238E27FC236}">
                <a16:creationId xmlns:a16="http://schemas.microsoft.com/office/drawing/2014/main" id="{28FCD923-7F19-4330-B118-BABACCB07BF8}"/>
              </a:ext>
            </a:extLst>
          </p:cNvPr>
          <p:cNvCxnSpPr>
            <a:cxnSpLocks noChangeShapeType="1"/>
            <a:stCxn id="74" idx="2"/>
          </p:cNvCxnSpPr>
          <p:nvPr/>
        </p:nvCxnSpPr>
        <p:spPr bwMode="auto">
          <a:xfrm>
            <a:off x="4188674" y="3366665"/>
            <a:ext cx="0" cy="234885"/>
          </a:xfrm>
          <a:prstGeom prst="straightConnector1">
            <a:avLst/>
          </a:prstGeom>
          <a:noFill/>
          <a:ln w="6350">
            <a:solidFill>
              <a:srgbClr val="1F497D"/>
            </a:solidFill>
            <a:round/>
            <a:headEnd type="none" w="sm" len="sm"/>
            <a:tailEnd type="triangle" w="sm" len="sm"/>
          </a:ln>
        </p:spPr>
      </p:cxnSp>
      <p:sp>
        <p:nvSpPr>
          <p:cNvPr id="77" name="Rectangle 8">
            <a:extLst>
              <a:ext uri="{FF2B5EF4-FFF2-40B4-BE49-F238E27FC236}">
                <a16:creationId xmlns:a16="http://schemas.microsoft.com/office/drawing/2014/main" id="{91B437AC-F8D6-4971-BC3D-0A4766E0C8AB}"/>
              </a:ext>
            </a:extLst>
          </p:cNvPr>
          <p:cNvSpPr>
            <a:spLocks noChangeArrowheads="1"/>
          </p:cNvSpPr>
          <p:nvPr/>
        </p:nvSpPr>
        <p:spPr bwMode="auto">
          <a:xfrm>
            <a:off x="3377758" y="3601550"/>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Drive multiples</a:t>
            </a:r>
            <a:endParaRPr lang="ko-KR" altLang="en-US" sz="1000" kern="0" dirty="0">
              <a:solidFill>
                <a:srgbClr val="FFFFFF"/>
              </a:solidFill>
            </a:endParaRPr>
          </a:p>
        </p:txBody>
      </p:sp>
      <p:cxnSp>
        <p:nvCxnSpPr>
          <p:cNvPr id="78" name="AutoShape 9">
            <a:extLst>
              <a:ext uri="{FF2B5EF4-FFF2-40B4-BE49-F238E27FC236}">
                <a16:creationId xmlns:a16="http://schemas.microsoft.com/office/drawing/2014/main" id="{EB6274EF-A67E-4002-AB2A-B7B0914BEB62}"/>
              </a:ext>
            </a:extLst>
          </p:cNvPr>
          <p:cNvCxnSpPr>
            <a:cxnSpLocks noChangeShapeType="1"/>
            <a:stCxn id="77" idx="2"/>
            <a:endCxn id="79" idx="0"/>
          </p:cNvCxnSpPr>
          <p:nvPr/>
        </p:nvCxnSpPr>
        <p:spPr bwMode="auto">
          <a:xfrm>
            <a:off x="4188674" y="4022805"/>
            <a:ext cx="0" cy="234885"/>
          </a:xfrm>
          <a:prstGeom prst="straightConnector1">
            <a:avLst/>
          </a:prstGeom>
          <a:noFill/>
          <a:ln w="6350">
            <a:solidFill>
              <a:srgbClr val="1F497D"/>
            </a:solidFill>
            <a:round/>
            <a:headEnd type="none" w="sm" len="sm"/>
            <a:tailEnd type="triangle" w="sm" len="sm"/>
          </a:ln>
        </p:spPr>
      </p:cxnSp>
      <p:sp>
        <p:nvSpPr>
          <p:cNvPr id="79" name="Rectangle 10">
            <a:extLst>
              <a:ext uri="{FF2B5EF4-FFF2-40B4-BE49-F238E27FC236}">
                <a16:creationId xmlns:a16="http://schemas.microsoft.com/office/drawing/2014/main" id="{EEE69119-63D3-4419-9418-04415EF24810}"/>
              </a:ext>
            </a:extLst>
          </p:cNvPr>
          <p:cNvSpPr>
            <a:spLocks noChangeArrowheads="1"/>
          </p:cNvSpPr>
          <p:nvPr/>
        </p:nvSpPr>
        <p:spPr bwMode="auto">
          <a:xfrm>
            <a:off x="3377758" y="4257690"/>
            <a:ext cx="1621832" cy="421255"/>
          </a:xfrm>
          <a:prstGeom prst="rect">
            <a:avLst/>
          </a:prstGeom>
          <a:solidFill>
            <a:srgbClr val="0091DA"/>
          </a:solidFill>
          <a:ln w="12700" algn="ctr">
            <a:noFill/>
            <a:miter lim="800000"/>
            <a:headEnd/>
            <a:tailEnd/>
          </a:ln>
        </p:spPr>
        <p:txBody>
          <a:bodyPr tIns="46800" anchor="ctr"/>
          <a:lstStyle/>
          <a:p>
            <a:pPr algn="ctr" eaLnBrk="0" hangingPunct="0">
              <a:defRPr/>
            </a:pPr>
            <a:r>
              <a:rPr lang="en-US" altLang="ko-KR" sz="1000" kern="0" dirty="0">
                <a:solidFill>
                  <a:srgbClr val="FFFFFF"/>
                </a:solidFill>
              </a:rPr>
              <a:t>Selection of applicable multiples</a:t>
            </a:r>
            <a:endParaRPr lang="ko-KR" altLang="en-US" sz="1000" kern="0" dirty="0">
              <a:solidFill>
                <a:srgbClr val="FFFFFF"/>
              </a:solidFill>
            </a:endParaRPr>
          </a:p>
        </p:txBody>
      </p:sp>
      <p:cxnSp>
        <p:nvCxnSpPr>
          <p:cNvPr id="80" name="AutoShape 11">
            <a:extLst>
              <a:ext uri="{FF2B5EF4-FFF2-40B4-BE49-F238E27FC236}">
                <a16:creationId xmlns:a16="http://schemas.microsoft.com/office/drawing/2014/main" id="{424E5B26-AFA9-43EE-887B-28B33E216701}"/>
              </a:ext>
            </a:extLst>
          </p:cNvPr>
          <p:cNvCxnSpPr>
            <a:cxnSpLocks noChangeShapeType="1"/>
          </p:cNvCxnSpPr>
          <p:nvPr/>
        </p:nvCxnSpPr>
        <p:spPr bwMode="auto">
          <a:xfrm>
            <a:off x="4188674" y="4678945"/>
            <a:ext cx="0" cy="234884"/>
          </a:xfrm>
          <a:prstGeom prst="straightConnector1">
            <a:avLst/>
          </a:prstGeom>
          <a:noFill/>
          <a:ln w="6350">
            <a:solidFill>
              <a:srgbClr val="1F497D"/>
            </a:solidFill>
            <a:round/>
            <a:headEnd type="none" w="sm" len="sm"/>
            <a:tailEnd type="triangle" w="sm" len="sm"/>
          </a:ln>
        </p:spPr>
      </p:cxnSp>
      <p:cxnSp>
        <p:nvCxnSpPr>
          <p:cNvPr id="81" name="AutoShape 14">
            <a:extLst>
              <a:ext uri="{FF2B5EF4-FFF2-40B4-BE49-F238E27FC236}">
                <a16:creationId xmlns:a16="http://schemas.microsoft.com/office/drawing/2014/main" id="{380277F6-E1C8-4CA1-B508-DC9CFF4A94D5}"/>
              </a:ext>
            </a:extLst>
          </p:cNvPr>
          <p:cNvCxnSpPr>
            <a:cxnSpLocks noChangeShapeType="1"/>
          </p:cNvCxnSpPr>
          <p:nvPr/>
        </p:nvCxnSpPr>
        <p:spPr bwMode="auto">
          <a:xfrm>
            <a:off x="4188674" y="2710526"/>
            <a:ext cx="0" cy="234884"/>
          </a:xfrm>
          <a:prstGeom prst="straightConnector1">
            <a:avLst/>
          </a:prstGeom>
          <a:noFill/>
          <a:ln w="6350">
            <a:solidFill>
              <a:srgbClr val="1F497D"/>
            </a:solidFill>
            <a:round/>
            <a:headEnd type="none" w="sm" len="sm"/>
            <a:tailEnd type="triangle" w="sm" len="sm"/>
          </a:ln>
        </p:spPr>
      </p:cxnSp>
      <p:sp>
        <p:nvSpPr>
          <p:cNvPr id="82" name="Rectangle 7">
            <a:extLst>
              <a:ext uri="{FF2B5EF4-FFF2-40B4-BE49-F238E27FC236}">
                <a16:creationId xmlns:a16="http://schemas.microsoft.com/office/drawing/2014/main" id="{86722220-B431-46D3-9DB4-ABB63121B3E5}"/>
              </a:ext>
            </a:extLst>
          </p:cNvPr>
          <p:cNvSpPr>
            <a:spLocks noChangeArrowheads="1"/>
          </p:cNvSpPr>
          <p:nvPr/>
        </p:nvSpPr>
        <p:spPr bwMode="auto">
          <a:xfrm>
            <a:off x="3377758" y="5569970"/>
            <a:ext cx="1621832" cy="421255"/>
          </a:xfrm>
          <a:prstGeom prst="rect">
            <a:avLst/>
          </a:prstGeom>
          <a:solidFill>
            <a:srgbClr val="4066AA"/>
          </a:solidFill>
          <a:ln w="9525">
            <a:noFill/>
            <a:miter lim="800000"/>
            <a:headEnd/>
            <a:tailEnd/>
          </a:ln>
        </p:spPr>
        <p:txBody>
          <a:bodyPr anchor="ctr"/>
          <a:lstStyle/>
          <a:p>
            <a:pPr indent="-285750" algn="ctr" eaLnBrk="0" hangingPunct="0">
              <a:defRPr/>
            </a:pPr>
            <a:r>
              <a:rPr lang="en-US" altLang="ko-KR" sz="1000" kern="0" dirty="0">
                <a:solidFill>
                  <a:srgbClr val="FFFFFF"/>
                </a:solidFill>
              </a:rPr>
              <a:t>GTM Analysis</a:t>
            </a:r>
          </a:p>
        </p:txBody>
      </p:sp>
      <p:cxnSp>
        <p:nvCxnSpPr>
          <p:cNvPr id="83" name="AutoShape 11">
            <a:extLst>
              <a:ext uri="{FF2B5EF4-FFF2-40B4-BE49-F238E27FC236}">
                <a16:creationId xmlns:a16="http://schemas.microsoft.com/office/drawing/2014/main" id="{46FBAB02-1992-4851-A36A-516A31F8DE59}"/>
              </a:ext>
            </a:extLst>
          </p:cNvPr>
          <p:cNvCxnSpPr>
            <a:cxnSpLocks noChangeShapeType="1"/>
          </p:cNvCxnSpPr>
          <p:nvPr/>
        </p:nvCxnSpPr>
        <p:spPr bwMode="auto">
          <a:xfrm>
            <a:off x="4187187" y="5335084"/>
            <a:ext cx="0" cy="234886"/>
          </a:xfrm>
          <a:prstGeom prst="straightConnector1">
            <a:avLst/>
          </a:prstGeom>
          <a:noFill/>
          <a:ln w="6350">
            <a:solidFill>
              <a:srgbClr val="1F497D"/>
            </a:solidFill>
            <a:round/>
            <a:headEnd type="none" w="sm" len="sm"/>
            <a:tailEnd type="triangle" w="sm" len="sm"/>
          </a:ln>
        </p:spPr>
      </p:cxnSp>
      <p:sp>
        <p:nvSpPr>
          <p:cNvPr id="84" name="Rectangle 7">
            <a:extLst>
              <a:ext uri="{FF2B5EF4-FFF2-40B4-BE49-F238E27FC236}">
                <a16:creationId xmlns:a16="http://schemas.microsoft.com/office/drawing/2014/main" id="{16E5215D-4540-43DA-98DE-34E17462E8E9}"/>
              </a:ext>
            </a:extLst>
          </p:cNvPr>
          <p:cNvSpPr>
            <a:spLocks noChangeArrowheads="1"/>
          </p:cNvSpPr>
          <p:nvPr/>
        </p:nvSpPr>
        <p:spPr bwMode="auto">
          <a:xfrm>
            <a:off x="3154026" y="1845646"/>
            <a:ext cx="2069296" cy="356152"/>
          </a:xfrm>
          <a:prstGeom prst="rect">
            <a:avLst/>
          </a:prstGeom>
          <a:solidFill>
            <a:srgbClr val="005EB8"/>
          </a:solidFill>
          <a:ln w="9525">
            <a:noFill/>
            <a:miter lim="800000"/>
            <a:headEnd/>
            <a:tailEnd/>
          </a:ln>
        </p:spPr>
        <p:txBody>
          <a:bodyPr anchor="ctr"/>
          <a:lstStyle/>
          <a:p>
            <a:pPr marL="285750" indent="-285750" algn="ctr" defTabSz="762000">
              <a:defRPr/>
            </a:pPr>
            <a:r>
              <a:rPr lang="en-US" altLang="ko-KR" sz="1000" kern="0" dirty="0">
                <a:solidFill>
                  <a:sysClr val="window" lastClr="FFFFFF"/>
                </a:solidFill>
                <a:cs typeface="Arial" pitchFamily="34" charset="0"/>
              </a:rPr>
              <a:t>Guideline Transaction Method</a:t>
            </a:r>
          </a:p>
        </p:txBody>
      </p:sp>
      <p:sp>
        <p:nvSpPr>
          <p:cNvPr id="40" name="Title 1">
            <a:extLst>
              <a:ext uri="{FF2B5EF4-FFF2-40B4-BE49-F238E27FC236}">
                <a16:creationId xmlns:a16="http://schemas.microsoft.com/office/drawing/2014/main" id="{AE04C4C5-E8AB-44DA-AE5D-E1316D9022F5}"/>
              </a:ext>
            </a:extLst>
          </p:cNvPr>
          <p:cNvSpPr>
            <a:spLocks noGrp="1"/>
          </p:cNvSpPr>
          <p:nvPr>
            <p:ph type="title"/>
          </p:nvPr>
        </p:nvSpPr>
        <p:spPr>
          <a:xfrm>
            <a:off x="825600" y="451575"/>
            <a:ext cx="8254800" cy="723600"/>
          </a:xfrm>
        </p:spPr>
        <p:txBody>
          <a:bodyPr/>
          <a:lstStyle/>
          <a:p>
            <a:r>
              <a:rPr lang="en-US" altLang="ko-KR" sz="4800" dirty="0"/>
              <a:t>Valuation scope of work (4/5) - Methodology</a:t>
            </a:r>
            <a:endParaRPr lang="en-GB" sz="4800" dirty="0"/>
          </a:p>
        </p:txBody>
      </p:sp>
    </p:spTree>
    <p:extLst>
      <p:ext uri="{BB962C8B-B14F-4D97-AF65-F5344CB8AC3E}">
        <p14:creationId xmlns:p14="http://schemas.microsoft.com/office/powerpoint/2010/main" val="17807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dirty="0"/>
              <a:t>Scope of work</a:t>
            </a:r>
          </a:p>
        </p:txBody>
      </p:sp>
      <p:sp>
        <p:nvSpPr>
          <p:cNvPr id="2" name="Title 1"/>
          <p:cNvSpPr>
            <a:spLocks noGrp="1"/>
          </p:cNvSpPr>
          <p:nvPr>
            <p:ph type="title"/>
          </p:nvPr>
        </p:nvSpPr>
        <p:spPr>
          <a:xfrm>
            <a:off x="825600" y="451575"/>
            <a:ext cx="8254800" cy="723600"/>
          </a:xfrm>
        </p:spPr>
        <p:txBody>
          <a:bodyPr/>
          <a:lstStyle/>
          <a:p>
            <a:r>
              <a:rPr lang="en-US" altLang="ko-KR" sz="4800" dirty="0"/>
              <a:t>Valuation scope of work (5/5) – Schedule</a:t>
            </a:r>
            <a:endParaRPr lang="en-GB" sz="4800" dirty="0"/>
          </a:p>
        </p:txBody>
      </p:sp>
      <p:sp>
        <p:nvSpPr>
          <p:cNvPr id="17" name="텍스트 개체 틀 2">
            <a:extLst>
              <a:ext uri="{FF2B5EF4-FFF2-40B4-BE49-F238E27FC236}">
                <a16:creationId xmlns:a16="http://schemas.microsoft.com/office/drawing/2014/main" id="{7B6592E7-EEAD-4E14-B9D2-7A1DBE9CD73B}"/>
              </a:ext>
            </a:extLst>
          </p:cNvPr>
          <p:cNvSpPr txBox="1">
            <a:spLocks/>
          </p:cNvSpPr>
          <p:nvPr/>
        </p:nvSpPr>
        <p:spPr>
          <a:xfrm>
            <a:off x="823780" y="1000849"/>
            <a:ext cx="8147927" cy="600492"/>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r>
              <a:rPr lang="en-US" altLang="ko-KR" dirty="0">
                <a:latin typeface="+mn-lt"/>
              </a:rPr>
              <a:t>The expected Valuation schedule is as follows.</a:t>
            </a:r>
          </a:p>
        </p:txBody>
      </p:sp>
      <p:graphicFrame>
        <p:nvGraphicFramePr>
          <p:cNvPr id="6" name="표 5">
            <a:extLst>
              <a:ext uri="{FF2B5EF4-FFF2-40B4-BE49-F238E27FC236}">
                <a16:creationId xmlns:a16="http://schemas.microsoft.com/office/drawing/2014/main" id="{CE67813B-D8B0-4A4F-89C1-0E3DCEB89E3C}"/>
              </a:ext>
            </a:extLst>
          </p:cNvPr>
          <p:cNvGraphicFramePr>
            <a:graphicFrameLocks noGrp="1"/>
          </p:cNvGraphicFramePr>
          <p:nvPr/>
        </p:nvGraphicFramePr>
        <p:xfrm>
          <a:off x="474665" y="1496999"/>
          <a:ext cx="8928101" cy="3789350"/>
        </p:xfrm>
        <a:graphic>
          <a:graphicData uri="http://schemas.openxmlformats.org/drawingml/2006/table">
            <a:tbl>
              <a:tblPr firstRow="1" bandRow="1">
                <a:tableStyleId>{5C22544A-7EE6-4342-B048-85BDC9FD1C3A}</a:tableStyleId>
              </a:tblPr>
              <a:tblGrid>
                <a:gridCol w="2938273">
                  <a:extLst>
                    <a:ext uri="{9D8B030D-6E8A-4147-A177-3AD203B41FA5}">
                      <a16:colId xmlns:a16="http://schemas.microsoft.com/office/drawing/2014/main" val="20000"/>
                    </a:ext>
                  </a:extLst>
                </a:gridCol>
                <a:gridCol w="1497457">
                  <a:extLst>
                    <a:ext uri="{9D8B030D-6E8A-4147-A177-3AD203B41FA5}">
                      <a16:colId xmlns:a16="http://schemas.microsoft.com/office/drawing/2014/main" val="20001"/>
                    </a:ext>
                  </a:extLst>
                </a:gridCol>
                <a:gridCol w="1497457">
                  <a:extLst>
                    <a:ext uri="{9D8B030D-6E8A-4147-A177-3AD203B41FA5}">
                      <a16:colId xmlns:a16="http://schemas.microsoft.com/office/drawing/2014/main" val="3689580987"/>
                    </a:ext>
                  </a:extLst>
                </a:gridCol>
                <a:gridCol w="1497457">
                  <a:extLst>
                    <a:ext uri="{9D8B030D-6E8A-4147-A177-3AD203B41FA5}">
                      <a16:colId xmlns:a16="http://schemas.microsoft.com/office/drawing/2014/main" val="3394453322"/>
                    </a:ext>
                  </a:extLst>
                </a:gridCol>
                <a:gridCol w="1497457">
                  <a:extLst>
                    <a:ext uri="{9D8B030D-6E8A-4147-A177-3AD203B41FA5}">
                      <a16:colId xmlns:a16="http://schemas.microsoft.com/office/drawing/2014/main" val="201709389"/>
                    </a:ext>
                  </a:extLst>
                </a:gridCol>
              </a:tblGrid>
              <a:tr h="257558">
                <a:tc>
                  <a:txBody>
                    <a:bodyPr/>
                    <a:lstStyle/>
                    <a:p>
                      <a:r>
                        <a:rPr lang="en-US" sz="1000" b="1" dirty="0">
                          <a:solidFill>
                            <a:schemeClr val="bg1"/>
                          </a:solidFill>
                          <a:latin typeface="Arial" panose="020B0604020202020204" pitchFamily="34" charset="0"/>
                          <a:cs typeface="Arial" panose="020B0604020202020204" pitchFamily="34" charset="0"/>
                        </a:rPr>
                        <a:t>Weeks</a:t>
                      </a:r>
                    </a:p>
                  </a:txBody>
                  <a:tcPr marL="54610" marR="54610" marT="54610" marB="54610">
                    <a:lnL w="12700" cap="flat" cmpd="sng" algn="ctr">
                      <a:solidFill>
                        <a:srgbClr val="00338D"/>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a:r>
                        <a:rPr lang="en-US" sz="1000" b="1" dirty="0">
                          <a:solidFill>
                            <a:schemeClr val="bg1"/>
                          </a:solidFill>
                          <a:latin typeface="Arial" panose="020B0604020202020204" pitchFamily="34" charset="0"/>
                          <a:cs typeface="Arial" panose="020B0604020202020204" pitchFamily="34" charset="0"/>
                        </a:rPr>
                        <a:t>Week 1</a:t>
                      </a: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2</a:t>
                      </a: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3</a:t>
                      </a: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4</a:t>
                      </a:r>
                    </a:p>
                  </a:txBody>
                  <a:tcPr marL="54610" marR="54610" marT="54610" marB="54610">
                    <a:lnL w="6350" cap="flat" cmpd="sng" algn="ctr">
                      <a:solidFill>
                        <a:srgbClr val="005EB8"/>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10000"/>
                  </a:ext>
                </a:extLst>
              </a:tr>
              <a:tr h="899863">
                <a:tc>
                  <a:txBody>
                    <a:bodyPr/>
                    <a:lstStyle/>
                    <a:p>
                      <a:pPr marL="0" indent="0">
                        <a:buNone/>
                      </a:pPr>
                      <a:r>
                        <a:rPr lang="en-US" altLang="ko-KR" sz="1000" b="1" i="1"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I. Establishing a Valuation Backbone</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Gathering and organizing historical financial data</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Review and modify existing valuation model data</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Check data availability and receive additional data</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Finalize valuation model backbone</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617331">
                <a:tc>
                  <a:txBody>
                    <a:bodyPr/>
                    <a:lstStyle/>
                    <a:p>
                      <a:pPr algn="l" defTabSz="914400" rtl="0" eaLnBrk="1" hangingPunct="1">
                        <a:spcBef>
                          <a:spcPct val="50000"/>
                        </a:spcBef>
                        <a:buClr>
                          <a:srgbClr val="00279F"/>
                        </a:buClr>
                        <a:buSzPct val="85000"/>
                        <a:defRPr/>
                      </a:pPr>
                      <a:r>
                        <a:rPr lang="it-IT" altLang="ko-KR"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II. Task Progress (Scenario Definition)</a:t>
                      </a:r>
                      <a:endParaRPr lang="en-US" altLang="ko-KR"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endParaRP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Review data and conduct interviews</a:t>
                      </a:r>
                    </a:p>
                    <a:p>
                      <a:pPr marL="252000" marR="0" lvl="2" indent="-177800" algn="l" defTabSz="914400" rtl="0" eaLnBrk="1" fontAlgn="base" latinLnBrk="0" hangingPunct="1">
                        <a:lnSpc>
                          <a:spcPct val="100000"/>
                        </a:lnSpc>
                        <a:spcBef>
                          <a:spcPts val="600"/>
                        </a:spcBef>
                        <a:spcAft>
                          <a:spcPct val="0"/>
                        </a:spcAft>
                        <a:buClr>
                          <a:srgbClr val="747678"/>
                        </a:buClr>
                        <a:buSzPct val="100000"/>
                        <a:buFont typeface="Wingdings" panose="05000000000000000000" pitchFamily="2" charset="2"/>
                        <a:buChar char="Ø"/>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Review business plans                              (including updates based on previous model)</a:t>
                      </a:r>
                    </a:p>
                    <a:p>
                      <a:pPr marL="252000" marR="0" lvl="2" indent="-177800" algn="l" defTabSz="914400" rtl="0" eaLnBrk="1" fontAlgn="base" latinLnBrk="0" hangingPunct="1">
                        <a:lnSpc>
                          <a:spcPct val="100000"/>
                        </a:lnSpc>
                        <a:spcBef>
                          <a:spcPts val="600"/>
                        </a:spcBef>
                        <a:spcAft>
                          <a:spcPct val="0"/>
                        </a:spcAft>
                        <a:buClr>
                          <a:srgbClr val="747678"/>
                        </a:buClr>
                        <a:buSzPct val="100000"/>
                        <a:buFont typeface="Wingdings" panose="05000000000000000000" pitchFamily="2" charset="2"/>
                        <a:buChar char="Ø"/>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Establish cost &amp; margin structure</a:t>
                      </a:r>
                    </a:p>
                    <a:p>
                      <a:pPr marL="252000" marR="0" lvl="2" indent="-177800" algn="l" defTabSz="914400" rtl="0" eaLnBrk="1" fontAlgn="base" latinLnBrk="0" hangingPunct="1">
                        <a:lnSpc>
                          <a:spcPct val="100000"/>
                        </a:lnSpc>
                        <a:spcBef>
                          <a:spcPts val="600"/>
                        </a:spcBef>
                        <a:spcAft>
                          <a:spcPct val="0"/>
                        </a:spcAft>
                        <a:buClr>
                          <a:srgbClr val="747678"/>
                        </a:buClr>
                        <a:buSzPct val="100000"/>
                        <a:buFont typeface="Wingdings" panose="05000000000000000000" pitchFamily="2" charset="2"/>
                        <a:buChar char="Ø"/>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Update scenarios</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DCF by scenario and derive the results</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Sensitivity analysis of the finalized model</a:t>
                      </a: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hangingPunct="1">
                        <a:lnSpc>
                          <a:spcPts val="1340"/>
                        </a:lnSpc>
                        <a:buClr>
                          <a:srgbClr val="003399"/>
                        </a:buClr>
                        <a:buFont typeface="Wingdings" pitchFamily="2" charset="2"/>
                        <a:buNone/>
                        <a:defRPr/>
                      </a:pPr>
                      <a:endParaRPr lang="ko-KR" altLang="en-US"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2563" indent="-182563">
                        <a:lnSpc>
                          <a:spcPts val="1340"/>
                        </a:lnSpc>
                        <a:buClr>
                          <a:srgbClr val="003399"/>
                        </a:buClr>
                        <a:buFont typeface="Wingdings" pitchFamily="2" charset="2"/>
                        <a:buChar char="§"/>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2563" indent="-182563">
                        <a:lnSpc>
                          <a:spcPts val="1340"/>
                        </a:lnSpc>
                        <a:buClr>
                          <a:srgbClr val="003399"/>
                        </a:buClr>
                        <a:buFont typeface="Wingdings" pitchFamily="2" charset="2"/>
                        <a:buChar char="§"/>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2563" indent="-182563">
                        <a:lnSpc>
                          <a:spcPts val="1340"/>
                        </a:lnSpc>
                        <a:buClr>
                          <a:srgbClr val="003399"/>
                        </a:buClr>
                        <a:buFont typeface="Wingdings" pitchFamily="2" charset="2"/>
                        <a:buChar char="§"/>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33730">
                <a:tc>
                  <a:txBody>
                    <a:bodyPr/>
                    <a:lstStyle/>
                    <a:p>
                      <a:pPr algn="l" defTabSz="914400" rtl="0" eaLnBrk="1" hangingPunct="1">
                        <a:spcBef>
                          <a:spcPct val="50000"/>
                        </a:spcBef>
                        <a:buClr>
                          <a:srgbClr val="00279F"/>
                        </a:buClr>
                        <a:buSzPct val="85000"/>
                        <a:defRPr/>
                      </a:pPr>
                      <a:r>
                        <a:rPr lang="en-US" altLang="ko-KR"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III. Reporting &amp; Follow-up and Updates</a:t>
                      </a:r>
                      <a:endParaRPr lang="en-US" altLang="ko-KR" sz="1000" b="1" i="1" kern="1200" dirty="0">
                        <a:solidFill>
                          <a:schemeClr val="tx1"/>
                        </a:solidFill>
                        <a:latin typeface="맑은 고딕" panose="020B0503020000020004" pitchFamily="50" charset="-127"/>
                        <a:ea typeface="+mn-ea"/>
                        <a:cs typeface="Arial" panose="020B0604020202020204" pitchFamily="34" charset="0"/>
                      </a:endParaRP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Interim report / Final report</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Update with feedback after each report</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7840235"/>
                  </a:ext>
                </a:extLst>
              </a:tr>
            </a:tbl>
          </a:graphicData>
        </a:graphic>
      </p:graphicFrame>
      <p:sp>
        <p:nvSpPr>
          <p:cNvPr id="8" name="object 53">
            <a:extLst>
              <a:ext uri="{FF2B5EF4-FFF2-40B4-BE49-F238E27FC236}">
                <a16:creationId xmlns:a16="http://schemas.microsoft.com/office/drawing/2014/main" id="{17F7E14A-99C9-43D9-8476-FC8353927DAF}"/>
              </a:ext>
            </a:extLst>
          </p:cNvPr>
          <p:cNvSpPr/>
          <p:nvPr/>
        </p:nvSpPr>
        <p:spPr>
          <a:xfrm>
            <a:off x="3414252" y="2003872"/>
            <a:ext cx="756000"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a:p>
        </p:txBody>
      </p:sp>
      <p:sp>
        <p:nvSpPr>
          <p:cNvPr id="9" name="object 53">
            <a:extLst>
              <a:ext uri="{FF2B5EF4-FFF2-40B4-BE49-F238E27FC236}">
                <a16:creationId xmlns:a16="http://schemas.microsoft.com/office/drawing/2014/main" id="{AC0D8000-3F10-4E56-B281-DC8DC6401ADC}"/>
              </a:ext>
            </a:extLst>
          </p:cNvPr>
          <p:cNvSpPr/>
          <p:nvPr/>
        </p:nvSpPr>
        <p:spPr>
          <a:xfrm>
            <a:off x="3414252" y="2220742"/>
            <a:ext cx="1157748"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a:p>
        </p:txBody>
      </p:sp>
      <p:sp>
        <p:nvSpPr>
          <p:cNvPr id="12" name="object 53">
            <a:extLst>
              <a:ext uri="{FF2B5EF4-FFF2-40B4-BE49-F238E27FC236}">
                <a16:creationId xmlns:a16="http://schemas.microsoft.com/office/drawing/2014/main" id="{AA913B60-10CB-4438-9B75-1388086A05E3}"/>
              </a:ext>
            </a:extLst>
          </p:cNvPr>
          <p:cNvSpPr/>
          <p:nvPr/>
        </p:nvSpPr>
        <p:spPr>
          <a:xfrm>
            <a:off x="3426347" y="2914759"/>
            <a:ext cx="5960788" cy="336175"/>
          </a:xfrm>
          <a:custGeom>
            <a:avLst/>
            <a:gdLst/>
            <a:ahLst/>
            <a:cxnLst/>
            <a:rect l="l" t="t" r="r" b="b"/>
            <a:pathLst>
              <a:path w="2190115" h="175260">
                <a:moveTo>
                  <a:pt x="0" y="0"/>
                </a:moveTo>
                <a:lnTo>
                  <a:pt x="2189988" y="0"/>
                </a:lnTo>
                <a:lnTo>
                  <a:pt x="2189988" y="175260"/>
                </a:lnTo>
                <a:lnTo>
                  <a:pt x="0" y="175260"/>
                </a:lnTo>
                <a:lnTo>
                  <a:pt x="0" y="0"/>
                </a:lnTo>
                <a:close/>
              </a:path>
            </a:pathLst>
          </a:custGeom>
          <a:pattFill prst="dkUpDiag">
            <a:fgClr>
              <a:schemeClr val="bg2">
                <a:lumMod val="90000"/>
              </a:schemeClr>
            </a:fgClr>
            <a:bgClr>
              <a:schemeClr val="bg1"/>
            </a:bgClr>
          </a:pattFill>
          <a:ln>
            <a:noFill/>
          </a:ln>
        </p:spPr>
        <p:txBody>
          <a:bodyPr wrap="square" lIns="0" tIns="0" rIns="0" bIns="0" rtlCol="0" anchor="ctr"/>
          <a:lstStyle/>
          <a:p>
            <a:pPr algn="ctr"/>
            <a:r>
              <a:rPr lang="en-US" altLang="ko-KR" sz="900" b="1" i="1" dirty="0"/>
              <a:t>Interviews will be conducted via online conference calls according to Target’s local time. / </a:t>
            </a:r>
          </a:p>
          <a:p>
            <a:pPr algn="ctr"/>
            <a:r>
              <a:rPr lang="en-US" altLang="ko-KR" sz="900" b="1" i="1" dirty="0"/>
              <a:t>RFI (Request for Information) will be handled on an ongoing basis or according to the protocol.</a:t>
            </a:r>
            <a:endParaRPr sz="900" b="1" i="1" dirty="0"/>
          </a:p>
        </p:txBody>
      </p:sp>
      <p:sp>
        <p:nvSpPr>
          <p:cNvPr id="15" name="object 53">
            <a:extLst>
              <a:ext uri="{FF2B5EF4-FFF2-40B4-BE49-F238E27FC236}">
                <a16:creationId xmlns:a16="http://schemas.microsoft.com/office/drawing/2014/main" id="{4063268D-88EE-4300-A42B-6D86AE0897E4}"/>
              </a:ext>
            </a:extLst>
          </p:cNvPr>
          <p:cNvSpPr/>
          <p:nvPr/>
        </p:nvSpPr>
        <p:spPr>
          <a:xfrm>
            <a:off x="4157162" y="3422583"/>
            <a:ext cx="3754938"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20" name="object 53">
            <a:extLst>
              <a:ext uri="{FF2B5EF4-FFF2-40B4-BE49-F238E27FC236}">
                <a16:creationId xmlns:a16="http://schemas.microsoft.com/office/drawing/2014/main" id="{2078C105-94DD-412C-A576-888D16A7CAF0}"/>
              </a:ext>
            </a:extLst>
          </p:cNvPr>
          <p:cNvSpPr/>
          <p:nvPr/>
        </p:nvSpPr>
        <p:spPr>
          <a:xfrm>
            <a:off x="6400798" y="5061333"/>
            <a:ext cx="3001967"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21" name="object 53">
            <a:extLst>
              <a:ext uri="{FF2B5EF4-FFF2-40B4-BE49-F238E27FC236}">
                <a16:creationId xmlns:a16="http://schemas.microsoft.com/office/drawing/2014/main" id="{3837858C-74F0-4A88-A8C0-B74593115186}"/>
              </a:ext>
            </a:extLst>
          </p:cNvPr>
          <p:cNvSpPr/>
          <p:nvPr/>
        </p:nvSpPr>
        <p:spPr>
          <a:xfrm>
            <a:off x="3763502" y="2437612"/>
            <a:ext cx="1157748"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a:p>
        </p:txBody>
      </p:sp>
      <p:sp>
        <p:nvSpPr>
          <p:cNvPr id="22" name="object 53">
            <a:extLst>
              <a:ext uri="{FF2B5EF4-FFF2-40B4-BE49-F238E27FC236}">
                <a16:creationId xmlns:a16="http://schemas.microsoft.com/office/drawing/2014/main" id="{4478BEC4-698A-46A8-A625-50D14B6DB871}"/>
              </a:ext>
            </a:extLst>
          </p:cNvPr>
          <p:cNvSpPr/>
          <p:nvPr/>
        </p:nvSpPr>
        <p:spPr>
          <a:xfrm>
            <a:off x="4112752" y="2654482"/>
            <a:ext cx="1157748"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a:p>
        </p:txBody>
      </p:sp>
      <p:sp>
        <p:nvSpPr>
          <p:cNvPr id="23" name="object 53">
            <a:extLst>
              <a:ext uri="{FF2B5EF4-FFF2-40B4-BE49-F238E27FC236}">
                <a16:creationId xmlns:a16="http://schemas.microsoft.com/office/drawing/2014/main" id="{7D4BE0B0-6FCF-4790-B203-344F1CF3810A}"/>
              </a:ext>
            </a:extLst>
          </p:cNvPr>
          <p:cNvSpPr/>
          <p:nvPr/>
        </p:nvSpPr>
        <p:spPr>
          <a:xfrm>
            <a:off x="4157162" y="3661278"/>
            <a:ext cx="3754938"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25" name="object 53">
            <a:extLst>
              <a:ext uri="{FF2B5EF4-FFF2-40B4-BE49-F238E27FC236}">
                <a16:creationId xmlns:a16="http://schemas.microsoft.com/office/drawing/2014/main" id="{228E861C-CC7E-4C05-A717-A020770270A9}"/>
              </a:ext>
            </a:extLst>
          </p:cNvPr>
          <p:cNvSpPr/>
          <p:nvPr/>
        </p:nvSpPr>
        <p:spPr>
          <a:xfrm>
            <a:off x="4910443" y="3899973"/>
            <a:ext cx="3754938"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26" name="object 53">
            <a:extLst>
              <a:ext uri="{FF2B5EF4-FFF2-40B4-BE49-F238E27FC236}">
                <a16:creationId xmlns:a16="http://schemas.microsoft.com/office/drawing/2014/main" id="{8C402AED-AA41-4745-805D-2361355A4424}"/>
              </a:ext>
            </a:extLst>
          </p:cNvPr>
          <p:cNvSpPr/>
          <p:nvPr/>
        </p:nvSpPr>
        <p:spPr>
          <a:xfrm>
            <a:off x="6400800" y="4327721"/>
            <a:ext cx="3001966"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3" name="TextBox 2">
            <a:extLst>
              <a:ext uri="{FF2B5EF4-FFF2-40B4-BE49-F238E27FC236}">
                <a16:creationId xmlns:a16="http://schemas.microsoft.com/office/drawing/2014/main" id="{DA0C3629-CC42-41AE-BEBC-D8EE2752CE1E}"/>
              </a:ext>
            </a:extLst>
          </p:cNvPr>
          <p:cNvSpPr txBox="1"/>
          <p:nvPr/>
        </p:nvSpPr>
        <p:spPr>
          <a:xfrm>
            <a:off x="6300559" y="4112146"/>
            <a:ext cx="222250" cy="173212"/>
          </a:xfrm>
          <a:prstGeom prst="rect">
            <a:avLst/>
          </a:prstGeom>
          <a:solidFill>
            <a:schemeClr val="bg1"/>
          </a:solidFill>
        </p:spPr>
        <p:txBody>
          <a:bodyPr wrap="square" lIns="54610" tIns="54610" rIns="54610" bIns="54610" rtlCol="0" anchor="ctr">
            <a:noAutofit/>
          </a:bodyPr>
          <a:lstStyle/>
          <a:p>
            <a:pPr marL="171450" indent="-171450" algn="ctr">
              <a:spcAft>
                <a:spcPts val="600"/>
              </a:spcAft>
              <a:buFont typeface="Wingdings" panose="05000000000000000000" pitchFamily="2" charset="2"/>
              <a:buChar char="ü"/>
            </a:pPr>
            <a:r>
              <a:rPr lang="en-US" altLang="ko-KR" sz="2000" b="1" dirty="0">
                <a:solidFill>
                  <a:srgbClr val="FF0000"/>
                </a:solidFill>
              </a:rPr>
              <a:t> </a:t>
            </a:r>
            <a:endParaRPr lang="ko-KR" altLang="en-US" sz="2000" b="1" dirty="0" err="1">
              <a:solidFill>
                <a:srgbClr val="FF0000"/>
              </a:solidFill>
            </a:endParaRPr>
          </a:p>
        </p:txBody>
      </p:sp>
      <p:sp>
        <p:nvSpPr>
          <p:cNvPr id="27" name="TextBox 26">
            <a:extLst>
              <a:ext uri="{FF2B5EF4-FFF2-40B4-BE49-F238E27FC236}">
                <a16:creationId xmlns:a16="http://schemas.microsoft.com/office/drawing/2014/main" id="{041E3272-BC2D-4B4A-A413-910E6861F431}"/>
              </a:ext>
            </a:extLst>
          </p:cNvPr>
          <p:cNvSpPr txBox="1"/>
          <p:nvPr/>
        </p:nvSpPr>
        <p:spPr>
          <a:xfrm>
            <a:off x="6300559" y="4804296"/>
            <a:ext cx="222250" cy="173212"/>
          </a:xfrm>
          <a:prstGeom prst="rect">
            <a:avLst/>
          </a:prstGeom>
          <a:solidFill>
            <a:schemeClr val="bg1"/>
          </a:solidFill>
        </p:spPr>
        <p:txBody>
          <a:bodyPr wrap="square" lIns="54610" tIns="54610" rIns="54610" bIns="54610" rtlCol="0" anchor="ctr">
            <a:noAutofit/>
          </a:bodyPr>
          <a:lstStyle/>
          <a:p>
            <a:pPr marL="171450" indent="-171450" algn="ctr">
              <a:spcAft>
                <a:spcPts val="600"/>
              </a:spcAft>
              <a:buFont typeface="Wingdings" panose="05000000000000000000" pitchFamily="2" charset="2"/>
              <a:buChar char="ü"/>
            </a:pPr>
            <a:r>
              <a:rPr lang="en-US" altLang="ko-KR" sz="2000" b="1" dirty="0">
                <a:solidFill>
                  <a:srgbClr val="FF0000"/>
                </a:solidFill>
              </a:rPr>
              <a:t> </a:t>
            </a:r>
            <a:endParaRPr lang="ko-KR" altLang="en-US" sz="2000" b="1" dirty="0" err="1">
              <a:solidFill>
                <a:srgbClr val="FF0000"/>
              </a:solidFill>
            </a:endParaRPr>
          </a:p>
        </p:txBody>
      </p:sp>
      <p:sp>
        <p:nvSpPr>
          <p:cNvPr id="28" name="TextBox 27">
            <a:extLst>
              <a:ext uri="{FF2B5EF4-FFF2-40B4-BE49-F238E27FC236}">
                <a16:creationId xmlns:a16="http://schemas.microsoft.com/office/drawing/2014/main" id="{BBA8A75E-A551-48A5-B34D-E8C842DE2CD4}"/>
              </a:ext>
            </a:extLst>
          </p:cNvPr>
          <p:cNvSpPr txBox="1"/>
          <p:nvPr/>
        </p:nvSpPr>
        <p:spPr>
          <a:xfrm>
            <a:off x="8564334" y="4775630"/>
            <a:ext cx="222250" cy="230545"/>
          </a:xfrm>
          <a:prstGeom prst="rect">
            <a:avLst/>
          </a:prstGeom>
          <a:solidFill>
            <a:schemeClr val="bg1"/>
          </a:solidFill>
        </p:spPr>
        <p:txBody>
          <a:bodyPr wrap="square" lIns="54610" tIns="54610" rIns="54610" bIns="54610" rtlCol="0" anchor="ctr">
            <a:noAutofit/>
          </a:bodyPr>
          <a:lstStyle/>
          <a:p>
            <a:pPr marL="171450" indent="-171450" algn="ctr">
              <a:spcAft>
                <a:spcPts val="600"/>
              </a:spcAft>
              <a:buFont typeface="Wingdings" panose="05000000000000000000" pitchFamily="2" charset="2"/>
              <a:buChar char="ü"/>
            </a:pPr>
            <a:r>
              <a:rPr lang="en-US" altLang="ko-KR" sz="2000" b="1" dirty="0">
                <a:solidFill>
                  <a:srgbClr val="FF0000"/>
                </a:solidFill>
              </a:rPr>
              <a:t> </a:t>
            </a:r>
            <a:endParaRPr lang="ko-KR" altLang="en-US" sz="2000" b="1" dirty="0" err="1">
              <a:solidFill>
                <a:srgbClr val="FF0000"/>
              </a:solidFill>
            </a:endParaRPr>
          </a:p>
        </p:txBody>
      </p:sp>
    </p:spTree>
    <p:extLst>
      <p:ext uri="{BB962C8B-B14F-4D97-AF65-F5344CB8AC3E}">
        <p14:creationId xmlns:p14="http://schemas.microsoft.com/office/powerpoint/2010/main" val="3017228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dirty="0"/>
              <a:t>Scope of work</a:t>
            </a:r>
          </a:p>
        </p:txBody>
      </p:sp>
      <p:sp>
        <p:nvSpPr>
          <p:cNvPr id="2" name="Title 1"/>
          <p:cNvSpPr>
            <a:spLocks noGrp="1"/>
          </p:cNvSpPr>
          <p:nvPr>
            <p:ph type="title"/>
          </p:nvPr>
        </p:nvSpPr>
        <p:spPr>
          <a:xfrm>
            <a:off x="825600" y="451575"/>
            <a:ext cx="8254800" cy="723600"/>
          </a:xfrm>
        </p:spPr>
        <p:txBody>
          <a:bodyPr/>
          <a:lstStyle/>
          <a:p>
            <a:r>
              <a:rPr lang="en-US" altLang="ko-KR" sz="4800" dirty="0"/>
              <a:t>Tax scope of work (1/6) – Merger</a:t>
            </a:r>
            <a:endParaRPr lang="en-GB" sz="4800" dirty="0"/>
          </a:p>
        </p:txBody>
      </p:sp>
      <p:sp>
        <p:nvSpPr>
          <p:cNvPr id="4" name="직사각형 3">
            <a:extLst>
              <a:ext uri="{FF2B5EF4-FFF2-40B4-BE49-F238E27FC236}">
                <a16:creationId xmlns:a16="http://schemas.microsoft.com/office/drawing/2014/main" id="{2A1F4C3E-EA9F-404F-9027-7CD2D6075D26}"/>
              </a:ext>
            </a:extLst>
          </p:cNvPr>
          <p:cNvSpPr>
            <a:spLocks noChangeAspect="1"/>
          </p:cNvSpPr>
          <p:nvPr/>
        </p:nvSpPr>
        <p:spPr>
          <a:xfrm>
            <a:off x="629296"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sp>
        <p:nvSpPr>
          <p:cNvPr id="8" name="직사각형 7">
            <a:extLst>
              <a:ext uri="{FF2B5EF4-FFF2-40B4-BE49-F238E27FC236}">
                <a16:creationId xmlns:a16="http://schemas.microsoft.com/office/drawing/2014/main" id="{A65AEC2C-F200-46D8-A7A4-CB8CE48472D2}"/>
              </a:ext>
            </a:extLst>
          </p:cNvPr>
          <p:cNvSpPr>
            <a:spLocks noChangeAspect="1"/>
          </p:cNvSpPr>
          <p:nvPr/>
        </p:nvSpPr>
        <p:spPr>
          <a:xfrm>
            <a:off x="1403586" y="1422808"/>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cxnSp>
        <p:nvCxnSpPr>
          <p:cNvPr id="10" name="직선 연결선 9">
            <a:extLst>
              <a:ext uri="{FF2B5EF4-FFF2-40B4-BE49-F238E27FC236}">
                <a16:creationId xmlns:a16="http://schemas.microsoft.com/office/drawing/2014/main" id="{80752FBD-85F8-4F5C-B595-2E55B0FB86C2}"/>
              </a:ext>
            </a:extLst>
          </p:cNvPr>
          <p:cNvCxnSpPr>
            <a:cxnSpLocks noChangeAspect="1"/>
            <a:stCxn id="8" idx="2"/>
            <a:endCxn id="4" idx="0"/>
          </p:cNvCxnSpPr>
          <p:nvPr/>
        </p:nvCxnSpPr>
        <p:spPr>
          <a:xfrm rot="5400000">
            <a:off x="60025" y="3040396"/>
            <a:ext cx="3105616" cy="77429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3" name="직사각형 12">
            <a:extLst>
              <a:ext uri="{FF2B5EF4-FFF2-40B4-BE49-F238E27FC236}">
                <a16:creationId xmlns:a16="http://schemas.microsoft.com/office/drawing/2014/main" id="{4ACF1187-4CCD-4545-803D-5A695C085BBE}"/>
              </a:ext>
            </a:extLst>
          </p:cNvPr>
          <p:cNvSpPr>
            <a:spLocks noChangeAspect="1"/>
          </p:cNvSpPr>
          <p:nvPr/>
        </p:nvSpPr>
        <p:spPr>
          <a:xfrm>
            <a:off x="2170502"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cxnSp>
        <p:nvCxnSpPr>
          <p:cNvPr id="16" name="직선 연결선 9">
            <a:extLst>
              <a:ext uri="{FF2B5EF4-FFF2-40B4-BE49-F238E27FC236}">
                <a16:creationId xmlns:a16="http://schemas.microsoft.com/office/drawing/2014/main" id="{8FD907A9-1F2C-4C70-9C47-A39A4A0FEB07}"/>
              </a:ext>
            </a:extLst>
          </p:cNvPr>
          <p:cNvCxnSpPr>
            <a:cxnSpLocks noChangeAspect="1"/>
            <a:stCxn id="8" idx="2"/>
            <a:endCxn id="13" idx="0"/>
          </p:cNvCxnSpPr>
          <p:nvPr/>
        </p:nvCxnSpPr>
        <p:spPr>
          <a:xfrm rot="16200000" flipH="1">
            <a:off x="830628" y="3044083"/>
            <a:ext cx="3105616" cy="76691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9" name="직사각형 18">
            <a:extLst>
              <a:ext uri="{FF2B5EF4-FFF2-40B4-BE49-F238E27FC236}">
                <a16:creationId xmlns:a16="http://schemas.microsoft.com/office/drawing/2014/main" id="{1C97513B-5D79-447D-9F76-609A47D07220}"/>
              </a:ext>
            </a:extLst>
          </p:cNvPr>
          <p:cNvSpPr/>
          <p:nvPr/>
        </p:nvSpPr>
        <p:spPr>
          <a:xfrm>
            <a:off x="526510" y="4832441"/>
            <a:ext cx="2939361" cy="723600"/>
          </a:xfrm>
          <a:prstGeom prst="rect">
            <a:avLst/>
          </a:prstGeom>
          <a:noFill/>
          <a:ln w="15875">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endParaRPr lang="ko-KR" altLang="en-US" sz="1083" dirty="0">
              <a:latin typeface="Univers for KPMG" panose="020B0603020202020204" pitchFamily="34" charset="0"/>
              <a:cs typeface="KPMG Extralight"/>
            </a:endParaRPr>
          </a:p>
        </p:txBody>
      </p:sp>
      <p:sp>
        <p:nvSpPr>
          <p:cNvPr id="20" name="화살표: 오른쪽 19">
            <a:extLst>
              <a:ext uri="{FF2B5EF4-FFF2-40B4-BE49-F238E27FC236}">
                <a16:creationId xmlns:a16="http://schemas.microsoft.com/office/drawing/2014/main" id="{E7AEB73A-4C68-4454-BB7B-0D2FC09FB8F5}"/>
              </a:ext>
            </a:extLst>
          </p:cNvPr>
          <p:cNvSpPr/>
          <p:nvPr/>
        </p:nvSpPr>
        <p:spPr>
          <a:xfrm>
            <a:off x="1888119" y="5104117"/>
            <a:ext cx="223715" cy="2200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21" name="TextBox 20">
            <a:extLst>
              <a:ext uri="{FF2B5EF4-FFF2-40B4-BE49-F238E27FC236}">
                <a16:creationId xmlns:a16="http://schemas.microsoft.com/office/drawing/2014/main" id="{2C517F04-0B41-4FEE-A190-1762DF6E27FE}"/>
              </a:ext>
            </a:extLst>
          </p:cNvPr>
          <p:cNvSpPr txBox="1"/>
          <p:nvPr/>
        </p:nvSpPr>
        <p:spPr>
          <a:xfrm>
            <a:off x="526510" y="5556041"/>
            <a:ext cx="2939361" cy="338554"/>
          </a:xfrm>
          <a:prstGeom prst="rect">
            <a:avLst/>
          </a:prstGeom>
          <a:noFill/>
        </p:spPr>
        <p:txBody>
          <a:bodyPr wrap="square" rtlCol="0">
            <a:spAutoFit/>
          </a:bodyPr>
          <a:lstStyle/>
          <a:p>
            <a:r>
              <a:rPr lang="en-US" altLang="ko-KR" sz="800" dirty="0">
                <a:latin typeface="Arial" panose="020B0604020202020204" pitchFamily="34" charset="0"/>
                <a:cs typeface="Arial" panose="020B0604020202020204" pitchFamily="34" charset="0"/>
              </a:rPr>
              <a:t>List Lab merges into List Bio, with List Bio surviving as the only legal entity</a:t>
            </a:r>
            <a:endParaRPr lang="ko-KR" altLang="en-US" sz="800" dirty="0">
              <a:latin typeface="Arial" panose="020B0604020202020204" pitchFamily="34" charset="0"/>
              <a:cs typeface="Arial" panose="020B0604020202020204" pitchFamily="34" charset="0"/>
            </a:endParaRPr>
          </a:p>
        </p:txBody>
      </p:sp>
      <p:sp>
        <p:nvSpPr>
          <p:cNvPr id="22" name="직사각형 21">
            <a:extLst>
              <a:ext uri="{FF2B5EF4-FFF2-40B4-BE49-F238E27FC236}">
                <a16:creationId xmlns:a16="http://schemas.microsoft.com/office/drawing/2014/main" id="{43E5BC36-5DD1-4A00-9155-A82BF1C61AB3}"/>
              </a:ext>
            </a:extLst>
          </p:cNvPr>
          <p:cNvSpPr>
            <a:spLocks noChangeAspect="1"/>
          </p:cNvSpPr>
          <p:nvPr/>
        </p:nvSpPr>
        <p:spPr>
          <a:xfrm>
            <a:off x="3706141"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sp>
        <p:nvSpPr>
          <p:cNvPr id="23" name="직사각형 22">
            <a:extLst>
              <a:ext uri="{FF2B5EF4-FFF2-40B4-BE49-F238E27FC236}">
                <a16:creationId xmlns:a16="http://schemas.microsoft.com/office/drawing/2014/main" id="{9186AA9F-E0A1-4264-92B7-4E84813865B1}"/>
              </a:ext>
            </a:extLst>
          </p:cNvPr>
          <p:cNvSpPr>
            <a:spLocks noChangeAspect="1"/>
          </p:cNvSpPr>
          <p:nvPr/>
        </p:nvSpPr>
        <p:spPr>
          <a:xfrm>
            <a:off x="4480431" y="1422808"/>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cxnSp>
        <p:nvCxnSpPr>
          <p:cNvPr id="24" name="직선 연결선 9">
            <a:extLst>
              <a:ext uri="{FF2B5EF4-FFF2-40B4-BE49-F238E27FC236}">
                <a16:creationId xmlns:a16="http://schemas.microsoft.com/office/drawing/2014/main" id="{51705287-AFDA-4F7C-84D9-CC4B650DBB96}"/>
              </a:ext>
            </a:extLst>
          </p:cNvPr>
          <p:cNvCxnSpPr>
            <a:cxnSpLocks noChangeAspect="1"/>
            <a:stCxn id="23" idx="2"/>
            <a:endCxn id="22" idx="0"/>
          </p:cNvCxnSpPr>
          <p:nvPr/>
        </p:nvCxnSpPr>
        <p:spPr>
          <a:xfrm rot="5400000">
            <a:off x="3136870" y="3040396"/>
            <a:ext cx="3105616" cy="77429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5" name="직사각형 24">
            <a:extLst>
              <a:ext uri="{FF2B5EF4-FFF2-40B4-BE49-F238E27FC236}">
                <a16:creationId xmlns:a16="http://schemas.microsoft.com/office/drawing/2014/main" id="{B3BD9D5F-FEEC-405C-A57F-A1EA28E4E2AA}"/>
              </a:ext>
            </a:extLst>
          </p:cNvPr>
          <p:cNvSpPr>
            <a:spLocks noChangeAspect="1"/>
          </p:cNvSpPr>
          <p:nvPr/>
        </p:nvSpPr>
        <p:spPr>
          <a:xfrm>
            <a:off x="5247347"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cxnSp>
        <p:nvCxnSpPr>
          <p:cNvPr id="26" name="직선 연결선 9">
            <a:extLst>
              <a:ext uri="{FF2B5EF4-FFF2-40B4-BE49-F238E27FC236}">
                <a16:creationId xmlns:a16="http://schemas.microsoft.com/office/drawing/2014/main" id="{C90A50DB-CFB7-4885-A31C-FFA6D8B1FFD0}"/>
              </a:ext>
            </a:extLst>
          </p:cNvPr>
          <p:cNvCxnSpPr>
            <a:cxnSpLocks noChangeAspect="1"/>
            <a:stCxn id="23" idx="2"/>
            <a:endCxn id="25" idx="0"/>
          </p:cNvCxnSpPr>
          <p:nvPr/>
        </p:nvCxnSpPr>
        <p:spPr>
          <a:xfrm rot="16200000" flipH="1">
            <a:off x="3907473" y="3044083"/>
            <a:ext cx="3105616" cy="76691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7" name="직사각형 26">
            <a:extLst>
              <a:ext uri="{FF2B5EF4-FFF2-40B4-BE49-F238E27FC236}">
                <a16:creationId xmlns:a16="http://schemas.microsoft.com/office/drawing/2014/main" id="{0C252CFA-D91F-40EA-BF76-7282A5E59758}"/>
              </a:ext>
            </a:extLst>
          </p:cNvPr>
          <p:cNvSpPr/>
          <p:nvPr/>
        </p:nvSpPr>
        <p:spPr>
          <a:xfrm>
            <a:off x="3603355" y="4832441"/>
            <a:ext cx="2939361" cy="723600"/>
          </a:xfrm>
          <a:prstGeom prst="rect">
            <a:avLst/>
          </a:prstGeom>
          <a:noFill/>
          <a:ln w="15875">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endParaRPr lang="ko-KR" altLang="en-US" sz="1083" dirty="0">
              <a:latin typeface="Univers for KPMG" panose="020B0603020202020204" pitchFamily="34" charset="0"/>
              <a:cs typeface="KPMG Extralight"/>
            </a:endParaRPr>
          </a:p>
        </p:txBody>
      </p:sp>
      <p:sp>
        <p:nvSpPr>
          <p:cNvPr id="28" name="화살표: 오른쪽 27">
            <a:extLst>
              <a:ext uri="{FF2B5EF4-FFF2-40B4-BE49-F238E27FC236}">
                <a16:creationId xmlns:a16="http://schemas.microsoft.com/office/drawing/2014/main" id="{AA1A3641-3AE1-4B8D-8FF4-201589C19C84}"/>
              </a:ext>
            </a:extLst>
          </p:cNvPr>
          <p:cNvSpPr/>
          <p:nvPr/>
        </p:nvSpPr>
        <p:spPr>
          <a:xfrm rot="10800000">
            <a:off x="4964965" y="5104116"/>
            <a:ext cx="223715" cy="2200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29" name="TextBox 28">
            <a:extLst>
              <a:ext uri="{FF2B5EF4-FFF2-40B4-BE49-F238E27FC236}">
                <a16:creationId xmlns:a16="http://schemas.microsoft.com/office/drawing/2014/main" id="{9A137F2D-3642-4FCB-9CDF-EE64691CF216}"/>
              </a:ext>
            </a:extLst>
          </p:cNvPr>
          <p:cNvSpPr txBox="1"/>
          <p:nvPr/>
        </p:nvSpPr>
        <p:spPr>
          <a:xfrm>
            <a:off x="3603355" y="5556041"/>
            <a:ext cx="2939361" cy="338554"/>
          </a:xfrm>
          <a:prstGeom prst="rect">
            <a:avLst/>
          </a:prstGeom>
          <a:noFill/>
        </p:spPr>
        <p:txBody>
          <a:bodyPr wrap="square" rtlCol="0">
            <a:spAutoFit/>
          </a:bodyPr>
          <a:lstStyle/>
          <a:p>
            <a:r>
              <a:rPr lang="en-US" altLang="ko-KR" sz="800" dirty="0">
                <a:latin typeface="Arial" panose="020B0604020202020204" pitchFamily="34" charset="0"/>
                <a:cs typeface="Arial" panose="020B0604020202020204" pitchFamily="34" charset="0"/>
              </a:rPr>
              <a:t>List Bio merges into List Lab, with List Lab surviving as the only legal entity</a:t>
            </a:r>
          </a:p>
        </p:txBody>
      </p:sp>
      <p:cxnSp>
        <p:nvCxnSpPr>
          <p:cNvPr id="30" name="직선 연결선 29">
            <a:extLst>
              <a:ext uri="{FF2B5EF4-FFF2-40B4-BE49-F238E27FC236}">
                <a16:creationId xmlns:a16="http://schemas.microsoft.com/office/drawing/2014/main" id="{CED52602-057D-4FA4-A0F6-A8F386D269C9}"/>
              </a:ext>
            </a:extLst>
          </p:cNvPr>
          <p:cNvCxnSpPr>
            <a:cxnSpLocks/>
          </p:cNvCxnSpPr>
          <p:nvPr/>
        </p:nvCxnSpPr>
        <p:spPr>
          <a:xfrm>
            <a:off x="526510" y="3241544"/>
            <a:ext cx="9082064"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0EAA649-7A4D-4CF8-965A-F33FFE0C2F03}"/>
              </a:ext>
            </a:extLst>
          </p:cNvPr>
          <p:cNvSpPr txBox="1"/>
          <p:nvPr/>
        </p:nvSpPr>
        <p:spPr>
          <a:xfrm>
            <a:off x="6542716" y="1333578"/>
            <a:ext cx="3065858" cy="1681461"/>
          </a:xfrm>
          <a:prstGeom prst="rect">
            <a:avLst/>
          </a:prstGeom>
          <a:noFill/>
        </p:spPr>
        <p:txBody>
          <a:bodyPr wrap="square" lIns="54610" tIns="54610" rIns="54610" bIns="54610" rtlCol="0">
            <a:noAutofit/>
          </a:bodyPr>
          <a:lstStyle/>
          <a:p>
            <a:pPr marL="171450" indent="-171450">
              <a:spcAft>
                <a:spcPts val="600"/>
              </a:spcAft>
              <a:buFont typeface="Arial" panose="020B0604020202020204" pitchFamily="34" charset="0"/>
              <a:buChar char="•"/>
            </a:pPr>
            <a:r>
              <a:rPr lang="en-US" altLang="ko-KR" sz="1000" dirty="0"/>
              <a:t>Review tax implication of each transaction step</a:t>
            </a:r>
          </a:p>
          <a:p>
            <a:pPr marL="171450" indent="-171450">
              <a:spcAft>
                <a:spcPts val="600"/>
              </a:spcAft>
              <a:buFont typeface="Arial" panose="020B0604020202020204" pitchFamily="34" charset="0"/>
              <a:buChar char="•"/>
            </a:pPr>
            <a:r>
              <a:rPr lang="en-US" altLang="ko-KR" sz="1000" dirty="0"/>
              <a:t>Review tax valuation for the calculation of </a:t>
            </a:r>
            <a:r>
              <a:rPr lang="en-US" altLang="ko-KR" sz="1000" b="1" u="sng" dirty="0"/>
              <a:t>deemed dividend</a:t>
            </a:r>
          </a:p>
          <a:p>
            <a:pPr marL="171450" indent="-171450">
              <a:spcAft>
                <a:spcPts val="600"/>
              </a:spcAft>
              <a:buFont typeface="Arial" panose="020B0604020202020204" pitchFamily="34" charset="0"/>
              <a:buChar char="•"/>
            </a:pPr>
            <a:r>
              <a:rPr lang="en-US" altLang="ko-KR" sz="1000" dirty="0"/>
              <a:t>Review tax exposure from deemed dividend considering newly adopted participation exemption regime in Korea</a:t>
            </a:r>
          </a:p>
          <a:p>
            <a:pPr marL="171450" indent="-171450">
              <a:spcAft>
                <a:spcPts val="600"/>
              </a:spcAft>
              <a:buFont typeface="Arial" panose="020B0604020202020204" pitchFamily="34" charset="0"/>
              <a:buChar char="•"/>
            </a:pPr>
            <a:r>
              <a:rPr lang="en-US" altLang="ko-KR" sz="1000" dirty="0"/>
              <a:t>Review cost basis step-up</a:t>
            </a:r>
          </a:p>
          <a:p>
            <a:pPr marL="171450" indent="-171450">
              <a:spcAft>
                <a:spcPts val="600"/>
              </a:spcAft>
              <a:buFont typeface="Arial" panose="020B0604020202020204" pitchFamily="34" charset="0"/>
              <a:buChar char="•"/>
            </a:pPr>
            <a:r>
              <a:rPr lang="en-US" altLang="ko-KR" sz="1000" dirty="0"/>
              <a:t>Provide effective tax rate of future dividends</a:t>
            </a:r>
          </a:p>
          <a:p>
            <a:pPr marL="171450" indent="-171450">
              <a:spcAft>
                <a:spcPts val="600"/>
              </a:spcAft>
              <a:buFont typeface="Arial" panose="020B0604020202020204" pitchFamily="34" charset="0"/>
              <a:buChar char="•"/>
            </a:pPr>
            <a:r>
              <a:rPr lang="en-US" altLang="ko-KR" sz="1000" dirty="0"/>
              <a:t>Review of utilization of NOL in Korea</a:t>
            </a:r>
          </a:p>
        </p:txBody>
      </p:sp>
      <p:sp>
        <p:nvSpPr>
          <p:cNvPr id="38" name="TextBox 37">
            <a:extLst>
              <a:ext uri="{FF2B5EF4-FFF2-40B4-BE49-F238E27FC236}">
                <a16:creationId xmlns:a16="http://schemas.microsoft.com/office/drawing/2014/main" id="{25D3268E-1D5C-4053-8463-B5F4A5FF219E}"/>
              </a:ext>
            </a:extLst>
          </p:cNvPr>
          <p:cNvSpPr txBox="1"/>
          <p:nvPr/>
        </p:nvSpPr>
        <p:spPr>
          <a:xfrm>
            <a:off x="6542716" y="3278982"/>
            <a:ext cx="3065858" cy="1127956"/>
          </a:xfrm>
          <a:prstGeom prst="rect">
            <a:avLst/>
          </a:prstGeom>
          <a:noFill/>
        </p:spPr>
        <p:txBody>
          <a:bodyPr wrap="square" lIns="54610" tIns="54610" rIns="54610" bIns="54610" rtlCol="0">
            <a:noAutofit/>
          </a:bodyPr>
          <a:lstStyle/>
          <a:p>
            <a:pPr marL="171450" indent="-171450">
              <a:spcAft>
                <a:spcPts val="600"/>
              </a:spcAft>
              <a:buFont typeface="Arial" panose="020B0604020202020204" pitchFamily="34" charset="0"/>
              <a:buChar char="•"/>
            </a:pPr>
            <a:r>
              <a:rPr lang="en-US" altLang="ko-KR" sz="1000" dirty="0"/>
              <a:t>Analysis of federal tax consequences for each proposed structure including qualified merger requirements</a:t>
            </a:r>
          </a:p>
        </p:txBody>
      </p:sp>
      <p:pic>
        <p:nvPicPr>
          <p:cNvPr id="32" name="그림 31" descr="텍스트, 클립아트이(가) 표시된 사진&#10;&#10;자동 생성된 설명">
            <a:extLst>
              <a:ext uri="{FF2B5EF4-FFF2-40B4-BE49-F238E27FC236}">
                <a16:creationId xmlns:a16="http://schemas.microsoft.com/office/drawing/2014/main" id="{250AE7A1-567C-444A-A7C8-7644C9BFBFAA}"/>
              </a:ext>
            </a:extLst>
          </p:cNvPr>
          <p:cNvPicPr>
            <a:picLocks noChangeAspect="1"/>
          </p:cNvPicPr>
          <p:nvPr/>
        </p:nvPicPr>
        <p:blipFill>
          <a:blip r:embed="rId2"/>
          <a:stretch>
            <a:fillRect/>
          </a:stretch>
        </p:blipFill>
        <p:spPr>
          <a:xfrm>
            <a:off x="526510" y="2929551"/>
            <a:ext cx="425990" cy="283993"/>
          </a:xfrm>
          <a:prstGeom prst="rect">
            <a:avLst/>
          </a:prstGeom>
        </p:spPr>
      </p:pic>
      <p:pic>
        <p:nvPicPr>
          <p:cNvPr id="33" name="그림 32">
            <a:extLst>
              <a:ext uri="{FF2B5EF4-FFF2-40B4-BE49-F238E27FC236}">
                <a16:creationId xmlns:a16="http://schemas.microsoft.com/office/drawing/2014/main" id="{2D447E66-A655-41AA-81A5-9C8B41035A65}"/>
              </a:ext>
            </a:extLst>
          </p:cNvPr>
          <p:cNvPicPr>
            <a:picLocks noChangeAspect="1"/>
          </p:cNvPicPr>
          <p:nvPr/>
        </p:nvPicPr>
        <p:blipFill>
          <a:blip r:embed="rId3"/>
          <a:stretch>
            <a:fillRect/>
          </a:stretch>
        </p:blipFill>
        <p:spPr>
          <a:xfrm>
            <a:off x="537698" y="3299261"/>
            <a:ext cx="414802" cy="245434"/>
          </a:xfrm>
          <a:prstGeom prst="rect">
            <a:avLst/>
          </a:prstGeom>
        </p:spPr>
      </p:pic>
    </p:spTree>
    <p:extLst>
      <p:ext uri="{BB962C8B-B14F-4D97-AF65-F5344CB8AC3E}">
        <p14:creationId xmlns:p14="http://schemas.microsoft.com/office/powerpoint/2010/main" val="1874454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dirty="0"/>
              <a:t>Scope of work</a:t>
            </a:r>
          </a:p>
        </p:txBody>
      </p:sp>
      <p:sp>
        <p:nvSpPr>
          <p:cNvPr id="2" name="Title 1"/>
          <p:cNvSpPr>
            <a:spLocks noGrp="1"/>
          </p:cNvSpPr>
          <p:nvPr>
            <p:ph type="title"/>
          </p:nvPr>
        </p:nvSpPr>
        <p:spPr>
          <a:xfrm>
            <a:off x="825600" y="451575"/>
            <a:ext cx="8254800" cy="723600"/>
          </a:xfrm>
        </p:spPr>
        <p:txBody>
          <a:bodyPr/>
          <a:lstStyle/>
          <a:p>
            <a:r>
              <a:rPr lang="en-US" altLang="ko-KR" sz="4800" dirty="0"/>
              <a:t>Tax scope of work (2/6) –Reverse subsidiary merger</a:t>
            </a:r>
            <a:endParaRPr lang="en-GB" sz="4800" dirty="0"/>
          </a:p>
        </p:txBody>
      </p:sp>
      <p:sp>
        <p:nvSpPr>
          <p:cNvPr id="8" name="직사각형 7">
            <a:extLst>
              <a:ext uri="{FF2B5EF4-FFF2-40B4-BE49-F238E27FC236}">
                <a16:creationId xmlns:a16="http://schemas.microsoft.com/office/drawing/2014/main" id="{A65AEC2C-F200-46D8-A7A4-CB8CE48472D2}"/>
              </a:ext>
            </a:extLst>
          </p:cNvPr>
          <p:cNvSpPr>
            <a:spLocks noChangeAspect="1"/>
          </p:cNvSpPr>
          <p:nvPr/>
        </p:nvSpPr>
        <p:spPr>
          <a:xfrm>
            <a:off x="1625400" y="1429450"/>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sp>
        <p:nvSpPr>
          <p:cNvPr id="19" name="직사각형 18">
            <a:extLst>
              <a:ext uri="{FF2B5EF4-FFF2-40B4-BE49-F238E27FC236}">
                <a16:creationId xmlns:a16="http://schemas.microsoft.com/office/drawing/2014/main" id="{1C97513B-5D79-447D-9F76-609A47D07220}"/>
              </a:ext>
            </a:extLst>
          </p:cNvPr>
          <p:cNvSpPr/>
          <p:nvPr/>
        </p:nvSpPr>
        <p:spPr>
          <a:xfrm>
            <a:off x="875198" y="4629815"/>
            <a:ext cx="2939361" cy="581392"/>
          </a:xfrm>
          <a:prstGeom prst="rect">
            <a:avLst/>
          </a:prstGeom>
          <a:noFill/>
          <a:ln w="15875">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endParaRPr lang="ko-KR" altLang="en-US" sz="1083" dirty="0">
              <a:latin typeface="Univers for KPMG" panose="020B0603020202020204" pitchFamily="34" charset="0"/>
              <a:cs typeface="KPMG Extralight"/>
            </a:endParaRPr>
          </a:p>
        </p:txBody>
      </p:sp>
      <p:sp>
        <p:nvSpPr>
          <p:cNvPr id="21" name="TextBox 20">
            <a:extLst>
              <a:ext uri="{FF2B5EF4-FFF2-40B4-BE49-F238E27FC236}">
                <a16:creationId xmlns:a16="http://schemas.microsoft.com/office/drawing/2014/main" id="{2C517F04-0B41-4FEE-A190-1762DF6E27FE}"/>
              </a:ext>
            </a:extLst>
          </p:cNvPr>
          <p:cNvSpPr txBox="1"/>
          <p:nvPr/>
        </p:nvSpPr>
        <p:spPr>
          <a:xfrm>
            <a:off x="849341" y="5281333"/>
            <a:ext cx="2939361" cy="338554"/>
          </a:xfrm>
          <a:prstGeom prst="rect">
            <a:avLst/>
          </a:prstGeom>
          <a:noFill/>
        </p:spPr>
        <p:txBody>
          <a:bodyPr wrap="square" rtlCol="0">
            <a:spAutoFit/>
          </a:bodyPr>
          <a:lstStyle/>
          <a:p>
            <a:r>
              <a:rPr lang="en-US" altLang="ko-KR" sz="800" dirty="0">
                <a:latin typeface="Arial" panose="020B0604020202020204" pitchFamily="34" charset="0"/>
                <a:cs typeface="Arial" panose="020B0604020202020204" pitchFamily="34" charset="0"/>
              </a:rPr>
              <a:t>List Biotherapeutics Inc merges into Acquisition Company with List Biotherapeutics Inc surviving</a:t>
            </a:r>
            <a:endParaRPr lang="ko-KR" altLang="en-US" sz="800" dirty="0">
              <a:latin typeface="Arial" panose="020B0604020202020204" pitchFamily="34" charset="0"/>
              <a:cs typeface="Arial" panose="020B0604020202020204" pitchFamily="34" charset="0"/>
            </a:endParaRPr>
          </a:p>
        </p:txBody>
      </p:sp>
      <p:cxnSp>
        <p:nvCxnSpPr>
          <p:cNvPr id="30" name="직선 연결선 29">
            <a:extLst>
              <a:ext uri="{FF2B5EF4-FFF2-40B4-BE49-F238E27FC236}">
                <a16:creationId xmlns:a16="http://schemas.microsoft.com/office/drawing/2014/main" id="{CED52602-057D-4FA4-A0F6-A8F386D269C9}"/>
              </a:ext>
            </a:extLst>
          </p:cNvPr>
          <p:cNvCxnSpPr>
            <a:cxnSpLocks/>
          </p:cNvCxnSpPr>
          <p:nvPr/>
        </p:nvCxnSpPr>
        <p:spPr>
          <a:xfrm>
            <a:off x="526510" y="3236020"/>
            <a:ext cx="9082064"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31" name="그림 30" descr="텍스트, 클립아트이(가) 표시된 사진&#10;&#10;자동 생성된 설명">
            <a:extLst>
              <a:ext uri="{FF2B5EF4-FFF2-40B4-BE49-F238E27FC236}">
                <a16:creationId xmlns:a16="http://schemas.microsoft.com/office/drawing/2014/main" id="{90F4E05D-0F5A-408E-A0FF-5026058FCBD4}"/>
              </a:ext>
            </a:extLst>
          </p:cNvPr>
          <p:cNvPicPr>
            <a:picLocks noChangeAspect="1"/>
          </p:cNvPicPr>
          <p:nvPr/>
        </p:nvPicPr>
        <p:blipFill>
          <a:blip r:embed="rId2"/>
          <a:stretch>
            <a:fillRect/>
          </a:stretch>
        </p:blipFill>
        <p:spPr>
          <a:xfrm>
            <a:off x="526510" y="2929551"/>
            <a:ext cx="425990" cy="283993"/>
          </a:xfrm>
          <a:prstGeom prst="rect">
            <a:avLst/>
          </a:prstGeom>
        </p:spPr>
      </p:pic>
      <p:sp>
        <p:nvSpPr>
          <p:cNvPr id="36" name="TextBox 35">
            <a:extLst>
              <a:ext uri="{FF2B5EF4-FFF2-40B4-BE49-F238E27FC236}">
                <a16:creationId xmlns:a16="http://schemas.microsoft.com/office/drawing/2014/main" id="{A0EAA649-7A4D-4CF8-965A-F33FFE0C2F03}"/>
              </a:ext>
            </a:extLst>
          </p:cNvPr>
          <p:cNvSpPr txBox="1"/>
          <p:nvPr/>
        </p:nvSpPr>
        <p:spPr>
          <a:xfrm>
            <a:off x="6542716" y="1333578"/>
            <a:ext cx="3065858" cy="1681461"/>
          </a:xfrm>
          <a:prstGeom prst="rect">
            <a:avLst/>
          </a:prstGeom>
          <a:noFill/>
        </p:spPr>
        <p:txBody>
          <a:bodyPr wrap="square" lIns="54610" tIns="54610" rIns="54610" bIns="54610" rtlCol="0">
            <a:noAutofit/>
          </a:bodyPr>
          <a:lstStyle/>
          <a:p>
            <a:pPr marL="171450" indent="-171450">
              <a:spcAft>
                <a:spcPts val="600"/>
              </a:spcAft>
              <a:buFont typeface="Arial" panose="020B0604020202020204" pitchFamily="34" charset="0"/>
              <a:buChar char="•"/>
            </a:pPr>
            <a:r>
              <a:rPr lang="en-US" altLang="ko-KR" sz="1000" dirty="0"/>
              <a:t>Review tax implication of each transaction step</a:t>
            </a:r>
          </a:p>
          <a:p>
            <a:pPr marL="171450" indent="-171450">
              <a:spcAft>
                <a:spcPts val="600"/>
              </a:spcAft>
              <a:buFont typeface="Arial" panose="020B0604020202020204" pitchFamily="34" charset="0"/>
              <a:buChar char="•"/>
            </a:pPr>
            <a:r>
              <a:rPr lang="en-US" altLang="ko-KR" sz="1000" dirty="0"/>
              <a:t>Review tax valuation for the calculation of </a:t>
            </a:r>
            <a:r>
              <a:rPr lang="en-US" altLang="ko-KR" sz="1000" b="1" u="sng" dirty="0"/>
              <a:t>deemed dividend</a:t>
            </a:r>
          </a:p>
          <a:p>
            <a:pPr marL="171450" indent="-171450">
              <a:spcAft>
                <a:spcPts val="600"/>
              </a:spcAft>
              <a:buFont typeface="Arial" panose="020B0604020202020204" pitchFamily="34" charset="0"/>
              <a:buChar char="•"/>
            </a:pPr>
            <a:r>
              <a:rPr lang="en-US" altLang="ko-KR" sz="1000" dirty="0"/>
              <a:t>Review tax exposure from deemed dividend considering newly adopted participation exemption regime in Korea</a:t>
            </a:r>
          </a:p>
          <a:p>
            <a:pPr marL="171450" indent="-171450">
              <a:spcAft>
                <a:spcPts val="600"/>
              </a:spcAft>
              <a:buFont typeface="Arial" panose="020B0604020202020204" pitchFamily="34" charset="0"/>
              <a:buChar char="•"/>
            </a:pPr>
            <a:r>
              <a:rPr lang="en-US" altLang="ko-KR" sz="1000" dirty="0"/>
              <a:t>Review cost basis step-up</a:t>
            </a:r>
          </a:p>
          <a:p>
            <a:pPr marL="171450" indent="-171450">
              <a:spcAft>
                <a:spcPts val="600"/>
              </a:spcAft>
              <a:buFont typeface="Arial" panose="020B0604020202020204" pitchFamily="34" charset="0"/>
              <a:buChar char="•"/>
            </a:pPr>
            <a:r>
              <a:rPr lang="en-US" altLang="ko-KR" sz="1000" dirty="0"/>
              <a:t>Provide effective tax rate of future dividends</a:t>
            </a:r>
          </a:p>
          <a:p>
            <a:pPr marL="171450" indent="-171450">
              <a:spcAft>
                <a:spcPts val="600"/>
              </a:spcAft>
              <a:buFont typeface="Arial" panose="020B0604020202020204" pitchFamily="34" charset="0"/>
              <a:buChar char="•"/>
            </a:pPr>
            <a:r>
              <a:rPr lang="en-US" altLang="ko-KR" sz="1000" dirty="0"/>
              <a:t>Review of utilization of NOL in Korea</a:t>
            </a:r>
          </a:p>
        </p:txBody>
      </p:sp>
      <p:sp>
        <p:nvSpPr>
          <p:cNvPr id="38" name="TextBox 37">
            <a:extLst>
              <a:ext uri="{FF2B5EF4-FFF2-40B4-BE49-F238E27FC236}">
                <a16:creationId xmlns:a16="http://schemas.microsoft.com/office/drawing/2014/main" id="{25D3268E-1D5C-4053-8463-B5F4A5FF219E}"/>
              </a:ext>
            </a:extLst>
          </p:cNvPr>
          <p:cNvSpPr txBox="1"/>
          <p:nvPr/>
        </p:nvSpPr>
        <p:spPr>
          <a:xfrm>
            <a:off x="6542716" y="3278982"/>
            <a:ext cx="3065858" cy="1127956"/>
          </a:xfrm>
          <a:prstGeom prst="rect">
            <a:avLst/>
          </a:prstGeom>
          <a:noFill/>
        </p:spPr>
        <p:txBody>
          <a:bodyPr wrap="square" lIns="54610" tIns="54610" rIns="54610" bIns="54610" rtlCol="0">
            <a:noAutofit/>
          </a:bodyPr>
          <a:lstStyle/>
          <a:p>
            <a:pPr marL="171450" indent="-171450">
              <a:spcAft>
                <a:spcPts val="600"/>
              </a:spcAft>
              <a:buFont typeface="Arial" panose="020B0604020202020204" pitchFamily="34" charset="0"/>
              <a:buChar char="•"/>
            </a:pPr>
            <a:r>
              <a:rPr lang="en-US" altLang="ko-KR" sz="1000" dirty="0"/>
              <a:t>Analysis of federal tax consequences for each proposed structure including qualified merger requirements(*)</a:t>
            </a:r>
          </a:p>
          <a:p>
            <a:pPr>
              <a:spcAft>
                <a:spcPts val="600"/>
              </a:spcAft>
            </a:pPr>
            <a:r>
              <a:rPr lang="en-US" altLang="ko-KR" sz="1000" i="1" dirty="0"/>
              <a:t>(*) This is the same end resulting structure as Existing US </a:t>
            </a:r>
            <a:r>
              <a:rPr lang="en-US" altLang="ko-KR" sz="1000" i="1" dirty="0" err="1"/>
              <a:t>HoldCo</a:t>
            </a:r>
            <a:r>
              <a:rPr lang="en-US" altLang="ko-KR" sz="1000" i="1" dirty="0"/>
              <a:t>, but instead of a property contribution, it is effected through a statutory merger.</a:t>
            </a:r>
          </a:p>
          <a:p>
            <a:pPr>
              <a:spcAft>
                <a:spcPts val="600"/>
              </a:spcAft>
            </a:pPr>
            <a:endParaRPr lang="en-US" altLang="ko-KR" sz="1000" i="1" dirty="0"/>
          </a:p>
          <a:p>
            <a:pPr marL="171450" indent="-171450">
              <a:spcAft>
                <a:spcPts val="600"/>
              </a:spcAft>
              <a:buFont typeface="Arial" panose="020B0604020202020204" pitchFamily="34" charset="0"/>
              <a:buChar char="•"/>
            </a:pPr>
            <a:endParaRPr lang="en-US" altLang="ko-KR" sz="1000" dirty="0"/>
          </a:p>
          <a:p>
            <a:pPr>
              <a:spcAft>
                <a:spcPts val="600"/>
              </a:spcAft>
            </a:pPr>
            <a:endParaRPr lang="en-US" altLang="ko-KR" sz="1000" dirty="0"/>
          </a:p>
        </p:txBody>
      </p:sp>
      <p:pic>
        <p:nvPicPr>
          <p:cNvPr id="42" name="그림 41">
            <a:extLst>
              <a:ext uri="{FF2B5EF4-FFF2-40B4-BE49-F238E27FC236}">
                <a16:creationId xmlns:a16="http://schemas.microsoft.com/office/drawing/2014/main" id="{38003A3D-CA4D-4765-A09C-98F179A0D893}"/>
              </a:ext>
            </a:extLst>
          </p:cNvPr>
          <p:cNvPicPr>
            <a:picLocks noChangeAspect="1"/>
          </p:cNvPicPr>
          <p:nvPr/>
        </p:nvPicPr>
        <p:blipFill>
          <a:blip r:embed="rId3"/>
          <a:stretch>
            <a:fillRect/>
          </a:stretch>
        </p:blipFill>
        <p:spPr>
          <a:xfrm>
            <a:off x="537698" y="3299261"/>
            <a:ext cx="414802" cy="245434"/>
          </a:xfrm>
          <a:prstGeom prst="rect">
            <a:avLst/>
          </a:prstGeom>
        </p:spPr>
      </p:pic>
      <p:sp>
        <p:nvSpPr>
          <p:cNvPr id="32" name="직사각형 31">
            <a:extLst>
              <a:ext uri="{FF2B5EF4-FFF2-40B4-BE49-F238E27FC236}">
                <a16:creationId xmlns:a16="http://schemas.microsoft.com/office/drawing/2014/main" id="{B8420515-8B7C-483A-B79A-E726506B1302}"/>
              </a:ext>
            </a:extLst>
          </p:cNvPr>
          <p:cNvSpPr>
            <a:spLocks noChangeAspect="1"/>
          </p:cNvSpPr>
          <p:nvPr/>
        </p:nvSpPr>
        <p:spPr>
          <a:xfrm>
            <a:off x="972387" y="3917214"/>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sp>
        <p:nvSpPr>
          <p:cNvPr id="33" name="직사각형 32">
            <a:extLst>
              <a:ext uri="{FF2B5EF4-FFF2-40B4-BE49-F238E27FC236}">
                <a16:creationId xmlns:a16="http://schemas.microsoft.com/office/drawing/2014/main" id="{1044333B-0DB3-4708-A42F-92E4C975D9DD}"/>
              </a:ext>
            </a:extLst>
          </p:cNvPr>
          <p:cNvSpPr>
            <a:spLocks noChangeAspect="1"/>
          </p:cNvSpPr>
          <p:nvPr/>
        </p:nvSpPr>
        <p:spPr>
          <a:xfrm>
            <a:off x="972387" y="4712288"/>
            <a:ext cx="1192784" cy="457253"/>
          </a:xfrm>
          <a:prstGeom prst="rect">
            <a:avLst/>
          </a:prstGeom>
          <a:solidFill>
            <a:schemeClr val="accent3">
              <a:lumMod val="75000"/>
            </a:schemeClr>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New Acquisition Co</a:t>
            </a:r>
          </a:p>
        </p:txBody>
      </p:sp>
      <p:cxnSp>
        <p:nvCxnSpPr>
          <p:cNvPr id="5" name="직선 화살표 연결선 4">
            <a:extLst>
              <a:ext uri="{FF2B5EF4-FFF2-40B4-BE49-F238E27FC236}">
                <a16:creationId xmlns:a16="http://schemas.microsoft.com/office/drawing/2014/main" id="{82A0355E-8485-440E-B154-54765203A5E4}"/>
              </a:ext>
            </a:extLst>
          </p:cNvPr>
          <p:cNvCxnSpPr>
            <a:stCxn id="32" idx="2"/>
            <a:endCxn id="33" idx="0"/>
          </p:cNvCxnSpPr>
          <p:nvPr/>
        </p:nvCxnSpPr>
        <p:spPr>
          <a:xfrm>
            <a:off x="1568779" y="4374467"/>
            <a:ext cx="0" cy="337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A25F23F-DB30-4904-AB26-C8D83B9B1E86}"/>
              </a:ext>
            </a:extLst>
          </p:cNvPr>
          <p:cNvSpPr txBox="1"/>
          <p:nvPr/>
        </p:nvSpPr>
        <p:spPr>
          <a:xfrm>
            <a:off x="1089645" y="4362410"/>
            <a:ext cx="617219" cy="109860"/>
          </a:xfrm>
          <a:prstGeom prst="rect">
            <a:avLst/>
          </a:prstGeom>
          <a:noFill/>
        </p:spPr>
        <p:txBody>
          <a:bodyPr wrap="square" lIns="54610" tIns="54610" rIns="54610" bIns="54610" rtlCol="0">
            <a:noAutofit/>
          </a:bodyPr>
          <a:lstStyle/>
          <a:p>
            <a:pPr>
              <a:spcAft>
                <a:spcPts val="600"/>
              </a:spcAft>
            </a:pPr>
            <a:r>
              <a:rPr lang="en-US" altLang="ko-KR" sz="1000" dirty="0">
                <a:solidFill>
                  <a:schemeClr val="tx2"/>
                </a:solidFill>
              </a:rPr>
              <a:t>set up</a:t>
            </a:r>
            <a:endParaRPr lang="ko-KR" altLang="en-US" sz="1000" dirty="0" err="1">
              <a:solidFill>
                <a:schemeClr val="tx2"/>
              </a:solidFill>
            </a:endParaRPr>
          </a:p>
        </p:txBody>
      </p:sp>
      <p:sp>
        <p:nvSpPr>
          <p:cNvPr id="34" name="직사각형 33">
            <a:extLst>
              <a:ext uri="{FF2B5EF4-FFF2-40B4-BE49-F238E27FC236}">
                <a16:creationId xmlns:a16="http://schemas.microsoft.com/office/drawing/2014/main" id="{4ACE4FEA-3448-42E1-8241-573EED8BF7DB}"/>
              </a:ext>
            </a:extLst>
          </p:cNvPr>
          <p:cNvSpPr>
            <a:spLocks noChangeAspect="1"/>
          </p:cNvSpPr>
          <p:nvPr/>
        </p:nvSpPr>
        <p:spPr>
          <a:xfrm>
            <a:off x="2508026" y="4712288"/>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cxnSp>
        <p:nvCxnSpPr>
          <p:cNvPr id="11" name="연결선: 꺾임 10">
            <a:extLst>
              <a:ext uri="{FF2B5EF4-FFF2-40B4-BE49-F238E27FC236}">
                <a16:creationId xmlns:a16="http://schemas.microsoft.com/office/drawing/2014/main" id="{4FF6E3ED-C8F0-4724-8F42-67B2490C890B}"/>
              </a:ext>
            </a:extLst>
          </p:cNvPr>
          <p:cNvCxnSpPr>
            <a:stCxn id="8" idx="2"/>
            <a:endCxn id="32" idx="0"/>
          </p:cNvCxnSpPr>
          <p:nvPr/>
        </p:nvCxnSpPr>
        <p:spPr>
          <a:xfrm rot="5400000">
            <a:off x="877367" y="2572788"/>
            <a:ext cx="2035839" cy="653013"/>
          </a:xfrm>
          <a:prstGeom prst="bentConnector3">
            <a:avLst>
              <a:gd name="adj1" fmla="val 36525"/>
            </a:avLst>
          </a:prstGeom>
          <a:ln/>
        </p:spPr>
        <p:style>
          <a:lnRef idx="1">
            <a:schemeClr val="dk1"/>
          </a:lnRef>
          <a:fillRef idx="0">
            <a:schemeClr val="dk1"/>
          </a:fillRef>
          <a:effectRef idx="0">
            <a:schemeClr val="dk1"/>
          </a:effectRef>
          <a:fontRef idx="minor">
            <a:schemeClr val="tx1"/>
          </a:fontRef>
        </p:style>
      </p:cxnSp>
      <p:cxnSp>
        <p:nvCxnSpPr>
          <p:cNvPr id="14" name="연결선: 꺾임 13">
            <a:extLst>
              <a:ext uri="{FF2B5EF4-FFF2-40B4-BE49-F238E27FC236}">
                <a16:creationId xmlns:a16="http://schemas.microsoft.com/office/drawing/2014/main" id="{A0F07D26-E393-497F-8E52-F6D938E412F7}"/>
              </a:ext>
            </a:extLst>
          </p:cNvPr>
          <p:cNvCxnSpPr>
            <a:stCxn id="8" idx="2"/>
            <a:endCxn id="34" idx="0"/>
          </p:cNvCxnSpPr>
          <p:nvPr/>
        </p:nvCxnSpPr>
        <p:spPr>
          <a:xfrm rot="16200000" flipH="1">
            <a:off x="1247649" y="2855518"/>
            <a:ext cx="2830913" cy="882626"/>
          </a:xfrm>
          <a:prstGeom prst="bentConnector3">
            <a:avLst>
              <a:gd name="adj1" fmla="val 26313"/>
            </a:avLst>
          </a:prstGeom>
          <a:ln/>
        </p:spPr>
        <p:style>
          <a:lnRef idx="1">
            <a:schemeClr val="dk1"/>
          </a:lnRef>
          <a:fillRef idx="0">
            <a:schemeClr val="dk1"/>
          </a:fillRef>
          <a:effectRef idx="0">
            <a:schemeClr val="dk1"/>
          </a:effectRef>
          <a:fontRef idx="minor">
            <a:schemeClr val="tx1"/>
          </a:fontRef>
        </p:style>
      </p:cxnSp>
      <p:sp>
        <p:nvSpPr>
          <p:cNvPr id="39" name="화살표: 오른쪽 38">
            <a:extLst>
              <a:ext uri="{FF2B5EF4-FFF2-40B4-BE49-F238E27FC236}">
                <a16:creationId xmlns:a16="http://schemas.microsoft.com/office/drawing/2014/main" id="{0ACA0145-92CE-4C48-9268-3F8F3110A41A}"/>
              </a:ext>
            </a:extLst>
          </p:cNvPr>
          <p:cNvSpPr/>
          <p:nvPr/>
        </p:nvSpPr>
        <p:spPr>
          <a:xfrm rot="10800000">
            <a:off x="2233022" y="4860656"/>
            <a:ext cx="223715" cy="2200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1" name="직사각형 40">
            <a:extLst>
              <a:ext uri="{FF2B5EF4-FFF2-40B4-BE49-F238E27FC236}">
                <a16:creationId xmlns:a16="http://schemas.microsoft.com/office/drawing/2014/main" id="{C068B934-1F0F-404F-BF02-D25102339615}"/>
              </a:ext>
            </a:extLst>
          </p:cNvPr>
          <p:cNvSpPr>
            <a:spLocks noChangeAspect="1"/>
          </p:cNvSpPr>
          <p:nvPr/>
        </p:nvSpPr>
        <p:spPr>
          <a:xfrm>
            <a:off x="4588502" y="1397105"/>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sp>
        <p:nvSpPr>
          <p:cNvPr id="43" name="직사각형 42">
            <a:extLst>
              <a:ext uri="{FF2B5EF4-FFF2-40B4-BE49-F238E27FC236}">
                <a16:creationId xmlns:a16="http://schemas.microsoft.com/office/drawing/2014/main" id="{07E3FBE0-64BF-46AE-B33A-1524656049B0}"/>
              </a:ext>
            </a:extLst>
          </p:cNvPr>
          <p:cNvSpPr/>
          <p:nvPr/>
        </p:nvSpPr>
        <p:spPr>
          <a:xfrm>
            <a:off x="3911748" y="4629815"/>
            <a:ext cx="2865913" cy="581392"/>
          </a:xfrm>
          <a:prstGeom prst="rect">
            <a:avLst/>
          </a:prstGeom>
          <a:noFill/>
          <a:ln w="15875">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endParaRPr lang="ko-KR" altLang="en-US" sz="1083" dirty="0">
              <a:latin typeface="Univers for KPMG" panose="020B0603020202020204" pitchFamily="34" charset="0"/>
              <a:cs typeface="KPMG Extralight"/>
            </a:endParaRPr>
          </a:p>
        </p:txBody>
      </p:sp>
      <p:sp>
        <p:nvSpPr>
          <p:cNvPr id="44" name="TextBox 43">
            <a:extLst>
              <a:ext uri="{FF2B5EF4-FFF2-40B4-BE49-F238E27FC236}">
                <a16:creationId xmlns:a16="http://schemas.microsoft.com/office/drawing/2014/main" id="{8CB36773-287F-4A68-9D07-C0FFFEBFF2F7}"/>
              </a:ext>
            </a:extLst>
          </p:cNvPr>
          <p:cNvSpPr txBox="1"/>
          <p:nvPr/>
        </p:nvSpPr>
        <p:spPr>
          <a:xfrm>
            <a:off x="3837583" y="5308597"/>
            <a:ext cx="2939361" cy="338554"/>
          </a:xfrm>
          <a:prstGeom prst="rect">
            <a:avLst/>
          </a:prstGeom>
          <a:noFill/>
        </p:spPr>
        <p:txBody>
          <a:bodyPr wrap="square" rtlCol="0">
            <a:spAutoFit/>
          </a:bodyPr>
          <a:lstStyle/>
          <a:p>
            <a:r>
              <a:rPr lang="en-US" altLang="ko-KR" sz="800" dirty="0">
                <a:latin typeface="Arial" panose="020B0604020202020204" pitchFamily="34" charset="0"/>
                <a:cs typeface="Arial" panose="020B0604020202020204" pitchFamily="34" charset="0"/>
              </a:rPr>
              <a:t>List Biological Laboratories, Inc. merges into Acquisition Company with List Biological Laboratories, Inc surviving</a:t>
            </a:r>
            <a:endParaRPr lang="ko-KR" altLang="en-US" sz="800" dirty="0">
              <a:latin typeface="Arial" panose="020B0604020202020204" pitchFamily="34" charset="0"/>
              <a:cs typeface="Arial" panose="020B0604020202020204" pitchFamily="34" charset="0"/>
            </a:endParaRPr>
          </a:p>
        </p:txBody>
      </p:sp>
      <p:sp>
        <p:nvSpPr>
          <p:cNvPr id="45" name="직사각형 44">
            <a:extLst>
              <a:ext uri="{FF2B5EF4-FFF2-40B4-BE49-F238E27FC236}">
                <a16:creationId xmlns:a16="http://schemas.microsoft.com/office/drawing/2014/main" id="{15BCE7B4-5D6C-49FF-932C-5C9542C9336B}"/>
              </a:ext>
            </a:extLst>
          </p:cNvPr>
          <p:cNvSpPr>
            <a:spLocks noChangeAspect="1"/>
          </p:cNvSpPr>
          <p:nvPr/>
        </p:nvSpPr>
        <p:spPr>
          <a:xfrm>
            <a:off x="3935489" y="388486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p>
        </p:txBody>
      </p:sp>
      <p:sp>
        <p:nvSpPr>
          <p:cNvPr id="46" name="직사각형 45">
            <a:extLst>
              <a:ext uri="{FF2B5EF4-FFF2-40B4-BE49-F238E27FC236}">
                <a16:creationId xmlns:a16="http://schemas.microsoft.com/office/drawing/2014/main" id="{0FDE006A-6314-49F4-AD25-2562ACA38053}"/>
              </a:ext>
            </a:extLst>
          </p:cNvPr>
          <p:cNvSpPr>
            <a:spLocks noChangeAspect="1"/>
          </p:cNvSpPr>
          <p:nvPr/>
        </p:nvSpPr>
        <p:spPr>
          <a:xfrm>
            <a:off x="3935489" y="4679943"/>
            <a:ext cx="1192784" cy="457253"/>
          </a:xfrm>
          <a:prstGeom prst="rect">
            <a:avLst/>
          </a:prstGeom>
          <a:solidFill>
            <a:schemeClr val="accent3">
              <a:lumMod val="75000"/>
            </a:schemeClr>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New Acquisition Co</a:t>
            </a:r>
          </a:p>
        </p:txBody>
      </p:sp>
      <p:cxnSp>
        <p:nvCxnSpPr>
          <p:cNvPr id="47" name="직선 화살표 연결선 46">
            <a:extLst>
              <a:ext uri="{FF2B5EF4-FFF2-40B4-BE49-F238E27FC236}">
                <a16:creationId xmlns:a16="http://schemas.microsoft.com/office/drawing/2014/main" id="{BE242AA2-3739-4CF1-B274-4BE3DFC8288C}"/>
              </a:ext>
            </a:extLst>
          </p:cNvPr>
          <p:cNvCxnSpPr>
            <a:stCxn id="45" idx="2"/>
            <a:endCxn id="46" idx="0"/>
          </p:cNvCxnSpPr>
          <p:nvPr/>
        </p:nvCxnSpPr>
        <p:spPr>
          <a:xfrm>
            <a:off x="4531881" y="4342122"/>
            <a:ext cx="0" cy="337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33D16A5-E129-4D8F-86BB-0DDBB98387A3}"/>
              </a:ext>
            </a:extLst>
          </p:cNvPr>
          <p:cNvSpPr txBox="1"/>
          <p:nvPr/>
        </p:nvSpPr>
        <p:spPr>
          <a:xfrm>
            <a:off x="4021468" y="4329652"/>
            <a:ext cx="617219" cy="109860"/>
          </a:xfrm>
          <a:prstGeom prst="rect">
            <a:avLst/>
          </a:prstGeom>
          <a:noFill/>
        </p:spPr>
        <p:txBody>
          <a:bodyPr wrap="square" lIns="54610" tIns="54610" rIns="54610" bIns="54610" rtlCol="0">
            <a:noAutofit/>
          </a:bodyPr>
          <a:lstStyle/>
          <a:p>
            <a:pPr>
              <a:spcAft>
                <a:spcPts val="600"/>
              </a:spcAft>
            </a:pPr>
            <a:r>
              <a:rPr lang="en-US" altLang="ko-KR" sz="1000" dirty="0">
                <a:solidFill>
                  <a:schemeClr val="tx2"/>
                </a:solidFill>
              </a:rPr>
              <a:t>set up</a:t>
            </a:r>
            <a:endParaRPr lang="ko-KR" altLang="en-US" sz="1000" dirty="0" err="1">
              <a:solidFill>
                <a:schemeClr val="tx2"/>
              </a:solidFill>
            </a:endParaRPr>
          </a:p>
        </p:txBody>
      </p:sp>
      <p:sp>
        <p:nvSpPr>
          <p:cNvPr id="49" name="직사각형 48">
            <a:extLst>
              <a:ext uri="{FF2B5EF4-FFF2-40B4-BE49-F238E27FC236}">
                <a16:creationId xmlns:a16="http://schemas.microsoft.com/office/drawing/2014/main" id="{539F740D-3CD8-44B7-BE43-588600133808}"/>
              </a:ext>
            </a:extLst>
          </p:cNvPr>
          <p:cNvSpPr>
            <a:spLocks noChangeAspect="1"/>
          </p:cNvSpPr>
          <p:nvPr/>
        </p:nvSpPr>
        <p:spPr>
          <a:xfrm>
            <a:off x="5471128" y="4679943"/>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cxnSp>
        <p:nvCxnSpPr>
          <p:cNvPr id="50" name="연결선: 꺾임 49">
            <a:extLst>
              <a:ext uri="{FF2B5EF4-FFF2-40B4-BE49-F238E27FC236}">
                <a16:creationId xmlns:a16="http://schemas.microsoft.com/office/drawing/2014/main" id="{AB376AB3-F9F4-4AFC-BE6C-57B43D5417FE}"/>
              </a:ext>
            </a:extLst>
          </p:cNvPr>
          <p:cNvCxnSpPr>
            <a:stCxn id="41" idx="2"/>
            <a:endCxn id="45" idx="0"/>
          </p:cNvCxnSpPr>
          <p:nvPr/>
        </p:nvCxnSpPr>
        <p:spPr>
          <a:xfrm rot="5400000">
            <a:off x="3840469" y="2540443"/>
            <a:ext cx="2035839" cy="653013"/>
          </a:xfrm>
          <a:prstGeom prst="bentConnector3">
            <a:avLst>
              <a:gd name="adj1" fmla="val 38397"/>
            </a:avLst>
          </a:prstGeom>
          <a:ln/>
        </p:spPr>
        <p:style>
          <a:lnRef idx="1">
            <a:schemeClr val="dk1"/>
          </a:lnRef>
          <a:fillRef idx="0">
            <a:schemeClr val="dk1"/>
          </a:fillRef>
          <a:effectRef idx="0">
            <a:schemeClr val="dk1"/>
          </a:effectRef>
          <a:fontRef idx="minor">
            <a:schemeClr val="tx1"/>
          </a:fontRef>
        </p:style>
      </p:cxnSp>
      <p:cxnSp>
        <p:nvCxnSpPr>
          <p:cNvPr id="51" name="연결선: 꺾임 50">
            <a:extLst>
              <a:ext uri="{FF2B5EF4-FFF2-40B4-BE49-F238E27FC236}">
                <a16:creationId xmlns:a16="http://schemas.microsoft.com/office/drawing/2014/main" id="{FADA70B7-2271-4B1E-807D-E2C5466B7F03}"/>
              </a:ext>
            </a:extLst>
          </p:cNvPr>
          <p:cNvCxnSpPr>
            <a:stCxn id="41" idx="2"/>
            <a:endCxn id="49" idx="0"/>
          </p:cNvCxnSpPr>
          <p:nvPr/>
        </p:nvCxnSpPr>
        <p:spPr>
          <a:xfrm rot="16200000" flipH="1">
            <a:off x="4210751" y="2823173"/>
            <a:ext cx="2830913" cy="882626"/>
          </a:xfrm>
          <a:prstGeom prst="bentConnector3">
            <a:avLst>
              <a:gd name="adj1" fmla="val 27928"/>
            </a:avLst>
          </a:prstGeom>
          <a:ln/>
        </p:spPr>
        <p:style>
          <a:lnRef idx="1">
            <a:schemeClr val="dk1"/>
          </a:lnRef>
          <a:fillRef idx="0">
            <a:schemeClr val="dk1"/>
          </a:fillRef>
          <a:effectRef idx="0">
            <a:schemeClr val="dk1"/>
          </a:effectRef>
          <a:fontRef idx="minor">
            <a:schemeClr val="tx1"/>
          </a:fontRef>
        </p:style>
      </p:cxnSp>
      <p:sp>
        <p:nvSpPr>
          <p:cNvPr id="52" name="화살표: 오른쪽 51">
            <a:extLst>
              <a:ext uri="{FF2B5EF4-FFF2-40B4-BE49-F238E27FC236}">
                <a16:creationId xmlns:a16="http://schemas.microsoft.com/office/drawing/2014/main" id="{EA5632EC-C257-4698-A8A4-677CCB21FD10}"/>
              </a:ext>
            </a:extLst>
          </p:cNvPr>
          <p:cNvSpPr/>
          <p:nvPr/>
        </p:nvSpPr>
        <p:spPr>
          <a:xfrm rot="10800000">
            <a:off x="5196124" y="4828311"/>
            <a:ext cx="223715" cy="2200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Tree>
    <p:extLst>
      <p:ext uri="{BB962C8B-B14F-4D97-AF65-F5344CB8AC3E}">
        <p14:creationId xmlns:p14="http://schemas.microsoft.com/office/powerpoint/2010/main" val="2694335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dirty="0"/>
              <a:t>Scope of work</a:t>
            </a:r>
          </a:p>
        </p:txBody>
      </p:sp>
      <p:sp>
        <p:nvSpPr>
          <p:cNvPr id="2" name="Title 1"/>
          <p:cNvSpPr>
            <a:spLocks noGrp="1"/>
          </p:cNvSpPr>
          <p:nvPr>
            <p:ph type="title"/>
          </p:nvPr>
        </p:nvSpPr>
        <p:spPr>
          <a:xfrm>
            <a:off x="825600" y="451575"/>
            <a:ext cx="8254800" cy="723600"/>
          </a:xfrm>
        </p:spPr>
        <p:txBody>
          <a:bodyPr/>
          <a:lstStyle/>
          <a:p>
            <a:r>
              <a:rPr lang="en-US" altLang="ko-KR" sz="4800" dirty="0"/>
              <a:t>Tax scope of work (3/6) – Existing US HoldCo</a:t>
            </a:r>
            <a:endParaRPr lang="en-GB" sz="4800" dirty="0"/>
          </a:p>
        </p:txBody>
      </p:sp>
      <p:sp>
        <p:nvSpPr>
          <p:cNvPr id="4" name="직사각형 3">
            <a:extLst>
              <a:ext uri="{FF2B5EF4-FFF2-40B4-BE49-F238E27FC236}">
                <a16:creationId xmlns:a16="http://schemas.microsoft.com/office/drawing/2014/main" id="{2A1F4C3E-EA9F-404F-9027-7CD2D6075D26}"/>
              </a:ext>
            </a:extLst>
          </p:cNvPr>
          <p:cNvSpPr>
            <a:spLocks noChangeAspect="1"/>
          </p:cNvSpPr>
          <p:nvPr/>
        </p:nvSpPr>
        <p:spPr>
          <a:xfrm>
            <a:off x="1403584" y="3586077"/>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sp>
        <p:nvSpPr>
          <p:cNvPr id="8" name="직사각형 7">
            <a:extLst>
              <a:ext uri="{FF2B5EF4-FFF2-40B4-BE49-F238E27FC236}">
                <a16:creationId xmlns:a16="http://schemas.microsoft.com/office/drawing/2014/main" id="{A65AEC2C-F200-46D8-A7A4-CB8CE48472D2}"/>
              </a:ext>
            </a:extLst>
          </p:cNvPr>
          <p:cNvSpPr>
            <a:spLocks noChangeAspect="1"/>
          </p:cNvSpPr>
          <p:nvPr/>
        </p:nvSpPr>
        <p:spPr>
          <a:xfrm>
            <a:off x="1403586" y="1422808"/>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sp>
        <p:nvSpPr>
          <p:cNvPr id="13" name="직사각형 12">
            <a:extLst>
              <a:ext uri="{FF2B5EF4-FFF2-40B4-BE49-F238E27FC236}">
                <a16:creationId xmlns:a16="http://schemas.microsoft.com/office/drawing/2014/main" id="{4ACF1187-4CCD-4545-803D-5A695C085BBE}"/>
              </a:ext>
            </a:extLst>
          </p:cNvPr>
          <p:cNvSpPr>
            <a:spLocks noChangeAspect="1"/>
          </p:cNvSpPr>
          <p:nvPr/>
        </p:nvSpPr>
        <p:spPr>
          <a:xfrm>
            <a:off x="1403584"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sp>
        <p:nvSpPr>
          <p:cNvPr id="23" name="직사각형 22">
            <a:extLst>
              <a:ext uri="{FF2B5EF4-FFF2-40B4-BE49-F238E27FC236}">
                <a16:creationId xmlns:a16="http://schemas.microsoft.com/office/drawing/2014/main" id="{9186AA9F-E0A1-4264-92B7-4E84813865B1}"/>
              </a:ext>
            </a:extLst>
          </p:cNvPr>
          <p:cNvSpPr>
            <a:spLocks noChangeAspect="1"/>
          </p:cNvSpPr>
          <p:nvPr/>
        </p:nvSpPr>
        <p:spPr>
          <a:xfrm>
            <a:off x="4480431" y="1422808"/>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cxnSp>
        <p:nvCxnSpPr>
          <p:cNvPr id="30" name="직선 연결선 29">
            <a:extLst>
              <a:ext uri="{FF2B5EF4-FFF2-40B4-BE49-F238E27FC236}">
                <a16:creationId xmlns:a16="http://schemas.microsoft.com/office/drawing/2014/main" id="{CED52602-057D-4FA4-A0F6-A8F386D269C9}"/>
              </a:ext>
            </a:extLst>
          </p:cNvPr>
          <p:cNvCxnSpPr>
            <a:cxnSpLocks/>
          </p:cNvCxnSpPr>
          <p:nvPr/>
        </p:nvCxnSpPr>
        <p:spPr>
          <a:xfrm>
            <a:off x="526510" y="3022660"/>
            <a:ext cx="9082064"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31" name="그림 30" descr="텍스트, 클립아트이(가) 표시된 사진&#10;&#10;자동 생성된 설명">
            <a:extLst>
              <a:ext uri="{FF2B5EF4-FFF2-40B4-BE49-F238E27FC236}">
                <a16:creationId xmlns:a16="http://schemas.microsoft.com/office/drawing/2014/main" id="{90F4E05D-0F5A-408E-A0FF-5026058FCBD4}"/>
              </a:ext>
            </a:extLst>
          </p:cNvPr>
          <p:cNvPicPr>
            <a:picLocks noChangeAspect="1"/>
          </p:cNvPicPr>
          <p:nvPr/>
        </p:nvPicPr>
        <p:blipFill>
          <a:blip r:embed="rId2"/>
          <a:stretch>
            <a:fillRect/>
          </a:stretch>
        </p:blipFill>
        <p:spPr>
          <a:xfrm>
            <a:off x="526510" y="2716191"/>
            <a:ext cx="425990" cy="283993"/>
          </a:xfrm>
          <a:prstGeom prst="rect">
            <a:avLst/>
          </a:prstGeom>
        </p:spPr>
      </p:pic>
      <p:sp>
        <p:nvSpPr>
          <p:cNvPr id="36" name="TextBox 35">
            <a:extLst>
              <a:ext uri="{FF2B5EF4-FFF2-40B4-BE49-F238E27FC236}">
                <a16:creationId xmlns:a16="http://schemas.microsoft.com/office/drawing/2014/main" id="{A0EAA649-7A4D-4CF8-965A-F33FFE0C2F03}"/>
              </a:ext>
            </a:extLst>
          </p:cNvPr>
          <p:cNvSpPr txBox="1"/>
          <p:nvPr/>
        </p:nvSpPr>
        <p:spPr>
          <a:xfrm>
            <a:off x="6542715" y="1333578"/>
            <a:ext cx="3065859" cy="1681461"/>
          </a:xfrm>
          <a:prstGeom prst="rect">
            <a:avLst/>
          </a:prstGeom>
          <a:noFill/>
        </p:spPr>
        <p:txBody>
          <a:bodyPr wrap="square" lIns="54610" tIns="54610" rIns="54610" bIns="54610" rtlCol="0">
            <a:noAutofit/>
          </a:bodyPr>
          <a:lstStyle/>
          <a:p>
            <a:pPr marL="171450" indent="-171450">
              <a:spcAft>
                <a:spcPts val="600"/>
              </a:spcAft>
              <a:buFont typeface="Arial" panose="020B0604020202020204" pitchFamily="34" charset="0"/>
              <a:buChar char="•"/>
            </a:pPr>
            <a:r>
              <a:rPr lang="en-US" altLang="ko-KR" sz="1000" dirty="0"/>
              <a:t>Review tax implication of each transaction step</a:t>
            </a:r>
          </a:p>
          <a:p>
            <a:pPr marL="171450" indent="-171450">
              <a:spcAft>
                <a:spcPts val="600"/>
              </a:spcAft>
              <a:buFont typeface="Arial" panose="020B0604020202020204" pitchFamily="34" charset="0"/>
              <a:buChar char="•"/>
            </a:pPr>
            <a:r>
              <a:rPr lang="en-US" altLang="ko-KR" sz="1000" dirty="0"/>
              <a:t>Review tax valuation for the calculation of </a:t>
            </a:r>
            <a:r>
              <a:rPr lang="en-US" altLang="ko-KR" sz="1000" b="1" u="sng" dirty="0"/>
              <a:t>capital gains</a:t>
            </a:r>
          </a:p>
          <a:p>
            <a:pPr marL="171450" indent="-171450">
              <a:spcAft>
                <a:spcPts val="600"/>
              </a:spcAft>
              <a:buFont typeface="Arial" panose="020B0604020202020204" pitchFamily="34" charset="0"/>
              <a:buChar char="•"/>
            </a:pPr>
            <a:r>
              <a:rPr lang="en-US" altLang="ko-KR" sz="1000" dirty="0"/>
              <a:t>Review potential tax deferral of capital gains</a:t>
            </a:r>
          </a:p>
          <a:p>
            <a:pPr marL="171450" indent="-171450">
              <a:spcAft>
                <a:spcPts val="600"/>
              </a:spcAft>
              <a:buFont typeface="Arial" panose="020B0604020202020204" pitchFamily="34" charset="0"/>
              <a:buChar char="•"/>
            </a:pPr>
            <a:r>
              <a:rPr lang="en-US" altLang="ko-KR" sz="1000" dirty="0"/>
              <a:t>Review step-up of cost- basis </a:t>
            </a:r>
          </a:p>
          <a:p>
            <a:pPr marL="171450" indent="-171450">
              <a:spcAft>
                <a:spcPts val="600"/>
              </a:spcAft>
              <a:buFont typeface="Arial" panose="020B0604020202020204" pitchFamily="34" charset="0"/>
              <a:buChar char="•"/>
            </a:pPr>
            <a:r>
              <a:rPr lang="en-US" altLang="ko-KR" sz="1000" dirty="0"/>
              <a:t>Provide effective tax rate of future dividends</a:t>
            </a:r>
          </a:p>
          <a:p>
            <a:pPr marL="171450" indent="-171450">
              <a:spcAft>
                <a:spcPts val="600"/>
              </a:spcAft>
              <a:buFont typeface="Arial" panose="020B0604020202020204" pitchFamily="34" charset="0"/>
              <a:buChar char="•"/>
            </a:pPr>
            <a:r>
              <a:rPr lang="en-US" altLang="ko-KR" sz="1000" dirty="0"/>
              <a:t>Review of utilization of NOL in Korea</a:t>
            </a:r>
          </a:p>
        </p:txBody>
      </p:sp>
      <p:pic>
        <p:nvPicPr>
          <p:cNvPr id="42" name="그림 41">
            <a:extLst>
              <a:ext uri="{FF2B5EF4-FFF2-40B4-BE49-F238E27FC236}">
                <a16:creationId xmlns:a16="http://schemas.microsoft.com/office/drawing/2014/main" id="{38003A3D-CA4D-4765-A09C-98F179A0D893}"/>
              </a:ext>
            </a:extLst>
          </p:cNvPr>
          <p:cNvPicPr>
            <a:picLocks noChangeAspect="1"/>
          </p:cNvPicPr>
          <p:nvPr/>
        </p:nvPicPr>
        <p:blipFill>
          <a:blip r:embed="rId3"/>
          <a:stretch>
            <a:fillRect/>
          </a:stretch>
        </p:blipFill>
        <p:spPr>
          <a:xfrm>
            <a:off x="537698" y="3085901"/>
            <a:ext cx="414802" cy="245434"/>
          </a:xfrm>
          <a:prstGeom prst="rect">
            <a:avLst/>
          </a:prstGeom>
        </p:spPr>
      </p:pic>
      <p:cxnSp>
        <p:nvCxnSpPr>
          <p:cNvPr id="11" name="직선 연결선 10">
            <a:extLst>
              <a:ext uri="{FF2B5EF4-FFF2-40B4-BE49-F238E27FC236}">
                <a16:creationId xmlns:a16="http://schemas.microsoft.com/office/drawing/2014/main" id="{A86D3F8C-FE17-4EC8-AEB0-E417E65D6D95}"/>
              </a:ext>
            </a:extLst>
          </p:cNvPr>
          <p:cNvCxnSpPr>
            <a:cxnSpLocks/>
            <a:stCxn id="8" idx="2"/>
          </p:cNvCxnSpPr>
          <p:nvPr/>
        </p:nvCxnSpPr>
        <p:spPr>
          <a:xfrm flipH="1">
            <a:off x="1999977" y="1874733"/>
            <a:ext cx="1" cy="1724928"/>
          </a:xfrm>
          <a:prstGeom prst="line">
            <a:avLst/>
          </a:prstGeom>
        </p:spPr>
        <p:style>
          <a:lnRef idx="1">
            <a:schemeClr val="dk1"/>
          </a:lnRef>
          <a:fillRef idx="0">
            <a:schemeClr val="dk1"/>
          </a:fillRef>
          <a:effectRef idx="0">
            <a:schemeClr val="dk1"/>
          </a:effectRef>
          <a:fontRef idx="minor">
            <a:schemeClr val="tx1"/>
          </a:fontRef>
        </p:style>
      </p:cxnSp>
      <p:cxnSp>
        <p:nvCxnSpPr>
          <p:cNvPr id="41" name="직선 연결선 40">
            <a:extLst>
              <a:ext uri="{FF2B5EF4-FFF2-40B4-BE49-F238E27FC236}">
                <a16:creationId xmlns:a16="http://schemas.microsoft.com/office/drawing/2014/main" id="{CC1D8F2B-C496-40E5-AC84-EC5D95FEA690}"/>
              </a:ext>
            </a:extLst>
          </p:cNvPr>
          <p:cNvCxnSpPr>
            <a:cxnSpLocks/>
            <a:stCxn id="23" idx="2"/>
            <a:endCxn id="34" idx="0"/>
          </p:cNvCxnSpPr>
          <p:nvPr/>
        </p:nvCxnSpPr>
        <p:spPr>
          <a:xfrm flipH="1">
            <a:off x="5076822" y="1874733"/>
            <a:ext cx="1" cy="1711344"/>
          </a:xfrm>
          <a:prstGeom prst="line">
            <a:avLst/>
          </a:prstGeom>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1C7E1081-646D-406F-973A-B740D40DF279}"/>
              </a:ext>
            </a:extLst>
          </p:cNvPr>
          <p:cNvSpPr txBox="1"/>
          <p:nvPr/>
        </p:nvSpPr>
        <p:spPr>
          <a:xfrm>
            <a:off x="6542716" y="3278981"/>
            <a:ext cx="3065858" cy="1352007"/>
          </a:xfrm>
          <a:prstGeom prst="rect">
            <a:avLst/>
          </a:prstGeom>
          <a:noFill/>
        </p:spPr>
        <p:txBody>
          <a:bodyPr wrap="square" lIns="54610" tIns="54610" rIns="54610" bIns="54610" rtlCol="0">
            <a:noAutofit/>
          </a:bodyPr>
          <a:lstStyle/>
          <a:p>
            <a:pPr marL="171450" indent="-171450">
              <a:spcAft>
                <a:spcPts val="600"/>
              </a:spcAft>
              <a:buFont typeface="Arial" panose="020B0604020202020204" pitchFamily="34" charset="0"/>
              <a:buChar char="•"/>
            </a:pPr>
            <a:r>
              <a:rPr lang="en-US" altLang="ko-KR" sz="1000" dirty="0"/>
              <a:t>Analysis of federal tax consequences for each proposed structure including IRC Section 351(*)</a:t>
            </a:r>
          </a:p>
          <a:p>
            <a:pPr>
              <a:spcAft>
                <a:spcPts val="600"/>
              </a:spcAft>
            </a:pPr>
            <a:r>
              <a:rPr lang="en-US" altLang="ko-KR" sz="1000" i="1" dirty="0"/>
              <a:t>(*) General Requirement: property is transferred to a corporation by one or more persons solely in exchange for stock in such corporation and immediately after the exchange such person or persons are in control (as defined in § 368(c)) of the corporation.  </a:t>
            </a:r>
          </a:p>
        </p:txBody>
      </p:sp>
      <p:cxnSp>
        <p:nvCxnSpPr>
          <p:cNvPr id="33" name="직선 연결선 32">
            <a:extLst>
              <a:ext uri="{FF2B5EF4-FFF2-40B4-BE49-F238E27FC236}">
                <a16:creationId xmlns:a16="http://schemas.microsoft.com/office/drawing/2014/main" id="{4E417230-6593-439F-9C5F-117E7A761119}"/>
              </a:ext>
            </a:extLst>
          </p:cNvPr>
          <p:cNvCxnSpPr>
            <a:cxnSpLocks/>
            <a:stCxn id="4" idx="2"/>
            <a:endCxn id="13" idx="0"/>
          </p:cNvCxnSpPr>
          <p:nvPr/>
        </p:nvCxnSpPr>
        <p:spPr>
          <a:xfrm>
            <a:off x="1999976" y="4043330"/>
            <a:ext cx="0" cy="937019"/>
          </a:xfrm>
          <a:prstGeom prst="line">
            <a:avLst/>
          </a:prstGeom>
        </p:spPr>
        <p:style>
          <a:lnRef idx="1">
            <a:schemeClr val="dk1"/>
          </a:lnRef>
          <a:fillRef idx="0">
            <a:schemeClr val="dk1"/>
          </a:fillRef>
          <a:effectRef idx="0">
            <a:schemeClr val="dk1"/>
          </a:effectRef>
          <a:fontRef idx="minor">
            <a:schemeClr val="tx1"/>
          </a:fontRef>
        </p:style>
      </p:cxnSp>
      <p:sp>
        <p:nvSpPr>
          <p:cNvPr id="34" name="직사각형 33">
            <a:extLst>
              <a:ext uri="{FF2B5EF4-FFF2-40B4-BE49-F238E27FC236}">
                <a16:creationId xmlns:a16="http://schemas.microsoft.com/office/drawing/2014/main" id="{BBD26474-DBCC-479B-B9D5-EA316125190E}"/>
              </a:ext>
            </a:extLst>
          </p:cNvPr>
          <p:cNvSpPr>
            <a:spLocks noChangeAspect="1"/>
          </p:cNvSpPr>
          <p:nvPr/>
        </p:nvSpPr>
        <p:spPr>
          <a:xfrm>
            <a:off x="4480430" y="3586077"/>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sp>
        <p:nvSpPr>
          <p:cNvPr id="37" name="직사각형 36">
            <a:extLst>
              <a:ext uri="{FF2B5EF4-FFF2-40B4-BE49-F238E27FC236}">
                <a16:creationId xmlns:a16="http://schemas.microsoft.com/office/drawing/2014/main" id="{F65EC45F-672F-4F89-82CF-D1EFAAA848ED}"/>
              </a:ext>
            </a:extLst>
          </p:cNvPr>
          <p:cNvSpPr>
            <a:spLocks noChangeAspect="1"/>
          </p:cNvSpPr>
          <p:nvPr/>
        </p:nvSpPr>
        <p:spPr>
          <a:xfrm>
            <a:off x="4480430"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cxnSp>
        <p:nvCxnSpPr>
          <p:cNvPr id="38" name="직선 연결선 37">
            <a:extLst>
              <a:ext uri="{FF2B5EF4-FFF2-40B4-BE49-F238E27FC236}">
                <a16:creationId xmlns:a16="http://schemas.microsoft.com/office/drawing/2014/main" id="{E5074EE0-11A0-4B0A-AD79-6E76AD1D9707}"/>
              </a:ext>
            </a:extLst>
          </p:cNvPr>
          <p:cNvCxnSpPr>
            <a:cxnSpLocks/>
            <a:stCxn id="34" idx="2"/>
            <a:endCxn id="37" idx="0"/>
          </p:cNvCxnSpPr>
          <p:nvPr/>
        </p:nvCxnSpPr>
        <p:spPr>
          <a:xfrm>
            <a:off x="5076822" y="4043330"/>
            <a:ext cx="0" cy="9370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807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1B1F533-9954-4BCC-AF72-F737FDDCA88F}"/>
              </a:ext>
            </a:extLst>
          </p:cNvPr>
          <p:cNvGraphicFramePr>
            <a:graphicFrameLocks noGrp="1"/>
          </p:cNvGraphicFramePr>
          <p:nvPr>
            <p:extLst>
              <p:ext uri="{D42A27DB-BD31-4B8C-83A1-F6EECF244321}">
                <p14:modId xmlns:p14="http://schemas.microsoft.com/office/powerpoint/2010/main" val="2090821575"/>
              </p:ext>
            </p:extLst>
          </p:nvPr>
        </p:nvGraphicFramePr>
        <p:xfrm>
          <a:off x="445894" y="3062522"/>
          <a:ext cx="2806188" cy="3258360"/>
        </p:xfrm>
        <a:graphic>
          <a:graphicData uri="http://schemas.openxmlformats.org/drawingml/2006/table">
            <a:tbl>
              <a:tblPr firstRow="1" bandRow="1">
                <a:tableStyleId>{5C22544A-7EE6-4342-B048-85BDC9FD1C3A}</a:tableStyleId>
              </a:tblPr>
              <a:tblGrid>
                <a:gridCol w="2259111">
                  <a:extLst>
                    <a:ext uri="{9D8B030D-6E8A-4147-A177-3AD203B41FA5}">
                      <a16:colId xmlns:a16="http://schemas.microsoft.com/office/drawing/2014/main" val="20000"/>
                    </a:ext>
                  </a:extLst>
                </a:gridCol>
                <a:gridCol w="547077">
                  <a:extLst>
                    <a:ext uri="{9D8B030D-6E8A-4147-A177-3AD203B41FA5}">
                      <a16:colId xmlns:a16="http://schemas.microsoft.com/office/drawing/2014/main" val="20001"/>
                    </a:ext>
                  </a:extLst>
                </a:gridCol>
              </a:tblGrid>
              <a:tr h="0">
                <a:tc>
                  <a:txBody>
                    <a:bodyPr/>
                    <a:lstStyle/>
                    <a:p>
                      <a:r>
                        <a:rPr lang="en-GB" sz="1100" b="1" dirty="0">
                          <a:solidFill>
                            <a:schemeClr val="bg1"/>
                          </a:solidFill>
                        </a:rPr>
                        <a:t>Contents</a:t>
                      </a:r>
                    </a:p>
                  </a:txBody>
                  <a:tcPr marL="0" marR="54610" marT="97200" marB="972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1" dirty="0">
                        <a:solidFill>
                          <a:srgbClr val="00338D"/>
                        </a:solidFill>
                      </a:endParaRPr>
                    </a:p>
                  </a:txBody>
                  <a:tcPr marL="5461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altLang="ko-KR" sz="1100" b="1" dirty="0">
                          <a:solidFill>
                            <a:srgbClr val="00338D"/>
                          </a:solidFill>
                        </a:rPr>
                        <a:t>I. </a:t>
                      </a:r>
                      <a:r>
                        <a:rPr lang="en-GB" altLang="ko-KR" sz="1100" b="1" kern="1200" dirty="0">
                          <a:solidFill>
                            <a:srgbClr val="00338D"/>
                          </a:solidFill>
                          <a:latin typeface="+mn-lt"/>
                          <a:ea typeface="+mn-ea"/>
                          <a:cs typeface="+mn-cs"/>
                        </a:rPr>
                        <a:t>Why KPMG</a:t>
                      </a:r>
                    </a:p>
                  </a:txBody>
                  <a:tcPr marL="0" marR="5461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endParaRPr lang="en-GB" sz="1100" b="1" dirty="0">
                        <a:solidFill>
                          <a:srgbClr val="00338D"/>
                        </a:solidFill>
                      </a:endParaRPr>
                    </a:p>
                  </a:txBody>
                  <a:tcPr marL="54610" marR="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l"/>
                      <a:r>
                        <a:rPr lang="en-GB" sz="1100" b="0" dirty="0">
                          <a:solidFill>
                            <a:srgbClr val="00338D"/>
                          </a:solidFill>
                        </a:rPr>
                        <a:t>        - Key differentiators</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0" dirty="0">
                          <a:solidFill>
                            <a:srgbClr val="00338D"/>
                          </a:solidFill>
                        </a:rPr>
                        <a:t>4</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403370"/>
                  </a:ext>
                </a:extLst>
              </a:tr>
              <a:tr h="0">
                <a:tc>
                  <a:txBody>
                    <a:bodyPr/>
                    <a:lstStyle/>
                    <a:p>
                      <a:pPr algn="l"/>
                      <a:r>
                        <a:rPr lang="en-GB" sz="1100" b="0" dirty="0">
                          <a:solidFill>
                            <a:srgbClr val="00338D"/>
                          </a:solidFill>
                        </a:rPr>
                        <a:t>        - Understanding of Industry</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0" dirty="0">
                          <a:solidFill>
                            <a:srgbClr val="00338D"/>
                          </a:solidFill>
                        </a:rPr>
                        <a:t>6</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47389197"/>
                  </a:ext>
                </a:extLst>
              </a:tr>
              <a:tr h="0">
                <a:tc>
                  <a:txBody>
                    <a:bodyPr/>
                    <a:lstStyle/>
                    <a:p>
                      <a:pPr marL="0" algn="l" defTabSz="914400" rtl="0" eaLnBrk="1" latinLnBrk="1" hangingPunct="1"/>
                      <a:r>
                        <a:rPr lang="en-US" altLang="ko-KR" sz="1100" b="0" kern="1200" dirty="0">
                          <a:solidFill>
                            <a:srgbClr val="00338D"/>
                          </a:solidFill>
                          <a:latin typeface="+mn-lt"/>
                          <a:ea typeface="+mn-ea"/>
                          <a:cs typeface="+mn-cs"/>
                        </a:rPr>
                        <a:t>        - Understanding of Company</a:t>
                      </a:r>
                      <a:endParaRPr lang="en-GB" sz="1100" b="0" kern="1200" dirty="0">
                        <a:solidFill>
                          <a:srgbClr val="00338D"/>
                        </a:solidFill>
                        <a:latin typeface="+mn-lt"/>
                        <a:ea typeface="+mn-ea"/>
                        <a:cs typeface="+mn-cs"/>
                      </a:endParaRP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0" dirty="0">
                          <a:solidFill>
                            <a:srgbClr val="00338D"/>
                          </a:solidFill>
                        </a:rPr>
                        <a:t>11</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77978148"/>
                  </a:ext>
                </a:extLst>
              </a:tr>
              <a:tr h="0">
                <a:tc>
                  <a:txBody>
                    <a:bodyPr/>
                    <a:lstStyle/>
                    <a:p>
                      <a:pPr marL="0" algn="l" defTabSz="914400" rtl="0" eaLnBrk="1" latinLnBrk="1" hangingPunct="1"/>
                      <a:r>
                        <a:rPr lang="en-US" altLang="ko-KR" sz="1100" b="0" kern="1200" dirty="0">
                          <a:solidFill>
                            <a:srgbClr val="00338D"/>
                          </a:solidFill>
                          <a:latin typeface="+mn-lt"/>
                          <a:ea typeface="+mn-ea"/>
                          <a:cs typeface="+mn-cs"/>
                        </a:rPr>
                        <a:t>        - Understanding of Project</a:t>
                      </a:r>
                      <a:endParaRPr lang="en-GB" sz="1100" b="0" kern="1200" dirty="0">
                        <a:solidFill>
                          <a:srgbClr val="00338D"/>
                        </a:solidFill>
                        <a:latin typeface="+mn-lt"/>
                        <a:ea typeface="+mn-ea"/>
                        <a:cs typeface="+mn-cs"/>
                      </a:endParaRP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0" dirty="0">
                          <a:solidFill>
                            <a:srgbClr val="00338D"/>
                          </a:solidFill>
                        </a:rPr>
                        <a:t>14</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874995"/>
                  </a:ext>
                </a:extLst>
              </a:tr>
              <a:tr h="0">
                <a:tc>
                  <a:txBody>
                    <a:bodyPr/>
                    <a:lstStyle/>
                    <a:p>
                      <a:r>
                        <a:rPr lang="en-GB" sz="1100" b="1" dirty="0">
                          <a:solidFill>
                            <a:schemeClr val="bg1"/>
                          </a:solidFill>
                        </a:rPr>
                        <a:t>II. S</a:t>
                      </a:r>
                      <a:r>
                        <a:rPr lang="en-GB" altLang="ko-KR" sz="1100" b="1" dirty="0">
                          <a:solidFill>
                            <a:schemeClr val="bg1"/>
                          </a:solidFill>
                        </a:rPr>
                        <a:t>cope of work</a:t>
                      </a:r>
                      <a:endParaRPr lang="en-GB" sz="1100" b="1" dirty="0">
                        <a:solidFill>
                          <a:schemeClr val="bg1"/>
                        </a:solidFill>
                      </a:endParaRP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1" dirty="0">
                          <a:solidFill>
                            <a:schemeClr val="bg1"/>
                          </a:solidFill>
                        </a:rPr>
                        <a:t>21</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dirty="0">
                          <a:solidFill>
                            <a:schemeClr val="bg1"/>
                          </a:solidFill>
                        </a:rPr>
                        <a:t>III. F</a:t>
                      </a:r>
                      <a:r>
                        <a:rPr lang="en-GB" altLang="ko-KR" sz="1100" b="1" dirty="0">
                          <a:solidFill>
                            <a:schemeClr val="bg1"/>
                          </a:solidFill>
                        </a:rPr>
                        <a:t>ee proposal</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1" dirty="0">
                          <a:solidFill>
                            <a:schemeClr val="bg1"/>
                          </a:solidFill>
                        </a:rPr>
                        <a:t>33</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31586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dirty="0">
                          <a:solidFill>
                            <a:schemeClr val="bg1"/>
                          </a:solidFill>
                        </a:rPr>
                        <a:t>IV. </a:t>
                      </a:r>
                      <a:r>
                        <a:rPr lang="en-GB" sz="1100" b="1" kern="1200" dirty="0">
                          <a:solidFill>
                            <a:schemeClr val="bg1"/>
                          </a:solidFill>
                          <a:latin typeface="+mn-lt"/>
                          <a:ea typeface="+mn-ea"/>
                          <a:cs typeface="+mn-cs"/>
                        </a:rPr>
                        <a:t>Project</a:t>
                      </a:r>
                      <a:r>
                        <a:rPr lang="en-GB" altLang="ko-KR" sz="1100" b="1" kern="1200" dirty="0">
                          <a:solidFill>
                            <a:schemeClr val="bg1"/>
                          </a:solidFill>
                          <a:latin typeface="+mn-lt"/>
                          <a:ea typeface="+mn-ea"/>
                          <a:cs typeface="+mn-cs"/>
                        </a:rPr>
                        <a:t> team</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1" dirty="0">
                          <a:solidFill>
                            <a:schemeClr val="bg1"/>
                          </a:solidFill>
                        </a:rPr>
                        <a:t>35</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1040645"/>
                  </a:ext>
                </a:extLst>
              </a:tr>
            </a:tbl>
          </a:graphicData>
        </a:graphic>
      </p:graphicFrame>
    </p:spTree>
    <p:extLst>
      <p:ext uri="{BB962C8B-B14F-4D97-AF65-F5344CB8AC3E}">
        <p14:creationId xmlns:p14="http://schemas.microsoft.com/office/powerpoint/2010/main" val="1522161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dirty="0"/>
              <a:t>Scope of work</a:t>
            </a:r>
          </a:p>
        </p:txBody>
      </p:sp>
      <p:sp>
        <p:nvSpPr>
          <p:cNvPr id="2" name="Title 1"/>
          <p:cNvSpPr>
            <a:spLocks noGrp="1"/>
          </p:cNvSpPr>
          <p:nvPr>
            <p:ph type="title"/>
          </p:nvPr>
        </p:nvSpPr>
        <p:spPr>
          <a:xfrm>
            <a:off x="825600" y="451575"/>
            <a:ext cx="8254800" cy="723600"/>
          </a:xfrm>
        </p:spPr>
        <p:txBody>
          <a:bodyPr/>
          <a:lstStyle/>
          <a:p>
            <a:r>
              <a:rPr lang="en-US" altLang="ko-KR" sz="4800" dirty="0"/>
              <a:t>Tax scope of work (4/6) – New US HoldCo</a:t>
            </a:r>
            <a:endParaRPr lang="en-GB" sz="4800" dirty="0"/>
          </a:p>
        </p:txBody>
      </p:sp>
      <p:sp>
        <p:nvSpPr>
          <p:cNvPr id="4" name="직사각형 3">
            <a:extLst>
              <a:ext uri="{FF2B5EF4-FFF2-40B4-BE49-F238E27FC236}">
                <a16:creationId xmlns:a16="http://schemas.microsoft.com/office/drawing/2014/main" id="{2A1F4C3E-EA9F-404F-9027-7CD2D6075D26}"/>
              </a:ext>
            </a:extLst>
          </p:cNvPr>
          <p:cNvSpPr>
            <a:spLocks noChangeAspect="1"/>
          </p:cNvSpPr>
          <p:nvPr/>
        </p:nvSpPr>
        <p:spPr>
          <a:xfrm>
            <a:off x="629296"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sp>
        <p:nvSpPr>
          <p:cNvPr id="8" name="직사각형 7">
            <a:extLst>
              <a:ext uri="{FF2B5EF4-FFF2-40B4-BE49-F238E27FC236}">
                <a16:creationId xmlns:a16="http://schemas.microsoft.com/office/drawing/2014/main" id="{A65AEC2C-F200-46D8-A7A4-CB8CE48472D2}"/>
              </a:ext>
            </a:extLst>
          </p:cNvPr>
          <p:cNvSpPr>
            <a:spLocks noChangeAspect="1"/>
          </p:cNvSpPr>
          <p:nvPr/>
        </p:nvSpPr>
        <p:spPr>
          <a:xfrm>
            <a:off x="1403586" y="1422808"/>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cxnSp>
        <p:nvCxnSpPr>
          <p:cNvPr id="10" name="직선 연결선 9">
            <a:extLst>
              <a:ext uri="{FF2B5EF4-FFF2-40B4-BE49-F238E27FC236}">
                <a16:creationId xmlns:a16="http://schemas.microsoft.com/office/drawing/2014/main" id="{80752FBD-85F8-4F5C-B595-2E55B0FB86C2}"/>
              </a:ext>
            </a:extLst>
          </p:cNvPr>
          <p:cNvCxnSpPr>
            <a:cxnSpLocks noChangeAspect="1"/>
            <a:stCxn id="32" idx="2"/>
            <a:endCxn id="4" idx="0"/>
          </p:cNvCxnSpPr>
          <p:nvPr/>
        </p:nvCxnSpPr>
        <p:spPr>
          <a:xfrm rot="5400000">
            <a:off x="1151116" y="4131487"/>
            <a:ext cx="923435" cy="77428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3" name="직사각형 12">
            <a:extLst>
              <a:ext uri="{FF2B5EF4-FFF2-40B4-BE49-F238E27FC236}">
                <a16:creationId xmlns:a16="http://schemas.microsoft.com/office/drawing/2014/main" id="{4ACF1187-4CCD-4545-803D-5A695C085BBE}"/>
              </a:ext>
            </a:extLst>
          </p:cNvPr>
          <p:cNvSpPr>
            <a:spLocks noChangeAspect="1"/>
          </p:cNvSpPr>
          <p:nvPr/>
        </p:nvSpPr>
        <p:spPr>
          <a:xfrm>
            <a:off x="2170502"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cxnSp>
        <p:nvCxnSpPr>
          <p:cNvPr id="16" name="직선 연결선 9">
            <a:extLst>
              <a:ext uri="{FF2B5EF4-FFF2-40B4-BE49-F238E27FC236}">
                <a16:creationId xmlns:a16="http://schemas.microsoft.com/office/drawing/2014/main" id="{8FD907A9-1F2C-4C70-9C47-A39A4A0FEB07}"/>
              </a:ext>
            </a:extLst>
          </p:cNvPr>
          <p:cNvCxnSpPr>
            <a:cxnSpLocks noChangeAspect="1"/>
            <a:stCxn id="32" idx="2"/>
            <a:endCxn id="13" idx="0"/>
          </p:cNvCxnSpPr>
          <p:nvPr/>
        </p:nvCxnSpPr>
        <p:spPr>
          <a:xfrm rot="16200000" flipH="1">
            <a:off x="1921718" y="4135172"/>
            <a:ext cx="923435" cy="76691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2" name="직사각형 21">
            <a:extLst>
              <a:ext uri="{FF2B5EF4-FFF2-40B4-BE49-F238E27FC236}">
                <a16:creationId xmlns:a16="http://schemas.microsoft.com/office/drawing/2014/main" id="{43E5BC36-5DD1-4A00-9155-A82BF1C61AB3}"/>
              </a:ext>
            </a:extLst>
          </p:cNvPr>
          <p:cNvSpPr>
            <a:spLocks noChangeAspect="1"/>
          </p:cNvSpPr>
          <p:nvPr/>
        </p:nvSpPr>
        <p:spPr>
          <a:xfrm>
            <a:off x="3706141"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sp>
        <p:nvSpPr>
          <p:cNvPr id="23" name="직사각형 22">
            <a:extLst>
              <a:ext uri="{FF2B5EF4-FFF2-40B4-BE49-F238E27FC236}">
                <a16:creationId xmlns:a16="http://schemas.microsoft.com/office/drawing/2014/main" id="{9186AA9F-E0A1-4264-92B7-4E84813865B1}"/>
              </a:ext>
            </a:extLst>
          </p:cNvPr>
          <p:cNvSpPr>
            <a:spLocks noChangeAspect="1"/>
          </p:cNvSpPr>
          <p:nvPr/>
        </p:nvSpPr>
        <p:spPr>
          <a:xfrm>
            <a:off x="4480431" y="1422808"/>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sp>
        <p:nvSpPr>
          <p:cNvPr id="25" name="직사각형 24">
            <a:extLst>
              <a:ext uri="{FF2B5EF4-FFF2-40B4-BE49-F238E27FC236}">
                <a16:creationId xmlns:a16="http://schemas.microsoft.com/office/drawing/2014/main" id="{B3BD9D5F-FEEC-405C-A57F-A1EA28E4E2AA}"/>
              </a:ext>
            </a:extLst>
          </p:cNvPr>
          <p:cNvSpPr>
            <a:spLocks noChangeAspect="1"/>
          </p:cNvSpPr>
          <p:nvPr/>
        </p:nvSpPr>
        <p:spPr>
          <a:xfrm>
            <a:off x="5247347" y="498034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cxnSp>
        <p:nvCxnSpPr>
          <p:cNvPr id="30" name="직선 연결선 29">
            <a:extLst>
              <a:ext uri="{FF2B5EF4-FFF2-40B4-BE49-F238E27FC236}">
                <a16:creationId xmlns:a16="http://schemas.microsoft.com/office/drawing/2014/main" id="{CED52602-057D-4FA4-A0F6-A8F386D269C9}"/>
              </a:ext>
            </a:extLst>
          </p:cNvPr>
          <p:cNvCxnSpPr>
            <a:cxnSpLocks/>
          </p:cNvCxnSpPr>
          <p:nvPr/>
        </p:nvCxnSpPr>
        <p:spPr>
          <a:xfrm>
            <a:off x="526510" y="3289360"/>
            <a:ext cx="9082064"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31" name="그림 30" descr="텍스트, 클립아트이(가) 표시된 사진&#10;&#10;자동 생성된 설명">
            <a:extLst>
              <a:ext uri="{FF2B5EF4-FFF2-40B4-BE49-F238E27FC236}">
                <a16:creationId xmlns:a16="http://schemas.microsoft.com/office/drawing/2014/main" id="{90F4E05D-0F5A-408E-A0FF-5026058FCBD4}"/>
              </a:ext>
            </a:extLst>
          </p:cNvPr>
          <p:cNvPicPr>
            <a:picLocks noChangeAspect="1"/>
          </p:cNvPicPr>
          <p:nvPr/>
        </p:nvPicPr>
        <p:blipFill>
          <a:blip r:embed="rId2"/>
          <a:stretch>
            <a:fillRect/>
          </a:stretch>
        </p:blipFill>
        <p:spPr>
          <a:xfrm>
            <a:off x="526510" y="2982891"/>
            <a:ext cx="425990" cy="283993"/>
          </a:xfrm>
          <a:prstGeom prst="rect">
            <a:avLst/>
          </a:prstGeom>
        </p:spPr>
      </p:pic>
      <p:sp>
        <p:nvSpPr>
          <p:cNvPr id="36" name="TextBox 35">
            <a:extLst>
              <a:ext uri="{FF2B5EF4-FFF2-40B4-BE49-F238E27FC236}">
                <a16:creationId xmlns:a16="http://schemas.microsoft.com/office/drawing/2014/main" id="{A0EAA649-7A4D-4CF8-965A-F33FFE0C2F03}"/>
              </a:ext>
            </a:extLst>
          </p:cNvPr>
          <p:cNvSpPr txBox="1"/>
          <p:nvPr/>
        </p:nvSpPr>
        <p:spPr>
          <a:xfrm>
            <a:off x="6542715" y="1333578"/>
            <a:ext cx="3065859" cy="1681461"/>
          </a:xfrm>
          <a:prstGeom prst="rect">
            <a:avLst/>
          </a:prstGeom>
          <a:noFill/>
        </p:spPr>
        <p:txBody>
          <a:bodyPr wrap="square" lIns="54610" tIns="54610" rIns="54610" bIns="54610" rtlCol="0">
            <a:noAutofit/>
          </a:bodyPr>
          <a:lstStyle/>
          <a:p>
            <a:pPr marL="171450" indent="-171450">
              <a:spcAft>
                <a:spcPts val="600"/>
              </a:spcAft>
              <a:buFont typeface="Arial" panose="020B0604020202020204" pitchFamily="34" charset="0"/>
              <a:buChar char="•"/>
            </a:pPr>
            <a:r>
              <a:rPr lang="en-US" altLang="ko-KR" sz="1000" dirty="0"/>
              <a:t>Review tax implication of each transaction step</a:t>
            </a:r>
          </a:p>
          <a:p>
            <a:pPr marL="171450" indent="-171450">
              <a:spcAft>
                <a:spcPts val="600"/>
              </a:spcAft>
              <a:buFont typeface="Arial" panose="020B0604020202020204" pitchFamily="34" charset="0"/>
              <a:buChar char="•"/>
            </a:pPr>
            <a:r>
              <a:rPr lang="en-US" altLang="ko-KR" sz="1000" dirty="0"/>
              <a:t>Review tax valuation for the calculation of </a:t>
            </a:r>
            <a:r>
              <a:rPr lang="en-US" altLang="ko-KR" sz="1000" b="1" u="sng" dirty="0"/>
              <a:t>capital gains</a:t>
            </a:r>
          </a:p>
          <a:p>
            <a:pPr marL="171450" indent="-171450">
              <a:spcAft>
                <a:spcPts val="600"/>
              </a:spcAft>
              <a:buFont typeface="Arial" panose="020B0604020202020204" pitchFamily="34" charset="0"/>
              <a:buChar char="•"/>
            </a:pPr>
            <a:r>
              <a:rPr lang="en-US" altLang="ko-KR" sz="1000" dirty="0"/>
              <a:t>Review potential tax deferral of capital gains</a:t>
            </a:r>
          </a:p>
          <a:p>
            <a:pPr marL="171450" indent="-171450">
              <a:spcAft>
                <a:spcPts val="600"/>
              </a:spcAft>
              <a:buFont typeface="Arial" panose="020B0604020202020204" pitchFamily="34" charset="0"/>
              <a:buChar char="•"/>
            </a:pPr>
            <a:r>
              <a:rPr lang="en-US" altLang="ko-KR" sz="1000" dirty="0"/>
              <a:t>Review step-up of cost- basis</a:t>
            </a:r>
          </a:p>
          <a:p>
            <a:pPr marL="171450" indent="-171450">
              <a:spcAft>
                <a:spcPts val="600"/>
              </a:spcAft>
              <a:buFont typeface="Arial" panose="020B0604020202020204" pitchFamily="34" charset="0"/>
              <a:buChar char="•"/>
            </a:pPr>
            <a:r>
              <a:rPr lang="en-US" altLang="ko-KR" sz="1000" dirty="0"/>
              <a:t>Comparison U.S. corporation and U.S. partnership for Korean tax purposes</a:t>
            </a:r>
          </a:p>
          <a:p>
            <a:pPr marL="171450" indent="-171450">
              <a:spcAft>
                <a:spcPts val="600"/>
              </a:spcAft>
              <a:buFont typeface="Arial" panose="020B0604020202020204" pitchFamily="34" charset="0"/>
              <a:buChar char="•"/>
            </a:pPr>
            <a:r>
              <a:rPr lang="en-US" altLang="ko-KR" sz="1000" dirty="0"/>
              <a:t>Provide effective tax rate of future dividends</a:t>
            </a:r>
          </a:p>
          <a:p>
            <a:pPr marL="171450" indent="-171450">
              <a:spcAft>
                <a:spcPts val="600"/>
              </a:spcAft>
              <a:buFont typeface="Arial" panose="020B0604020202020204" pitchFamily="34" charset="0"/>
              <a:buChar char="•"/>
            </a:pPr>
            <a:r>
              <a:rPr lang="en-US" altLang="ko-KR" sz="1000" dirty="0"/>
              <a:t>Review of utilization of NOL in Korea</a:t>
            </a:r>
          </a:p>
          <a:p>
            <a:pPr marL="171450" indent="-171450">
              <a:spcAft>
                <a:spcPts val="600"/>
              </a:spcAft>
              <a:buFont typeface="Arial" panose="020B0604020202020204" pitchFamily="34" charset="0"/>
              <a:buChar char="•"/>
            </a:pPr>
            <a:endParaRPr lang="en-US" altLang="ko-KR" sz="1000" dirty="0"/>
          </a:p>
          <a:p>
            <a:pPr marL="171450" indent="-171450">
              <a:spcAft>
                <a:spcPts val="600"/>
              </a:spcAft>
              <a:buFont typeface="Arial" panose="020B0604020202020204" pitchFamily="34" charset="0"/>
              <a:buChar char="•"/>
            </a:pPr>
            <a:endParaRPr lang="en-US" altLang="ko-KR" sz="1000" dirty="0"/>
          </a:p>
        </p:txBody>
      </p:sp>
      <p:pic>
        <p:nvPicPr>
          <p:cNvPr id="42" name="그림 41">
            <a:extLst>
              <a:ext uri="{FF2B5EF4-FFF2-40B4-BE49-F238E27FC236}">
                <a16:creationId xmlns:a16="http://schemas.microsoft.com/office/drawing/2014/main" id="{38003A3D-CA4D-4765-A09C-98F179A0D893}"/>
              </a:ext>
            </a:extLst>
          </p:cNvPr>
          <p:cNvPicPr>
            <a:picLocks noChangeAspect="1"/>
          </p:cNvPicPr>
          <p:nvPr/>
        </p:nvPicPr>
        <p:blipFill>
          <a:blip r:embed="rId3"/>
          <a:stretch>
            <a:fillRect/>
          </a:stretch>
        </p:blipFill>
        <p:spPr>
          <a:xfrm>
            <a:off x="537698" y="3352601"/>
            <a:ext cx="414802" cy="245434"/>
          </a:xfrm>
          <a:prstGeom prst="rect">
            <a:avLst/>
          </a:prstGeom>
        </p:spPr>
      </p:pic>
      <p:sp>
        <p:nvSpPr>
          <p:cNvPr id="32" name="직사각형 31">
            <a:extLst>
              <a:ext uri="{FF2B5EF4-FFF2-40B4-BE49-F238E27FC236}">
                <a16:creationId xmlns:a16="http://schemas.microsoft.com/office/drawing/2014/main" id="{481A3D63-AE6F-4750-94B8-B71523C3BEBE}"/>
              </a:ext>
            </a:extLst>
          </p:cNvPr>
          <p:cNvSpPr>
            <a:spLocks noChangeAspect="1"/>
          </p:cNvSpPr>
          <p:nvPr/>
        </p:nvSpPr>
        <p:spPr>
          <a:xfrm>
            <a:off x="1403585" y="3599661"/>
            <a:ext cx="1192784" cy="457253"/>
          </a:xfrm>
          <a:prstGeom prst="rect">
            <a:avLst/>
          </a:prstGeom>
          <a:solidFill>
            <a:srgbClr val="005EB8"/>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US HoldCo</a:t>
            </a:r>
          </a:p>
        </p:txBody>
      </p:sp>
      <p:cxnSp>
        <p:nvCxnSpPr>
          <p:cNvPr id="11" name="직선 연결선 10">
            <a:extLst>
              <a:ext uri="{FF2B5EF4-FFF2-40B4-BE49-F238E27FC236}">
                <a16:creationId xmlns:a16="http://schemas.microsoft.com/office/drawing/2014/main" id="{A86D3F8C-FE17-4EC8-AEB0-E417E65D6D95}"/>
              </a:ext>
            </a:extLst>
          </p:cNvPr>
          <p:cNvCxnSpPr>
            <a:cxnSpLocks/>
            <a:stCxn id="8" idx="2"/>
            <a:endCxn id="32" idx="0"/>
          </p:cNvCxnSpPr>
          <p:nvPr/>
        </p:nvCxnSpPr>
        <p:spPr>
          <a:xfrm flipH="1">
            <a:off x="1999977" y="1874733"/>
            <a:ext cx="1" cy="1724928"/>
          </a:xfrm>
          <a:prstGeom prst="line">
            <a:avLst/>
          </a:prstGeom>
        </p:spPr>
        <p:style>
          <a:lnRef idx="1">
            <a:schemeClr val="dk1"/>
          </a:lnRef>
          <a:fillRef idx="0">
            <a:schemeClr val="dk1"/>
          </a:fillRef>
          <a:effectRef idx="0">
            <a:schemeClr val="dk1"/>
          </a:effectRef>
          <a:fontRef idx="minor">
            <a:schemeClr val="tx1"/>
          </a:fontRef>
        </p:style>
      </p:cxnSp>
      <p:cxnSp>
        <p:nvCxnSpPr>
          <p:cNvPr id="35" name="직선 연결선 9">
            <a:extLst>
              <a:ext uri="{FF2B5EF4-FFF2-40B4-BE49-F238E27FC236}">
                <a16:creationId xmlns:a16="http://schemas.microsoft.com/office/drawing/2014/main" id="{7E8A1BE1-2D32-4DB1-A773-D4C41C719457}"/>
              </a:ext>
            </a:extLst>
          </p:cNvPr>
          <p:cNvCxnSpPr>
            <a:cxnSpLocks noChangeAspect="1"/>
            <a:stCxn id="48" idx="3"/>
            <a:endCxn id="25" idx="0"/>
          </p:cNvCxnSpPr>
          <p:nvPr/>
        </p:nvCxnSpPr>
        <p:spPr>
          <a:xfrm rot="16200000" flipH="1">
            <a:off x="4959770" y="4096380"/>
            <a:ext cx="1001020" cy="76691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9" name="직선 연결선 9">
            <a:extLst>
              <a:ext uri="{FF2B5EF4-FFF2-40B4-BE49-F238E27FC236}">
                <a16:creationId xmlns:a16="http://schemas.microsoft.com/office/drawing/2014/main" id="{09177C27-CF17-4FB5-B71D-C85D837248B1}"/>
              </a:ext>
            </a:extLst>
          </p:cNvPr>
          <p:cNvCxnSpPr>
            <a:cxnSpLocks noChangeAspect="1"/>
            <a:stCxn id="48" idx="3"/>
            <a:endCxn id="22" idx="0"/>
          </p:cNvCxnSpPr>
          <p:nvPr/>
        </p:nvCxnSpPr>
        <p:spPr>
          <a:xfrm rot="5400000">
            <a:off x="4189168" y="4092695"/>
            <a:ext cx="1001020" cy="77428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1" name="직선 연결선 40">
            <a:extLst>
              <a:ext uri="{FF2B5EF4-FFF2-40B4-BE49-F238E27FC236}">
                <a16:creationId xmlns:a16="http://schemas.microsoft.com/office/drawing/2014/main" id="{CC1D8F2B-C496-40E5-AC84-EC5D95FEA690}"/>
              </a:ext>
            </a:extLst>
          </p:cNvPr>
          <p:cNvCxnSpPr>
            <a:cxnSpLocks/>
            <a:stCxn id="23" idx="2"/>
            <a:endCxn id="48" idx="0"/>
          </p:cNvCxnSpPr>
          <p:nvPr/>
        </p:nvCxnSpPr>
        <p:spPr>
          <a:xfrm flipH="1">
            <a:off x="5076822" y="1874733"/>
            <a:ext cx="1" cy="1647343"/>
          </a:xfrm>
          <a:prstGeom prst="line">
            <a:avLst/>
          </a:prstGeom>
        </p:spPr>
        <p:style>
          <a:lnRef idx="1">
            <a:schemeClr val="dk1"/>
          </a:lnRef>
          <a:fillRef idx="0">
            <a:schemeClr val="dk1"/>
          </a:fillRef>
          <a:effectRef idx="0">
            <a:schemeClr val="dk1"/>
          </a:effectRef>
          <a:fontRef idx="minor">
            <a:schemeClr val="tx1"/>
          </a:fontRef>
        </p:style>
      </p:cxnSp>
      <p:sp>
        <p:nvSpPr>
          <p:cNvPr id="48" name="이등변 삼각형 47">
            <a:extLst>
              <a:ext uri="{FF2B5EF4-FFF2-40B4-BE49-F238E27FC236}">
                <a16:creationId xmlns:a16="http://schemas.microsoft.com/office/drawing/2014/main" id="{ED531F1F-ADDA-4D92-8AF3-CF2F5C854063}"/>
              </a:ext>
            </a:extLst>
          </p:cNvPr>
          <p:cNvSpPr/>
          <p:nvPr/>
        </p:nvSpPr>
        <p:spPr>
          <a:xfrm>
            <a:off x="4395168" y="3522076"/>
            <a:ext cx="1363308" cy="457253"/>
          </a:xfrm>
          <a:prstGeom prst="triangle">
            <a:avLst/>
          </a:prstGeom>
          <a:solidFill>
            <a:srgbClr val="005EB8"/>
          </a:solidFill>
          <a:ln>
            <a:solidFill>
              <a:schemeClr val="tx1"/>
            </a:solidFill>
          </a:ln>
        </p:spPr>
        <p:txBody>
          <a:bodyPr wrap="square" lIns="0" tIns="0" rIns="0" bIns="0" rtlCol="0" anchor="ctr" anchorCtr="0"/>
          <a:lstStyle/>
          <a:p>
            <a:pPr algn="ctr" defTabSz="410291"/>
            <a:r>
              <a:rPr lang="en-US" altLang="ko-KR" sz="800" dirty="0">
                <a:solidFill>
                  <a:schemeClr val="bg1"/>
                </a:solidFill>
                <a:latin typeface="Arial" panose="020B0604020202020204" pitchFamily="34" charset="0"/>
                <a:cs typeface="Arial" panose="020B0604020202020204" pitchFamily="34" charset="0"/>
              </a:rPr>
              <a:t>US HoldCo</a:t>
            </a:r>
            <a:endParaRPr lang="ko-KR" altLang="en-US" sz="800" dirty="0" err="1">
              <a:solidFill>
                <a:schemeClr val="bg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1C7E1081-646D-406F-973A-B740D40DF279}"/>
              </a:ext>
            </a:extLst>
          </p:cNvPr>
          <p:cNvSpPr txBox="1"/>
          <p:nvPr/>
        </p:nvSpPr>
        <p:spPr>
          <a:xfrm>
            <a:off x="6542716" y="3278982"/>
            <a:ext cx="3065858" cy="1127956"/>
          </a:xfrm>
          <a:prstGeom prst="rect">
            <a:avLst/>
          </a:prstGeom>
          <a:noFill/>
        </p:spPr>
        <p:txBody>
          <a:bodyPr wrap="square" lIns="54610" tIns="54610" rIns="54610" bIns="54610" rtlCol="0">
            <a:noAutofit/>
          </a:bodyPr>
          <a:lstStyle/>
          <a:p>
            <a:pPr marL="171450" indent="-171450">
              <a:spcAft>
                <a:spcPts val="600"/>
              </a:spcAft>
              <a:buFont typeface="Arial" panose="020B0604020202020204" pitchFamily="34" charset="0"/>
              <a:buChar char="•"/>
            </a:pPr>
            <a:r>
              <a:rPr lang="en-US" altLang="ko-KR" sz="1000" dirty="0"/>
              <a:t>Analysis of federal tax consequences for each proposed structure including IRC Section 351(*)</a:t>
            </a:r>
          </a:p>
          <a:p>
            <a:pPr>
              <a:spcAft>
                <a:spcPts val="600"/>
              </a:spcAft>
            </a:pPr>
            <a:r>
              <a:rPr lang="en-US" altLang="ko-KR" sz="1000" i="1" dirty="0"/>
              <a:t>(*) General Requirement: property is transferred to a corporation by one or more persons solely in exchange for stock in such corporation and immediately after the exchange such person or persons are in control (as defined in § 368(c)) of the corporation.  </a:t>
            </a:r>
          </a:p>
        </p:txBody>
      </p:sp>
    </p:spTree>
    <p:extLst>
      <p:ext uri="{BB962C8B-B14F-4D97-AF65-F5344CB8AC3E}">
        <p14:creationId xmlns:p14="http://schemas.microsoft.com/office/powerpoint/2010/main" val="584260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dirty="0"/>
              <a:t>Scope of work</a:t>
            </a:r>
          </a:p>
        </p:txBody>
      </p:sp>
      <p:sp>
        <p:nvSpPr>
          <p:cNvPr id="2" name="Title 1"/>
          <p:cNvSpPr>
            <a:spLocks noGrp="1"/>
          </p:cNvSpPr>
          <p:nvPr>
            <p:ph type="title"/>
          </p:nvPr>
        </p:nvSpPr>
        <p:spPr>
          <a:xfrm>
            <a:off x="825600" y="451575"/>
            <a:ext cx="8254800" cy="723600"/>
          </a:xfrm>
        </p:spPr>
        <p:txBody>
          <a:bodyPr/>
          <a:lstStyle/>
          <a:p>
            <a:r>
              <a:rPr lang="en-US" altLang="ko-KR" sz="4800" dirty="0"/>
              <a:t>Tax scope of work (5/6) – Applied valuation method</a:t>
            </a:r>
            <a:endParaRPr lang="en-GB" sz="4800" dirty="0"/>
          </a:p>
        </p:txBody>
      </p:sp>
      <p:graphicFrame>
        <p:nvGraphicFramePr>
          <p:cNvPr id="26" name="표 25">
            <a:extLst>
              <a:ext uri="{FF2B5EF4-FFF2-40B4-BE49-F238E27FC236}">
                <a16:creationId xmlns:a16="http://schemas.microsoft.com/office/drawing/2014/main" id="{E151BB2B-2C2C-4754-8836-6C951A8712EE}"/>
              </a:ext>
            </a:extLst>
          </p:cNvPr>
          <p:cNvGraphicFramePr>
            <a:graphicFrameLocks noGrp="1"/>
          </p:cNvGraphicFramePr>
          <p:nvPr/>
        </p:nvGraphicFramePr>
        <p:xfrm>
          <a:off x="757329" y="1175174"/>
          <a:ext cx="8859111" cy="5342340"/>
        </p:xfrm>
        <a:graphic>
          <a:graphicData uri="http://schemas.openxmlformats.org/drawingml/2006/table">
            <a:tbl>
              <a:tblPr firstRow="1" bandRow="1">
                <a:tableStyleId>{5C22544A-7EE6-4342-B048-85BDC9FD1C3A}</a:tableStyleId>
              </a:tblPr>
              <a:tblGrid>
                <a:gridCol w="1155748">
                  <a:extLst>
                    <a:ext uri="{9D8B030D-6E8A-4147-A177-3AD203B41FA5}">
                      <a16:colId xmlns:a16="http://schemas.microsoft.com/office/drawing/2014/main" val="20000"/>
                    </a:ext>
                  </a:extLst>
                </a:gridCol>
                <a:gridCol w="3550463">
                  <a:extLst>
                    <a:ext uri="{9D8B030D-6E8A-4147-A177-3AD203B41FA5}">
                      <a16:colId xmlns:a16="http://schemas.microsoft.com/office/drawing/2014/main" val="20001"/>
                    </a:ext>
                  </a:extLst>
                </a:gridCol>
                <a:gridCol w="4152900">
                  <a:extLst>
                    <a:ext uri="{9D8B030D-6E8A-4147-A177-3AD203B41FA5}">
                      <a16:colId xmlns:a16="http://schemas.microsoft.com/office/drawing/2014/main" val="2750461070"/>
                    </a:ext>
                  </a:extLst>
                </a:gridCol>
              </a:tblGrid>
              <a:tr h="273867">
                <a:tc>
                  <a:txBody>
                    <a:bodyPr/>
                    <a:lstStyle/>
                    <a:p>
                      <a:endParaRPr lang="en-US" sz="1000" b="1" dirty="0">
                        <a:solidFill>
                          <a:schemeClr val="bg1"/>
                        </a:solidFill>
                        <a:latin typeface="Arial" panose="020B0604020202020204" pitchFamily="34" charset="0"/>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tc>
                  <a:txBody>
                    <a:bodyPr/>
                    <a:lstStyle/>
                    <a:p>
                      <a:pPr algn="ctr"/>
                      <a:r>
                        <a:rPr lang="en-US" sz="1000" b="1" dirty="0">
                          <a:solidFill>
                            <a:schemeClr val="bg1"/>
                          </a:solidFill>
                          <a:latin typeface="Arial" panose="020B0604020202020204" pitchFamily="34" charset="0"/>
                          <a:cs typeface="Arial" panose="020B0604020202020204" pitchFamily="34" charset="0"/>
                        </a:rPr>
                        <a:t>Merger</a:t>
                      </a: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tc>
                  <a:txBody>
                    <a:bodyPr/>
                    <a:lstStyle/>
                    <a:p>
                      <a:pPr algn="ctr"/>
                      <a:r>
                        <a:rPr lang="en-US" sz="1000" b="1" dirty="0">
                          <a:solidFill>
                            <a:schemeClr val="bg1"/>
                          </a:solidFill>
                          <a:latin typeface="Arial" panose="020B0604020202020204" pitchFamily="34" charset="0"/>
                          <a:cs typeface="Arial" panose="020B0604020202020204" pitchFamily="34" charset="0"/>
                        </a:rPr>
                        <a:t>Contribution in kind</a:t>
                      </a: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10000"/>
                  </a:ext>
                </a:extLst>
              </a:tr>
              <a:tr h="2155219">
                <a:tc>
                  <a:txBody>
                    <a:bodyPr/>
                    <a:lstStyle/>
                    <a:p>
                      <a:r>
                        <a:rPr lang="en-US" sz="1000" b="1"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Transaction</a:t>
                      </a: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endParaRPr lang="en-US" altLang="ko-KR"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563" marR="0" lvl="2" indent="-182563" algn="l"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endParaRPr lang="en-US" altLang="ko-KR"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776444"/>
                  </a:ext>
                </a:extLst>
              </a:tr>
              <a:tr h="0">
                <a:tc>
                  <a:txBody>
                    <a:bodyPr/>
                    <a:lstStyle/>
                    <a:p>
                      <a:pPr defTabSz="762000">
                        <a:spcBef>
                          <a:spcPct val="50000"/>
                        </a:spcBef>
                        <a:buClr>
                          <a:srgbClr val="00279F"/>
                        </a:buClr>
                        <a:buSzPct val="85000"/>
                        <a:defRPr/>
                      </a:pPr>
                      <a:r>
                        <a:rPr lang="en-US" altLang="ko-KR" sz="1000" b="1" kern="1200"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Accounting purpose</a:t>
                      </a: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indent="-182563" algn="just">
                        <a:lnSpc>
                          <a:spcPts val="1340"/>
                        </a:lnSpc>
                        <a:buClr>
                          <a:srgbClr val="003399"/>
                        </a:buClr>
                        <a:buFont typeface="Wingdings" pitchFamily="2" charset="2"/>
                        <a:buChar char="§"/>
                        <a:defRPr/>
                      </a:pPr>
                      <a:r>
                        <a:rPr lang="en-US" altLang="ko-KR" sz="900" u="none" kern="1200" dirty="0">
                          <a:solidFill>
                            <a:schemeClr val="tx1"/>
                          </a:solidFill>
                          <a:latin typeface="Arial" panose="020B0604020202020204" pitchFamily="34" charset="0"/>
                          <a:ea typeface="+mn-ea"/>
                          <a:cs typeface="Arial" panose="020B0604020202020204" pitchFamily="34" charset="0"/>
                        </a:rPr>
                        <a:t>DCF Valuation method would be accepted</a:t>
                      </a: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563" marR="0" lvl="0" indent="-182563" algn="just" defTabSz="914400" rtl="0" eaLnBrk="1" fontAlgn="auto" latinLnBrk="1" hangingPunct="1">
                        <a:lnSpc>
                          <a:spcPts val="1340"/>
                        </a:lnSpc>
                        <a:spcBef>
                          <a:spcPts val="0"/>
                        </a:spcBef>
                        <a:spcAft>
                          <a:spcPts val="0"/>
                        </a:spcAft>
                        <a:buClr>
                          <a:srgbClr val="003399"/>
                        </a:buClr>
                        <a:buSzTx/>
                        <a:buFont typeface="Wingdings" pitchFamily="2" charset="2"/>
                        <a:buChar char="§"/>
                        <a:tabLst/>
                        <a:defRPr/>
                      </a:pPr>
                      <a:r>
                        <a:rPr lang="en-US" altLang="ko-KR" sz="900" u="none" kern="1200" dirty="0">
                          <a:solidFill>
                            <a:schemeClr val="tx1"/>
                          </a:solidFill>
                          <a:latin typeface="Arial" panose="020B0604020202020204" pitchFamily="34" charset="0"/>
                          <a:ea typeface="+mn-ea"/>
                          <a:cs typeface="Arial" panose="020B0604020202020204" pitchFamily="34" charset="0"/>
                        </a:rPr>
                        <a:t>DCF Valuation method would be accepted</a:t>
                      </a: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5815">
                <a:tc>
                  <a:txBody>
                    <a:bodyPr/>
                    <a:lstStyle/>
                    <a:p>
                      <a:pPr marL="0" marR="0" lvl="0" indent="0" algn="l" defTabSz="762000" rtl="0" eaLnBrk="1" fontAlgn="auto" latinLnBrk="0" hangingPunct="1">
                        <a:lnSpc>
                          <a:spcPct val="100000"/>
                        </a:lnSpc>
                        <a:spcBef>
                          <a:spcPct val="50000"/>
                        </a:spcBef>
                        <a:spcAft>
                          <a:spcPts val="0"/>
                        </a:spcAft>
                        <a:buClr>
                          <a:srgbClr val="00279F"/>
                        </a:buClr>
                        <a:buSzPct val="85000"/>
                        <a:buFont typeface="Wingdings" pitchFamily="2" charset="2"/>
                        <a:buNone/>
                        <a:tabLst/>
                        <a:defRPr/>
                      </a:pPr>
                      <a:r>
                        <a:rPr lang="en-US" altLang="ko-KR" sz="1000" b="1" kern="1200" noProof="0"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US tax purpose</a:t>
                      </a:r>
                      <a:endParaRPr lang="ko-KR" altLang="en-US" sz="1000" b="1" kern="1200" noProof="0"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marR="0" lvl="2" indent="-182563" algn="just"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u="none" kern="1200" dirty="0">
                          <a:solidFill>
                            <a:schemeClr val="tx1"/>
                          </a:solidFill>
                          <a:latin typeface="Arial" panose="020B0604020202020204" pitchFamily="34" charset="0"/>
                          <a:ea typeface="+mn-ea"/>
                          <a:cs typeface="Arial" panose="020B0604020202020204" pitchFamily="34" charset="0"/>
                        </a:rPr>
                        <a:t>DCF valuation method can be accepted if it is based on reasonable and supportable assumptions, including future cash flows, growth rates, and discount rates</a:t>
                      </a: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563" marR="0" lvl="2" indent="-182563" algn="just"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u="none" kern="1200" dirty="0">
                          <a:solidFill>
                            <a:schemeClr val="tx1"/>
                          </a:solidFill>
                          <a:latin typeface="Arial" panose="020B0604020202020204" pitchFamily="34" charset="0"/>
                          <a:ea typeface="+mn-ea"/>
                          <a:cs typeface="Arial" panose="020B0604020202020204" pitchFamily="34" charset="0"/>
                        </a:rPr>
                        <a:t>DCF valuation method can be accepted if it is based on reasonable and supportable assumptions, including future cash flows, growth rates, and discount rates</a:t>
                      </a: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12700"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7840235"/>
                  </a:ext>
                </a:extLst>
              </a:tr>
              <a:tr h="272802">
                <a:tc>
                  <a:txBody>
                    <a:bodyPr/>
                    <a:lstStyle/>
                    <a:p>
                      <a:pPr marL="0" marR="0" lvl="0" indent="0" algn="l" defTabSz="762000" rtl="0" eaLnBrk="1" fontAlgn="auto" latinLnBrk="0" hangingPunct="1">
                        <a:lnSpc>
                          <a:spcPct val="100000"/>
                        </a:lnSpc>
                        <a:spcBef>
                          <a:spcPct val="50000"/>
                        </a:spcBef>
                        <a:spcAft>
                          <a:spcPts val="0"/>
                        </a:spcAft>
                        <a:buClr>
                          <a:srgbClr val="00279F"/>
                        </a:buClr>
                        <a:buSzPct val="85000"/>
                        <a:buFont typeface="Wingdings" pitchFamily="2" charset="2"/>
                        <a:buNone/>
                        <a:tabLst/>
                        <a:defRPr/>
                      </a:pPr>
                      <a:r>
                        <a:rPr lang="en-US" altLang="ko-KR" sz="1000" b="1" kern="1200" noProof="0"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Korean purpose </a:t>
                      </a:r>
                      <a:endParaRPr lang="ko-KR" altLang="en-US" sz="1000" b="1" kern="1200" noProof="0"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p>
                      <a:pPr marL="182563" marR="0" lvl="0" indent="-182563" algn="just" defTabSz="914400" rtl="0" eaLnBrk="1" fontAlgn="auto" latinLnBrk="1" hangingPunct="1">
                        <a:lnSpc>
                          <a:spcPts val="1340"/>
                        </a:lnSpc>
                        <a:spcBef>
                          <a:spcPts val="0"/>
                        </a:spcBef>
                        <a:spcAft>
                          <a:spcPts val="0"/>
                        </a:spcAft>
                        <a:buClr>
                          <a:srgbClr val="003399"/>
                        </a:buClr>
                        <a:buSzTx/>
                        <a:buFont typeface="Wingdings" pitchFamily="2" charset="2"/>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During a merger, a shareholder would receive a deemed dividend if the fair market value of property received exceeds their basis in stock. In such cases, it is necessary to review whether the DCF method for valuing the property received is acceptable under Korean tax law</a:t>
                      </a: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9525"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563" marR="0" lvl="0" indent="-182563" algn="just" defTabSz="914400" rtl="0" eaLnBrk="1" fontAlgn="auto" latinLnBrk="1" hangingPunct="1">
                        <a:lnSpc>
                          <a:spcPts val="1340"/>
                        </a:lnSpc>
                        <a:spcBef>
                          <a:spcPts val="0"/>
                        </a:spcBef>
                        <a:spcAft>
                          <a:spcPts val="0"/>
                        </a:spcAft>
                        <a:buClr>
                          <a:srgbClr val="003399"/>
                        </a:buClr>
                        <a:buSzTx/>
                        <a:buFont typeface="Wingdings" pitchFamily="2" charset="2"/>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calculating domestic capital gains resulting from in-kind contribution, it is necessary to review whether the DCF method is acceptable under Korean tax law for each US corporation</a:t>
                      </a:r>
                    </a:p>
                    <a:p>
                      <a:pPr marL="182563" marR="0" lvl="0" indent="-182563" algn="just" defTabSz="914400" rtl="0" eaLnBrk="1" fontAlgn="auto" latinLnBrk="1" hangingPunct="1">
                        <a:lnSpc>
                          <a:spcPts val="1340"/>
                        </a:lnSpc>
                        <a:spcBef>
                          <a:spcPts val="0"/>
                        </a:spcBef>
                        <a:spcAft>
                          <a:spcPts val="0"/>
                        </a:spcAft>
                        <a:buClr>
                          <a:srgbClr val="003399"/>
                        </a:buClr>
                        <a:buSzTx/>
                        <a:buFont typeface="Wingdings" pitchFamily="2" charset="2"/>
                        <a:buChar char="§"/>
                        <a:tabLst/>
                        <a:defRPr/>
                      </a:pPr>
                      <a:r>
                        <a:rPr lang="en-US" altLang="ko-KR" sz="900" u="none" kern="1200" dirty="0">
                          <a:solidFill>
                            <a:schemeClr val="tx1"/>
                          </a:solidFill>
                          <a:latin typeface="Arial" panose="020B0604020202020204" pitchFamily="34" charset="0"/>
                          <a:ea typeface="+mn-ea"/>
                          <a:cs typeface="Arial" panose="020B0604020202020204" pitchFamily="34" charset="0"/>
                        </a:rPr>
                        <a:t>It is generally required for the transfer price of foreign assets being contributed in kind to be within arm’s length under transfer pricing method</a:t>
                      </a:r>
                    </a:p>
                    <a:p>
                      <a:pPr marL="182563" marR="0" lvl="2" indent="-182563" algn="just" defTabSz="914400" rtl="0" eaLnBrk="1" fontAlgn="base" latinLnBrk="1" hangingPunct="1">
                        <a:lnSpc>
                          <a:spcPts val="1340"/>
                        </a:lnSpc>
                        <a:spcBef>
                          <a:spcPts val="0"/>
                        </a:spcBef>
                        <a:spcAft>
                          <a:spcPct val="0"/>
                        </a:spcAft>
                        <a:buClr>
                          <a:srgbClr val="003399"/>
                        </a:buClr>
                        <a:buSzPct val="100000"/>
                        <a:buFont typeface="Wingdings" pitchFamily="2" charset="2"/>
                        <a:buChar char="§"/>
                        <a:tabLst/>
                        <a:defRPr/>
                      </a:pPr>
                      <a:r>
                        <a:rPr lang="en-US" altLang="ko-KR" sz="900" u="none" kern="1200" dirty="0">
                          <a:solidFill>
                            <a:schemeClr val="tx1"/>
                          </a:solidFill>
                          <a:latin typeface="Arial" panose="020B0604020202020204" pitchFamily="34" charset="0"/>
                          <a:ea typeface="+mn-ea"/>
                          <a:cs typeface="Arial" panose="020B0604020202020204" pitchFamily="34" charset="0"/>
                        </a:rPr>
                        <a:t>As the Korean tax authority may challenge on the valuation method applied, however, further review may be necessary to determine whether the domestic valuation under IGTL(Inheritance and Gift Tax Law) should be applied (Please note that if the DCF valuation is higher than the domestic valuation, it is not likely that Korean tax authorities would challenge such valuation)</a:t>
                      </a: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91DA"/>
                      </a:solidFill>
                      <a:prstDash val="solid"/>
                      <a:round/>
                      <a:headEnd type="none" w="med" len="med"/>
                      <a:tailEnd type="none" w="med" len="med"/>
                    </a:lnT>
                    <a:lnB w="9525" cap="flat" cmpd="sng" algn="ctr">
                      <a:solidFill>
                        <a:srgbClr val="0091D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9365524"/>
                  </a:ext>
                </a:extLst>
              </a:tr>
            </a:tbl>
          </a:graphicData>
        </a:graphic>
      </p:graphicFrame>
      <p:sp>
        <p:nvSpPr>
          <p:cNvPr id="27" name="직사각형 26">
            <a:extLst>
              <a:ext uri="{FF2B5EF4-FFF2-40B4-BE49-F238E27FC236}">
                <a16:creationId xmlns:a16="http://schemas.microsoft.com/office/drawing/2014/main" id="{B3DE8CB1-FB87-4A26-9305-F0EF10414CB4}"/>
              </a:ext>
            </a:extLst>
          </p:cNvPr>
          <p:cNvSpPr>
            <a:spLocks noChangeAspect="1"/>
          </p:cNvSpPr>
          <p:nvPr/>
        </p:nvSpPr>
        <p:spPr>
          <a:xfrm>
            <a:off x="3026645" y="1525362"/>
            <a:ext cx="1205823" cy="45686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sp>
        <p:nvSpPr>
          <p:cNvPr id="28" name="직사각형 27">
            <a:extLst>
              <a:ext uri="{FF2B5EF4-FFF2-40B4-BE49-F238E27FC236}">
                <a16:creationId xmlns:a16="http://schemas.microsoft.com/office/drawing/2014/main" id="{DE74F062-AD22-454E-B6D3-E8A822AF2441}"/>
              </a:ext>
            </a:extLst>
          </p:cNvPr>
          <p:cNvSpPr>
            <a:spLocks noChangeAspect="1"/>
          </p:cNvSpPr>
          <p:nvPr/>
        </p:nvSpPr>
        <p:spPr>
          <a:xfrm>
            <a:off x="2147668" y="2971746"/>
            <a:ext cx="1205823" cy="462251"/>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sp>
        <p:nvSpPr>
          <p:cNvPr id="29" name="직사각형 28">
            <a:extLst>
              <a:ext uri="{FF2B5EF4-FFF2-40B4-BE49-F238E27FC236}">
                <a16:creationId xmlns:a16="http://schemas.microsoft.com/office/drawing/2014/main" id="{C0175000-3260-47D5-ABCB-27ADA957E126}"/>
              </a:ext>
            </a:extLst>
          </p:cNvPr>
          <p:cNvSpPr>
            <a:spLocks noChangeAspect="1"/>
          </p:cNvSpPr>
          <p:nvPr/>
        </p:nvSpPr>
        <p:spPr>
          <a:xfrm>
            <a:off x="3862762" y="2980078"/>
            <a:ext cx="1205823" cy="462251"/>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cxnSp>
        <p:nvCxnSpPr>
          <p:cNvPr id="5" name="연결선: 꺾임 4">
            <a:extLst>
              <a:ext uri="{FF2B5EF4-FFF2-40B4-BE49-F238E27FC236}">
                <a16:creationId xmlns:a16="http://schemas.microsoft.com/office/drawing/2014/main" id="{355F394B-4B7F-4A5D-9511-172CAB2FF447}"/>
              </a:ext>
            </a:extLst>
          </p:cNvPr>
          <p:cNvCxnSpPr>
            <a:cxnSpLocks/>
            <a:stCxn id="27" idx="2"/>
            <a:endCxn id="28" idx="0"/>
          </p:cNvCxnSpPr>
          <p:nvPr/>
        </p:nvCxnSpPr>
        <p:spPr>
          <a:xfrm rot="5400000">
            <a:off x="2695310" y="2037498"/>
            <a:ext cx="989519" cy="87897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 name="연결선: 꺾임 8">
            <a:extLst>
              <a:ext uri="{FF2B5EF4-FFF2-40B4-BE49-F238E27FC236}">
                <a16:creationId xmlns:a16="http://schemas.microsoft.com/office/drawing/2014/main" id="{76A7187A-8294-4048-B91E-C7769E9DC3C1}"/>
              </a:ext>
            </a:extLst>
          </p:cNvPr>
          <p:cNvCxnSpPr>
            <a:cxnSpLocks/>
            <a:stCxn id="27" idx="2"/>
            <a:endCxn id="29" idx="0"/>
          </p:cNvCxnSpPr>
          <p:nvPr/>
        </p:nvCxnSpPr>
        <p:spPr>
          <a:xfrm rot="16200000" flipH="1">
            <a:off x="3548690" y="2063093"/>
            <a:ext cx="997851" cy="83611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직사각형 36">
            <a:extLst>
              <a:ext uri="{FF2B5EF4-FFF2-40B4-BE49-F238E27FC236}">
                <a16:creationId xmlns:a16="http://schemas.microsoft.com/office/drawing/2014/main" id="{28EC5E66-9781-4034-AEF3-E56C0EE189E3}"/>
              </a:ext>
            </a:extLst>
          </p:cNvPr>
          <p:cNvSpPr/>
          <p:nvPr/>
        </p:nvSpPr>
        <p:spPr>
          <a:xfrm>
            <a:off x="2108245" y="2907657"/>
            <a:ext cx="3080976" cy="590427"/>
          </a:xfrm>
          <a:prstGeom prst="rect">
            <a:avLst/>
          </a:prstGeom>
          <a:noFill/>
          <a:ln w="15875">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endParaRPr lang="ko-KR" altLang="en-US" sz="1083" dirty="0">
              <a:latin typeface="Univers for KPMG" panose="020B0603020202020204" pitchFamily="34" charset="0"/>
              <a:cs typeface="KPMG Extralight"/>
            </a:endParaRPr>
          </a:p>
        </p:txBody>
      </p:sp>
      <p:sp>
        <p:nvSpPr>
          <p:cNvPr id="38" name="화살표: 오른쪽 37">
            <a:extLst>
              <a:ext uri="{FF2B5EF4-FFF2-40B4-BE49-F238E27FC236}">
                <a16:creationId xmlns:a16="http://schemas.microsoft.com/office/drawing/2014/main" id="{372BFB98-1DD6-4328-A876-955D0829FB3A}"/>
              </a:ext>
            </a:extLst>
          </p:cNvPr>
          <p:cNvSpPr/>
          <p:nvPr/>
        </p:nvSpPr>
        <p:spPr>
          <a:xfrm>
            <a:off x="3495046" y="2980322"/>
            <a:ext cx="226161" cy="17955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0" name="화살표: 오른쪽 39">
            <a:extLst>
              <a:ext uri="{FF2B5EF4-FFF2-40B4-BE49-F238E27FC236}">
                <a16:creationId xmlns:a16="http://schemas.microsoft.com/office/drawing/2014/main" id="{57B9AFAD-A516-4635-9A23-E0088D80D890}"/>
              </a:ext>
            </a:extLst>
          </p:cNvPr>
          <p:cNvSpPr/>
          <p:nvPr/>
        </p:nvSpPr>
        <p:spPr>
          <a:xfrm rot="10800000">
            <a:off x="3486252" y="3262776"/>
            <a:ext cx="226161" cy="17955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3" name="직사각형 42">
            <a:extLst>
              <a:ext uri="{FF2B5EF4-FFF2-40B4-BE49-F238E27FC236}">
                <a16:creationId xmlns:a16="http://schemas.microsoft.com/office/drawing/2014/main" id="{4ACA2DBC-9699-4951-AB03-FCF84C067B74}"/>
              </a:ext>
            </a:extLst>
          </p:cNvPr>
          <p:cNvSpPr>
            <a:spLocks noChangeAspect="1"/>
          </p:cNvSpPr>
          <p:nvPr/>
        </p:nvSpPr>
        <p:spPr>
          <a:xfrm>
            <a:off x="5652320" y="2229618"/>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Existing </a:t>
            </a:r>
            <a:r>
              <a:rPr lang="en-US" altLang="ko-KR" sz="800" dirty="0" err="1">
                <a:solidFill>
                  <a:schemeClr val="bg1"/>
                </a:solidFill>
                <a:latin typeface="Arial" panose="020B0604020202020204" pitchFamily="34" charset="0"/>
                <a:cs typeface="Arial" panose="020B0604020202020204" pitchFamily="34" charset="0"/>
              </a:rPr>
              <a:t>USCo</a:t>
            </a:r>
            <a:r>
              <a:rPr lang="en-US" altLang="ko-KR" sz="800" dirty="0">
                <a:solidFill>
                  <a:schemeClr val="bg1"/>
                </a:solidFill>
                <a:latin typeface="Arial" panose="020B0604020202020204" pitchFamily="34" charset="0"/>
                <a:cs typeface="Arial" panose="020B0604020202020204" pitchFamily="34" charset="0"/>
              </a:rPr>
              <a:t> 1</a:t>
            </a:r>
          </a:p>
        </p:txBody>
      </p:sp>
      <p:sp>
        <p:nvSpPr>
          <p:cNvPr id="44" name="직사각형 43">
            <a:extLst>
              <a:ext uri="{FF2B5EF4-FFF2-40B4-BE49-F238E27FC236}">
                <a16:creationId xmlns:a16="http://schemas.microsoft.com/office/drawing/2014/main" id="{9FA97AE0-B762-4999-A911-7AFF26CCC1E3}"/>
              </a:ext>
            </a:extLst>
          </p:cNvPr>
          <p:cNvSpPr>
            <a:spLocks noChangeAspect="1"/>
          </p:cNvSpPr>
          <p:nvPr/>
        </p:nvSpPr>
        <p:spPr>
          <a:xfrm>
            <a:off x="5644702" y="1525361"/>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sp>
        <p:nvSpPr>
          <p:cNvPr id="45" name="직사각형 44">
            <a:extLst>
              <a:ext uri="{FF2B5EF4-FFF2-40B4-BE49-F238E27FC236}">
                <a16:creationId xmlns:a16="http://schemas.microsoft.com/office/drawing/2014/main" id="{98A95ACF-5BB2-491B-BA8A-CCE790941AC4}"/>
              </a:ext>
            </a:extLst>
          </p:cNvPr>
          <p:cNvSpPr>
            <a:spLocks noChangeAspect="1"/>
          </p:cNvSpPr>
          <p:nvPr/>
        </p:nvSpPr>
        <p:spPr>
          <a:xfrm>
            <a:off x="5659940" y="3048671"/>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Existing </a:t>
            </a:r>
            <a:r>
              <a:rPr lang="en-US" altLang="ko-KR" sz="800" dirty="0" err="1">
                <a:solidFill>
                  <a:schemeClr val="bg1"/>
                </a:solidFill>
                <a:latin typeface="Arial" panose="020B0604020202020204" pitchFamily="34" charset="0"/>
                <a:cs typeface="Arial" panose="020B0604020202020204" pitchFamily="34" charset="0"/>
              </a:rPr>
              <a:t>USCo</a:t>
            </a:r>
            <a:r>
              <a:rPr lang="en-US" altLang="ko-KR" sz="800" dirty="0">
                <a:solidFill>
                  <a:schemeClr val="bg1"/>
                </a:solidFill>
                <a:latin typeface="Arial" panose="020B0604020202020204" pitchFamily="34" charset="0"/>
                <a:cs typeface="Arial" panose="020B0604020202020204" pitchFamily="34" charset="0"/>
              </a:rPr>
              <a:t> 2</a:t>
            </a:r>
          </a:p>
        </p:txBody>
      </p:sp>
      <p:cxnSp>
        <p:nvCxnSpPr>
          <p:cNvPr id="19" name="직선 화살표 연결선 18">
            <a:extLst>
              <a:ext uri="{FF2B5EF4-FFF2-40B4-BE49-F238E27FC236}">
                <a16:creationId xmlns:a16="http://schemas.microsoft.com/office/drawing/2014/main" id="{16E49BB0-45A3-4E0F-BD84-6C57CD70F019}"/>
              </a:ext>
            </a:extLst>
          </p:cNvPr>
          <p:cNvCxnSpPr>
            <a:cxnSpLocks/>
            <a:stCxn id="44" idx="2"/>
            <a:endCxn id="43" idx="0"/>
          </p:cNvCxnSpPr>
          <p:nvPr/>
        </p:nvCxnSpPr>
        <p:spPr>
          <a:xfrm>
            <a:off x="6241094" y="1977286"/>
            <a:ext cx="7618" cy="252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직선 화살표 연결선 33">
            <a:extLst>
              <a:ext uri="{FF2B5EF4-FFF2-40B4-BE49-F238E27FC236}">
                <a16:creationId xmlns:a16="http://schemas.microsoft.com/office/drawing/2014/main" id="{E0B002FB-4BEB-424E-BAB4-497078D4FF2C}"/>
              </a:ext>
            </a:extLst>
          </p:cNvPr>
          <p:cNvCxnSpPr>
            <a:endCxn id="45" idx="0"/>
          </p:cNvCxnSpPr>
          <p:nvPr/>
        </p:nvCxnSpPr>
        <p:spPr>
          <a:xfrm>
            <a:off x="6256332" y="2700886"/>
            <a:ext cx="0" cy="347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직사각형 48">
            <a:extLst>
              <a:ext uri="{FF2B5EF4-FFF2-40B4-BE49-F238E27FC236}">
                <a16:creationId xmlns:a16="http://schemas.microsoft.com/office/drawing/2014/main" id="{3145DF44-A889-4C6B-8B7F-06D0187FECCB}"/>
              </a:ext>
            </a:extLst>
          </p:cNvPr>
          <p:cNvSpPr>
            <a:spLocks noChangeAspect="1"/>
          </p:cNvSpPr>
          <p:nvPr/>
        </p:nvSpPr>
        <p:spPr>
          <a:xfrm>
            <a:off x="7052742" y="3063989"/>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Biological Laboratories, Inc.</a:t>
            </a:r>
          </a:p>
        </p:txBody>
      </p:sp>
      <p:sp>
        <p:nvSpPr>
          <p:cNvPr id="50" name="직사각형 49">
            <a:extLst>
              <a:ext uri="{FF2B5EF4-FFF2-40B4-BE49-F238E27FC236}">
                <a16:creationId xmlns:a16="http://schemas.microsoft.com/office/drawing/2014/main" id="{18BAC067-ABC0-4A69-836D-8068E1D0C0E1}"/>
              </a:ext>
            </a:extLst>
          </p:cNvPr>
          <p:cNvSpPr>
            <a:spLocks noChangeAspect="1"/>
          </p:cNvSpPr>
          <p:nvPr/>
        </p:nvSpPr>
        <p:spPr>
          <a:xfrm>
            <a:off x="7649134" y="1510074"/>
            <a:ext cx="1192784" cy="451925"/>
          </a:xfrm>
          <a:prstGeom prst="rect">
            <a:avLst/>
          </a:prstGeom>
          <a:solidFill>
            <a:srgbClr val="002060"/>
          </a:solidFill>
          <a:ln>
            <a:solidFill>
              <a:schemeClr val="tx2"/>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b="1" dirty="0" err="1">
                <a:solidFill>
                  <a:schemeClr val="bg1"/>
                </a:solidFill>
                <a:latin typeface="Arial" panose="020B0604020202020204" pitchFamily="34" charset="0"/>
                <a:cs typeface="Arial" panose="020B0604020202020204" pitchFamily="34" charset="0"/>
              </a:rPr>
              <a:t>Genome&amp;Company</a:t>
            </a:r>
            <a:endParaRPr lang="en-US" altLang="ko-KR" sz="800" b="1" dirty="0">
              <a:solidFill>
                <a:schemeClr val="bg1"/>
              </a:solidFill>
              <a:latin typeface="Arial" panose="020B0604020202020204" pitchFamily="34" charset="0"/>
              <a:cs typeface="Arial" panose="020B0604020202020204" pitchFamily="34" charset="0"/>
            </a:endParaRPr>
          </a:p>
        </p:txBody>
      </p:sp>
      <p:sp>
        <p:nvSpPr>
          <p:cNvPr id="51" name="직사각형 50">
            <a:extLst>
              <a:ext uri="{FF2B5EF4-FFF2-40B4-BE49-F238E27FC236}">
                <a16:creationId xmlns:a16="http://schemas.microsoft.com/office/drawing/2014/main" id="{2B952A60-9696-4FE0-AAC9-9559896C528A}"/>
              </a:ext>
            </a:extLst>
          </p:cNvPr>
          <p:cNvSpPr>
            <a:spLocks noChangeAspect="1"/>
          </p:cNvSpPr>
          <p:nvPr/>
        </p:nvSpPr>
        <p:spPr>
          <a:xfrm>
            <a:off x="8334591" y="3048670"/>
            <a:ext cx="1192784" cy="457253"/>
          </a:xfrm>
          <a:prstGeom prst="rect">
            <a:avLst/>
          </a:prstGeom>
          <a:solidFill>
            <a:srgbClr val="6D2077"/>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List Biotherapeutics, Inc.</a:t>
            </a:r>
            <a:endParaRPr lang="ko-KR" altLang="en-US" sz="800" dirty="0">
              <a:solidFill>
                <a:schemeClr val="bg1"/>
              </a:solidFill>
              <a:latin typeface="Arial" panose="020B0604020202020204" pitchFamily="34" charset="0"/>
              <a:cs typeface="Arial" panose="020B0604020202020204" pitchFamily="34" charset="0"/>
            </a:endParaRPr>
          </a:p>
        </p:txBody>
      </p:sp>
      <p:sp>
        <p:nvSpPr>
          <p:cNvPr id="52" name="직사각형 51">
            <a:extLst>
              <a:ext uri="{FF2B5EF4-FFF2-40B4-BE49-F238E27FC236}">
                <a16:creationId xmlns:a16="http://schemas.microsoft.com/office/drawing/2014/main" id="{ABE5C361-F2B7-4374-94AE-A3EC6042B9A7}"/>
              </a:ext>
            </a:extLst>
          </p:cNvPr>
          <p:cNvSpPr>
            <a:spLocks noChangeAspect="1"/>
          </p:cNvSpPr>
          <p:nvPr/>
        </p:nvSpPr>
        <p:spPr>
          <a:xfrm>
            <a:off x="7649134" y="2228346"/>
            <a:ext cx="1192784" cy="457253"/>
          </a:xfrm>
          <a:prstGeom prst="rect">
            <a:avLst/>
          </a:prstGeom>
          <a:solidFill>
            <a:srgbClr val="005EB8"/>
          </a:solidFill>
          <a:ln>
            <a:solidFill>
              <a:schemeClr val="tx1"/>
            </a:solidFill>
          </a:ln>
        </p:spPr>
        <p:txBody>
          <a:bodyPr wrap="square" lIns="0" tIns="0" rIns="0" bIns="0" rtlCol="0" anchor="ctr" anchorCtr="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algn="ctr"/>
            <a:r>
              <a:rPr lang="en-US" altLang="ko-KR" sz="800" dirty="0">
                <a:solidFill>
                  <a:schemeClr val="bg1"/>
                </a:solidFill>
                <a:latin typeface="Arial" panose="020B0604020202020204" pitchFamily="34" charset="0"/>
                <a:cs typeface="Arial" panose="020B0604020202020204" pitchFamily="34" charset="0"/>
              </a:rPr>
              <a:t>US HoldCo</a:t>
            </a:r>
          </a:p>
        </p:txBody>
      </p:sp>
      <p:cxnSp>
        <p:nvCxnSpPr>
          <p:cNvPr id="54" name="직선 화살표 연결선 53">
            <a:extLst>
              <a:ext uri="{FF2B5EF4-FFF2-40B4-BE49-F238E27FC236}">
                <a16:creationId xmlns:a16="http://schemas.microsoft.com/office/drawing/2014/main" id="{80565925-0A7F-478C-B55A-FE50A1CB748F}"/>
              </a:ext>
            </a:extLst>
          </p:cNvPr>
          <p:cNvCxnSpPr>
            <a:endCxn id="52" idx="0"/>
          </p:cNvCxnSpPr>
          <p:nvPr/>
        </p:nvCxnSpPr>
        <p:spPr>
          <a:xfrm>
            <a:off x="8245526" y="1961999"/>
            <a:ext cx="0" cy="266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연결선: 꺾임 58">
            <a:extLst>
              <a:ext uri="{FF2B5EF4-FFF2-40B4-BE49-F238E27FC236}">
                <a16:creationId xmlns:a16="http://schemas.microsoft.com/office/drawing/2014/main" id="{E9809517-C8CB-4C6B-802E-1F0947AE2866}"/>
              </a:ext>
            </a:extLst>
          </p:cNvPr>
          <p:cNvCxnSpPr>
            <a:cxnSpLocks/>
            <a:stCxn id="52" idx="2"/>
            <a:endCxn id="49" idx="0"/>
          </p:cNvCxnSpPr>
          <p:nvPr/>
        </p:nvCxnSpPr>
        <p:spPr>
          <a:xfrm rot="5400000">
            <a:off x="7758135" y="2576598"/>
            <a:ext cx="378390" cy="59639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연결선: 꺾임 62">
            <a:extLst>
              <a:ext uri="{FF2B5EF4-FFF2-40B4-BE49-F238E27FC236}">
                <a16:creationId xmlns:a16="http://schemas.microsoft.com/office/drawing/2014/main" id="{84275A6E-F758-4D44-8352-5F80CACA66DE}"/>
              </a:ext>
            </a:extLst>
          </p:cNvPr>
          <p:cNvCxnSpPr>
            <a:stCxn id="52" idx="2"/>
            <a:endCxn id="51" idx="0"/>
          </p:cNvCxnSpPr>
          <p:nvPr/>
        </p:nvCxnSpPr>
        <p:spPr>
          <a:xfrm rot="16200000" flipH="1">
            <a:off x="8406719" y="2524405"/>
            <a:ext cx="363071" cy="68545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5" name="직선 연결선 64">
            <a:extLst>
              <a:ext uri="{FF2B5EF4-FFF2-40B4-BE49-F238E27FC236}">
                <a16:creationId xmlns:a16="http://schemas.microsoft.com/office/drawing/2014/main" id="{C17EA933-A5F7-43C9-A7CC-215AEAAE51F0}"/>
              </a:ext>
            </a:extLst>
          </p:cNvPr>
          <p:cNvCxnSpPr>
            <a:endCxn id="52" idx="0"/>
          </p:cNvCxnSpPr>
          <p:nvPr/>
        </p:nvCxnSpPr>
        <p:spPr>
          <a:xfrm flipV="1">
            <a:off x="7656754" y="2228346"/>
            <a:ext cx="588772" cy="44193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F0C0F927-E834-45A2-ACD2-AC8D7EB12611}"/>
              </a:ext>
            </a:extLst>
          </p:cNvPr>
          <p:cNvCxnSpPr/>
          <p:nvPr/>
        </p:nvCxnSpPr>
        <p:spPr>
          <a:xfrm>
            <a:off x="8253146" y="2213025"/>
            <a:ext cx="588772" cy="45725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613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GB" dirty="0"/>
              <a:t>Scope of work</a:t>
            </a:r>
          </a:p>
        </p:txBody>
      </p:sp>
      <p:sp>
        <p:nvSpPr>
          <p:cNvPr id="2" name="Title 1"/>
          <p:cNvSpPr>
            <a:spLocks noGrp="1"/>
          </p:cNvSpPr>
          <p:nvPr>
            <p:ph type="title"/>
          </p:nvPr>
        </p:nvSpPr>
        <p:spPr>
          <a:xfrm>
            <a:off x="825600" y="451575"/>
            <a:ext cx="8254800" cy="723600"/>
          </a:xfrm>
        </p:spPr>
        <p:txBody>
          <a:bodyPr/>
          <a:lstStyle/>
          <a:p>
            <a:r>
              <a:rPr lang="en-US" altLang="ko-KR" sz="4800" dirty="0"/>
              <a:t>Tax scope of work (6/6) – Schedule</a:t>
            </a:r>
            <a:endParaRPr lang="en-GB" sz="4800" dirty="0"/>
          </a:p>
        </p:txBody>
      </p:sp>
      <p:sp>
        <p:nvSpPr>
          <p:cNvPr id="17" name="텍스트 개체 틀 2">
            <a:extLst>
              <a:ext uri="{FF2B5EF4-FFF2-40B4-BE49-F238E27FC236}">
                <a16:creationId xmlns:a16="http://schemas.microsoft.com/office/drawing/2014/main" id="{7B6592E7-EEAD-4E14-B9D2-7A1DBE9CD73B}"/>
              </a:ext>
            </a:extLst>
          </p:cNvPr>
          <p:cNvSpPr txBox="1">
            <a:spLocks/>
          </p:cNvSpPr>
          <p:nvPr/>
        </p:nvSpPr>
        <p:spPr>
          <a:xfrm>
            <a:off x="823780" y="1000849"/>
            <a:ext cx="8147927" cy="600492"/>
          </a:xfrm>
          <a:prstGeom prst="rect">
            <a:avLst/>
          </a:prstGeom>
        </p:spPr>
        <p:txBody>
          <a:bodyPr lIns="0" rIns="0"/>
          <a:lstStyle>
            <a:defPPr>
              <a:defRPr lang="en-US"/>
            </a:defPPr>
            <a:lvl1pPr latinLnBrk="1">
              <a:spcAft>
                <a:spcPts val="0"/>
              </a:spcAft>
              <a:defRPr sz="1050" b="1" i="0">
                <a:solidFill>
                  <a:srgbClr val="003087"/>
                </a:solidFill>
                <a:latin typeface="Univers for KPMG" panose="020B0603020202020204" pitchFamily="34" charset="0"/>
                <a:ea typeface="맑은 고딕" panose="020B0503020000020004" pitchFamily="50" charset="-127"/>
                <a:cs typeface="Arial" pitchFamily="34" charset="0"/>
              </a:defRPr>
            </a:lvl1pPr>
            <a:lvl2pPr marL="0" indent="0" latinLnBrk="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5pPr>
            <a:lvl6pPr marL="125730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6pPr>
            <a:lvl7pPr marL="1619250" indent="-309563" latinLnBrk="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defRPr>
            </a:lvl7pPr>
            <a:lvl8pPr marL="1885950" indent="-247650" latinLnBrk="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defRPr>
            </a:lvl8pPr>
          </a:lstStyle>
          <a:p>
            <a:r>
              <a:rPr lang="en-US" altLang="ko-KR" dirty="0">
                <a:latin typeface="+mn-lt"/>
              </a:rPr>
              <a:t>The expected Valuation schedule is as follows.</a:t>
            </a:r>
          </a:p>
        </p:txBody>
      </p:sp>
      <p:graphicFrame>
        <p:nvGraphicFramePr>
          <p:cNvPr id="19" name="표 18">
            <a:extLst>
              <a:ext uri="{FF2B5EF4-FFF2-40B4-BE49-F238E27FC236}">
                <a16:creationId xmlns:a16="http://schemas.microsoft.com/office/drawing/2014/main" id="{84F3C7CD-CF4F-46D2-AD71-36C93A71D53C}"/>
              </a:ext>
            </a:extLst>
          </p:cNvPr>
          <p:cNvGraphicFramePr>
            <a:graphicFrameLocks noGrp="1"/>
          </p:cNvGraphicFramePr>
          <p:nvPr>
            <p:extLst>
              <p:ext uri="{D42A27DB-BD31-4B8C-83A1-F6EECF244321}">
                <p14:modId xmlns:p14="http://schemas.microsoft.com/office/powerpoint/2010/main" val="2774237227"/>
              </p:ext>
            </p:extLst>
          </p:nvPr>
        </p:nvGraphicFramePr>
        <p:xfrm>
          <a:off x="474641" y="1496999"/>
          <a:ext cx="8928101" cy="2303154"/>
        </p:xfrm>
        <a:graphic>
          <a:graphicData uri="http://schemas.openxmlformats.org/drawingml/2006/table">
            <a:tbl>
              <a:tblPr firstRow="1" bandRow="1">
                <a:tableStyleId>{5C22544A-7EE6-4342-B048-85BDC9FD1C3A}</a:tableStyleId>
              </a:tblPr>
              <a:tblGrid>
                <a:gridCol w="2940682">
                  <a:extLst>
                    <a:ext uri="{9D8B030D-6E8A-4147-A177-3AD203B41FA5}">
                      <a16:colId xmlns:a16="http://schemas.microsoft.com/office/drawing/2014/main" val="20000"/>
                    </a:ext>
                  </a:extLst>
                </a:gridCol>
                <a:gridCol w="1495048">
                  <a:extLst>
                    <a:ext uri="{9D8B030D-6E8A-4147-A177-3AD203B41FA5}">
                      <a16:colId xmlns:a16="http://schemas.microsoft.com/office/drawing/2014/main" val="20001"/>
                    </a:ext>
                  </a:extLst>
                </a:gridCol>
                <a:gridCol w="1497457">
                  <a:extLst>
                    <a:ext uri="{9D8B030D-6E8A-4147-A177-3AD203B41FA5}">
                      <a16:colId xmlns:a16="http://schemas.microsoft.com/office/drawing/2014/main" val="3689580987"/>
                    </a:ext>
                  </a:extLst>
                </a:gridCol>
                <a:gridCol w="1497457">
                  <a:extLst>
                    <a:ext uri="{9D8B030D-6E8A-4147-A177-3AD203B41FA5}">
                      <a16:colId xmlns:a16="http://schemas.microsoft.com/office/drawing/2014/main" val="3394453322"/>
                    </a:ext>
                  </a:extLst>
                </a:gridCol>
                <a:gridCol w="1497457">
                  <a:extLst>
                    <a:ext uri="{9D8B030D-6E8A-4147-A177-3AD203B41FA5}">
                      <a16:colId xmlns:a16="http://schemas.microsoft.com/office/drawing/2014/main" val="201709389"/>
                    </a:ext>
                  </a:extLst>
                </a:gridCol>
              </a:tblGrid>
              <a:tr h="257558">
                <a:tc>
                  <a:txBody>
                    <a:bodyPr/>
                    <a:lstStyle/>
                    <a:p>
                      <a:r>
                        <a:rPr lang="en-US" sz="1000" b="1" dirty="0">
                          <a:solidFill>
                            <a:schemeClr val="bg1"/>
                          </a:solidFill>
                          <a:latin typeface="Arial" panose="020B0604020202020204" pitchFamily="34" charset="0"/>
                          <a:cs typeface="Arial" panose="020B0604020202020204" pitchFamily="34" charset="0"/>
                        </a:rPr>
                        <a:t>Weeks</a:t>
                      </a:r>
                    </a:p>
                  </a:txBody>
                  <a:tcPr marL="54610" marR="54610" marT="54610" marB="54610">
                    <a:lnL w="12700" cap="flat" cmpd="sng" algn="ctr">
                      <a:solidFill>
                        <a:srgbClr val="00338D"/>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a:r>
                        <a:rPr lang="en-US" sz="1000" b="1" dirty="0">
                          <a:solidFill>
                            <a:schemeClr val="bg1"/>
                          </a:solidFill>
                          <a:latin typeface="Arial" panose="020B0604020202020204" pitchFamily="34" charset="0"/>
                          <a:cs typeface="Arial" panose="020B0604020202020204" pitchFamily="34" charset="0"/>
                        </a:rPr>
                        <a:t>Week 1</a:t>
                      </a:r>
                    </a:p>
                  </a:txBody>
                  <a:tcPr marL="54610" marR="54610" marT="54610" marB="54610">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2</a:t>
                      </a: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3</a:t>
                      </a:r>
                    </a:p>
                  </a:txBody>
                  <a:tcPr marL="54610" marR="54610" marT="54610" marB="5461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4</a:t>
                      </a:r>
                    </a:p>
                  </a:txBody>
                  <a:tcPr marL="54610" marR="54610" marT="54610" marB="54610">
                    <a:lnL w="6350" cap="flat" cmpd="sng" algn="ctr">
                      <a:solidFill>
                        <a:srgbClr val="005EB8"/>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10000"/>
                  </a:ext>
                </a:extLst>
              </a:tr>
              <a:tr h="268944">
                <a:tc>
                  <a:txBody>
                    <a:bodyPr/>
                    <a:lstStyle/>
                    <a:p>
                      <a:pPr marL="0" indent="0">
                        <a:buNone/>
                      </a:pPr>
                      <a:r>
                        <a:rPr lang="en-US" altLang="ko-KR" sz="1000" b="1" i="1"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I. Kick off and data gathering</a:t>
                      </a: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01485">
                <a:tc>
                  <a:txBody>
                    <a:bodyPr/>
                    <a:lstStyle/>
                    <a:p>
                      <a:pPr algn="l" defTabSz="914400" rtl="0" eaLnBrk="1" hangingPunct="1">
                        <a:spcBef>
                          <a:spcPct val="50000"/>
                        </a:spcBef>
                        <a:buClr>
                          <a:srgbClr val="00279F"/>
                        </a:buClr>
                        <a:buSzPct val="85000"/>
                        <a:defRPr/>
                      </a:pPr>
                      <a:r>
                        <a:rPr lang="en-US" altLang="ko-KR"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II. </a:t>
                      </a:r>
                      <a:r>
                        <a:rPr lang="ko-KR" altLang="en-US"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Conducting analysis</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 tax implication analysis</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Korean tax implication analysis</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Review of optimal tax structure taking into account Korean and US tax analysis</a:t>
                      </a: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hangingPunct="1">
                        <a:lnSpc>
                          <a:spcPts val="1340"/>
                        </a:lnSpc>
                        <a:buClr>
                          <a:srgbClr val="003399"/>
                        </a:buClr>
                        <a:buFont typeface="Wingdings" pitchFamily="2" charset="2"/>
                        <a:buNone/>
                        <a:defRPr/>
                      </a:pPr>
                      <a:endParaRPr lang="ko-KR" altLang="en-US"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2563" indent="-182563">
                        <a:lnSpc>
                          <a:spcPts val="1340"/>
                        </a:lnSpc>
                        <a:buClr>
                          <a:srgbClr val="003399"/>
                        </a:buClr>
                        <a:buFont typeface="Wingdings" pitchFamily="2" charset="2"/>
                        <a:buChar char="§"/>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2563" indent="-182563">
                        <a:lnSpc>
                          <a:spcPts val="1340"/>
                        </a:lnSpc>
                        <a:buClr>
                          <a:srgbClr val="003399"/>
                        </a:buClr>
                        <a:buFont typeface="Wingdings" pitchFamily="2" charset="2"/>
                        <a:buChar char="§"/>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2563" indent="-182563">
                        <a:lnSpc>
                          <a:spcPts val="1340"/>
                        </a:lnSpc>
                        <a:buClr>
                          <a:srgbClr val="003399"/>
                        </a:buClr>
                        <a:buFont typeface="Wingdings" pitchFamily="2" charset="2"/>
                        <a:buChar char="§"/>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33730">
                <a:tc>
                  <a:txBody>
                    <a:bodyPr/>
                    <a:lstStyle/>
                    <a:p>
                      <a:pPr algn="l" defTabSz="914400" rtl="0" eaLnBrk="1" hangingPunct="1">
                        <a:spcBef>
                          <a:spcPct val="50000"/>
                        </a:spcBef>
                        <a:buClr>
                          <a:srgbClr val="00279F"/>
                        </a:buClr>
                        <a:buSzPct val="85000"/>
                        <a:defRPr/>
                      </a:pPr>
                      <a:r>
                        <a:rPr lang="en-US" altLang="ko-KR"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III. Report</a:t>
                      </a:r>
                      <a:r>
                        <a:rPr lang="ko-KR" altLang="en-US"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issue</a:t>
                      </a:r>
                      <a:r>
                        <a:rPr lang="ko-KR" altLang="en-US"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&amp; </a:t>
                      </a:r>
                      <a:r>
                        <a:rPr lang="en-US" altLang="ko-KR" sz="1000" b="1" i="1" kern="1200" dirty="0">
                          <a:solidFill>
                            <a:schemeClr val="tx1"/>
                          </a:solidFill>
                          <a:latin typeface="맑은 고딕" panose="020B0503020000020004" pitchFamily="50" charset="-127"/>
                          <a:ea typeface="+mn-ea"/>
                          <a:cs typeface="Arial" panose="020B0604020202020204" pitchFamily="34" charset="0"/>
                        </a:rPr>
                        <a:t>Follow-up</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Interim report/ Final report</a:t>
                      </a:r>
                    </a:p>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Feed back and updates</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1000" b="1" i="1" kern="1200" dirty="0">
                        <a:solidFill>
                          <a:schemeClr val="tx1"/>
                        </a:solidFill>
                        <a:latin typeface="맑은 고딕" panose="020B0503020000020004" pitchFamily="50" charset="-127"/>
                        <a:ea typeface="맑은 고딕" panose="020B0503020000020004" pitchFamily="50" charset="-127"/>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2" indent="-177800" algn="l" defTabSz="914400" rtl="0" eaLnBrk="1" fontAlgn="base" latinLnBrk="0" hangingPunct="1">
                        <a:lnSpc>
                          <a:spcPct val="100000"/>
                        </a:lnSpc>
                        <a:spcBef>
                          <a:spcPts val="600"/>
                        </a:spcBef>
                        <a:spcAft>
                          <a:spcPct val="0"/>
                        </a:spcAft>
                        <a:buClr>
                          <a:srgbClr val="747678"/>
                        </a:buClr>
                        <a:buSzPct val="100000"/>
                        <a:buFont typeface="Arial" pitchFamily="34" charset="0"/>
                        <a:buChar char="■"/>
                        <a:tabLst/>
                        <a:defRPr/>
                      </a:pPr>
                      <a:endParaRPr lang="ko-KR" altLang="en-US" sz="900" u="none" kern="1200" dirty="0">
                        <a:solidFill>
                          <a:schemeClr val="tx1"/>
                        </a:solidFill>
                        <a:latin typeface="Arial" panose="020B0604020202020204" pitchFamily="34" charset="0"/>
                        <a:ea typeface="+mn-ea"/>
                        <a:cs typeface="Arial" panose="020B0604020202020204" pitchFamily="34" charset="0"/>
                      </a:endParaRPr>
                    </a:p>
                  </a:txBody>
                  <a:tcPr marL="54610" marR="54610" marT="54610" marB="54610">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7840235"/>
                  </a:ext>
                </a:extLst>
              </a:tr>
            </a:tbl>
          </a:graphicData>
        </a:graphic>
      </p:graphicFrame>
      <p:sp>
        <p:nvSpPr>
          <p:cNvPr id="24" name="object 53">
            <a:extLst>
              <a:ext uri="{FF2B5EF4-FFF2-40B4-BE49-F238E27FC236}">
                <a16:creationId xmlns:a16="http://schemas.microsoft.com/office/drawing/2014/main" id="{6CE7F63C-BDCB-456A-9222-5EF174F8042E}"/>
              </a:ext>
            </a:extLst>
          </p:cNvPr>
          <p:cNvSpPr/>
          <p:nvPr/>
        </p:nvSpPr>
        <p:spPr>
          <a:xfrm>
            <a:off x="3419475" y="1816028"/>
            <a:ext cx="1051130" cy="161037"/>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a:p>
        </p:txBody>
      </p:sp>
      <p:sp>
        <p:nvSpPr>
          <p:cNvPr id="29" name="object 53">
            <a:extLst>
              <a:ext uri="{FF2B5EF4-FFF2-40B4-BE49-F238E27FC236}">
                <a16:creationId xmlns:a16="http://schemas.microsoft.com/office/drawing/2014/main" id="{E40791C2-6ABD-4CA6-AE25-77B829C6894B}"/>
              </a:ext>
            </a:extLst>
          </p:cNvPr>
          <p:cNvSpPr/>
          <p:nvPr/>
        </p:nvSpPr>
        <p:spPr>
          <a:xfrm>
            <a:off x="3420455" y="2255259"/>
            <a:ext cx="4481327" cy="172585"/>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30" name="object 53">
            <a:extLst>
              <a:ext uri="{FF2B5EF4-FFF2-40B4-BE49-F238E27FC236}">
                <a16:creationId xmlns:a16="http://schemas.microsoft.com/office/drawing/2014/main" id="{3956872F-6509-4517-8516-B3067B162837}"/>
              </a:ext>
            </a:extLst>
          </p:cNvPr>
          <p:cNvSpPr/>
          <p:nvPr/>
        </p:nvSpPr>
        <p:spPr>
          <a:xfrm>
            <a:off x="3419475" y="2508949"/>
            <a:ext cx="4473600" cy="172585"/>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31" name="object 53">
            <a:extLst>
              <a:ext uri="{FF2B5EF4-FFF2-40B4-BE49-F238E27FC236}">
                <a16:creationId xmlns:a16="http://schemas.microsoft.com/office/drawing/2014/main" id="{C4066002-9C7F-448D-BF39-32D7790957EC}"/>
              </a:ext>
            </a:extLst>
          </p:cNvPr>
          <p:cNvSpPr/>
          <p:nvPr/>
        </p:nvSpPr>
        <p:spPr>
          <a:xfrm>
            <a:off x="5576593" y="2811694"/>
            <a:ext cx="3001967"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32" name="object 53">
            <a:extLst>
              <a:ext uri="{FF2B5EF4-FFF2-40B4-BE49-F238E27FC236}">
                <a16:creationId xmlns:a16="http://schemas.microsoft.com/office/drawing/2014/main" id="{4FEC2D1F-CE03-483B-ABBA-DAE712B634B1}"/>
              </a:ext>
            </a:extLst>
          </p:cNvPr>
          <p:cNvSpPr/>
          <p:nvPr/>
        </p:nvSpPr>
        <p:spPr>
          <a:xfrm>
            <a:off x="6400799" y="3570063"/>
            <a:ext cx="3001967" cy="167273"/>
          </a:xfrm>
          <a:custGeom>
            <a:avLst/>
            <a:gdLst/>
            <a:ahLst/>
            <a:cxnLst/>
            <a:rect l="l" t="t" r="r" b="b"/>
            <a:pathLst>
              <a:path w="2190115" h="175260">
                <a:moveTo>
                  <a:pt x="0" y="0"/>
                </a:moveTo>
                <a:lnTo>
                  <a:pt x="2189988" y="0"/>
                </a:lnTo>
                <a:lnTo>
                  <a:pt x="2189988" y="175260"/>
                </a:lnTo>
                <a:lnTo>
                  <a:pt x="0" y="175260"/>
                </a:lnTo>
                <a:lnTo>
                  <a:pt x="0" y="0"/>
                </a:lnTo>
                <a:close/>
              </a:path>
            </a:pathLst>
          </a:custGeom>
          <a:solidFill>
            <a:srgbClr val="0091DA"/>
          </a:solidFill>
          <a:ln>
            <a:noFill/>
          </a:ln>
        </p:spPr>
        <p:txBody>
          <a:bodyPr wrap="square" lIns="0" tIns="0" rIns="0" bIns="0" rtlCol="0"/>
          <a:lstStyle/>
          <a:p>
            <a:endParaRPr dirty="0"/>
          </a:p>
        </p:txBody>
      </p:sp>
      <p:sp>
        <p:nvSpPr>
          <p:cNvPr id="34" name="TextBox 33">
            <a:extLst>
              <a:ext uri="{FF2B5EF4-FFF2-40B4-BE49-F238E27FC236}">
                <a16:creationId xmlns:a16="http://schemas.microsoft.com/office/drawing/2014/main" id="{B630B895-FEFE-40B4-8833-32F5D7C07153}"/>
              </a:ext>
            </a:extLst>
          </p:cNvPr>
          <p:cNvSpPr txBox="1"/>
          <p:nvPr/>
        </p:nvSpPr>
        <p:spPr>
          <a:xfrm>
            <a:off x="8744038" y="3246882"/>
            <a:ext cx="408058" cy="369332"/>
          </a:xfrm>
          <a:prstGeom prst="rect">
            <a:avLst/>
          </a:prstGeom>
          <a:noFill/>
        </p:spPr>
        <p:txBody>
          <a:bodyPr wrap="square">
            <a:spAutoFit/>
          </a:bodyPr>
          <a:lstStyle/>
          <a:p>
            <a:pPr marL="171450" indent="-171450" algn="ctr">
              <a:spcAft>
                <a:spcPts val="600"/>
              </a:spcAft>
              <a:buFont typeface="Wingdings" panose="05000000000000000000" pitchFamily="2" charset="2"/>
              <a:buChar char="ü"/>
            </a:pPr>
            <a:r>
              <a:rPr lang="en-US" altLang="ko-KR" sz="1800" b="1" dirty="0">
                <a:solidFill>
                  <a:srgbClr val="FF0000"/>
                </a:solidFill>
              </a:rPr>
              <a:t> </a:t>
            </a:r>
            <a:endParaRPr lang="ko-KR" altLang="en-US" sz="1800" b="1" dirty="0">
              <a:solidFill>
                <a:srgbClr val="FF0000"/>
              </a:solidFill>
            </a:endParaRPr>
          </a:p>
        </p:txBody>
      </p:sp>
      <p:sp>
        <p:nvSpPr>
          <p:cNvPr id="37" name="TextBox 36">
            <a:extLst>
              <a:ext uri="{FF2B5EF4-FFF2-40B4-BE49-F238E27FC236}">
                <a16:creationId xmlns:a16="http://schemas.microsoft.com/office/drawing/2014/main" id="{8734E3E5-C49D-47B4-8FBA-E549A8ABE9FB}"/>
              </a:ext>
            </a:extLst>
          </p:cNvPr>
          <p:cNvSpPr txBox="1"/>
          <p:nvPr/>
        </p:nvSpPr>
        <p:spPr>
          <a:xfrm>
            <a:off x="6300559" y="3344942"/>
            <a:ext cx="222250" cy="173212"/>
          </a:xfrm>
          <a:prstGeom prst="rect">
            <a:avLst/>
          </a:prstGeom>
          <a:solidFill>
            <a:schemeClr val="bg1"/>
          </a:solidFill>
        </p:spPr>
        <p:txBody>
          <a:bodyPr wrap="square" lIns="54610" tIns="54610" rIns="54610" bIns="54610" rtlCol="0" anchor="ctr">
            <a:noAutofit/>
          </a:bodyPr>
          <a:lstStyle/>
          <a:p>
            <a:pPr marL="171450" indent="-171450" algn="ctr">
              <a:spcAft>
                <a:spcPts val="600"/>
              </a:spcAft>
              <a:buFont typeface="Wingdings" panose="05000000000000000000" pitchFamily="2" charset="2"/>
              <a:buChar char="ü"/>
            </a:pPr>
            <a:r>
              <a:rPr lang="en-US" altLang="ko-KR" sz="2000" b="1" dirty="0">
                <a:solidFill>
                  <a:srgbClr val="FF0000"/>
                </a:solidFill>
              </a:rPr>
              <a:t> </a:t>
            </a:r>
            <a:endParaRPr lang="ko-KR" altLang="en-US" sz="2000" b="1" dirty="0" err="1">
              <a:solidFill>
                <a:srgbClr val="FF0000"/>
              </a:solidFill>
            </a:endParaRPr>
          </a:p>
        </p:txBody>
      </p:sp>
    </p:spTree>
    <p:extLst>
      <p:ext uri="{BB962C8B-B14F-4D97-AF65-F5344CB8AC3E}">
        <p14:creationId xmlns:p14="http://schemas.microsoft.com/office/powerpoint/2010/main" val="1090524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B46A6E8E-C0F2-490A-99AF-DC8CE7C5682F}"/>
              </a:ext>
            </a:extLst>
          </p:cNvPr>
          <p:cNvGraphicFramePr>
            <a:graphicFrameLocks noGrp="1"/>
          </p:cNvGraphicFramePr>
          <p:nvPr>
            <p:extLst>
              <p:ext uri="{D42A27DB-BD31-4B8C-83A1-F6EECF244321}">
                <p14:modId xmlns:p14="http://schemas.microsoft.com/office/powerpoint/2010/main" val="4009653794"/>
              </p:ext>
            </p:extLst>
          </p:nvPr>
        </p:nvGraphicFramePr>
        <p:xfrm>
          <a:off x="445894" y="3062522"/>
          <a:ext cx="2806188" cy="1810200"/>
        </p:xfrm>
        <a:graphic>
          <a:graphicData uri="http://schemas.openxmlformats.org/drawingml/2006/table">
            <a:tbl>
              <a:tblPr firstRow="1" bandRow="1">
                <a:tableStyleId>{5C22544A-7EE6-4342-B048-85BDC9FD1C3A}</a:tableStyleId>
              </a:tblPr>
              <a:tblGrid>
                <a:gridCol w="2259111">
                  <a:extLst>
                    <a:ext uri="{9D8B030D-6E8A-4147-A177-3AD203B41FA5}">
                      <a16:colId xmlns:a16="http://schemas.microsoft.com/office/drawing/2014/main" val="20000"/>
                    </a:ext>
                  </a:extLst>
                </a:gridCol>
                <a:gridCol w="547077">
                  <a:extLst>
                    <a:ext uri="{9D8B030D-6E8A-4147-A177-3AD203B41FA5}">
                      <a16:colId xmlns:a16="http://schemas.microsoft.com/office/drawing/2014/main" val="20001"/>
                    </a:ext>
                  </a:extLst>
                </a:gridCol>
              </a:tblGrid>
              <a:tr h="0">
                <a:tc>
                  <a:txBody>
                    <a:bodyPr/>
                    <a:lstStyle/>
                    <a:p>
                      <a:r>
                        <a:rPr lang="en-GB" sz="1100" b="1" dirty="0">
                          <a:solidFill>
                            <a:schemeClr val="bg1"/>
                          </a:solidFill>
                        </a:rPr>
                        <a:t>Contents</a:t>
                      </a:r>
                    </a:p>
                  </a:txBody>
                  <a:tcPr marL="0" marR="54610" marT="97200" marB="972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1" dirty="0">
                        <a:solidFill>
                          <a:srgbClr val="00338D"/>
                        </a:solidFill>
                      </a:endParaRPr>
                    </a:p>
                  </a:txBody>
                  <a:tcPr marL="5461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altLang="ko-KR" sz="1100" b="1" kern="1200" dirty="0">
                          <a:solidFill>
                            <a:schemeClr val="bg1"/>
                          </a:solidFill>
                          <a:latin typeface="+mn-lt"/>
                          <a:ea typeface="+mn-ea"/>
                          <a:cs typeface="+mn-cs"/>
                        </a:rPr>
                        <a:t>I. Why KPMG</a:t>
                      </a:r>
                    </a:p>
                  </a:txBody>
                  <a:tcPr marL="0" marR="5461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4</a:t>
                      </a:r>
                    </a:p>
                  </a:txBody>
                  <a:tcPr marL="54610" marR="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II. S</a:t>
                      </a:r>
                      <a:r>
                        <a:rPr lang="en-GB" altLang="ko-KR" sz="1100" b="1" kern="1200" dirty="0">
                          <a:solidFill>
                            <a:schemeClr val="bg1"/>
                          </a:solidFill>
                          <a:latin typeface="+mn-lt"/>
                          <a:ea typeface="+mn-ea"/>
                          <a:cs typeface="+mn-cs"/>
                        </a:rPr>
                        <a:t>cope of work</a:t>
                      </a:r>
                      <a:endParaRPr lang="en-GB" sz="1100" b="1" kern="1200" dirty="0">
                        <a:solidFill>
                          <a:schemeClr val="bg1"/>
                        </a:solidFill>
                        <a:latin typeface="+mn-lt"/>
                        <a:ea typeface="+mn-ea"/>
                        <a:cs typeface="+mn-cs"/>
                      </a:endParaRP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21</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403370"/>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kern="1200" dirty="0">
                          <a:solidFill>
                            <a:srgbClr val="00338D"/>
                          </a:solidFill>
                          <a:latin typeface="+mn-lt"/>
                          <a:ea typeface="+mn-ea"/>
                          <a:cs typeface="+mn-cs"/>
                        </a:rPr>
                        <a:t>III. F</a:t>
                      </a:r>
                      <a:r>
                        <a:rPr lang="en-GB" altLang="ko-KR" sz="1100" b="1" kern="1200" dirty="0">
                          <a:solidFill>
                            <a:srgbClr val="00338D"/>
                          </a:solidFill>
                          <a:latin typeface="+mn-lt"/>
                          <a:ea typeface="+mn-ea"/>
                          <a:cs typeface="+mn-cs"/>
                        </a:rPr>
                        <a:t>ee proposal</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1" hangingPunct="1"/>
                      <a:r>
                        <a:rPr lang="en-GB" sz="1100" b="1" kern="1200" dirty="0">
                          <a:solidFill>
                            <a:srgbClr val="00338D"/>
                          </a:solidFill>
                          <a:latin typeface="+mn-lt"/>
                          <a:ea typeface="+mn-ea"/>
                          <a:cs typeface="+mn-cs"/>
                        </a:rPr>
                        <a:t>33</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47389197"/>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dirty="0">
                          <a:solidFill>
                            <a:schemeClr val="bg1"/>
                          </a:solidFill>
                        </a:rPr>
                        <a:t>IV. </a:t>
                      </a:r>
                      <a:r>
                        <a:rPr lang="en-GB" sz="1100" b="1" kern="1200" dirty="0">
                          <a:solidFill>
                            <a:schemeClr val="bg1"/>
                          </a:solidFill>
                          <a:latin typeface="+mn-lt"/>
                          <a:ea typeface="+mn-ea"/>
                          <a:cs typeface="+mn-cs"/>
                        </a:rPr>
                        <a:t>Project</a:t>
                      </a:r>
                      <a:r>
                        <a:rPr lang="en-GB" altLang="ko-KR" sz="1100" b="1" kern="1200" dirty="0">
                          <a:solidFill>
                            <a:schemeClr val="bg1"/>
                          </a:solidFill>
                          <a:latin typeface="+mn-lt"/>
                          <a:ea typeface="+mn-ea"/>
                          <a:cs typeface="+mn-cs"/>
                        </a:rPr>
                        <a:t> team</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sz="1100" b="1" dirty="0">
                          <a:solidFill>
                            <a:schemeClr val="bg1"/>
                          </a:solidFill>
                        </a:rPr>
                        <a:t>35</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77978148"/>
                  </a:ext>
                </a:extLst>
              </a:tr>
            </a:tbl>
          </a:graphicData>
        </a:graphic>
      </p:graphicFrame>
    </p:spTree>
    <p:extLst>
      <p:ext uri="{BB962C8B-B14F-4D97-AF65-F5344CB8AC3E}">
        <p14:creationId xmlns:p14="http://schemas.microsoft.com/office/powerpoint/2010/main" val="2623377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Fee proposal</a:t>
            </a:r>
            <a:endParaRPr lang="en-GB" sz="4800" dirty="0"/>
          </a:p>
        </p:txBody>
      </p:sp>
      <p:sp>
        <p:nvSpPr>
          <p:cNvPr id="18" name="Rectangle 4"/>
          <p:cNvSpPr>
            <a:spLocks noChangeArrowheads="1"/>
          </p:cNvSpPr>
          <p:nvPr/>
        </p:nvSpPr>
        <p:spPr bwMode="auto">
          <a:xfrm>
            <a:off x="789638" y="5043964"/>
            <a:ext cx="8288941" cy="255600"/>
          </a:xfrm>
          <a:prstGeom prst="rect">
            <a:avLst/>
          </a:prstGeom>
          <a:solidFill>
            <a:schemeClr val="tx2"/>
          </a:solidFill>
          <a:ln w="6350">
            <a:noFill/>
            <a:miter lim="800000"/>
            <a:headEnd/>
            <a:tailEnd/>
          </a:ln>
          <a:effectLst/>
        </p:spPr>
        <p:txBody>
          <a:bodyPr wrap="none" lIns="43875" tIns="43875" rIns="43875" bIns="43875" anchor="ctr"/>
          <a:lstStyle/>
          <a:p>
            <a:pPr marL="69652" algn="ctr" defTabSz="333361"/>
            <a:r>
              <a:rPr lang="en-US" sz="1000" b="1" dirty="0">
                <a:solidFill>
                  <a:srgbClr val="FFFFFF"/>
                </a:solidFill>
                <a:latin typeface="Arial" panose="020B0604020202020204" pitchFamily="34" charset="0"/>
                <a:cs typeface="Arial" panose="020B0604020202020204" pitchFamily="34" charset="0"/>
              </a:rPr>
              <a:t>Note</a:t>
            </a:r>
            <a:endParaRPr lang="en-AU" sz="1000" b="1" dirty="0">
              <a:solidFill>
                <a:srgbClr val="FFFFFF"/>
              </a:solidFill>
              <a:latin typeface="Arial" panose="020B0604020202020204" pitchFamily="34" charset="0"/>
              <a:cs typeface="Arial" panose="020B0604020202020204" pitchFamily="34" charset="0"/>
            </a:endParaRPr>
          </a:p>
        </p:txBody>
      </p:sp>
      <p:sp>
        <p:nvSpPr>
          <p:cNvPr id="19" name="Rectangle 6"/>
          <p:cNvSpPr>
            <a:spLocks noChangeArrowheads="1"/>
          </p:cNvSpPr>
          <p:nvPr/>
        </p:nvSpPr>
        <p:spPr bwMode="auto">
          <a:xfrm>
            <a:off x="789638" y="5358512"/>
            <a:ext cx="8288941" cy="735336"/>
          </a:xfrm>
          <a:prstGeom prst="rect">
            <a:avLst/>
          </a:prstGeom>
          <a:noFill/>
          <a:ln w="6350" cap="flat">
            <a:noFill/>
          </a:ln>
        </p:spPr>
        <p:txBody>
          <a:bodyPr lIns="58500" tIns="0" rIns="58500" bIns="0" anchor="t"/>
          <a:lstStyle/>
          <a:p>
            <a:pPr marL="144463" lvl="2" indent="-144463" defTabSz="333361">
              <a:spcBef>
                <a:spcPts val="325"/>
              </a:spcBef>
              <a:buClr>
                <a:srgbClr val="00338D"/>
              </a:buClr>
              <a:buSzPct val="100000"/>
              <a:buFont typeface="Wingdings" panose="05000000000000000000" pitchFamily="2" charset="2"/>
              <a:buChar char="§"/>
              <a:defRPr/>
            </a:pPr>
            <a:r>
              <a:rPr lang="en-US" altLang="ko-KR" sz="1000" dirty="0">
                <a:cs typeface="Arial" panose="020B0604020202020204" pitchFamily="34" charset="0"/>
              </a:rPr>
              <a:t>Target Companies: 1) List Biological Laboratories, Inc. 2) List Biotherapeutics, Inc.</a:t>
            </a:r>
          </a:p>
          <a:p>
            <a:pPr marL="144463" lvl="2" indent="-144463" defTabSz="333361">
              <a:spcBef>
                <a:spcPts val="325"/>
              </a:spcBef>
              <a:buClr>
                <a:srgbClr val="00338D"/>
              </a:buClr>
              <a:buSzPct val="100000"/>
              <a:buFont typeface="Wingdings" panose="05000000000000000000" pitchFamily="2" charset="2"/>
              <a:buChar char="§"/>
              <a:defRPr/>
            </a:pPr>
            <a:r>
              <a:rPr lang="en-US" altLang="ko-KR" sz="1000" dirty="0">
                <a:cs typeface="Arial" panose="020B0604020202020204" pitchFamily="34" charset="0"/>
              </a:rPr>
              <a:t>The proposed fee is estimated based on assumption that targets have capacity to provided requested information at timely manner.</a:t>
            </a:r>
          </a:p>
          <a:p>
            <a:pPr marL="144463" lvl="2" indent="-144463" defTabSz="333361">
              <a:spcBef>
                <a:spcPts val="325"/>
              </a:spcBef>
              <a:buClr>
                <a:srgbClr val="00338D"/>
              </a:buClr>
              <a:buSzPct val="100000"/>
              <a:buFont typeface="Wingdings" panose="05000000000000000000" pitchFamily="2" charset="2"/>
              <a:buChar char="§"/>
              <a:defRPr/>
            </a:pPr>
            <a:r>
              <a:rPr lang="en-US" altLang="ko-KR" sz="1000" dirty="0">
                <a:cs typeface="Arial" panose="020B0604020202020204" pitchFamily="34" charset="0"/>
              </a:rPr>
              <a:t>Above fees are exclusive of VAT and out of pocket expenses, which will be billed with actual amounts.</a:t>
            </a:r>
          </a:p>
        </p:txBody>
      </p:sp>
      <p:graphicFrame>
        <p:nvGraphicFramePr>
          <p:cNvPr id="12" name="표 11"/>
          <p:cNvGraphicFramePr>
            <a:graphicFrameLocks noGrp="1"/>
          </p:cNvGraphicFramePr>
          <p:nvPr>
            <p:extLst>
              <p:ext uri="{D42A27DB-BD31-4B8C-83A1-F6EECF244321}">
                <p14:modId xmlns:p14="http://schemas.microsoft.com/office/powerpoint/2010/main" val="3121491170"/>
              </p:ext>
            </p:extLst>
          </p:nvPr>
        </p:nvGraphicFramePr>
        <p:xfrm>
          <a:off x="823780" y="1439353"/>
          <a:ext cx="8254801" cy="3324740"/>
        </p:xfrm>
        <a:graphic>
          <a:graphicData uri="http://schemas.openxmlformats.org/drawingml/2006/table">
            <a:tbl>
              <a:tblPr firstRow="1" bandRow="1">
                <a:tableStyleId>{5C22544A-7EE6-4342-B048-85BDC9FD1C3A}</a:tableStyleId>
              </a:tblPr>
              <a:tblGrid>
                <a:gridCol w="1152568">
                  <a:extLst>
                    <a:ext uri="{9D8B030D-6E8A-4147-A177-3AD203B41FA5}">
                      <a16:colId xmlns:a16="http://schemas.microsoft.com/office/drawing/2014/main" val="20001"/>
                    </a:ext>
                  </a:extLst>
                </a:gridCol>
                <a:gridCol w="81052">
                  <a:extLst>
                    <a:ext uri="{9D8B030D-6E8A-4147-A177-3AD203B41FA5}">
                      <a16:colId xmlns:a16="http://schemas.microsoft.com/office/drawing/2014/main" val="1958384043"/>
                    </a:ext>
                  </a:extLst>
                </a:gridCol>
                <a:gridCol w="1071516">
                  <a:extLst>
                    <a:ext uri="{9D8B030D-6E8A-4147-A177-3AD203B41FA5}">
                      <a16:colId xmlns:a16="http://schemas.microsoft.com/office/drawing/2014/main" val="2309529307"/>
                    </a:ext>
                  </a:extLst>
                </a:gridCol>
                <a:gridCol w="1923750">
                  <a:extLst>
                    <a:ext uri="{9D8B030D-6E8A-4147-A177-3AD203B41FA5}">
                      <a16:colId xmlns:a16="http://schemas.microsoft.com/office/drawing/2014/main" val="20002"/>
                    </a:ext>
                  </a:extLst>
                </a:gridCol>
                <a:gridCol w="1923750">
                  <a:extLst>
                    <a:ext uri="{9D8B030D-6E8A-4147-A177-3AD203B41FA5}">
                      <a16:colId xmlns:a16="http://schemas.microsoft.com/office/drawing/2014/main" val="1973716087"/>
                    </a:ext>
                  </a:extLst>
                </a:gridCol>
                <a:gridCol w="2102165">
                  <a:extLst>
                    <a:ext uri="{9D8B030D-6E8A-4147-A177-3AD203B41FA5}">
                      <a16:colId xmlns:a16="http://schemas.microsoft.com/office/drawing/2014/main" val="20003"/>
                    </a:ext>
                  </a:extLst>
                </a:gridCol>
              </a:tblGrid>
              <a:tr h="225998">
                <a:tc gridSpan="3">
                  <a:txBody>
                    <a:bodyPr/>
                    <a:lstStyle/>
                    <a:p>
                      <a:pPr algn="ctr" latinLnBrk="1"/>
                      <a:r>
                        <a:rPr lang="en-US" altLang="ko-KR" sz="1000" b="1" dirty="0">
                          <a:latin typeface="+mn-ea"/>
                          <a:ea typeface="+mn-ea"/>
                        </a:rPr>
                        <a:t>Scope</a:t>
                      </a:r>
                      <a:endParaRPr lang="ko-KR" altLang="en-US" sz="1000" b="1" dirty="0">
                        <a:latin typeface="+mn-ea"/>
                        <a:ea typeface="+mn-ea"/>
                      </a:endParaRPr>
                    </a:p>
                  </a:txBody>
                  <a:tcPr marL="29250" marR="29250" marT="29250" marB="29250" anchor="ctr">
                    <a:lnB w="635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en-US" altLang="ko-KR" sz="1000" b="1" dirty="0">
                          <a:latin typeface="+mn-ea"/>
                          <a:ea typeface="+mn-ea"/>
                        </a:rPr>
                        <a:t>Professionals</a:t>
                      </a:r>
                      <a:endParaRPr lang="ko-KR" altLang="en-US" sz="1000" b="1" dirty="0">
                        <a:latin typeface="+mn-ea"/>
                        <a:ea typeface="+mn-ea"/>
                      </a:endParaRPr>
                    </a:p>
                  </a:txBody>
                  <a:tcPr marL="29250" marR="29250" marT="29250" marB="29250" anchor="ctr">
                    <a:lnB w="6350" cap="flat" cmpd="sng" algn="ctr">
                      <a:solidFill>
                        <a:schemeClr val="tx1"/>
                      </a:solidFill>
                      <a:prstDash val="solid"/>
                      <a:round/>
                      <a:headEnd type="none" w="med" len="med"/>
                      <a:tailEnd type="none" w="med" len="med"/>
                    </a:lnB>
                  </a:tcPr>
                </a:tc>
                <a:tc>
                  <a:txBody>
                    <a:bodyPr/>
                    <a:lstStyle/>
                    <a:p>
                      <a:pPr algn="ctr" latinLnBrk="1"/>
                      <a:r>
                        <a:rPr lang="en-US" altLang="ko-KR" sz="1000" b="1" dirty="0">
                          <a:latin typeface="+mn-ea"/>
                          <a:ea typeface="+mn-ea"/>
                        </a:rPr>
                        <a:t>Weeks</a:t>
                      </a:r>
                      <a:endParaRPr lang="ko-KR" altLang="en-US" sz="1000" b="1" dirty="0">
                        <a:latin typeface="+mn-ea"/>
                        <a:ea typeface="+mn-ea"/>
                      </a:endParaRPr>
                    </a:p>
                  </a:txBody>
                  <a:tcPr marL="29250" marR="29250" marT="29250" marB="29250" anchor="ctr">
                    <a:lnB w="6350" cap="flat" cmpd="sng" algn="ctr">
                      <a:solidFill>
                        <a:schemeClr val="tx1"/>
                      </a:solidFill>
                      <a:prstDash val="solid"/>
                      <a:round/>
                      <a:headEnd type="none" w="med" len="med"/>
                      <a:tailEnd type="none" w="med" len="med"/>
                    </a:lnB>
                  </a:tcPr>
                </a:tc>
                <a:tc>
                  <a:txBody>
                    <a:bodyPr/>
                    <a:lstStyle/>
                    <a:p>
                      <a:pPr algn="ctr" latinLnBrk="1"/>
                      <a:r>
                        <a:rPr lang="en-US" altLang="ko-KR" sz="1000" b="1" dirty="0">
                          <a:latin typeface="+mn-ea"/>
                          <a:ea typeface="+mn-ea"/>
                        </a:rPr>
                        <a:t>Amount</a:t>
                      </a:r>
                      <a:endParaRPr lang="ko-KR" altLang="en-US" sz="1000" b="1" dirty="0">
                        <a:latin typeface="+mn-ea"/>
                        <a:ea typeface="+mn-ea"/>
                      </a:endParaRPr>
                    </a:p>
                  </a:txBody>
                  <a:tcPr marL="29250" marR="29250" marT="29250" marB="29250"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2950">
                <a:tc rowSpan="2" gridSpan="2">
                  <a:txBody>
                    <a:bodyPr/>
                    <a:lstStyle/>
                    <a:p>
                      <a:pPr marL="0" marR="0" indent="0" algn="ctr" defTabSz="91440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Valuation</a:t>
                      </a:r>
                      <a:endParaRPr lang="ko-KR" altLang="en-US" sz="1000" b="1" dirty="0">
                        <a:solidFill>
                          <a:schemeClr val="tx1"/>
                        </a:solidFill>
                        <a:latin typeface="+mn-ea"/>
                        <a:ea typeface="+mn-ea"/>
                      </a:endParaRPr>
                    </a:p>
                  </a:txBody>
                  <a:tcPr marL="29250" marR="29250" marT="29250" marB="29250" anchor="ctr">
                    <a:lnT w="63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rowSpan="2" hMerge="1">
                  <a:txBody>
                    <a:bodyPr/>
                    <a:lstStyle/>
                    <a:p>
                      <a:pPr latinLnBrk="1"/>
                      <a:endParaRPr lang="ko-KR" altLang="en-US"/>
                    </a:p>
                  </a:txBody>
                  <a:tcPr/>
                </a:tc>
                <a:tc>
                  <a:txBody>
                    <a:bodyPr/>
                    <a:lstStyle/>
                    <a:p>
                      <a:pPr marL="0" marR="0" indent="0" algn="l" defTabSz="914400" eaLnBrk="1" fontAlgn="auto" latinLnBrk="1" hangingPunct="1">
                        <a:lnSpc>
                          <a:spcPct val="100000"/>
                        </a:lnSpc>
                        <a:spcBef>
                          <a:spcPts val="0"/>
                        </a:spcBef>
                        <a:spcAft>
                          <a:spcPts val="0"/>
                        </a:spcAft>
                        <a:buClrTx/>
                        <a:buSzTx/>
                        <a:buFontTx/>
                        <a:buNone/>
                        <a:tabLst/>
                        <a:defRPr/>
                      </a:pPr>
                      <a:r>
                        <a:rPr lang="en-US" altLang="ko-KR" sz="1000" dirty="0">
                          <a:cs typeface="Arial" panose="020B0604020202020204" pitchFamily="34" charset="0"/>
                        </a:rPr>
                        <a:t>List Biological Laboratories, Inc.</a:t>
                      </a:r>
                      <a:endParaRPr lang="ko-KR" altLang="en-US" sz="1000" b="1" dirty="0">
                        <a:solidFill>
                          <a:schemeClr val="tx1"/>
                        </a:solidFill>
                        <a:latin typeface="+mn-ea"/>
                        <a:ea typeface="+mn-ea"/>
                      </a:endParaRPr>
                    </a:p>
                  </a:txBody>
                  <a:tcPr marL="29250" marR="29250" marT="29250" marB="29250" anchor="ctr">
                    <a:lnT w="63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Partner (1)</a:t>
                      </a:r>
                    </a:p>
                    <a:p>
                      <a:pPr marL="0" indent="0" algn="ctr" fontAlgn="ctr">
                        <a:buFont typeface="Wingdings" panose="05000000000000000000" pitchFamily="2" charset="2"/>
                        <a:buNone/>
                      </a:pPr>
                      <a:r>
                        <a:rPr lang="en-US" altLang="ko-KR" sz="1000" b="0" i="0" u="none" strike="noStrike" dirty="0" err="1">
                          <a:solidFill>
                            <a:schemeClr val="tx1"/>
                          </a:solidFill>
                          <a:effectLst/>
                          <a:latin typeface="+mn-ea"/>
                          <a:ea typeface="+mn-ea"/>
                        </a:rPr>
                        <a:t>S.Manager</a:t>
                      </a:r>
                      <a:r>
                        <a:rPr lang="en-US" altLang="ko-KR" sz="1000" b="0" i="0" u="none" strike="noStrike" dirty="0">
                          <a:solidFill>
                            <a:schemeClr val="tx1"/>
                          </a:solidFill>
                          <a:effectLst/>
                          <a:latin typeface="+mn-ea"/>
                          <a:ea typeface="+mn-ea"/>
                        </a:rPr>
                        <a:t> (1) </a:t>
                      </a:r>
                    </a:p>
                    <a:p>
                      <a:pPr marL="0" indent="0" algn="ctr" fontAlgn="ctr">
                        <a:buFont typeface="Wingdings" panose="05000000000000000000" pitchFamily="2" charset="2"/>
                        <a:buNone/>
                      </a:pPr>
                      <a:r>
                        <a:rPr lang="en-US" altLang="ko-KR" sz="1000" b="0" i="0" u="none" strike="noStrike" dirty="0" err="1">
                          <a:solidFill>
                            <a:schemeClr val="tx1"/>
                          </a:solidFill>
                          <a:effectLst/>
                          <a:latin typeface="+mn-ea"/>
                          <a:ea typeface="+mn-ea"/>
                        </a:rPr>
                        <a:t>S.Senior</a:t>
                      </a:r>
                      <a:r>
                        <a:rPr lang="en-US" altLang="ko-KR" sz="1000" b="0" i="0" u="none" strike="noStrike" dirty="0">
                          <a:solidFill>
                            <a:schemeClr val="tx1"/>
                          </a:solidFill>
                          <a:effectLst/>
                          <a:latin typeface="+mn-ea"/>
                          <a:ea typeface="+mn-ea"/>
                        </a:rPr>
                        <a:t> (2)</a:t>
                      </a:r>
                    </a:p>
                  </a:txBody>
                  <a:tcPr marL="9525" marR="9525" marT="9525" marB="0" anchor="ctr">
                    <a:lnT w="63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4 Weeks</a:t>
                      </a:r>
                    </a:p>
                  </a:txBody>
                  <a:tcPr marL="9525" marR="9525" marT="9525" marB="0" anchor="ctr">
                    <a:lnT w="63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0000"/>
                          </a:solidFill>
                          <a:effectLst/>
                          <a:uLnTx/>
                          <a:uFillTx/>
                          <a:latin typeface="+mn-lt"/>
                          <a:ea typeface="+mn-ea"/>
                          <a:cs typeface="+mn-cs"/>
                        </a:rPr>
                        <a:t>USD 90,000</a:t>
                      </a:r>
                    </a:p>
                  </a:txBody>
                  <a:tcPr marL="29250" marR="29250" marT="29250" marB="29250" anchor="ctr">
                    <a:lnT w="63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03472">
                <a:tc gridSpan="2" vMerge="1">
                  <a:txBody>
                    <a:bodyPr/>
                    <a:lstStyle/>
                    <a:p>
                      <a:pPr marL="0" marR="0" indent="0" algn="ctr" defTabSz="91440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latin typeface="+mn-ea"/>
                        <a:ea typeface="+mn-ea"/>
                      </a:endParaRP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hMerge="1" vMerge="1">
                  <a:txBody>
                    <a:bodyPr/>
                    <a:lstStyle/>
                    <a:p>
                      <a:pPr latinLnBrk="1"/>
                      <a:endParaRPr lang="ko-KR" altLang="en-US"/>
                    </a:p>
                  </a:txBody>
                  <a:tcPr/>
                </a:tc>
                <a:tc>
                  <a:txBody>
                    <a:bodyPr/>
                    <a:lstStyle/>
                    <a:p>
                      <a:pPr marL="0" marR="0" indent="0" algn="l" defTabSz="914400" eaLnBrk="1" fontAlgn="auto" latinLnBrk="1" hangingPunct="1">
                        <a:lnSpc>
                          <a:spcPct val="100000"/>
                        </a:lnSpc>
                        <a:spcBef>
                          <a:spcPts val="0"/>
                        </a:spcBef>
                        <a:spcAft>
                          <a:spcPts val="0"/>
                        </a:spcAft>
                        <a:buClrTx/>
                        <a:buSzTx/>
                        <a:buFontTx/>
                        <a:buNone/>
                        <a:tabLst/>
                        <a:defRPr/>
                      </a:pPr>
                      <a:r>
                        <a:rPr lang="en-US" altLang="ko-KR" sz="1000" dirty="0">
                          <a:cs typeface="Arial" panose="020B0604020202020204" pitchFamily="34" charset="0"/>
                        </a:rPr>
                        <a:t>List Biotherapeutics, Inc.</a:t>
                      </a:r>
                      <a:endParaRPr lang="ko-KR" altLang="en-US" sz="1000" b="1" dirty="0">
                        <a:solidFill>
                          <a:schemeClr val="tx1"/>
                        </a:solidFill>
                        <a:latin typeface="+mn-ea"/>
                        <a:ea typeface="+mn-ea"/>
                      </a:endParaRP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Partner (1)</a:t>
                      </a:r>
                    </a:p>
                    <a:p>
                      <a:pPr marL="0" indent="0" algn="ctr" fontAlgn="ctr">
                        <a:buFont typeface="Wingdings" panose="05000000000000000000" pitchFamily="2" charset="2"/>
                        <a:buNone/>
                      </a:pPr>
                      <a:r>
                        <a:rPr lang="en-US" altLang="ko-KR" sz="1000" b="0" i="0" u="none" strike="noStrike" dirty="0" err="1">
                          <a:solidFill>
                            <a:schemeClr val="tx1"/>
                          </a:solidFill>
                          <a:effectLst/>
                          <a:latin typeface="+mn-ea"/>
                          <a:ea typeface="+mn-ea"/>
                        </a:rPr>
                        <a:t>S.Manager</a:t>
                      </a:r>
                      <a:r>
                        <a:rPr lang="en-US" altLang="ko-KR" sz="1000" b="0" i="0" u="none" strike="noStrike" dirty="0">
                          <a:solidFill>
                            <a:schemeClr val="tx1"/>
                          </a:solidFill>
                          <a:effectLst/>
                          <a:latin typeface="+mn-ea"/>
                          <a:ea typeface="+mn-ea"/>
                        </a:rPr>
                        <a:t> (1) </a:t>
                      </a:r>
                    </a:p>
                    <a:p>
                      <a:pPr marL="0" indent="0" algn="ctr" fontAlgn="ctr">
                        <a:buFont typeface="Wingdings" panose="05000000000000000000" pitchFamily="2" charset="2"/>
                        <a:buNone/>
                      </a:pPr>
                      <a:r>
                        <a:rPr lang="en-US" altLang="ko-KR" sz="1000" b="0" i="0" u="none" strike="noStrike" dirty="0" err="1">
                          <a:solidFill>
                            <a:schemeClr val="tx1"/>
                          </a:solidFill>
                          <a:effectLst/>
                          <a:latin typeface="+mn-ea"/>
                          <a:ea typeface="+mn-ea"/>
                        </a:rPr>
                        <a:t>S.Senior</a:t>
                      </a:r>
                      <a:r>
                        <a:rPr lang="en-US" altLang="ko-KR" sz="1000" b="0" i="0" u="none" strike="noStrike" dirty="0">
                          <a:solidFill>
                            <a:schemeClr val="tx1"/>
                          </a:solidFill>
                          <a:effectLst/>
                          <a:latin typeface="+mn-ea"/>
                          <a:ea typeface="+mn-ea"/>
                        </a:rPr>
                        <a:t> (1)</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4 Weeks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0000"/>
                          </a:solidFill>
                          <a:effectLst/>
                          <a:uLnTx/>
                          <a:uFillTx/>
                          <a:latin typeface="+mn-lt"/>
                          <a:ea typeface="+mn-ea"/>
                          <a:cs typeface="+mn-cs"/>
                        </a:rPr>
                        <a:t>USD 60,000</a:t>
                      </a: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47377464"/>
                  </a:ext>
                </a:extLst>
              </a:tr>
              <a:tr h="334172">
                <a:tc rowSpan="2">
                  <a:txBody>
                    <a:bodyPr/>
                    <a:lstStyle/>
                    <a:p>
                      <a:pPr marL="0" marR="0" indent="0" algn="ctr" defTabSz="91440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Tax</a:t>
                      </a:r>
                      <a:endParaRPr lang="ko-KR" altLang="en-US" sz="1000" b="1" dirty="0">
                        <a:solidFill>
                          <a:schemeClr val="tx1"/>
                        </a:solidFill>
                        <a:latin typeface="+mn-ea"/>
                        <a:ea typeface="+mn-ea"/>
                      </a:endParaRP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gridSpan="2">
                  <a:txBody>
                    <a:bodyPr/>
                    <a:lstStyle/>
                    <a:p>
                      <a:pPr marL="0" marR="0" indent="0" algn="l" defTabSz="91440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mn-ea"/>
                          <a:ea typeface="+mn-ea"/>
                        </a:rPr>
                        <a:t>Korea</a:t>
                      </a:r>
                      <a:endParaRPr lang="ko-KR" altLang="en-US" sz="1000" b="0" dirty="0">
                        <a:solidFill>
                          <a:schemeClr val="tx1"/>
                        </a:solidFill>
                        <a:latin typeface="+mn-ea"/>
                        <a:ea typeface="+mn-ea"/>
                      </a:endParaRP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a:txBody>
                    <a:bodyPr/>
                    <a:lstStyle/>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Partner (1)</a:t>
                      </a:r>
                    </a:p>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Director (1) </a:t>
                      </a:r>
                    </a:p>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Manager (1)</a:t>
                      </a:r>
                    </a:p>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Senior(1)</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4 Weeks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rowSpan="2">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0000"/>
                          </a:solidFill>
                          <a:effectLst/>
                          <a:uLnTx/>
                          <a:uFillTx/>
                          <a:latin typeface="+mn-lt"/>
                          <a:ea typeface="+mn-ea"/>
                          <a:cs typeface="+mn-cs"/>
                        </a:rPr>
                        <a:t>USD 90,000</a:t>
                      </a: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55099374"/>
                  </a:ext>
                </a:extLst>
              </a:tr>
              <a:tr h="634852">
                <a:tc vMerge="1">
                  <a:txBody>
                    <a:bodyPr/>
                    <a:lstStyle/>
                    <a:p>
                      <a:pPr marL="0" marR="0" indent="0" algn="ctr" defTabSz="91440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latin typeface="+mn-ea"/>
                        <a:ea typeface="+mn-ea"/>
                      </a:endParaRP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gridSpan="2">
                  <a:txBody>
                    <a:bodyPr/>
                    <a:lstStyle/>
                    <a:p>
                      <a:pPr marL="0" marR="0" indent="0" algn="l" defTabSz="91440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mn-ea"/>
                          <a:ea typeface="+mn-ea"/>
                        </a:rPr>
                        <a:t>US</a:t>
                      </a:r>
                      <a:endParaRPr lang="ko-KR" altLang="en-US" sz="1000" b="0" dirty="0">
                        <a:solidFill>
                          <a:schemeClr val="tx1"/>
                        </a:solidFill>
                        <a:latin typeface="+mn-ea"/>
                        <a:ea typeface="+mn-ea"/>
                      </a:endParaRP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a:txBody>
                    <a:bodyPr/>
                    <a:lstStyle/>
                    <a:p>
                      <a:pPr marL="0" indent="0" algn="ctr" fontAlgn="ctr">
                        <a:buFont typeface="Wingdings" panose="05000000000000000000" pitchFamily="2" charset="2"/>
                        <a:buNone/>
                      </a:pPr>
                      <a:r>
                        <a:rPr lang="en-US" altLang="ko-KR" sz="1000" b="0" i="0" u="none" strike="noStrike" dirty="0">
                          <a:solidFill>
                            <a:schemeClr val="tx1"/>
                          </a:solidFill>
                          <a:effectLst/>
                          <a:latin typeface="+mn-ea"/>
                          <a:ea typeface="+mn-ea"/>
                        </a:rPr>
                        <a:t>Partner (1)</a:t>
                      </a:r>
                    </a:p>
                    <a:p>
                      <a:pPr marL="0" indent="0" algn="ctr" fontAlgn="ctr">
                        <a:buFont typeface="Wingdings" panose="05000000000000000000" pitchFamily="2" charset="2"/>
                        <a:buNone/>
                      </a:pPr>
                      <a:r>
                        <a:rPr lang="en-US" altLang="ko-KR" sz="1000" b="0" i="0" u="none" strike="noStrike" dirty="0" err="1">
                          <a:solidFill>
                            <a:schemeClr val="tx1"/>
                          </a:solidFill>
                          <a:effectLst/>
                          <a:latin typeface="+mn-ea"/>
                          <a:ea typeface="+mn-ea"/>
                        </a:rPr>
                        <a:t>S.Manager</a:t>
                      </a:r>
                      <a:r>
                        <a:rPr lang="en-US" altLang="ko-KR" sz="1000" b="0" i="0" u="none" strike="noStrike" dirty="0">
                          <a:solidFill>
                            <a:schemeClr val="tx1"/>
                          </a:solidFill>
                          <a:effectLst/>
                          <a:latin typeface="+mn-ea"/>
                          <a:ea typeface="+mn-ea"/>
                        </a:rPr>
                        <a:t> (1)</a:t>
                      </a:r>
                    </a:p>
                    <a:p>
                      <a:pPr marL="0" marR="0" lvl="0" indent="0" algn="ctr" defTabSz="914400" rtl="0" eaLnBrk="1" fontAlgn="ctr" latinLnBrk="1" hangingPunct="1">
                        <a:lnSpc>
                          <a:spcPct val="100000"/>
                        </a:lnSpc>
                        <a:spcBef>
                          <a:spcPts val="0"/>
                        </a:spcBef>
                        <a:spcAft>
                          <a:spcPts val="0"/>
                        </a:spcAft>
                        <a:buClrTx/>
                        <a:buSzTx/>
                        <a:buFont typeface="Wingdings" panose="05000000000000000000" pitchFamily="2" charset="2"/>
                        <a:buNone/>
                        <a:tabLst/>
                        <a:defRPr/>
                      </a:pPr>
                      <a:r>
                        <a:rPr lang="en-US" altLang="ko-KR" sz="1000" b="0" i="0" u="none" strike="noStrike" dirty="0">
                          <a:solidFill>
                            <a:schemeClr val="tx1"/>
                          </a:solidFill>
                          <a:effectLst/>
                          <a:latin typeface="+mn-ea"/>
                          <a:ea typeface="+mn-ea"/>
                        </a:rPr>
                        <a:t>Manager (1)</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 typeface="Wingdings" panose="05000000000000000000" pitchFamily="2" charset="2"/>
                        <a:buNone/>
                        <a:tabLst/>
                        <a:defRPr/>
                      </a:pPr>
                      <a:r>
                        <a:rPr lang="en-US" altLang="ko-KR" sz="1000" b="0" i="0" u="none" strike="noStrike" dirty="0">
                          <a:solidFill>
                            <a:schemeClr val="tx1"/>
                          </a:solidFill>
                          <a:effectLst/>
                          <a:latin typeface="+mn-ea"/>
                          <a:ea typeface="+mn-ea"/>
                        </a:rPr>
                        <a:t>4 Weeks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vMerge="1">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0000"/>
                          </a:solidFill>
                          <a:effectLst/>
                          <a:uLnTx/>
                          <a:uFillTx/>
                          <a:latin typeface="+mn-lt"/>
                          <a:ea typeface="+mn-ea"/>
                          <a:cs typeface="+mn-cs"/>
                        </a:rPr>
                        <a:t>USD 40,000</a:t>
                      </a:r>
                    </a:p>
                  </a:txBody>
                  <a:tcPr marL="29250" marR="29250" marT="29250" marB="2925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47040060"/>
                  </a:ext>
                </a:extLst>
              </a:tr>
              <a:tr h="668343">
                <a:tc gridSpan="5">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Total Fee</a:t>
                      </a:r>
                      <a:endParaRPr lang="ko-KR" altLang="en-US" sz="1000" b="1" dirty="0">
                        <a:solidFill>
                          <a:schemeClr val="tx1"/>
                        </a:solidFill>
                        <a:latin typeface="+mn-ea"/>
                        <a:ea typeface="+mn-ea"/>
                      </a:endParaRPr>
                    </a:p>
                  </a:txBody>
                  <a:tcPr marL="29250" marR="29250" marT="29250" marB="29250" anchor="ct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indent="0" algn="ctr" fontAlgn="ctr">
                        <a:buFont typeface="Wingdings" panose="05000000000000000000" pitchFamily="2" charset="2"/>
                        <a:buNone/>
                      </a:pPr>
                      <a:endParaRPr lang="en-US" altLang="ko-KR" sz="1000" b="0" i="0" u="none" strike="noStrike" dirty="0">
                        <a:solidFill>
                          <a:schemeClr val="tx1"/>
                        </a:solidFill>
                        <a:effectLst/>
                        <a:latin typeface="+mn-ea"/>
                        <a:ea typeface="+mn-ea"/>
                      </a:endParaRPr>
                    </a:p>
                  </a:txBody>
                  <a:tcPr marL="9525" marR="9525" marT="9525" marB="0" anchor="ct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fontAlgn="ctr">
                        <a:buFont typeface="Wingdings" panose="05000000000000000000" pitchFamily="2" charset="2"/>
                        <a:buNone/>
                      </a:pPr>
                      <a:endParaRPr lang="en-US" altLang="ko-KR" sz="1000" b="0" i="0" u="none" strike="noStrike" dirty="0">
                        <a:solidFill>
                          <a:schemeClr val="tx1"/>
                        </a:solidFill>
                        <a:effectLst/>
                        <a:latin typeface="+mn-ea"/>
                        <a:ea typeface="+mn-ea"/>
                      </a:endParaRPr>
                    </a:p>
                  </a:txBody>
                  <a:tcPr marL="9525" marR="9525" marT="9525" marB="0" anchor="ct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0000"/>
                          </a:solidFill>
                          <a:effectLst/>
                          <a:uLnTx/>
                          <a:uFillTx/>
                          <a:latin typeface="+mn-lt"/>
                          <a:ea typeface="+mn-ea"/>
                          <a:cs typeface="+mn-cs"/>
                        </a:rPr>
                        <a:t>USD 240,000</a:t>
                      </a:r>
                    </a:p>
                  </a:txBody>
                  <a:tcPr marL="29250" marR="29250" marT="29250" marB="29250" anchor="ct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6643909"/>
                  </a:ext>
                </a:extLst>
              </a:tr>
            </a:tbl>
          </a:graphicData>
        </a:graphic>
      </p:graphicFrame>
      <p:sp>
        <p:nvSpPr>
          <p:cNvPr id="14" name="텍스트 개체 틀 2">
            <a:extLst>
              <a:ext uri="{FF2B5EF4-FFF2-40B4-BE49-F238E27FC236}">
                <a16:creationId xmlns:a16="http://schemas.microsoft.com/office/drawing/2014/main" id="{9F87C420-3636-4453-B851-891EC382BA4D}"/>
              </a:ext>
            </a:extLst>
          </p:cNvPr>
          <p:cNvSpPr txBox="1">
            <a:spLocks/>
          </p:cNvSpPr>
          <p:nvPr/>
        </p:nvSpPr>
        <p:spPr>
          <a:xfrm>
            <a:off x="823780" y="1031880"/>
            <a:ext cx="8147927"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a:spcAft>
                <a:spcPts val="0"/>
              </a:spcAft>
            </a:pPr>
            <a:r>
              <a:rPr lang="en-US" altLang="ko-KR" sz="1050" dirty="0">
                <a:latin typeface="+mn-lt"/>
                <a:ea typeface="맑은 고딕" panose="020B0503020000020004" pitchFamily="50" charset="-127"/>
                <a:cs typeface="Arial" pitchFamily="34" charset="0"/>
              </a:rPr>
              <a:t>Below are our proposed fees for the scope of services we offer to provide. </a:t>
            </a:r>
          </a:p>
        </p:txBody>
      </p:sp>
    </p:spTree>
    <p:extLst>
      <p:ext uri="{BB962C8B-B14F-4D97-AF65-F5344CB8AC3E}">
        <p14:creationId xmlns:p14="http://schemas.microsoft.com/office/powerpoint/2010/main" val="716224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3305CC74-3F69-40B7-80EE-7AA1387C8AB0}"/>
              </a:ext>
            </a:extLst>
          </p:cNvPr>
          <p:cNvGraphicFramePr>
            <a:graphicFrameLocks noGrp="1"/>
          </p:cNvGraphicFramePr>
          <p:nvPr>
            <p:extLst>
              <p:ext uri="{D42A27DB-BD31-4B8C-83A1-F6EECF244321}">
                <p14:modId xmlns:p14="http://schemas.microsoft.com/office/powerpoint/2010/main" val="1318236953"/>
              </p:ext>
            </p:extLst>
          </p:nvPr>
        </p:nvGraphicFramePr>
        <p:xfrm>
          <a:off x="445894" y="3062522"/>
          <a:ext cx="2806188" cy="1810200"/>
        </p:xfrm>
        <a:graphic>
          <a:graphicData uri="http://schemas.openxmlformats.org/drawingml/2006/table">
            <a:tbl>
              <a:tblPr firstRow="1" bandRow="1">
                <a:tableStyleId>{5C22544A-7EE6-4342-B048-85BDC9FD1C3A}</a:tableStyleId>
              </a:tblPr>
              <a:tblGrid>
                <a:gridCol w="2259111">
                  <a:extLst>
                    <a:ext uri="{9D8B030D-6E8A-4147-A177-3AD203B41FA5}">
                      <a16:colId xmlns:a16="http://schemas.microsoft.com/office/drawing/2014/main" val="20000"/>
                    </a:ext>
                  </a:extLst>
                </a:gridCol>
                <a:gridCol w="547077">
                  <a:extLst>
                    <a:ext uri="{9D8B030D-6E8A-4147-A177-3AD203B41FA5}">
                      <a16:colId xmlns:a16="http://schemas.microsoft.com/office/drawing/2014/main" val="20001"/>
                    </a:ext>
                  </a:extLst>
                </a:gridCol>
              </a:tblGrid>
              <a:tr h="0">
                <a:tc>
                  <a:txBody>
                    <a:bodyPr/>
                    <a:lstStyle/>
                    <a:p>
                      <a:r>
                        <a:rPr lang="en-GB" sz="1100" b="1" dirty="0">
                          <a:solidFill>
                            <a:schemeClr val="bg1"/>
                          </a:solidFill>
                        </a:rPr>
                        <a:t>Contents</a:t>
                      </a:r>
                    </a:p>
                  </a:txBody>
                  <a:tcPr marL="0" marR="54610" marT="97200" marB="972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1" dirty="0">
                        <a:solidFill>
                          <a:srgbClr val="00338D"/>
                        </a:solidFill>
                      </a:endParaRPr>
                    </a:p>
                  </a:txBody>
                  <a:tcPr marL="5461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altLang="ko-KR" sz="1100" b="1" kern="1200" dirty="0">
                          <a:solidFill>
                            <a:schemeClr val="bg1"/>
                          </a:solidFill>
                          <a:latin typeface="+mn-lt"/>
                          <a:ea typeface="+mn-ea"/>
                          <a:cs typeface="+mn-cs"/>
                        </a:rPr>
                        <a:t>I. Why KPMG</a:t>
                      </a:r>
                    </a:p>
                  </a:txBody>
                  <a:tcPr marL="0" marR="5461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4</a:t>
                      </a:r>
                    </a:p>
                  </a:txBody>
                  <a:tcPr marL="54610" marR="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II. S</a:t>
                      </a:r>
                      <a:r>
                        <a:rPr lang="en-GB" altLang="ko-KR" sz="1100" b="1" kern="1200" dirty="0">
                          <a:solidFill>
                            <a:schemeClr val="bg1"/>
                          </a:solidFill>
                          <a:latin typeface="+mn-lt"/>
                          <a:ea typeface="+mn-ea"/>
                          <a:cs typeface="+mn-cs"/>
                        </a:rPr>
                        <a:t>cope of work</a:t>
                      </a:r>
                      <a:endParaRPr lang="en-GB" sz="1100" b="1" kern="1200" dirty="0">
                        <a:solidFill>
                          <a:schemeClr val="bg1"/>
                        </a:solidFill>
                        <a:latin typeface="+mn-lt"/>
                        <a:ea typeface="+mn-ea"/>
                        <a:cs typeface="+mn-cs"/>
                      </a:endParaRP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21</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403370"/>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III. F</a:t>
                      </a:r>
                      <a:r>
                        <a:rPr lang="en-GB" altLang="ko-KR" sz="1100" b="1" kern="1200" dirty="0">
                          <a:solidFill>
                            <a:schemeClr val="bg1"/>
                          </a:solidFill>
                          <a:latin typeface="+mn-lt"/>
                          <a:ea typeface="+mn-ea"/>
                          <a:cs typeface="+mn-cs"/>
                        </a:rPr>
                        <a:t>ee proposal</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sz="1100" b="1" kern="1200" dirty="0">
                          <a:solidFill>
                            <a:schemeClr val="bg1"/>
                          </a:solidFill>
                          <a:latin typeface="+mn-lt"/>
                          <a:ea typeface="+mn-ea"/>
                          <a:cs typeface="+mn-cs"/>
                        </a:rPr>
                        <a:t>33</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47389197"/>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100" b="1" kern="1200" dirty="0">
                          <a:solidFill>
                            <a:srgbClr val="00338D"/>
                          </a:solidFill>
                          <a:latin typeface="+mn-lt"/>
                          <a:ea typeface="+mn-ea"/>
                          <a:cs typeface="+mn-cs"/>
                        </a:rPr>
                        <a:t>IV. Project</a:t>
                      </a:r>
                      <a:r>
                        <a:rPr lang="en-GB" altLang="ko-KR" sz="1100" b="1" kern="1200" dirty="0">
                          <a:solidFill>
                            <a:srgbClr val="00338D"/>
                          </a:solidFill>
                          <a:latin typeface="+mn-lt"/>
                          <a:ea typeface="+mn-ea"/>
                          <a:cs typeface="+mn-cs"/>
                        </a:rPr>
                        <a:t> team</a:t>
                      </a:r>
                    </a:p>
                  </a:txBody>
                  <a:tcPr marL="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sz="1100" b="1" kern="1200" dirty="0">
                          <a:solidFill>
                            <a:srgbClr val="00338D"/>
                          </a:solidFill>
                          <a:latin typeface="+mn-lt"/>
                          <a:ea typeface="+mn-ea"/>
                          <a:cs typeface="+mn-cs"/>
                        </a:rPr>
                        <a:t>35</a:t>
                      </a:r>
                    </a:p>
                  </a:txBody>
                  <a:tcPr marL="54610" marR="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77978148"/>
                  </a:ext>
                </a:extLst>
              </a:tr>
            </a:tbl>
          </a:graphicData>
        </a:graphic>
      </p:graphicFrame>
    </p:spTree>
    <p:extLst>
      <p:ext uri="{BB962C8B-B14F-4D97-AF65-F5344CB8AC3E}">
        <p14:creationId xmlns:p14="http://schemas.microsoft.com/office/powerpoint/2010/main" val="379365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altLang="ko-KR" dirty="0"/>
              <a:t>KPMG team</a:t>
            </a:r>
            <a:endParaRPr lang="ko-KR" altLang="en-US" dirty="0"/>
          </a:p>
        </p:txBody>
      </p:sp>
      <p:sp>
        <p:nvSpPr>
          <p:cNvPr id="2" name="Title 1"/>
          <p:cNvSpPr>
            <a:spLocks noGrp="1"/>
          </p:cNvSpPr>
          <p:nvPr>
            <p:ph type="title"/>
          </p:nvPr>
        </p:nvSpPr>
        <p:spPr>
          <a:xfrm>
            <a:off x="819684" y="451575"/>
            <a:ext cx="8260716" cy="723600"/>
          </a:xfrm>
        </p:spPr>
        <p:txBody>
          <a:bodyPr vert="horz" lIns="0" tIns="0" rIns="0" bIns="0" rtlCol="0" anchor="t" anchorCtr="0">
            <a:noAutofit/>
          </a:bodyPr>
          <a:lstStyle/>
          <a:p>
            <a:r>
              <a:rPr lang="en-US" altLang="ko-KR" sz="4800" dirty="0"/>
              <a:t>Byeong-Doo, Kim – Project Lead Partner</a:t>
            </a:r>
            <a:endParaRPr lang="en-GB" sz="4800" dirty="0">
              <a:ea typeface="맑은 고딕" panose="020B0503020000020004" pitchFamily="50" charset="-127"/>
            </a:endParaRPr>
          </a:p>
        </p:txBody>
      </p:sp>
      <p:graphicFrame>
        <p:nvGraphicFramePr>
          <p:cNvPr id="11" name="object 8">
            <a:extLst>
              <a:ext uri="{FF2B5EF4-FFF2-40B4-BE49-F238E27FC236}">
                <a16:creationId xmlns:a16="http://schemas.microsoft.com/office/drawing/2014/main" id="{1C71AB92-7AC4-4971-9075-AACF417276C7}"/>
              </a:ext>
            </a:extLst>
          </p:cNvPr>
          <p:cNvGraphicFramePr>
            <a:graphicFrameLocks noGrp="1"/>
          </p:cNvGraphicFramePr>
          <p:nvPr>
            <p:extLst>
              <p:ext uri="{D42A27DB-BD31-4B8C-83A1-F6EECF244321}">
                <p14:modId xmlns:p14="http://schemas.microsoft.com/office/powerpoint/2010/main" val="1189052486"/>
              </p:ext>
            </p:extLst>
          </p:nvPr>
        </p:nvGraphicFramePr>
        <p:xfrm>
          <a:off x="2571262" y="1293875"/>
          <a:ext cx="6830646" cy="4880279"/>
        </p:xfrm>
        <a:graphic>
          <a:graphicData uri="http://schemas.openxmlformats.org/drawingml/2006/table">
            <a:tbl>
              <a:tblPr firstRow="1" bandRow="1">
                <a:tableStyleId>{2D5ABB26-0587-4C30-8999-92F81FD0307C}</a:tableStyleId>
              </a:tblPr>
              <a:tblGrid>
                <a:gridCol w="3126153">
                  <a:extLst>
                    <a:ext uri="{9D8B030D-6E8A-4147-A177-3AD203B41FA5}">
                      <a16:colId xmlns:a16="http://schemas.microsoft.com/office/drawing/2014/main" val="20000"/>
                    </a:ext>
                  </a:extLst>
                </a:gridCol>
                <a:gridCol w="117231">
                  <a:extLst>
                    <a:ext uri="{9D8B030D-6E8A-4147-A177-3AD203B41FA5}">
                      <a16:colId xmlns:a16="http://schemas.microsoft.com/office/drawing/2014/main" val="20001"/>
                    </a:ext>
                  </a:extLst>
                </a:gridCol>
                <a:gridCol w="3587262">
                  <a:extLst>
                    <a:ext uri="{9D8B030D-6E8A-4147-A177-3AD203B41FA5}">
                      <a16:colId xmlns:a16="http://schemas.microsoft.com/office/drawing/2014/main" val="20002"/>
                    </a:ext>
                  </a:extLst>
                </a:gridCol>
              </a:tblGrid>
              <a:tr h="94488">
                <a:tc rowSpan="2">
                  <a:txBody>
                    <a:bodyPr/>
                    <a:lstStyle/>
                    <a:p>
                      <a:pPr marL="328295">
                        <a:lnSpc>
                          <a:spcPct val="100000"/>
                        </a:lnSpc>
                        <a:spcBef>
                          <a:spcPts val="409"/>
                        </a:spcBef>
                      </a:pPr>
                      <a:r>
                        <a:rPr lang="en-US" altLang="ko-KR" sz="2400" b="1" spc="-60" dirty="0" err="1">
                          <a:solidFill>
                            <a:srgbClr val="005EB8"/>
                          </a:solidFill>
                          <a:latin typeface="맑은 고딕"/>
                          <a:cs typeface="맑은 고딕"/>
                        </a:rPr>
                        <a:t>Byeong</a:t>
                      </a:r>
                      <a:r>
                        <a:rPr lang="en-US" altLang="ko-KR" sz="2400" b="1" spc="-60" dirty="0">
                          <a:solidFill>
                            <a:srgbClr val="005EB8"/>
                          </a:solidFill>
                          <a:latin typeface="맑은 고딕"/>
                          <a:cs typeface="맑은 고딕"/>
                        </a:rPr>
                        <a:t> Doo, Kim </a:t>
                      </a:r>
                      <a:r>
                        <a:rPr lang="en-US" altLang="ko-KR" sz="1400" b="1" spc="-85" dirty="0">
                          <a:solidFill>
                            <a:srgbClr val="005EB8"/>
                          </a:solidFill>
                          <a:latin typeface="맑은 고딕"/>
                          <a:cs typeface="맑은 고딕"/>
                        </a:rPr>
                        <a:t>Partner</a:t>
                      </a:r>
                    </a:p>
                  </a:txBody>
                  <a:tcPr marL="0" marR="0" marT="52069" marB="0">
                    <a:lnL w="6350">
                      <a:solidFill>
                        <a:srgbClr val="00338D"/>
                      </a:solidFill>
                      <a:prstDash val="solid"/>
                    </a:lnL>
                    <a:lnT w="6350">
                      <a:solidFill>
                        <a:srgbClr val="00338D"/>
                      </a:solidFill>
                      <a:prstDash val="solid"/>
                    </a:lnT>
                  </a:tcPr>
                </a:tc>
                <a:tc>
                  <a:txBody>
                    <a:bodyPr/>
                    <a:lstStyle/>
                    <a:p>
                      <a:pPr>
                        <a:lnSpc>
                          <a:spcPct val="100000"/>
                        </a:lnSpc>
                      </a:pPr>
                      <a:endParaRPr sz="400" dirty="0">
                        <a:latin typeface="Times New Roman"/>
                        <a:cs typeface="Times New Roman"/>
                      </a:endParaRPr>
                    </a:p>
                  </a:txBody>
                  <a:tcPr marL="0" marR="0" marT="0" marB="0">
                    <a:lnT w="6350">
                      <a:solidFill>
                        <a:srgbClr val="00338D"/>
                      </a:solidFill>
                      <a:prstDash val="solid"/>
                    </a:lnT>
                  </a:tcPr>
                </a:tc>
                <a:tc rowSpan="8">
                  <a:txBody>
                    <a:bodyPr/>
                    <a:lstStyle/>
                    <a:p>
                      <a:pPr marL="240029">
                        <a:lnSpc>
                          <a:spcPct val="100000"/>
                        </a:lnSpc>
                        <a:spcBef>
                          <a:spcPts val="0"/>
                        </a:spcBef>
                      </a:pPr>
                      <a:r>
                        <a:rPr sz="1400" b="1" spc="-95" dirty="0">
                          <a:solidFill>
                            <a:srgbClr val="005EB8"/>
                          </a:solidFill>
                          <a:latin typeface="Univers for KPMG"/>
                          <a:cs typeface="Univers for KPMG"/>
                        </a:rPr>
                        <a:t>Background</a:t>
                      </a:r>
                      <a:endParaRPr sz="1400" dirty="0">
                        <a:latin typeface="Univers for KPMG"/>
                        <a:cs typeface="Univers for KPMG"/>
                      </a:endParaRPr>
                    </a:p>
                    <a:p>
                      <a:pPr marL="410844" marR="119380" indent="-171450">
                        <a:lnSpc>
                          <a:spcPct val="120000"/>
                        </a:lnSpc>
                        <a:spcBef>
                          <a:spcPts val="365"/>
                        </a:spcBef>
                        <a:buFont typeface="Arial" panose="020B0604020202020204" pitchFamily="34" charset="0"/>
                        <a:buChar char="•"/>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Byeong-doo</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has performed Financial Due Diligence and Valuation </a:t>
                      </a:r>
                      <a:r>
                        <a:rPr lang="en-US" altLang="ko-KR" sz="800" kern="1200" dirty="0">
                          <a:solidFill>
                            <a:schemeClr val="tx1"/>
                          </a:solidFill>
                          <a:latin typeface="Arial" panose="020B0604020202020204" pitchFamily="34" charset="0"/>
                          <a:ea typeface="+mn-ea"/>
                          <a:cs typeface="Arial" pitchFamily="34" charset="0"/>
                        </a:rPr>
                        <a:t>since 2010 in various industries such as  manufacturing, consumer goods, construction, shipbuilding, etc.</a:t>
                      </a:r>
                    </a:p>
                    <a:p>
                      <a:pPr marL="410844" marR="119380" indent="-171450">
                        <a:lnSpc>
                          <a:spcPct val="120000"/>
                        </a:lnSpc>
                        <a:spcBef>
                          <a:spcPts val="0"/>
                        </a:spcBef>
                        <a:buFont typeface="Arial" panose="020B0604020202020204" pitchFamily="34" charset="0"/>
                        <a:buChar char="•"/>
                      </a:pPr>
                      <a:endParaRPr lang="en-US" altLang="ko-KR" sz="800" kern="1200" dirty="0">
                        <a:solidFill>
                          <a:schemeClr val="tx1"/>
                        </a:solidFill>
                        <a:latin typeface="Arial" panose="020B0604020202020204" pitchFamily="34" charset="0"/>
                        <a:ea typeface="맑은 고딕" panose="020B0503020000020004" pitchFamily="50" charset="-127"/>
                        <a:cs typeface="Arial" pitchFamily="34" charset="0"/>
                      </a:endParaRPr>
                    </a:p>
                    <a:p>
                      <a:pPr marL="240029">
                        <a:lnSpc>
                          <a:spcPct val="100000"/>
                        </a:lnSpc>
                        <a:spcBef>
                          <a:spcPts val="270"/>
                        </a:spcBef>
                      </a:pPr>
                      <a:r>
                        <a:rPr sz="1400" b="1" spc="-85" dirty="0">
                          <a:solidFill>
                            <a:srgbClr val="005EB8"/>
                          </a:solidFill>
                          <a:latin typeface="Univers for KPMG"/>
                          <a:cs typeface="Univers for KPMG"/>
                        </a:rPr>
                        <a:t>Professional</a:t>
                      </a:r>
                      <a:r>
                        <a:rPr sz="1400" b="1" spc="-175" dirty="0">
                          <a:solidFill>
                            <a:srgbClr val="005EB8"/>
                          </a:solidFill>
                          <a:latin typeface="Univers for KPMG"/>
                          <a:cs typeface="Univers for KPMG"/>
                        </a:rPr>
                        <a:t> </a:t>
                      </a:r>
                      <a:r>
                        <a:rPr sz="1400" b="1" spc="-60" dirty="0">
                          <a:solidFill>
                            <a:srgbClr val="005EB8"/>
                          </a:solidFill>
                          <a:latin typeface="Univers for KPMG"/>
                          <a:cs typeface="Univers for KPMG"/>
                        </a:rPr>
                        <a:t>and</a:t>
                      </a:r>
                      <a:r>
                        <a:rPr sz="1400" b="1" spc="-170" dirty="0">
                          <a:solidFill>
                            <a:srgbClr val="005EB8"/>
                          </a:solidFill>
                          <a:latin typeface="Univers for KPMG"/>
                          <a:cs typeface="Univers for KPMG"/>
                        </a:rPr>
                        <a:t> </a:t>
                      </a:r>
                      <a:r>
                        <a:rPr sz="1400" b="1" spc="-75" dirty="0">
                          <a:solidFill>
                            <a:srgbClr val="005EB8"/>
                          </a:solidFill>
                          <a:latin typeface="Univers for KPMG"/>
                          <a:cs typeface="Univers for KPMG"/>
                        </a:rPr>
                        <a:t>Industry</a:t>
                      </a:r>
                      <a:r>
                        <a:rPr sz="1400" b="1" spc="-165" dirty="0">
                          <a:solidFill>
                            <a:srgbClr val="005EB8"/>
                          </a:solidFill>
                          <a:latin typeface="Univers for KPMG"/>
                          <a:cs typeface="Univers for KPMG"/>
                        </a:rPr>
                        <a:t> </a:t>
                      </a:r>
                      <a:r>
                        <a:rPr sz="1400" b="1" spc="-80" dirty="0">
                          <a:solidFill>
                            <a:srgbClr val="005EB8"/>
                          </a:solidFill>
                          <a:latin typeface="Univers for KPMG"/>
                          <a:cs typeface="Univers for KPMG"/>
                        </a:rPr>
                        <a:t>Experience</a:t>
                      </a:r>
                      <a:endParaRPr sz="1400" dirty="0">
                        <a:latin typeface="Univers for KPMG"/>
                        <a:cs typeface="Univers for KPMG"/>
                      </a:endParaRPr>
                    </a:p>
                    <a:p>
                      <a:pPr marL="179388" marR="0" lvl="1" indent="3175" algn="just" defTabSz="762000" rtl="0" eaLnBrk="1" fontAlgn="base" latinLnBrk="0" hangingPunct="1">
                        <a:lnSpc>
                          <a:spcPct val="95000"/>
                        </a:lnSpc>
                        <a:spcBef>
                          <a:spcPct val="40000"/>
                        </a:spcBef>
                        <a:spcAft>
                          <a:spcPct val="0"/>
                        </a:spcAft>
                        <a:buClr>
                          <a:srgbClr val="97989A"/>
                        </a:buClr>
                        <a:buSzPct val="100000"/>
                        <a:buFont typeface="Calibri" panose="020F0502020204030204" pitchFamily="34" charset="0"/>
                        <a:buChar char="―"/>
                        <a:tabLst/>
                        <a:defRPr/>
                      </a:pPr>
                      <a:endParaRPr kumimoji="1" lang="en-US" altLang="ko-KR" sz="900" kern="1200" dirty="0">
                        <a:solidFill>
                          <a:schemeClr val="tx1"/>
                        </a:solidFill>
                        <a:latin typeface="Univers for KPMG Light" panose="020B0403020202020204" pitchFamily="34" charset="0"/>
                        <a:ea typeface="+mn-ea"/>
                        <a:cs typeface="Arial" pitchFamily="34" charset="0"/>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0"/>
                  </a:ext>
                </a:extLst>
              </a:tr>
              <a:tr h="701313">
                <a:tc vMerge="1">
                  <a:txBody>
                    <a:bodyPr/>
                    <a:lstStyle/>
                    <a:p>
                      <a:endParaRPr/>
                    </a:p>
                  </a:txBody>
                  <a:tcPr marL="0" marR="0" marT="52069" marB="0">
                    <a:lnL w="6350">
                      <a:solidFill>
                        <a:srgbClr val="00338D"/>
                      </a:solidFill>
                      <a:prstDash val="solid"/>
                    </a:lnL>
                    <a:lnT w="6350">
                      <a:solidFill>
                        <a:srgbClr val="00338D"/>
                      </a:solidFill>
                      <a:prstDash val="solid"/>
                    </a:lnT>
                  </a:tcPr>
                </a:tc>
                <a:tc rowSpan="7">
                  <a:txBody>
                    <a:bodyPr/>
                    <a:lstStyle/>
                    <a:p>
                      <a:pPr>
                        <a:lnSpc>
                          <a:spcPct val="100000"/>
                        </a:lnSpc>
                      </a:pPr>
                      <a:endParaRPr sz="1000" dirty="0">
                        <a:latin typeface="Times New Roman"/>
                        <a:cs typeface="Times New Roman"/>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1"/>
                  </a:ext>
                </a:extLst>
              </a:tr>
              <a:tr h="562959">
                <a:tc>
                  <a:txBody>
                    <a:bodyPr/>
                    <a:lstStyle/>
                    <a:p>
                      <a:pPr>
                        <a:lnSpc>
                          <a:spcPct val="100000"/>
                        </a:lnSpc>
                      </a:pPr>
                      <a:endParaRPr sz="1400" dirty="0">
                        <a:latin typeface="Times New Roman"/>
                        <a:cs typeface="Times New Roman"/>
                      </a:endParaRPr>
                    </a:p>
                    <a:p>
                      <a:pPr marL="372745">
                        <a:lnSpc>
                          <a:spcPct val="100000"/>
                        </a:lnSpc>
                        <a:spcBef>
                          <a:spcPts val="880"/>
                        </a:spcBef>
                      </a:pPr>
                      <a:r>
                        <a:rPr sz="1400" b="1" spc="-80" dirty="0">
                          <a:solidFill>
                            <a:srgbClr val="005EB8"/>
                          </a:solidFill>
                          <a:latin typeface="Univers for KPMG"/>
                          <a:cs typeface="Univers for KPMG"/>
                        </a:rPr>
                        <a:t>Function </a:t>
                      </a:r>
                      <a:r>
                        <a:rPr sz="1400" b="1" spc="-60" dirty="0">
                          <a:solidFill>
                            <a:srgbClr val="005EB8"/>
                          </a:solidFill>
                          <a:latin typeface="Univers for KPMG"/>
                          <a:cs typeface="Univers for KPMG"/>
                        </a:rPr>
                        <a:t>and</a:t>
                      </a:r>
                      <a:r>
                        <a:rPr sz="1400" b="1" spc="-270" dirty="0">
                          <a:solidFill>
                            <a:srgbClr val="005EB8"/>
                          </a:solidFill>
                          <a:latin typeface="Univers for KPMG"/>
                          <a:cs typeface="Univers for KPMG"/>
                        </a:rPr>
                        <a:t> </a:t>
                      </a:r>
                      <a:r>
                        <a:rPr lang="en-US" sz="1400" b="1" spc="-270" dirty="0">
                          <a:solidFill>
                            <a:srgbClr val="005EB8"/>
                          </a:solidFill>
                          <a:latin typeface="Univers for KPMG"/>
                          <a:cs typeface="Univers for KPMG"/>
                        </a:rPr>
                        <a:t> </a:t>
                      </a:r>
                      <a:r>
                        <a:rPr sz="1400" b="1" spc="-80" dirty="0">
                          <a:solidFill>
                            <a:srgbClr val="005EB8"/>
                          </a:solidFill>
                          <a:latin typeface="Univers for KPMG"/>
                          <a:cs typeface="Univers for KPMG"/>
                        </a:rPr>
                        <a:t>Specialization</a:t>
                      </a:r>
                      <a:endParaRPr sz="1400" dirty="0">
                        <a:latin typeface="Univers for KPMG"/>
                        <a:cs typeface="Univers for KPMG"/>
                      </a:endParaRPr>
                    </a:p>
                  </a:txBody>
                  <a:tcPr marL="0" marR="0" marT="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2"/>
                  </a:ext>
                </a:extLst>
              </a:tr>
              <a:tr h="299626">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Specialising</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in Financial Due Diligence and Valuation</a:t>
                      </a: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3"/>
                  </a:ext>
                </a:extLst>
              </a:tr>
              <a:tr h="275273">
                <a:tc>
                  <a:txBody>
                    <a:bodyPr/>
                    <a:lstStyle/>
                    <a:p>
                      <a:pPr marL="372745">
                        <a:lnSpc>
                          <a:spcPct val="100000"/>
                        </a:lnSpc>
                        <a:spcBef>
                          <a:spcPts val="225"/>
                        </a:spcBef>
                      </a:pPr>
                      <a:r>
                        <a:rPr sz="1400" b="1" spc="-75" dirty="0">
                          <a:solidFill>
                            <a:srgbClr val="005EB8"/>
                          </a:solidFill>
                          <a:latin typeface="Univers for KPMG"/>
                          <a:cs typeface="Univers for KPMG"/>
                        </a:rPr>
                        <a:t>Education,</a:t>
                      </a:r>
                      <a:r>
                        <a:rPr sz="1400" b="1" spc="-175" dirty="0">
                          <a:solidFill>
                            <a:srgbClr val="005EB8"/>
                          </a:solidFill>
                          <a:latin typeface="Univers for KPMG"/>
                          <a:cs typeface="Univers for KPMG"/>
                        </a:rPr>
                        <a:t> </a:t>
                      </a:r>
                      <a:r>
                        <a:rPr sz="1400" b="1" spc="-75" dirty="0">
                          <a:solidFill>
                            <a:srgbClr val="005EB8"/>
                          </a:solidFill>
                          <a:latin typeface="Univers for KPMG"/>
                          <a:cs typeface="Univers for KPMG"/>
                        </a:rPr>
                        <a:t>Licenses</a:t>
                      </a:r>
                      <a:r>
                        <a:rPr sz="1400" b="1" spc="-170" dirty="0">
                          <a:solidFill>
                            <a:srgbClr val="005EB8"/>
                          </a:solidFill>
                          <a:latin typeface="Univers for KPMG"/>
                          <a:cs typeface="Univers for KPMG"/>
                        </a:rPr>
                        <a:t> </a:t>
                      </a:r>
                      <a:r>
                        <a:rPr sz="1400" b="1" dirty="0">
                          <a:solidFill>
                            <a:srgbClr val="005EB8"/>
                          </a:solidFill>
                          <a:latin typeface="Univers for KPMG"/>
                          <a:cs typeface="Univers for KPMG"/>
                        </a:rPr>
                        <a:t>&amp;</a:t>
                      </a:r>
                      <a:r>
                        <a:rPr sz="1400" b="1" spc="-175" dirty="0">
                          <a:solidFill>
                            <a:srgbClr val="005EB8"/>
                          </a:solidFill>
                          <a:latin typeface="Univers for KPMG"/>
                          <a:cs typeface="Univers for KPMG"/>
                        </a:rPr>
                        <a:t> </a:t>
                      </a:r>
                      <a:r>
                        <a:rPr sz="1400" b="1" spc="-80" dirty="0">
                          <a:solidFill>
                            <a:srgbClr val="005EB8"/>
                          </a:solidFill>
                          <a:latin typeface="Univers for KPMG"/>
                          <a:cs typeface="Univers for KPMG"/>
                        </a:rPr>
                        <a:t>Certifications</a:t>
                      </a:r>
                      <a:endParaRPr sz="1400" dirty="0">
                        <a:latin typeface="Univers for KPMG"/>
                        <a:cs typeface="Univers for KPMG"/>
                      </a:endParaRPr>
                    </a:p>
                  </a:txBody>
                  <a:tcPr marL="0" marR="0" marT="2857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4"/>
                  </a:ext>
                </a:extLst>
              </a:tr>
              <a:tr h="242984">
                <a:tc>
                  <a:txBody>
                    <a:bodyPr/>
                    <a:lstStyle/>
                    <a:p>
                      <a:pPr marL="471805" marR="0" lvl="0" indent="-99695" algn="l" defTabSz="914400" rtl="0" eaLnBrk="1" fontAlgn="auto" latinLnBrk="1" hangingPunct="1">
                        <a:lnSpc>
                          <a:spcPct val="100000"/>
                        </a:lnSpc>
                        <a:spcBef>
                          <a:spcPts val="260"/>
                        </a:spcBef>
                        <a:spcAft>
                          <a:spcPts val="0"/>
                        </a:spcAft>
                        <a:buClr>
                          <a:srgbClr val="001846"/>
                        </a:buClr>
                        <a:buSzTx/>
                        <a:buFont typeface="Arial"/>
                        <a:buChar char="•"/>
                        <a:tabLst>
                          <a:tab pos="472440" algn="l"/>
                        </a:tabLst>
                        <a:defRPr/>
                      </a:pPr>
                      <a:r>
                        <a:rPr lang="en-US" altLang="ko-KR" sz="800" kern="1200" dirty="0">
                          <a:solidFill>
                            <a:schemeClr val="tx1"/>
                          </a:solidFill>
                          <a:latin typeface="Arial" panose="020B0604020202020204" pitchFamily="34" charset="0"/>
                          <a:ea typeface="+mn-ea"/>
                          <a:cs typeface="Arial" pitchFamily="34" charset="0"/>
                        </a:rPr>
                        <a:t>Bachelor of Business Administration, Chung-Ang University</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5"/>
                  </a:ext>
                </a:extLst>
              </a:tr>
              <a:tr h="242984">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mn-ea"/>
                          <a:cs typeface="Arial" pitchFamily="34" charset="0"/>
                        </a:rPr>
                        <a:t>Member of the Korean Institute of Certified Public Accountants</a:t>
                      </a:r>
                    </a:p>
                  </a:txBody>
                  <a:tcPr marL="0" marR="0" marT="33020" marB="0">
                    <a:lnL w="6350">
                      <a:solidFill>
                        <a:srgbClr val="00338D"/>
                      </a:solidFill>
                      <a:prstDash val="solid"/>
                    </a:ln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80941948"/>
                  </a:ext>
                </a:extLst>
              </a:tr>
              <a:tr h="2392900">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655" marB="0">
                    <a:lnL w="6350">
                      <a:solidFill>
                        <a:srgbClr val="00338D"/>
                      </a:solidFill>
                      <a:prstDash val="solid"/>
                    </a:lnL>
                    <a:lnB w="6350">
                      <a:solidFill>
                        <a:srgbClr val="00338D"/>
                      </a:solidFill>
                      <a:prstDash val="solid"/>
                    </a:lnB>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dirty="0"/>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6"/>
                  </a:ext>
                </a:extLst>
              </a:tr>
            </a:tbl>
          </a:graphicData>
        </a:graphic>
      </p:graphicFrame>
      <p:sp>
        <p:nvSpPr>
          <p:cNvPr id="12" name="object 19">
            <a:extLst>
              <a:ext uri="{FF2B5EF4-FFF2-40B4-BE49-F238E27FC236}">
                <a16:creationId xmlns:a16="http://schemas.microsoft.com/office/drawing/2014/main" id="{8DCF1F1B-D9A4-4448-ACDB-83920E84EC59}"/>
              </a:ext>
            </a:extLst>
          </p:cNvPr>
          <p:cNvSpPr/>
          <p:nvPr/>
        </p:nvSpPr>
        <p:spPr>
          <a:xfrm>
            <a:off x="2692274" y="1396766"/>
            <a:ext cx="86995" cy="1004062"/>
          </a:xfrm>
          <a:custGeom>
            <a:avLst/>
            <a:gdLst/>
            <a:ahLst/>
            <a:cxnLst/>
            <a:rect l="l" t="t" r="r" b="b"/>
            <a:pathLst>
              <a:path w="86994" h="937260">
                <a:moveTo>
                  <a:pt x="0" y="0"/>
                </a:moveTo>
                <a:lnTo>
                  <a:pt x="86868" y="0"/>
                </a:lnTo>
                <a:lnTo>
                  <a:pt x="86868" y="937260"/>
                </a:lnTo>
                <a:lnTo>
                  <a:pt x="0" y="937260"/>
                </a:lnTo>
                <a:lnTo>
                  <a:pt x="0" y="0"/>
                </a:lnTo>
                <a:close/>
              </a:path>
            </a:pathLst>
          </a:custGeom>
          <a:solidFill>
            <a:srgbClr val="005EB8"/>
          </a:solidFill>
        </p:spPr>
        <p:txBody>
          <a:bodyPr wrap="square" lIns="0" tIns="0" rIns="0" bIns="0" rtlCol="0"/>
          <a:lstStyle/>
          <a:p>
            <a:endParaRPr dirty="0"/>
          </a:p>
        </p:txBody>
      </p:sp>
      <p:sp>
        <p:nvSpPr>
          <p:cNvPr id="13" name="object 20">
            <a:extLst>
              <a:ext uri="{FF2B5EF4-FFF2-40B4-BE49-F238E27FC236}">
                <a16:creationId xmlns:a16="http://schemas.microsoft.com/office/drawing/2014/main" id="{D25CD782-C820-4B36-B007-12B6D495EDC5}"/>
              </a:ext>
            </a:extLst>
          </p:cNvPr>
          <p:cNvSpPr/>
          <p:nvPr/>
        </p:nvSpPr>
        <p:spPr>
          <a:xfrm>
            <a:off x="2692274" y="2469663"/>
            <a:ext cx="86995" cy="539750"/>
          </a:xfrm>
          <a:custGeom>
            <a:avLst/>
            <a:gdLst/>
            <a:ahLst/>
            <a:cxnLst/>
            <a:rect l="l" t="t" r="r" b="b"/>
            <a:pathLst>
              <a:path w="86994" h="539750">
                <a:moveTo>
                  <a:pt x="0" y="0"/>
                </a:moveTo>
                <a:lnTo>
                  <a:pt x="86868" y="0"/>
                </a:lnTo>
                <a:lnTo>
                  <a:pt x="86868" y="539496"/>
                </a:lnTo>
                <a:lnTo>
                  <a:pt x="0" y="539496"/>
                </a:lnTo>
                <a:lnTo>
                  <a:pt x="0" y="0"/>
                </a:lnTo>
                <a:close/>
              </a:path>
            </a:pathLst>
          </a:custGeom>
          <a:solidFill>
            <a:srgbClr val="005EB8"/>
          </a:solidFill>
        </p:spPr>
        <p:txBody>
          <a:bodyPr wrap="square" lIns="0" tIns="0" rIns="0" bIns="0" rtlCol="0"/>
          <a:lstStyle/>
          <a:p>
            <a:endParaRPr dirty="0"/>
          </a:p>
        </p:txBody>
      </p:sp>
      <p:sp>
        <p:nvSpPr>
          <p:cNvPr id="14" name="object 21">
            <a:extLst>
              <a:ext uri="{FF2B5EF4-FFF2-40B4-BE49-F238E27FC236}">
                <a16:creationId xmlns:a16="http://schemas.microsoft.com/office/drawing/2014/main" id="{D48FEEBC-A982-4A49-9501-12B0BF62388E}"/>
              </a:ext>
            </a:extLst>
          </p:cNvPr>
          <p:cNvSpPr/>
          <p:nvPr/>
        </p:nvSpPr>
        <p:spPr>
          <a:xfrm>
            <a:off x="2692274" y="3070119"/>
            <a:ext cx="86995" cy="600710"/>
          </a:xfrm>
          <a:custGeom>
            <a:avLst/>
            <a:gdLst/>
            <a:ahLst/>
            <a:cxnLst/>
            <a:rect l="l" t="t" r="r" b="b"/>
            <a:pathLst>
              <a:path w="86994" h="600710">
                <a:moveTo>
                  <a:pt x="0" y="0"/>
                </a:moveTo>
                <a:lnTo>
                  <a:pt x="86868" y="0"/>
                </a:lnTo>
                <a:lnTo>
                  <a:pt x="86868" y="600455"/>
                </a:lnTo>
                <a:lnTo>
                  <a:pt x="0" y="600455"/>
                </a:lnTo>
                <a:lnTo>
                  <a:pt x="0" y="0"/>
                </a:lnTo>
                <a:close/>
              </a:path>
            </a:pathLst>
          </a:custGeom>
          <a:solidFill>
            <a:srgbClr val="005EB8"/>
          </a:solidFill>
        </p:spPr>
        <p:txBody>
          <a:bodyPr wrap="square" lIns="0" tIns="0" rIns="0" bIns="0" rtlCol="0"/>
          <a:lstStyle/>
          <a:p>
            <a:endParaRPr dirty="0"/>
          </a:p>
        </p:txBody>
      </p:sp>
      <p:sp>
        <p:nvSpPr>
          <p:cNvPr id="16" name="Text Placeholder 15">
            <a:extLst>
              <a:ext uri="{FF2B5EF4-FFF2-40B4-BE49-F238E27FC236}">
                <a16:creationId xmlns:a16="http://schemas.microsoft.com/office/drawing/2014/main" id="{307E87B6-275D-4115-9542-7C8F6CD4F0E5}"/>
              </a:ext>
            </a:extLst>
          </p:cNvPr>
          <p:cNvSpPr txBox="1">
            <a:spLocks/>
          </p:cNvSpPr>
          <p:nvPr/>
        </p:nvSpPr>
        <p:spPr>
          <a:xfrm>
            <a:off x="821334" y="2652109"/>
            <a:ext cx="1566145" cy="2959100"/>
          </a:xfrm>
          <a:prstGeom prst="rect">
            <a:avLst/>
          </a:prstGeom>
        </p:spPr>
        <p:txBody>
          <a:bodyPr lIns="0" rIns="0">
            <a:normAutofit/>
          </a:bodyPr>
          <a:lstStyle>
            <a:lvl1pPr algn="l" rtl="0" eaLnBrk="0" fontAlgn="base" hangingPunct="0">
              <a:spcBef>
                <a:spcPts val="600"/>
              </a:spcBef>
              <a:spcAft>
                <a:spcPct val="0"/>
              </a:spcAft>
              <a:buFont typeface="Arial" panose="020B0604020202020204" pitchFamily="34" charset="0"/>
              <a:defRPr lang="en-US" sz="1000" b="1" kern="1200" dirty="0">
                <a:solidFill>
                  <a:srgbClr val="00338D"/>
                </a:solidFill>
                <a:latin typeface="Arial"/>
                <a:ea typeface="+mn-ea"/>
                <a:cs typeface="Arial" pitchFamily="34" charset="0"/>
              </a:defRPr>
            </a:lvl1pPr>
            <a:lvl2pPr algn="l" rtl="0" eaLnBrk="0" fontAlgn="base" hangingPunct="0">
              <a:spcBef>
                <a:spcPts val="600"/>
              </a:spcBef>
              <a:spcAft>
                <a:spcPct val="0"/>
              </a:spcAft>
              <a:buFont typeface="Arial" panose="020B0604020202020204" pitchFamily="34" charset="0"/>
              <a:defRPr lang="en-US" sz="1000" kern="1200" dirty="0">
                <a:solidFill>
                  <a:schemeClr val="tx1"/>
                </a:solidFill>
                <a:latin typeface="Arial"/>
                <a:ea typeface="+mn-ea"/>
                <a:cs typeface="Arial" pitchFamily="34" charset="0"/>
              </a:defRPr>
            </a:lvl2pPr>
            <a:lvl3pPr marL="1778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3pPr>
            <a:lvl4pPr marL="3556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4pPr>
            <a:lvl5pPr marL="534988" indent="-174625" algn="l" rtl="0" eaLnBrk="0" fontAlgn="base" hangingPunct="0">
              <a:spcBef>
                <a:spcPts val="600"/>
              </a:spcBef>
              <a:spcAft>
                <a:spcPct val="0"/>
              </a:spcAft>
              <a:buClr>
                <a:srgbClr val="97989A"/>
              </a:buClr>
              <a:buFont typeface="Arial" panose="020B0604020202020204" pitchFamily="34" charset="0"/>
              <a:buChar char="■"/>
              <a:defRPr lang="en-GB" sz="10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a:spcBef>
                <a:spcPts val="0"/>
              </a:spcBef>
            </a:pPr>
            <a:r>
              <a:rPr lang="en-US" altLang="ko-KR" dirty="0" err="1">
                <a:latin typeface="Calibri"/>
                <a:cs typeface="Times New Roman" panose="02020603050405020304" pitchFamily="18" charset="0"/>
              </a:rPr>
              <a:t>Byeong-doo</a:t>
            </a:r>
            <a:r>
              <a:rPr lang="en-US" altLang="ko-KR" dirty="0">
                <a:latin typeface="Calibri"/>
                <a:cs typeface="Times New Roman" panose="02020603050405020304" pitchFamily="18" charset="0"/>
              </a:rPr>
              <a:t>, Kim</a:t>
            </a:r>
            <a:endParaRPr kumimoji="0" lang="en-US" altLang="ko-KR" sz="1000" b="1" i="0" u="none" strike="noStrike" kern="1200" cap="none" spc="0" normalizeH="0" baseline="0" noProof="0" dirty="0">
              <a:ln>
                <a:noFill/>
              </a:ln>
              <a:solidFill>
                <a:srgbClr val="00338D"/>
              </a:solidFill>
              <a:effectLst/>
              <a:uLnTx/>
              <a:uFillTx/>
              <a:latin typeface="Calibri"/>
              <a:ea typeface="+mn-ea"/>
              <a:cs typeface="Times New Roman" panose="02020603050405020304" pitchFamily="18" charset="0"/>
            </a:endParaRPr>
          </a:p>
          <a:p>
            <a:pPr>
              <a:spcBef>
                <a:spcPts val="0"/>
              </a:spcBef>
            </a:pPr>
            <a:r>
              <a:rPr lang="en-US" altLang="ko-KR" sz="900" b="0" i="1" dirty="0">
                <a:solidFill>
                  <a:srgbClr val="000000"/>
                </a:solidFill>
                <a:latin typeface="Calibri"/>
              </a:rPr>
              <a:t>Partner, Deal Advisory 2</a:t>
            </a:r>
          </a:p>
          <a:p>
            <a:pPr marL="0" lvl="1" eaLnBrk="1" hangingPunct="1">
              <a:spcBef>
                <a:spcPct val="0"/>
              </a:spcBef>
              <a:defRPr/>
            </a:pPr>
            <a:endParaRPr lang="en-US" altLang="ko-KR" sz="800" dirty="0">
              <a:latin typeface="Arial" panose="020B0604020202020204" pitchFamily="34" charset="0"/>
              <a:ea typeface="맑은 고딕" panose="020B0503020000020004" pitchFamily="50" charset="-127"/>
            </a:endParaRP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KPMG Samjong Accounting Corp.</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 Finance Center,</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27th floor, 152 Teheran-ro,</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Gangnam-gu, Seoul, 06236</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 </a:t>
            </a:r>
          </a:p>
          <a:p>
            <a:pPr marL="0" lvl="1" eaLnBrk="1" hangingPunct="1">
              <a:spcBef>
                <a:spcPct val="0"/>
              </a:spcBef>
              <a:defRPr/>
            </a:pPr>
            <a:r>
              <a:rPr lang="de-DE" altLang="ko-KR" sz="800" dirty="0">
                <a:solidFill>
                  <a:srgbClr val="000000"/>
                </a:solidFill>
                <a:latin typeface="Arial" panose="020B0604020202020204" pitchFamily="34" charset="0"/>
                <a:ea typeface="맑은 고딕" panose="020B0503020000020004" pitchFamily="50" charset="-127"/>
              </a:rPr>
              <a:t>Tel  +82 2 2112 6721</a:t>
            </a:r>
          </a:p>
          <a:p>
            <a:pPr marL="0" lvl="1" eaLnBrk="1" hangingPunct="1">
              <a:spcBef>
                <a:spcPct val="0"/>
              </a:spcBef>
              <a:defRPr/>
            </a:pPr>
            <a:r>
              <a:rPr lang="de-DE" altLang="ko-KR" sz="800" dirty="0">
                <a:solidFill>
                  <a:srgbClr val="000000"/>
                </a:solidFill>
                <a:latin typeface="Arial" panose="020B0604020202020204" pitchFamily="34" charset="0"/>
                <a:ea typeface="맑은 고딕" panose="020B0503020000020004" pitchFamily="50" charset="-127"/>
              </a:rPr>
              <a:t>byeongdookim@kr.kpmg.com</a:t>
            </a:r>
            <a:endParaRPr lang="fr-FR" altLang="ko-KR" sz="800" dirty="0">
              <a:solidFill>
                <a:srgbClr val="000000"/>
              </a:solidFill>
              <a:latin typeface="Arial" panose="020B0604020202020204" pitchFamily="34" charset="0"/>
              <a:ea typeface="맑은 고딕" panose="020B0503020000020004" pitchFamily="50" charset="-127"/>
            </a:endParaRPr>
          </a:p>
          <a:p>
            <a:pPr marL="0" lvl="1" eaLnBrk="1" hangingPunct="1">
              <a:spcBef>
                <a:spcPts val="0"/>
              </a:spcBef>
            </a:pPr>
            <a:br>
              <a:rPr lang="en-US" altLang="ko-KR" sz="800" dirty="0">
                <a:latin typeface="Arial" panose="020B0604020202020204" pitchFamily="34" charset="0"/>
                <a:ea typeface="맑은 고딕" panose="020B0503020000020004" pitchFamily="50" charset="-127"/>
              </a:rPr>
            </a:br>
            <a:endParaRPr lang="en-US" altLang="ko-KR" sz="800" dirty="0">
              <a:latin typeface="Arial" panose="020B0604020202020204" pitchFamily="34" charset="0"/>
              <a:ea typeface="맑은 고딕" panose="020B0503020000020004" pitchFamily="50" charset="-127"/>
            </a:endParaRPr>
          </a:p>
        </p:txBody>
      </p:sp>
      <p:sp>
        <p:nvSpPr>
          <p:cNvPr id="15" name="object 5">
            <a:extLst>
              <a:ext uri="{FF2B5EF4-FFF2-40B4-BE49-F238E27FC236}">
                <a16:creationId xmlns:a16="http://schemas.microsoft.com/office/drawing/2014/main" id="{D7DA2A75-1E16-47EC-A39B-7CF49379DEA8}"/>
              </a:ext>
            </a:extLst>
          </p:cNvPr>
          <p:cNvSpPr/>
          <p:nvPr/>
        </p:nvSpPr>
        <p:spPr>
          <a:xfrm>
            <a:off x="822889" y="1293875"/>
            <a:ext cx="1082111" cy="1370381"/>
          </a:xfrm>
          <a:prstGeom prst="rect">
            <a:avLst/>
          </a:prstGeom>
          <a:blipFill>
            <a:blip r:embed="rId2" cstate="print"/>
            <a:stretch>
              <a:fillRect/>
            </a:stretch>
          </a:blipFill>
        </p:spPr>
        <p:txBody>
          <a:bodyPr wrap="square" lIns="0" tIns="0" rIns="0" bIns="0" rtlCol="0"/>
          <a:lstStyle/>
          <a:p>
            <a:endParaRPr dirty="0">
              <a:ea typeface="맑은 고딕" panose="020B0503020000020004" pitchFamily="50" charset="-127"/>
            </a:endParaRPr>
          </a:p>
        </p:txBody>
      </p:sp>
      <p:sp>
        <p:nvSpPr>
          <p:cNvPr id="18" name="Content Placeholder 12">
            <a:extLst>
              <a:ext uri="{FF2B5EF4-FFF2-40B4-BE49-F238E27FC236}">
                <a16:creationId xmlns:a16="http://schemas.microsoft.com/office/drawing/2014/main" id="{ED9A0B9A-1C96-41D3-9FB1-C5B2893E4356}"/>
              </a:ext>
            </a:extLst>
          </p:cNvPr>
          <p:cNvSpPr txBox="1">
            <a:spLocks/>
          </p:cNvSpPr>
          <p:nvPr/>
        </p:nvSpPr>
        <p:spPr>
          <a:xfrm>
            <a:off x="5867400" y="2467722"/>
            <a:ext cx="3655520" cy="3704478"/>
          </a:xfrm>
          <a:prstGeom prst="rect">
            <a:avLst/>
          </a:prstGeom>
        </p:spPr>
        <p:txBody>
          <a:bodyPr>
            <a:noAutofit/>
          </a:bodyPr>
          <a:lstStyle>
            <a:defPPr>
              <a:defRPr lang="en-US"/>
            </a:defPPr>
            <a:lvl1pPr algn="just" fontAlgn="base">
              <a:spcBef>
                <a:spcPts val="400"/>
              </a:spcBef>
              <a:spcAft>
                <a:spcPct val="0"/>
              </a:spcAft>
              <a:buFont typeface="Arial" panose="020B0604020202020204" pitchFamily="34" charset="0"/>
              <a:defRPr sz="900" b="1">
                <a:solidFill>
                  <a:srgbClr val="0A2B83"/>
                </a:solidFill>
                <a:ea typeface="맑은 고딕" panose="020B0503020000020004" pitchFamily="50" charset="-127"/>
                <a:cs typeface="Arial" pitchFamily="34" charset="0"/>
              </a:defRPr>
            </a:lvl1pPr>
            <a:lvl2pPr marL="0" lvl="1" algn="just" eaLnBrk="0" fontAlgn="base" hangingPunct="0">
              <a:spcBef>
                <a:spcPts val="600"/>
              </a:spcBef>
              <a:spcAft>
                <a:spcPct val="0"/>
              </a:spcAft>
              <a:buFont typeface="Arial" panose="020B0604020202020204" pitchFamily="34" charset="0"/>
              <a:defRPr sz="900">
                <a:solidFill>
                  <a:srgbClr val="000000"/>
                </a:solidFill>
                <a:latin typeface="맑은 고딕" pitchFamily="50" charset="-127"/>
                <a:ea typeface="맑은 고딕" pitchFamily="50" charset="-127"/>
                <a:cs typeface="Arial" charset="0"/>
              </a:defRPr>
            </a:lvl2pPr>
            <a:lvl3pPr marL="177800" lvl="2" indent="-177800" algn="just" eaLnBrk="0" fontAlgn="base" hangingPunct="0">
              <a:lnSpc>
                <a:spcPct val="120000"/>
              </a:lnSpc>
              <a:spcBef>
                <a:spcPts val="600"/>
              </a:spcBef>
              <a:spcAft>
                <a:spcPct val="0"/>
              </a:spcAft>
              <a:buClr>
                <a:srgbClr val="97989A"/>
              </a:buClr>
              <a:buFont typeface="Arial" panose="020B0604020202020204" pitchFamily="34" charset="0"/>
              <a:buChar char="■"/>
              <a:defRPr sz="900">
                <a:latin typeface="맑은 고딕" pitchFamily="50" charset="-127"/>
                <a:ea typeface="맑은 고딕" pitchFamily="50" charset="-127"/>
                <a:cs typeface="Arial" pitchFamily="34" charset="0"/>
              </a:defRPr>
            </a:lvl3pPr>
            <a:lvl4pPr marL="355600" lvl="3" indent="-177800" eaLnBrk="0" fontAlgn="base" hangingPunct="0">
              <a:spcBef>
                <a:spcPts val="600"/>
              </a:spcBef>
              <a:spcAft>
                <a:spcPct val="0"/>
              </a:spcAft>
              <a:buClr>
                <a:srgbClr val="97989A"/>
              </a:buClr>
              <a:buSzPct val="85000"/>
              <a:buFont typeface="Arial" panose="020B0604020202020204" pitchFamily="34" charset="0"/>
              <a:buChar char="–"/>
              <a:defRPr sz="900">
                <a:latin typeface="Arial" pitchFamily="34" charset="0"/>
                <a:ea typeface="맑은 고딕" pitchFamily="50" charset="-127"/>
                <a:cs typeface="Arial" pitchFamily="34" charset="0"/>
              </a:defRPr>
            </a:lvl4pPr>
            <a:lvl5pPr marL="534988" indent="-174625" eaLnBrk="0" fontAlgn="base" hangingPunct="0">
              <a:spcBef>
                <a:spcPts val="600"/>
              </a:spcBef>
              <a:spcAft>
                <a:spcPct val="0"/>
              </a:spcAft>
              <a:buClr>
                <a:srgbClr val="97989A"/>
              </a:buClr>
              <a:buFont typeface="Arial" panose="020B0604020202020204" pitchFamily="34" charset="0"/>
              <a:buChar char="■"/>
              <a:defRPr sz="1000">
                <a:latin typeface="Arial"/>
                <a:cs typeface="Arial" pitchFamily="34" charset="0"/>
              </a:defRPr>
            </a:lvl5pPr>
            <a:lvl6pPr marL="720725" indent="-185738" defTabSz="914400">
              <a:lnSpc>
                <a:spcPct val="100000"/>
              </a:lnSpc>
              <a:spcBef>
                <a:spcPts val="600"/>
              </a:spcBef>
              <a:buClr>
                <a:srgbClr val="97989A"/>
              </a:buClr>
              <a:buFont typeface="Arial" pitchFamily="34" charset="0"/>
              <a:buChar char="–"/>
              <a:defRPr sz="1000">
                <a:latin typeface="Arial"/>
                <a:cs typeface="Arial" pitchFamily="34" charset="0"/>
              </a:defRPr>
            </a:lvl6pPr>
            <a:lvl7pPr marL="895350" indent="-174625" defTabSz="914400">
              <a:lnSpc>
                <a:spcPct val="100000"/>
              </a:lnSpc>
              <a:spcBef>
                <a:spcPts val="600"/>
              </a:spcBef>
              <a:buClr>
                <a:srgbClr val="97989A"/>
              </a:buClr>
              <a:buFont typeface="Arial" pitchFamily="34" charset="0"/>
              <a:buChar char="■"/>
              <a:defRPr sz="1000" baseline="0">
                <a:latin typeface="Arial"/>
                <a:cs typeface="Arial" pitchFamily="34" charset="0"/>
              </a:defRPr>
            </a:lvl7pPr>
            <a:lvl8pPr marL="1081088" indent="-185738" defTabSz="914400">
              <a:lnSpc>
                <a:spcPct val="100000"/>
              </a:lnSpc>
              <a:spcBef>
                <a:spcPts val="600"/>
              </a:spcBef>
              <a:buClr>
                <a:srgbClr val="97989A"/>
              </a:buClr>
              <a:buFont typeface="Arial" pitchFamily="34" charset="0"/>
              <a:buChar char="–"/>
              <a:defRPr sz="1000">
                <a:latin typeface="Arial"/>
              </a:defRPr>
            </a:lvl8pPr>
            <a:lvl9pPr marL="1255713" indent="-174625" defTabSz="914400">
              <a:lnSpc>
                <a:spcPct val="100000"/>
              </a:lnSpc>
              <a:spcBef>
                <a:spcPts val="600"/>
              </a:spcBef>
              <a:buClr>
                <a:srgbClr val="97989A"/>
              </a:buClr>
              <a:buFont typeface="Arial" pitchFamily="34" charset="0"/>
              <a:buChar char="■"/>
              <a:defRPr sz="1000">
                <a:latin typeface="Arial"/>
                <a:cs typeface="Arial" pitchFamily="34" charset="0"/>
              </a:defRPr>
            </a:lvl9pPr>
          </a:lstStyle>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and Valuation for </a:t>
            </a:r>
            <a:r>
              <a:rPr lang="en-US" altLang="ko-KR" sz="800" kern="1200" noProof="0" dirty="0" err="1">
                <a:solidFill>
                  <a:schemeClr val="tx1"/>
                </a:solidFill>
              </a:rPr>
              <a:t>Han&amp;Company</a:t>
            </a:r>
            <a:r>
              <a:rPr lang="en-US" altLang="ko-KR" sz="800" kern="1200" noProof="0" dirty="0">
                <a:solidFill>
                  <a:schemeClr val="tx1"/>
                </a:solidFill>
              </a:rPr>
              <a:t> in its acquisition </a:t>
            </a:r>
            <a:r>
              <a:rPr lang="en-US" altLang="ko-KR" sz="800" kern="1200" noProof="0" dirty="0">
                <a:solidFill>
                  <a:schemeClr val="tx1"/>
                </a:solidFill>
                <a:ea typeface="+mn-ea"/>
              </a:rPr>
              <a:t>of Kolmar Korea, a domestic pharmaceutical company, SK Shipping, Hanjin Shipping’s bulk carrier division, and SK Shipping</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and PMI for Affinity's acquisition of </a:t>
            </a:r>
            <a:r>
              <a:rPr lang="en-US" altLang="ko-KR" sz="800" dirty="0" err="1"/>
              <a:t>LocknLock</a:t>
            </a:r>
            <a:r>
              <a:rPr lang="en-US" altLang="ko-KR" sz="800" dirty="0"/>
              <a:t>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for IMM Investment on the acquisition of SK Shipping</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solidFill>
                  <a:schemeClr val="tx1"/>
                </a:solidFill>
              </a:rPr>
              <a:t>Financial due diligence for </a:t>
            </a:r>
            <a:r>
              <a:rPr lang="en-US" altLang="ko-KR" sz="800" dirty="0" err="1">
                <a:solidFill>
                  <a:schemeClr val="tx1"/>
                </a:solidFill>
              </a:rPr>
              <a:t>Hankook&amp;Company</a:t>
            </a:r>
            <a:r>
              <a:rPr lang="en-US" altLang="ko-KR" sz="800" dirty="0">
                <a:solidFill>
                  <a:schemeClr val="tx1"/>
                </a:solidFill>
              </a:rPr>
              <a:t> in its acquisition of a Canada based MEMS manufacturing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for Samsung Electronics investment in </a:t>
            </a:r>
            <a:r>
              <a:rPr lang="en-US" altLang="ko-KR" sz="800" dirty="0" err="1"/>
              <a:t>Dongjin</a:t>
            </a:r>
            <a:r>
              <a:rPr lang="en-US" altLang="ko-KR" sz="800" dirty="0"/>
              <a:t> </a:t>
            </a:r>
            <a:r>
              <a:rPr lang="en-US" altLang="ko-KR" sz="800" dirty="0" err="1"/>
              <a:t>Semichem</a:t>
            </a:r>
            <a:r>
              <a:rPr lang="en-US" altLang="ko-KR" sz="800" dirty="0"/>
              <a:t> and </a:t>
            </a:r>
            <a:r>
              <a:rPr lang="en-US" altLang="ko-KR" sz="800" dirty="0" err="1"/>
              <a:t>Soulbrain</a:t>
            </a:r>
            <a:r>
              <a:rPr lang="en-US" altLang="ko-KR" sz="800" dirty="0"/>
              <a:t>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for Morgan Stanley PE on the acquisition of Hanwha L&amp;C and </a:t>
            </a:r>
            <a:r>
              <a:rPr lang="en-US" altLang="ko-KR" sz="800" dirty="0" err="1"/>
              <a:t>Innocean</a:t>
            </a:r>
            <a:endParaRPr lang="en-US" altLang="ko-KR" sz="800" dirty="0"/>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for Korean Air merger with Asiana Airline</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for Coupang in manufacturing and IT</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on investment in Hyundai Heavy Industries by Korea Development Bank</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Valuation on IBK PE's platform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Valuation and Financial due diligence on </a:t>
            </a:r>
            <a:r>
              <a:rPr lang="en-US" altLang="ko-KR" sz="800" dirty="0" err="1"/>
              <a:t>Camur</a:t>
            </a:r>
            <a:r>
              <a:rPr lang="en-US" altLang="ko-KR" sz="800" dirty="0"/>
              <a:t> PE's acquisition of James Tech, Aim System, and </a:t>
            </a:r>
            <a:r>
              <a:rPr lang="en-US" altLang="ko-KR" sz="800" dirty="0" err="1"/>
              <a:t>Shinhan</a:t>
            </a:r>
            <a:r>
              <a:rPr lang="en-US" altLang="ko-KR" sz="800" dirty="0"/>
              <a:t> Wallpaper</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for Premier Partners’ secondary battery mixer manufacturer, Mega Coffee investment</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for </a:t>
            </a:r>
            <a:r>
              <a:rPr lang="en-US" altLang="ko-KR" sz="800" dirty="0" err="1"/>
              <a:t>Iljin</a:t>
            </a:r>
            <a:r>
              <a:rPr lang="en-US" altLang="ko-KR" sz="800" dirty="0"/>
              <a:t> Materials on acquisition of manufacturing</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b="0" i="0" dirty="0">
                <a:solidFill>
                  <a:srgbClr val="000000"/>
                </a:solidFill>
                <a:effectLst/>
              </a:rPr>
              <a:t>Financial due diligence for Standard Chartered PE’s acquisitions of </a:t>
            </a:r>
            <a:r>
              <a:rPr lang="en-US" altLang="ko-KR" sz="800" b="0" i="0" dirty="0" err="1">
                <a:solidFill>
                  <a:srgbClr val="000000"/>
                </a:solidFill>
                <a:effectLst/>
              </a:rPr>
              <a:t>Sungkyung</a:t>
            </a:r>
            <a:r>
              <a:rPr lang="en-US" altLang="ko-KR" sz="800" b="0" i="0" dirty="0">
                <a:solidFill>
                  <a:srgbClr val="000000"/>
                </a:solidFill>
                <a:effectLst/>
              </a:rPr>
              <a:t> Food, </a:t>
            </a:r>
            <a:r>
              <a:rPr lang="en-US" altLang="ko-KR" sz="800" b="0" i="0" dirty="0" err="1">
                <a:solidFill>
                  <a:srgbClr val="000000"/>
                </a:solidFill>
                <a:effectLst/>
              </a:rPr>
              <a:t>Kolon</a:t>
            </a:r>
            <a:r>
              <a:rPr lang="en-US" altLang="ko-KR" sz="800" b="0" i="0" dirty="0">
                <a:solidFill>
                  <a:srgbClr val="000000"/>
                </a:solidFill>
                <a:effectLst/>
              </a:rPr>
              <a:t> Water &amp; Energy, Samyang Packaging, and AJ Networks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solidFill>
                  <a:srgbClr val="000000"/>
                </a:solidFill>
              </a:rPr>
              <a:t>Financial due diligence and Valuation for Ace PE in acquisition of Aim System</a:t>
            </a:r>
            <a:endParaRPr lang="en-US" altLang="ko-KR" sz="800" b="0" i="0" dirty="0">
              <a:solidFill>
                <a:srgbClr val="000000"/>
              </a:solidFill>
              <a:effectLst/>
            </a:endParaRPr>
          </a:p>
        </p:txBody>
      </p:sp>
    </p:spTree>
    <p:extLst>
      <p:ext uri="{BB962C8B-B14F-4D97-AF65-F5344CB8AC3E}">
        <p14:creationId xmlns:p14="http://schemas.microsoft.com/office/powerpoint/2010/main" val="1277365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altLang="ko-KR" dirty="0"/>
              <a:t>KPMG team</a:t>
            </a:r>
            <a:endParaRPr lang="ko-KR" altLang="en-US" dirty="0"/>
          </a:p>
        </p:txBody>
      </p:sp>
      <p:sp>
        <p:nvSpPr>
          <p:cNvPr id="2" name="Title 1"/>
          <p:cNvSpPr>
            <a:spLocks noGrp="1"/>
          </p:cNvSpPr>
          <p:nvPr>
            <p:ph type="title"/>
          </p:nvPr>
        </p:nvSpPr>
        <p:spPr>
          <a:xfrm>
            <a:off x="819684" y="451575"/>
            <a:ext cx="8260716" cy="723600"/>
          </a:xfrm>
        </p:spPr>
        <p:txBody>
          <a:bodyPr vert="horz" lIns="0" tIns="0" rIns="0" bIns="0" rtlCol="0" anchor="t" anchorCtr="0">
            <a:noAutofit/>
          </a:bodyPr>
          <a:lstStyle/>
          <a:p>
            <a:r>
              <a:rPr lang="en-US" altLang="ko-KR" sz="4800" dirty="0"/>
              <a:t>Kyu-Sung, Lim – Valuation Partner</a:t>
            </a:r>
            <a:endParaRPr lang="en-GB" sz="4800" dirty="0">
              <a:ea typeface="맑은 고딕" panose="020B0503020000020004" pitchFamily="50" charset="-127"/>
            </a:endParaRPr>
          </a:p>
        </p:txBody>
      </p:sp>
      <p:graphicFrame>
        <p:nvGraphicFramePr>
          <p:cNvPr id="11" name="object 8">
            <a:extLst>
              <a:ext uri="{FF2B5EF4-FFF2-40B4-BE49-F238E27FC236}">
                <a16:creationId xmlns:a16="http://schemas.microsoft.com/office/drawing/2014/main" id="{1C71AB92-7AC4-4971-9075-AACF417276C7}"/>
              </a:ext>
            </a:extLst>
          </p:cNvPr>
          <p:cNvGraphicFramePr>
            <a:graphicFrameLocks noGrp="1"/>
          </p:cNvGraphicFramePr>
          <p:nvPr>
            <p:extLst>
              <p:ext uri="{D42A27DB-BD31-4B8C-83A1-F6EECF244321}">
                <p14:modId xmlns:p14="http://schemas.microsoft.com/office/powerpoint/2010/main" val="1107178891"/>
              </p:ext>
            </p:extLst>
          </p:nvPr>
        </p:nvGraphicFramePr>
        <p:xfrm>
          <a:off x="2571262" y="1293875"/>
          <a:ext cx="6830646" cy="4536402"/>
        </p:xfrm>
        <a:graphic>
          <a:graphicData uri="http://schemas.openxmlformats.org/drawingml/2006/table">
            <a:tbl>
              <a:tblPr firstRow="1" bandRow="1">
                <a:tableStyleId>{2D5ABB26-0587-4C30-8999-92F81FD0307C}</a:tableStyleId>
              </a:tblPr>
              <a:tblGrid>
                <a:gridCol w="3126153">
                  <a:extLst>
                    <a:ext uri="{9D8B030D-6E8A-4147-A177-3AD203B41FA5}">
                      <a16:colId xmlns:a16="http://schemas.microsoft.com/office/drawing/2014/main" val="20000"/>
                    </a:ext>
                  </a:extLst>
                </a:gridCol>
                <a:gridCol w="117231">
                  <a:extLst>
                    <a:ext uri="{9D8B030D-6E8A-4147-A177-3AD203B41FA5}">
                      <a16:colId xmlns:a16="http://schemas.microsoft.com/office/drawing/2014/main" val="20001"/>
                    </a:ext>
                  </a:extLst>
                </a:gridCol>
                <a:gridCol w="3587262">
                  <a:extLst>
                    <a:ext uri="{9D8B030D-6E8A-4147-A177-3AD203B41FA5}">
                      <a16:colId xmlns:a16="http://schemas.microsoft.com/office/drawing/2014/main" val="20002"/>
                    </a:ext>
                  </a:extLst>
                </a:gridCol>
              </a:tblGrid>
              <a:tr h="94488">
                <a:tc rowSpan="2">
                  <a:txBody>
                    <a:bodyPr/>
                    <a:lstStyle/>
                    <a:p>
                      <a:pPr marL="328295">
                        <a:lnSpc>
                          <a:spcPct val="100000"/>
                        </a:lnSpc>
                        <a:spcBef>
                          <a:spcPts val="409"/>
                        </a:spcBef>
                      </a:pPr>
                      <a:r>
                        <a:rPr lang="en-US" altLang="ko-KR" sz="2400" b="1" spc="-60" dirty="0">
                          <a:solidFill>
                            <a:srgbClr val="005EB8"/>
                          </a:solidFill>
                          <a:latin typeface="맑은 고딕"/>
                          <a:cs typeface="맑은 고딕"/>
                        </a:rPr>
                        <a:t>Kyu</a:t>
                      </a:r>
                      <a:r>
                        <a:rPr lang="ko-KR" altLang="en-US" sz="2400" b="1" spc="-60" dirty="0">
                          <a:solidFill>
                            <a:srgbClr val="005EB8"/>
                          </a:solidFill>
                          <a:latin typeface="맑은 고딕"/>
                          <a:cs typeface="맑은 고딕"/>
                        </a:rPr>
                        <a:t> </a:t>
                      </a:r>
                      <a:r>
                        <a:rPr lang="en-US" altLang="ko-KR" sz="2400" b="1" spc="-60" dirty="0">
                          <a:solidFill>
                            <a:srgbClr val="005EB8"/>
                          </a:solidFill>
                          <a:latin typeface="맑은 고딕"/>
                          <a:cs typeface="맑은 고딕"/>
                        </a:rPr>
                        <a:t>Sung, Lim    </a:t>
                      </a:r>
                      <a:r>
                        <a:rPr lang="en-US" altLang="ko-KR" sz="1400" b="1" spc="-85" dirty="0">
                          <a:solidFill>
                            <a:srgbClr val="005EB8"/>
                          </a:solidFill>
                          <a:latin typeface="맑은 고딕"/>
                          <a:cs typeface="맑은 고딕"/>
                        </a:rPr>
                        <a:t>Partner</a:t>
                      </a:r>
                    </a:p>
                  </a:txBody>
                  <a:tcPr marL="0" marR="0" marT="52069" marB="0">
                    <a:lnL w="6350">
                      <a:solidFill>
                        <a:srgbClr val="00338D"/>
                      </a:solidFill>
                      <a:prstDash val="solid"/>
                    </a:lnL>
                    <a:lnT w="6350">
                      <a:solidFill>
                        <a:srgbClr val="00338D"/>
                      </a:solidFill>
                      <a:prstDash val="solid"/>
                    </a:lnT>
                  </a:tcPr>
                </a:tc>
                <a:tc>
                  <a:txBody>
                    <a:bodyPr/>
                    <a:lstStyle/>
                    <a:p>
                      <a:pPr>
                        <a:lnSpc>
                          <a:spcPct val="100000"/>
                        </a:lnSpc>
                      </a:pPr>
                      <a:endParaRPr sz="400" dirty="0">
                        <a:latin typeface="Times New Roman"/>
                        <a:cs typeface="Times New Roman"/>
                      </a:endParaRPr>
                    </a:p>
                  </a:txBody>
                  <a:tcPr marL="0" marR="0" marT="0" marB="0">
                    <a:lnT w="6350">
                      <a:solidFill>
                        <a:srgbClr val="00338D"/>
                      </a:solidFill>
                      <a:prstDash val="solid"/>
                    </a:lnT>
                  </a:tcPr>
                </a:tc>
                <a:tc rowSpan="8">
                  <a:txBody>
                    <a:bodyPr/>
                    <a:lstStyle/>
                    <a:p>
                      <a:pPr marL="240029">
                        <a:lnSpc>
                          <a:spcPct val="100000"/>
                        </a:lnSpc>
                        <a:spcBef>
                          <a:spcPts val="0"/>
                        </a:spcBef>
                      </a:pPr>
                      <a:r>
                        <a:rPr sz="1400" b="1" spc="-95" dirty="0">
                          <a:solidFill>
                            <a:srgbClr val="005EB8"/>
                          </a:solidFill>
                          <a:latin typeface="Univers for KPMG"/>
                          <a:cs typeface="Univers for KPMG"/>
                        </a:rPr>
                        <a:t>Background</a:t>
                      </a:r>
                      <a:endParaRPr sz="1400" dirty="0">
                        <a:latin typeface="Univers for KPMG"/>
                        <a:cs typeface="Univers for KPMG"/>
                      </a:endParaRP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mn-ea"/>
                          <a:cs typeface="Arial" pitchFamily="34" charset="0"/>
                        </a:rPr>
                        <a:t>Kyu-Sung has performed Financial Due Diligence and Valuation projects across various industries including manufacturing, consumer goods, construction, shipbuilding and marine industry since 2002. </a:t>
                      </a:r>
                      <a:endParaRPr lang="en-US" altLang="ko-KR" sz="800" kern="1200" dirty="0">
                        <a:solidFill>
                          <a:schemeClr val="tx1"/>
                        </a:solidFill>
                        <a:latin typeface="Arial" panose="020B0604020202020204" pitchFamily="34" charset="0"/>
                        <a:ea typeface="맑은 고딕" panose="020B0503020000020004" pitchFamily="50" charset="-127"/>
                        <a:cs typeface="Arial" pitchFamily="34" charset="0"/>
                      </a:endParaRPr>
                    </a:p>
                    <a:p>
                      <a:pPr marL="240029">
                        <a:lnSpc>
                          <a:spcPct val="100000"/>
                        </a:lnSpc>
                        <a:spcBef>
                          <a:spcPts val="270"/>
                        </a:spcBef>
                      </a:pPr>
                      <a:r>
                        <a:rPr lang="en-US" sz="1400" b="1" spc="-85" dirty="0">
                          <a:solidFill>
                            <a:srgbClr val="005EB8"/>
                          </a:solidFill>
                          <a:latin typeface="Univers for KPMG"/>
                          <a:cs typeface="Univers for KPMG"/>
                        </a:rPr>
                        <a:t>Professional</a:t>
                      </a:r>
                      <a:r>
                        <a:rPr lang="en-US" sz="1400" b="1" spc="-175" dirty="0">
                          <a:solidFill>
                            <a:srgbClr val="005EB8"/>
                          </a:solidFill>
                          <a:latin typeface="Univers for KPMG"/>
                          <a:cs typeface="Univers for KPMG"/>
                        </a:rPr>
                        <a:t> </a:t>
                      </a:r>
                      <a:r>
                        <a:rPr lang="en-US" sz="1400" b="1" spc="-60" dirty="0">
                          <a:solidFill>
                            <a:srgbClr val="005EB8"/>
                          </a:solidFill>
                          <a:latin typeface="Univers for KPMG"/>
                          <a:cs typeface="Univers for KPMG"/>
                        </a:rPr>
                        <a:t>and</a:t>
                      </a:r>
                      <a:r>
                        <a:rPr lang="en-US" sz="1400" b="1" spc="-170" dirty="0">
                          <a:solidFill>
                            <a:srgbClr val="005EB8"/>
                          </a:solidFill>
                          <a:latin typeface="Univers for KPMG"/>
                          <a:cs typeface="Univers for KPMG"/>
                        </a:rPr>
                        <a:t> </a:t>
                      </a:r>
                      <a:r>
                        <a:rPr lang="en-US" sz="1400" b="1" spc="-75" dirty="0">
                          <a:solidFill>
                            <a:srgbClr val="005EB8"/>
                          </a:solidFill>
                          <a:latin typeface="Univers for KPMG"/>
                          <a:cs typeface="Univers for KPMG"/>
                        </a:rPr>
                        <a:t>Industry</a:t>
                      </a:r>
                      <a:r>
                        <a:rPr lang="en-US" sz="1400" b="1" spc="-165" dirty="0">
                          <a:solidFill>
                            <a:srgbClr val="005EB8"/>
                          </a:solidFill>
                          <a:latin typeface="Univers for KPMG"/>
                          <a:cs typeface="Univers for KPMG"/>
                        </a:rPr>
                        <a:t> </a:t>
                      </a:r>
                      <a:r>
                        <a:rPr lang="en-US" sz="1400" b="1" spc="-80" dirty="0">
                          <a:solidFill>
                            <a:srgbClr val="005EB8"/>
                          </a:solidFill>
                          <a:latin typeface="Univers for KPMG"/>
                          <a:cs typeface="Univers for KPMG"/>
                        </a:rPr>
                        <a:t>Experience</a:t>
                      </a:r>
                      <a:endParaRPr lang="en-US" sz="1400" dirty="0">
                        <a:latin typeface="Univers for KPMG"/>
                        <a:cs typeface="Univers for KPMG"/>
                      </a:endParaRPr>
                    </a:p>
                    <a:p>
                      <a:pPr marL="179388" marR="0" lvl="1" indent="3175" algn="just" defTabSz="762000" rtl="0" eaLnBrk="1" fontAlgn="base" latinLnBrk="0" hangingPunct="1">
                        <a:lnSpc>
                          <a:spcPct val="95000"/>
                        </a:lnSpc>
                        <a:spcBef>
                          <a:spcPct val="40000"/>
                        </a:spcBef>
                        <a:spcAft>
                          <a:spcPct val="0"/>
                        </a:spcAft>
                        <a:buClr>
                          <a:srgbClr val="97989A"/>
                        </a:buClr>
                        <a:buSzPct val="100000"/>
                        <a:buFont typeface="Calibri" panose="020F0502020204030204" pitchFamily="34" charset="0"/>
                        <a:buChar char="―"/>
                        <a:tabLst/>
                        <a:defRPr/>
                      </a:pPr>
                      <a:endParaRPr kumimoji="1" lang="en-US" altLang="ko-KR" sz="900" kern="1200" dirty="0">
                        <a:solidFill>
                          <a:schemeClr val="tx1"/>
                        </a:solidFill>
                        <a:latin typeface="Univers for KPMG Light" panose="020B0403020202020204" pitchFamily="34" charset="0"/>
                        <a:ea typeface="+mn-ea"/>
                        <a:cs typeface="Arial" pitchFamily="34" charset="0"/>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0"/>
                  </a:ext>
                </a:extLst>
              </a:tr>
              <a:tr h="701313">
                <a:tc vMerge="1">
                  <a:txBody>
                    <a:bodyPr/>
                    <a:lstStyle/>
                    <a:p>
                      <a:endParaRPr/>
                    </a:p>
                  </a:txBody>
                  <a:tcPr marL="0" marR="0" marT="52069" marB="0">
                    <a:lnL w="6350">
                      <a:solidFill>
                        <a:srgbClr val="00338D"/>
                      </a:solidFill>
                      <a:prstDash val="solid"/>
                    </a:lnL>
                    <a:lnT w="6350">
                      <a:solidFill>
                        <a:srgbClr val="00338D"/>
                      </a:solidFill>
                      <a:prstDash val="solid"/>
                    </a:lnT>
                  </a:tcPr>
                </a:tc>
                <a:tc rowSpan="7">
                  <a:txBody>
                    <a:bodyPr/>
                    <a:lstStyle/>
                    <a:p>
                      <a:pPr>
                        <a:lnSpc>
                          <a:spcPct val="100000"/>
                        </a:lnSpc>
                      </a:pPr>
                      <a:endParaRPr sz="1000" dirty="0">
                        <a:latin typeface="Times New Roman"/>
                        <a:cs typeface="Times New Roman"/>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1"/>
                  </a:ext>
                </a:extLst>
              </a:tr>
              <a:tr h="562959">
                <a:tc>
                  <a:txBody>
                    <a:bodyPr/>
                    <a:lstStyle/>
                    <a:p>
                      <a:pPr>
                        <a:lnSpc>
                          <a:spcPct val="100000"/>
                        </a:lnSpc>
                      </a:pPr>
                      <a:endParaRPr sz="1400" dirty="0">
                        <a:latin typeface="Times New Roman"/>
                        <a:cs typeface="Times New Roman"/>
                      </a:endParaRPr>
                    </a:p>
                    <a:p>
                      <a:pPr marL="372745">
                        <a:lnSpc>
                          <a:spcPct val="100000"/>
                        </a:lnSpc>
                        <a:spcBef>
                          <a:spcPts val="880"/>
                        </a:spcBef>
                      </a:pPr>
                      <a:r>
                        <a:rPr sz="1400" b="1" spc="-80" dirty="0">
                          <a:solidFill>
                            <a:srgbClr val="005EB8"/>
                          </a:solidFill>
                          <a:latin typeface="Univers for KPMG"/>
                          <a:cs typeface="Univers for KPMG"/>
                        </a:rPr>
                        <a:t>Function </a:t>
                      </a:r>
                      <a:r>
                        <a:rPr sz="1400" b="1" spc="-60" dirty="0">
                          <a:solidFill>
                            <a:srgbClr val="005EB8"/>
                          </a:solidFill>
                          <a:latin typeface="Univers for KPMG"/>
                          <a:cs typeface="Univers for KPMG"/>
                        </a:rPr>
                        <a:t>and</a:t>
                      </a:r>
                      <a:r>
                        <a:rPr sz="1400" b="1" spc="-270" dirty="0">
                          <a:solidFill>
                            <a:srgbClr val="005EB8"/>
                          </a:solidFill>
                          <a:latin typeface="Univers for KPMG"/>
                          <a:cs typeface="Univers for KPMG"/>
                        </a:rPr>
                        <a:t> </a:t>
                      </a:r>
                      <a:r>
                        <a:rPr lang="en-US" sz="1400" b="1" spc="-270" dirty="0">
                          <a:solidFill>
                            <a:srgbClr val="005EB8"/>
                          </a:solidFill>
                          <a:latin typeface="Univers for KPMG"/>
                          <a:cs typeface="Univers for KPMG"/>
                        </a:rPr>
                        <a:t> </a:t>
                      </a:r>
                      <a:r>
                        <a:rPr sz="1400" b="1" spc="-80" dirty="0">
                          <a:solidFill>
                            <a:srgbClr val="005EB8"/>
                          </a:solidFill>
                          <a:latin typeface="Univers for KPMG"/>
                          <a:cs typeface="Univers for KPMG"/>
                        </a:rPr>
                        <a:t>Specialization</a:t>
                      </a:r>
                      <a:endParaRPr sz="1400" dirty="0">
                        <a:latin typeface="Univers for KPMG"/>
                        <a:cs typeface="Univers for KPMG"/>
                      </a:endParaRPr>
                    </a:p>
                  </a:txBody>
                  <a:tcPr marL="0" marR="0" marT="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2"/>
                  </a:ext>
                </a:extLst>
              </a:tr>
              <a:tr h="299626">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Specialising</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in Financial Due Diligence and Valuation</a:t>
                      </a: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3"/>
                  </a:ext>
                </a:extLst>
              </a:tr>
              <a:tr h="275273">
                <a:tc>
                  <a:txBody>
                    <a:bodyPr/>
                    <a:lstStyle/>
                    <a:p>
                      <a:pPr marL="372745">
                        <a:lnSpc>
                          <a:spcPct val="100000"/>
                        </a:lnSpc>
                        <a:spcBef>
                          <a:spcPts val="225"/>
                        </a:spcBef>
                      </a:pPr>
                      <a:r>
                        <a:rPr sz="1400" b="1" spc="-75" dirty="0">
                          <a:solidFill>
                            <a:srgbClr val="005EB8"/>
                          </a:solidFill>
                          <a:latin typeface="Univers for KPMG"/>
                          <a:cs typeface="Univers for KPMG"/>
                        </a:rPr>
                        <a:t>Education,</a:t>
                      </a:r>
                      <a:r>
                        <a:rPr sz="1400" b="1" spc="-175" dirty="0">
                          <a:solidFill>
                            <a:srgbClr val="005EB8"/>
                          </a:solidFill>
                          <a:latin typeface="Univers for KPMG"/>
                          <a:cs typeface="Univers for KPMG"/>
                        </a:rPr>
                        <a:t> </a:t>
                      </a:r>
                      <a:r>
                        <a:rPr sz="1400" b="1" spc="-75" dirty="0">
                          <a:solidFill>
                            <a:srgbClr val="005EB8"/>
                          </a:solidFill>
                          <a:latin typeface="Univers for KPMG"/>
                          <a:cs typeface="Univers for KPMG"/>
                        </a:rPr>
                        <a:t>Licenses</a:t>
                      </a:r>
                      <a:r>
                        <a:rPr sz="1400" b="1" spc="-170" dirty="0">
                          <a:solidFill>
                            <a:srgbClr val="005EB8"/>
                          </a:solidFill>
                          <a:latin typeface="Univers for KPMG"/>
                          <a:cs typeface="Univers for KPMG"/>
                        </a:rPr>
                        <a:t> </a:t>
                      </a:r>
                      <a:r>
                        <a:rPr sz="1400" b="1" dirty="0">
                          <a:solidFill>
                            <a:srgbClr val="005EB8"/>
                          </a:solidFill>
                          <a:latin typeface="Univers for KPMG"/>
                          <a:cs typeface="Univers for KPMG"/>
                        </a:rPr>
                        <a:t>&amp;</a:t>
                      </a:r>
                      <a:r>
                        <a:rPr sz="1400" b="1" spc="-175" dirty="0">
                          <a:solidFill>
                            <a:srgbClr val="005EB8"/>
                          </a:solidFill>
                          <a:latin typeface="Univers for KPMG"/>
                          <a:cs typeface="Univers for KPMG"/>
                        </a:rPr>
                        <a:t> </a:t>
                      </a:r>
                      <a:r>
                        <a:rPr sz="1400" b="1" spc="-80" dirty="0">
                          <a:solidFill>
                            <a:srgbClr val="005EB8"/>
                          </a:solidFill>
                          <a:latin typeface="Univers for KPMG"/>
                          <a:cs typeface="Univers for KPMG"/>
                        </a:rPr>
                        <a:t>Certifications</a:t>
                      </a:r>
                      <a:endParaRPr sz="1400" dirty="0">
                        <a:latin typeface="Univers for KPMG"/>
                        <a:cs typeface="Univers for KPMG"/>
                      </a:endParaRPr>
                    </a:p>
                  </a:txBody>
                  <a:tcPr marL="0" marR="0" marT="2857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4"/>
                  </a:ext>
                </a:extLst>
              </a:tr>
              <a:tr h="242984">
                <a:tc>
                  <a:txBody>
                    <a:bodyPr/>
                    <a:lstStyle/>
                    <a:p>
                      <a:pPr marL="471805" marR="0" lvl="0" indent="-99695" algn="l" defTabSz="914400" rtl="0" eaLnBrk="1" fontAlgn="auto" latinLnBrk="1" hangingPunct="1">
                        <a:lnSpc>
                          <a:spcPct val="100000"/>
                        </a:lnSpc>
                        <a:spcBef>
                          <a:spcPts val="260"/>
                        </a:spcBef>
                        <a:spcAft>
                          <a:spcPts val="0"/>
                        </a:spcAft>
                        <a:buClr>
                          <a:srgbClr val="001846"/>
                        </a:buClr>
                        <a:buSzTx/>
                        <a:buFont typeface="Arial"/>
                        <a:buChar char="•"/>
                        <a:tabLst>
                          <a:tab pos="472440" algn="l"/>
                        </a:tabLst>
                        <a:defRPr/>
                      </a:pPr>
                      <a:r>
                        <a:rPr lang="en-US" altLang="ko-KR" sz="800" kern="1200" dirty="0">
                          <a:solidFill>
                            <a:schemeClr val="tx1"/>
                          </a:solidFill>
                          <a:latin typeface="Arial" panose="020B0604020202020204" pitchFamily="34" charset="0"/>
                          <a:ea typeface="+mn-ea"/>
                          <a:cs typeface="Arial" pitchFamily="34" charset="0"/>
                        </a:rPr>
                        <a:t>Bachelor of Industrial Engineering, Seoul National University</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5"/>
                  </a:ext>
                </a:extLst>
              </a:tr>
              <a:tr h="242984">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mn-ea"/>
                          <a:cs typeface="Arial" pitchFamily="34" charset="0"/>
                        </a:rPr>
                        <a:t>Member of the Korean Institute of Certified Public Accountants</a:t>
                      </a:r>
                    </a:p>
                  </a:txBody>
                  <a:tcPr marL="0" marR="0" marT="33020" marB="0">
                    <a:lnL w="6350">
                      <a:solidFill>
                        <a:srgbClr val="00338D"/>
                      </a:solidFill>
                      <a:prstDash val="solid"/>
                    </a:ln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80941948"/>
                  </a:ext>
                </a:extLst>
              </a:tr>
              <a:tr h="2049023">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655" marB="0">
                    <a:lnL w="6350">
                      <a:solidFill>
                        <a:srgbClr val="00338D"/>
                      </a:solidFill>
                      <a:prstDash val="solid"/>
                    </a:lnL>
                    <a:lnB w="6350">
                      <a:solidFill>
                        <a:srgbClr val="00338D"/>
                      </a:solidFill>
                      <a:prstDash val="solid"/>
                    </a:lnB>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dirty="0"/>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6"/>
                  </a:ext>
                </a:extLst>
              </a:tr>
            </a:tbl>
          </a:graphicData>
        </a:graphic>
      </p:graphicFrame>
      <p:sp>
        <p:nvSpPr>
          <p:cNvPr id="12" name="object 19">
            <a:extLst>
              <a:ext uri="{FF2B5EF4-FFF2-40B4-BE49-F238E27FC236}">
                <a16:creationId xmlns:a16="http://schemas.microsoft.com/office/drawing/2014/main" id="{8DCF1F1B-D9A4-4448-ACDB-83920E84EC59}"/>
              </a:ext>
            </a:extLst>
          </p:cNvPr>
          <p:cNvSpPr/>
          <p:nvPr/>
        </p:nvSpPr>
        <p:spPr>
          <a:xfrm>
            <a:off x="2692274" y="1396766"/>
            <a:ext cx="86995" cy="1004062"/>
          </a:xfrm>
          <a:custGeom>
            <a:avLst/>
            <a:gdLst/>
            <a:ahLst/>
            <a:cxnLst/>
            <a:rect l="l" t="t" r="r" b="b"/>
            <a:pathLst>
              <a:path w="86994" h="937260">
                <a:moveTo>
                  <a:pt x="0" y="0"/>
                </a:moveTo>
                <a:lnTo>
                  <a:pt x="86868" y="0"/>
                </a:lnTo>
                <a:lnTo>
                  <a:pt x="86868" y="937260"/>
                </a:lnTo>
                <a:lnTo>
                  <a:pt x="0" y="937260"/>
                </a:lnTo>
                <a:lnTo>
                  <a:pt x="0" y="0"/>
                </a:lnTo>
                <a:close/>
              </a:path>
            </a:pathLst>
          </a:custGeom>
          <a:solidFill>
            <a:srgbClr val="005EB8"/>
          </a:solidFill>
        </p:spPr>
        <p:txBody>
          <a:bodyPr wrap="square" lIns="0" tIns="0" rIns="0" bIns="0" rtlCol="0"/>
          <a:lstStyle/>
          <a:p>
            <a:endParaRPr dirty="0"/>
          </a:p>
        </p:txBody>
      </p:sp>
      <p:sp>
        <p:nvSpPr>
          <p:cNvPr id="13" name="object 20">
            <a:extLst>
              <a:ext uri="{FF2B5EF4-FFF2-40B4-BE49-F238E27FC236}">
                <a16:creationId xmlns:a16="http://schemas.microsoft.com/office/drawing/2014/main" id="{D25CD782-C820-4B36-B007-12B6D495EDC5}"/>
              </a:ext>
            </a:extLst>
          </p:cNvPr>
          <p:cNvSpPr/>
          <p:nvPr/>
        </p:nvSpPr>
        <p:spPr>
          <a:xfrm>
            <a:off x="2692274" y="2469663"/>
            <a:ext cx="86995" cy="539750"/>
          </a:xfrm>
          <a:custGeom>
            <a:avLst/>
            <a:gdLst/>
            <a:ahLst/>
            <a:cxnLst/>
            <a:rect l="l" t="t" r="r" b="b"/>
            <a:pathLst>
              <a:path w="86994" h="539750">
                <a:moveTo>
                  <a:pt x="0" y="0"/>
                </a:moveTo>
                <a:lnTo>
                  <a:pt x="86868" y="0"/>
                </a:lnTo>
                <a:lnTo>
                  <a:pt x="86868" y="539496"/>
                </a:lnTo>
                <a:lnTo>
                  <a:pt x="0" y="539496"/>
                </a:lnTo>
                <a:lnTo>
                  <a:pt x="0" y="0"/>
                </a:lnTo>
                <a:close/>
              </a:path>
            </a:pathLst>
          </a:custGeom>
          <a:solidFill>
            <a:srgbClr val="005EB8"/>
          </a:solidFill>
        </p:spPr>
        <p:txBody>
          <a:bodyPr wrap="square" lIns="0" tIns="0" rIns="0" bIns="0" rtlCol="0"/>
          <a:lstStyle/>
          <a:p>
            <a:endParaRPr dirty="0"/>
          </a:p>
        </p:txBody>
      </p:sp>
      <p:sp>
        <p:nvSpPr>
          <p:cNvPr id="14" name="object 21">
            <a:extLst>
              <a:ext uri="{FF2B5EF4-FFF2-40B4-BE49-F238E27FC236}">
                <a16:creationId xmlns:a16="http://schemas.microsoft.com/office/drawing/2014/main" id="{D48FEEBC-A982-4A49-9501-12B0BF62388E}"/>
              </a:ext>
            </a:extLst>
          </p:cNvPr>
          <p:cNvSpPr/>
          <p:nvPr/>
        </p:nvSpPr>
        <p:spPr>
          <a:xfrm>
            <a:off x="2692274" y="3070119"/>
            <a:ext cx="86995" cy="600710"/>
          </a:xfrm>
          <a:custGeom>
            <a:avLst/>
            <a:gdLst/>
            <a:ahLst/>
            <a:cxnLst/>
            <a:rect l="l" t="t" r="r" b="b"/>
            <a:pathLst>
              <a:path w="86994" h="600710">
                <a:moveTo>
                  <a:pt x="0" y="0"/>
                </a:moveTo>
                <a:lnTo>
                  <a:pt x="86868" y="0"/>
                </a:lnTo>
                <a:lnTo>
                  <a:pt x="86868" y="600455"/>
                </a:lnTo>
                <a:lnTo>
                  <a:pt x="0" y="600455"/>
                </a:lnTo>
                <a:lnTo>
                  <a:pt x="0" y="0"/>
                </a:lnTo>
                <a:close/>
              </a:path>
            </a:pathLst>
          </a:custGeom>
          <a:solidFill>
            <a:srgbClr val="005EB8"/>
          </a:solidFill>
        </p:spPr>
        <p:txBody>
          <a:bodyPr wrap="square" lIns="0" tIns="0" rIns="0" bIns="0" rtlCol="0"/>
          <a:lstStyle/>
          <a:p>
            <a:endParaRPr dirty="0"/>
          </a:p>
        </p:txBody>
      </p:sp>
      <p:sp>
        <p:nvSpPr>
          <p:cNvPr id="16" name="Text Placeholder 15">
            <a:extLst>
              <a:ext uri="{FF2B5EF4-FFF2-40B4-BE49-F238E27FC236}">
                <a16:creationId xmlns:a16="http://schemas.microsoft.com/office/drawing/2014/main" id="{307E87B6-275D-4115-9542-7C8F6CD4F0E5}"/>
              </a:ext>
            </a:extLst>
          </p:cNvPr>
          <p:cNvSpPr txBox="1">
            <a:spLocks/>
          </p:cNvSpPr>
          <p:nvPr/>
        </p:nvSpPr>
        <p:spPr>
          <a:xfrm>
            <a:off x="821334" y="2652109"/>
            <a:ext cx="1566145" cy="2959100"/>
          </a:xfrm>
          <a:prstGeom prst="rect">
            <a:avLst/>
          </a:prstGeom>
        </p:spPr>
        <p:txBody>
          <a:bodyPr lIns="0" rIns="0">
            <a:normAutofit/>
          </a:bodyPr>
          <a:lstStyle>
            <a:lvl1pPr algn="l" rtl="0" eaLnBrk="0" fontAlgn="base" hangingPunct="0">
              <a:spcBef>
                <a:spcPts val="600"/>
              </a:spcBef>
              <a:spcAft>
                <a:spcPct val="0"/>
              </a:spcAft>
              <a:buFont typeface="Arial" panose="020B0604020202020204" pitchFamily="34" charset="0"/>
              <a:defRPr lang="en-US" sz="1000" b="1" kern="1200" dirty="0">
                <a:solidFill>
                  <a:srgbClr val="00338D"/>
                </a:solidFill>
                <a:latin typeface="Arial"/>
                <a:ea typeface="+mn-ea"/>
                <a:cs typeface="Arial" pitchFamily="34" charset="0"/>
              </a:defRPr>
            </a:lvl1pPr>
            <a:lvl2pPr algn="l" rtl="0" eaLnBrk="0" fontAlgn="base" hangingPunct="0">
              <a:spcBef>
                <a:spcPts val="600"/>
              </a:spcBef>
              <a:spcAft>
                <a:spcPct val="0"/>
              </a:spcAft>
              <a:buFont typeface="Arial" panose="020B0604020202020204" pitchFamily="34" charset="0"/>
              <a:defRPr lang="en-US" sz="1000" kern="1200" dirty="0">
                <a:solidFill>
                  <a:schemeClr val="tx1"/>
                </a:solidFill>
                <a:latin typeface="Arial"/>
                <a:ea typeface="+mn-ea"/>
                <a:cs typeface="Arial" pitchFamily="34" charset="0"/>
              </a:defRPr>
            </a:lvl2pPr>
            <a:lvl3pPr marL="1778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3pPr>
            <a:lvl4pPr marL="3556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4pPr>
            <a:lvl5pPr marL="534988" indent="-174625" algn="l" rtl="0" eaLnBrk="0" fontAlgn="base" hangingPunct="0">
              <a:spcBef>
                <a:spcPts val="600"/>
              </a:spcBef>
              <a:spcAft>
                <a:spcPct val="0"/>
              </a:spcAft>
              <a:buClr>
                <a:srgbClr val="97989A"/>
              </a:buClr>
              <a:buFont typeface="Arial" panose="020B0604020202020204" pitchFamily="34" charset="0"/>
              <a:buChar char="■"/>
              <a:defRPr lang="en-GB" sz="10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a:spcBef>
                <a:spcPts val="0"/>
              </a:spcBef>
            </a:pPr>
            <a:r>
              <a:rPr lang="en-US" altLang="ko-KR" dirty="0">
                <a:latin typeface="Calibri"/>
                <a:cs typeface="Times New Roman" panose="02020603050405020304" pitchFamily="18" charset="0"/>
              </a:rPr>
              <a:t>Kyu-Sung, Lim</a:t>
            </a:r>
            <a:endParaRPr kumimoji="0" lang="en-US" altLang="ko-KR" sz="1000" b="1" i="0" u="none" strike="noStrike" kern="1200" cap="none" spc="0" normalizeH="0" baseline="0" noProof="0" dirty="0">
              <a:ln>
                <a:noFill/>
              </a:ln>
              <a:solidFill>
                <a:srgbClr val="00338D"/>
              </a:solidFill>
              <a:effectLst/>
              <a:uLnTx/>
              <a:uFillTx/>
              <a:latin typeface="Calibri"/>
              <a:ea typeface="+mn-ea"/>
              <a:cs typeface="Times New Roman" panose="02020603050405020304" pitchFamily="18" charset="0"/>
            </a:endParaRPr>
          </a:p>
          <a:p>
            <a:pPr>
              <a:spcBef>
                <a:spcPts val="0"/>
              </a:spcBef>
            </a:pPr>
            <a:r>
              <a:rPr lang="en-US" altLang="ko-KR" sz="900" b="0" i="1" dirty="0">
                <a:solidFill>
                  <a:srgbClr val="000000"/>
                </a:solidFill>
                <a:latin typeface="Calibri"/>
              </a:rPr>
              <a:t>Partner, Deal Advisory 2</a:t>
            </a:r>
          </a:p>
          <a:p>
            <a:pPr marL="0" lvl="1" eaLnBrk="1" hangingPunct="1">
              <a:spcBef>
                <a:spcPct val="0"/>
              </a:spcBef>
              <a:defRPr/>
            </a:pPr>
            <a:endParaRPr lang="en-US" altLang="ko-KR" sz="800" dirty="0">
              <a:latin typeface="Arial" panose="020B0604020202020204" pitchFamily="34" charset="0"/>
              <a:ea typeface="맑은 고딕" panose="020B0503020000020004" pitchFamily="50" charset="-127"/>
            </a:endParaRP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KPMG Samjong Accounting Corp.</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 Finance Center,</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27th floor, 152 Teheran-ro,</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Gangnam-gu, Seoul, 06236</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 </a:t>
            </a:r>
          </a:p>
          <a:p>
            <a:pPr marL="0" lvl="1" eaLnBrk="1" hangingPunct="1">
              <a:spcBef>
                <a:spcPct val="0"/>
              </a:spcBef>
              <a:defRPr/>
            </a:pPr>
            <a:r>
              <a:rPr lang="fr-FR" altLang="ko-KR" sz="800" dirty="0">
                <a:latin typeface="Arial" panose="020B0604020202020204" pitchFamily="34" charset="0"/>
                <a:ea typeface="맑은 고딕" panose="020B0503020000020004" pitchFamily="50" charset="-127"/>
              </a:rPr>
              <a:t>Tel  +82 2 2112 7058</a:t>
            </a:r>
          </a:p>
          <a:p>
            <a:pPr marL="0" lvl="1" eaLnBrk="1" hangingPunct="1">
              <a:spcBef>
                <a:spcPct val="0"/>
              </a:spcBef>
              <a:defRPr/>
            </a:pPr>
            <a:r>
              <a:rPr lang="fr-FR" altLang="ko-KR" sz="800" dirty="0">
                <a:latin typeface="Arial" panose="020B0604020202020204" pitchFamily="34" charset="0"/>
                <a:ea typeface="맑은 고딕" panose="020B0503020000020004" pitchFamily="50" charset="-127"/>
              </a:rPr>
              <a:t>kyusunglim@kr.kpmg.com</a:t>
            </a:r>
          </a:p>
          <a:p>
            <a:pPr marL="0" lvl="1" eaLnBrk="1" hangingPunct="1">
              <a:spcBef>
                <a:spcPts val="0"/>
              </a:spcBef>
            </a:pPr>
            <a:br>
              <a:rPr lang="en-US" altLang="ko-KR" sz="800" dirty="0">
                <a:latin typeface="Arial" panose="020B0604020202020204" pitchFamily="34" charset="0"/>
                <a:ea typeface="맑은 고딕" panose="020B0503020000020004" pitchFamily="50" charset="-127"/>
              </a:rPr>
            </a:br>
            <a:endParaRPr lang="en-US" altLang="ko-KR" sz="800" dirty="0">
              <a:latin typeface="Arial" panose="020B0604020202020204" pitchFamily="34" charset="0"/>
              <a:ea typeface="맑은 고딕" panose="020B0503020000020004" pitchFamily="50" charset="-127"/>
            </a:endParaRPr>
          </a:p>
        </p:txBody>
      </p:sp>
      <p:sp>
        <p:nvSpPr>
          <p:cNvPr id="18" name="Content Placeholder 12">
            <a:extLst>
              <a:ext uri="{FF2B5EF4-FFF2-40B4-BE49-F238E27FC236}">
                <a16:creationId xmlns:a16="http://schemas.microsoft.com/office/drawing/2014/main" id="{ED9A0B9A-1C96-41D3-9FB1-C5B2893E4356}"/>
              </a:ext>
            </a:extLst>
          </p:cNvPr>
          <p:cNvSpPr txBox="1">
            <a:spLocks/>
          </p:cNvSpPr>
          <p:nvPr/>
        </p:nvSpPr>
        <p:spPr>
          <a:xfrm>
            <a:off x="5867400" y="2467722"/>
            <a:ext cx="3579320" cy="3475878"/>
          </a:xfrm>
          <a:prstGeom prst="rect">
            <a:avLst/>
          </a:prstGeom>
        </p:spPr>
        <p:txBody>
          <a:bodyPr>
            <a:noAutofit/>
          </a:bodyPr>
          <a:lstStyle>
            <a:defPPr>
              <a:defRPr lang="en-US"/>
            </a:defPPr>
            <a:lvl1pPr algn="just" fontAlgn="base">
              <a:spcBef>
                <a:spcPts val="400"/>
              </a:spcBef>
              <a:spcAft>
                <a:spcPct val="0"/>
              </a:spcAft>
              <a:buFont typeface="Arial" panose="020B0604020202020204" pitchFamily="34" charset="0"/>
              <a:defRPr sz="900" b="1">
                <a:solidFill>
                  <a:srgbClr val="0A2B83"/>
                </a:solidFill>
                <a:ea typeface="맑은 고딕" panose="020B0503020000020004" pitchFamily="50" charset="-127"/>
                <a:cs typeface="Arial" pitchFamily="34" charset="0"/>
              </a:defRPr>
            </a:lvl1pPr>
            <a:lvl2pPr marL="0" lvl="1" algn="just" eaLnBrk="0" fontAlgn="base" hangingPunct="0">
              <a:spcBef>
                <a:spcPts val="600"/>
              </a:spcBef>
              <a:spcAft>
                <a:spcPct val="0"/>
              </a:spcAft>
              <a:buFont typeface="Arial" panose="020B0604020202020204" pitchFamily="34" charset="0"/>
              <a:defRPr sz="900">
                <a:solidFill>
                  <a:srgbClr val="000000"/>
                </a:solidFill>
                <a:latin typeface="맑은 고딕" pitchFamily="50" charset="-127"/>
                <a:ea typeface="맑은 고딕" pitchFamily="50" charset="-127"/>
                <a:cs typeface="Arial" charset="0"/>
              </a:defRPr>
            </a:lvl2pPr>
            <a:lvl3pPr marL="177800" lvl="2" indent="-177800" algn="just" eaLnBrk="0" fontAlgn="base" hangingPunct="0">
              <a:lnSpc>
                <a:spcPct val="120000"/>
              </a:lnSpc>
              <a:spcBef>
                <a:spcPts val="600"/>
              </a:spcBef>
              <a:spcAft>
                <a:spcPct val="0"/>
              </a:spcAft>
              <a:buClr>
                <a:srgbClr val="97989A"/>
              </a:buClr>
              <a:buFont typeface="Arial" panose="020B0604020202020204" pitchFamily="34" charset="0"/>
              <a:buChar char="■"/>
              <a:defRPr sz="900">
                <a:latin typeface="맑은 고딕" pitchFamily="50" charset="-127"/>
                <a:ea typeface="맑은 고딕" pitchFamily="50" charset="-127"/>
                <a:cs typeface="Arial" pitchFamily="34" charset="0"/>
              </a:defRPr>
            </a:lvl3pPr>
            <a:lvl4pPr marL="355600" lvl="3" indent="-177800" eaLnBrk="0" fontAlgn="base" hangingPunct="0">
              <a:spcBef>
                <a:spcPts val="600"/>
              </a:spcBef>
              <a:spcAft>
                <a:spcPct val="0"/>
              </a:spcAft>
              <a:buClr>
                <a:srgbClr val="97989A"/>
              </a:buClr>
              <a:buSzPct val="85000"/>
              <a:buFont typeface="Arial" panose="020B0604020202020204" pitchFamily="34" charset="0"/>
              <a:buChar char="–"/>
              <a:defRPr sz="900">
                <a:latin typeface="Arial" pitchFamily="34" charset="0"/>
                <a:ea typeface="맑은 고딕" pitchFamily="50" charset="-127"/>
                <a:cs typeface="Arial" pitchFamily="34" charset="0"/>
              </a:defRPr>
            </a:lvl4pPr>
            <a:lvl5pPr marL="534988" indent="-174625" eaLnBrk="0" fontAlgn="base" hangingPunct="0">
              <a:spcBef>
                <a:spcPts val="600"/>
              </a:spcBef>
              <a:spcAft>
                <a:spcPct val="0"/>
              </a:spcAft>
              <a:buClr>
                <a:srgbClr val="97989A"/>
              </a:buClr>
              <a:buFont typeface="Arial" panose="020B0604020202020204" pitchFamily="34" charset="0"/>
              <a:buChar char="■"/>
              <a:defRPr sz="1000">
                <a:latin typeface="Arial"/>
                <a:cs typeface="Arial" pitchFamily="34" charset="0"/>
              </a:defRPr>
            </a:lvl5pPr>
            <a:lvl6pPr marL="720725" indent="-185738" defTabSz="914400">
              <a:lnSpc>
                <a:spcPct val="100000"/>
              </a:lnSpc>
              <a:spcBef>
                <a:spcPts val="600"/>
              </a:spcBef>
              <a:buClr>
                <a:srgbClr val="97989A"/>
              </a:buClr>
              <a:buFont typeface="Arial" pitchFamily="34" charset="0"/>
              <a:buChar char="–"/>
              <a:defRPr sz="1000">
                <a:latin typeface="Arial"/>
                <a:cs typeface="Arial" pitchFamily="34" charset="0"/>
              </a:defRPr>
            </a:lvl6pPr>
            <a:lvl7pPr marL="895350" indent="-174625" defTabSz="914400">
              <a:lnSpc>
                <a:spcPct val="100000"/>
              </a:lnSpc>
              <a:spcBef>
                <a:spcPts val="600"/>
              </a:spcBef>
              <a:buClr>
                <a:srgbClr val="97989A"/>
              </a:buClr>
              <a:buFont typeface="Arial" pitchFamily="34" charset="0"/>
              <a:buChar char="■"/>
              <a:defRPr sz="1000" baseline="0">
                <a:latin typeface="Arial"/>
                <a:cs typeface="Arial" pitchFamily="34" charset="0"/>
              </a:defRPr>
            </a:lvl7pPr>
            <a:lvl8pPr marL="1081088" indent="-185738" defTabSz="914400">
              <a:lnSpc>
                <a:spcPct val="100000"/>
              </a:lnSpc>
              <a:spcBef>
                <a:spcPts val="600"/>
              </a:spcBef>
              <a:buClr>
                <a:srgbClr val="97989A"/>
              </a:buClr>
              <a:buFont typeface="Arial" pitchFamily="34" charset="0"/>
              <a:buChar char="–"/>
              <a:defRPr sz="1000">
                <a:latin typeface="Arial"/>
              </a:defRPr>
            </a:lvl8pPr>
            <a:lvl9pPr marL="1255713" indent="-174625" defTabSz="914400">
              <a:lnSpc>
                <a:spcPct val="100000"/>
              </a:lnSpc>
              <a:spcBef>
                <a:spcPts val="600"/>
              </a:spcBef>
              <a:buClr>
                <a:srgbClr val="97989A"/>
              </a:buClr>
              <a:buFont typeface="Arial" pitchFamily="34" charset="0"/>
              <a:buChar char="■"/>
              <a:defRPr sz="1000">
                <a:latin typeface="Arial"/>
                <a:cs typeface="Arial" pitchFamily="34" charset="0"/>
              </a:defRPr>
            </a:lvl9pPr>
          </a:lstStyle>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PPA(Purchase Price Allocation) for financial reporting purpose due to changes in equity of TTIA</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PPA for financial reporting purpose due to acquisition of equity of KOBC by HMM</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Fair Value evaluation of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Hangyeong</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Global</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Equity valuation of MPK for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Seegene</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Medical Foundation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Financial Due Diligence and Valuation of Hanjin Heavy Ind. &amp; Const.</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Financial Due Diligence for acquisition of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Ssangyong</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Motors</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Investment advisory of Hyundai LNG Shipping</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Equity Impairment test for financial reporting purpose for HMM</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Divestiture Advisory of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Nadree</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Cosmetics</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Equity Divestiture Advisory of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Erae</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CS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Business Transfer Advisory of Hanjin Logistics</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Acquisition Advisory of Mudra Lifestyle(India) for Omnitel China &amp; E-Land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Acquisition Advisory of LIG Life Insurance for AVIVA Life Insurance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Equity Acquisition Advisory of KOKAM</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Business normalization plan establishment and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P_Plan</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preparation for Daewoo Shipbuilding &amp; Marine Engineering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Mid-term and Long-term competitiveness plan review for HMM </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Divestiture advisory of ZIKO,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Shinhan</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Heavy Industries,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Onyang</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Hot Spring Hotel,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Shinni</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Development, Lake Hills Suncheon,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Kyounggi</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Tourism Development(Golf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Cousre</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STX Heavy Industries, and KSP</a:t>
            </a:r>
          </a:p>
        </p:txBody>
      </p:sp>
      <p:pic>
        <p:nvPicPr>
          <p:cNvPr id="17" name="그림 16" descr="사람, 하늘, 슈트, 의류이(가) 표시된 사진&#10;&#10;자동 생성된 설명">
            <a:extLst>
              <a:ext uri="{FF2B5EF4-FFF2-40B4-BE49-F238E27FC236}">
                <a16:creationId xmlns:a16="http://schemas.microsoft.com/office/drawing/2014/main" id="{3B215CC9-8995-4736-9463-A5B7F4FE8BFF}"/>
              </a:ext>
            </a:extLst>
          </p:cNvPr>
          <p:cNvPicPr>
            <a:picLocks noChangeAspect="1"/>
          </p:cNvPicPr>
          <p:nvPr/>
        </p:nvPicPr>
        <p:blipFill>
          <a:blip r:embed="rId2"/>
          <a:stretch>
            <a:fillRect/>
          </a:stretch>
        </p:blipFill>
        <p:spPr>
          <a:xfrm>
            <a:off x="819684" y="1292400"/>
            <a:ext cx="1071563" cy="1371600"/>
          </a:xfrm>
          <a:prstGeom prst="rect">
            <a:avLst/>
          </a:prstGeom>
        </p:spPr>
      </p:pic>
    </p:spTree>
    <p:extLst>
      <p:ext uri="{BB962C8B-B14F-4D97-AF65-F5344CB8AC3E}">
        <p14:creationId xmlns:p14="http://schemas.microsoft.com/office/powerpoint/2010/main" val="3948408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altLang="ko-KR" dirty="0"/>
              <a:t>KPMG team</a:t>
            </a:r>
            <a:endParaRPr lang="ko-KR" altLang="en-US" dirty="0"/>
          </a:p>
        </p:txBody>
      </p:sp>
      <p:sp>
        <p:nvSpPr>
          <p:cNvPr id="2" name="Title 1"/>
          <p:cNvSpPr>
            <a:spLocks noGrp="1"/>
          </p:cNvSpPr>
          <p:nvPr>
            <p:ph type="title"/>
          </p:nvPr>
        </p:nvSpPr>
        <p:spPr>
          <a:xfrm>
            <a:off x="819684" y="451575"/>
            <a:ext cx="8260716" cy="723600"/>
          </a:xfrm>
        </p:spPr>
        <p:txBody>
          <a:bodyPr vert="horz" lIns="0" tIns="0" rIns="0" bIns="0" rtlCol="0" anchor="t" anchorCtr="0">
            <a:noAutofit/>
          </a:bodyPr>
          <a:lstStyle/>
          <a:p>
            <a:r>
              <a:rPr lang="en-US" altLang="ko-KR" sz="4800" dirty="0"/>
              <a:t>Kang-Hee, Lee – Valuation Manager</a:t>
            </a:r>
            <a:endParaRPr lang="en-GB" sz="4800" dirty="0">
              <a:ea typeface="맑은 고딕" panose="020B0503020000020004" pitchFamily="50" charset="-127"/>
            </a:endParaRPr>
          </a:p>
        </p:txBody>
      </p:sp>
      <p:graphicFrame>
        <p:nvGraphicFramePr>
          <p:cNvPr id="11" name="object 8">
            <a:extLst>
              <a:ext uri="{FF2B5EF4-FFF2-40B4-BE49-F238E27FC236}">
                <a16:creationId xmlns:a16="http://schemas.microsoft.com/office/drawing/2014/main" id="{1C71AB92-7AC4-4971-9075-AACF417276C7}"/>
              </a:ext>
            </a:extLst>
          </p:cNvPr>
          <p:cNvGraphicFramePr>
            <a:graphicFrameLocks noGrp="1"/>
          </p:cNvGraphicFramePr>
          <p:nvPr>
            <p:extLst>
              <p:ext uri="{D42A27DB-BD31-4B8C-83A1-F6EECF244321}">
                <p14:modId xmlns:p14="http://schemas.microsoft.com/office/powerpoint/2010/main" val="1797097410"/>
              </p:ext>
            </p:extLst>
          </p:nvPr>
        </p:nvGraphicFramePr>
        <p:xfrm>
          <a:off x="2571262" y="1293875"/>
          <a:ext cx="6830646" cy="4642105"/>
        </p:xfrm>
        <a:graphic>
          <a:graphicData uri="http://schemas.openxmlformats.org/drawingml/2006/table">
            <a:tbl>
              <a:tblPr firstRow="1" bandRow="1">
                <a:tableStyleId>{2D5ABB26-0587-4C30-8999-92F81FD0307C}</a:tableStyleId>
              </a:tblPr>
              <a:tblGrid>
                <a:gridCol w="3126153">
                  <a:extLst>
                    <a:ext uri="{9D8B030D-6E8A-4147-A177-3AD203B41FA5}">
                      <a16:colId xmlns:a16="http://schemas.microsoft.com/office/drawing/2014/main" val="20000"/>
                    </a:ext>
                  </a:extLst>
                </a:gridCol>
                <a:gridCol w="117231">
                  <a:extLst>
                    <a:ext uri="{9D8B030D-6E8A-4147-A177-3AD203B41FA5}">
                      <a16:colId xmlns:a16="http://schemas.microsoft.com/office/drawing/2014/main" val="20001"/>
                    </a:ext>
                  </a:extLst>
                </a:gridCol>
                <a:gridCol w="3587262">
                  <a:extLst>
                    <a:ext uri="{9D8B030D-6E8A-4147-A177-3AD203B41FA5}">
                      <a16:colId xmlns:a16="http://schemas.microsoft.com/office/drawing/2014/main" val="20002"/>
                    </a:ext>
                  </a:extLst>
                </a:gridCol>
              </a:tblGrid>
              <a:tr h="94488">
                <a:tc rowSpan="2">
                  <a:txBody>
                    <a:bodyPr/>
                    <a:lstStyle/>
                    <a:p>
                      <a:pPr marL="328295">
                        <a:lnSpc>
                          <a:spcPct val="100000"/>
                        </a:lnSpc>
                        <a:spcBef>
                          <a:spcPts val="409"/>
                        </a:spcBef>
                      </a:pPr>
                      <a:r>
                        <a:rPr lang="en-US" altLang="ko-KR" sz="2400" b="1" spc="-60" dirty="0">
                          <a:solidFill>
                            <a:srgbClr val="005EB8"/>
                          </a:solidFill>
                          <a:latin typeface="맑은 고딕"/>
                          <a:cs typeface="맑은 고딕"/>
                        </a:rPr>
                        <a:t>Kang Hee, Lee    </a:t>
                      </a:r>
                      <a:r>
                        <a:rPr lang="en-US" altLang="ko-KR" sz="1400" b="1" spc="-85" dirty="0">
                          <a:solidFill>
                            <a:srgbClr val="005EB8"/>
                          </a:solidFill>
                          <a:latin typeface="맑은 고딕"/>
                          <a:cs typeface="맑은 고딕"/>
                        </a:rPr>
                        <a:t>Manager</a:t>
                      </a:r>
                    </a:p>
                  </a:txBody>
                  <a:tcPr marL="0" marR="0" marT="52069" marB="0">
                    <a:lnL w="6350">
                      <a:solidFill>
                        <a:srgbClr val="00338D"/>
                      </a:solidFill>
                      <a:prstDash val="solid"/>
                    </a:lnL>
                    <a:lnT w="6350">
                      <a:solidFill>
                        <a:srgbClr val="00338D"/>
                      </a:solidFill>
                      <a:prstDash val="solid"/>
                    </a:lnT>
                  </a:tcPr>
                </a:tc>
                <a:tc>
                  <a:txBody>
                    <a:bodyPr/>
                    <a:lstStyle/>
                    <a:p>
                      <a:pPr>
                        <a:lnSpc>
                          <a:spcPct val="100000"/>
                        </a:lnSpc>
                      </a:pPr>
                      <a:endParaRPr sz="400" dirty="0">
                        <a:latin typeface="Times New Roman"/>
                        <a:cs typeface="Times New Roman"/>
                      </a:endParaRPr>
                    </a:p>
                  </a:txBody>
                  <a:tcPr marL="0" marR="0" marT="0" marB="0">
                    <a:lnT w="6350">
                      <a:solidFill>
                        <a:srgbClr val="00338D"/>
                      </a:solidFill>
                      <a:prstDash val="solid"/>
                    </a:lnT>
                  </a:tcPr>
                </a:tc>
                <a:tc rowSpan="8">
                  <a:txBody>
                    <a:bodyPr/>
                    <a:lstStyle/>
                    <a:p>
                      <a:pPr marL="240029">
                        <a:lnSpc>
                          <a:spcPct val="100000"/>
                        </a:lnSpc>
                        <a:spcBef>
                          <a:spcPts val="0"/>
                        </a:spcBef>
                      </a:pPr>
                      <a:r>
                        <a:rPr sz="1400" b="1" spc="-95" dirty="0">
                          <a:solidFill>
                            <a:srgbClr val="005EB8"/>
                          </a:solidFill>
                          <a:latin typeface="Univers for KPMG"/>
                          <a:cs typeface="Univers for KPMG"/>
                        </a:rPr>
                        <a:t>Background</a:t>
                      </a:r>
                      <a:endParaRPr sz="1400" dirty="0">
                        <a:latin typeface="Univers for KPMG"/>
                        <a:cs typeface="Univers for KPMG"/>
                      </a:endParaRP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mn-ea"/>
                          <a:cs typeface="Arial" pitchFamily="34" charset="0"/>
                        </a:rPr>
                        <a:t>Kang-Hee has performed in integration and separation for M&amp;A including Financial Due Diligence in various industries including construction, manufacturing, franchise, platform, and startups over 6 years.</a:t>
                      </a:r>
                      <a:r>
                        <a:rPr lang="en-US" altLang="ko-KR" sz="800" kern="1200" dirty="0">
                          <a:solidFill>
                            <a:schemeClr val="bg1"/>
                          </a:solidFill>
                          <a:latin typeface="Arial" panose="020B0604020202020204" pitchFamily="34" charset="0"/>
                          <a:ea typeface="+mn-ea"/>
                          <a:cs typeface="Arial" pitchFamily="34" charset="0"/>
                        </a:rPr>
                        <a:t>.</a:t>
                      </a:r>
                    </a:p>
                    <a:p>
                      <a:pPr marL="240029">
                        <a:lnSpc>
                          <a:spcPct val="100000"/>
                        </a:lnSpc>
                        <a:spcBef>
                          <a:spcPts val="270"/>
                        </a:spcBef>
                      </a:pPr>
                      <a:r>
                        <a:rPr lang="en-US" sz="1400" b="1" spc="-85" dirty="0">
                          <a:solidFill>
                            <a:srgbClr val="005EB8"/>
                          </a:solidFill>
                          <a:latin typeface="Univers for KPMG"/>
                          <a:cs typeface="Univers for KPMG"/>
                        </a:rPr>
                        <a:t>Professional</a:t>
                      </a:r>
                      <a:r>
                        <a:rPr lang="en-US" sz="1400" b="1" spc="-175" dirty="0">
                          <a:solidFill>
                            <a:srgbClr val="005EB8"/>
                          </a:solidFill>
                          <a:latin typeface="Univers for KPMG"/>
                          <a:cs typeface="Univers for KPMG"/>
                        </a:rPr>
                        <a:t> </a:t>
                      </a:r>
                      <a:r>
                        <a:rPr lang="en-US" sz="1400" b="1" spc="-60" dirty="0">
                          <a:solidFill>
                            <a:srgbClr val="005EB8"/>
                          </a:solidFill>
                          <a:latin typeface="Univers for KPMG"/>
                          <a:cs typeface="Univers for KPMG"/>
                        </a:rPr>
                        <a:t>and</a:t>
                      </a:r>
                      <a:r>
                        <a:rPr lang="en-US" sz="1400" b="1" spc="-170" dirty="0">
                          <a:solidFill>
                            <a:srgbClr val="005EB8"/>
                          </a:solidFill>
                          <a:latin typeface="Univers for KPMG"/>
                          <a:cs typeface="Univers for KPMG"/>
                        </a:rPr>
                        <a:t> </a:t>
                      </a:r>
                      <a:r>
                        <a:rPr lang="en-US" sz="1400" b="1" spc="-75" dirty="0">
                          <a:solidFill>
                            <a:srgbClr val="005EB8"/>
                          </a:solidFill>
                          <a:latin typeface="Univers for KPMG"/>
                          <a:cs typeface="Univers for KPMG"/>
                        </a:rPr>
                        <a:t>Industry</a:t>
                      </a:r>
                      <a:r>
                        <a:rPr lang="en-US" sz="1400" b="1" spc="-165" dirty="0">
                          <a:solidFill>
                            <a:srgbClr val="005EB8"/>
                          </a:solidFill>
                          <a:latin typeface="Univers for KPMG"/>
                          <a:cs typeface="Univers for KPMG"/>
                        </a:rPr>
                        <a:t> </a:t>
                      </a:r>
                      <a:r>
                        <a:rPr lang="en-US" sz="1400" b="1" spc="-80" dirty="0">
                          <a:solidFill>
                            <a:srgbClr val="005EB8"/>
                          </a:solidFill>
                          <a:latin typeface="Univers for KPMG"/>
                          <a:cs typeface="Univers for KPMG"/>
                        </a:rPr>
                        <a:t>Experience</a:t>
                      </a:r>
                      <a:endParaRPr lang="en-US" sz="1400" dirty="0">
                        <a:latin typeface="Univers for KPMG"/>
                        <a:cs typeface="Univers for KPMG"/>
                      </a:endParaRPr>
                    </a:p>
                    <a:p>
                      <a:pPr marL="179388" marR="0" lvl="1" indent="3175" algn="just" defTabSz="762000" rtl="0" eaLnBrk="1" fontAlgn="base" latinLnBrk="0" hangingPunct="1">
                        <a:lnSpc>
                          <a:spcPct val="95000"/>
                        </a:lnSpc>
                        <a:spcBef>
                          <a:spcPct val="40000"/>
                        </a:spcBef>
                        <a:spcAft>
                          <a:spcPct val="0"/>
                        </a:spcAft>
                        <a:buClr>
                          <a:srgbClr val="97989A"/>
                        </a:buClr>
                        <a:buSzPct val="100000"/>
                        <a:buFont typeface="Calibri" panose="020F0502020204030204" pitchFamily="34" charset="0"/>
                        <a:buChar char="―"/>
                        <a:tabLst/>
                        <a:defRPr/>
                      </a:pPr>
                      <a:endParaRPr kumimoji="1" lang="en-US" altLang="ko-KR" sz="900" kern="1200" dirty="0">
                        <a:solidFill>
                          <a:schemeClr val="tx1"/>
                        </a:solidFill>
                        <a:latin typeface="Univers for KPMG Light" panose="020B0403020202020204" pitchFamily="34" charset="0"/>
                        <a:ea typeface="+mn-ea"/>
                        <a:cs typeface="Arial" pitchFamily="34" charset="0"/>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0"/>
                  </a:ext>
                </a:extLst>
              </a:tr>
              <a:tr h="701313">
                <a:tc vMerge="1">
                  <a:txBody>
                    <a:bodyPr/>
                    <a:lstStyle/>
                    <a:p>
                      <a:endParaRPr/>
                    </a:p>
                  </a:txBody>
                  <a:tcPr marL="0" marR="0" marT="52069" marB="0">
                    <a:lnL w="6350">
                      <a:solidFill>
                        <a:srgbClr val="00338D"/>
                      </a:solidFill>
                      <a:prstDash val="solid"/>
                    </a:lnL>
                    <a:lnT w="6350">
                      <a:solidFill>
                        <a:srgbClr val="00338D"/>
                      </a:solidFill>
                      <a:prstDash val="solid"/>
                    </a:lnT>
                  </a:tcPr>
                </a:tc>
                <a:tc rowSpan="7">
                  <a:txBody>
                    <a:bodyPr/>
                    <a:lstStyle/>
                    <a:p>
                      <a:pPr>
                        <a:lnSpc>
                          <a:spcPct val="100000"/>
                        </a:lnSpc>
                      </a:pPr>
                      <a:endParaRPr sz="1000" dirty="0">
                        <a:latin typeface="Times New Roman"/>
                        <a:cs typeface="Times New Roman"/>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1"/>
                  </a:ext>
                </a:extLst>
              </a:tr>
              <a:tr h="562959">
                <a:tc>
                  <a:txBody>
                    <a:bodyPr/>
                    <a:lstStyle/>
                    <a:p>
                      <a:pPr>
                        <a:lnSpc>
                          <a:spcPct val="100000"/>
                        </a:lnSpc>
                      </a:pPr>
                      <a:endParaRPr sz="1400" dirty="0">
                        <a:latin typeface="Times New Roman"/>
                        <a:cs typeface="Times New Roman"/>
                      </a:endParaRPr>
                    </a:p>
                    <a:p>
                      <a:pPr marL="372745">
                        <a:lnSpc>
                          <a:spcPct val="100000"/>
                        </a:lnSpc>
                        <a:spcBef>
                          <a:spcPts val="880"/>
                        </a:spcBef>
                      </a:pPr>
                      <a:r>
                        <a:rPr sz="1400" b="1" spc="-80" dirty="0">
                          <a:solidFill>
                            <a:srgbClr val="005EB8"/>
                          </a:solidFill>
                          <a:latin typeface="Univers for KPMG"/>
                          <a:cs typeface="Univers for KPMG"/>
                        </a:rPr>
                        <a:t>Function </a:t>
                      </a:r>
                      <a:r>
                        <a:rPr sz="1400" b="1" spc="-60" dirty="0">
                          <a:solidFill>
                            <a:srgbClr val="005EB8"/>
                          </a:solidFill>
                          <a:latin typeface="Univers for KPMG"/>
                          <a:cs typeface="Univers for KPMG"/>
                        </a:rPr>
                        <a:t>and</a:t>
                      </a:r>
                      <a:r>
                        <a:rPr sz="1400" b="1" spc="-270" dirty="0">
                          <a:solidFill>
                            <a:srgbClr val="005EB8"/>
                          </a:solidFill>
                          <a:latin typeface="Univers for KPMG"/>
                          <a:cs typeface="Univers for KPMG"/>
                        </a:rPr>
                        <a:t> </a:t>
                      </a:r>
                      <a:r>
                        <a:rPr lang="en-US" sz="1400" b="1" spc="-270" dirty="0">
                          <a:solidFill>
                            <a:srgbClr val="005EB8"/>
                          </a:solidFill>
                          <a:latin typeface="Univers for KPMG"/>
                          <a:cs typeface="Univers for KPMG"/>
                        </a:rPr>
                        <a:t> </a:t>
                      </a:r>
                      <a:r>
                        <a:rPr sz="1400" b="1" spc="-80" dirty="0">
                          <a:solidFill>
                            <a:srgbClr val="005EB8"/>
                          </a:solidFill>
                          <a:latin typeface="Univers for KPMG"/>
                          <a:cs typeface="Univers for KPMG"/>
                        </a:rPr>
                        <a:t>Specialization</a:t>
                      </a:r>
                      <a:endParaRPr sz="1400" dirty="0">
                        <a:latin typeface="Univers for KPMG"/>
                        <a:cs typeface="Univers for KPMG"/>
                      </a:endParaRPr>
                    </a:p>
                  </a:txBody>
                  <a:tcPr marL="0" marR="0" marT="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2"/>
                  </a:ext>
                </a:extLst>
              </a:tr>
              <a:tr h="299626">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Specialising</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in Financial Due Diligence and Valuation</a:t>
                      </a: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3"/>
                  </a:ext>
                </a:extLst>
              </a:tr>
              <a:tr h="275273">
                <a:tc>
                  <a:txBody>
                    <a:bodyPr/>
                    <a:lstStyle/>
                    <a:p>
                      <a:pPr marL="372745">
                        <a:lnSpc>
                          <a:spcPct val="100000"/>
                        </a:lnSpc>
                        <a:spcBef>
                          <a:spcPts val="225"/>
                        </a:spcBef>
                      </a:pPr>
                      <a:r>
                        <a:rPr sz="1400" b="1" spc="-75" dirty="0">
                          <a:solidFill>
                            <a:srgbClr val="005EB8"/>
                          </a:solidFill>
                          <a:latin typeface="Univers for KPMG"/>
                          <a:cs typeface="Univers for KPMG"/>
                        </a:rPr>
                        <a:t>Education,</a:t>
                      </a:r>
                      <a:r>
                        <a:rPr sz="1400" b="1" spc="-175" dirty="0">
                          <a:solidFill>
                            <a:srgbClr val="005EB8"/>
                          </a:solidFill>
                          <a:latin typeface="Univers for KPMG"/>
                          <a:cs typeface="Univers for KPMG"/>
                        </a:rPr>
                        <a:t> </a:t>
                      </a:r>
                      <a:r>
                        <a:rPr sz="1400" b="1" spc="-75" dirty="0">
                          <a:solidFill>
                            <a:srgbClr val="005EB8"/>
                          </a:solidFill>
                          <a:latin typeface="Univers for KPMG"/>
                          <a:cs typeface="Univers for KPMG"/>
                        </a:rPr>
                        <a:t>Licenses</a:t>
                      </a:r>
                      <a:r>
                        <a:rPr sz="1400" b="1" spc="-170" dirty="0">
                          <a:solidFill>
                            <a:srgbClr val="005EB8"/>
                          </a:solidFill>
                          <a:latin typeface="Univers for KPMG"/>
                          <a:cs typeface="Univers for KPMG"/>
                        </a:rPr>
                        <a:t> </a:t>
                      </a:r>
                      <a:r>
                        <a:rPr sz="1400" b="1" dirty="0">
                          <a:solidFill>
                            <a:srgbClr val="005EB8"/>
                          </a:solidFill>
                          <a:latin typeface="Univers for KPMG"/>
                          <a:cs typeface="Univers for KPMG"/>
                        </a:rPr>
                        <a:t>&amp;</a:t>
                      </a:r>
                      <a:r>
                        <a:rPr sz="1400" b="1" spc="-175" dirty="0">
                          <a:solidFill>
                            <a:srgbClr val="005EB8"/>
                          </a:solidFill>
                          <a:latin typeface="Univers for KPMG"/>
                          <a:cs typeface="Univers for KPMG"/>
                        </a:rPr>
                        <a:t> </a:t>
                      </a:r>
                      <a:r>
                        <a:rPr sz="1400" b="1" spc="-80" dirty="0">
                          <a:solidFill>
                            <a:srgbClr val="005EB8"/>
                          </a:solidFill>
                          <a:latin typeface="Univers for KPMG"/>
                          <a:cs typeface="Univers for KPMG"/>
                        </a:rPr>
                        <a:t>Certifications</a:t>
                      </a:r>
                      <a:endParaRPr sz="1400" dirty="0">
                        <a:latin typeface="Univers for KPMG"/>
                        <a:cs typeface="Univers for KPMG"/>
                      </a:endParaRPr>
                    </a:p>
                  </a:txBody>
                  <a:tcPr marL="0" marR="0" marT="2857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4"/>
                  </a:ext>
                </a:extLst>
              </a:tr>
              <a:tr h="242984">
                <a:tc>
                  <a:txBody>
                    <a:bodyPr/>
                    <a:lstStyle/>
                    <a:p>
                      <a:pPr marL="471805" marR="0" lvl="0" indent="-99695" algn="l" defTabSz="914400" rtl="0" eaLnBrk="1" fontAlgn="auto" latinLnBrk="1" hangingPunct="1">
                        <a:lnSpc>
                          <a:spcPct val="100000"/>
                        </a:lnSpc>
                        <a:spcBef>
                          <a:spcPts val="260"/>
                        </a:spcBef>
                        <a:spcAft>
                          <a:spcPts val="0"/>
                        </a:spcAft>
                        <a:buClr>
                          <a:srgbClr val="001846"/>
                        </a:buClr>
                        <a:buSzTx/>
                        <a:buFont typeface="Arial"/>
                        <a:buChar char="•"/>
                        <a:tabLst>
                          <a:tab pos="472440" algn="l"/>
                        </a:tabLst>
                        <a:defRPr/>
                      </a:pPr>
                      <a:r>
                        <a:rPr lang="en-US" altLang="ko-KR" sz="800" kern="1200" dirty="0">
                          <a:solidFill>
                            <a:schemeClr val="tx1"/>
                          </a:solidFill>
                          <a:latin typeface="Arial" panose="020B0604020202020204" pitchFamily="34" charset="0"/>
                          <a:ea typeface="+mn-ea"/>
                          <a:cs typeface="Arial" pitchFamily="34" charset="0"/>
                        </a:rPr>
                        <a:t>Bachelor of Art in Economics and Accounting, University of California, San Diego</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5"/>
                  </a:ext>
                </a:extLst>
              </a:tr>
              <a:tr h="242984">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endParaRPr lang="en-US" altLang="ko-KR" sz="800" kern="1200" dirty="0">
                        <a:solidFill>
                          <a:schemeClr val="tx1"/>
                        </a:solidFill>
                        <a:latin typeface="Arial" panose="020B0604020202020204" pitchFamily="34" charset="0"/>
                        <a:ea typeface="+mn-ea"/>
                        <a:cs typeface="Arial" pitchFamily="34" charset="0"/>
                      </a:endParaRPr>
                    </a:p>
                  </a:txBody>
                  <a:tcPr marL="0" marR="0" marT="33020" marB="0">
                    <a:lnL w="6350">
                      <a:solidFill>
                        <a:srgbClr val="00338D"/>
                      </a:solidFill>
                      <a:prstDash val="solid"/>
                    </a:ln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80941948"/>
                  </a:ext>
                </a:extLst>
              </a:tr>
              <a:tr h="2188602">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655" marB="0">
                    <a:lnL w="6350">
                      <a:solidFill>
                        <a:srgbClr val="00338D"/>
                      </a:solidFill>
                      <a:prstDash val="solid"/>
                    </a:lnL>
                    <a:lnB w="6350">
                      <a:solidFill>
                        <a:srgbClr val="00338D"/>
                      </a:solidFill>
                      <a:prstDash val="solid"/>
                    </a:lnB>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dirty="0"/>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6"/>
                  </a:ext>
                </a:extLst>
              </a:tr>
            </a:tbl>
          </a:graphicData>
        </a:graphic>
      </p:graphicFrame>
      <p:sp>
        <p:nvSpPr>
          <p:cNvPr id="12" name="object 19">
            <a:extLst>
              <a:ext uri="{FF2B5EF4-FFF2-40B4-BE49-F238E27FC236}">
                <a16:creationId xmlns:a16="http://schemas.microsoft.com/office/drawing/2014/main" id="{8DCF1F1B-D9A4-4448-ACDB-83920E84EC59}"/>
              </a:ext>
            </a:extLst>
          </p:cNvPr>
          <p:cNvSpPr/>
          <p:nvPr/>
        </p:nvSpPr>
        <p:spPr>
          <a:xfrm>
            <a:off x="2692274" y="1396766"/>
            <a:ext cx="86995" cy="1004062"/>
          </a:xfrm>
          <a:custGeom>
            <a:avLst/>
            <a:gdLst/>
            <a:ahLst/>
            <a:cxnLst/>
            <a:rect l="l" t="t" r="r" b="b"/>
            <a:pathLst>
              <a:path w="86994" h="937260">
                <a:moveTo>
                  <a:pt x="0" y="0"/>
                </a:moveTo>
                <a:lnTo>
                  <a:pt x="86868" y="0"/>
                </a:lnTo>
                <a:lnTo>
                  <a:pt x="86868" y="937260"/>
                </a:lnTo>
                <a:lnTo>
                  <a:pt x="0" y="937260"/>
                </a:lnTo>
                <a:lnTo>
                  <a:pt x="0" y="0"/>
                </a:lnTo>
                <a:close/>
              </a:path>
            </a:pathLst>
          </a:custGeom>
          <a:solidFill>
            <a:srgbClr val="005EB8"/>
          </a:solidFill>
        </p:spPr>
        <p:txBody>
          <a:bodyPr wrap="square" lIns="0" tIns="0" rIns="0" bIns="0" rtlCol="0"/>
          <a:lstStyle/>
          <a:p>
            <a:endParaRPr dirty="0"/>
          </a:p>
        </p:txBody>
      </p:sp>
      <p:sp>
        <p:nvSpPr>
          <p:cNvPr id="13" name="object 20">
            <a:extLst>
              <a:ext uri="{FF2B5EF4-FFF2-40B4-BE49-F238E27FC236}">
                <a16:creationId xmlns:a16="http://schemas.microsoft.com/office/drawing/2014/main" id="{D25CD782-C820-4B36-B007-12B6D495EDC5}"/>
              </a:ext>
            </a:extLst>
          </p:cNvPr>
          <p:cNvSpPr/>
          <p:nvPr/>
        </p:nvSpPr>
        <p:spPr>
          <a:xfrm>
            <a:off x="2692274" y="2469663"/>
            <a:ext cx="86995" cy="539750"/>
          </a:xfrm>
          <a:custGeom>
            <a:avLst/>
            <a:gdLst/>
            <a:ahLst/>
            <a:cxnLst/>
            <a:rect l="l" t="t" r="r" b="b"/>
            <a:pathLst>
              <a:path w="86994" h="539750">
                <a:moveTo>
                  <a:pt x="0" y="0"/>
                </a:moveTo>
                <a:lnTo>
                  <a:pt x="86868" y="0"/>
                </a:lnTo>
                <a:lnTo>
                  <a:pt x="86868" y="539496"/>
                </a:lnTo>
                <a:lnTo>
                  <a:pt x="0" y="539496"/>
                </a:lnTo>
                <a:lnTo>
                  <a:pt x="0" y="0"/>
                </a:lnTo>
                <a:close/>
              </a:path>
            </a:pathLst>
          </a:custGeom>
          <a:solidFill>
            <a:srgbClr val="005EB8"/>
          </a:solidFill>
        </p:spPr>
        <p:txBody>
          <a:bodyPr wrap="square" lIns="0" tIns="0" rIns="0" bIns="0" rtlCol="0"/>
          <a:lstStyle/>
          <a:p>
            <a:endParaRPr dirty="0"/>
          </a:p>
        </p:txBody>
      </p:sp>
      <p:sp>
        <p:nvSpPr>
          <p:cNvPr id="14" name="object 21">
            <a:extLst>
              <a:ext uri="{FF2B5EF4-FFF2-40B4-BE49-F238E27FC236}">
                <a16:creationId xmlns:a16="http://schemas.microsoft.com/office/drawing/2014/main" id="{D48FEEBC-A982-4A49-9501-12B0BF62388E}"/>
              </a:ext>
            </a:extLst>
          </p:cNvPr>
          <p:cNvSpPr/>
          <p:nvPr/>
        </p:nvSpPr>
        <p:spPr>
          <a:xfrm>
            <a:off x="2692274" y="3070119"/>
            <a:ext cx="86995" cy="600710"/>
          </a:xfrm>
          <a:custGeom>
            <a:avLst/>
            <a:gdLst/>
            <a:ahLst/>
            <a:cxnLst/>
            <a:rect l="l" t="t" r="r" b="b"/>
            <a:pathLst>
              <a:path w="86994" h="600710">
                <a:moveTo>
                  <a:pt x="0" y="0"/>
                </a:moveTo>
                <a:lnTo>
                  <a:pt x="86868" y="0"/>
                </a:lnTo>
                <a:lnTo>
                  <a:pt x="86868" y="600455"/>
                </a:lnTo>
                <a:lnTo>
                  <a:pt x="0" y="600455"/>
                </a:lnTo>
                <a:lnTo>
                  <a:pt x="0" y="0"/>
                </a:lnTo>
                <a:close/>
              </a:path>
            </a:pathLst>
          </a:custGeom>
          <a:solidFill>
            <a:srgbClr val="005EB8"/>
          </a:solidFill>
        </p:spPr>
        <p:txBody>
          <a:bodyPr wrap="square" lIns="0" tIns="0" rIns="0" bIns="0" rtlCol="0"/>
          <a:lstStyle/>
          <a:p>
            <a:endParaRPr dirty="0"/>
          </a:p>
        </p:txBody>
      </p:sp>
      <p:sp>
        <p:nvSpPr>
          <p:cNvPr id="16" name="Text Placeholder 15">
            <a:extLst>
              <a:ext uri="{FF2B5EF4-FFF2-40B4-BE49-F238E27FC236}">
                <a16:creationId xmlns:a16="http://schemas.microsoft.com/office/drawing/2014/main" id="{307E87B6-275D-4115-9542-7C8F6CD4F0E5}"/>
              </a:ext>
            </a:extLst>
          </p:cNvPr>
          <p:cNvSpPr txBox="1">
            <a:spLocks/>
          </p:cNvSpPr>
          <p:nvPr/>
        </p:nvSpPr>
        <p:spPr>
          <a:xfrm>
            <a:off x="821334" y="2652109"/>
            <a:ext cx="1566145" cy="2959100"/>
          </a:xfrm>
          <a:prstGeom prst="rect">
            <a:avLst/>
          </a:prstGeom>
        </p:spPr>
        <p:txBody>
          <a:bodyPr lIns="0" rIns="0">
            <a:normAutofit/>
          </a:bodyPr>
          <a:lstStyle>
            <a:lvl1pPr algn="l" rtl="0" eaLnBrk="0" fontAlgn="base" hangingPunct="0">
              <a:spcBef>
                <a:spcPts val="600"/>
              </a:spcBef>
              <a:spcAft>
                <a:spcPct val="0"/>
              </a:spcAft>
              <a:buFont typeface="Arial" panose="020B0604020202020204" pitchFamily="34" charset="0"/>
              <a:defRPr lang="en-US" sz="1000" b="1" kern="1200" dirty="0">
                <a:solidFill>
                  <a:srgbClr val="00338D"/>
                </a:solidFill>
                <a:latin typeface="Arial"/>
                <a:ea typeface="+mn-ea"/>
                <a:cs typeface="Arial" pitchFamily="34" charset="0"/>
              </a:defRPr>
            </a:lvl1pPr>
            <a:lvl2pPr algn="l" rtl="0" eaLnBrk="0" fontAlgn="base" hangingPunct="0">
              <a:spcBef>
                <a:spcPts val="600"/>
              </a:spcBef>
              <a:spcAft>
                <a:spcPct val="0"/>
              </a:spcAft>
              <a:buFont typeface="Arial" panose="020B0604020202020204" pitchFamily="34" charset="0"/>
              <a:defRPr lang="en-US" sz="1000" kern="1200" dirty="0">
                <a:solidFill>
                  <a:schemeClr val="tx1"/>
                </a:solidFill>
                <a:latin typeface="Arial"/>
                <a:ea typeface="+mn-ea"/>
                <a:cs typeface="Arial" pitchFamily="34" charset="0"/>
              </a:defRPr>
            </a:lvl2pPr>
            <a:lvl3pPr marL="1778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3pPr>
            <a:lvl4pPr marL="3556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4pPr>
            <a:lvl5pPr marL="534988" indent="-174625" algn="l" rtl="0" eaLnBrk="0" fontAlgn="base" hangingPunct="0">
              <a:spcBef>
                <a:spcPts val="600"/>
              </a:spcBef>
              <a:spcAft>
                <a:spcPct val="0"/>
              </a:spcAft>
              <a:buClr>
                <a:srgbClr val="97989A"/>
              </a:buClr>
              <a:buFont typeface="Arial" panose="020B0604020202020204" pitchFamily="34" charset="0"/>
              <a:buChar char="■"/>
              <a:defRPr lang="en-GB" sz="10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a:spcBef>
                <a:spcPts val="0"/>
              </a:spcBef>
            </a:pPr>
            <a:r>
              <a:rPr lang="en-US" altLang="ko-KR" dirty="0">
                <a:latin typeface="Calibri"/>
                <a:cs typeface="Times New Roman" panose="02020603050405020304" pitchFamily="18" charset="0"/>
              </a:rPr>
              <a:t>Kang-Hee, Lee</a:t>
            </a:r>
            <a:endParaRPr kumimoji="0" lang="en-US" altLang="ko-KR" sz="1000" b="1" i="0" u="none" strike="noStrike" kern="1200" cap="none" spc="0" normalizeH="0" baseline="0" noProof="0" dirty="0">
              <a:ln>
                <a:noFill/>
              </a:ln>
              <a:solidFill>
                <a:srgbClr val="00338D"/>
              </a:solidFill>
              <a:effectLst/>
              <a:uLnTx/>
              <a:uFillTx/>
              <a:latin typeface="Calibri"/>
              <a:ea typeface="+mn-ea"/>
              <a:cs typeface="Times New Roman" panose="02020603050405020304" pitchFamily="18" charset="0"/>
            </a:endParaRPr>
          </a:p>
          <a:p>
            <a:pPr>
              <a:spcBef>
                <a:spcPts val="0"/>
              </a:spcBef>
            </a:pPr>
            <a:r>
              <a:rPr lang="en-US" altLang="ko-KR" sz="900" b="0" i="1" dirty="0">
                <a:solidFill>
                  <a:srgbClr val="000000"/>
                </a:solidFill>
                <a:latin typeface="Calibri"/>
              </a:rPr>
              <a:t>Manager, Deal Advisory 2</a:t>
            </a:r>
          </a:p>
          <a:p>
            <a:pPr marL="0" lvl="1" eaLnBrk="1" hangingPunct="1">
              <a:spcBef>
                <a:spcPct val="0"/>
              </a:spcBef>
              <a:defRPr/>
            </a:pPr>
            <a:endParaRPr lang="en-US" altLang="ko-KR" sz="800" dirty="0">
              <a:latin typeface="Arial" panose="020B0604020202020204" pitchFamily="34" charset="0"/>
              <a:ea typeface="맑은 고딕" panose="020B0503020000020004" pitchFamily="50" charset="-127"/>
            </a:endParaRP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KPMG Samjong Accounting Corp.</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 Finance Center,</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27th floor, 152 Teheran-ro,</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Gangnam-gu, Seoul, 06236</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 </a:t>
            </a:r>
          </a:p>
          <a:p>
            <a:pPr marL="0" lvl="1" eaLnBrk="1" hangingPunct="1">
              <a:spcBef>
                <a:spcPct val="0"/>
              </a:spcBef>
              <a:defRPr/>
            </a:pPr>
            <a:r>
              <a:rPr lang="de-DE" altLang="ko-KR" sz="800" dirty="0">
                <a:solidFill>
                  <a:srgbClr val="000000"/>
                </a:solidFill>
                <a:latin typeface="Arial" panose="020B0604020202020204" pitchFamily="34" charset="0"/>
                <a:ea typeface="맑은 고딕" panose="020B0503020000020004" pitchFamily="50" charset="-127"/>
              </a:rPr>
              <a:t>Tel  +82 2 2112 7005</a:t>
            </a:r>
          </a:p>
          <a:p>
            <a:pPr marL="0" lvl="1" eaLnBrk="1" hangingPunct="1">
              <a:spcBef>
                <a:spcPct val="0"/>
              </a:spcBef>
              <a:defRPr/>
            </a:pPr>
            <a:r>
              <a:rPr lang="de-DE" altLang="ko-KR" sz="800" dirty="0">
                <a:solidFill>
                  <a:srgbClr val="000000"/>
                </a:solidFill>
                <a:latin typeface="Arial" panose="020B0604020202020204" pitchFamily="34" charset="0"/>
                <a:ea typeface="맑은 고딕" panose="020B0503020000020004" pitchFamily="50" charset="-127"/>
              </a:rPr>
              <a:t>klee39@kr.kpmg.com</a:t>
            </a:r>
            <a:endParaRPr lang="fr-FR" altLang="ko-KR" sz="800" dirty="0">
              <a:solidFill>
                <a:srgbClr val="000000"/>
              </a:solidFill>
              <a:latin typeface="Arial" panose="020B0604020202020204" pitchFamily="34" charset="0"/>
              <a:ea typeface="맑은 고딕" panose="020B0503020000020004" pitchFamily="50" charset="-127"/>
            </a:endParaRPr>
          </a:p>
          <a:p>
            <a:pPr marL="0" lvl="1" eaLnBrk="1" hangingPunct="1">
              <a:spcBef>
                <a:spcPts val="0"/>
              </a:spcBef>
            </a:pPr>
            <a:br>
              <a:rPr lang="en-US" altLang="ko-KR" sz="800" dirty="0">
                <a:latin typeface="Arial" panose="020B0604020202020204" pitchFamily="34" charset="0"/>
                <a:ea typeface="맑은 고딕" panose="020B0503020000020004" pitchFamily="50" charset="-127"/>
              </a:rPr>
            </a:br>
            <a:endParaRPr lang="en-US" altLang="ko-KR" sz="800" dirty="0">
              <a:latin typeface="Arial" panose="020B0604020202020204" pitchFamily="34" charset="0"/>
              <a:ea typeface="맑은 고딕" panose="020B0503020000020004" pitchFamily="50" charset="-127"/>
            </a:endParaRPr>
          </a:p>
        </p:txBody>
      </p:sp>
      <p:sp>
        <p:nvSpPr>
          <p:cNvPr id="18" name="Content Placeholder 12">
            <a:extLst>
              <a:ext uri="{FF2B5EF4-FFF2-40B4-BE49-F238E27FC236}">
                <a16:creationId xmlns:a16="http://schemas.microsoft.com/office/drawing/2014/main" id="{ED9A0B9A-1C96-41D3-9FB1-C5B2893E4356}"/>
              </a:ext>
            </a:extLst>
          </p:cNvPr>
          <p:cNvSpPr txBox="1">
            <a:spLocks/>
          </p:cNvSpPr>
          <p:nvPr/>
        </p:nvSpPr>
        <p:spPr>
          <a:xfrm>
            <a:off x="5867400" y="2469664"/>
            <a:ext cx="3534508" cy="3466316"/>
          </a:xfrm>
          <a:prstGeom prst="rect">
            <a:avLst/>
          </a:prstGeom>
        </p:spPr>
        <p:txBody>
          <a:bodyPr>
            <a:noAutofit/>
          </a:bodyPr>
          <a:lstStyle>
            <a:defPPr>
              <a:defRPr lang="en-US"/>
            </a:defPPr>
            <a:lvl1pPr algn="just" fontAlgn="base">
              <a:spcBef>
                <a:spcPts val="400"/>
              </a:spcBef>
              <a:spcAft>
                <a:spcPct val="0"/>
              </a:spcAft>
              <a:buFont typeface="Arial" panose="020B0604020202020204" pitchFamily="34" charset="0"/>
              <a:defRPr sz="900" b="1">
                <a:solidFill>
                  <a:srgbClr val="0A2B83"/>
                </a:solidFill>
                <a:ea typeface="맑은 고딕" panose="020B0503020000020004" pitchFamily="50" charset="-127"/>
                <a:cs typeface="Arial" pitchFamily="34" charset="0"/>
              </a:defRPr>
            </a:lvl1pPr>
            <a:lvl2pPr marL="0" lvl="1" algn="just" eaLnBrk="0" fontAlgn="base" hangingPunct="0">
              <a:spcBef>
                <a:spcPts val="600"/>
              </a:spcBef>
              <a:spcAft>
                <a:spcPct val="0"/>
              </a:spcAft>
              <a:buFont typeface="Arial" panose="020B0604020202020204" pitchFamily="34" charset="0"/>
              <a:defRPr sz="900">
                <a:solidFill>
                  <a:srgbClr val="000000"/>
                </a:solidFill>
                <a:latin typeface="맑은 고딕" pitchFamily="50" charset="-127"/>
                <a:ea typeface="맑은 고딕" pitchFamily="50" charset="-127"/>
                <a:cs typeface="Arial" charset="0"/>
              </a:defRPr>
            </a:lvl2pPr>
            <a:lvl3pPr marL="177800" lvl="2" indent="-177800" algn="just" eaLnBrk="0" fontAlgn="base" hangingPunct="0">
              <a:lnSpc>
                <a:spcPct val="120000"/>
              </a:lnSpc>
              <a:spcBef>
                <a:spcPts val="600"/>
              </a:spcBef>
              <a:spcAft>
                <a:spcPct val="0"/>
              </a:spcAft>
              <a:buClr>
                <a:srgbClr val="97989A"/>
              </a:buClr>
              <a:buFont typeface="Arial" panose="020B0604020202020204" pitchFamily="34" charset="0"/>
              <a:buChar char="■"/>
              <a:defRPr sz="900">
                <a:latin typeface="맑은 고딕" pitchFamily="50" charset="-127"/>
                <a:ea typeface="맑은 고딕" pitchFamily="50" charset="-127"/>
                <a:cs typeface="Arial" pitchFamily="34" charset="0"/>
              </a:defRPr>
            </a:lvl3pPr>
            <a:lvl4pPr marL="355600" lvl="3" indent="-177800" eaLnBrk="0" fontAlgn="base" hangingPunct="0">
              <a:spcBef>
                <a:spcPts val="600"/>
              </a:spcBef>
              <a:spcAft>
                <a:spcPct val="0"/>
              </a:spcAft>
              <a:buClr>
                <a:srgbClr val="97989A"/>
              </a:buClr>
              <a:buSzPct val="85000"/>
              <a:buFont typeface="Arial" panose="020B0604020202020204" pitchFamily="34" charset="0"/>
              <a:buChar char="–"/>
              <a:defRPr sz="900">
                <a:latin typeface="Arial" pitchFamily="34" charset="0"/>
                <a:ea typeface="맑은 고딕" pitchFamily="50" charset="-127"/>
                <a:cs typeface="Arial" pitchFamily="34" charset="0"/>
              </a:defRPr>
            </a:lvl4pPr>
            <a:lvl5pPr marL="534988" indent="-174625" eaLnBrk="0" fontAlgn="base" hangingPunct="0">
              <a:spcBef>
                <a:spcPts val="600"/>
              </a:spcBef>
              <a:spcAft>
                <a:spcPct val="0"/>
              </a:spcAft>
              <a:buClr>
                <a:srgbClr val="97989A"/>
              </a:buClr>
              <a:buFont typeface="Arial" panose="020B0604020202020204" pitchFamily="34" charset="0"/>
              <a:buChar char="■"/>
              <a:defRPr sz="1000">
                <a:latin typeface="Arial"/>
                <a:cs typeface="Arial" pitchFamily="34" charset="0"/>
              </a:defRPr>
            </a:lvl5pPr>
            <a:lvl6pPr marL="720725" indent="-185738" defTabSz="914400">
              <a:lnSpc>
                <a:spcPct val="100000"/>
              </a:lnSpc>
              <a:spcBef>
                <a:spcPts val="600"/>
              </a:spcBef>
              <a:buClr>
                <a:srgbClr val="97989A"/>
              </a:buClr>
              <a:buFont typeface="Arial" pitchFamily="34" charset="0"/>
              <a:buChar char="–"/>
              <a:defRPr sz="1000">
                <a:latin typeface="Arial"/>
                <a:cs typeface="Arial" pitchFamily="34" charset="0"/>
              </a:defRPr>
            </a:lvl6pPr>
            <a:lvl7pPr marL="895350" indent="-174625" defTabSz="914400">
              <a:lnSpc>
                <a:spcPct val="100000"/>
              </a:lnSpc>
              <a:spcBef>
                <a:spcPts val="600"/>
              </a:spcBef>
              <a:buClr>
                <a:srgbClr val="97989A"/>
              </a:buClr>
              <a:buFont typeface="Arial" pitchFamily="34" charset="0"/>
              <a:buChar char="■"/>
              <a:defRPr sz="1000" baseline="0">
                <a:latin typeface="Arial"/>
                <a:cs typeface="Arial" pitchFamily="34" charset="0"/>
              </a:defRPr>
            </a:lvl7pPr>
            <a:lvl8pPr marL="1081088" indent="-185738" defTabSz="914400">
              <a:lnSpc>
                <a:spcPct val="100000"/>
              </a:lnSpc>
              <a:spcBef>
                <a:spcPts val="600"/>
              </a:spcBef>
              <a:buClr>
                <a:srgbClr val="97989A"/>
              </a:buClr>
              <a:buFont typeface="Arial" pitchFamily="34" charset="0"/>
              <a:buChar char="–"/>
              <a:defRPr sz="1000">
                <a:latin typeface="Arial"/>
              </a:defRPr>
            </a:lvl8pPr>
            <a:lvl9pPr marL="1255713" indent="-174625" defTabSz="914400">
              <a:lnSpc>
                <a:spcPct val="100000"/>
              </a:lnSpc>
              <a:spcBef>
                <a:spcPts val="600"/>
              </a:spcBef>
              <a:buClr>
                <a:srgbClr val="97989A"/>
              </a:buClr>
              <a:buFont typeface="Arial" pitchFamily="34" charset="0"/>
              <a:buChar char="■"/>
              <a:defRPr sz="1000">
                <a:latin typeface="Arial"/>
                <a:cs typeface="Arial" pitchFamily="34" charset="0"/>
              </a:defRPr>
            </a:lvl9pPr>
          </a:lstStyle>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for </a:t>
            </a:r>
            <a:r>
              <a:rPr lang="en-US" altLang="ko-KR" sz="800" kern="1200" noProof="0" dirty="0" err="1">
                <a:solidFill>
                  <a:schemeClr val="tx1"/>
                </a:solidFill>
              </a:rPr>
              <a:t>Gaw</a:t>
            </a:r>
            <a:r>
              <a:rPr lang="en-US" altLang="ko-KR" sz="800" kern="1200" noProof="0" dirty="0">
                <a:solidFill>
                  <a:schemeClr val="tx1"/>
                </a:solidFill>
              </a:rPr>
              <a:t> Capital Partners in its acquisition of a data </a:t>
            </a:r>
            <a:r>
              <a:rPr lang="en-US" altLang="ko-KR" sz="800" dirty="0"/>
              <a:t>c</a:t>
            </a:r>
            <a:r>
              <a:rPr lang="en-US" altLang="ko-KR" sz="800" kern="1200" noProof="0" dirty="0">
                <a:solidFill>
                  <a:schemeClr val="tx1"/>
                </a:solidFill>
              </a:rPr>
              <a:t>enter in Korea</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Financial due diligence for Hanwha on its acquisition of Daewoo </a:t>
            </a:r>
            <a:r>
              <a:rPr lang="en-US" altLang="ko-KR" sz="800" dirty="0" err="1"/>
              <a:t>Shipbuilding&amp;Marine</a:t>
            </a:r>
            <a:r>
              <a:rPr lang="en-US" altLang="ko-KR" sz="800" dirty="0"/>
              <a:t> Engineering</a:t>
            </a:r>
            <a:endParaRPr lang="en-US" altLang="ko-KR" sz="800" kern="1200" noProof="0" dirty="0">
              <a:solidFill>
                <a:schemeClr val="tx1"/>
              </a:solidFill>
            </a:endParaRP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for </a:t>
            </a:r>
            <a:r>
              <a:rPr lang="en-US" altLang="ko-KR" sz="800" kern="1200" noProof="0" dirty="0" err="1">
                <a:solidFill>
                  <a:schemeClr val="tx1"/>
                </a:solidFill>
              </a:rPr>
              <a:t>Hankook&amp;Company</a:t>
            </a:r>
            <a:r>
              <a:rPr lang="en-US" altLang="ko-KR" sz="800" kern="1200" noProof="0" dirty="0">
                <a:solidFill>
                  <a:schemeClr val="tx1"/>
                </a:solidFill>
              </a:rPr>
              <a:t> in its acquisition of a Canadian MEMS manufacturing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for Real McCoy Equity Partners in its acquisition of a US anode material manufacturing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for </a:t>
            </a:r>
            <a:r>
              <a:rPr lang="en-US" altLang="ko-KR" sz="800" kern="1200" noProof="0" dirty="0" err="1">
                <a:solidFill>
                  <a:schemeClr val="tx1"/>
                </a:solidFill>
              </a:rPr>
              <a:t>Noh&amp;Partners</a:t>
            </a:r>
            <a:r>
              <a:rPr lang="en-US" altLang="ko-KR" sz="800" kern="1200" noProof="0" dirty="0">
                <a:solidFill>
                  <a:schemeClr val="tx1"/>
                </a:solidFill>
              </a:rPr>
              <a:t> in its proposed acquisition of a Korean semiconductor equipment manufacturing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for </a:t>
            </a:r>
            <a:r>
              <a:rPr lang="en-US" altLang="ko-KR" sz="800" kern="1200" noProof="0" dirty="0" err="1">
                <a:solidFill>
                  <a:schemeClr val="tx1"/>
                </a:solidFill>
              </a:rPr>
              <a:t>Affirma</a:t>
            </a:r>
            <a:r>
              <a:rPr lang="en-US" altLang="ko-KR" sz="800" kern="1200" noProof="0" dirty="0">
                <a:solidFill>
                  <a:schemeClr val="tx1"/>
                </a:solidFill>
              </a:rPr>
              <a:t> Capital in its proposed acquisition of a Korean chemical waste disposal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for IBK Securities </a:t>
            </a:r>
            <a:r>
              <a:rPr lang="en-US" altLang="ko-KR" sz="800" kern="1200" noProof="0" dirty="0" err="1">
                <a:solidFill>
                  <a:schemeClr val="tx1"/>
                </a:solidFill>
              </a:rPr>
              <a:t>Co,LTD</a:t>
            </a:r>
            <a:r>
              <a:rPr lang="en-US" altLang="ko-KR" sz="800" kern="1200" noProof="0" dirty="0">
                <a:solidFill>
                  <a:schemeClr val="tx1"/>
                </a:solidFill>
              </a:rPr>
              <a:t> in its proposed acquisition of a mobile application production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for Coupang in carve-out acquisition of a media production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Financial due diligence Korean Air in its proposed acquisition of Asiana Airline</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Sell-side advisory for a Korean cosmetics company specialized exporting its products in overseas market</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Sell-side advisory for a Korean meat distributor imported from U.S</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PMO assistance for Olympus Korea’s Scientific Solution department spin-of</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Integration advisory for Affinity in its acquisition of </a:t>
            </a:r>
            <a:r>
              <a:rPr lang="en-US" altLang="ko-KR" sz="800" kern="1200" noProof="0" dirty="0" err="1">
                <a:solidFill>
                  <a:schemeClr val="tx1"/>
                </a:solidFill>
              </a:rPr>
              <a:t>LocknLock</a:t>
            </a:r>
            <a:endParaRPr lang="en-US" altLang="ko-KR" sz="800" kern="1200" noProof="0" dirty="0">
              <a:solidFill>
                <a:schemeClr val="tx1"/>
              </a:solidFill>
            </a:endParaRP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rPr>
              <a:t>SAP integration for Korean transportation payment flatform </a:t>
            </a:r>
          </a:p>
        </p:txBody>
      </p:sp>
      <p:sp>
        <p:nvSpPr>
          <p:cNvPr id="19" name="object 6">
            <a:extLst>
              <a:ext uri="{FF2B5EF4-FFF2-40B4-BE49-F238E27FC236}">
                <a16:creationId xmlns:a16="http://schemas.microsoft.com/office/drawing/2014/main" id="{E7498692-4B4C-41E2-9122-31889E215D61}"/>
              </a:ext>
            </a:extLst>
          </p:cNvPr>
          <p:cNvSpPr/>
          <p:nvPr/>
        </p:nvSpPr>
        <p:spPr>
          <a:xfrm>
            <a:off x="822889" y="1293876"/>
            <a:ext cx="1080515" cy="1358234"/>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82843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altLang="ko-KR" dirty="0"/>
              <a:t>KPMG team</a:t>
            </a:r>
            <a:endParaRPr lang="ko-KR" altLang="en-US" dirty="0"/>
          </a:p>
        </p:txBody>
      </p:sp>
      <p:sp>
        <p:nvSpPr>
          <p:cNvPr id="2" name="Title 1"/>
          <p:cNvSpPr>
            <a:spLocks noGrp="1"/>
          </p:cNvSpPr>
          <p:nvPr>
            <p:ph type="title"/>
          </p:nvPr>
        </p:nvSpPr>
        <p:spPr>
          <a:xfrm>
            <a:off x="819684" y="451575"/>
            <a:ext cx="8260716" cy="723600"/>
          </a:xfrm>
        </p:spPr>
        <p:txBody>
          <a:bodyPr vert="horz" lIns="0" tIns="0" rIns="0" bIns="0" rtlCol="0" anchor="t" anchorCtr="0">
            <a:noAutofit/>
          </a:bodyPr>
          <a:lstStyle/>
          <a:p>
            <a:r>
              <a:rPr lang="en-US" altLang="ko-KR" sz="4800" dirty="0" err="1"/>
              <a:t>Tae-woo</a:t>
            </a:r>
            <a:r>
              <a:rPr lang="en-US" altLang="ko-KR" sz="4800" dirty="0"/>
              <a:t>, Kim – Valuation Manager</a:t>
            </a:r>
            <a:endParaRPr lang="en-GB" sz="4800" dirty="0">
              <a:ea typeface="맑은 고딕" panose="020B0503020000020004" pitchFamily="50" charset="-127"/>
            </a:endParaRPr>
          </a:p>
        </p:txBody>
      </p:sp>
      <p:sp>
        <p:nvSpPr>
          <p:cNvPr id="5" name="object 19">
            <a:extLst>
              <a:ext uri="{FF2B5EF4-FFF2-40B4-BE49-F238E27FC236}">
                <a16:creationId xmlns:a16="http://schemas.microsoft.com/office/drawing/2014/main" id="{D4FE3817-B1EF-4763-A94D-6CDFB578C040}"/>
              </a:ext>
            </a:extLst>
          </p:cNvPr>
          <p:cNvSpPr/>
          <p:nvPr/>
        </p:nvSpPr>
        <p:spPr>
          <a:xfrm>
            <a:off x="2692274" y="1396766"/>
            <a:ext cx="86995" cy="1004062"/>
          </a:xfrm>
          <a:custGeom>
            <a:avLst/>
            <a:gdLst/>
            <a:ahLst/>
            <a:cxnLst/>
            <a:rect l="l" t="t" r="r" b="b"/>
            <a:pathLst>
              <a:path w="86994" h="937260">
                <a:moveTo>
                  <a:pt x="0" y="0"/>
                </a:moveTo>
                <a:lnTo>
                  <a:pt x="86868" y="0"/>
                </a:lnTo>
                <a:lnTo>
                  <a:pt x="86868" y="937260"/>
                </a:lnTo>
                <a:lnTo>
                  <a:pt x="0" y="937260"/>
                </a:lnTo>
                <a:lnTo>
                  <a:pt x="0" y="0"/>
                </a:lnTo>
                <a:close/>
              </a:path>
            </a:pathLst>
          </a:custGeom>
          <a:solidFill>
            <a:srgbClr val="005EB8"/>
          </a:solidFill>
        </p:spPr>
        <p:txBody>
          <a:bodyPr wrap="square" lIns="0" tIns="0" rIns="0" bIns="0" rtlCol="0"/>
          <a:lstStyle/>
          <a:p>
            <a:endParaRPr dirty="0"/>
          </a:p>
        </p:txBody>
      </p:sp>
      <p:sp>
        <p:nvSpPr>
          <p:cNvPr id="6" name="object 20">
            <a:extLst>
              <a:ext uri="{FF2B5EF4-FFF2-40B4-BE49-F238E27FC236}">
                <a16:creationId xmlns:a16="http://schemas.microsoft.com/office/drawing/2014/main" id="{A43BD863-6EAA-4F94-83AC-64563B7040C0}"/>
              </a:ext>
            </a:extLst>
          </p:cNvPr>
          <p:cNvSpPr/>
          <p:nvPr/>
        </p:nvSpPr>
        <p:spPr>
          <a:xfrm>
            <a:off x="2692274" y="2469663"/>
            <a:ext cx="86995" cy="539750"/>
          </a:xfrm>
          <a:custGeom>
            <a:avLst/>
            <a:gdLst/>
            <a:ahLst/>
            <a:cxnLst/>
            <a:rect l="l" t="t" r="r" b="b"/>
            <a:pathLst>
              <a:path w="86994" h="539750">
                <a:moveTo>
                  <a:pt x="0" y="0"/>
                </a:moveTo>
                <a:lnTo>
                  <a:pt x="86868" y="0"/>
                </a:lnTo>
                <a:lnTo>
                  <a:pt x="86868" y="539496"/>
                </a:lnTo>
                <a:lnTo>
                  <a:pt x="0" y="539496"/>
                </a:lnTo>
                <a:lnTo>
                  <a:pt x="0" y="0"/>
                </a:lnTo>
                <a:close/>
              </a:path>
            </a:pathLst>
          </a:custGeom>
          <a:solidFill>
            <a:srgbClr val="005EB8"/>
          </a:solidFill>
        </p:spPr>
        <p:txBody>
          <a:bodyPr wrap="square" lIns="0" tIns="0" rIns="0" bIns="0" rtlCol="0"/>
          <a:lstStyle/>
          <a:p>
            <a:endParaRPr dirty="0"/>
          </a:p>
        </p:txBody>
      </p:sp>
      <p:sp>
        <p:nvSpPr>
          <p:cNvPr id="8" name="object 21">
            <a:extLst>
              <a:ext uri="{FF2B5EF4-FFF2-40B4-BE49-F238E27FC236}">
                <a16:creationId xmlns:a16="http://schemas.microsoft.com/office/drawing/2014/main" id="{7CB6A275-55F8-4403-9365-37B62E399403}"/>
              </a:ext>
            </a:extLst>
          </p:cNvPr>
          <p:cNvSpPr/>
          <p:nvPr/>
        </p:nvSpPr>
        <p:spPr>
          <a:xfrm>
            <a:off x="2692274" y="3070119"/>
            <a:ext cx="86995" cy="600710"/>
          </a:xfrm>
          <a:custGeom>
            <a:avLst/>
            <a:gdLst/>
            <a:ahLst/>
            <a:cxnLst/>
            <a:rect l="l" t="t" r="r" b="b"/>
            <a:pathLst>
              <a:path w="86994" h="600710">
                <a:moveTo>
                  <a:pt x="0" y="0"/>
                </a:moveTo>
                <a:lnTo>
                  <a:pt x="86868" y="0"/>
                </a:lnTo>
                <a:lnTo>
                  <a:pt x="86868" y="600455"/>
                </a:lnTo>
                <a:lnTo>
                  <a:pt x="0" y="600455"/>
                </a:lnTo>
                <a:lnTo>
                  <a:pt x="0" y="0"/>
                </a:lnTo>
                <a:close/>
              </a:path>
            </a:pathLst>
          </a:custGeom>
          <a:solidFill>
            <a:srgbClr val="005EB8"/>
          </a:solidFill>
        </p:spPr>
        <p:txBody>
          <a:bodyPr wrap="square" lIns="0" tIns="0" rIns="0" bIns="0" rtlCol="0"/>
          <a:lstStyle/>
          <a:p>
            <a:endParaRPr dirty="0"/>
          </a:p>
        </p:txBody>
      </p:sp>
      <p:sp>
        <p:nvSpPr>
          <p:cNvPr id="9" name="Text Placeholder 15">
            <a:extLst>
              <a:ext uri="{FF2B5EF4-FFF2-40B4-BE49-F238E27FC236}">
                <a16:creationId xmlns:a16="http://schemas.microsoft.com/office/drawing/2014/main" id="{8879BCDB-F007-49B8-88BF-52290AD19F40}"/>
              </a:ext>
            </a:extLst>
          </p:cNvPr>
          <p:cNvSpPr txBox="1">
            <a:spLocks/>
          </p:cNvSpPr>
          <p:nvPr/>
        </p:nvSpPr>
        <p:spPr>
          <a:xfrm>
            <a:off x="821334" y="2652109"/>
            <a:ext cx="1566145" cy="2959100"/>
          </a:xfrm>
          <a:prstGeom prst="rect">
            <a:avLst/>
          </a:prstGeom>
        </p:spPr>
        <p:txBody>
          <a:bodyPr lIns="0" rIns="0">
            <a:normAutofit/>
          </a:bodyPr>
          <a:lstStyle>
            <a:lvl1pPr algn="l" rtl="0" eaLnBrk="0" fontAlgn="base" hangingPunct="0">
              <a:spcBef>
                <a:spcPts val="600"/>
              </a:spcBef>
              <a:spcAft>
                <a:spcPct val="0"/>
              </a:spcAft>
              <a:buFont typeface="Arial" panose="020B0604020202020204" pitchFamily="34" charset="0"/>
              <a:defRPr lang="en-US" sz="1000" b="1" kern="1200" dirty="0">
                <a:solidFill>
                  <a:srgbClr val="00338D"/>
                </a:solidFill>
                <a:latin typeface="Arial"/>
                <a:ea typeface="+mn-ea"/>
                <a:cs typeface="Arial" pitchFamily="34" charset="0"/>
              </a:defRPr>
            </a:lvl1pPr>
            <a:lvl2pPr algn="l" rtl="0" eaLnBrk="0" fontAlgn="base" hangingPunct="0">
              <a:spcBef>
                <a:spcPts val="600"/>
              </a:spcBef>
              <a:spcAft>
                <a:spcPct val="0"/>
              </a:spcAft>
              <a:buFont typeface="Arial" panose="020B0604020202020204" pitchFamily="34" charset="0"/>
              <a:defRPr lang="en-US" sz="1000" kern="1200" dirty="0">
                <a:solidFill>
                  <a:schemeClr val="tx1"/>
                </a:solidFill>
                <a:latin typeface="Arial"/>
                <a:ea typeface="+mn-ea"/>
                <a:cs typeface="Arial" pitchFamily="34" charset="0"/>
              </a:defRPr>
            </a:lvl2pPr>
            <a:lvl3pPr marL="1778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3pPr>
            <a:lvl4pPr marL="3556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4pPr>
            <a:lvl5pPr marL="534988" indent="-174625" algn="l" rtl="0" eaLnBrk="0" fontAlgn="base" hangingPunct="0">
              <a:spcBef>
                <a:spcPts val="600"/>
              </a:spcBef>
              <a:spcAft>
                <a:spcPct val="0"/>
              </a:spcAft>
              <a:buClr>
                <a:srgbClr val="97989A"/>
              </a:buClr>
              <a:buFont typeface="Arial" panose="020B0604020202020204" pitchFamily="34" charset="0"/>
              <a:buChar char="■"/>
              <a:defRPr lang="en-GB" sz="10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a:spcBef>
                <a:spcPts val="0"/>
              </a:spcBef>
            </a:pPr>
            <a:r>
              <a:rPr lang="en-US" altLang="ko-KR" dirty="0">
                <a:latin typeface="Calibri"/>
                <a:cs typeface="Times New Roman" panose="02020603050405020304" pitchFamily="18" charset="0"/>
              </a:rPr>
              <a:t>Tae-Woo, Kim</a:t>
            </a:r>
            <a:endParaRPr kumimoji="0" lang="en-US" altLang="ko-KR" sz="1000" b="1" i="0" u="none" strike="noStrike" kern="1200" cap="none" spc="0" normalizeH="0" baseline="0" noProof="0" dirty="0">
              <a:ln>
                <a:noFill/>
              </a:ln>
              <a:solidFill>
                <a:srgbClr val="00338D"/>
              </a:solidFill>
              <a:effectLst/>
              <a:uLnTx/>
              <a:uFillTx/>
              <a:latin typeface="Calibri"/>
              <a:ea typeface="+mn-ea"/>
              <a:cs typeface="Times New Roman" panose="02020603050405020304" pitchFamily="18" charset="0"/>
            </a:endParaRPr>
          </a:p>
          <a:p>
            <a:pPr>
              <a:spcBef>
                <a:spcPts val="0"/>
              </a:spcBef>
            </a:pPr>
            <a:r>
              <a:rPr lang="en-US" altLang="ko-KR" sz="900" b="0" i="1" dirty="0">
                <a:solidFill>
                  <a:srgbClr val="000000"/>
                </a:solidFill>
                <a:latin typeface="Calibri"/>
              </a:rPr>
              <a:t>Manager, Deal Advisory 2</a:t>
            </a:r>
          </a:p>
          <a:p>
            <a:pPr marL="0" lvl="1" eaLnBrk="1" hangingPunct="1">
              <a:spcBef>
                <a:spcPct val="0"/>
              </a:spcBef>
              <a:defRPr/>
            </a:pPr>
            <a:endParaRPr lang="en-US" altLang="ko-KR" sz="800" dirty="0">
              <a:latin typeface="Arial" panose="020B0604020202020204" pitchFamily="34" charset="0"/>
              <a:ea typeface="맑은 고딕" panose="020B0503020000020004" pitchFamily="50" charset="-127"/>
            </a:endParaRP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KPMG </a:t>
            </a:r>
            <a:r>
              <a:rPr lang="en-US" altLang="ko-KR" sz="800" dirty="0" err="1">
                <a:latin typeface="Arial" panose="020B0604020202020204" pitchFamily="34" charset="0"/>
                <a:ea typeface="맑은 고딕" panose="020B0503020000020004" pitchFamily="50" charset="-127"/>
              </a:rPr>
              <a:t>Samjong</a:t>
            </a:r>
            <a:r>
              <a:rPr lang="en-US" altLang="ko-KR" sz="800" dirty="0">
                <a:latin typeface="Arial" panose="020B0604020202020204" pitchFamily="34" charset="0"/>
                <a:ea typeface="맑은 고딕" panose="020B0503020000020004" pitchFamily="50" charset="-127"/>
              </a:rPr>
              <a:t> Accounting Corp.</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 Finance Center,</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27th floor, 152 Teheran-</a:t>
            </a:r>
            <a:r>
              <a:rPr lang="en-US" altLang="ko-KR" sz="800" dirty="0" err="1">
                <a:latin typeface="Arial" panose="020B0604020202020204" pitchFamily="34" charset="0"/>
                <a:ea typeface="맑은 고딕" panose="020B0503020000020004" pitchFamily="50" charset="-127"/>
              </a:rPr>
              <a:t>ro</a:t>
            </a:r>
            <a:r>
              <a:rPr lang="en-US" altLang="ko-KR" sz="800" dirty="0">
                <a:latin typeface="Arial" panose="020B0604020202020204" pitchFamily="34" charset="0"/>
                <a:ea typeface="맑은 고딕" panose="020B0503020000020004" pitchFamily="50" charset="-127"/>
              </a:rPr>
              <a:t>,</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a:t>
            </a:r>
            <a:r>
              <a:rPr lang="en-US" altLang="ko-KR" sz="800" dirty="0" err="1">
                <a:latin typeface="Arial" panose="020B0604020202020204" pitchFamily="34" charset="0"/>
                <a:ea typeface="맑은 고딕" panose="020B0503020000020004" pitchFamily="50" charset="-127"/>
              </a:rPr>
              <a:t>gu</a:t>
            </a:r>
            <a:r>
              <a:rPr lang="en-US" altLang="ko-KR" sz="800" dirty="0">
                <a:latin typeface="Arial" panose="020B0604020202020204" pitchFamily="34" charset="0"/>
                <a:ea typeface="맑은 고딕" panose="020B0503020000020004" pitchFamily="50" charset="-127"/>
              </a:rPr>
              <a:t>, Seoul, 06236</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 </a:t>
            </a:r>
          </a:p>
          <a:p>
            <a:pPr marL="0" lvl="1" eaLnBrk="1" hangingPunct="1">
              <a:spcBef>
                <a:spcPct val="0"/>
              </a:spcBef>
              <a:defRPr/>
            </a:pPr>
            <a:r>
              <a:rPr lang="fr-FR" altLang="ko-KR" sz="800" dirty="0">
                <a:latin typeface="Arial" panose="020B0604020202020204" pitchFamily="34" charset="0"/>
                <a:ea typeface="맑은 고딕" panose="020B0503020000020004" pitchFamily="50" charset="-127"/>
              </a:rPr>
              <a:t>Tel  +82 2 2112 0100</a:t>
            </a:r>
          </a:p>
          <a:p>
            <a:pPr marL="0" lvl="1" eaLnBrk="1" hangingPunct="1">
              <a:spcBef>
                <a:spcPct val="0"/>
              </a:spcBef>
              <a:defRPr/>
            </a:pPr>
            <a:r>
              <a:rPr lang="fr-FR" altLang="ko-KR" sz="800" dirty="0">
                <a:latin typeface="Arial" panose="020B0604020202020204" pitchFamily="34" charset="0"/>
                <a:ea typeface="맑은 고딕" panose="020B0503020000020004" pitchFamily="50" charset="-127"/>
              </a:rPr>
              <a:t>tkim75@kr.kpmg.com</a:t>
            </a:r>
          </a:p>
          <a:p>
            <a:pPr marL="0" lvl="1" eaLnBrk="1" hangingPunct="1">
              <a:spcBef>
                <a:spcPts val="0"/>
              </a:spcBef>
            </a:pPr>
            <a:endParaRPr lang="en-US" altLang="ko-KR" sz="800" dirty="0">
              <a:latin typeface="Arial" panose="020B0604020202020204" pitchFamily="34" charset="0"/>
              <a:ea typeface="맑은 고딕" panose="020B0503020000020004" pitchFamily="50" charset="-127"/>
            </a:endParaRPr>
          </a:p>
        </p:txBody>
      </p:sp>
      <p:sp>
        <p:nvSpPr>
          <p:cNvPr id="10" name="Content Placeholder 12">
            <a:extLst>
              <a:ext uri="{FF2B5EF4-FFF2-40B4-BE49-F238E27FC236}">
                <a16:creationId xmlns:a16="http://schemas.microsoft.com/office/drawing/2014/main" id="{49558055-0892-4097-ADDD-0B1282088A53}"/>
              </a:ext>
            </a:extLst>
          </p:cNvPr>
          <p:cNvSpPr txBox="1">
            <a:spLocks/>
          </p:cNvSpPr>
          <p:nvPr/>
        </p:nvSpPr>
        <p:spPr>
          <a:xfrm>
            <a:off x="5867400" y="2469664"/>
            <a:ext cx="3579320" cy="2134758"/>
          </a:xfrm>
          <a:prstGeom prst="rect">
            <a:avLst/>
          </a:prstGeom>
        </p:spPr>
        <p:txBody>
          <a:bodyPr>
            <a:noAutofit/>
          </a:bodyPr>
          <a:lstStyle>
            <a:defPPr>
              <a:defRPr lang="en-US"/>
            </a:defPPr>
            <a:lvl1pPr algn="just" fontAlgn="base">
              <a:spcBef>
                <a:spcPts val="400"/>
              </a:spcBef>
              <a:spcAft>
                <a:spcPct val="0"/>
              </a:spcAft>
              <a:buFont typeface="Arial" panose="020B0604020202020204" pitchFamily="34" charset="0"/>
              <a:defRPr sz="900" b="1">
                <a:solidFill>
                  <a:srgbClr val="0A2B83"/>
                </a:solidFill>
                <a:ea typeface="맑은 고딕" panose="020B0503020000020004" pitchFamily="50" charset="-127"/>
                <a:cs typeface="Arial" pitchFamily="34" charset="0"/>
              </a:defRPr>
            </a:lvl1pPr>
            <a:lvl2pPr marL="0" lvl="1" algn="just" eaLnBrk="0" fontAlgn="base" hangingPunct="0">
              <a:spcBef>
                <a:spcPts val="600"/>
              </a:spcBef>
              <a:spcAft>
                <a:spcPct val="0"/>
              </a:spcAft>
              <a:buFont typeface="Arial" panose="020B0604020202020204" pitchFamily="34" charset="0"/>
              <a:defRPr sz="900">
                <a:solidFill>
                  <a:srgbClr val="000000"/>
                </a:solidFill>
                <a:latin typeface="맑은 고딕" pitchFamily="50" charset="-127"/>
                <a:ea typeface="맑은 고딕" pitchFamily="50" charset="-127"/>
                <a:cs typeface="Arial" charset="0"/>
              </a:defRPr>
            </a:lvl2pPr>
            <a:lvl3pPr marL="177800" lvl="2" indent="-177800" algn="just" eaLnBrk="0" fontAlgn="base" hangingPunct="0">
              <a:lnSpc>
                <a:spcPct val="120000"/>
              </a:lnSpc>
              <a:spcBef>
                <a:spcPts val="600"/>
              </a:spcBef>
              <a:spcAft>
                <a:spcPct val="0"/>
              </a:spcAft>
              <a:buClr>
                <a:srgbClr val="97989A"/>
              </a:buClr>
              <a:buFont typeface="Arial" panose="020B0604020202020204" pitchFamily="34" charset="0"/>
              <a:buChar char="■"/>
              <a:defRPr sz="900">
                <a:latin typeface="맑은 고딕" pitchFamily="50" charset="-127"/>
                <a:ea typeface="맑은 고딕" pitchFamily="50" charset="-127"/>
                <a:cs typeface="Arial" pitchFamily="34" charset="0"/>
              </a:defRPr>
            </a:lvl3pPr>
            <a:lvl4pPr marL="355600" lvl="3" indent="-177800" eaLnBrk="0" fontAlgn="base" hangingPunct="0">
              <a:spcBef>
                <a:spcPts val="600"/>
              </a:spcBef>
              <a:spcAft>
                <a:spcPct val="0"/>
              </a:spcAft>
              <a:buClr>
                <a:srgbClr val="97989A"/>
              </a:buClr>
              <a:buSzPct val="85000"/>
              <a:buFont typeface="Arial" panose="020B0604020202020204" pitchFamily="34" charset="0"/>
              <a:buChar char="–"/>
              <a:defRPr sz="900">
                <a:latin typeface="Arial" pitchFamily="34" charset="0"/>
                <a:ea typeface="맑은 고딕" pitchFamily="50" charset="-127"/>
                <a:cs typeface="Arial" pitchFamily="34" charset="0"/>
              </a:defRPr>
            </a:lvl4pPr>
            <a:lvl5pPr marL="534988" indent="-174625" eaLnBrk="0" fontAlgn="base" hangingPunct="0">
              <a:spcBef>
                <a:spcPts val="600"/>
              </a:spcBef>
              <a:spcAft>
                <a:spcPct val="0"/>
              </a:spcAft>
              <a:buClr>
                <a:srgbClr val="97989A"/>
              </a:buClr>
              <a:buFont typeface="Arial" panose="020B0604020202020204" pitchFamily="34" charset="0"/>
              <a:buChar char="■"/>
              <a:defRPr sz="1000">
                <a:latin typeface="Arial"/>
                <a:cs typeface="Arial" pitchFamily="34" charset="0"/>
              </a:defRPr>
            </a:lvl5pPr>
            <a:lvl6pPr marL="720725" indent="-185738" defTabSz="914400">
              <a:lnSpc>
                <a:spcPct val="100000"/>
              </a:lnSpc>
              <a:spcBef>
                <a:spcPts val="600"/>
              </a:spcBef>
              <a:buClr>
                <a:srgbClr val="97989A"/>
              </a:buClr>
              <a:buFont typeface="Arial" pitchFamily="34" charset="0"/>
              <a:buChar char="–"/>
              <a:defRPr sz="1000">
                <a:latin typeface="Arial"/>
                <a:cs typeface="Arial" pitchFamily="34" charset="0"/>
              </a:defRPr>
            </a:lvl6pPr>
            <a:lvl7pPr marL="895350" indent="-174625" defTabSz="914400">
              <a:lnSpc>
                <a:spcPct val="100000"/>
              </a:lnSpc>
              <a:spcBef>
                <a:spcPts val="600"/>
              </a:spcBef>
              <a:buClr>
                <a:srgbClr val="97989A"/>
              </a:buClr>
              <a:buFont typeface="Arial" pitchFamily="34" charset="0"/>
              <a:buChar char="■"/>
              <a:defRPr sz="1000" baseline="0">
                <a:latin typeface="Arial"/>
                <a:cs typeface="Arial" pitchFamily="34" charset="0"/>
              </a:defRPr>
            </a:lvl7pPr>
            <a:lvl8pPr marL="1081088" indent="-185738" defTabSz="914400">
              <a:lnSpc>
                <a:spcPct val="100000"/>
              </a:lnSpc>
              <a:spcBef>
                <a:spcPts val="600"/>
              </a:spcBef>
              <a:buClr>
                <a:srgbClr val="97989A"/>
              </a:buClr>
              <a:buFont typeface="Arial" pitchFamily="34" charset="0"/>
              <a:buChar char="–"/>
              <a:defRPr sz="1000">
                <a:latin typeface="Arial"/>
              </a:defRPr>
            </a:lvl8pPr>
            <a:lvl9pPr marL="1255713" indent="-174625" defTabSz="914400">
              <a:lnSpc>
                <a:spcPct val="100000"/>
              </a:lnSpc>
              <a:spcBef>
                <a:spcPts val="600"/>
              </a:spcBef>
              <a:buClr>
                <a:srgbClr val="97989A"/>
              </a:buClr>
              <a:buFont typeface="Arial" pitchFamily="34" charset="0"/>
              <a:buChar char="■"/>
              <a:defRPr sz="1000">
                <a:latin typeface="Arial"/>
                <a:cs typeface="Arial" pitchFamily="34" charset="0"/>
              </a:defRPr>
            </a:lvl9pPr>
          </a:lstStyle>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dirty="0"/>
              <a:t>Valuation for Hankook and Company for acquisition of </a:t>
            </a:r>
            <a:r>
              <a:rPr lang="en-US" altLang="ko-KR" sz="800" dirty="0" err="1"/>
              <a:t>Preciseley</a:t>
            </a:r>
            <a:r>
              <a:rPr lang="en-US" altLang="ko-KR" sz="800" dirty="0"/>
              <a:t> Microtechnology Corporation</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Valuation for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Kamur</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a:t>
            </a:r>
            <a:r>
              <a:rPr lang="en-US" altLang="ko-KR" sz="800" dirty="0"/>
              <a:t>Equity for acquisition of Winner </a:t>
            </a:r>
            <a:r>
              <a:rPr lang="en-US" altLang="ko-KR" sz="800" dirty="0" err="1"/>
              <a:t>Ecotech</a:t>
            </a:r>
            <a:endPar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endParaRP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Valuation &amp; DSCR Evaluation of UV coating manufacturing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Financial Due </a:t>
            </a:r>
            <a:r>
              <a:rPr lang="en-US" altLang="ko-KR" sz="800" dirty="0"/>
              <a:t>Diligence of IDC Center for </a:t>
            </a:r>
            <a:r>
              <a:rPr lang="en-US" altLang="ko-KR" sz="800" dirty="0" err="1"/>
              <a:t>Gaw</a:t>
            </a:r>
            <a:r>
              <a:rPr lang="en-US" altLang="ko-KR" sz="800" dirty="0"/>
              <a:t> Capital</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Financial Due Diligence of KENAZ (webtoon production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Financial Due Diligence of LINE STUDIO (mobile game production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Financial Due Diligence of mobile-phone part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manufauctring</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company</a:t>
            </a:r>
          </a:p>
          <a:p>
            <a:pPr marL="179388" lvl="3" indent="-98425" eaLnBrk="1" hangingPunct="1">
              <a:spcBef>
                <a:spcPts val="0"/>
              </a:spcBef>
              <a:spcAft>
                <a:spcPts val="200"/>
              </a:spcAft>
              <a:buClr>
                <a:srgbClr val="00338D">
                  <a:lumMod val="50000"/>
                </a:srgbClr>
              </a:buClr>
              <a:buFont typeface="Arial" panose="020B0604020202020204" pitchFamily="34" charset="0"/>
              <a:buChar cha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Financial Due Diligence of online used-car trading platform</a:t>
            </a:r>
          </a:p>
          <a:p>
            <a:pPr marL="179388" lvl="3" indent="-98425" eaLnBrk="1" hangingPunct="1">
              <a:spcBef>
                <a:spcPts val="0"/>
              </a:spcBef>
              <a:spcAft>
                <a:spcPts val="200"/>
              </a:spcAft>
              <a:buClr>
                <a:srgbClr val="00338D">
                  <a:lumMod val="50000"/>
                </a:srgbClr>
              </a:buClr>
              <a:buFont typeface="Arial" panose="020B0604020202020204" pitchFamily="34" charset="0"/>
              <a:buChar char="•"/>
            </a:pPr>
            <a:endPar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endParaRPr>
          </a:p>
          <a:p>
            <a:pPr marL="179388" lvl="3" indent="-98425" eaLnBrk="1" hangingPunct="1">
              <a:spcBef>
                <a:spcPts val="0"/>
              </a:spcBef>
              <a:spcAft>
                <a:spcPts val="200"/>
              </a:spcAft>
              <a:buClr>
                <a:srgbClr val="00338D">
                  <a:lumMod val="50000"/>
                </a:srgbClr>
              </a:buClr>
              <a:buFont typeface="Arial" panose="020B0604020202020204" pitchFamily="34" charset="0"/>
              <a:buChar char="•"/>
            </a:pPr>
            <a:endPar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endParaRPr>
          </a:p>
          <a:p>
            <a:pPr marL="179388" lvl="3" indent="-98425" eaLnBrk="1" hangingPunct="1">
              <a:spcBef>
                <a:spcPts val="0"/>
              </a:spcBef>
              <a:spcAft>
                <a:spcPts val="200"/>
              </a:spcAft>
              <a:buClr>
                <a:srgbClr val="00338D">
                  <a:lumMod val="50000"/>
                </a:srgbClr>
              </a:buClr>
              <a:buFont typeface="Arial" panose="020B0604020202020204" pitchFamily="34" charset="0"/>
              <a:buChar char="•"/>
            </a:pPr>
            <a:endPar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endParaRPr>
          </a:p>
          <a:p>
            <a:pPr marL="179388" lvl="3" indent="-98425" eaLnBrk="1" hangingPunct="1">
              <a:spcBef>
                <a:spcPts val="0"/>
              </a:spcBef>
              <a:spcAft>
                <a:spcPts val="200"/>
              </a:spcAft>
              <a:buClr>
                <a:srgbClr val="00338D">
                  <a:lumMod val="50000"/>
                </a:srgbClr>
              </a:buClr>
              <a:buFont typeface="Arial" panose="020B0604020202020204" pitchFamily="34" charset="0"/>
              <a:buChar char="•"/>
            </a:pPr>
            <a:endPar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endParaRPr>
          </a:p>
        </p:txBody>
      </p:sp>
      <p:pic>
        <p:nvPicPr>
          <p:cNvPr id="15" name="그림 14" descr="사람, 슈트, 의류, 착용이(가) 표시된 사진&#10;&#10;자동 생성된 설명">
            <a:extLst>
              <a:ext uri="{FF2B5EF4-FFF2-40B4-BE49-F238E27FC236}">
                <a16:creationId xmlns:a16="http://schemas.microsoft.com/office/drawing/2014/main" id="{DB81F8FB-AFFD-4A1C-9AF8-982C22C6B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89" y="1293875"/>
            <a:ext cx="1080514" cy="1358233"/>
          </a:xfrm>
          <a:prstGeom prst="rect">
            <a:avLst/>
          </a:prstGeom>
        </p:spPr>
      </p:pic>
      <p:graphicFrame>
        <p:nvGraphicFramePr>
          <p:cNvPr id="17" name="object 8">
            <a:extLst>
              <a:ext uri="{FF2B5EF4-FFF2-40B4-BE49-F238E27FC236}">
                <a16:creationId xmlns:a16="http://schemas.microsoft.com/office/drawing/2014/main" id="{F074BD28-0124-48CD-9396-DB6289EA7274}"/>
              </a:ext>
            </a:extLst>
          </p:cNvPr>
          <p:cNvGraphicFramePr>
            <a:graphicFrameLocks noGrp="1"/>
          </p:cNvGraphicFramePr>
          <p:nvPr>
            <p:extLst>
              <p:ext uri="{D42A27DB-BD31-4B8C-83A1-F6EECF244321}">
                <p14:modId xmlns:p14="http://schemas.microsoft.com/office/powerpoint/2010/main" val="2818791678"/>
              </p:ext>
            </p:extLst>
          </p:nvPr>
        </p:nvGraphicFramePr>
        <p:xfrm>
          <a:off x="2571262" y="1293875"/>
          <a:ext cx="6830646" cy="4575479"/>
        </p:xfrm>
        <a:graphic>
          <a:graphicData uri="http://schemas.openxmlformats.org/drawingml/2006/table">
            <a:tbl>
              <a:tblPr firstRow="1" bandRow="1">
                <a:tableStyleId>{2D5ABB26-0587-4C30-8999-92F81FD0307C}</a:tableStyleId>
              </a:tblPr>
              <a:tblGrid>
                <a:gridCol w="3126153">
                  <a:extLst>
                    <a:ext uri="{9D8B030D-6E8A-4147-A177-3AD203B41FA5}">
                      <a16:colId xmlns:a16="http://schemas.microsoft.com/office/drawing/2014/main" val="20000"/>
                    </a:ext>
                  </a:extLst>
                </a:gridCol>
                <a:gridCol w="117231">
                  <a:extLst>
                    <a:ext uri="{9D8B030D-6E8A-4147-A177-3AD203B41FA5}">
                      <a16:colId xmlns:a16="http://schemas.microsoft.com/office/drawing/2014/main" val="20001"/>
                    </a:ext>
                  </a:extLst>
                </a:gridCol>
                <a:gridCol w="3587262">
                  <a:extLst>
                    <a:ext uri="{9D8B030D-6E8A-4147-A177-3AD203B41FA5}">
                      <a16:colId xmlns:a16="http://schemas.microsoft.com/office/drawing/2014/main" val="20002"/>
                    </a:ext>
                  </a:extLst>
                </a:gridCol>
              </a:tblGrid>
              <a:tr h="94488">
                <a:tc rowSpan="2">
                  <a:txBody>
                    <a:bodyPr/>
                    <a:lstStyle/>
                    <a:p>
                      <a:pPr marL="328295">
                        <a:lnSpc>
                          <a:spcPct val="100000"/>
                        </a:lnSpc>
                        <a:spcBef>
                          <a:spcPts val="409"/>
                        </a:spcBef>
                      </a:pPr>
                      <a:r>
                        <a:rPr lang="en-US" altLang="ko-KR" sz="2400" b="1" spc="-60" dirty="0">
                          <a:solidFill>
                            <a:srgbClr val="005EB8"/>
                          </a:solidFill>
                          <a:latin typeface="맑은 고딕"/>
                          <a:cs typeface="맑은 고딕"/>
                        </a:rPr>
                        <a:t>Tae Woo, Kim   </a:t>
                      </a:r>
                      <a:r>
                        <a:rPr lang="en-US" altLang="ko-KR" sz="1400" b="1" spc="-85" dirty="0">
                          <a:solidFill>
                            <a:srgbClr val="005EB8"/>
                          </a:solidFill>
                          <a:latin typeface="맑은 고딕"/>
                          <a:cs typeface="맑은 고딕"/>
                        </a:rPr>
                        <a:t>Manager</a:t>
                      </a:r>
                    </a:p>
                  </a:txBody>
                  <a:tcPr marL="0" marR="0" marT="52069" marB="0">
                    <a:lnL w="6350">
                      <a:solidFill>
                        <a:srgbClr val="00338D"/>
                      </a:solidFill>
                      <a:prstDash val="solid"/>
                    </a:lnL>
                    <a:lnT w="6350">
                      <a:solidFill>
                        <a:srgbClr val="00338D"/>
                      </a:solidFill>
                      <a:prstDash val="solid"/>
                    </a:lnT>
                  </a:tcPr>
                </a:tc>
                <a:tc>
                  <a:txBody>
                    <a:bodyPr/>
                    <a:lstStyle/>
                    <a:p>
                      <a:pPr>
                        <a:lnSpc>
                          <a:spcPct val="100000"/>
                        </a:lnSpc>
                      </a:pPr>
                      <a:endParaRPr sz="400" dirty="0">
                        <a:latin typeface="Times New Roman"/>
                        <a:cs typeface="Times New Roman"/>
                      </a:endParaRPr>
                    </a:p>
                  </a:txBody>
                  <a:tcPr marL="0" marR="0" marT="0" marB="0">
                    <a:lnT w="6350">
                      <a:solidFill>
                        <a:srgbClr val="00338D"/>
                      </a:solidFill>
                      <a:prstDash val="solid"/>
                    </a:lnT>
                  </a:tcPr>
                </a:tc>
                <a:tc rowSpan="8">
                  <a:txBody>
                    <a:bodyPr/>
                    <a:lstStyle/>
                    <a:p>
                      <a:pPr marL="240029">
                        <a:lnSpc>
                          <a:spcPct val="100000"/>
                        </a:lnSpc>
                        <a:spcBef>
                          <a:spcPts val="0"/>
                        </a:spcBef>
                      </a:pPr>
                      <a:r>
                        <a:rPr sz="1400" b="1" spc="-95" dirty="0">
                          <a:solidFill>
                            <a:srgbClr val="005EB8"/>
                          </a:solidFill>
                          <a:latin typeface="Univers for KPMG"/>
                          <a:cs typeface="Univers for KPMG"/>
                        </a:rPr>
                        <a:t>Background</a:t>
                      </a:r>
                      <a:endParaRPr sz="1400" dirty="0">
                        <a:latin typeface="Univers for KPMG"/>
                        <a:cs typeface="Univers for KPMG"/>
                      </a:endParaRPr>
                    </a:p>
                    <a:p>
                      <a:pPr marL="410844" marR="119380" lvl="0" indent="-171450" algn="l" defTabSz="914400" rtl="0" eaLnBrk="1" fontAlgn="auto" latinLnBrk="1" hangingPunct="1">
                        <a:lnSpc>
                          <a:spcPct val="120000"/>
                        </a:lnSpc>
                        <a:spcBef>
                          <a:spcPts val="365"/>
                        </a:spcBef>
                        <a:spcAft>
                          <a:spcPts val="0"/>
                        </a:spcAft>
                        <a:buClrTx/>
                        <a:buSzTx/>
                        <a:buFont typeface="Arial" panose="020B0604020202020204" pitchFamily="34" charset="0"/>
                        <a:buChar char="•"/>
                        <a:tabLst/>
                        <a:defRPr/>
                      </a:pPr>
                      <a:r>
                        <a:rPr lang="en-US" altLang="ko-KR" sz="800" kern="1200" dirty="0" err="1">
                          <a:solidFill>
                            <a:schemeClr val="tx1"/>
                          </a:solidFill>
                          <a:latin typeface="Arial" panose="020B0604020202020204" pitchFamily="34" charset="0"/>
                          <a:ea typeface="+mn-ea"/>
                          <a:cs typeface="Arial" pitchFamily="34" charset="0"/>
                        </a:rPr>
                        <a:t>Tae-woo</a:t>
                      </a:r>
                      <a:r>
                        <a:rPr lang="en-US" altLang="ko-KR" sz="800" kern="1200" dirty="0">
                          <a:solidFill>
                            <a:schemeClr val="tx1"/>
                          </a:solidFill>
                          <a:latin typeface="Arial" panose="020B0604020202020204" pitchFamily="34" charset="0"/>
                          <a:ea typeface="+mn-ea"/>
                          <a:cs typeface="Arial" pitchFamily="34" charset="0"/>
                        </a:rPr>
                        <a:t> has performed Financial Due Diligence and Valuation in various industries including manufacturing, consumer goods, shipbuilding and marine industry since 2017. </a:t>
                      </a:r>
                    </a:p>
                    <a:p>
                      <a:pPr marL="410844" marR="119380" indent="-171450">
                        <a:lnSpc>
                          <a:spcPct val="120000"/>
                        </a:lnSpc>
                        <a:spcBef>
                          <a:spcPts val="0"/>
                        </a:spcBef>
                        <a:buFont typeface="Arial" panose="020B0604020202020204" pitchFamily="34" charset="0"/>
                        <a:buChar char="•"/>
                      </a:pPr>
                      <a:endParaRPr lang="en-US" altLang="ko-KR" sz="800" kern="1200" dirty="0">
                        <a:solidFill>
                          <a:schemeClr val="tx1"/>
                        </a:solidFill>
                        <a:latin typeface="Arial" panose="020B0604020202020204" pitchFamily="34" charset="0"/>
                        <a:ea typeface="맑은 고딕" panose="020B0503020000020004" pitchFamily="50" charset="-127"/>
                        <a:cs typeface="Arial" pitchFamily="34" charset="0"/>
                      </a:endParaRPr>
                    </a:p>
                    <a:p>
                      <a:pPr marL="240029">
                        <a:lnSpc>
                          <a:spcPct val="100000"/>
                        </a:lnSpc>
                        <a:spcBef>
                          <a:spcPts val="270"/>
                        </a:spcBef>
                      </a:pPr>
                      <a:r>
                        <a:rPr sz="1400" b="1" spc="-85" dirty="0">
                          <a:solidFill>
                            <a:srgbClr val="005EB8"/>
                          </a:solidFill>
                          <a:latin typeface="Univers for KPMG"/>
                          <a:cs typeface="Univers for KPMG"/>
                        </a:rPr>
                        <a:t>Professional</a:t>
                      </a:r>
                      <a:r>
                        <a:rPr sz="1400" b="1" spc="-175" dirty="0">
                          <a:solidFill>
                            <a:srgbClr val="005EB8"/>
                          </a:solidFill>
                          <a:latin typeface="Univers for KPMG"/>
                          <a:cs typeface="Univers for KPMG"/>
                        </a:rPr>
                        <a:t> </a:t>
                      </a:r>
                      <a:r>
                        <a:rPr sz="1400" b="1" spc="-60" dirty="0">
                          <a:solidFill>
                            <a:srgbClr val="005EB8"/>
                          </a:solidFill>
                          <a:latin typeface="Univers for KPMG"/>
                          <a:cs typeface="Univers for KPMG"/>
                        </a:rPr>
                        <a:t>and</a:t>
                      </a:r>
                      <a:r>
                        <a:rPr sz="1400" b="1" spc="-170" dirty="0">
                          <a:solidFill>
                            <a:srgbClr val="005EB8"/>
                          </a:solidFill>
                          <a:latin typeface="Univers for KPMG"/>
                          <a:cs typeface="Univers for KPMG"/>
                        </a:rPr>
                        <a:t> </a:t>
                      </a:r>
                      <a:r>
                        <a:rPr sz="1400" b="1" spc="-75" dirty="0">
                          <a:solidFill>
                            <a:srgbClr val="005EB8"/>
                          </a:solidFill>
                          <a:latin typeface="Univers for KPMG"/>
                          <a:cs typeface="Univers for KPMG"/>
                        </a:rPr>
                        <a:t>Industry</a:t>
                      </a:r>
                      <a:r>
                        <a:rPr sz="1400" b="1" spc="-165" dirty="0">
                          <a:solidFill>
                            <a:srgbClr val="005EB8"/>
                          </a:solidFill>
                          <a:latin typeface="Univers for KPMG"/>
                          <a:cs typeface="Univers for KPMG"/>
                        </a:rPr>
                        <a:t> </a:t>
                      </a:r>
                      <a:r>
                        <a:rPr sz="1400" b="1" spc="-80" dirty="0">
                          <a:solidFill>
                            <a:srgbClr val="005EB8"/>
                          </a:solidFill>
                          <a:latin typeface="Univers for KPMG"/>
                          <a:cs typeface="Univers for KPMG"/>
                        </a:rPr>
                        <a:t>Experience</a:t>
                      </a:r>
                      <a:endParaRPr sz="1400" dirty="0">
                        <a:latin typeface="Univers for KPMG"/>
                        <a:cs typeface="Univers for KPMG"/>
                      </a:endParaRPr>
                    </a:p>
                    <a:p>
                      <a:pPr marL="179388" marR="0" lvl="1" indent="3175" algn="just" defTabSz="762000" rtl="0" eaLnBrk="1" fontAlgn="base" latinLnBrk="0" hangingPunct="1">
                        <a:lnSpc>
                          <a:spcPct val="95000"/>
                        </a:lnSpc>
                        <a:spcBef>
                          <a:spcPct val="40000"/>
                        </a:spcBef>
                        <a:spcAft>
                          <a:spcPct val="0"/>
                        </a:spcAft>
                        <a:buClr>
                          <a:srgbClr val="97989A"/>
                        </a:buClr>
                        <a:buSzPct val="100000"/>
                        <a:buFont typeface="Calibri" panose="020F0502020204030204" pitchFamily="34" charset="0"/>
                        <a:buChar char="―"/>
                        <a:tabLst/>
                        <a:defRPr/>
                      </a:pPr>
                      <a:endParaRPr kumimoji="1" lang="en-US" altLang="ko-KR" sz="900" kern="1200" dirty="0">
                        <a:solidFill>
                          <a:schemeClr val="tx1"/>
                        </a:solidFill>
                        <a:latin typeface="Univers for KPMG Light" panose="020B0403020202020204" pitchFamily="34" charset="0"/>
                        <a:ea typeface="+mn-ea"/>
                        <a:cs typeface="Arial" pitchFamily="34" charset="0"/>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0"/>
                  </a:ext>
                </a:extLst>
              </a:tr>
              <a:tr h="701313">
                <a:tc vMerge="1">
                  <a:txBody>
                    <a:bodyPr/>
                    <a:lstStyle/>
                    <a:p>
                      <a:endParaRPr/>
                    </a:p>
                  </a:txBody>
                  <a:tcPr marL="0" marR="0" marT="52069" marB="0">
                    <a:lnL w="6350">
                      <a:solidFill>
                        <a:srgbClr val="00338D"/>
                      </a:solidFill>
                      <a:prstDash val="solid"/>
                    </a:lnL>
                    <a:lnT w="6350">
                      <a:solidFill>
                        <a:srgbClr val="00338D"/>
                      </a:solidFill>
                      <a:prstDash val="solid"/>
                    </a:lnT>
                  </a:tcPr>
                </a:tc>
                <a:tc rowSpan="7">
                  <a:txBody>
                    <a:bodyPr/>
                    <a:lstStyle/>
                    <a:p>
                      <a:pPr>
                        <a:lnSpc>
                          <a:spcPct val="100000"/>
                        </a:lnSpc>
                      </a:pPr>
                      <a:endParaRPr sz="1000" dirty="0">
                        <a:latin typeface="Times New Roman"/>
                        <a:cs typeface="Times New Roman"/>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1"/>
                  </a:ext>
                </a:extLst>
              </a:tr>
              <a:tr h="562959">
                <a:tc>
                  <a:txBody>
                    <a:bodyPr/>
                    <a:lstStyle/>
                    <a:p>
                      <a:pPr>
                        <a:lnSpc>
                          <a:spcPct val="100000"/>
                        </a:lnSpc>
                      </a:pPr>
                      <a:endParaRPr sz="1400" dirty="0">
                        <a:latin typeface="Times New Roman"/>
                        <a:cs typeface="Times New Roman"/>
                      </a:endParaRPr>
                    </a:p>
                    <a:p>
                      <a:pPr marL="372745">
                        <a:lnSpc>
                          <a:spcPct val="100000"/>
                        </a:lnSpc>
                        <a:spcBef>
                          <a:spcPts val="880"/>
                        </a:spcBef>
                      </a:pPr>
                      <a:r>
                        <a:rPr sz="1400" b="1" spc="-80" dirty="0">
                          <a:solidFill>
                            <a:srgbClr val="005EB8"/>
                          </a:solidFill>
                          <a:latin typeface="Univers for KPMG"/>
                          <a:cs typeface="Univers for KPMG"/>
                        </a:rPr>
                        <a:t>Function </a:t>
                      </a:r>
                      <a:r>
                        <a:rPr sz="1400" b="1" spc="-60" dirty="0">
                          <a:solidFill>
                            <a:srgbClr val="005EB8"/>
                          </a:solidFill>
                          <a:latin typeface="Univers for KPMG"/>
                          <a:cs typeface="Univers for KPMG"/>
                        </a:rPr>
                        <a:t>and</a:t>
                      </a:r>
                      <a:r>
                        <a:rPr sz="1400" b="1" spc="-270" dirty="0">
                          <a:solidFill>
                            <a:srgbClr val="005EB8"/>
                          </a:solidFill>
                          <a:latin typeface="Univers for KPMG"/>
                          <a:cs typeface="Univers for KPMG"/>
                        </a:rPr>
                        <a:t> </a:t>
                      </a:r>
                      <a:r>
                        <a:rPr lang="en-US" sz="1400" b="1" spc="-270" dirty="0">
                          <a:solidFill>
                            <a:srgbClr val="005EB8"/>
                          </a:solidFill>
                          <a:latin typeface="Univers for KPMG"/>
                          <a:cs typeface="Univers for KPMG"/>
                        </a:rPr>
                        <a:t> </a:t>
                      </a:r>
                      <a:r>
                        <a:rPr sz="1400" b="1" spc="-80" dirty="0">
                          <a:solidFill>
                            <a:srgbClr val="005EB8"/>
                          </a:solidFill>
                          <a:latin typeface="Univers for KPMG"/>
                          <a:cs typeface="Univers for KPMG"/>
                        </a:rPr>
                        <a:t>Specialization</a:t>
                      </a:r>
                      <a:endParaRPr sz="1400" dirty="0">
                        <a:latin typeface="Univers for KPMG"/>
                        <a:cs typeface="Univers for KPMG"/>
                      </a:endParaRPr>
                    </a:p>
                  </a:txBody>
                  <a:tcPr marL="0" marR="0" marT="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2"/>
                  </a:ext>
                </a:extLst>
              </a:tr>
              <a:tr h="299626">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Specialising</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in Financial Due Diligence and Valuation</a:t>
                      </a: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3"/>
                  </a:ext>
                </a:extLst>
              </a:tr>
              <a:tr h="275273">
                <a:tc>
                  <a:txBody>
                    <a:bodyPr/>
                    <a:lstStyle/>
                    <a:p>
                      <a:pPr marL="372745">
                        <a:lnSpc>
                          <a:spcPct val="100000"/>
                        </a:lnSpc>
                        <a:spcBef>
                          <a:spcPts val="225"/>
                        </a:spcBef>
                      </a:pPr>
                      <a:r>
                        <a:rPr sz="1400" b="1" spc="-75" dirty="0">
                          <a:solidFill>
                            <a:srgbClr val="005EB8"/>
                          </a:solidFill>
                          <a:latin typeface="Univers for KPMG"/>
                          <a:cs typeface="Univers for KPMG"/>
                        </a:rPr>
                        <a:t>Education,</a:t>
                      </a:r>
                      <a:r>
                        <a:rPr sz="1400" b="1" spc="-175" dirty="0">
                          <a:solidFill>
                            <a:srgbClr val="005EB8"/>
                          </a:solidFill>
                          <a:latin typeface="Univers for KPMG"/>
                          <a:cs typeface="Univers for KPMG"/>
                        </a:rPr>
                        <a:t> </a:t>
                      </a:r>
                      <a:r>
                        <a:rPr sz="1400" b="1" spc="-75" dirty="0">
                          <a:solidFill>
                            <a:srgbClr val="005EB8"/>
                          </a:solidFill>
                          <a:latin typeface="Univers for KPMG"/>
                          <a:cs typeface="Univers for KPMG"/>
                        </a:rPr>
                        <a:t>Licenses</a:t>
                      </a:r>
                      <a:r>
                        <a:rPr sz="1400" b="1" spc="-170" dirty="0">
                          <a:solidFill>
                            <a:srgbClr val="005EB8"/>
                          </a:solidFill>
                          <a:latin typeface="Univers for KPMG"/>
                          <a:cs typeface="Univers for KPMG"/>
                        </a:rPr>
                        <a:t> </a:t>
                      </a:r>
                      <a:r>
                        <a:rPr sz="1400" b="1" dirty="0">
                          <a:solidFill>
                            <a:srgbClr val="005EB8"/>
                          </a:solidFill>
                          <a:latin typeface="Univers for KPMG"/>
                          <a:cs typeface="Univers for KPMG"/>
                        </a:rPr>
                        <a:t>&amp;</a:t>
                      </a:r>
                      <a:r>
                        <a:rPr sz="1400" b="1" spc="-175" dirty="0">
                          <a:solidFill>
                            <a:srgbClr val="005EB8"/>
                          </a:solidFill>
                          <a:latin typeface="Univers for KPMG"/>
                          <a:cs typeface="Univers for KPMG"/>
                        </a:rPr>
                        <a:t> </a:t>
                      </a:r>
                      <a:r>
                        <a:rPr sz="1400" b="1" spc="-80" dirty="0">
                          <a:solidFill>
                            <a:srgbClr val="005EB8"/>
                          </a:solidFill>
                          <a:latin typeface="Univers for KPMG"/>
                          <a:cs typeface="Univers for KPMG"/>
                        </a:rPr>
                        <a:t>Certifications</a:t>
                      </a:r>
                      <a:endParaRPr sz="1400" dirty="0">
                        <a:latin typeface="Univers for KPMG"/>
                        <a:cs typeface="Univers for KPMG"/>
                      </a:endParaRPr>
                    </a:p>
                  </a:txBody>
                  <a:tcPr marL="0" marR="0" marT="2857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4"/>
                  </a:ext>
                </a:extLst>
              </a:tr>
              <a:tr h="242984">
                <a:tc>
                  <a:txBody>
                    <a:bodyPr/>
                    <a:lstStyle/>
                    <a:p>
                      <a:pPr marL="471805" marR="0" lvl="0" indent="-99695" algn="l" defTabSz="914400" rtl="0" eaLnBrk="1" fontAlgn="auto" latinLnBrk="1" hangingPunct="1">
                        <a:lnSpc>
                          <a:spcPct val="100000"/>
                        </a:lnSpc>
                        <a:spcBef>
                          <a:spcPts val="260"/>
                        </a:spcBef>
                        <a:spcAft>
                          <a:spcPts val="0"/>
                        </a:spcAft>
                        <a:buClr>
                          <a:srgbClr val="001846"/>
                        </a:buClr>
                        <a:buSzTx/>
                        <a:buFont typeface="Arial"/>
                        <a:buChar char="•"/>
                        <a:tabLst>
                          <a:tab pos="472440" algn="l"/>
                        </a:tabLst>
                        <a:defRPr/>
                      </a:pPr>
                      <a:r>
                        <a:rPr lang="en-US" altLang="ko-KR" sz="800" kern="1200" dirty="0">
                          <a:solidFill>
                            <a:schemeClr val="tx1"/>
                          </a:solidFill>
                          <a:latin typeface="Arial" panose="020B0604020202020204" pitchFamily="34" charset="0"/>
                          <a:ea typeface="+mn-ea"/>
                          <a:cs typeface="Arial" pitchFamily="34" charset="0"/>
                        </a:rPr>
                        <a:t>Bachelor of Business Administration, Korea University</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5"/>
                  </a:ext>
                </a:extLst>
              </a:tr>
              <a:tr h="242984">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mn-ea"/>
                          <a:cs typeface="Arial" pitchFamily="34" charset="0"/>
                        </a:rPr>
                        <a:t>Member of the Korean Institute of Certified Public Accountants</a:t>
                      </a:r>
                    </a:p>
                  </a:txBody>
                  <a:tcPr marL="0" marR="0" marT="33020" marB="0">
                    <a:lnL w="6350">
                      <a:solidFill>
                        <a:srgbClr val="00338D"/>
                      </a:solidFill>
                      <a:prstDash val="solid"/>
                    </a:ln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80941948"/>
                  </a:ext>
                </a:extLst>
              </a:tr>
              <a:tr h="2121976">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655" marB="0">
                    <a:lnL w="6350">
                      <a:solidFill>
                        <a:srgbClr val="00338D"/>
                      </a:solidFill>
                      <a:prstDash val="solid"/>
                    </a:lnL>
                    <a:lnB w="6350">
                      <a:solidFill>
                        <a:srgbClr val="00338D"/>
                      </a:solidFill>
                      <a:prstDash val="solid"/>
                    </a:lnB>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dirty="0"/>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8582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Key differentiators (1/2)</a:t>
            </a:r>
            <a:endParaRPr lang="en-GB" sz="4800" dirty="0"/>
          </a:p>
        </p:txBody>
      </p:sp>
      <p:sp>
        <p:nvSpPr>
          <p:cNvPr id="6" name="TextBox 5"/>
          <p:cNvSpPr txBox="1"/>
          <p:nvPr/>
        </p:nvSpPr>
        <p:spPr>
          <a:xfrm>
            <a:off x="870572" y="5303638"/>
            <a:ext cx="2024525" cy="906768"/>
          </a:xfrm>
          <a:prstGeom prst="rect">
            <a:avLst/>
          </a:prstGeom>
          <a:solidFill>
            <a:srgbClr val="6D2077"/>
          </a:solidFill>
          <a:ln w="12700" algn="ctr">
            <a:solidFill>
              <a:srgbClr val="6D2077"/>
            </a:solidFill>
            <a:miter lim="800000"/>
            <a:headEnd/>
            <a:tailEnd/>
          </a:ln>
        </p:spPr>
        <p:txBody>
          <a:bodyPr lIns="54000" rIns="54000" anchor="ctr"/>
          <a:lstStyle>
            <a:defPPr>
              <a:defRPr lang="en-US"/>
            </a:defPPr>
            <a:lvl1pPr algn="ctr">
              <a:spcBef>
                <a:spcPts val="300"/>
              </a:spcBef>
              <a:defRPr kumimoji="1" sz="1100" b="1">
                <a:solidFill>
                  <a:schemeClr val="bg1"/>
                </a:solidFill>
                <a:ea typeface="맑은 고딕" panose="020B0503020000020004" pitchFamily="50" charset="-127"/>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AU" altLang="ko-KR" dirty="0"/>
              <a:t>Seamless ‘one-KPMG’ service </a:t>
            </a:r>
          </a:p>
        </p:txBody>
      </p:sp>
      <p:sp>
        <p:nvSpPr>
          <p:cNvPr id="9" name="TextBox 8"/>
          <p:cNvSpPr txBox="1"/>
          <p:nvPr/>
        </p:nvSpPr>
        <p:spPr>
          <a:xfrm>
            <a:off x="2895096" y="5303638"/>
            <a:ext cx="6336000" cy="906768"/>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lstStyle/>
          <a:p>
            <a:pPr marL="171450" indent="-171450" algn="just">
              <a:spcBef>
                <a:spcPts val="600"/>
              </a:spcBef>
              <a:buSzPct val="85000"/>
              <a:buFont typeface="Wingdings" panose="05000000000000000000" pitchFamily="2" charset="2"/>
              <a:buChar char="n"/>
            </a:pPr>
            <a:r>
              <a:rPr lang="en-US" altLang="ko-KR" sz="1050" dirty="0">
                <a:latin typeface="Arial" panose="020B0604020202020204" pitchFamily="34" charset="0"/>
                <a:cs typeface="Arial" panose="020B0604020202020204" pitchFamily="34" charset="0"/>
              </a:rPr>
              <a:t>KPMG’s dedicated advisory team brings together multidisciplinary skills of preparing, structuring, negotiating and executing deals stemming from strong transaction experiences</a:t>
            </a:r>
          </a:p>
          <a:p>
            <a:pPr marL="171450" indent="-171450" algn="just">
              <a:spcBef>
                <a:spcPts val="600"/>
              </a:spcBef>
              <a:buSzPct val="85000"/>
              <a:buFont typeface="Wingdings" panose="05000000000000000000" pitchFamily="2" charset="2"/>
              <a:buChar char="n"/>
            </a:pPr>
            <a:r>
              <a:rPr lang="en-US" altLang="ko-KR" sz="1050" dirty="0">
                <a:latin typeface="Arial" panose="020B0604020202020204" pitchFamily="34" charset="0"/>
                <a:cs typeface="Arial" panose="020B0604020202020204" pitchFamily="34" charset="0"/>
              </a:rPr>
              <a:t>KPMG can meet our clients’ needs with a total package that encompasses M&amp;A advisory, pre-sale due diligence and valuation as well as post-merger integration from an integrated team</a:t>
            </a:r>
          </a:p>
        </p:txBody>
      </p:sp>
      <p:sp>
        <p:nvSpPr>
          <p:cNvPr id="11" name="TextBox 10"/>
          <p:cNvSpPr txBox="1"/>
          <p:nvPr/>
        </p:nvSpPr>
        <p:spPr>
          <a:xfrm>
            <a:off x="870375" y="2718686"/>
            <a:ext cx="2024525" cy="1169826"/>
          </a:xfrm>
          <a:prstGeom prst="rect">
            <a:avLst/>
          </a:prstGeom>
          <a:solidFill>
            <a:srgbClr val="005EB8"/>
          </a:solidFill>
          <a:ln w="12700" algn="ctr">
            <a:solidFill>
              <a:srgbClr val="005EB8"/>
            </a:solidFill>
            <a:miter lim="800000"/>
            <a:headEnd/>
            <a:tailEnd/>
          </a:ln>
        </p:spPr>
        <p:txBody>
          <a:bodyPr lIns="54000" rIns="54000" anchor="ctr"/>
          <a:lstStyle>
            <a:defPPr>
              <a:defRPr lang="en-US"/>
            </a:defPPr>
            <a:lvl1pPr algn="ctr">
              <a:defRPr kumimoji="1" sz="1100" b="1">
                <a:solidFill>
                  <a:schemeClr val="bg1"/>
                </a:solidFill>
                <a:ea typeface="맑은 고딕" panose="020B0503020000020004" pitchFamily="50" charset="-127"/>
              </a:defRPr>
            </a:lvl1pPr>
          </a:lstStyle>
          <a:p>
            <a:r>
              <a:rPr lang="en-US" altLang="ko-KR" dirty="0"/>
              <a:t>Leading Position</a:t>
            </a:r>
          </a:p>
          <a:p>
            <a:r>
              <a:rPr lang="en-US" altLang="ko-KR" dirty="0"/>
              <a:t>In M&amp;A Advisory</a:t>
            </a:r>
          </a:p>
        </p:txBody>
      </p:sp>
      <p:sp>
        <p:nvSpPr>
          <p:cNvPr id="13" name="TextBox 12"/>
          <p:cNvSpPr txBox="1"/>
          <p:nvPr/>
        </p:nvSpPr>
        <p:spPr>
          <a:xfrm>
            <a:off x="2895096" y="2722100"/>
            <a:ext cx="6336000" cy="1169826"/>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lstStyle>
            <a:defPPr>
              <a:defRPr lang="en-US"/>
            </a:defPPr>
            <a:lvl1pPr marL="171450" indent="-171450">
              <a:buFont typeface="Wingdings" panose="05000000000000000000" pitchFamily="2" charset="2"/>
              <a:buChar char="§"/>
              <a:defRPr sz="900">
                <a:latin typeface="Univers for KPMG" panose="020B0603020202020204" pitchFamily="34" charset="0"/>
                <a:cs typeface="Arial" pitchFamily="34" charset="0"/>
              </a:defRPr>
            </a:lvl1pPr>
          </a:lstStyle>
          <a:p>
            <a:pPr marL="171450" lvl="1" indent="-171450" algn="just">
              <a:spcBef>
                <a:spcPct val="40000"/>
              </a:spcBef>
              <a:buSzPct val="85000"/>
              <a:buFont typeface="Wingdings" panose="05000000000000000000" pitchFamily="2" charset="2"/>
              <a:buChar char="n"/>
              <a:defRPr/>
            </a:pPr>
            <a:r>
              <a:rPr lang="en-US" altLang="ko-KR" sz="1050" dirty="0">
                <a:latin typeface="Arial" panose="020B0604020202020204" pitchFamily="34" charset="0"/>
                <a:cs typeface="Arial" panose="020B0604020202020204" pitchFamily="34" charset="0"/>
              </a:rPr>
              <a:t>In the M&amp;A financial advisory rankings for the third quarter of 2022 announced by The Bell, it is maintaining its leading position in the domestic M&amp;A market, ranking first in cumulative transaction volume and second in the number of transactions for the third consecutive quarter of 2021 and 2022.</a:t>
            </a:r>
          </a:p>
          <a:p>
            <a:pPr marL="171450" lvl="1" indent="-171450" algn="just">
              <a:spcBef>
                <a:spcPct val="40000"/>
              </a:spcBef>
              <a:buSzPct val="85000"/>
              <a:buFont typeface="Wingdings" panose="05000000000000000000" pitchFamily="2" charset="2"/>
              <a:buChar char="n"/>
              <a:defRPr/>
            </a:pPr>
            <a:r>
              <a:rPr lang="en-US" altLang="ko-KR" sz="1050" dirty="0">
                <a:latin typeface="Arial" panose="020B0604020202020204" pitchFamily="34" charset="0"/>
                <a:cs typeface="Arial" panose="020B0604020202020204" pitchFamily="34" charset="0"/>
              </a:rPr>
              <a:t>KPMG is an M&amp;A Specialist who has won numerous M&amp;A related awards from major media outlets.  - Money Today: ‘M&amp;A Accounting Advisor Award in the Korea IB’, The Bell: ‘Best M&amp;A Accounting Advisor’ (2021), Korea Economic Daily: ‘M&amp;A Accounting Advisory Award’ (2023)</a:t>
            </a:r>
          </a:p>
        </p:txBody>
      </p:sp>
      <p:sp>
        <p:nvSpPr>
          <p:cNvPr id="14" name="TextBox 13"/>
          <p:cNvSpPr txBox="1"/>
          <p:nvPr/>
        </p:nvSpPr>
        <p:spPr>
          <a:xfrm>
            <a:off x="870375" y="1305549"/>
            <a:ext cx="2024525" cy="1271292"/>
          </a:xfrm>
          <a:prstGeom prst="rect">
            <a:avLst/>
          </a:prstGeom>
          <a:solidFill>
            <a:srgbClr val="00338D"/>
          </a:solidFill>
          <a:ln w="12700" algn="ctr">
            <a:solidFill>
              <a:srgbClr val="00338D"/>
            </a:solidFill>
            <a:miter lim="800000"/>
            <a:headEnd/>
            <a:tailEnd/>
          </a:ln>
        </p:spPr>
        <p:txBody>
          <a:bodyPr lIns="54000" rIns="54000" anchor="ctr"/>
          <a:lstStyle>
            <a:defPPr>
              <a:defRPr lang="en-US"/>
            </a:defPPr>
            <a:lvl1pPr algn="ctr" fontAlgn="auto">
              <a:spcBef>
                <a:spcPts val="300"/>
              </a:spcBef>
              <a:defRPr kumimoji="1" sz="1100" b="1">
                <a:solidFill>
                  <a:schemeClr val="bg1"/>
                </a:solidFill>
                <a:ea typeface="맑은 고딕" panose="020B0503020000020004" pitchFamily="50" charset="-127"/>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a:t>Extensive Cross-border Experience &amp; </a:t>
            </a:r>
          </a:p>
          <a:p>
            <a:r>
              <a:rPr lang="en-US" altLang="ko-KR" dirty="0"/>
              <a:t>Expertise</a:t>
            </a:r>
          </a:p>
        </p:txBody>
      </p:sp>
      <p:sp>
        <p:nvSpPr>
          <p:cNvPr id="16" name="TextBox 15"/>
          <p:cNvSpPr txBox="1"/>
          <p:nvPr/>
        </p:nvSpPr>
        <p:spPr>
          <a:xfrm>
            <a:off x="2895096" y="1305549"/>
            <a:ext cx="6336000" cy="1271292"/>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lstStyle>
            <a:defPPr>
              <a:defRPr lang="en-US"/>
            </a:defPPr>
            <a:lvl1pPr marL="171450" indent="-171450">
              <a:buFont typeface="Wingdings" panose="05000000000000000000" pitchFamily="2" charset="2"/>
              <a:buChar char="§"/>
              <a:defRPr sz="900">
                <a:latin typeface="Univers for KPMG" panose="020B0603020202020204" pitchFamily="34" charset="0"/>
                <a:cs typeface="Arial" pitchFamily="34" charset="0"/>
              </a:defRPr>
            </a:lvl1pPr>
          </a:lstStyle>
          <a:p>
            <a:pPr algn="just">
              <a:spcBef>
                <a:spcPts val="600"/>
              </a:spcBef>
              <a:buSzPct val="85000"/>
              <a:buFont typeface="Wingdings" panose="05000000000000000000" pitchFamily="2" charset="2"/>
              <a:buChar char="n"/>
            </a:pPr>
            <a:r>
              <a:rPr lang="en-US" altLang="ko-KR" sz="1050" dirty="0">
                <a:latin typeface="Arial" panose="020B0604020202020204" pitchFamily="34" charset="0"/>
              </a:rPr>
              <a:t>Foreign clients and targets face many challenges, from simple time zone differences to language and cultural barriers to more complex transaction related issues, such as tax. This requires a team of well experienced professionals with a multi-cultural background</a:t>
            </a:r>
          </a:p>
          <a:p>
            <a:pPr algn="just">
              <a:spcBef>
                <a:spcPts val="600"/>
              </a:spcBef>
              <a:buSzPct val="85000"/>
              <a:buFont typeface="Wingdings" panose="05000000000000000000" pitchFamily="2" charset="2"/>
              <a:buChar char="n"/>
            </a:pPr>
            <a:r>
              <a:rPr lang="en-US" altLang="ko-KR" sz="1050" dirty="0">
                <a:latin typeface="Arial" panose="020B0604020202020204" pitchFamily="34" charset="0"/>
              </a:rPr>
              <a:t>KPMG has a dedicated cross-border team of expert professionals to serve as your advisor.</a:t>
            </a:r>
          </a:p>
        </p:txBody>
      </p:sp>
      <p:sp>
        <p:nvSpPr>
          <p:cNvPr id="17" name="TextBox 16">
            <a:extLst>
              <a:ext uri="{FF2B5EF4-FFF2-40B4-BE49-F238E27FC236}">
                <a16:creationId xmlns:a16="http://schemas.microsoft.com/office/drawing/2014/main" id="{DAAE3107-10BA-4DA2-A1C0-838AAB1D3C4C}"/>
              </a:ext>
            </a:extLst>
          </p:cNvPr>
          <p:cNvSpPr txBox="1"/>
          <p:nvPr/>
        </p:nvSpPr>
        <p:spPr>
          <a:xfrm>
            <a:off x="870375" y="4017626"/>
            <a:ext cx="2024525" cy="1169826"/>
          </a:xfrm>
          <a:prstGeom prst="rect">
            <a:avLst/>
          </a:prstGeom>
          <a:solidFill>
            <a:srgbClr val="0091DA"/>
          </a:solidFill>
          <a:ln w="12700" algn="ctr">
            <a:solidFill>
              <a:srgbClr val="0091DA"/>
            </a:solidFill>
            <a:miter lim="800000"/>
            <a:headEnd/>
            <a:tailEnd/>
          </a:ln>
        </p:spPr>
        <p:txBody>
          <a:bodyPr lIns="54000" rIns="54000" anchor="ctr"/>
          <a:lstStyle>
            <a:defPPr>
              <a:defRPr lang="en-US"/>
            </a:defPPr>
            <a:lvl1pPr algn="ctr">
              <a:spcBef>
                <a:spcPts val="300"/>
              </a:spcBef>
              <a:defRPr kumimoji="1" sz="1100" b="1">
                <a:solidFill>
                  <a:schemeClr val="bg1"/>
                </a:solidFill>
                <a:ea typeface="맑은 고딕" panose="020B0503020000020004" pitchFamily="50" charset="-127"/>
              </a:defRPr>
            </a:lvl1pPr>
          </a:lstStyle>
          <a:p>
            <a:r>
              <a:rPr lang="en-US" altLang="ko-KR" dirty="0"/>
              <a:t>Performed Related </a:t>
            </a:r>
          </a:p>
          <a:p>
            <a:r>
              <a:rPr lang="en-US" altLang="ko-KR" dirty="0"/>
              <a:t>Industry Assignments</a:t>
            </a:r>
          </a:p>
        </p:txBody>
      </p:sp>
      <p:sp>
        <p:nvSpPr>
          <p:cNvPr id="19" name="TextBox 18">
            <a:extLst>
              <a:ext uri="{FF2B5EF4-FFF2-40B4-BE49-F238E27FC236}">
                <a16:creationId xmlns:a16="http://schemas.microsoft.com/office/drawing/2014/main" id="{3D448162-B602-4777-9B8C-68FC7D068AE0}"/>
              </a:ext>
            </a:extLst>
          </p:cNvPr>
          <p:cNvSpPr txBox="1"/>
          <p:nvPr/>
        </p:nvSpPr>
        <p:spPr>
          <a:xfrm>
            <a:off x="2895096" y="4021040"/>
            <a:ext cx="6336000" cy="1169826"/>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lstStyle>
            <a:defPPr>
              <a:defRPr lang="en-US"/>
            </a:defPPr>
            <a:lvl1pPr marL="171450" indent="-171450">
              <a:buFont typeface="Wingdings" panose="05000000000000000000" pitchFamily="2" charset="2"/>
              <a:buChar char="§"/>
              <a:defRPr sz="900">
                <a:latin typeface="Univers for KPMG" panose="020B0603020202020204" pitchFamily="34" charset="0"/>
                <a:cs typeface="Arial" pitchFamily="34" charset="0"/>
              </a:defRPr>
            </a:lvl1pPr>
          </a:lstStyle>
          <a:p>
            <a:pPr marL="171450" lvl="1" indent="-171450" algn="just">
              <a:spcBef>
                <a:spcPct val="40000"/>
              </a:spcBef>
              <a:buSzPct val="85000"/>
              <a:buFont typeface="Wingdings" panose="05000000000000000000" pitchFamily="2" charset="2"/>
              <a:buChar char="n"/>
              <a:defRPr/>
            </a:pPr>
            <a:r>
              <a:rPr lang="en-US" altLang="ko-KR" sz="1050" dirty="0" err="1">
                <a:latin typeface="Arial" panose="020B0604020202020204" pitchFamily="34" charset="0"/>
                <a:cs typeface="Arial" panose="020B0604020202020204" pitchFamily="34" charset="0"/>
              </a:rPr>
              <a:t>Samjong</a:t>
            </a:r>
            <a:r>
              <a:rPr lang="en-US" altLang="ko-KR" sz="1050" dirty="0">
                <a:latin typeface="Arial" panose="020B0604020202020204" pitchFamily="34" charset="0"/>
                <a:cs typeface="Arial" panose="020B0604020202020204" pitchFamily="34" charset="0"/>
              </a:rPr>
              <a:t> KPMG has numerous M&amp;A and advisory experiences in related industries.</a:t>
            </a:r>
          </a:p>
          <a:p>
            <a:pPr marL="171450" lvl="1" indent="-171450" algn="just">
              <a:spcBef>
                <a:spcPct val="40000"/>
              </a:spcBef>
              <a:buSzPct val="85000"/>
              <a:buFont typeface="Wingdings" panose="05000000000000000000" pitchFamily="2" charset="2"/>
              <a:buChar char="n"/>
              <a:defRPr/>
            </a:pPr>
            <a:r>
              <a:rPr lang="en-US" altLang="ko-KR" sz="1050" dirty="0">
                <a:latin typeface="Arial" panose="020B0604020202020204" pitchFamily="34" charset="0"/>
                <a:cs typeface="Arial" panose="020B0604020202020204" pitchFamily="34" charset="0"/>
              </a:rPr>
              <a:t>KPMG has recent experience in successfully carrying out investment attraction consulting and valuation work for related companies such as CJ Bioscience, GNT Pharma, and AB </a:t>
            </a:r>
            <a:r>
              <a:rPr lang="en-US" altLang="ko-KR" sz="1050" dirty="0" err="1">
                <a:latin typeface="Arial" panose="020B0604020202020204" pitchFamily="34" charset="0"/>
                <a:cs typeface="Arial" panose="020B0604020202020204" pitchFamily="34" charset="0"/>
              </a:rPr>
              <a:t>ProBio</a:t>
            </a:r>
            <a:r>
              <a:rPr lang="en-US" altLang="ko-KR" sz="1050" dirty="0">
                <a:latin typeface="Arial" panose="020B0604020202020204" pitchFamily="34" charset="0"/>
                <a:cs typeface="Arial" panose="020B0604020202020204" pitchFamily="34" charset="0"/>
              </a:rPr>
              <a:t>.</a:t>
            </a:r>
          </a:p>
          <a:p>
            <a:pPr marL="171450" lvl="1" indent="-171450" algn="just">
              <a:spcBef>
                <a:spcPct val="40000"/>
              </a:spcBef>
              <a:buSzPct val="85000"/>
              <a:buFont typeface="Wingdings" panose="05000000000000000000" pitchFamily="2" charset="2"/>
              <a:buChar char="n"/>
              <a:defRPr/>
            </a:pPr>
            <a:r>
              <a:rPr lang="en-US" altLang="ko-KR" sz="1050" dirty="0">
                <a:latin typeface="Arial" panose="020B0604020202020204" pitchFamily="34" charset="0"/>
                <a:cs typeface="Arial" panose="020B0604020202020204" pitchFamily="34" charset="0"/>
              </a:rPr>
              <a:t>This experience enables us to provide services tailored to the circumstances and needs of companies advising related industries.</a:t>
            </a:r>
          </a:p>
        </p:txBody>
      </p:sp>
      <p:sp>
        <p:nvSpPr>
          <p:cNvPr id="20" name="Oval 19">
            <a:extLst>
              <a:ext uri="{FF2B5EF4-FFF2-40B4-BE49-F238E27FC236}">
                <a16:creationId xmlns:a16="http://schemas.microsoft.com/office/drawing/2014/main" id="{0F2D8E12-FB17-4B7F-9253-8FCC2A7C950D}"/>
              </a:ext>
            </a:extLst>
          </p:cNvPr>
          <p:cNvSpPr>
            <a:spLocks noChangeArrowheads="1"/>
          </p:cNvSpPr>
          <p:nvPr/>
        </p:nvSpPr>
        <p:spPr bwMode="auto">
          <a:xfrm>
            <a:off x="744277" y="1396914"/>
            <a:ext cx="252000" cy="238036"/>
          </a:xfrm>
          <a:prstGeom prst="ellipse">
            <a:avLst/>
          </a:prstGeom>
          <a:solidFill>
            <a:srgbClr val="00338D"/>
          </a:solidFill>
          <a:ln w="38100">
            <a:solidFill>
              <a:schemeClr val="bg1"/>
            </a:solidFill>
            <a:round/>
            <a:headEnd/>
            <a:tailEnd/>
          </a:ln>
        </p:spPr>
        <p:txBody>
          <a:bodyPr lIns="0" tIns="0" rIns="0" bIns="0" anchor="ctr">
            <a:spAutoFit/>
          </a:bodyPr>
          <a:lstStyle/>
          <a:p>
            <a:pPr algn="ctr"/>
            <a:r>
              <a:rPr lang="en-AU" sz="1100" b="1" dirty="0">
                <a:solidFill>
                  <a:srgbClr val="FFFFFF"/>
                </a:solidFill>
                <a:ea typeface="맑은 고딕" panose="020B0503020000020004" pitchFamily="50" charset="-127"/>
              </a:rPr>
              <a:t>1</a:t>
            </a:r>
          </a:p>
        </p:txBody>
      </p:sp>
      <p:sp>
        <p:nvSpPr>
          <p:cNvPr id="21" name="Oval 19">
            <a:extLst>
              <a:ext uri="{FF2B5EF4-FFF2-40B4-BE49-F238E27FC236}">
                <a16:creationId xmlns:a16="http://schemas.microsoft.com/office/drawing/2014/main" id="{E99919A9-F004-4EBF-B116-068267DE431F}"/>
              </a:ext>
            </a:extLst>
          </p:cNvPr>
          <p:cNvSpPr>
            <a:spLocks noChangeArrowheads="1"/>
          </p:cNvSpPr>
          <p:nvPr/>
        </p:nvSpPr>
        <p:spPr bwMode="auto">
          <a:xfrm>
            <a:off x="744277" y="2805882"/>
            <a:ext cx="252000" cy="238036"/>
          </a:xfrm>
          <a:prstGeom prst="ellipse">
            <a:avLst/>
          </a:prstGeom>
          <a:solidFill>
            <a:srgbClr val="005EB8"/>
          </a:solidFill>
          <a:ln w="38100">
            <a:solidFill>
              <a:schemeClr val="bg1"/>
            </a:solidFill>
            <a:round/>
            <a:headEnd/>
            <a:tailEnd/>
          </a:ln>
        </p:spPr>
        <p:txBody>
          <a:bodyPr lIns="0" tIns="0" rIns="0" bIns="0" anchor="ctr">
            <a:spAutoFit/>
          </a:bodyPr>
          <a:lstStyle/>
          <a:p>
            <a:pPr algn="ctr"/>
            <a:r>
              <a:rPr lang="en-AU" sz="1100" b="1" dirty="0">
                <a:solidFill>
                  <a:srgbClr val="FFFFFF"/>
                </a:solidFill>
                <a:ea typeface="맑은 고딕" panose="020B0503020000020004" pitchFamily="50" charset="-127"/>
              </a:rPr>
              <a:t>2</a:t>
            </a:r>
          </a:p>
        </p:txBody>
      </p:sp>
      <p:sp>
        <p:nvSpPr>
          <p:cNvPr id="22" name="Oval 19">
            <a:extLst>
              <a:ext uri="{FF2B5EF4-FFF2-40B4-BE49-F238E27FC236}">
                <a16:creationId xmlns:a16="http://schemas.microsoft.com/office/drawing/2014/main" id="{40763502-95F5-4224-910B-28EA88B382C9}"/>
              </a:ext>
            </a:extLst>
          </p:cNvPr>
          <p:cNvSpPr>
            <a:spLocks noChangeArrowheads="1"/>
          </p:cNvSpPr>
          <p:nvPr/>
        </p:nvSpPr>
        <p:spPr bwMode="auto">
          <a:xfrm>
            <a:off x="744277" y="4111904"/>
            <a:ext cx="252000" cy="238036"/>
          </a:xfrm>
          <a:prstGeom prst="ellipse">
            <a:avLst/>
          </a:prstGeom>
          <a:solidFill>
            <a:srgbClr val="0091DA"/>
          </a:solidFill>
          <a:ln w="38100">
            <a:solidFill>
              <a:schemeClr val="bg1"/>
            </a:solidFill>
            <a:round/>
            <a:headEnd/>
            <a:tailEnd/>
          </a:ln>
        </p:spPr>
        <p:txBody>
          <a:bodyPr lIns="0" tIns="0" rIns="0" bIns="0" anchor="ctr">
            <a:spAutoFit/>
          </a:bodyPr>
          <a:lstStyle/>
          <a:p>
            <a:pPr algn="ctr"/>
            <a:r>
              <a:rPr lang="en-AU" sz="1100" b="1" dirty="0">
                <a:solidFill>
                  <a:srgbClr val="FFFFFF"/>
                </a:solidFill>
                <a:ea typeface="맑은 고딕" panose="020B0503020000020004" pitchFamily="50" charset="-127"/>
              </a:rPr>
              <a:t>3</a:t>
            </a:r>
          </a:p>
        </p:txBody>
      </p:sp>
      <p:sp>
        <p:nvSpPr>
          <p:cNvPr id="23" name="Oval 19">
            <a:extLst>
              <a:ext uri="{FF2B5EF4-FFF2-40B4-BE49-F238E27FC236}">
                <a16:creationId xmlns:a16="http://schemas.microsoft.com/office/drawing/2014/main" id="{329ADE7C-9585-4B97-93C6-5C451646EE9C}"/>
              </a:ext>
            </a:extLst>
          </p:cNvPr>
          <p:cNvSpPr>
            <a:spLocks noChangeArrowheads="1"/>
          </p:cNvSpPr>
          <p:nvPr/>
        </p:nvSpPr>
        <p:spPr bwMode="auto">
          <a:xfrm>
            <a:off x="744277" y="5389363"/>
            <a:ext cx="252000" cy="238036"/>
          </a:xfrm>
          <a:prstGeom prst="ellipse">
            <a:avLst/>
          </a:prstGeom>
          <a:solidFill>
            <a:srgbClr val="6D2077"/>
          </a:solidFill>
          <a:ln w="38100">
            <a:solidFill>
              <a:schemeClr val="bg1"/>
            </a:solidFill>
            <a:round/>
            <a:headEnd/>
            <a:tailEnd/>
          </a:ln>
        </p:spPr>
        <p:txBody>
          <a:bodyPr lIns="0" tIns="0" rIns="0" bIns="0" anchor="ctr">
            <a:spAutoFit/>
          </a:bodyPr>
          <a:lstStyle/>
          <a:p>
            <a:pPr algn="ctr"/>
            <a:r>
              <a:rPr lang="en-AU" sz="1100" b="1" dirty="0">
                <a:solidFill>
                  <a:srgbClr val="FFFFFF"/>
                </a:solidFill>
                <a:ea typeface="맑은 고딕" panose="020B0503020000020004" pitchFamily="50" charset="-127"/>
              </a:rPr>
              <a:t>4</a:t>
            </a:r>
          </a:p>
        </p:txBody>
      </p:sp>
      <p:sp>
        <p:nvSpPr>
          <p:cNvPr id="18" name="Text Placeholder 2">
            <a:extLst>
              <a:ext uri="{FF2B5EF4-FFF2-40B4-BE49-F238E27FC236}">
                <a16:creationId xmlns:a16="http://schemas.microsoft.com/office/drawing/2014/main" id="{6ECC121C-5217-401C-8704-F814346E1421}"/>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 Why KPMG</a:t>
            </a:r>
            <a:endParaRPr lang="en-GB" dirty="0"/>
          </a:p>
        </p:txBody>
      </p:sp>
    </p:spTree>
    <p:extLst>
      <p:ext uri="{BB962C8B-B14F-4D97-AF65-F5344CB8AC3E}">
        <p14:creationId xmlns:p14="http://schemas.microsoft.com/office/powerpoint/2010/main" val="402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altLang="ko-KR" dirty="0"/>
              <a:t>KPMG team</a:t>
            </a:r>
            <a:endParaRPr lang="ko-KR" altLang="en-US" dirty="0"/>
          </a:p>
        </p:txBody>
      </p:sp>
      <p:sp>
        <p:nvSpPr>
          <p:cNvPr id="2" name="Title 1"/>
          <p:cNvSpPr>
            <a:spLocks noGrp="1"/>
          </p:cNvSpPr>
          <p:nvPr>
            <p:ph type="title"/>
          </p:nvPr>
        </p:nvSpPr>
        <p:spPr>
          <a:xfrm>
            <a:off x="819684" y="451575"/>
            <a:ext cx="8260716" cy="723600"/>
          </a:xfrm>
        </p:spPr>
        <p:txBody>
          <a:bodyPr vert="horz" lIns="0" tIns="0" rIns="0" bIns="0" rtlCol="0" anchor="t" anchorCtr="0">
            <a:noAutofit/>
          </a:bodyPr>
          <a:lstStyle/>
          <a:p>
            <a:r>
              <a:rPr lang="en-US" altLang="ko-KR" sz="4800" dirty="0"/>
              <a:t>Hyung-Woo Song – Tax Partner</a:t>
            </a:r>
            <a:endParaRPr lang="en-GB" sz="4800" dirty="0">
              <a:ea typeface="맑은 고딕" panose="020B0503020000020004" pitchFamily="50" charset="-127"/>
            </a:endParaRPr>
          </a:p>
        </p:txBody>
      </p:sp>
      <p:graphicFrame>
        <p:nvGraphicFramePr>
          <p:cNvPr id="11" name="object 8">
            <a:extLst>
              <a:ext uri="{FF2B5EF4-FFF2-40B4-BE49-F238E27FC236}">
                <a16:creationId xmlns:a16="http://schemas.microsoft.com/office/drawing/2014/main" id="{1C71AB92-7AC4-4971-9075-AACF417276C7}"/>
              </a:ext>
            </a:extLst>
          </p:cNvPr>
          <p:cNvGraphicFramePr>
            <a:graphicFrameLocks noGrp="1"/>
          </p:cNvGraphicFramePr>
          <p:nvPr/>
        </p:nvGraphicFramePr>
        <p:xfrm>
          <a:off x="2571262" y="1293875"/>
          <a:ext cx="6830646" cy="4602964"/>
        </p:xfrm>
        <a:graphic>
          <a:graphicData uri="http://schemas.openxmlformats.org/drawingml/2006/table">
            <a:tbl>
              <a:tblPr firstRow="1" bandRow="1">
                <a:tableStyleId>{2D5ABB26-0587-4C30-8999-92F81FD0307C}</a:tableStyleId>
              </a:tblPr>
              <a:tblGrid>
                <a:gridCol w="3126153">
                  <a:extLst>
                    <a:ext uri="{9D8B030D-6E8A-4147-A177-3AD203B41FA5}">
                      <a16:colId xmlns:a16="http://schemas.microsoft.com/office/drawing/2014/main" val="20000"/>
                    </a:ext>
                  </a:extLst>
                </a:gridCol>
                <a:gridCol w="117231">
                  <a:extLst>
                    <a:ext uri="{9D8B030D-6E8A-4147-A177-3AD203B41FA5}">
                      <a16:colId xmlns:a16="http://schemas.microsoft.com/office/drawing/2014/main" val="20001"/>
                    </a:ext>
                  </a:extLst>
                </a:gridCol>
                <a:gridCol w="3587262">
                  <a:extLst>
                    <a:ext uri="{9D8B030D-6E8A-4147-A177-3AD203B41FA5}">
                      <a16:colId xmlns:a16="http://schemas.microsoft.com/office/drawing/2014/main" val="20002"/>
                    </a:ext>
                  </a:extLst>
                </a:gridCol>
              </a:tblGrid>
              <a:tr h="94488">
                <a:tc rowSpan="2">
                  <a:txBody>
                    <a:bodyPr/>
                    <a:lstStyle/>
                    <a:p>
                      <a:pPr marL="328295">
                        <a:lnSpc>
                          <a:spcPct val="100000"/>
                        </a:lnSpc>
                        <a:spcBef>
                          <a:spcPts val="409"/>
                        </a:spcBef>
                      </a:pPr>
                      <a:r>
                        <a:rPr lang="en-US" altLang="ko-KR" sz="2400" b="1" spc="-60" dirty="0">
                          <a:solidFill>
                            <a:srgbClr val="005EB8"/>
                          </a:solidFill>
                          <a:latin typeface="맑은 고딕"/>
                          <a:cs typeface="맑은 고딕"/>
                        </a:rPr>
                        <a:t>Hyung Woo Song </a:t>
                      </a:r>
                      <a:r>
                        <a:rPr lang="en-US" altLang="ko-KR" sz="1400" b="1" spc="-85" dirty="0">
                          <a:solidFill>
                            <a:srgbClr val="005EB8"/>
                          </a:solidFill>
                          <a:latin typeface="맑은 고딕"/>
                          <a:cs typeface="맑은 고딕"/>
                        </a:rPr>
                        <a:t>Partner</a:t>
                      </a:r>
                    </a:p>
                  </a:txBody>
                  <a:tcPr marL="0" marR="0" marT="52069" marB="0">
                    <a:lnL w="6350">
                      <a:solidFill>
                        <a:srgbClr val="00338D"/>
                      </a:solidFill>
                      <a:prstDash val="solid"/>
                    </a:lnL>
                    <a:lnT w="6350">
                      <a:solidFill>
                        <a:srgbClr val="00338D"/>
                      </a:solidFill>
                      <a:prstDash val="solid"/>
                    </a:lnT>
                  </a:tcPr>
                </a:tc>
                <a:tc>
                  <a:txBody>
                    <a:bodyPr/>
                    <a:lstStyle/>
                    <a:p>
                      <a:pPr>
                        <a:lnSpc>
                          <a:spcPct val="100000"/>
                        </a:lnSpc>
                      </a:pPr>
                      <a:endParaRPr sz="400" dirty="0">
                        <a:latin typeface="Times New Roman"/>
                        <a:cs typeface="Times New Roman"/>
                      </a:endParaRPr>
                    </a:p>
                  </a:txBody>
                  <a:tcPr marL="0" marR="0" marT="0" marB="0">
                    <a:lnT w="6350">
                      <a:solidFill>
                        <a:srgbClr val="00338D"/>
                      </a:solidFill>
                      <a:prstDash val="solid"/>
                    </a:lnT>
                  </a:tcPr>
                </a:tc>
                <a:tc rowSpan="8">
                  <a:txBody>
                    <a:bodyPr/>
                    <a:lstStyle/>
                    <a:p>
                      <a:pPr marL="240029">
                        <a:lnSpc>
                          <a:spcPct val="100000"/>
                        </a:lnSpc>
                        <a:spcBef>
                          <a:spcPts val="415"/>
                        </a:spcBef>
                      </a:pPr>
                      <a:r>
                        <a:rPr sz="1400" b="1" spc="-95" dirty="0">
                          <a:solidFill>
                            <a:srgbClr val="005EB8"/>
                          </a:solidFill>
                          <a:latin typeface="Univers for KPMG"/>
                          <a:cs typeface="Univers for KPMG"/>
                        </a:rPr>
                        <a:t>Background</a:t>
                      </a:r>
                      <a:endParaRPr sz="1400" dirty="0">
                        <a:latin typeface="Univers for KPMG"/>
                        <a:cs typeface="Univers for KPMG"/>
                      </a:endParaRP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Hyung-Woo advised various multinational and domestic companies over 16 years and provided tax consulting in connection with their cross-border and local transactions.</a:t>
                      </a: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He is specialized in corporate/business tax issues, including merger and acquisition, investment structuring, business restructuring, and due diligence. </a:t>
                      </a: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He also has extensive experience in advising various financial investors including private equity funds in relation to their tax audit defenses and tax disputes. Prior to joining KPMG Korea, he was a senior member of Kim &amp; Chang, the largest law firm in Korea. </a:t>
                      </a:r>
                    </a:p>
                    <a:p>
                      <a:pPr marL="239394" marR="119380" indent="0">
                        <a:lnSpc>
                          <a:spcPct val="120000"/>
                        </a:lnSpc>
                        <a:spcBef>
                          <a:spcPts val="365"/>
                        </a:spcBef>
                        <a:buFont typeface="Arial" panose="020B0604020202020204" pitchFamily="34" charset="0"/>
                        <a:buNone/>
                      </a:pPr>
                      <a:endParaRPr lang="en-US" altLang="ko-KR" sz="800" kern="1200" dirty="0">
                        <a:solidFill>
                          <a:schemeClr val="tx1"/>
                        </a:solidFill>
                        <a:latin typeface="Arial" panose="020B0604020202020204" pitchFamily="34" charset="0"/>
                        <a:ea typeface="맑은 고딕" panose="020B0503020000020004" pitchFamily="50" charset="-127"/>
                        <a:cs typeface="Arial" pitchFamily="34" charset="0"/>
                      </a:endParaRPr>
                    </a:p>
                    <a:p>
                      <a:pPr marL="240029">
                        <a:lnSpc>
                          <a:spcPct val="100000"/>
                        </a:lnSpc>
                        <a:spcBef>
                          <a:spcPts val="270"/>
                        </a:spcBef>
                      </a:pPr>
                      <a:r>
                        <a:rPr sz="1400" b="1" spc="-85" dirty="0">
                          <a:solidFill>
                            <a:srgbClr val="005EB8"/>
                          </a:solidFill>
                          <a:latin typeface="Univers for KPMG"/>
                          <a:cs typeface="Univers for KPMG"/>
                        </a:rPr>
                        <a:t>Professional</a:t>
                      </a:r>
                      <a:r>
                        <a:rPr sz="1400" b="1" spc="-175" dirty="0">
                          <a:solidFill>
                            <a:srgbClr val="005EB8"/>
                          </a:solidFill>
                          <a:latin typeface="Univers for KPMG"/>
                          <a:cs typeface="Univers for KPMG"/>
                        </a:rPr>
                        <a:t> </a:t>
                      </a:r>
                      <a:r>
                        <a:rPr sz="1400" b="1" spc="-60" dirty="0">
                          <a:solidFill>
                            <a:srgbClr val="005EB8"/>
                          </a:solidFill>
                          <a:latin typeface="Univers for KPMG"/>
                          <a:cs typeface="Univers for KPMG"/>
                        </a:rPr>
                        <a:t>and</a:t>
                      </a:r>
                      <a:r>
                        <a:rPr sz="1400" b="1" spc="-170" dirty="0">
                          <a:solidFill>
                            <a:srgbClr val="005EB8"/>
                          </a:solidFill>
                          <a:latin typeface="Univers for KPMG"/>
                          <a:cs typeface="Univers for KPMG"/>
                        </a:rPr>
                        <a:t> </a:t>
                      </a:r>
                      <a:r>
                        <a:rPr sz="1400" b="1" spc="-75" dirty="0">
                          <a:solidFill>
                            <a:srgbClr val="005EB8"/>
                          </a:solidFill>
                          <a:latin typeface="Univers for KPMG"/>
                          <a:cs typeface="Univers for KPMG"/>
                        </a:rPr>
                        <a:t>Industry</a:t>
                      </a:r>
                      <a:r>
                        <a:rPr sz="1400" b="1" spc="-165" dirty="0">
                          <a:solidFill>
                            <a:srgbClr val="005EB8"/>
                          </a:solidFill>
                          <a:latin typeface="Univers for KPMG"/>
                          <a:cs typeface="Univers for KPMG"/>
                        </a:rPr>
                        <a:t> </a:t>
                      </a:r>
                      <a:r>
                        <a:rPr sz="1400" b="1" spc="-80" dirty="0">
                          <a:solidFill>
                            <a:srgbClr val="005EB8"/>
                          </a:solidFill>
                          <a:latin typeface="Univers for KPMG"/>
                          <a:cs typeface="Univers for KPMG"/>
                        </a:rPr>
                        <a:t>Experience</a:t>
                      </a:r>
                      <a:endParaRPr sz="1400" dirty="0">
                        <a:latin typeface="Univers for KPMG"/>
                        <a:cs typeface="Univers for KPMG"/>
                      </a:endParaRPr>
                    </a:p>
                    <a:p>
                      <a:pPr marL="410844" marR="119380" lvl="4" indent="-171450" algn="l" defTabSz="914400" rtl="0" eaLnBrk="1" fontAlgn="base" latinLnBrk="1" hangingPunct="1">
                        <a:lnSpc>
                          <a:spcPct val="120000"/>
                        </a:lnSpc>
                        <a:spcBef>
                          <a:spcPts val="365"/>
                        </a:spcBef>
                        <a:spcAft>
                          <a:spcPct val="0"/>
                        </a:spcAft>
                        <a:buClr>
                          <a:srgbClr val="97989A"/>
                        </a:buClr>
                        <a:buSzPct val="85000"/>
                        <a:buFont typeface="Arial" panose="020B0604020202020204" pitchFamily="34" charset="0"/>
                        <a:buChar char="—"/>
                        <a:tabLst/>
                        <a:defRP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KPMG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Samjong</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Accounting  Corp. (November 2022 ~ Present)</a:t>
                      </a:r>
                    </a:p>
                    <a:p>
                      <a:pPr marL="410844" marR="119380" lvl="4" indent="-171450" algn="l" defTabSz="914400" rtl="0" eaLnBrk="1" fontAlgn="base" latinLnBrk="1" hangingPunct="1">
                        <a:lnSpc>
                          <a:spcPct val="120000"/>
                        </a:lnSpc>
                        <a:spcBef>
                          <a:spcPts val="365"/>
                        </a:spcBef>
                        <a:spcAft>
                          <a:spcPct val="0"/>
                        </a:spcAft>
                        <a:buClr>
                          <a:srgbClr val="97989A"/>
                        </a:buClr>
                        <a:buSzPct val="85000"/>
                        <a:buFont typeface="Arial" panose="020B0604020202020204" pitchFamily="34" charset="0"/>
                        <a:buChar char="—"/>
                        <a:tabLst/>
                        <a:defRP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Law Offices of Kim &amp; Chang (January 2012 ~ October 2022)</a:t>
                      </a:r>
                    </a:p>
                    <a:p>
                      <a:pPr marL="410844" marR="119380" lvl="4" indent="-171450" algn="l" defTabSz="914400" rtl="0" eaLnBrk="1" fontAlgn="base" latinLnBrk="1" hangingPunct="1">
                        <a:lnSpc>
                          <a:spcPct val="120000"/>
                        </a:lnSpc>
                        <a:spcBef>
                          <a:spcPts val="365"/>
                        </a:spcBef>
                        <a:spcAft>
                          <a:spcPct val="0"/>
                        </a:spcAft>
                        <a:buClr>
                          <a:srgbClr val="97989A"/>
                        </a:buClr>
                        <a:buSzPct val="85000"/>
                        <a:buFont typeface="Arial" panose="020B0604020202020204" pitchFamily="34" charset="0"/>
                        <a:buChar char="—"/>
                        <a:tabLst/>
                        <a:defRP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PwC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Samil</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Accounting Corp. (October 2007 ~  May 2011)</a:t>
                      </a:r>
                    </a:p>
                    <a:p>
                      <a:pPr marL="179388" marR="0" lvl="1" indent="3175" algn="just" defTabSz="762000" rtl="0" eaLnBrk="1" fontAlgn="base" latinLnBrk="0" hangingPunct="1">
                        <a:lnSpc>
                          <a:spcPct val="95000"/>
                        </a:lnSpc>
                        <a:spcBef>
                          <a:spcPct val="40000"/>
                        </a:spcBef>
                        <a:spcAft>
                          <a:spcPct val="0"/>
                        </a:spcAft>
                        <a:buClr>
                          <a:srgbClr val="97989A"/>
                        </a:buClr>
                        <a:buSzPct val="100000"/>
                        <a:buFont typeface="Calibri" panose="020F0502020204030204" pitchFamily="34" charset="0"/>
                        <a:buChar char="―"/>
                        <a:tabLst/>
                        <a:defRPr/>
                      </a:pPr>
                      <a:endParaRPr kumimoji="1" lang="en-US" altLang="ko-KR" sz="900" kern="1200" dirty="0">
                        <a:solidFill>
                          <a:schemeClr val="tx1"/>
                        </a:solidFill>
                        <a:latin typeface="Univers for KPMG Light" panose="020B0403020202020204" pitchFamily="34" charset="0"/>
                        <a:ea typeface="+mn-ea"/>
                        <a:cs typeface="Arial" pitchFamily="34" charset="0"/>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0"/>
                  </a:ext>
                </a:extLst>
              </a:tr>
              <a:tr h="701313">
                <a:tc vMerge="1">
                  <a:txBody>
                    <a:bodyPr/>
                    <a:lstStyle/>
                    <a:p>
                      <a:endParaRPr/>
                    </a:p>
                  </a:txBody>
                  <a:tcPr marL="0" marR="0" marT="52069" marB="0">
                    <a:lnL w="6350">
                      <a:solidFill>
                        <a:srgbClr val="00338D"/>
                      </a:solidFill>
                      <a:prstDash val="solid"/>
                    </a:lnL>
                    <a:lnT w="6350">
                      <a:solidFill>
                        <a:srgbClr val="00338D"/>
                      </a:solidFill>
                      <a:prstDash val="solid"/>
                    </a:lnT>
                  </a:tcPr>
                </a:tc>
                <a:tc rowSpan="7">
                  <a:txBody>
                    <a:bodyPr/>
                    <a:lstStyle/>
                    <a:p>
                      <a:pPr>
                        <a:lnSpc>
                          <a:spcPct val="100000"/>
                        </a:lnSpc>
                      </a:pPr>
                      <a:endParaRPr sz="1000" dirty="0">
                        <a:latin typeface="Times New Roman"/>
                        <a:cs typeface="Times New Roman"/>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1"/>
                  </a:ext>
                </a:extLst>
              </a:tr>
              <a:tr h="562959">
                <a:tc>
                  <a:txBody>
                    <a:bodyPr/>
                    <a:lstStyle/>
                    <a:p>
                      <a:pPr>
                        <a:lnSpc>
                          <a:spcPct val="100000"/>
                        </a:lnSpc>
                      </a:pPr>
                      <a:endParaRPr sz="1400" dirty="0">
                        <a:latin typeface="Times New Roman"/>
                        <a:cs typeface="Times New Roman"/>
                      </a:endParaRPr>
                    </a:p>
                    <a:p>
                      <a:pPr marL="372745">
                        <a:lnSpc>
                          <a:spcPct val="100000"/>
                        </a:lnSpc>
                        <a:spcBef>
                          <a:spcPts val="880"/>
                        </a:spcBef>
                      </a:pPr>
                      <a:r>
                        <a:rPr sz="1400" b="1" spc="-80" dirty="0">
                          <a:solidFill>
                            <a:srgbClr val="005EB8"/>
                          </a:solidFill>
                          <a:latin typeface="Univers for KPMG"/>
                          <a:cs typeface="Univers for KPMG"/>
                        </a:rPr>
                        <a:t>Function </a:t>
                      </a:r>
                      <a:r>
                        <a:rPr sz="1400" b="1" spc="-60" dirty="0">
                          <a:solidFill>
                            <a:srgbClr val="005EB8"/>
                          </a:solidFill>
                          <a:latin typeface="Univers for KPMG"/>
                          <a:cs typeface="Univers for KPMG"/>
                        </a:rPr>
                        <a:t>and</a:t>
                      </a:r>
                      <a:r>
                        <a:rPr sz="1400" b="1" spc="-270" dirty="0">
                          <a:solidFill>
                            <a:srgbClr val="005EB8"/>
                          </a:solidFill>
                          <a:latin typeface="Univers for KPMG"/>
                          <a:cs typeface="Univers for KPMG"/>
                        </a:rPr>
                        <a:t> </a:t>
                      </a:r>
                      <a:r>
                        <a:rPr lang="en-US" sz="1400" b="1" spc="-270" dirty="0">
                          <a:solidFill>
                            <a:srgbClr val="005EB8"/>
                          </a:solidFill>
                          <a:latin typeface="Univers for KPMG"/>
                          <a:cs typeface="Univers for KPMG"/>
                        </a:rPr>
                        <a:t> </a:t>
                      </a:r>
                      <a:r>
                        <a:rPr sz="1400" b="1" spc="-80" dirty="0">
                          <a:solidFill>
                            <a:srgbClr val="005EB8"/>
                          </a:solidFill>
                          <a:latin typeface="Univers for KPMG"/>
                          <a:cs typeface="Univers for KPMG"/>
                        </a:rPr>
                        <a:t>Specialization</a:t>
                      </a:r>
                      <a:endParaRPr sz="1400" dirty="0">
                        <a:latin typeface="Univers for KPMG"/>
                        <a:cs typeface="Univers for KPMG"/>
                      </a:endParaRPr>
                    </a:p>
                  </a:txBody>
                  <a:tcPr marL="0" marR="0" marT="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2"/>
                  </a:ext>
                </a:extLst>
              </a:tr>
              <a:tr h="299626">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Specialising</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in M&amp;A and international tax</a:t>
                      </a: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3"/>
                  </a:ext>
                </a:extLst>
              </a:tr>
              <a:tr h="275273">
                <a:tc>
                  <a:txBody>
                    <a:bodyPr/>
                    <a:lstStyle/>
                    <a:p>
                      <a:pPr marL="372745">
                        <a:lnSpc>
                          <a:spcPct val="100000"/>
                        </a:lnSpc>
                        <a:spcBef>
                          <a:spcPts val="225"/>
                        </a:spcBef>
                      </a:pPr>
                      <a:r>
                        <a:rPr sz="1400" b="1" spc="-75" dirty="0">
                          <a:solidFill>
                            <a:srgbClr val="005EB8"/>
                          </a:solidFill>
                          <a:latin typeface="Univers for KPMG"/>
                          <a:cs typeface="Univers for KPMG"/>
                        </a:rPr>
                        <a:t>Education,</a:t>
                      </a:r>
                      <a:r>
                        <a:rPr sz="1400" b="1" spc="-175" dirty="0">
                          <a:solidFill>
                            <a:srgbClr val="005EB8"/>
                          </a:solidFill>
                          <a:latin typeface="Univers for KPMG"/>
                          <a:cs typeface="Univers for KPMG"/>
                        </a:rPr>
                        <a:t> </a:t>
                      </a:r>
                      <a:r>
                        <a:rPr sz="1400" b="1" spc="-75" dirty="0">
                          <a:solidFill>
                            <a:srgbClr val="005EB8"/>
                          </a:solidFill>
                          <a:latin typeface="Univers for KPMG"/>
                          <a:cs typeface="Univers for KPMG"/>
                        </a:rPr>
                        <a:t>Licenses</a:t>
                      </a:r>
                      <a:r>
                        <a:rPr sz="1400" b="1" spc="-170" dirty="0">
                          <a:solidFill>
                            <a:srgbClr val="005EB8"/>
                          </a:solidFill>
                          <a:latin typeface="Univers for KPMG"/>
                          <a:cs typeface="Univers for KPMG"/>
                        </a:rPr>
                        <a:t> </a:t>
                      </a:r>
                      <a:r>
                        <a:rPr sz="1400" b="1" dirty="0">
                          <a:solidFill>
                            <a:srgbClr val="005EB8"/>
                          </a:solidFill>
                          <a:latin typeface="Univers for KPMG"/>
                          <a:cs typeface="Univers for KPMG"/>
                        </a:rPr>
                        <a:t>&amp;</a:t>
                      </a:r>
                      <a:r>
                        <a:rPr sz="1400" b="1" spc="-175" dirty="0">
                          <a:solidFill>
                            <a:srgbClr val="005EB8"/>
                          </a:solidFill>
                          <a:latin typeface="Univers for KPMG"/>
                          <a:cs typeface="Univers for KPMG"/>
                        </a:rPr>
                        <a:t> </a:t>
                      </a:r>
                      <a:r>
                        <a:rPr sz="1400" b="1" spc="-80" dirty="0">
                          <a:solidFill>
                            <a:srgbClr val="005EB8"/>
                          </a:solidFill>
                          <a:latin typeface="Univers for KPMG"/>
                          <a:cs typeface="Univers for KPMG"/>
                        </a:rPr>
                        <a:t>Certifications</a:t>
                      </a:r>
                      <a:endParaRPr sz="1400" dirty="0">
                        <a:latin typeface="Univers for KPMG"/>
                        <a:cs typeface="Univers for KPMG"/>
                      </a:endParaRPr>
                    </a:p>
                  </a:txBody>
                  <a:tcPr marL="0" marR="0" marT="2857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4"/>
                  </a:ext>
                </a:extLst>
              </a:tr>
              <a:tr h="242984">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Master of Laws, University of Southern California</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5"/>
                  </a:ext>
                </a:extLst>
              </a:tr>
              <a:tr h="242984">
                <a:tc>
                  <a:txBody>
                    <a:bodyPr/>
                    <a:lstStyle/>
                    <a:p>
                      <a:pPr marL="471805" marR="0" lvl="0" indent="-99695" algn="l" defTabSz="914400" rtl="0" eaLnBrk="1" fontAlgn="auto" latinLnBrk="1" hangingPunct="1">
                        <a:lnSpc>
                          <a:spcPct val="100000"/>
                        </a:lnSpc>
                        <a:spcBef>
                          <a:spcPts val="260"/>
                        </a:spcBef>
                        <a:spcAft>
                          <a:spcPts val="0"/>
                        </a:spcAft>
                        <a:buClr>
                          <a:srgbClr val="001846"/>
                        </a:buClr>
                        <a:buSzTx/>
                        <a:buFont typeface="Arial"/>
                        <a:buChar char="•"/>
                        <a:tabLst>
                          <a:tab pos="472440" algn="l"/>
                        </a:tabLst>
                        <a:defRP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Bachelor of Business Administration, Yonsei University</a:t>
                      </a:r>
                    </a:p>
                  </a:txBody>
                  <a:tcPr marL="0" marR="0" marT="33020" marB="0">
                    <a:lnL w="6350">
                      <a:solidFill>
                        <a:srgbClr val="00338D"/>
                      </a:solidFill>
                      <a:prstDash val="solid"/>
                    </a:ln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80941948"/>
                  </a:ext>
                </a:extLst>
              </a:tr>
              <a:tr h="2183337">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r>
                        <a:rPr lang="en-US" sz="800" kern="1200" dirty="0">
                          <a:solidFill>
                            <a:schemeClr val="tx1"/>
                          </a:solidFill>
                          <a:latin typeface="Arial" panose="020B0604020202020204" pitchFamily="34" charset="0"/>
                          <a:ea typeface="맑은 고딕" panose="020B0503020000020004" pitchFamily="50" charset="-127"/>
                          <a:cs typeface="Arial" pitchFamily="34" charset="0"/>
                        </a:rPr>
                        <a:t>Member of the Korean Institute of Certified Public Accountants and Certified Tax Accountants</a:t>
                      </a:r>
                    </a:p>
                  </a:txBody>
                  <a:tcPr marL="0" marR="0" marT="33655" marB="0">
                    <a:lnL w="6350">
                      <a:solidFill>
                        <a:srgbClr val="00338D"/>
                      </a:solidFill>
                      <a:prstDash val="solid"/>
                    </a:lnL>
                    <a:lnB w="6350">
                      <a:solidFill>
                        <a:srgbClr val="00338D"/>
                      </a:solidFill>
                      <a:prstDash val="solid"/>
                    </a:lnB>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6"/>
                  </a:ext>
                </a:extLst>
              </a:tr>
            </a:tbl>
          </a:graphicData>
        </a:graphic>
      </p:graphicFrame>
      <p:sp>
        <p:nvSpPr>
          <p:cNvPr id="12" name="object 19">
            <a:extLst>
              <a:ext uri="{FF2B5EF4-FFF2-40B4-BE49-F238E27FC236}">
                <a16:creationId xmlns:a16="http://schemas.microsoft.com/office/drawing/2014/main" id="{8DCF1F1B-D9A4-4448-ACDB-83920E84EC59}"/>
              </a:ext>
            </a:extLst>
          </p:cNvPr>
          <p:cNvSpPr/>
          <p:nvPr/>
        </p:nvSpPr>
        <p:spPr>
          <a:xfrm>
            <a:off x="2692274" y="1396766"/>
            <a:ext cx="86995" cy="1004062"/>
          </a:xfrm>
          <a:custGeom>
            <a:avLst/>
            <a:gdLst/>
            <a:ahLst/>
            <a:cxnLst/>
            <a:rect l="l" t="t" r="r" b="b"/>
            <a:pathLst>
              <a:path w="86994" h="937260">
                <a:moveTo>
                  <a:pt x="0" y="0"/>
                </a:moveTo>
                <a:lnTo>
                  <a:pt x="86868" y="0"/>
                </a:lnTo>
                <a:lnTo>
                  <a:pt x="86868" y="937260"/>
                </a:lnTo>
                <a:lnTo>
                  <a:pt x="0" y="937260"/>
                </a:lnTo>
                <a:lnTo>
                  <a:pt x="0" y="0"/>
                </a:lnTo>
                <a:close/>
              </a:path>
            </a:pathLst>
          </a:custGeom>
          <a:solidFill>
            <a:srgbClr val="005EB8"/>
          </a:solidFill>
        </p:spPr>
        <p:txBody>
          <a:bodyPr wrap="square" lIns="0" tIns="0" rIns="0" bIns="0" rtlCol="0"/>
          <a:lstStyle/>
          <a:p>
            <a:endParaRPr dirty="0"/>
          </a:p>
        </p:txBody>
      </p:sp>
      <p:sp>
        <p:nvSpPr>
          <p:cNvPr id="13" name="object 20">
            <a:extLst>
              <a:ext uri="{FF2B5EF4-FFF2-40B4-BE49-F238E27FC236}">
                <a16:creationId xmlns:a16="http://schemas.microsoft.com/office/drawing/2014/main" id="{D25CD782-C820-4B36-B007-12B6D495EDC5}"/>
              </a:ext>
            </a:extLst>
          </p:cNvPr>
          <p:cNvSpPr/>
          <p:nvPr/>
        </p:nvSpPr>
        <p:spPr>
          <a:xfrm>
            <a:off x="2692274" y="2469663"/>
            <a:ext cx="86995" cy="539750"/>
          </a:xfrm>
          <a:custGeom>
            <a:avLst/>
            <a:gdLst/>
            <a:ahLst/>
            <a:cxnLst/>
            <a:rect l="l" t="t" r="r" b="b"/>
            <a:pathLst>
              <a:path w="86994" h="539750">
                <a:moveTo>
                  <a:pt x="0" y="0"/>
                </a:moveTo>
                <a:lnTo>
                  <a:pt x="86868" y="0"/>
                </a:lnTo>
                <a:lnTo>
                  <a:pt x="86868" y="539496"/>
                </a:lnTo>
                <a:lnTo>
                  <a:pt x="0" y="539496"/>
                </a:lnTo>
                <a:lnTo>
                  <a:pt x="0" y="0"/>
                </a:lnTo>
                <a:close/>
              </a:path>
            </a:pathLst>
          </a:custGeom>
          <a:solidFill>
            <a:srgbClr val="005EB8"/>
          </a:solidFill>
        </p:spPr>
        <p:txBody>
          <a:bodyPr wrap="square" lIns="0" tIns="0" rIns="0" bIns="0" rtlCol="0"/>
          <a:lstStyle/>
          <a:p>
            <a:endParaRPr dirty="0"/>
          </a:p>
        </p:txBody>
      </p:sp>
      <p:sp>
        <p:nvSpPr>
          <p:cNvPr id="14" name="object 21">
            <a:extLst>
              <a:ext uri="{FF2B5EF4-FFF2-40B4-BE49-F238E27FC236}">
                <a16:creationId xmlns:a16="http://schemas.microsoft.com/office/drawing/2014/main" id="{D48FEEBC-A982-4A49-9501-12B0BF62388E}"/>
              </a:ext>
            </a:extLst>
          </p:cNvPr>
          <p:cNvSpPr/>
          <p:nvPr/>
        </p:nvSpPr>
        <p:spPr>
          <a:xfrm>
            <a:off x="2692274" y="3070119"/>
            <a:ext cx="86995" cy="600710"/>
          </a:xfrm>
          <a:custGeom>
            <a:avLst/>
            <a:gdLst/>
            <a:ahLst/>
            <a:cxnLst/>
            <a:rect l="l" t="t" r="r" b="b"/>
            <a:pathLst>
              <a:path w="86994" h="600710">
                <a:moveTo>
                  <a:pt x="0" y="0"/>
                </a:moveTo>
                <a:lnTo>
                  <a:pt x="86868" y="0"/>
                </a:lnTo>
                <a:lnTo>
                  <a:pt x="86868" y="600455"/>
                </a:lnTo>
                <a:lnTo>
                  <a:pt x="0" y="600455"/>
                </a:lnTo>
                <a:lnTo>
                  <a:pt x="0" y="0"/>
                </a:lnTo>
                <a:close/>
              </a:path>
            </a:pathLst>
          </a:custGeom>
          <a:solidFill>
            <a:srgbClr val="005EB8"/>
          </a:solidFill>
        </p:spPr>
        <p:txBody>
          <a:bodyPr wrap="square" lIns="0" tIns="0" rIns="0" bIns="0" rtlCol="0"/>
          <a:lstStyle/>
          <a:p>
            <a:endParaRPr dirty="0"/>
          </a:p>
        </p:txBody>
      </p:sp>
      <p:sp>
        <p:nvSpPr>
          <p:cNvPr id="16" name="Text Placeholder 15">
            <a:extLst>
              <a:ext uri="{FF2B5EF4-FFF2-40B4-BE49-F238E27FC236}">
                <a16:creationId xmlns:a16="http://schemas.microsoft.com/office/drawing/2014/main" id="{307E87B6-275D-4115-9542-7C8F6CD4F0E5}"/>
              </a:ext>
            </a:extLst>
          </p:cNvPr>
          <p:cNvSpPr txBox="1">
            <a:spLocks/>
          </p:cNvSpPr>
          <p:nvPr/>
        </p:nvSpPr>
        <p:spPr>
          <a:xfrm>
            <a:off x="821334" y="2652109"/>
            <a:ext cx="1566145" cy="2959100"/>
          </a:xfrm>
          <a:prstGeom prst="rect">
            <a:avLst/>
          </a:prstGeom>
        </p:spPr>
        <p:txBody>
          <a:bodyPr lIns="0" rIns="0">
            <a:normAutofit/>
          </a:bodyPr>
          <a:lstStyle>
            <a:lvl1pPr algn="l" rtl="0" eaLnBrk="0" fontAlgn="base" hangingPunct="0">
              <a:spcBef>
                <a:spcPts val="600"/>
              </a:spcBef>
              <a:spcAft>
                <a:spcPct val="0"/>
              </a:spcAft>
              <a:buFont typeface="Arial" panose="020B0604020202020204" pitchFamily="34" charset="0"/>
              <a:defRPr lang="en-US" sz="1000" b="1" kern="1200" dirty="0">
                <a:solidFill>
                  <a:srgbClr val="00338D"/>
                </a:solidFill>
                <a:latin typeface="Arial"/>
                <a:ea typeface="+mn-ea"/>
                <a:cs typeface="Arial" pitchFamily="34" charset="0"/>
              </a:defRPr>
            </a:lvl1pPr>
            <a:lvl2pPr algn="l" rtl="0" eaLnBrk="0" fontAlgn="base" hangingPunct="0">
              <a:spcBef>
                <a:spcPts val="600"/>
              </a:spcBef>
              <a:spcAft>
                <a:spcPct val="0"/>
              </a:spcAft>
              <a:buFont typeface="Arial" panose="020B0604020202020204" pitchFamily="34" charset="0"/>
              <a:defRPr lang="en-US" sz="1000" kern="1200" dirty="0">
                <a:solidFill>
                  <a:schemeClr val="tx1"/>
                </a:solidFill>
                <a:latin typeface="Arial"/>
                <a:ea typeface="+mn-ea"/>
                <a:cs typeface="Arial" pitchFamily="34" charset="0"/>
              </a:defRPr>
            </a:lvl2pPr>
            <a:lvl3pPr marL="1778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3pPr>
            <a:lvl4pPr marL="3556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4pPr>
            <a:lvl5pPr marL="534988" indent="-174625" algn="l" rtl="0" eaLnBrk="0" fontAlgn="base" hangingPunct="0">
              <a:spcBef>
                <a:spcPts val="600"/>
              </a:spcBef>
              <a:spcAft>
                <a:spcPct val="0"/>
              </a:spcAft>
              <a:buClr>
                <a:srgbClr val="97989A"/>
              </a:buClr>
              <a:buFont typeface="Arial" panose="020B0604020202020204" pitchFamily="34" charset="0"/>
              <a:buChar char="■"/>
              <a:defRPr lang="en-GB" sz="10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a:spcBef>
                <a:spcPts val="0"/>
              </a:spcBef>
            </a:pPr>
            <a:r>
              <a:rPr kumimoji="0" lang="en-US" altLang="ko-KR" sz="1000" b="1" i="0" u="none" strike="noStrike" kern="1200" cap="none" spc="0" normalizeH="0" baseline="0" noProof="0" dirty="0">
                <a:ln>
                  <a:noFill/>
                </a:ln>
                <a:solidFill>
                  <a:srgbClr val="00338D"/>
                </a:solidFill>
                <a:effectLst/>
                <a:uLnTx/>
                <a:uFillTx/>
                <a:latin typeface="Calibri"/>
                <a:ea typeface="+mn-ea"/>
                <a:cs typeface="Times New Roman" panose="02020603050405020304" pitchFamily="18" charset="0"/>
              </a:rPr>
              <a:t>Hyung-Woo Song</a:t>
            </a:r>
          </a:p>
          <a:p>
            <a:pPr>
              <a:spcBef>
                <a:spcPts val="0"/>
              </a:spcBef>
            </a:pPr>
            <a:r>
              <a:rPr lang="en-US" altLang="ko-KR" sz="900" b="0" i="1" dirty="0">
                <a:solidFill>
                  <a:srgbClr val="000000"/>
                </a:solidFill>
                <a:latin typeface="Calibri"/>
              </a:rPr>
              <a:t>Partner, tax 3 (Global Tax)</a:t>
            </a:r>
          </a:p>
          <a:p>
            <a:pPr marL="0" lvl="1" eaLnBrk="1" hangingPunct="1">
              <a:spcBef>
                <a:spcPct val="0"/>
              </a:spcBef>
              <a:defRPr/>
            </a:pPr>
            <a:endParaRPr lang="en-US" altLang="ko-KR" sz="800" dirty="0">
              <a:latin typeface="Arial" panose="020B0604020202020204" pitchFamily="34" charset="0"/>
              <a:ea typeface="맑은 고딕" panose="020B0503020000020004" pitchFamily="50" charset="-127"/>
            </a:endParaRP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KPMG Samjong Accounting Corp.</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 Finance Center,</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27th floor, 152 Teheran-ro,</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Gangnam-gu, Seoul, 06236</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 </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Tel  +82 2 2112 0275</a:t>
            </a:r>
          </a:p>
          <a:p>
            <a:pPr marL="0" marR="0" lvl="0" indent="0" algn="l" defTabSz="457200" rtl="0" eaLnBrk="1" fontAlgn="auto" latinLnBrk="0" hangingPunct="1">
              <a:lnSpc>
                <a:spcPct val="100000"/>
              </a:lnSpc>
              <a:spcBef>
                <a:spcPct val="0"/>
              </a:spcBef>
              <a:spcAft>
                <a:spcPts val="0"/>
              </a:spcAft>
              <a:buClrTx/>
              <a:buSzTx/>
              <a:buFontTx/>
              <a:buNone/>
              <a:tabLst>
                <a:tab pos="296863" algn="l"/>
              </a:tabLst>
              <a:defRPr/>
            </a:pPr>
            <a:r>
              <a:rPr kumimoji="0" lang="en-GB" altLang="ko-KR" sz="8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hyungwoosong@kr.kpmg.com</a:t>
            </a:r>
          </a:p>
          <a:p>
            <a:pPr marL="0" lvl="1" eaLnBrk="1" hangingPunct="1">
              <a:spcBef>
                <a:spcPct val="0"/>
              </a:spcBef>
              <a:defRPr/>
            </a:pPr>
            <a:endParaRPr lang="fr-FR" altLang="ko-KR" sz="800" dirty="0">
              <a:solidFill>
                <a:srgbClr val="000000"/>
              </a:solidFill>
              <a:latin typeface="Arial" panose="020B0604020202020204" pitchFamily="34" charset="0"/>
              <a:ea typeface="맑은 고딕" panose="020B0503020000020004" pitchFamily="50" charset="-127"/>
            </a:endParaRPr>
          </a:p>
          <a:p>
            <a:pPr marL="0" lvl="1" eaLnBrk="1" hangingPunct="1">
              <a:spcBef>
                <a:spcPts val="0"/>
              </a:spcBef>
            </a:pPr>
            <a:br>
              <a:rPr lang="en-US" altLang="ko-KR" sz="800" dirty="0">
                <a:latin typeface="Arial" panose="020B0604020202020204" pitchFamily="34" charset="0"/>
                <a:ea typeface="맑은 고딕" panose="020B0503020000020004" pitchFamily="50" charset="-127"/>
              </a:rPr>
            </a:br>
            <a:endParaRPr lang="en-US" altLang="ko-KR" sz="800" dirty="0">
              <a:latin typeface="Arial" panose="020B0604020202020204" pitchFamily="34" charset="0"/>
              <a:ea typeface="맑은 고딕" panose="020B0503020000020004" pitchFamily="50" charset="-127"/>
            </a:endParaRPr>
          </a:p>
        </p:txBody>
      </p:sp>
      <p:pic>
        <p:nvPicPr>
          <p:cNvPr id="10" name="그림 5">
            <a:extLst>
              <a:ext uri="{FF2B5EF4-FFF2-40B4-BE49-F238E27FC236}">
                <a16:creationId xmlns:a16="http://schemas.microsoft.com/office/drawing/2014/main" id="{DF89390C-3C9F-41CC-A51C-38E8CD39EE83}"/>
              </a:ext>
            </a:extLst>
          </p:cNvPr>
          <p:cNvPicPr>
            <a:picLocks noChangeAspect="1"/>
          </p:cNvPicPr>
          <p:nvPr/>
        </p:nvPicPr>
        <p:blipFill>
          <a:blip r:embed="rId2"/>
          <a:stretch>
            <a:fillRect/>
          </a:stretch>
        </p:blipFill>
        <p:spPr>
          <a:xfrm>
            <a:off x="814346" y="1126345"/>
            <a:ext cx="1134791" cy="1512000"/>
          </a:xfrm>
          <a:prstGeom prst="rect">
            <a:avLst/>
          </a:prstGeom>
        </p:spPr>
      </p:pic>
    </p:spTree>
    <p:extLst>
      <p:ext uri="{BB962C8B-B14F-4D97-AF65-F5344CB8AC3E}">
        <p14:creationId xmlns:p14="http://schemas.microsoft.com/office/powerpoint/2010/main" val="308672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altLang="ko-KR" dirty="0"/>
              <a:t>KPMG team</a:t>
            </a:r>
            <a:endParaRPr lang="ko-KR" altLang="en-US" dirty="0"/>
          </a:p>
        </p:txBody>
      </p:sp>
      <p:sp>
        <p:nvSpPr>
          <p:cNvPr id="2" name="Title 1"/>
          <p:cNvSpPr>
            <a:spLocks noGrp="1"/>
          </p:cNvSpPr>
          <p:nvPr>
            <p:ph type="title"/>
          </p:nvPr>
        </p:nvSpPr>
        <p:spPr>
          <a:xfrm>
            <a:off x="819684" y="451575"/>
            <a:ext cx="8260716" cy="723600"/>
          </a:xfrm>
        </p:spPr>
        <p:txBody>
          <a:bodyPr vert="horz" lIns="0" tIns="0" rIns="0" bIns="0" rtlCol="0" anchor="t" anchorCtr="0">
            <a:noAutofit/>
          </a:bodyPr>
          <a:lstStyle/>
          <a:p>
            <a:r>
              <a:rPr lang="en-US" altLang="ko-KR" sz="4800" dirty="0"/>
              <a:t>Daniel Joe – U.S. Tax Principal</a:t>
            </a:r>
            <a:endParaRPr lang="en-GB" sz="4800" dirty="0">
              <a:ea typeface="맑은 고딕" panose="020B0503020000020004" pitchFamily="50" charset="-127"/>
            </a:endParaRPr>
          </a:p>
        </p:txBody>
      </p:sp>
      <p:graphicFrame>
        <p:nvGraphicFramePr>
          <p:cNvPr id="11" name="object 8">
            <a:extLst>
              <a:ext uri="{FF2B5EF4-FFF2-40B4-BE49-F238E27FC236}">
                <a16:creationId xmlns:a16="http://schemas.microsoft.com/office/drawing/2014/main" id="{1C71AB92-7AC4-4971-9075-AACF417276C7}"/>
              </a:ext>
            </a:extLst>
          </p:cNvPr>
          <p:cNvGraphicFramePr>
            <a:graphicFrameLocks noGrp="1"/>
          </p:cNvGraphicFramePr>
          <p:nvPr>
            <p:extLst>
              <p:ext uri="{D42A27DB-BD31-4B8C-83A1-F6EECF244321}">
                <p14:modId xmlns:p14="http://schemas.microsoft.com/office/powerpoint/2010/main" val="1889593573"/>
              </p:ext>
            </p:extLst>
          </p:nvPr>
        </p:nvGraphicFramePr>
        <p:xfrm>
          <a:off x="2571262" y="1293875"/>
          <a:ext cx="6830646" cy="4849017"/>
        </p:xfrm>
        <a:graphic>
          <a:graphicData uri="http://schemas.openxmlformats.org/drawingml/2006/table">
            <a:tbl>
              <a:tblPr firstRow="1" bandRow="1">
                <a:tableStyleId>{2D5ABB26-0587-4C30-8999-92F81FD0307C}</a:tableStyleId>
              </a:tblPr>
              <a:tblGrid>
                <a:gridCol w="3126153">
                  <a:extLst>
                    <a:ext uri="{9D8B030D-6E8A-4147-A177-3AD203B41FA5}">
                      <a16:colId xmlns:a16="http://schemas.microsoft.com/office/drawing/2014/main" val="20000"/>
                    </a:ext>
                  </a:extLst>
                </a:gridCol>
                <a:gridCol w="117231">
                  <a:extLst>
                    <a:ext uri="{9D8B030D-6E8A-4147-A177-3AD203B41FA5}">
                      <a16:colId xmlns:a16="http://schemas.microsoft.com/office/drawing/2014/main" val="20001"/>
                    </a:ext>
                  </a:extLst>
                </a:gridCol>
                <a:gridCol w="3587262">
                  <a:extLst>
                    <a:ext uri="{9D8B030D-6E8A-4147-A177-3AD203B41FA5}">
                      <a16:colId xmlns:a16="http://schemas.microsoft.com/office/drawing/2014/main" val="20002"/>
                    </a:ext>
                  </a:extLst>
                </a:gridCol>
              </a:tblGrid>
              <a:tr h="94488">
                <a:tc rowSpan="2">
                  <a:txBody>
                    <a:bodyPr/>
                    <a:lstStyle/>
                    <a:p>
                      <a:pPr marL="328295">
                        <a:lnSpc>
                          <a:spcPct val="100000"/>
                        </a:lnSpc>
                        <a:spcBef>
                          <a:spcPts val="409"/>
                        </a:spcBef>
                      </a:pPr>
                      <a:r>
                        <a:rPr lang="en-US" altLang="ko-KR" sz="2400" b="1" spc="-60" dirty="0">
                          <a:solidFill>
                            <a:srgbClr val="005EB8"/>
                          </a:solidFill>
                          <a:latin typeface="맑은 고딕"/>
                          <a:cs typeface="맑은 고딕"/>
                        </a:rPr>
                        <a:t>Daniel Joe            </a:t>
                      </a:r>
                      <a:r>
                        <a:rPr lang="en-US" altLang="ko-KR" sz="1400" b="1" spc="-85" dirty="0">
                          <a:solidFill>
                            <a:srgbClr val="005EB8"/>
                          </a:solidFill>
                          <a:latin typeface="맑은 고딕"/>
                          <a:cs typeface="맑은 고딕"/>
                        </a:rPr>
                        <a:t>U.S. Tax Principal</a:t>
                      </a:r>
                    </a:p>
                  </a:txBody>
                  <a:tcPr marL="0" marR="0" marT="52069" marB="0">
                    <a:lnL w="6350">
                      <a:solidFill>
                        <a:srgbClr val="00338D"/>
                      </a:solidFill>
                      <a:prstDash val="solid"/>
                    </a:lnL>
                    <a:lnT w="6350">
                      <a:solidFill>
                        <a:srgbClr val="00338D"/>
                      </a:solidFill>
                      <a:prstDash val="solid"/>
                    </a:lnT>
                  </a:tcPr>
                </a:tc>
                <a:tc>
                  <a:txBody>
                    <a:bodyPr/>
                    <a:lstStyle/>
                    <a:p>
                      <a:pPr>
                        <a:lnSpc>
                          <a:spcPct val="100000"/>
                        </a:lnSpc>
                      </a:pPr>
                      <a:endParaRPr sz="400" dirty="0">
                        <a:latin typeface="Times New Roman"/>
                        <a:cs typeface="Times New Roman"/>
                      </a:endParaRPr>
                    </a:p>
                  </a:txBody>
                  <a:tcPr marL="0" marR="0" marT="0" marB="0">
                    <a:lnT w="6350">
                      <a:solidFill>
                        <a:srgbClr val="00338D"/>
                      </a:solidFill>
                      <a:prstDash val="solid"/>
                    </a:lnT>
                  </a:tcPr>
                </a:tc>
                <a:tc rowSpan="9">
                  <a:txBody>
                    <a:bodyPr/>
                    <a:lstStyle/>
                    <a:p>
                      <a:pPr marL="240029">
                        <a:lnSpc>
                          <a:spcPct val="100000"/>
                        </a:lnSpc>
                        <a:spcBef>
                          <a:spcPts val="415"/>
                        </a:spcBef>
                      </a:pPr>
                      <a:r>
                        <a:rPr sz="1400" b="1" spc="-95" dirty="0">
                          <a:solidFill>
                            <a:srgbClr val="005EB8"/>
                          </a:solidFill>
                          <a:latin typeface="Univers for KPMG"/>
                          <a:cs typeface="Univers for KPMG"/>
                        </a:rPr>
                        <a:t>Background</a:t>
                      </a:r>
                      <a:endParaRPr sz="1400" dirty="0">
                        <a:latin typeface="Univers for KPMG"/>
                        <a:cs typeface="Univers for KPMG"/>
                      </a:endParaRP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Daniel Joe is currently a seconded U.S. tax principal with KPMG Korea.  Prior to his secondment, he was a seconded U.S. tax partner with KPMG Singapore.  He is also a partner in KPMG LLP (US)’s Washington National Tax group. He has been practicing tax for over 25 years and has lived and worked in the Americas, Europe and Asia.</a:t>
                      </a: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Mr. Joe focuses on providing tax advice on a variety of transactions, including cross-border structuring, real estate transactions, merger and acquisitions, private equity investments, and financial products.</a:t>
                      </a: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His practice also includes the development and implementation of related holding and financing structures, and the structuring of domestic and international operations of clients. Many of his projects involve the coordination of advice across several jurisdictions. In addition, Mr. Joe advises institutional clients with tax controversy matters.</a:t>
                      </a:r>
                    </a:p>
                    <a:p>
                      <a:pPr marL="410844" marR="119380" indent="-171450">
                        <a:lnSpc>
                          <a:spcPct val="120000"/>
                        </a:lnSpc>
                        <a:spcBef>
                          <a:spcPts val="365"/>
                        </a:spcBef>
                        <a:buFont typeface="Arial" panose="020B0604020202020204" pitchFamily="34" charset="0"/>
                        <a:buChar char="•"/>
                      </a:pPr>
                      <a:endParaRPr lang="en-US" altLang="ko-KR" sz="800" kern="1200" dirty="0">
                        <a:solidFill>
                          <a:schemeClr val="tx1"/>
                        </a:solidFill>
                        <a:latin typeface="Arial" panose="020B0604020202020204" pitchFamily="34" charset="0"/>
                        <a:ea typeface="맑은 고딕" panose="020B0503020000020004" pitchFamily="50" charset="-127"/>
                        <a:cs typeface="Arial" pitchFamily="34" charset="0"/>
                      </a:endParaRPr>
                    </a:p>
                    <a:p>
                      <a:pPr marL="240029">
                        <a:lnSpc>
                          <a:spcPct val="100000"/>
                        </a:lnSpc>
                        <a:spcBef>
                          <a:spcPts val="270"/>
                        </a:spcBef>
                      </a:pPr>
                      <a:r>
                        <a:rPr sz="1400" b="1" spc="-85" dirty="0">
                          <a:solidFill>
                            <a:srgbClr val="005EB8"/>
                          </a:solidFill>
                          <a:latin typeface="Univers for KPMG"/>
                          <a:cs typeface="Univers for KPMG"/>
                        </a:rPr>
                        <a:t>Professional</a:t>
                      </a:r>
                      <a:r>
                        <a:rPr sz="1400" b="1" spc="-175" dirty="0">
                          <a:solidFill>
                            <a:srgbClr val="005EB8"/>
                          </a:solidFill>
                          <a:latin typeface="Univers for KPMG"/>
                          <a:cs typeface="Univers for KPMG"/>
                        </a:rPr>
                        <a:t> </a:t>
                      </a:r>
                      <a:r>
                        <a:rPr sz="1400" b="1" spc="-60" dirty="0">
                          <a:solidFill>
                            <a:srgbClr val="005EB8"/>
                          </a:solidFill>
                          <a:latin typeface="Univers for KPMG"/>
                          <a:cs typeface="Univers for KPMG"/>
                        </a:rPr>
                        <a:t>and</a:t>
                      </a:r>
                      <a:r>
                        <a:rPr sz="1400" b="1" spc="-170" dirty="0">
                          <a:solidFill>
                            <a:srgbClr val="005EB8"/>
                          </a:solidFill>
                          <a:latin typeface="Univers for KPMG"/>
                          <a:cs typeface="Univers for KPMG"/>
                        </a:rPr>
                        <a:t> </a:t>
                      </a:r>
                      <a:r>
                        <a:rPr sz="1400" b="1" spc="-75" dirty="0">
                          <a:solidFill>
                            <a:srgbClr val="005EB8"/>
                          </a:solidFill>
                          <a:latin typeface="Univers for KPMG"/>
                          <a:cs typeface="Univers for KPMG"/>
                        </a:rPr>
                        <a:t>Industry</a:t>
                      </a:r>
                      <a:r>
                        <a:rPr sz="1400" b="1" spc="-165" dirty="0">
                          <a:solidFill>
                            <a:srgbClr val="005EB8"/>
                          </a:solidFill>
                          <a:latin typeface="Univers for KPMG"/>
                          <a:cs typeface="Univers for KPMG"/>
                        </a:rPr>
                        <a:t> </a:t>
                      </a:r>
                      <a:r>
                        <a:rPr sz="1400" b="1" spc="-80" dirty="0">
                          <a:solidFill>
                            <a:srgbClr val="005EB8"/>
                          </a:solidFill>
                          <a:latin typeface="Univers for KPMG"/>
                          <a:cs typeface="Univers for KPMG"/>
                        </a:rPr>
                        <a:t>Experience</a:t>
                      </a:r>
                      <a:endParaRPr sz="1400" dirty="0">
                        <a:latin typeface="Univers for KPMG"/>
                        <a:cs typeface="Univers for KPMG"/>
                      </a:endParaRPr>
                    </a:p>
                    <a:p>
                      <a:pPr marL="410844" marR="119380" lvl="4" indent="-171450" algn="l" defTabSz="914400" rtl="0" eaLnBrk="1" fontAlgn="base" latinLnBrk="1" hangingPunct="1">
                        <a:lnSpc>
                          <a:spcPct val="120000"/>
                        </a:lnSpc>
                        <a:spcBef>
                          <a:spcPts val="365"/>
                        </a:spcBef>
                        <a:spcAft>
                          <a:spcPct val="0"/>
                        </a:spcAft>
                        <a:buClr>
                          <a:srgbClr val="97989A"/>
                        </a:buClr>
                        <a:buSzPct val="85000"/>
                        <a:buFont typeface="Arial" panose="020B0604020202020204" pitchFamily="34" charset="0"/>
                        <a:buChar char="—"/>
                        <a:tabLst/>
                        <a:defRP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Prior to joining KPMG LLP in 2012, Mr. Joe was a member of Kim &amp; Chang in Seoul, Korea, Counsel at Dewey &amp;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LeBoeuf</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in London and an Associate Director in Barclays Capital's Structured Capital Markets Group in London. He was formerly an associate with Dewey Ballantine LLP in London and New York, as well as with Shearman &amp; Sterling LLP in New York.</a:t>
                      </a:r>
                    </a:p>
                    <a:p>
                      <a:pPr marL="410844" marR="119380" lvl="4" indent="-171450" algn="l" defTabSz="914400" rtl="0" eaLnBrk="1" fontAlgn="base" latinLnBrk="1" hangingPunct="1">
                        <a:lnSpc>
                          <a:spcPct val="120000"/>
                        </a:lnSpc>
                        <a:spcBef>
                          <a:spcPts val="365"/>
                        </a:spcBef>
                        <a:spcAft>
                          <a:spcPct val="0"/>
                        </a:spcAft>
                        <a:buClr>
                          <a:srgbClr val="97989A"/>
                        </a:buClr>
                        <a:buSzPct val="85000"/>
                        <a:buFont typeface="Arial" panose="020B0604020202020204" pitchFamily="34" charset="0"/>
                        <a:buChar char="—"/>
                        <a:tabLst/>
                        <a:defRP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Mr. Joe obtained his J.D. from the Georgetown University Law Center and a B.B.A. in Accounting from Baruch College.</a:t>
                      </a:r>
                    </a:p>
                    <a:p>
                      <a:pPr marL="179388" marR="0" lvl="1" indent="3175" algn="just" defTabSz="762000" rtl="0" eaLnBrk="1" fontAlgn="base" latinLnBrk="0" hangingPunct="1">
                        <a:lnSpc>
                          <a:spcPct val="95000"/>
                        </a:lnSpc>
                        <a:spcBef>
                          <a:spcPct val="40000"/>
                        </a:spcBef>
                        <a:spcAft>
                          <a:spcPct val="0"/>
                        </a:spcAft>
                        <a:buClr>
                          <a:srgbClr val="97989A"/>
                        </a:buClr>
                        <a:buSzPct val="100000"/>
                        <a:buFont typeface="Calibri" panose="020F0502020204030204" pitchFamily="34" charset="0"/>
                        <a:buChar char="―"/>
                        <a:tabLst/>
                        <a:defRPr/>
                      </a:pPr>
                      <a:endParaRPr kumimoji="1" lang="en-US" altLang="ko-KR" sz="900" kern="1200" dirty="0">
                        <a:solidFill>
                          <a:schemeClr val="tx1"/>
                        </a:solidFill>
                        <a:latin typeface="Univers for KPMG Light" panose="020B0403020202020204" pitchFamily="34" charset="0"/>
                        <a:ea typeface="+mn-ea"/>
                        <a:cs typeface="Arial" pitchFamily="34" charset="0"/>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0"/>
                  </a:ext>
                </a:extLst>
              </a:tr>
              <a:tr h="701313">
                <a:tc vMerge="1">
                  <a:txBody>
                    <a:bodyPr/>
                    <a:lstStyle/>
                    <a:p>
                      <a:endParaRPr/>
                    </a:p>
                  </a:txBody>
                  <a:tcPr marL="0" marR="0" marT="52069" marB="0">
                    <a:lnL w="6350">
                      <a:solidFill>
                        <a:srgbClr val="00338D"/>
                      </a:solidFill>
                      <a:prstDash val="solid"/>
                    </a:lnL>
                    <a:lnT w="6350">
                      <a:solidFill>
                        <a:srgbClr val="00338D"/>
                      </a:solidFill>
                      <a:prstDash val="solid"/>
                    </a:lnT>
                  </a:tcPr>
                </a:tc>
                <a:tc rowSpan="8">
                  <a:txBody>
                    <a:bodyPr/>
                    <a:lstStyle/>
                    <a:p>
                      <a:pPr>
                        <a:lnSpc>
                          <a:spcPct val="100000"/>
                        </a:lnSpc>
                      </a:pPr>
                      <a:endParaRPr sz="1000" dirty="0">
                        <a:latin typeface="Times New Roman"/>
                        <a:cs typeface="Times New Roman"/>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1"/>
                  </a:ext>
                </a:extLst>
              </a:tr>
              <a:tr h="562959">
                <a:tc>
                  <a:txBody>
                    <a:bodyPr/>
                    <a:lstStyle/>
                    <a:p>
                      <a:pPr>
                        <a:lnSpc>
                          <a:spcPct val="100000"/>
                        </a:lnSpc>
                      </a:pPr>
                      <a:endParaRPr sz="1400" dirty="0">
                        <a:latin typeface="Times New Roman"/>
                        <a:cs typeface="Times New Roman"/>
                      </a:endParaRPr>
                    </a:p>
                    <a:p>
                      <a:pPr marL="372745">
                        <a:lnSpc>
                          <a:spcPct val="100000"/>
                        </a:lnSpc>
                        <a:spcBef>
                          <a:spcPts val="880"/>
                        </a:spcBef>
                      </a:pPr>
                      <a:r>
                        <a:rPr sz="1400" b="1" spc="-80" dirty="0">
                          <a:solidFill>
                            <a:srgbClr val="005EB8"/>
                          </a:solidFill>
                          <a:latin typeface="Univers for KPMG"/>
                          <a:cs typeface="Univers for KPMG"/>
                        </a:rPr>
                        <a:t>Function </a:t>
                      </a:r>
                      <a:r>
                        <a:rPr sz="1400" b="1" spc="-60" dirty="0">
                          <a:solidFill>
                            <a:srgbClr val="005EB8"/>
                          </a:solidFill>
                          <a:latin typeface="Univers for KPMG"/>
                          <a:cs typeface="Univers for KPMG"/>
                        </a:rPr>
                        <a:t>and</a:t>
                      </a:r>
                      <a:r>
                        <a:rPr sz="1400" b="1" spc="-270" dirty="0">
                          <a:solidFill>
                            <a:srgbClr val="005EB8"/>
                          </a:solidFill>
                          <a:latin typeface="Univers for KPMG"/>
                          <a:cs typeface="Univers for KPMG"/>
                        </a:rPr>
                        <a:t> </a:t>
                      </a:r>
                      <a:r>
                        <a:rPr lang="en-US" sz="1400" b="1" spc="-270" dirty="0">
                          <a:solidFill>
                            <a:srgbClr val="005EB8"/>
                          </a:solidFill>
                          <a:latin typeface="Univers for KPMG"/>
                          <a:cs typeface="Univers for KPMG"/>
                        </a:rPr>
                        <a:t> </a:t>
                      </a:r>
                      <a:r>
                        <a:rPr sz="1400" b="1" spc="-80" dirty="0">
                          <a:solidFill>
                            <a:srgbClr val="005EB8"/>
                          </a:solidFill>
                          <a:latin typeface="Univers for KPMG"/>
                          <a:cs typeface="Univers for KPMG"/>
                        </a:rPr>
                        <a:t>Specialization</a:t>
                      </a:r>
                      <a:endParaRPr sz="1400" dirty="0">
                        <a:latin typeface="Univers for KPMG"/>
                        <a:cs typeface="Univers for KPMG"/>
                      </a:endParaRPr>
                    </a:p>
                  </a:txBody>
                  <a:tcPr marL="0" marR="0" marT="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2"/>
                  </a:ext>
                </a:extLst>
              </a:tr>
              <a:tr h="299626">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Daniel Joe is a seconded U.S. tax partner specializing in international tax planning and structuring for major corporations, banks, and funds.</a:t>
                      </a:r>
                    </a:p>
                    <a:p>
                      <a:pPr marL="471805" indent="-99695" algn="l" defTabSz="914400" rtl="0" eaLnBrk="1" latinLnBrk="1" hangingPunct="1">
                        <a:lnSpc>
                          <a:spcPct val="100000"/>
                        </a:lnSpc>
                        <a:spcBef>
                          <a:spcPts val="260"/>
                        </a:spcBef>
                        <a:buClr>
                          <a:srgbClr val="001846"/>
                        </a:buClr>
                        <a:buFont typeface="Arial"/>
                        <a:buChar char="•"/>
                        <a:tabLst>
                          <a:tab pos="472440" algn="l"/>
                        </a:tabLst>
                      </a:pP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3"/>
                  </a:ext>
                </a:extLst>
              </a:tr>
              <a:tr h="275273">
                <a:tc>
                  <a:txBody>
                    <a:bodyPr/>
                    <a:lstStyle/>
                    <a:p>
                      <a:pPr marL="372745">
                        <a:lnSpc>
                          <a:spcPct val="100000"/>
                        </a:lnSpc>
                        <a:spcBef>
                          <a:spcPts val="225"/>
                        </a:spcBef>
                      </a:pPr>
                      <a:r>
                        <a:rPr sz="1400" b="1" spc="-75" dirty="0">
                          <a:solidFill>
                            <a:srgbClr val="005EB8"/>
                          </a:solidFill>
                          <a:latin typeface="Univers for KPMG"/>
                          <a:cs typeface="Univers for KPMG"/>
                        </a:rPr>
                        <a:t>Education,</a:t>
                      </a:r>
                      <a:r>
                        <a:rPr sz="1400" b="1" spc="-175" dirty="0">
                          <a:solidFill>
                            <a:srgbClr val="005EB8"/>
                          </a:solidFill>
                          <a:latin typeface="Univers for KPMG"/>
                          <a:cs typeface="Univers for KPMG"/>
                        </a:rPr>
                        <a:t> </a:t>
                      </a:r>
                      <a:r>
                        <a:rPr sz="1400" b="1" spc="-75" dirty="0">
                          <a:solidFill>
                            <a:srgbClr val="005EB8"/>
                          </a:solidFill>
                          <a:latin typeface="Univers for KPMG"/>
                          <a:cs typeface="Univers for KPMG"/>
                        </a:rPr>
                        <a:t>Licenses</a:t>
                      </a:r>
                      <a:r>
                        <a:rPr sz="1400" b="1" spc="-170" dirty="0">
                          <a:solidFill>
                            <a:srgbClr val="005EB8"/>
                          </a:solidFill>
                          <a:latin typeface="Univers for KPMG"/>
                          <a:cs typeface="Univers for KPMG"/>
                        </a:rPr>
                        <a:t> </a:t>
                      </a:r>
                      <a:r>
                        <a:rPr sz="1400" b="1" dirty="0">
                          <a:solidFill>
                            <a:srgbClr val="005EB8"/>
                          </a:solidFill>
                          <a:latin typeface="Univers for KPMG"/>
                          <a:cs typeface="Univers for KPMG"/>
                        </a:rPr>
                        <a:t>&amp;</a:t>
                      </a:r>
                      <a:r>
                        <a:rPr sz="1400" b="1" spc="-175" dirty="0">
                          <a:solidFill>
                            <a:srgbClr val="005EB8"/>
                          </a:solidFill>
                          <a:latin typeface="Univers for KPMG"/>
                          <a:cs typeface="Univers for KPMG"/>
                        </a:rPr>
                        <a:t> </a:t>
                      </a:r>
                      <a:r>
                        <a:rPr sz="1400" b="1" spc="-80" dirty="0">
                          <a:solidFill>
                            <a:srgbClr val="005EB8"/>
                          </a:solidFill>
                          <a:latin typeface="Univers for KPMG"/>
                          <a:cs typeface="Univers for KPMG"/>
                        </a:rPr>
                        <a:t>Certifications</a:t>
                      </a:r>
                      <a:endParaRPr sz="1400" dirty="0">
                        <a:latin typeface="Univers for KPMG"/>
                        <a:cs typeface="Univers for KPMG"/>
                      </a:endParaRPr>
                    </a:p>
                  </a:txBody>
                  <a:tcPr marL="0" marR="0" marT="2857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4"/>
                  </a:ext>
                </a:extLst>
              </a:tr>
              <a:tr h="242984">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JD, cum laude, Georgetown University Law Center</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5"/>
                  </a:ext>
                </a:extLst>
              </a:tr>
              <a:tr h="242984">
                <a:tc>
                  <a:txBody>
                    <a:bodyPr/>
                    <a:lstStyle/>
                    <a:p>
                      <a:pPr marL="471805" marR="0" lvl="0" indent="-99695" algn="l" defTabSz="914400" rtl="0" eaLnBrk="1" fontAlgn="auto" latinLnBrk="1" hangingPunct="1">
                        <a:lnSpc>
                          <a:spcPct val="100000"/>
                        </a:lnSpc>
                        <a:spcBef>
                          <a:spcPts val="260"/>
                        </a:spcBef>
                        <a:spcAft>
                          <a:spcPts val="0"/>
                        </a:spcAft>
                        <a:buClr>
                          <a:srgbClr val="001846"/>
                        </a:buClr>
                        <a:buSzTx/>
                        <a:buFont typeface="Arial"/>
                        <a:buChar char="•"/>
                        <a:tabLst>
                          <a:tab pos="472440" algn="l"/>
                        </a:tabLst>
                        <a:defRP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Bachelor of Business Administration, Baruch College</a:t>
                      </a:r>
                    </a:p>
                  </a:txBody>
                  <a:tcPr marL="0" marR="0" marT="33020" marB="0">
                    <a:lnL w="6350">
                      <a:solidFill>
                        <a:srgbClr val="00338D"/>
                      </a:solidFill>
                      <a:prstDash val="solid"/>
                    </a:ln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80941948"/>
                  </a:ext>
                </a:extLst>
              </a:tr>
              <a:tr h="242984">
                <a:tc>
                  <a:txBody>
                    <a:bodyPr/>
                    <a:lstStyle/>
                    <a:p>
                      <a:pPr marL="471805" marR="0" lvl="0" indent="-99695" algn="l" defTabSz="914400" rtl="0" eaLnBrk="1" fontAlgn="auto" latinLnBrk="1" hangingPunct="1">
                        <a:lnSpc>
                          <a:spcPct val="100000"/>
                        </a:lnSpc>
                        <a:spcBef>
                          <a:spcPts val="260"/>
                        </a:spcBef>
                        <a:spcAft>
                          <a:spcPts val="0"/>
                        </a:spcAft>
                        <a:buClr>
                          <a:srgbClr val="001846"/>
                        </a:buClr>
                        <a:buSzTx/>
                        <a:buFont typeface="Arial"/>
                        <a:buChar char="•"/>
                        <a:tabLst>
                          <a:tab pos="472440" algn="l"/>
                        </a:tabLst>
                        <a:defRP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Member of the New York State Bar</a:t>
                      </a:r>
                    </a:p>
                  </a:txBody>
                  <a:tcPr marL="0" marR="0" marT="33020" marB="0">
                    <a:lnL w="6350">
                      <a:solidFill>
                        <a:srgbClr val="00338D"/>
                      </a:solidFill>
                      <a:prstDash val="solid"/>
                    </a:ln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824131881"/>
                  </a:ext>
                </a:extLst>
              </a:tr>
              <a:tr h="1927232">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r>
                        <a:rPr lang="en-US" sz="800" kern="1200" dirty="0">
                          <a:solidFill>
                            <a:schemeClr val="tx1"/>
                          </a:solidFill>
                          <a:latin typeface="Arial" panose="020B0604020202020204" pitchFamily="34" charset="0"/>
                          <a:ea typeface="맑은 고딕" panose="020B0503020000020004" pitchFamily="50" charset="-127"/>
                          <a:cs typeface="Arial" pitchFamily="34" charset="0"/>
                        </a:rPr>
                        <a:t>Certified Public Accountant (Maryland)</a:t>
                      </a:r>
                    </a:p>
                    <a:p>
                      <a:pPr marL="372110" indent="0" algn="l" defTabSz="914400" rtl="0" eaLnBrk="1" latinLnBrk="0" hangingPunct="1">
                        <a:lnSpc>
                          <a:spcPct val="100000"/>
                        </a:lnSpc>
                        <a:spcBef>
                          <a:spcPts val="260"/>
                        </a:spcBef>
                        <a:buClr>
                          <a:srgbClr val="001846"/>
                        </a:buClr>
                        <a:buFont typeface="Arial"/>
                        <a:buNone/>
                        <a:tabLst>
                          <a:tab pos="472440" algn="l"/>
                        </a:tabLst>
                      </a:pP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655" marB="0">
                    <a:lnL w="6350">
                      <a:solidFill>
                        <a:srgbClr val="00338D"/>
                      </a:solidFill>
                      <a:prstDash val="solid"/>
                    </a:lnL>
                    <a:lnB w="6350">
                      <a:solidFill>
                        <a:srgbClr val="00338D"/>
                      </a:solidFill>
                      <a:prstDash val="solid"/>
                    </a:lnB>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6"/>
                  </a:ext>
                </a:extLst>
              </a:tr>
            </a:tbl>
          </a:graphicData>
        </a:graphic>
      </p:graphicFrame>
      <p:sp>
        <p:nvSpPr>
          <p:cNvPr id="12" name="object 19">
            <a:extLst>
              <a:ext uri="{FF2B5EF4-FFF2-40B4-BE49-F238E27FC236}">
                <a16:creationId xmlns:a16="http://schemas.microsoft.com/office/drawing/2014/main" id="{8DCF1F1B-D9A4-4448-ACDB-83920E84EC59}"/>
              </a:ext>
            </a:extLst>
          </p:cNvPr>
          <p:cNvSpPr/>
          <p:nvPr/>
        </p:nvSpPr>
        <p:spPr>
          <a:xfrm>
            <a:off x="2692274" y="1396766"/>
            <a:ext cx="86995" cy="1004062"/>
          </a:xfrm>
          <a:custGeom>
            <a:avLst/>
            <a:gdLst/>
            <a:ahLst/>
            <a:cxnLst/>
            <a:rect l="l" t="t" r="r" b="b"/>
            <a:pathLst>
              <a:path w="86994" h="937260">
                <a:moveTo>
                  <a:pt x="0" y="0"/>
                </a:moveTo>
                <a:lnTo>
                  <a:pt x="86868" y="0"/>
                </a:lnTo>
                <a:lnTo>
                  <a:pt x="86868" y="937260"/>
                </a:lnTo>
                <a:lnTo>
                  <a:pt x="0" y="937260"/>
                </a:lnTo>
                <a:lnTo>
                  <a:pt x="0" y="0"/>
                </a:lnTo>
                <a:close/>
              </a:path>
            </a:pathLst>
          </a:custGeom>
          <a:solidFill>
            <a:srgbClr val="005EB8"/>
          </a:solidFill>
        </p:spPr>
        <p:txBody>
          <a:bodyPr wrap="square" lIns="0" tIns="0" rIns="0" bIns="0" rtlCol="0"/>
          <a:lstStyle/>
          <a:p>
            <a:endParaRPr dirty="0"/>
          </a:p>
        </p:txBody>
      </p:sp>
      <p:sp>
        <p:nvSpPr>
          <p:cNvPr id="13" name="object 20">
            <a:extLst>
              <a:ext uri="{FF2B5EF4-FFF2-40B4-BE49-F238E27FC236}">
                <a16:creationId xmlns:a16="http://schemas.microsoft.com/office/drawing/2014/main" id="{D25CD782-C820-4B36-B007-12B6D495EDC5}"/>
              </a:ext>
            </a:extLst>
          </p:cNvPr>
          <p:cNvSpPr/>
          <p:nvPr/>
        </p:nvSpPr>
        <p:spPr>
          <a:xfrm>
            <a:off x="2692274" y="2469663"/>
            <a:ext cx="86995" cy="539750"/>
          </a:xfrm>
          <a:custGeom>
            <a:avLst/>
            <a:gdLst/>
            <a:ahLst/>
            <a:cxnLst/>
            <a:rect l="l" t="t" r="r" b="b"/>
            <a:pathLst>
              <a:path w="86994" h="539750">
                <a:moveTo>
                  <a:pt x="0" y="0"/>
                </a:moveTo>
                <a:lnTo>
                  <a:pt x="86868" y="0"/>
                </a:lnTo>
                <a:lnTo>
                  <a:pt x="86868" y="539496"/>
                </a:lnTo>
                <a:lnTo>
                  <a:pt x="0" y="539496"/>
                </a:lnTo>
                <a:lnTo>
                  <a:pt x="0" y="0"/>
                </a:lnTo>
                <a:close/>
              </a:path>
            </a:pathLst>
          </a:custGeom>
          <a:solidFill>
            <a:srgbClr val="005EB8"/>
          </a:solidFill>
        </p:spPr>
        <p:txBody>
          <a:bodyPr wrap="square" lIns="0" tIns="0" rIns="0" bIns="0" rtlCol="0"/>
          <a:lstStyle/>
          <a:p>
            <a:endParaRPr dirty="0"/>
          </a:p>
        </p:txBody>
      </p:sp>
      <p:sp>
        <p:nvSpPr>
          <p:cNvPr id="14" name="object 21">
            <a:extLst>
              <a:ext uri="{FF2B5EF4-FFF2-40B4-BE49-F238E27FC236}">
                <a16:creationId xmlns:a16="http://schemas.microsoft.com/office/drawing/2014/main" id="{D48FEEBC-A982-4A49-9501-12B0BF62388E}"/>
              </a:ext>
            </a:extLst>
          </p:cNvPr>
          <p:cNvSpPr/>
          <p:nvPr/>
        </p:nvSpPr>
        <p:spPr>
          <a:xfrm>
            <a:off x="2692274" y="3070119"/>
            <a:ext cx="86995" cy="600710"/>
          </a:xfrm>
          <a:custGeom>
            <a:avLst/>
            <a:gdLst/>
            <a:ahLst/>
            <a:cxnLst/>
            <a:rect l="l" t="t" r="r" b="b"/>
            <a:pathLst>
              <a:path w="86994" h="600710">
                <a:moveTo>
                  <a:pt x="0" y="0"/>
                </a:moveTo>
                <a:lnTo>
                  <a:pt x="86868" y="0"/>
                </a:lnTo>
                <a:lnTo>
                  <a:pt x="86868" y="600455"/>
                </a:lnTo>
                <a:lnTo>
                  <a:pt x="0" y="600455"/>
                </a:lnTo>
                <a:lnTo>
                  <a:pt x="0" y="0"/>
                </a:lnTo>
                <a:close/>
              </a:path>
            </a:pathLst>
          </a:custGeom>
          <a:solidFill>
            <a:srgbClr val="005EB8"/>
          </a:solidFill>
        </p:spPr>
        <p:txBody>
          <a:bodyPr wrap="square" lIns="0" tIns="0" rIns="0" bIns="0" rtlCol="0"/>
          <a:lstStyle/>
          <a:p>
            <a:endParaRPr dirty="0"/>
          </a:p>
        </p:txBody>
      </p:sp>
      <p:sp>
        <p:nvSpPr>
          <p:cNvPr id="16" name="Text Placeholder 15">
            <a:extLst>
              <a:ext uri="{FF2B5EF4-FFF2-40B4-BE49-F238E27FC236}">
                <a16:creationId xmlns:a16="http://schemas.microsoft.com/office/drawing/2014/main" id="{307E87B6-275D-4115-9542-7C8F6CD4F0E5}"/>
              </a:ext>
            </a:extLst>
          </p:cNvPr>
          <p:cNvSpPr txBox="1">
            <a:spLocks/>
          </p:cNvSpPr>
          <p:nvPr/>
        </p:nvSpPr>
        <p:spPr>
          <a:xfrm>
            <a:off x="821334" y="2652109"/>
            <a:ext cx="1566145" cy="2959100"/>
          </a:xfrm>
          <a:prstGeom prst="rect">
            <a:avLst/>
          </a:prstGeom>
        </p:spPr>
        <p:txBody>
          <a:bodyPr lIns="0" rIns="0">
            <a:normAutofit/>
          </a:bodyPr>
          <a:lstStyle>
            <a:lvl1pPr algn="l" rtl="0" eaLnBrk="0" fontAlgn="base" hangingPunct="0">
              <a:spcBef>
                <a:spcPts val="600"/>
              </a:spcBef>
              <a:spcAft>
                <a:spcPct val="0"/>
              </a:spcAft>
              <a:buFont typeface="Arial" panose="020B0604020202020204" pitchFamily="34" charset="0"/>
              <a:defRPr lang="en-US" sz="1000" b="1" kern="1200" dirty="0">
                <a:solidFill>
                  <a:srgbClr val="00338D"/>
                </a:solidFill>
                <a:latin typeface="Arial"/>
                <a:ea typeface="+mn-ea"/>
                <a:cs typeface="Arial" pitchFamily="34" charset="0"/>
              </a:defRPr>
            </a:lvl1pPr>
            <a:lvl2pPr algn="l" rtl="0" eaLnBrk="0" fontAlgn="base" hangingPunct="0">
              <a:spcBef>
                <a:spcPts val="600"/>
              </a:spcBef>
              <a:spcAft>
                <a:spcPct val="0"/>
              </a:spcAft>
              <a:buFont typeface="Arial" panose="020B0604020202020204" pitchFamily="34" charset="0"/>
              <a:defRPr lang="en-US" sz="1000" kern="1200" dirty="0">
                <a:solidFill>
                  <a:schemeClr val="tx1"/>
                </a:solidFill>
                <a:latin typeface="Arial"/>
                <a:ea typeface="+mn-ea"/>
                <a:cs typeface="Arial" pitchFamily="34" charset="0"/>
              </a:defRPr>
            </a:lvl2pPr>
            <a:lvl3pPr marL="1778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3pPr>
            <a:lvl4pPr marL="3556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4pPr>
            <a:lvl5pPr marL="534988" indent="-174625" algn="l" rtl="0" eaLnBrk="0" fontAlgn="base" hangingPunct="0">
              <a:spcBef>
                <a:spcPts val="600"/>
              </a:spcBef>
              <a:spcAft>
                <a:spcPct val="0"/>
              </a:spcAft>
              <a:buClr>
                <a:srgbClr val="97989A"/>
              </a:buClr>
              <a:buFont typeface="Arial" panose="020B0604020202020204" pitchFamily="34" charset="0"/>
              <a:buChar char="■"/>
              <a:defRPr lang="en-GB" sz="10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a:spcBef>
                <a:spcPts val="0"/>
              </a:spcBef>
            </a:pPr>
            <a:r>
              <a:rPr kumimoji="0" lang="en-US" altLang="ko-KR" sz="1000" b="1" i="0" u="none" strike="noStrike" kern="1200" cap="none" spc="0" normalizeH="0" baseline="0" noProof="0" dirty="0">
                <a:ln>
                  <a:noFill/>
                </a:ln>
                <a:solidFill>
                  <a:srgbClr val="00338D"/>
                </a:solidFill>
                <a:effectLst/>
                <a:uLnTx/>
                <a:uFillTx/>
                <a:latin typeface="Calibri"/>
                <a:ea typeface="+mn-ea"/>
                <a:cs typeface="Times New Roman" panose="02020603050405020304" pitchFamily="18" charset="0"/>
              </a:rPr>
              <a:t>Daniel Joe</a:t>
            </a:r>
          </a:p>
          <a:p>
            <a:pPr>
              <a:spcBef>
                <a:spcPts val="0"/>
              </a:spcBef>
            </a:pPr>
            <a:r>
              <a:rPr lang="en-US" altLang="ko-KR" sz="900" b="0" i="1" dirty="0">
                <a:solidFill>
                  <a:srgbClr val="000000"/>
                </a:solidFill>
                <a:latin typeface="Calibri"/>
              </a:rPr>
              <a:t>U.S. Tax Principal</a:t>
            </a:r>
          </a:p>
          <a:p>
            <a:pPr>
              <a:spcBef>
                <a:spcPts val="0"/>
              </a:spcBef>
            </a:pPr>
            <a:endParaRPr lang="en-US" altLang="ko-KR" sz="800" dirty="0">
              <a:latin typeface="Arial" panose="020B0604020202020204" pitchFamily="34" charset="0"/>
              <a:ea typeface="맑은 고딕" panose="020B0503020000020004" pitchFamily="50" charset="-127"/>
            </a:endParaRP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KPMG Samjong Accounting Corp.</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 Finance Center,</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27th floor, 152 Teheran-ro,</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Gangnam-gu, Seoul, 06236</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 </a:t>
            </a:r>
          </a:p>
          <a:p>
            <a:pPr marL="0" lvl="1" eaLnBrk="1" hangingPunct="1">
              <a:spcBef>
                <a:spcPct val="0"/>
              </a:spcBef>
              <a:defRPr/>
            </a:pPr>
            <a:r>
              <a:rPr lang="de-DE" altLang="ko-KR" sz="800" dirty="0">
                <a:solidFill>
                  <a:srgbClr val="000000"/>
                </a:solidFill>
                <a:latin typeface="Arial" panose="020B0604020202020204" pitchFamily="34" charset="0"/>
                <a:ea typeface="맑은 고딕" panose="020B0503020000020004" pitchFamily="50" charset="-127"/>
              </a:rPr>
              <a:t>Tel  +82 2 2112 3793</a:t>
            </a:r>
            <a:br>
              <a:rPr lang="de-DE" altLang="ko-KR" sz="800" dirty="0">
                <a:solidFill>
                  <a:srgbClr val="000000"/>
                </a:solidFill>
                <a:latin typeface="Arial" panose="020B0604020202020204" pitchFamily="34" charset="0"/>
                <a:ea typeface="맑은 고딕" panose="020B0503020000020004" pitchFamily="50" charset="-127"/>
              </a:rPr>
            </a:br>
            <a:r>
              <a:rPr lang="de-DE" altLang="ko-KR" sz="800" dirty="0">
                <a:solidFill>
                  <a:srgbClr val="000000"/>
                </a:solidFill>
                <a:latin typeface="Arial" panose="020B0604020202020204" pitchFamily="34" charset="0"/>
                <a:ea typeface="맑은 고딕" panose="020B0503020000020004" pitchFamily="50" charset="-127"/>
              </a:rPr>
              <a:t>djoe1@kr.kpmg.com </a:t>
            </a:r>
          </a:p>
          <a:p>
            <a:pPr marL="0" lvl="1" eaLnBrk="1" hangingPunct="1">
              <a:spcBef>
                <a:spcPct val="0"/>
              </a:spcBef>
              <a:defRPr/>
            </a:pPr>
            <a:endParaRPr lang="fr-FR" altLang="ko-KR" sz="800" dirty="0">
              <a:solidFill>
                <a:srgbClr val="000000"/>
              </a:solidFill>
              <a:latin typeface="Arial" panose="020B0604020202020204" pitchFamily="34" charset="0"/>
              <a:ea typeface="맑은 고딕" panose="020B0503020000020004" pitchFamily="50" charset="-127"/>
            </a:endParaRPr>
          </a:p>
          <a:p>
            <a:pPr marL="0" lvl="1" eaLnBrk="1" hangingPunct="1">
              <a:spcBef>
                <a:spcPts val="0"/>
              </a:spcBef>
            </a:pPr>
            <a:br>
              <a:rPr lang="en-US" altLang="ko-KR" sz="800" dirty="0">
                <a:latin typeface="Arial" panose="020B0604020202020204" pitchFamily="34" charset="0"/>
                <a:ea typeface="맑은 고딕" panose="020B0503020000020004" pitchFamily="50" charset="-127"/>
              </a:rPr>
            </a:br>
            <a:endParaRPr lang="en-US" altLang="ko-KR" sz="800" dirty="0">
              <a:latin typeface="Arial" panose="020B0604020202020204" pitchFamily="34" charset="0"/>
              <a:ea typeface="맑은 고딕" panose="020B0503020000020004" pitchFamily="50" charset="-127"/>
            </a:endParaRPr>
          </a:p>
        </p:txBody>
      </p:sp>
      <p:pic>
        <p:nvPicPr>
          <p:cNvPr id="15" name="Picture 1">
            <a:extLst>
              <a:ext uri="{FF2B5EF4-FFF2-40B4-BE49-F238E27FC236}">
                <a16:creationId xmlns:a16="http://schemas.microsoft.com/office/drawing/2014/main" id="{30C821EE-4EEE-474D-8515-0F553B729E3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5501" y="1123130"/>
            <a:ext cx="1082296" cy="1515215"/>
          </a:xfrm>
          <a:prstGeom prst="rect">
            <a:avLst/>
          </a:prstGeom>
        </p:spPr>
      </p:pic>
    </p:spTree>
    <p:extLst>
      <p:ext uri="{BB962C8B-B14F-4D97-AF65-F5344CB8AC3E}">
        <p14:creationId xmlns:p14="http://schemas.microsoft.com/office/powerpoint/2010/main" val="1502313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altLang="ko-KR" dirty="0"/>
              <a:t>KPMG team</a:t>
            </a:r>
            <a:endParaRPr lang="ko-KR" altLang="en-US" dirty="0"/>
          </a:p>
        </p:txBody>
      </p:sp>
      <p:sp>
        <p:nvSpPr>
          <p:cNvPr id="2" name="Title 1"/>
          <p:cNvSpPr>
            <a:spLocks noGrp="1"/>
          </p:cNvSpPr>
          <p:nvPr>
            <p:ph type="title"/>
          </p:nvPr>
        </p:nvSpPr>
        <p:spPr>
          <a:xfrm>
            <a:off x="819684" y="451575"/>
            <a:ext cx="8260716" cy="723600"/>
          </a:xfrm>
        </p:spPr>
        <p:txBody>
          <a:bodyPr vert="horz" lIns="0" tIns="0" rIns="0" bIns="0" rtlCol="0" anchor="t" anchorCtr="0">
            <a:noAutofit/>
          </a:bodyPr>
          <a:lstStyle/>
          <a:p>
            <a:r>
              <a:rPr lang="en-US" altLang="ko-KR" sz="4800" dirty="0"/>
              <a:t>Hye Won, Jung – Tax Director</a:t>
            </a:r>
            <a:endParaRPr lang="en-GB" sz="4800" dirty="0">
              <a:ea typeface="맑은 고딕" panose="020B0503020000020004" pitchFamily="50" charset="-127"/>
            </a:endParaRPr>
          </a:p>
        </p:txBody>
      </p:sp>
      <p:graphicFrame>
        <p:nvGraphicFramePr>
          <p:cNvPr id="11" name="object 8">
            <a:extLst>
              <a:ext uri="{FF2B5EF4-FFF2-40B4-BE49-F238E27FC236}">
                <a16:creationId xmlns:a16="http://schemas.microsoft.com/office/drawing/2014/main" id="{1C71AB92-7AC4-4971-9075-AACF417276C7}"/>
              </a:ext>
            </a:extLst>
          </p:cNvPr>
          <p:cNvGraphicFramePr>
            <a:graphicFrameLocks noGrp="1"/>
          </p:cNvGraphicFramePr>
          <p:nvPr/>
        </p:nvGraphicFramePr>
        <p:xfrm>
          <a:off x="2571262" y="1293875"/>
          <a:ext cx="6830646" cy="4393856"/>
        </p:xfrm>
        <a:graphic>
          <a:graphicData uri="http://schemas.openxmlformats.org/drawingml/2006/table">
            <a:tbl>
              <a:tblPr firstRow="1" bandRow="1">
                <a:tableStyleId>{2D5ABB26-0587-4C30-8999-92F81FD0307C}</a:tableStyleId>
              </a:tblPr>
              <a:tblGrid>
                <a:gridCol w="3126153">
                  <a:extLst>
                    <a:ext uri="{9D8B030D-6E8A-4147-A177-3AD203B41FA5}">
                      <a16:colId xmlns:a16="http://schemas.microsoft.com/office/drawing/2014/main" val="20000"/>
                    </a:ext>
                  </a:extLst>
                </a:gridCol>
                <a:gridCol w="117231">
                  <a:extLst>
                    <a:ext uri="{9D8B030D-6E8A-4147-A177-3AD203B41FA5}">
                      <a16:colId xmlns:a16="http://schemas.microsoft.com/office/drawing/2014/main" val="20001"/>
                    </a:ext>
                  </a:extLst>
                </a:gridCol>
                <a:gridCol w="3587262">
                  <a:extLst>
                    <a:ext uri="{9D8B030D-6E8A-4147-A177-3AD203B41FA5}">
                      <a16:colId xmlns:a16="http://schemas.microsoft.com/office/drawing/2014/main" val="20002"/>
                    </a:ext>
                  </a:extLst>
                </a:gridCol>
              </a:tblGrid>
              <a:tr h="94488">
                <a:tc rowSpan="2">
                  <a:txBody>
                    <a:bodyPr/>
                    <a:lstStyle/>
                    <a:p>
                      <a:pPr marL="328295">
                        <a:lnSpc>
                          <a:spcPct val="100000"/>
                        </a:lnSpc>
                        <a:spcBef>
                          <a:spcPts val="409"/>
                        </a:spcBef>
                      </a:pPr>
                      <a:r>
                        <a:rPr lang="en-US" altLang="ko-KR" sz="2400" b="1" spc="-60" dirty="0">
                          <a:solidFill>
                            <a:srgbClr val="005EB8"/>
                          </a:solidFill>
                          <a:latin typeface="맑은 고딕"/>
                          <a:cs typeface="맑은 고딕"/>
                        </a:rPr>
                        <a:t>Hye Won Jung</a:t>
                      </a:r>
                      <a:r>
                        <a:rPr sz="2400" b="1" spc="-155" dirty="0">
                          <a:solidFill>
                            <a:srgbClr val="005EB8"/>
                          </a:solidFill>
                          <a:latin typeface="맑은 고딕"/>
                          <a:cs typeface="맑은 고딕"/>
                        </a:rPr>
                        <a:t> </a:t>
                      </a:r>
                      <a:r>
                        <a:rPr lang="en-US" sz="2400" b="1" spc="-155" dirty="0">
                          <a:solidFill>
                            <a:srgbClr val="005EB8"/>
                          </a:solidFill>
                          <a:latin typeface="맑은 고딕"/>
                          <a:cs typeface="맑은 고딕"/>
                        </a:rPr>
                        <a:t>  </a:t>
                      </a:r>
                      <a:r>
                        <a:rPr lang="en-US" altLang="ko-KR" sz="1400" b="1" spc="-85" dirty="0">
                          <a:solidFill>
                            <a:srgbClr val="005EB8"/>
                          </a:solidFill>
                          <a:latin typeface="맑은 고딕"/>
                          <a:cs typeface="맑은 고딕"/>
                        </a:rPr>
                        <a:t>Director</a:t>
                      </a:r>
                    </a:p>
                  </a:txBody>
                  <a:tcPr marL="0" marR="0" marT="52069" marB="0">
                    <a:lnL w="6350">
                      <a:solidFill>
                        <a:srgbClr val="00338D"/>
                      </a:solidFill>
                      <a:prstDash val="solid"/>
                    </a:lnL>
                    <a:lnT w="6350">
                      <a:solidFill>
                        <a:srgbClr val="00338D"/>
                      </a:solidFill>
                      <a:prstDash val="solid"/>
                    </a:lnT>
                  </a:tcPr>
                </a:tc>
                <a:tc>
                  <a:txBody>
                    <a:bodyPr/>
                    <a:lstStyle/>
                    <a:p>
                      <a:pPr>
                        <a:lnSpc>
                          <a:spcPct val="100000"/>
                        </a:lnSpc>
                      </a:pPr>
                      <a:endParaRPr sz="400" dirty="0">
                        <a:latin typeface="Times New Roman"/>
                        <a:cs typeface="Times New Roman"/>
                      </a:endParaRPr>
                    </a:p>
                  </a:txBody>
                  <a:tcPr marL="0" marR="0" marT="0" marB="0">
                    <a:lnT w="6350">
                      <a:solidFill>
                        <a:srgbClr val="00338D"/>
                      </a:solidFill>
                      <a:prstDash val="solid"/>
                    </a:lnT>
                  </a:tcPr>
                </a:tc>
                <a:tc rowSpan="7">
                  <a:txBody>
                    <a:bodyPr/>
                    <a:lstStyle/>
                    <a:p>
                      <a:pPr marL="240029">
                        <a:lnSpc>
                          <a:spcPct val="100000"/>
                        </a:lnSpc>
                        <a:spcBef>
                          <a:spcPts val="415"/>
                        </a:spcBef>
                      </a:pPr>
                      <a:r>
                        <a:rPr sz="1400" b="1" spc="-95" dirty="0">
                          <a:solidFill>
                            <a:srgbClr val="005EB8"/>
                          </a:solidFill>
                          <a:latin typeface="Univers for KPMG"/>
                          <a:cs typeface="Univers for KPMG"/>
                        </a:rPr>
                        <a:t>Background</a:t>
                      </a:r>
                      <a:endParaRPr sz="1400" dirty="0">
                        <a:latin typeface="Univers for KPMG"/>
                        <a:cs typeface="Univers for KPMG"/>
                      </a:endParaRPr>
                    </a:p>
                    <a:p>
                      <a:pPr marL="410844" marR="119380" indent="-171450">
                        <a:lnSpc>
                          <a:spcPct val="120000"/>
                        </a:lnSpc>
                        <a:spcBef>
                          <a:spcPts val="365"/>
                        </a:spcBef>
                        <a:buFont typeface="Arial" panose="020B0604020202020204" pitchFamily="34" charset="0"/>
                        <a:buChar char="•"/>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Hye-won</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is a Tax Director in KPMG Korea at Seoul Office specialized with M&amp;A tax, international tax and cross-over transaction Service Tax. </a:t>
                      </a: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She has extensive experience in servicing a wide variety of domestic and multi-national companies on tax consulting and tax structuring over 11 years.</a:t>
                      </a:r>
                    </a:p>
                    <a:p>
                      <a:pPr marL="410844" marR="119380" indent="-171450">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She has involved with a broad range of Korean multi-national and foreign-owned clients doing business and has extensive experience with a wide range of complex tax matters relating to her clients’ businesses.</a:t>
                      </a:r>
                    </a:p>
                    <a:p>
                      <a:pPr marL="239394" marR="119380" indent="0">
                        <a:lnSpc>
                          <a:spcPct val="120000"/>
                        </a:lnSpc>
                        <a:spcBef>
                          <a:spcPts val="365"/>
                        </a:spcBef>
                        <a:buFont typeface="Arial" panose="020B0604020202020204" pitchFamily="34" charset="0"/>
                        <a:buNone/>
                      </a:pPr>
                      <a:endParaRPr lang="en-US" altLang="ko-KR" sz="800" kern="1200" dirty="0">
                        <a:solidFill>
                          <a:schemeClr val="tx1"/>
                        </a:solidFill>
                        <a:latin typeface="Arial" panose="020B0604020202020204" pitchFamily="34" charset="0"/>
                        <a:ea typeface="맑은 고딕" panose="020B0503020000020004" pitchFamily="50" charset="-127"/>
                        <a:cs typeface="Arial" pitchFamily="34" charset="0"/>
                      </a:endParaRPr>
                    </a:p>
                    <a:p>
                      <a:pPr marL="240029">
                        <a:lnSpc>
                          <a:spcPct val="100000"/>
                        </a:lnSpc>
                        <a:spcBef>
                          <a:spcPts val="270"/>
                        </a:spcBef>
                      </a:pPr>
                      <a:r>
                        <a:rPr sz="1400" b="1" spc="-85" dirty="0">
                          <a:solidFill>
                            <a:srgbClr val="005EB8"/>
                          </a:solidFill>
                          <a:latin typeface="Univers for KPMG"/>
                          <a:cs typeface="Univers for KPMG"/>
                        </a:rPr>
                        <a:t>Professional</a:t>
                      </a:r>
                      <a:r>
                        <a:rPr sz="1400" b="1" spc="-175" dirty="0">
                          <a:solidFill>
                            <a:srgbClr val="005EB8"/>
                          </a:solidFill>
                          <a:latin typeface="Univers for KPMG"/>
                          <a:cs typeface="Univers for KPMG"/>
                        </a:rPr>
                        <a:t> </a:t>
                      </a:r>
                      <a:r>
                        <a:rPr sz="1400" b="1" spc="-60" dirty="0">
                          <a:solidFill>
                            <a:srgbClr val="005EB8"/>
                          </a:solidFill>
                          <a:latin typeface="Univers for KPMG"/>
                          <a:cs typeface="Univers for KPMG"/>
                        </a:rPr>
                        <a:t>and</a:t>
                      </a:r>
                      <a:r>
                        <a:rPr sz="1400" b="1" spc="-170" dirty="0">
                          <a:solidFill>
                            <a:srgbClr val="005EB8"/>
                          </a:solidFill>
                          <a:latin typeface="Univers for KPMG"/>
                          <a:cs typeface="Univers for KPMG"/>
                        </a:rPr>
                        <a:t> </a:t>
                      </a:r>
                      <a:r>
                        <a:rPr sz="1400" b="1" spc="-75" dirty="0">
                          <a:solidFill>
                            <a:srgbClr val="005EB8"/>
                          </a:solidFill>
                          <a:latin typeface="Univers for KPMG"/>
                          <a:cs typeface="Univers for KPMG"/>
                        </a:rPr>
                        <a:t>Industry</a:t>
                      </a:r>
                      <a:r>
                        <a:rPr sz="1400" b="1" spc="-165" dirty="0">
                          <a:solidFill>
                            <a:srgbClr val="005EB8"/>
                          </a:solidFill>
                          <a:latin typeface="Univers for KPMG"/>
                          <a:cs typeface="Univers for KPMG"/>
                        </a:rPr>
                        <a:t> </a:t>
                      </a:r>
                      <a:r>
                        <a:rPr sz="1400" b="1" spc="-80" dirty="0">
                          <a:solidFill>
                            <a:srgbClr val="005EB8"/>
                          </a:solidFill>
                          <a:latin typeface="Univers for KPMG"/>
                          <a:cs typeface="Univers for KPMG"/>
                        </a:rPr>
                        <a:t>Experience</a:t>
                      </a:r>
                      <a:endParaRPr sz="1400" dirty="0">
                        <a:latin typeface="Univers for KPMG"/>
                        <a:cs typeface="Univers for KPMG"/>
                      </a:endParaRPr>
                    </a:p>
                    <a:p>
                      <a:pPr marL="410844" marR="119380" lvl="4" indent="-171450" algn="l" defTabSz="914400" rtl="0" eaLnBrk="1" fontAlgn="base" latinLnBrk="1" hangingPunct="1">
                        <a:lnSpc>
                          <a:spcPct val="120000"/>
                        </a:lnSpc>
                        <a:spcBef>
                          <a:spcPts val="365"/>
                        </a:spcBef>
                        <a:spcAft>
                          <a:spcPct val="0"/>
                        </a:spcAft>
                        <a:buClr>
                          <a:srgbClr val="97989A"/>
                        </a:buClr>
                        <a:buSzPct val="85000"/>
                        <a:buFont typeface="Arial" panose="020B0604020202020204" pitchFamily="34" charset="0"/>
                        <a:buChar char="—"/>
                        <a:tabLst/>
                        <a:defRPr/>
                      </a:pP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KPMG </a:t>
                      </a:r>
                      <a:r>
                        <a:rPr lang="en-US" altLang="ko-KR" sz="800" kern="1200" noProof="0" dirty="0" err="1">
                          <a:solidFill>
                            <a:schemeClr val="tx1"/>
                          </a:solidFill>
                          <a:latin typeface="Arial" panose="020B0604020202020204" pitchFamily="34" charset="0"/>
                          <a:ea typeface="맑은 고딕" panose="020B0503020000020004" pitchFamily="50" charset="-127"/>
                          <a:cs typeface="Arial" pitchFamily="34" charset="0"/>
                        </a:rPr>
                        <a:t>Samjong</a:t>
                      </a:r>
                      <a:r>
                        <a:rPr lang="en-US" altLang="ko-KR" sz="800" kern="1200" noProof="0" dirty="0">
                          <a:solidFill>
                            <a:schemeClr val="tx1"/>
                          </a:solidFill>
                          <a:latin typeface="Arial" panose="020B0604020202020204" pitchFamily="34" charset="0"/>
                          <a:ea typeface="맑은 고딕" panose="020B0503020000020004" pitchFamily="50" charset="-127"/>
                          <a:cs typeface="Arial" pitchFamily="34" charset="0"/>
                        </a:rPr>
                        <a:t> Accounting Corp. (January 2012 ~ Present)</a:t>
                      </a:r>
                    </a:p>
                    <a:p>
                      <a:pPr marL="179388" marR="0" lvl="1" indent="3175" algn="just" defTabSz="762000" rtl="0" eaLnBrk="1" fontAlgn="base" latinLnBrk="0" hangingPunct="1">
                        <a:lnSpc>
                          <a:spcPct val="95000"/>
                        </a:lnSpc>
                        <a:spcBef>
                          <a:spcPct val="40000"/>
                        </a:spcBef>
                        <a:spcAft>
                          <a:spcPct val="0"/>
                        </a:spcAft>
                        <a:buClr>
                          <a:srgbClr val="97989A"/>
                        </a:buClr>
                        <a:buSzPct val="100000"/>
                        <a:buFont typeface="Calibri" panose="020F0502020204030204" pitchFamily="34" charset="0"/>
                        <a:buChar char="―"/>
                        <a:tabLst/>
                        <a:defRPr/>
                      </a:pPr>
                      <a:endParaRPr kumimoji="1" lang="en-US" altLang="ko-KR" sz="900" kern="1200" dirty="0">
                        <a:solidFill>
                          <a:schemeClr val="tx1"/>
                        </a:solidFill>
                        <a:latin typeface="Univers for KPMG Light" panose="020B0403020202020204" pitchFamily="34" charset="0"/>
                        <a:ea typeface="+mn-ea"/>
                        <a:cs typeface="Arial" pitchFamily="34" charset="0"/>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0"/>
                  </a:ext>
                </a:extLst>
              </a:tr>
              <a:tr h="701313">
                <a:tc vMerge="1">
                  <a:txBody>
                    <a:bodyPr/>
                    <a:lstStyle/>
                    <a:p>
                      <a:endParaRPr/>
                    </a:p>
                  </a:txBody>
                  <a:tcPr marL="0" marR="0" marT="52069" marB="0">
                    <a:lnL w="6350">
                      <a:solidFill>
                        <a:srgbClr val="00338D"/>
                      </a:solidFill>
                      <a:prstDash val="solid"/>
                    </a:lnL>
                    <a:lnT w="6350">
                      <a:solidFill>
                        <a:srgbClr val="00338D"/>
                      </a:solidFill>
                      <a:prstDash val="solid"/>
                    </a:lnT>
                  </a:tcPr>
                </a:tc>
                <a:tc rowSpan="6">
                  <a:txBody>
                    <a:bodyPr/>
                    <a:lstStyle/>
                    <a:p>
                      <a:pPr>
                        <a:lnSpc>
                          <a:spcPct val="100000"/>
                        </a:lnSpc>
                      </a:pPr>
                      <a:endParaRPr sz="1000" dirty="0">
                        <a:latin typeface="Times New Roman"/>
                        <a:cs typeface="Times New Roman"/>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1"/>
                  </a:ext>
                </a:extLst>
              </a:tr>
              <a:tr h="562959">
                <a:tc>
                  <a:txBody>
                    <a:bodyPr/>
                    <a:lstStyle/>
                    <a:p>
                      <a:pPr>
                        <a:lnSpc>
                          <a:spcPct val="100000"/>
                        </a:lnSpc>
                      </a:pPr>
                      <a:endParaRPr sz="1400" dirty="0">
                        <a:latin typeface="Times New Roman"/>
                        <a:cs typeface="Times New Roman"/>
                      </a:endParaRPr>
                    </a:p>
                    <a:p>
                      <a:pPr marL="372745">
                        <a:lnSpc>
                          <a:spcPct val="100000"/>
                        </a:lnSpc>
                        <a:spcBef>
                          <a:spcPts val="880"/>
                        </a:spcBef>
                      </a:pPr>
                      <a:r>
                        <a:rPr sz="1400" b="1" spc="-80" dirty="0">
                          <a:solidFill>
                            <a:srgbClr val="005EB8"/>
                          </a:solidFill>
                          <a:latin typeface="Univers for KPMG"/>
                          <a:cs typeface="Univers for KPMG"/>
                        </a:rPr>
                        <a:t>Function </a:t>
                      </a:r>
                      <a:r>
                        <a:rPr sz="1400" b="1" spc="-60" dirty="0">
                          <a:solidFill>
                            <a:srgbClr val="005EB8"/>
                          </a:solidFill>
                          <a:latin typeface="Univers for KPMG"/>
                          <a:cs typeface="Univers for KPMG"/>
                        </a:rPr>
                        <a:t>and</a:t>
                      </a:r>
                      <a:r>
                        <a:rPr sz="1400" b="1" spc="-270" dirty="0">
                          <a:solidFill>
                            <a:srgbClr val="005EB8"/>
                          </a:solidFill>
                          <a:latin typeface="Univers for KPMG"/>
                          <a:cs typeface="Univers for KPMG"/>
                        </a:rPr>
                        <a:t> </a:t>
                      </a:r>
                      <a:r>
                        <a:rPr lang="en-US" sz="1400" b="1" spc="-270" dirty="0">
                          <a:solidFill>
                            <a:srgbClr val="005EB8"/>
                          </a:solidFill>
                          <a:latin typeface="Univers for KPMG"/>
                          <a:cs typeface="Univers for KPMG"/>
                        </a:rPr>
                        <a:t> </a:t>
                      </a:r>
                      <a:r>
                        <a:rPr sz="1400" b="1" spc="-80" dirty="0">
                          <a:solidFill>
                            <a:srgbClr val="005EB8"/>
                          </a:solidFill>
                          <a:latin typeface="Univers for KPMG"/>
                          <a:cs typeface="Univers for KPMG"/>
                        </a:rPr>
                        <a:t>Specialization</a:t>
                      </a:r>
                      <a:endParaRPr sz="1400" dirty="0">
                        <a:latin typeface="Univers for KPMG"/>
                        <a:cs typeface="Univers for KPMG"/>
                      </a:endParaRPr>
                    </a:p>
                  </a:txBody>
                  <a:tcPr marL="0" marR="0" marT="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2"/>
                  </a:ext>
                </a:extLst>
              </a:tr>
              <a:tr h="299626">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Specialising</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in M&amp;A and international tax</a:t>
                      </a:r>
                      <a:endParaRPr lang="en-US"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3"/>
                  </a:ext>
                </a:extLst>
              </a:tr>
              <a:tr h="275273">
                <a:tc>
                  <a:txBody>
                    <a:bodyPr/>
                    <a:lstStyle/>
                    <a:p>
                      <a:pPr marL="372745">
                        <a:lnSpc>
                          <a:spcPct val="100000"/>
                        </a:lnSpc>
                        <a:spcBef>
                          <a:spcPts val="225"/>
                        </a:spcBef>
                      </a:pPr>
                      <a:r>
                        <a:rPr sz="1400" b="1" spc="-75" dirty="0">
                          <a:solidFill>
                            <a:srgbClr val="005EB8"/>
                          </a:solidFill>
                          <a:latin typeface="Univers for KPMG"/>
                          <a:cs typeface="Univers for KPMG"/>
                        </a:rPr>
                        <a:t>Education,</a:t>
                      </a:r>
                      <a:r>
                        <a:rPr sz="1400" b="1" spc="-175" dirty="0">
                          <a:solidFill>
                            <a:srgbClr val="005EB8"/>
                          </a:solidFill>
                          <a:latin typeface="Univers for KPMG"/>
                          <a:cs typeface="Univers for KPMG"/>
                        </a:rPr>
                        <a:t> </a:t>
                      </a:r>
                      <a:r>
                        <a:rPr sz="1400" b="1" spc="-75" dirty="0">
                          <a:solidFill>
                            <a:srgbClr val="005EB8"/>
                          </a:solidFill>
                          <a:latin typeface="Univers for KPMG"/>
                          <a:cs typeface="Univers for KPMG"/>
                        </a:rPr>
                        <a:t>Licenses</a:t>
                      </a:r>
                      <a:r>
                        <a:rPr sz="1400" b="1" spc="-170" dirty="0">
                          <a:solidFill>
                            <a:srgbClr val="005EB8"/>
                          </a:solidFill>
                          <a:latin typeface="Univers for KPMG"/>
                          <a:cs typeface="Univers for KPMG"/>
                        </a:rPr>
                        <a:t> </a:t>
                      </a:r>
                      <a:r>
                        <a:rPr sz="1400" b="1" dirty="0">
                          <a:solidFill>
                            <a:srgbClr val="005EB8"/>
                          </a:solidFill>
                          <a:latin typeface="Univers for KPMG"/>
                          <a:cs typeface="Univers for KPMG"/>
                        </a:rPr>
                        <a:t>&amp;</a:t>
                      </a:r>
                      <a:r>
                        <a:rPr sz="1400" b="1" spc="-175" dirty="0">
                          <a:solidFill>
                            <a:srgbClr val="005EB8"/>
                          </a:solidFill>
                          <a:latin typeface="Univers for KPMG"/>
                          <a:cs typeface="Univers for KPMG"/>
                        </a:rPr>
                        <a:t> </a:t>
                      </a:r>
                      <a:r>
                        <a:rPr sz="1400" b="1" spc="-80" dirty="0">
                          <a:solidFill>
                            <a:srgbClr val="005EB8"/>
                          </a:solidFill>
                          <a:latin typeface="Univers for KPMG"/>
                          <a:cs typeface="Univers for KPMG"/>
                        </a:rPr>
                        <a:t>Certifications</a:t>
                      </a:r>
                      <a:endParaRPr sz="1400" dirty="0">
                        <a:latin typeface="Univers for KPMG"/>
                        <a:cs typeface="Univers for KPMG"/>
                      </a:endParaRPr>
                    </a:p>
                  </a:txBody>
                  <a:tcPr marL="0" marR="0" marT="2857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4"/>
                  </a:ext>
                </a:extLst>
              </a:tr>
              <a:tr h="242984">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Bachelor of Business Administration, </a:t>
                      </a: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Ewha</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a:t>
                      </a: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Womans</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University</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5"/>
                  </a:ext>
                </a:extLst>
              </a:tr>
              <a:tr h="2183337">
                <a:tc>
                  <a:txBody>
                    <a:bodyPr/>
                    <a:lstStyle/>
                    <a:p>
                      <a:pPr marL="471805" indent="-99695" algn="l" defTabSz="914400" rtl="0" eaLnBrk="1" latinLnBrk="0" hangingPunct="1">
                        <a:lnSpc>
                          <a:spcPct val="100000"/>
                        </a:lnSpc>
                        <a:spcBef>
                          <a:spcPts val="260"/>
                        </a:spcBef>
                        <a:buClr>
                          <a:srgbClr val="001846"/>
                        </a:buClr>
                        <a:buFont typeface="Arial"/>
                        <a:buChar char="•"/>
                        <a:tabLst>
                          <a:tab pos="472440" algn="l"/>
                        </a:tabLst>
                      </a:pPr>
                      <a:r>
                        <a:rPr lang="en-US" sz="800" kern="1200" dirty="0">
                          <a:solidFill>
                            <a:schemeClr val="tx1"/>
                          </a:solidFill>
                          <a:latin typeface="Arial" panose="020B0604020202020204" pitchFamily="34" charset="0"/>
                          <a:ea typeface="맑은 고딕" panose="020B0503020000020004" pitchFamily="50" charset="-127"/>
                          <a:cs typeface="Arial" pitchFamily="34" charset="0"/>
                        </a:rPr>
                        <a:t>Member of the Korean Institute of Certified Public Accountants and Certified Tax Accountants</a:t>
                      </a:r>
                    </a:p>
                  </a:txBody>
                  <a:tcPr marL="0" marR="0" marT="33655" marB="0">
                    <a:lnL w="6350">
                      <a:solidFill>
                        <a:srgbClr val="00338D"/>
                      </a:solidFill>
                      <a:prstDash val="solid"/>
                    </a:lnL>
                    <a:lnB w="6350">
                      <a:solidFill>
                        <a:srgbClr val="00338D"/>
                      </a:solidFill>
                      <a:prstDash val="solid"/>
                    </a:lnB>
                  </a:tcPr>
                </a:tc>
                <a:tc vMerge="1">
                  <a:txBody>
                    <a:bodyPr/>
                    <a:lstStyle/>
                    <a:p>
                      <a:endParaRPr/>
                    </a:p>
                  </a:txBody>
                  <a:tcPr marL="0" marR="0" marT="0" marB="0">
                    <a:lnT w="6350" cap="flat" cmpd="sng" algn="ctr">
                      <a:solidFill>
                        <a:srgbClr val="00338D"/>
                      </a:solidFill>
                      <a:prstDash val="solid"/>
                      <a:round/>
                      <a:headEnd type="none" w="med" len="med"/>
                      <a:tailEnd type="none" w="med" len="med"/>
                    </a:lnT>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cap="flat" cmpd="sng" algn="ctr">
                      <a:solidFill>
                        <a:srgbClr val="00338D"/>
                      </a:solidFill>
                      <a:prstDash val="solid"/>
                      <a:round/>
                      <a:headEnd type="none" w="med" len="med"/>
                      <a:tailEnd type="none" w="med" len="med"/>
                    </a:lnT>
                    <a:lnB w="6350">
                      <a:solidFill>
                        <a:srgbClr val="00338D"/>
                      </a:solidFill>
                      <a:prstDash val="solid"/>
                    </a:lnB>
                  </a:tcPr>
                </a:tc>
                <a:extLst>
                  <a:ext uri="{0D108BD9-81ED-4DB2-BD59-A6C34878D82A}">
                    <a16:rowId xmlns:a16="http://schemas.microsoft.com/office/drawing/2014/main" val="10006"/>
                  </a:ext>
                </a:extLst>
              </a:tr>
            </a:tbl>
          </a:graphicData>
        </a:graphic>
      </p:graphicFrame>
      <p:sp>
        <p:nvSpPr>
          <p:cNvPr id="12" name="object 19">
            <a:extLst>
              <a:ext uri="{FF2B5EF4-FFF2-40B4-BE49-F238E27FC236}">
                <a16:creationId xmlns:a16="http://schemas.microsoft.com/office/drawing/2014/main" id="{8DCF1F1B-D9A4-4448-ACDB-83920E84EC59}"/>
              </a:ext>
            </a:extLst>
          </p:cNvPr>
          <p:cNvSpPr/>
          <p:nvPr/>
        </p:nvSpPr>
        <p:spPr>
          <a:xfrm>
            <a:off x="2692274" y="1396766"/>
            <a:ext cx="86995" cy="1004062"/>
          </a:xfrm>
          <a:custGeom>
            <a:avLst/>
            <a:gdLst/>
            <a:ahLst/>
            <a:cxnLst/>
            <a:rect l="l" t="t" r="r" b="b"/>
            <a:pathLst>
              <a:path w="86994" h="937260">
                <a:moveTo>
                  <a:pt x="0" y="0"/>
                </a:moveTo>
                <a:lnTo>
                  <a:pt x="86868" y="0"/>
                </a:lnTo>
                <a:lnTo>
                  <a:pt x="86868" y="937260"/>
                </a:lnTo>
                <a:lnTo>
                  <a:pt x="0" y="937260"/>
                </a:lnTo>
                <a:lnTo>
                  <a:pt x="0" y="0"/>
                </a:lnTo>
                <a:close/>
              </a:path>
            </a:pathLst>
          </a:custGeom>
          <a:solidFill>
            <a:srgbClr val="005EB8"/>
          </a:solidFill>
        </p:spPr>
        <p:txBody>
          <a:bodyPr wrap="square" lIns="0" tIns="0" rIns="0" bIns="0" rtlCol="0"/>
          <a:lstStyle/>
          <a:p>
            <a:endParaRPr dirty="0"/>
          </a:p>
        </p:txBody>
      </p:sp>
      <p:sp>
        <p:nvSpPr>
          <p:cNvPr id="13" name="object 20">
            <a:extLst>
              <a:ext uri="{FF2B5EF4-FFF2-40B4-BE49-F238E27FC236}">
                <a16:creationId xmlns:a16="http://schemas.microsoft.com/office/drawing/2014/main" id="{D25CD782-C820-4B36-B007-12B6D495EDC5}"/>
              </a:ext>
            </a:extLst>
          </p:cNvPr>
          <p:cNvSpPr/>
          <p:nvPr/>
        </p:nvSpPr>
        <p:spPr>
          <a:xfrm>
            <a:off x="2692274" y="2469663"/>
            <a:ext cx="86995" cy="539750"/>
          </a:xfrm>
          <a:custGeom>
            <a:avLst/>
            <a:gdLst/>
            <a:ahLst/>
            <a:cxnLst/>
            <a:rect l="l" t="t" r="r" b="b"/>
            <a:pathLst>
              <a:path w="86994" h="539750">
                <a:moveTo>
                  <a:pt x="0" y="0"/>
                </a:moveTo>
                <a:lnTo>
                  <a:pt x="86868" y="0"/>
                </a:lnTo>
                <a:lnTo>
                  <a:pt x="86868" y="539496"/>
                </a:lnTo>
                <a:lnTo>
                  <a:pt x="0" y="539496"/>
                </a:lnTo>
                <a:lnTo>
                  <a:pt x="0" y="0"/>
                </a:lnTo>
                <a:close/>
              </a:path>
            </a:pathLst>
          </a:custGeom>
          <a:solidFill>
            <a:srgbClr val="005EB8"/>
          </a:solidFill>
        </p:spPr>
        <p:txBody>
          <a:bodyPr wrap="square" lIns="0" tIns="0" rIns="0" bIns="0" rtlCol="0"/>
          <a:lstStyle/>
          <a:p>
            <a:endParaRPr dirty="0"/>
          </a:p>
        </p:txBody>
      </p:sp>
      <p:sp>
        <p:nvSpPr>
          <p:cNvPr id="14" name="object 21">
            <a:extLst>
              <a:ext uri="{FF2B5EF4-FFF2-40B4-BE49-F238E27FC236}">
                <a16:creationId xmlns:a16="http://schemas.microsoft.com/office/drawing/2014/main" id="{D48FEEBC-A982-4A49-9501-12B0BF62388E}"/>
              </a:ext>
            </a:extLst>
          </p:cNvPr>
          <p:cNvSpPr/>
          <p:nvPr/>
        </p:nvSpPr>
        <p:spPr>
          <a:xfrm>
            <a:off x="2692274" y="3070119"/>
            <a:ext cx="86995" cy="600710"/>
          </a:xfrm>
          <a:custGeom>
            <a:avLst/>
            <a:gdLst/>
            <a:ahLst/>
            <a:cxnLst/>
            <a:rect l="l" t="t" r="r" b="b"/>
            <a:pathLst>
              <a:path w="86994" h="600710">
                <a:moveTo>
                  <a:pt x="0" y="0"/>
                </a:moveTo>
                <a:lnTo>
                  <a:pt x="86868" y="0"/>
                </a:lnTo>
                <a:lnTo>
                  <a:pt x="86868" y="600455"/>
                </a:lnTo>
                <a:lnTo>
                  <a:pt x="0" y="600455"/>
                </a:lnTo>
                <a:lnTo>
                  <a:pt x="0" y="0"/>
                </a:lnTo>
                <a:close/>
              </a:path>
            </a:pathLst>
          </a:custGeom>
          <a:solidFill>
            <a:srgbClr val="005EB8"/>
          </a:solidFill>
        </p:spPr>
        <p:txBody>
          <a:bodyPr wrap="square" lIns="0" tIns="0" rIns="0" bIns="0" rtlCol="0"/>
          <a:lstStyle/>
          <a:p>
            <a:endParaRPr dirty="0"/>
          </a:p>
        </p:txBody>
      </p:sp>
      <p:sp>
        <p:nvSpPr>
          <p:cNvPr id="16" name="Text Placeholder 15">
            <a:extLst>
              <a:ext uri="{FF2B5EF4-FFF2-40B4-BE49-F238E27FC236}">
                <a16:creationId xmlns:a16="http://schemas.microsoft.com/office/drawing/2014/main" id="{307E87B6-275D-4115-9542-7C8F6CD4F0E5}"/>
              </a:ext>
            </a:extLst>
          </p:cNvPr>
          <p:cNvSpPr txBox="1">
            <a:spLocks/>
          </p:cNvSpPr>
          <p:nvPr/>
        </p:nvSpPr>
        <p:spPr>
          <a:xfrm>
            <a:off x="821334" y="2652109"/>
            <a:ext cx="1566145" cy="2959100"/>
          </a:xfrm>
          <a:prstGeom prst="rect">
            <a:avLst/>
          </a:prstGeom>
        </p:spPr>
        <p:txBody>
          <a:bodyPr lIns="0" rIns="0">
            <a:normAutofit/>
          </a:bodyPr>
          <a:lstStyle>
            <a:lvl1pPr algn="l" rtl="0" eaLnBrk="0" fontAlgn="base" hangingPunct="0">
              <a:spcBef>
                <a:spcPts val="600"/>
              </a:spcBef>
              <a:spcAft>
                <a:spcPct val="0"/>
              </a:spcAft>
              <a:buFont typeface="Arial" panose="020B0604020202020204" pitchFamily="34" charset="0"/>
              <a:defRPr lang="en-US" sz="1000" b="1" kern="1200" dirty="0">
                <a:solidFill>
                  <a:srgbClr val="00338D"/>
                </a:solidFill>
                <a:latin typeface="Arial"/>
                <a:ea typeface="+mn-ea"/>
                <a:cs typeface="Arial" pitchFamily="34" charset="0"/>
              </a:defRPr>
            </a:lvl1pPr>
            <a:lvl2pPr algn="l" rtl="0" eaLnBrk="0" fontAlgn="base" hangingPunct="0">
              <a:spcBef>
                <a:spcPts val="600"/>
              </a:spcBef>
              <a:spcAft>
                <a:spcPct val="0"/>
              </a:spcAft>
              <a:buFont typeface="Arial" panose="020B0604020202020204" pitchFamily="34" charset="0"/>
              <a:defRPr lang="en-US" sz="1000" kern="1200" dirty="0">
                <a:solidFill>
                  <a:schemeClr val="tx1"/>
                </a:solidFill>
                <a:latin typeface="Arial"/>
                <a:ea typeface="+mn-ea"/>
                <a:cs typeface="Arial" pitchFamily="34" charset="0"/>
              </a:defRPr>
            </a:lvl2pPr>
            <a:lvl3pPr marL="1778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3pPr>
            <a:lvl4pPr marL="3556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4pPr>
            <a:lvl5pPr marL="534988" indent="-174625" algn="l" rtl="0" eaLnBrk="0" fontAlgn="base" hangingPunct="0">
              <a:spcBef>
                <a:spcPts val="600"/>
              </a:spcBef>
              <a:spcAft>
                <a:spcPct val="0"/>
              </a:spcAft>
              <a:buClr>
                <a:srgbClr val="97989A"/>
              </a:buClr>
              <a:buFont typeface="Arial" panose="020B0604020202020204" pitchFamily="34" charset="0"/>
              <a:buChar char="■"/>
              <a:defRPr lang="en-GB" sz="10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a:spcBef>
                <a:spcPts val="0"/>
              </a:spcBef>
            </a:pPr>
            <a:r>
              <a:rPr kumimoji="0" lang="en-US" altLang="ko-KR" sz="1000" b="1" i="0" u="none" strike="noStrike" kern="1200" cap="none" spc="0" normalizeH="0" baseline="0" noProof="0" dirty="0">
                <a:ln>
                  <a:noFill/>
                </a:ln>
                <a:solidFill>
                  <a:srgbClr val="00338D"/>
                </a:solidFill>
                <a:effectLst/>
                <a:uLnTx/>
                <a:uFillTx/>
                <a:latin typeface="Calibri"/>
                <a:ea typeface="+mn-ea"/>
                <a:cs typeface="Times New Roman" panose="02020603050405020304" pitchFamily="18" charset="0"/>
              </a:rPr>
              <a:t>Hye-Won Jung</a:t>
            </a:r>
          </a:p>
          <a:p>
            <a:pPr>
              <a:spcBef>
                <a:spcPts val="0"/>
              </a:spcBef>
            </a:pPr>
            <a:r>
              <a:rPr lang="en-US" altLang="ko-KR" sz="900" b="0" i="1" dirty="0">
                <a:solidFill>
                  <a:srgbClr val="000000"/>
                </a:solidFill>
                <a:latin typeface="Calibri"/>
              </a:rPr>
              <a:t>Director, tax 3 (Global Tax)</a:t>
            </a:r>
          </a:p>
          <a:p>
            <a:pPr marL="0" lvl="1" eaLnBrk="1" hangingPunct="1">
              <a:spcBef>
                <a:spcPct val="0"/>
              </a:spcBef>
              <a:defRPr/>
            </a:pPr>
            <a:endParaRPr lang="en-US" altLang="ko-KR" sz="800" dirty="0">
              <a:latin typeface="Arial" panose="020B0604020202020204" pitchFamily="34" charset="0"/>
              <a:ea typeface="맑은 고딕" panose="020B0503020000020004" pitchFamily="50" charset="-127"/>
            </a:endParaRP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KPMG Samjong Accounting Corp.</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 Finance Center,</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27th floor, 152 Teheran-ro,</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Gangnam-gu, Seoul, 06236</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 </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Tel  +82 2 2112 7572</a:t>
            </a:r>
          </a:p>
          <a:p>
            <a:pPr marL="0" marR="0" lvl="0" indent="0" algn="l" defTabSz="457200" rtl="0" eaLnBrk="1" fontAlgn="auto" latinLnBrk="0" hangingPunct="1">
              <a:lnSpc>
                <a:spcPct val="100000"/>
              </a:lnSpc>
              <a:spcBef>
                <a:spcPct val="0"/>
              </a:spcBef>
              <a:spcAft>
                <a:spcPts val="0"/>
              </a:spcAft>
              <a:buClrTx/>
              <a:buSzTx/>
              <a:buFontTx/>
              <a:buNone/>
              <a:tabLst>
                <a:tab pos="296863" algn="l"/>
              </a:tabLst>
              <a:defRPr/>
            </a:pPr>
            <a:r>
              <a:rPr lang="en-GB" altLang="ko-KR" sz="800" b="0" dirty="0">
                <a:solidFill>
                  <a:srgbClr val="000000"/>
                </a:solidFill>
                <a:latin typeface="Calibri"/>
              </a:rPr>
              <a:t>hjung2</a:t>
            </a:r>
            <a:r>
              <a:rPr kumimoji="0" lang="en-GB" altLang="ko-KR" sz="8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@kr.kpmg.com</a:t>
            </a:r>
          </a:p>
          <a:p>
            <a:pPr marL="0" lvl="1" eaLnBrk="1" hangingPunct="1">
              <a:spcBef>
                <a:spcPct val="0"/>
              </a:spcBef>
              <a:defRPr/>
            </a:pPr>
            <a:endParaRPr lang="fr-FR" altLang="ko-KR" sz="800" dirty="0">
              <a:solidFill>
                <a:srgbClr val="000000"/>
              </a:solidFill>
              <a:latin typeface="Arial" panose="020B0604020202020204" pitchFamily="34" charset="0"/>
              <a:ea typeface="맑은 고딕" panose="020B0503020000020004" pitchFamily="50" charset="-127"/>
            </a:endParaRPr>
          </a:p>
          <a:p>
            <a:pPr marL="0" lvl="1" eaLnBrk="1" hangingPunct="1">
              <a:spcBef>
                <a:spcPts val="0"/>
              </a:spcBef>
            </a:pPr>
            <a:br>
              <a:rPr lang="en-US" altLang="ko-KR" sz="800" dirty="0">
                <a:latin typeface="Arial" panose="020B0604020202020204" pitchFamily="34" charset="0"/>
                <a:ea typeface="맑은 고딕" panose="020B0503020000020004" pitchFamily="50" charset="-127"/>
              </a:rPr>
            </a:br>
            <a:endParaRPr lang="en-US" altLang="ko-KR" sz="800" dirty="0">
              <a:latin typeface="Arial" panose="020B0604020202020204" pitchFamily="34" charset="0"/>
              <a:ea typeface="맑은 고딕" panose="020B0503020000020004" pitchFamily="50" charset="-127"/>
            </a:endParaRPr>
          </a:p>
        </p:txBody>
      </p:sp>
      <p:pic>
        <p:nvPicPr>
          <p:cNvPr id="18" name="그림 17">
            <a:extLst>
              <a:ext uri="{FF2B5EF4-FFF2-40B4-BE49-F238E27FC236}">
                <a16:creationId xmlns:a16="http://schemas.microsoft.com/office/drawing/2014/main" id="{18648FDE-E564-4102-9EF3-09058C90F57F}"/>
              </a:ext>
            </a:extLst>
          </p:cNvPr>
          <p:cNvPicPr>
            <a:picLocks noChangeAspect="1"/>
          </p:cNvPicPr>
          <p:nvPr/>
        </p:nvPicPr>
        <p:blipFill>
          <a:blip r:embed="rId2"/>
          <a:stretch>
            <a:fillRect/>
          </a:stretch>
        </p:blipFill>
        <p:spPr>
          <a:xfrm>
            <a:off x="821393" y="1245596"/>
            <a:ext cx="1063081" cy="1392749"/>
          </a:xfrm>
          <a:prstGeom prst="rect">
            <a:avLst/>
          </a:prstGeom>
        </p:spPr>
      </p:pic>
    </p:spTree>
    <p:extLst>
      <p:ext uri="{BB962C8B-B14F-4D97-AF65-F5344CB8AC3E}">
        <p14:creationId xmlns:p14="http://schemas.microsoft.com/office/powerpoint/2010/main" val="725701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altLang="ko-KR" dirty="0"/>
              <a:t>KPMG team (Tax)</a:t>
            </a:r>
            <a:endParaRPr lang="ko-KR" altLang="en-US" dirty="0"/>
          </a:p>
        </p:txBody>
      </p:sp>
      <p:sp>
        <p:nvSpPr>
          <p:cNvPr id="2" name="Title 1"/>
          <p:cNvSpPr>
            <a:spLocks noGrp="1"/>
          </p:cNvSpPr>
          <p:nvPr>
            <p:ph type="title"/>
          </p:nvPr>
        </p:nvSpPr>
        <p:spPr>
          <a:xfrm>
            <a:off x="819684" y="451575"/>
            <a:ext cx="8260716" cy="723600"/>
          </a:xfrm>
        </p:spPr>
        <p:txBody>
          <a:bodyPr vert="horz" lIns="0" tIns="0" rIns="0" bIns="0" rtlCol="0" anchor="t" anchorCtr="0">
            <a:noAutofit/>
          </a:bodyPr>
          <a:lstStyle/>
          <a:p>
            <a:r>
              <a:rPr lang="en-US" altLang="ko-KR" sz="4800" dirty="0"/>
              <a:t>Sa Bum (Brian), Hong – Tax Manager</a:t>
            </a:r>
            <a:endParaRPr lang="en-GB" sz="4800" dirty="0">
              <a:ea typeface="맑은 고딕" panose="020B0503020000020004" pitchFamily="50" charset="-127"/>
            </a:endParaRPr>
          </a:p>
        </p:txBody>
      </p:sp>
      <p:graphicFrame>
        <p:nvGraphicFramePr>
          <p:cNvPr id="11" name="object 8">
            <a:extLst>
              <a:ext uri="{FF2B5EF4-FFF2-40B4-BE49-F238E27FC236}">
                <a16:creationId xmlns:a16="http://schemas.microsoft.com/office/drawing/2014/main" id="{1C71AB92-7AC4-4971-9075-AACF417276C7}"/>
              </a:ext>
            </a:extLst>
          </p:cNvPr>
          <p:cNvGraphicFramePr>
            <a:graphicFrameLocks noGrp="1"/>
          </p:cNvGraphicFramePr>
          <p:nvPr/>
        </p:nvGraphicFramePr>
        <p:xfrm>
          <a:off x="2571262" y="1293875"/>
          <a:ext cx="6830646" cy="4602964"/>
        </p:xfrm>
        <a:graphic>
          <a:graphicData uri="http://schemas.openxmlformats.org/drawingml/2006/table">
            <a:tbl>
              <a:tblPr firstRow="1" bandRow="1">
                <a:tableStyleId>{2D5ABB26-0587-4C30-8999-92F81FD0307C}</a:tableStyleId>
              </a:tblPr>
              <a:tblGrid>
                <a:gridCol w="3126153">
                  <a:extLst>
                    <a:ext uri="{9D8B030D-6E8A-4147-A177-3AD203B41FA5}">
                      <a16:colId xmlns:a16="http://schemas.microsoft.com/office/drawing/2014/main" val="20000"/>
                    </a:ext>
                  </a:extLst>
                </a:gridCol>
                <a:gridCol w="117231">
                  <a:extLst>
                    <a:ext uri="{9D8B030D-6E8A-4147-A177-3AD203B41FA5}">
                      <a16:colId xmlns:a16="http://schemas.microsoft.com/office/drawing/2014/main" val="20001"/>
                    </a:ext>
                  </a:extLst>
                </a:gridCol>
                <a:gridCol w="3587262">
                  <a:extLst>
                    <a:ext uri="{9D8B030D-6E8A-4147-A177-3AD203B41FA5}">
                      <a16:colId xmlns:a16="http://schemas.microsoft.com/office/drawing/2014/main" val="20002"/>
                    </a:ext>
                  </a:extLst>
                </a:gridCol>
              </a:tblGrid>
              <a:tr h="94488">
                <a:tc rowSpan="2">
                  <a:txBody>
                    <a:bodyPr/>
                    <a:lstStyle/>
                    <a:p>
                      <a:pPr marL="328295">
                        <a:lnSpc>
                          <a:spcPct val="100000"/>
                        </a:lnSpc>
                        <a:spcBef>
                          <a:spcPts val="409"/>
                        </a:spcBef>
                      </a:pPr>
                      <a:r>
                        <a:rPr lang="en-US" altLang="ko-KR" sz="2400" b="1" spc="-60" dirty="0">
                          <a:solidFill>
                            <a:srgbClr val="005EB8"/>
                          </a:solidFill>
                          <a:latin typeface="맑은 고딕"/>
                          <a:cs typeface="맑은 고딕"/>
                        </a:rPr>
                        <a:t>Sa Bum Hong</a:t>
                      </a:r>
                      <a:r>
                        <a:rPr sz="2400" b="1" spc="-155" dirty="0">
                          <a:solidFill>
                            <a:srgbClr val="005EB8"/>
                          </a:solidFill>
                          <a:latin typeface="맑은 고딕"/>
                          <a:cs typeface="맑은 고딕"/>
                        </a:rPr>
                        <a:t> </a:t>
                      </a:r>
                      <a:r>
                        <a:rPr lang="en-US" sz="2400" b="1" spc="-155" dirty="0">
                          <a:solidFill>
                            <a:srgbClr val="005EB8"/>
                          </a:solidFill>
                          <a:latin typeface="맑은 고딕"/>
                          <a:cs typeface="맑은 고딕"/>
                        </a:rPr>
                        <a:t>  </a:t>
                      </a:r>
                      <a:r>
                        <a:rPr lang="en-US" altLang="ko-KR" sz="1400" b="1" spc="-85" dirty="0">
                          <a:solidFill>
                            <a:srgbClr val="005EB8"/>
                          </a:solidFill>
                          <a:latin typeface="맑은 고딕"/>
                          <a:cs typeface="맑은 고딕"/>
                        </a:rPr>
                        <a:t>Manager</a:t>
                      </a:r>
                    </a:p>
                  </a:txBody>
                  <a:tcPr marL="0" marR="0" marT="52069" marB="0">
                    <a:lnL w="6350">
                      <a:solidFill>
                        <a:srgbClr val="00338D"/>
                      </a:solidFill>
                      <a:prstDash val="solid"/>
                    </a:lnL>
                    <a:lnT w="6350">
                      <a:solidFill>
                        <a:srgbClr val="00338D"/>
                      </a:solidFill>
                      <a:prstDash val="solid"/>
                    </a:lnT>
                  </a:tcPr>
                </a:tc>
                <a:tc>
                  <a:txBody>
                    <a:bodyPr/>
                    <a:lstStyle/>
                    <a:p>
                      <a:pPr>
                        <a:lnSpc>
                          <a:spcPct val="100000"/>
                        </a:lnSpc>
                      </a:pPr>
                      <a:endParaRPr sz="400" dirty="0">
                        <a:latin typeface="Times New Roman"/>
                        <a:cs typeface="Times New Roman"/>
                      </a:endParaRPr>
                    </a:p>
                  </a:txBody>
                  <a:tcPr marL="0" marR="0" marT="0" marB="0">
                    <a:lnT w="6350">
                      <a:solidFill>
                        <a:srgbClr val="00338D"/>
                      </a:solidFill>
                      <a:prstDash val="solid"/>
                    </a:lnT>
                  </a:tcPr>
                </a:tc>
                <a:tc rowSpan="8">
                  <a:txBody>
                    <a:bodyPr/>
                    <a:lstStyle/>
                    <a:p>
                      <a:pPr marL="240029">
                        <a:lnSpc>
                          <a:spcPct val="100000"/>
                        </a:lnSpc>
                        <a:spcBef>
                          <a:spcPts val="415"/>
                        </a:spcBef>
                      </a:pPr>
                      <a:r>
                        <a:rPr sz="1400" b="1" spc="-95" dirty="0">
                          <a:solidFill>
                            <a:srgbClr val="005EB8"/>
                          </a:solidFill>
                          <a:latin typeface="Univers for KPMG"/>
                          <a:cs typeface="Univers for KPMG"/>
                        </a:rPr>
                        <a:t>Background</a:t>
                      </a:r>
                      <a:endParaRPr sz="1400" dirty="0">
                        <a:latin typeface="Univers for KPMG"/>
                        <a:cs typeface="Univers for KPMG"/>
                      </a:endParaRPr>
                    </a:p>
                    <a:p>
                      <a:pPr marL="410844" marR="119380" indent="-171450" algn="l" defTabSz="914400" rtl="0" eaLnBrk="1" latinLnBrk="1" hangingPunct="1">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Sa-Bum is a Tax Manager in KPMG Korea at Seoul Office specialized with US and international tax</a:t>
                      </a:r>
                    </a:p>
                    <a:p>
                      <a:pPr marL="410844" marR="119380" indent="-171450" algn="l" defTabSz="914400" rtl="0" eaLnBrk="1" latinLnBrk="1" hangingPunct="1">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He has extensive experience in servicing a wide variety of domestic and multi-national companies on US tax consulting, tax provision and tax compliance over 6 years.</a:t>
                      </a:r>
                    </a:p>
                    <a:p>
                      <a:pPr marL="410844" marR="119380" indent="-171450" algn="l" defTabSz="914400" rtl="0" eaLnBrk="1" latinLnBrk="1" hangingPunct="1">
                        <a:lnSpc>
                          <a:spcPct val="120000"/>
                        </a:lnSpc>
                        <a:spcBef>
                          <a:spcPts val="365"/>
                        </a:spcBef>
                        <a:buFont typeface="Arial" panose="020B0604020202020204" pitchFamily="34" charset="0"/>
                        <a:buChar cha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He has involved with a broad range of Korean multi-national and foreign-owned clients doing business and has extensive experience with a wide range of complex tax matters relating to his clients’ businesses.</a:t>
                      </a:r>
                    </a:p>
                    <a:p>
                      <a:pPr marL="240029" marR="119380" indent="-635">
                        <a:lnSpc>
                          <a:spcPct val="120000"/>
                        </a:lnSpc>
                        <a:spcBef>
                          <a:spcPts val="365"/>
                        </a:spcBef>
                      </a:pPr>
                      <a:endParaRPr lang="en-US" altLang="ko-KR" sz="1000" spc="-65" dirty="0">
                        <a:latin typeface="맑은 고딕"/>
                        <a:cs typeface="맑은 고딕"/>
                      </a:endParaRPr>
                    </a:p>
                    <a:p>
                      <a:pPr marL="240029">
                        <a:lnSpc>
                          <a:spcPct val="100000"/>
                        </a:lnSpc>
                        <a:spcBef>
                          <a:spcPts val="270"/>
                        </a:spcBef>
                      </a:pPr>
                      <a:r>
                        <a:rPr sz="1400" b="1" spc="-85" dirty="0">
                          <a:solidFill>
                            <a:srgbClr val="005EB8"/>
                          </a:solidFill>
                          <a:latin typeface="Univers for KPMG"/>
                          <a:cs typeface="Univers for KPMG"/>
                        </a:rPr>
                        <a:t>Professional</a:t>
                      </a:r>
                      <a:r>
                        <a:rPr sz="1400" b="1" spc="-175" dirty="0">
                          <a:solidFill>
                            <a:srgbClr val="005EB8"/>
                          </a:solidFill>
                          <a:latin typeface="Univers for KPMG"/>
                          <a:cs typeface="Univers for KPMG"/>
                        </a:rPr>
                        <a:t> </a:t>
                      </a:r>
                      <a:r>
                        <a:rPr sz="1400" b="1" spc="-60" dirty="0">
                          <a:solidFill>
                            <a:srgbClr val="005EB8"/>
                          </a:solidFill>
                          <a:latin typeface="Univers for KPMG"/>
                          <a:cs typeface="Univers for KPMG"/>
                        </a:rPr>
                        <a:t>and</a:t>
                      </a:r>
                      <a:r>
                        <a:rPr sz="1400" b="1" spc="-170" dirty="0">
                          <a:solidFill>
                            <a:srgbClr val="005EB8"/>
                          </a:solidFill>
                          <a:latin typeface="Univers for KPMG"/>
                          <a:cs typeface="Univers for KPMG"/>
                        </a:rPr>
                        <a:t> </a:t>
                      </a:r>
                      <a:r>
                        <a:rPr sz="1400" b="1" spc="-75" dirty="0">
                          <a:solidFill>
                            <a:srgbClr val="005EB8"/>
                          </a:solidFill>
                          <a:latin typeface="Univers for KPMG"/>
                          <a:cs typeface="Univers for KPMG"/>
                        </a:rPr>
                        <a:t>Industry</a:t>
                      </a:r>
                      <a:r>
                        <a:rPr sz="1400" b="1" spc="-165" dirty="0">
                          <a:solidFill>
                            <a:srgbClr val="005EB8"/>
                          </a:solidFill>
                          <a:latin typeface="Univers for KPMG"/>
                          <a:cs typeface="Univers for KPMG"/>
                        </a:rPr>
                        <a:t> </a:t>
                      </a:r>
                      <a:r>
                        <a:rPr sz="1400" b="1" spc="-80" dirty="0">
                          <a:solidFill>
                            <a:srgbClr val="005EB8"/>
                          </a:solidFill>
                          <a:latin typeface="Univers for KPMG"/>
                          <a:cs typeface="Univers for KPMG"/>
                        </a:rPr>
                        <a:t>Experience</a:t>
                      </a:r>
                      <a:endParaRPr sz="1400" dirty="0">
                        <a:latin typeface="Univers for KPMG"/>
                        <a:cs typeface="Univers for KPMG"/>
                      </a:endParaRPr>
                    </a:p>
                    <a:p>
                      <a:pPr marL="410844" marR="119380" lvl="4" indent="-171450" algn="l" defTabSz="914400" rtl="0" eaLnBrk="1" fontAlgn="base" latinLnBrk="1" hangingPunct="1">
                        <a:lnSpc>
                          <a:spcPct val="120000"/>
                        </a:lnSpc>
                        <a:spcBef>
                          <a:spcPts val="365"/>
                        </a:spcBef>
                        <a:spcAft>
                          <a:spcPct val="0"/>
                        </a:spcAft>
                        <a:buClr>
                          <a:srgbClr val="97989A"/>
                        </a:buClr>
                        <a:buSzPct val="85000"/>
                        <a:buFont typeface="Arial" panose="020B0604020202020204" pitchFamily="34" charset="0"/>
                        <a:buChar char="—"/>
                        <a:tabLst/>
                        <a:defRP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KPMG </a:t>
                      </a: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Samjong</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Accounting Corp. (March 2023 ~ Present)</a:t>
                      </a:r>
                    </a:p>
                    <a:p>
                      <a:pPr marL="410844" marR="119380" lvl="4" indent="-171450" algn="l" defTabSz="914400" rtl="0" eaLnBrk="1" fontAlgn="base" latinLnBrk="1" hangingPunct="1">
                        <a:lnSpc>
                          <a:spcPct val="120000"/>
                        </a:lnSpc>
                        <a:spcBef>
                          <a:spcPts val="365"/>
                        </a:spcBef>
                        <a:spcAft>
                          <a:spcPct val="0"/>
                        </a:spcAft>
                        <a:buClr>
                          <a:srgbClr val="97989A"/>
                        </a:buClr>
                        <a:buSzPct val="85000"/>
                        <a:buFont typeface="Arial" panose="020B0604020202020204" pitchFamily="34" charset="0"/>
                        <a:buChar char="—"/>
                        <a:tabLst/>
                        <a:defRP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KPMG US (Oct 2016 – Feb 2023)</a:t>
                      </a:r>
                    </a:p>
                  </a:txBody>
                  <a:tcPr marL="0" marR="0" marT="52705" marB="0">
                    <a:lnR w="6350">
                      <a:solidFill>
                        <a:srgbClr val="00338D"/>
                      </a:solidFill>
                      <a:prstDash val="solid"/>
                    </a:lnR>
                    <a:lnT w="6350">
                      <a:solidFill>
                        <a:srgbClr val="00338D"/>
                      </a:solidFill>
                      <a:prstDash val="soli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00"/>
                  </a:ext>
                </a:extLst>
              </a:tr>
              <a:tr h="701313">
                <a:tc vMerge="1">
                  <a:txBody>
                    <a:bodyPr/>
                    <a:lstStyle/>
                    <a:p>
                      <a:endParaRPr/>
                    </a:p>
                  </a:txBody>
                  <a:tcPr marL="0" marR="0" marT="52069" marB="0">
                    <a:lnL w="6350">
                      <a:solidFill>
                        <a:srgbClr val="00338D"/>
                      </a:solidFill>
                      <a:prstDash val="solid"/>
                    </a:lnL>
                    <a:lnT w="6350">
                      <a:solidFill>
                        <a:srgbClr val="00338D"/>
                      </a:solidFill>
                      <a:prstDash val="solid"/>
                    </a:lnT>
                  </a:tcPr>
                </a:tc>
                <a:tc rowSpan="7">
                  <a:txBody>
                    <a:bodyPr/>
                    <a:lstStyle/>
                    <a:p>
                      <a:pPr>
                        <a:lnSpc>
                          <a:spcPct val="100000"/>
                        </a:lnSpc>
                      </a:pPr>
                      <a:endParaRPr sz="1000" dirty="0">
                        <a:latin typeface="Times New Roman"/>
                        <a:cs typeface="Times New Roman"/>
                      </a:endParaRPr>
                    </a:p>
                  </a:txBody>
                  <a:tcPr marL="0" marR="0" marT="0" marB="0">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1"/>
                  </a:ext>
                </a:extLst>
              </a:tr>
              <a:tr h="562959">
                <a:tc>
                  <a:txBody>
                    <a:bodyPr/>
                    <a:lstStyle/>
                    <a:p>
                      <a:pPr>
                        <a:lnSpc>
                          <a:spcPct val="100000"/>
                        </a:lnSpc>
                      </a:pPr>
                      <a:endParaRPr sz="1400" dirty="0">
                        <a:latin typeface="Times New Roman"/>
                        <a:cs typeface="Times New Roman"/>
                      </a:endParaRPr>
                    </a:p>
                    <a:p>
                      <a:pPr marL="372745">
                        <a:lnSpc>
                          <a:spcPct val="100000"/>
                        </a:lnSpc>
                        <a:spcBef>
                          <a:spcPts val="880"/>
                        </a:spcBef>
                      </a:pPr>
                      <a:r>
                        <a:rPr sz="1400" b="1" spc="-80" dirty="0">
                          <a:solidFill>
                            <a:srgbClr val="005EB8"/>
                          </a:solidFill>
                          <a:latin typeface="Univers for KPMG"/>
                          <a:cs typeface="Univers for KPMG"/>
                        </a:rPr>
                        <a:t>Function </a:t>
                      </a:r>
                      <a:r>
                        <a:rPr sz="1400" b="1" spc="-60" dirty="0">
                          <a:solidFill>
                            <a:srgbClr val="005EB8"/>
                          </a:solidFill>
                          <a:latin typeface="Univers for KPMG"/>
                          <a:cs typeface="Univers for KPMG"/>
                        </a:rPr>
                        <a:t>and</a:t>
                      </a:r>
                      <a:r>
                        <a:rPr lang="en-US" sz="1400" b="1" spc="-60" dirty="0">
                          <a:solidFill>
                            <a:srgbClr val="005EB8"/>
                          </a:solidFill>
                          <a:latin typeface="Univers for KPMG"/>
                          <a:cs typeface="Univers for KPMG"/>
                        </a:rPr>
                        <a:t> </a:t>
                      </a:r>
                      <a:r>
                        <a:rPr sz="1400" b="1" spc="-270" dirty="0">
                          <a:solidFill>
                            <a:srgbClr val="005EB8"/>
                          </a:solidFill>
                          <a:latin typeface="Univers for KPMG"/>
                          <a:cs typeface="Univers for KPMG"/>
                        </a:rPr>
                        <a:t> </a:t>
                      </a:r>
                      <a:r>
                        <a:rPr sz="1400" b="1" spc="-80" dirty="0">
                          <a:solidFill>
                            <a:srgbClr val="005EB8"/>
                          </a:solidFill>
                          <a:latin typeface="Univers for KPMG"/>
                          <a:cs typeface="Univers for KPMG"/>
                        </a:rPr>
                        <a:t>Specialization</a:t>
                      </a:r>
                      <a:endParaRPr sz="1400" dirty="0">
                        <a:latin typeface="Univers for KPMG"/>
                        <a:cs typeface="Univers for KPMG"/>
                      </a:endParaRPr>
                    </a:p>
                  </a:txBody>
                  <a:tcPr marL="0" marR="0" marT="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2"/>
                  </a:ext>
                </a:extLst>
              </a:tr>
              <a:tr h="299626">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err="1">
                          <a:solidFill>
                            <a:schemeClr val="tx1"/>
                          </a:solidFill>
                          <a:latin typeface="Arial" panose="020B0604020202020204" pitchFamily="34" charset="0"/>
                          <a:ea typeface="맑은 고딕" panose="020B0503020000020004" pitchFamily="50" charset="-127"/>
                          <a:cs typeface="Arial" pitchFamily="34" charset="0"/>
                        </a:rPr>
                        <a:t>Specialising</a:t>
                      </a: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 in US and international tax</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3"/>
                  </a:ext>
                </a:extLst>
              </a:tr>
              <a:tr h="275273">
                <a:tc>
                  <a:txBody>
                    <a:bodyPr/>
                    <a:lstStyle/>
                    <a:p>
                      <a:pPr marL="372745">
                        <a:lnSpc>
                          <a:spcPct val="100000"/>
                        </a:lnSpc>
                        <a:spcBef>
                          <a:spcPts val="225"/>
                        </a:spcBef>
                      </a:pPr>
                      <a:r>
                        <a:rPr sz="1400" b="1" spc="-75" dirty="0">
                          <a:solidFill>
                            <a:srgbClr val="005EB8"/>
                          </a:solidFill>
                          <a:latin typeface="Univers for KPMG"/>
                          <a:cs typeface="Univers for KPMG"/>
                        </a:rPr>
                        <a:t>Education,</a:t>
                      </a:r>
                      <a:r>
                        <a:rPr sz="1400" b="1" spc="-175" dirty="0">
                          <a:solidFill>
                            <a:srgbClr val="005EB8"/>
                          </a:solidFill>
                          <a:latin typeface="Univers for KPMG"/>
                          <a:cs typeface="Univers for KPMG"/>
                        </a:rPr>
                        <a:t> </a:t>
                      </a:r>
                      <a:r>
                        <a:rPr sz="1400" b="1" spc="-75" dirty="0">
                          <a:solidFill>
                            <a:srgbClr val="005EB8"/>
                          </a:solidFill>
                          <a:latin typeface="Univers for KPMG"/>
                          <a:cs typeface="Univers for KPMG"/>
                        </a:rPr>
                        <a:t>Licenses</a:t>
                      </a:r>
                      <a:r>
                        <a:rPr sz="1400" b="1" spc="-170" dirty="0">
                          <a:solidFill>
                            <a:srgbClr val="005EB8"/>
                          </a:solidFill>
                          <a:latin typeface="Univers for KPMG"/>
                          <a:cs typeface="Univers for KPMG"/>
                        </a:rPr>
                        <a:t> </a:t>
                      </a:r>
                      <a:r>
                        <a:rPr sz="1400" b="1" dirty="0">
                          <a:solidFill>
                            <a:srgbClr val="005EB8"/>
                          </a:solidFill>
                          <a:latin typeface="Univers for KPMG"/>
                          <a:cs typeface="Univers for KPMG"/>
                        </a:rPr>
                        <a:t>&amp;</a:t>
                      </a:r>
                      <a:r>
                        <a:rPr sz="1400" b="1" spc="-175" dirty="0">
                          <a:solidFill>
                            <a:srgbClr val="005EB8"/>
                          </a:solidFill>
                          <a:latin typeface="Univers for KPMG"/>
                          <a:cs typeface="Univers for KPMG"/>
                        </a:rPr>
                        <a:t> </a:t>
                      </a:r>
                      <a:r>
                        <a:rPr sz="1400" b="1" spc="-80" dirty="0">
                          <a:solidFill>
                            <a:srgbClr val="005EB8"/>
                          </a:solidFill>
                          <a:latin typeface="Univers for KPMG"/>
                          <a:cs typeface="Univers for KPMG"/>
                        </a:rPr>
                        <a:t>Certifications</a:t>
                      </a:r>
                      <a:endParaRPr sz="1400" dirty="0">
                        <a:latin typeface="Univers for KPMG"/>
                        <a:cs typeface="Univers for KPMG"/>
                      </a:endParaRPr>
                    </a:p>
                  </a:txBody>
                  <a:tcPr marL="0" marR="0" marT="2857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4"/>
                  </a:ext>
                </a:extLst>
              </a:tr>
              <a:tr h="242984">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Master of Accounting, Penn State University </a:t>
                      </a:r>
                    </a:p>
                  </a:txBody>
                  <a:tcPr marL="0" marR="0" marT="33020"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5"/>
                  </a:ext>
                </a:extLst>
              </a:tr>
              <a:tr h="242984">
                <a:tc>
                  <a:txBody>
                    <a:bodyPr/>
                    <a:lstStyle/>
                    <a:p>
                      <a:pPr marL="471805" marR="0" lvl="0" indent="-99695" algn="l" defTabSz="914400" rtl="0" eaLnBrk="1" fontAlgn="auto" latinLnBrk="1" hangingPunct="1">
                        <a:lnSpc>
                          <a:spcPct val="100000"/>
                        </a:lnSpc>
                        <a:spcBef>
                          <a:spcPts val="260"/>
                        </a:spcBef>
                        <a:spcAft>
                          <a:spcPts val="0"/>
                        </a:spcAft>
                        <a:buClr>
                          <a:srgbClr val="001846"/>
                        </a:buClr>
                        <a:buSzTx/>
                        <a:buFont typeface="Arial"/>
                        <a:buChar char="•"/>
                        <a:tabLst>
                          <a:tab pos="472440" algn="l"/>
                        </a:tabLst>
                        <a:defRPr/>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Bachelor of Accounting, Penn State University</a:t>
                      </a:r>
                    </a:p>
                  </a:txBody>
                  <a:tcPr marL="0" marR="0" marT="33020" marB="0">
                    <a:lnL w="6350">
                      <a:solidFill>
                        <a:srgbClr val="00338D"/>
                      </a:solidFill>
                      <a:prstDash val="solid"/>
                    </a:ln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114141692"/>
                  </a:ext>
                </a:extLst>
              </a:tr>
              <a:tr h="2183337">
                <a:tc>
                  <a:txBody>
                    <a:bodyPr/>
                    <a:lstStyle/>
                    <a:p>
                      <a:pPr marL="471805" indent="-99695" algn="l" defTabSz="914400" rtl="0" eaLnBrk="1" latinLnBrk="1" hangingPunct="1">
                        <a:lnSpc>
                          <a:spcPct val="100000"/>
                        </a:lnSpc>
                        <a:spcBef>
                          <a:spcPts val="260"/>
                        </a:spcBef>
                        <a:buClr>
                          <a:srgbClr val="001846"/>
                        </a:buClr>
                        <a:buFont typeface="Arial"/>
                        <a:buChar char="•"/>
                        <a:tabLst>
                          <a:tab pos="472440" algn="l"/>
                        </a:tabLst>
                      </a:pPr>
                      <a:r>
                        <a:rPr lang="en-US" altLang="ko-KR" sz="800" kern="1200" dirty="0">
                          <a:solidFill>
                            <a:schemeClr val="tx1"/>
                          </a:solidFill>
                          <a:latin typeface="Arial" panose="020B0604020202020204" pitchFamily="34" charset="0"/>
                          <a:ea typeface="맑은 고딕" panose="020B0503020000020004" pitchFamily="50" charset="-127"/>
                          <a:cs typeface="Arial" pitchFamily="34" charset="0"/>
                        </a:rPr>
                        <a:t>Certified Public Accountant (Georgia)</a:t>
                      </a:r>
                    </a:p>
                    <a:p>
                      <a:pPr marL="471805" indent="-99695" algn="l" defTabSz="914400" rtl="0" eaLnBrk="1" latinLnBrk="1" hangingPunct="1">
                        <a:lnSpc>
                          <a:spcPct val="100000"/>
                        </a:lnSpc>
                        <a:spcBef>
                          <a:spcPts val="260"/>
                        </a:spcBef>
                        <a:buClr>
                          <a:srgbClr val="001846"/>
                        </a:buClr>
                        <a:buFont typeface="Arial"/>
                        <a:buChar char="•"/>
                        <a:tabLst>
                          <a:tab pos="472440" algn="l"/>
                        </a:tabLst>
                      </a:pPr>
                      <a:endParaRPr lang="en-US" altLang="ko-KR" sz="800" kern="1200" dirty="0">
                        <a:solidFill>
                          <a:schemeClr val="tx1"/>
                        </a:solidFill>
                        <a:latin typeface="Arial" panose="020B0604020202020204" pitchFamily="34" charset="0"/>
                        <a:ea typeface="맑은 고딕" panose="020B0503020000020004" pitchFamily="50" charset="-127"/>
                        <a:cs typeface="Arial" pitchFamily="34" charset="0"/>
                      </a:endParaRPr>
                    </a:p>
                  </a:txBody>
                  <a:tcPr marL="0" marR="0" marT="33655" marB="0">
                    <a:lnL w="6350">
                      <a:solidFill>
                        <a:srgbClr val="00338D"/>
                      </a:solidFill>
                      <a:prstDash val="solid"/>
                    </a:lnL>
                  </a:tcPr>
                </a:tc>
                <a:tc vMerge="1">
                  <a:txBody>
                    <a:bodyPr/>
                    <a:lstStyle/>
                    <a:p>
                      <a:endParaRPr/>
                    </a:p>
                  </a:txBody>
                  <a:tcPr marL="0" marR="0" marT="0" marB="0">
                    <a:lnB w="6350">
                      <a:solidFill>
                        <a:srgbClr val="00338D"/>
                      </a:solidFill>
                      <a:prstDash val="solid"/>
                    </a:lnB>
                    <a:solidFill>
                      <a:srgbClr val="005EB8"/>
                    </a:solidFill>
                  </a:tcPr>
                </a:tc>
                <a:tc vMerge="1">
                  <a:txBody>
                    <a:bodyPr/>
                    <a:lstStyle/>
                    <a:p>
                      <a:endParaRPr/>
                    </a:p>
                  </a:txBody>
                  <a:tcPr marL="0" marR="0" marT="52705" marB="0">
                    <a:lnR w="6350">
                      <a:solidFill>
                        <a:srgbClr val="00338D"/>
                      </a:solidFill>
                      <a:prstDash val="solid"/>
                    </a:lnR>
                    <a:lnT w="6350">
                      <a:solidFill>
                        <a:srgbClr val="00338D"/>
                      </a:solidFill>
                      <a:prstDash val="solid"/>
                    </a:lnT>
                    <a:lnB w="6350">
                      <a:solidFill>
                        <a:srgbClr val="00338D"/>
                      </a:solidFill>
                      <a:prstDash val="solid"/>
                    </a:lnB>
                  </a:tcPr>
                </a:tc>
                <a:extLst>
                  <a:ext uri="{0D108BD9-81ED-4DB2-BD59-A6C34878D82A}">
                    <a16:rowId xmlns:a16="http://schemas.microsoft.com/office/drawing/2014/main" val="10006"/>
                  </a:ext>
                </a:extLst>
              </a:tr>
            </a:tbl>
          </a:graphicData>
        </a:graphic>
      </p:graphicFrame>
      <p:sp>
        <p:nvSpPr>
          <p:cNvPr id="12" name="object 19">
            <a:extLst>
              <a:ext uri="{FF2B5EF4-FFF2-40B4-BE49-F238E27FC236}">
                <a16:creationId xmlns:a16="http://schemas.microsoft.com/office/drawing/2014/main" id="{8DCF1F1B-D9A4-4448-ACDB-83920E84EC59}"/>
              </a:ext>
            </a:extLst>
          </p:cNvPr>
          <p:cNvSpPr/>
          <p:nvPr/>
        </p:nvSpPr>
        <p:spPr>
          <a:xfrm>
            <a:off x="2692274" y="1396766"/>
            <a:ext cx="86995" cy="1004062"/>
          </a:xfrm>
          <a:custGeom>
            <a:avLst/>
            <a:gdLst/>
            <a:ahLst/>
            <a:cxnLst/>
            <a:rect l="l" t="t" r="r" b="b"/>
            <a:pathLst>
              <a:path w="86994" h="937260">
                <a:moveTo>
                  <a:pt x="0" y="0"/>
                </a:moveTo>
                <a:lnTo>
                  <a:pt x="86868" y="0"/>
                </a:lnTo>
                <a:lnTo>
                  <a:pt x="86868" y="937260"/>
                </a:lnTo>
                <a:lnTo>
                  <a:pt x="0" y="937260"/>
                </a:lnTo>
                <a:lnTo>
                  <a:pt x="0" y="0"/>
                </a:lnTo>
                <a:close/>
              </a:path>
            </a:pathLst>
          </a:custGeom>
          <a:solidFill>
            <a:srgbClr val="005EB8"/>
          </a:solidFill>
        </p:spPr>
        <p:txBody>
          <a:bodyPr wrap="square" lIns="0" tIns="0" rIns="0" bIns="0" rtlCol="0"/>
          <a:lstStyle/>
          <a:p>
            <a:endParaRPr dirty="0"/>
          </a:p>
        </p:txBody>
      </p:sp>
      <p:sp>
        <p:nvSpPr>
          <p:cNvPr id="13" name="object 20">
            <a:extLst>
              <a:ext uri="{FF2B5EF4-FFF2-40B4-BE49-F238E27FC236}">
                <a16:creationId xmlns:a16="http://schemas.microsoft.com/office/drawing/2014/main" id="{D25CD782-C820-4B36-B007-12B6D495EDC5}"/>
              </a:ext>
            </a:extLst>
          </p:cNvPr>
          <p:cNvSpPr/>
          <p:nvPr/>
        </p:nvSpPr>
        <p:spPr>
          <a:xfrm>
            <a:off x="2692274" y="2469663"/>
            <a:ext cx="86995" cy="539750"/>
          </a:xfrm>
          <a:custGeom>
            <a:avLst/>
            <a:gdLst/>
            <a:ahLst/>
            <a:cxnLst/>
            <a:rect l="l" t="t" r="r" b="b"/>
            <a:pathLst>
              <a:path w="86994" h="539750">
                <a:moveTo>
                  <a:pt x="0" y="0"/>
                </a:moveTo>
                <a:lnTo>
                  <a:pt x="86868" y="0"/>
                </a:lnTo>
                <a:lnTo>
                  <a:pt x="86868" y="539496"/>
                </a:lnTo>
                <a:lnTo>
                  <a:pt x="0" y="539496"/>
                </a:lnTo>
                <a:lnTo>
                  <a:pt x="0" y="0"/>
                </a:lnTo>
                <a:close/>
              </a:path>
            </a:pathLst>
          </a:custGeom>
          <a:solidFill>
            <a:srgbClr val="005EB8"/>
          </a:solidFill>
        </p:spPr>
        <p:txBody>
          <a:bodyPr wrap="square" lIns="0" tIns="0" rIns="0" bIns="0" rtlCol="0"/>
          <a:lstStyle/>
          <a:p>
            <a:endParaRPr dirty="0"/>
          </a:p>
        </p:txBody>
      </p:sp>
      <p:sp>
        <p:nvSpPr>
          <p:cNvPr id="14" name="object 21">
            <a:extLst>
              <a:ext uri="{FF2B5EF4-FFF2-40B4-BE49-F238E27FC236}">
                <a16:creationId xmlns:a16="http://schemas.microsoft.com/office/drawing/2014/main" id="{D48FEEBC-A982-4A49-9501-12B0BF62388E}"/>
              </a:ext>
            </a:extLst>
          </p:cNvPr>
          <p:cNvSpPr/>
          <p:nvPr/>
        </p:nvSpPr>
        <p:spPr>
          <a:xfrm>
            <a:off x="2692274" y="3070119"/>
            <a:ext cx="86995" cy="600710"/>
          </a:xfrm>
          <a:custGeom>
            <a:avLst/>
            <a:gdLst/>
            <a:ahLst/>
            <a:cxnLst/>
            <a:rect l="l" t="t" r="r" b="b"/>
            <a:pathLst>
              <a:path w="86994" h="600710">
                <a:moveTo>
                  <a:pt x="0" y="0"/>
                </a:moveTo>
                <a:lnTo>
                  <a:pt x="86868" y="0"/>
                </a:lnTo>
                <a:lnTo>
                  <a:pt x="86868" y="600455"/>
                </a:lnTo>
                <a:lnTo>
                  <a:pt x="0" y="600455"/>
                </a:lnTo>
                <a:lnTo>
                  <a:pt x="0" y="0"/>
                </a:lnTo>
                <a:close/>
              </a:path>
            </a:pathLst>
          </a:custGeom>
          <a:solidFill>
            <a:srgbClr val="005EB8"/>
          </a:solidFill>
        </p:spPr>
        <p:txBody>
          <a:bodyPr wrap="square" lIns="0" tIns="0" rIns="0" bIns="0" rtlCol="0"/>
          <a:lstStyle/>
          <a:p>
            <a:endParaRPr dirty="0"/>
          </a:p>
        </p:txBody>
      </p:sp>
      <p:sp>
        <p:nvSpPr>
          <p:cNvPr id="16" name="Text Placeholder 15">
            <a:extLst>
              <a:ext uri="{FF2B5EF4-FFF2-40B4-BE49-F238E27FC236}">
                <a16:creationId xmlns:a16="http://schemas.microsoft.com/office/drawing/2014/main" id="{307E87B6-275D-4115-9542-7C8F6CD4F0E5}"/>
              </a:ext>
            </a:extLst>
          </p:cNvPr>
          <p:cNvSpPr txBox="1">
            <a:spLocks/>
          </p:cNvSpPr>
          <p:nvPr/>
        </p:nvSpPr>
        <p:spPr>
          <a:xfrm>
            <a:off x="821334" y="2652109"/>
            <a:ext cx="1566145" cy="2959100"/>
          </a:xfrm>
          <a:prstGeom prst="rect">
            <a:avLst/>
          </a:prstGeom>
        </p:spPr>
        <p:txBody>
          <a:bodyPr lIns="0" rIns="0">
            <a:normAutofit/>
          </a:bodyPr>
          <a:lstStyle>
            <a:lvl1pPr algn="l" rtl="0" eaLnBrk="0" fontAlgn="base" hangingPunct="0">
              <a:spcBef>
                <a:spcPts val="600"/>
              </a:spcBef>
              <a:spcAft>
                <a:spcPct val="0"/>
              </a:spcAft>
              <a:buFont typeface="Arial" panose="020B0604020202020204" pitchFamily="34" charset="0"/>
              <a:defRPr lang="en-US" sz="1000" b="1" kern="1200" dirty="0">
                <a:solidFill>
                  <a:srgbClr val="00338D"/>
                </a:solidFill>
                <a:latin typeface="Arial"/>
                <a:ea typeface="+mn-ea"/>
                <a:cs typeface="Arial" pitchFamily="34" charset="0"/>
              </a:defRPr>
            </a:lvl1pPr>
            <a:lvl2pPr algn="l" rtl="0" eaLnBrk="0" fontAlgn="base" hangingPunct="0">
              <a:spcBef>
                <a:spcPts val="600"/>
              </a:spcBef>
              <a:spcAft>
                <a:spcPct val="0"/>
              </a:spcAft>
              <a:buFont typeface="Arial" panose="020B0604020202020204" pitchFamily="34" charset="0"/>
              <a:defRPr lang="en-US" sz="1000" kern="1200" dirty="0">
                <a:solidFill>
                  <a:schemeClr val="tx1"/>
                </a:solidFill>
                <a:latin typeface="Arial"/>
                <a:ea typeface="+mn-ea"/>
                <a:cs typeface="Arial" pitchFamily="34" charset="0"/>
              </a:defRPr>
            </a:lvl2pPr>
            <a:lvl3pPr marL="1778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3pPr>
            <a:lvl4pPr marL="355600" indent="-177800" algn="l" rtl="0" eaLnBrk="0" fontAlgn="base" hangingPunct="0">
              <a:spcBef>
                <a:spcPts val="600"/>
              </a:spcBef>
              <a:spcAft>
                <a:spcPct val="0"/>
              </a:spcAft>
              <a:buClr>
                <a:srgbClr val="97989A"/>
              </a:buClr>
              <a:buFont typeface="Arial" panose="020B0604020202020204" pitchFamily="34" charset="0"/>
              <a:buChar char="–"/>
              <a:defRPr lang="en-US" sz="1000" kern="1200" dirty="0">
                <a:solidFill>
                  <a:schemeClr val="tx1"/>
                </a:solidFill>
                <a:latin typeface="Arial"/>
                <a:ea typeface="+mn-ea"/>
                <a:cs typeface="Arial" pitchFamily="34" charset="0"/>
              </a:defRPr>
            </a:lvl4pPr>
            <a:lvl5pPr marL="534988" indent="-174625" algn="l" rtl="0" eaLnBrk="0" fontAlgn="base" hangingPunct="0">
              <a:spcBef>
                <a:spcPts val="600"/>
              </a:spcBef>
              <a:spcAft>
                <a:spcPct val="0"/>
              </a:spcAft>
              <a:buClr>
                <a:srgbClr val="97989A"/>
              </a:buClr>
              <a:buFont typeface="Arial" panose="020B0604020202020204" pitchFamily="34" charset="0"/>
              <a:buChar char="■"/>
              <a:defRPr lang="en-GB" sz="10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a:spcBef>
                <a:spcPts val="0"/>
              </a:spcBef>
            </a:pPr>
            <a:r>
              <a:rPr lang="en-US" altLang="ko-KR" dirty="0">
                <a:latin typeface="Calibri"/>
                <a:cs typeface="Times New Roman" panose="02020603050405020304" pitchFamily="18" charset="0"/>
              </a:rPr>
              <a:t>Sa-Bum (Brian), Hong</a:t>
            </a:r>
          </a:p>
          <a:p>
            <a:pPr>
              <a:spcBef>
                <a:spcPts val="0"/>
              </a:spcBef>
            </a:pPr>
            <a:r>
              <a:rPr lang="en-US" altLang="ko-KR" sz="900" b="0" i="1" dirty="0">
                <a:solidFill>
                  <a:srgbClr val="000000"/>
                </a:solidFill>
                <a:latin typeface="Calibri"/>
              </a:rPr>
              <a:t>Manager, tax 3 (Global Tax)</a:t>
            </a:r>
          </a:p>
          <a:p>
            <a:pPr marL="0" lvl="1" eaLnBrk="1" hangingPunct="1">
              <a:spcBef>
                <a:spcPct val="0"/>
              </a:spcBef>
              <a:defRPr/>
            </a:pPr>
            <a:endParaRPr lang="en-US" altLang="ko-KR" sz="800" dirty="0">
              <a:latin typeface="Arial" panose="020B0604020202020204" pitchFamily="34" charset="0"/>
              <a:ea typeface="맑은 고딕" panose="020B0503020000020004" pitchFamily="50" charset="-127"/>
            </a:endParaRP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KPMG Samjong Accounting Corp.</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 Finance Center,</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27th floor, 152 Teheran-ro,</a:t>
            </a:r>
          </a:p>
          <a:p>
            <a:pPr marL="0" lvl="1" eaLnBrk="1" hangingPunct="1">
              <a:spcBef>
                <a:spcPct val="0"/>
              </a:spcBef>
              <a:defRPr/>
            </a:pPr>
            <a:r>
              <a:rPr lang="en-US" altLang="ko-KR" sz="800" dirty="0">
                <a:latin typeface="Arial" panose="020B0604020202020204" pitchFamily="34" charset="0"/>
                <a:ea typeface="맑은 고딕" panose="020B0503020000020004" pitchFamily="50" charset="-127"/>
              </a:rPr>
              <a:t>Gangnam-gu, Seoul, 06236</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 </a:t>
            </a:r>
          </a:p>
          <a:p>
            <a:pPr marL="0" lvl="1" eaLnBrk="1" hangingPunct="1">
              <a:spcBef>
                <a:spcPct val="0"/>
              </a:spcBef>
              <a:defRPr/>
            </a:pPr>
            <a:r>
              <a:rPr lang="fr-FR" altLang="ko-KR" sz="800" dirty="0">
                <a:solidFill>
                  <a:srgbClr val="000000"/>
                </a:solidFill>
                <a:latin typeface="Arial" panose="020B0604020202020204" pitchFamily="34" charset="0"/>
                <a:ea typeface="맑은 고딕" panose="020B0503020000020004" pitchFamily="50" charset="-127"/>
              </a:rPr>
              <a:t>Tel  +82 2 2112 3302</a:t>
            </a:r>
          </a:p>
          <a:p>
            <a:pPr marL="0" marR="0" lvl="0" indent="0" algn="l" defTabSz="457200" rtl="0" eaLnBrk="1" fontAlgn="auto" latinLnBrk="0" hangingPunct="1">
              <a:lnSpc>
                <a:spcPct val="100000"/>
              </a:lnSpc>
              <a:spcBef>
                <a:spcPct val="0"/>
              </a:spcBef>
              <a:spcAft>
                <a:spcPts val="0"/>
              </a:spcAft>
              <a:buClrTx/>
              <a:buSzTx/>
              <a:buFontTx/>
              <a:buNone/>
              <a:tabLst>
                <a:tab pos="296863" algn="l"/>
              </a:tabLst>
              <a:defRPr/>
            </a:pPr>
            <a:r>
              <a:rPr kumimoji="0" lang="en-GB" altLang="ko-KR" sz="8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shong24@kr.kpmg.com</a:t>
            </a:r>
          </a:p>
          <a:p>
            <a:pPr marL="0" lvl="1" eaLnBrk="1" hangingPunct="1">
              <a:spcBef>
                <a:spcPct val="0"/>
              </a:spcBef>
              <a:defRPr/>
            </a:pPr>
            <a:endParaRPr lang="fr-FR" altLang="ko-KR" sz="800" dirty="0">
              <a:solidFill>
                <a:srgbClr val="000000"/>
              </a:solidFill>
              <a:latin typeface="Arial" panose="020B0604020202020204" pitchFamily="34" charset="0"/>
              <a:ea typeface="맑은 고딕" panose="020B0503020000020004" pitchFamily="50" charset="-127"/>
            </a:endParaRPr>
          </a:p>
          <a:p>
            <a:pPr marL="0" lvl="1" eaLnBrk="1" hangingPunct="1">
              <a:spcBef>
                <a:spcPts val="0"/>
              </a:spcBef>
            </a:pPr>
            <a:br>
              <a:rPr lang="en-US" altLang="ko-KR" sz="800" dirty="0">
                <a:latin typeface="Arial" panose="020B0604020202020204" pitchFamily="34" charset="0"/>
                <a:ea typeface="맑은 고딕" panose="020B0503020000020004" pitchFamily="50" charset="-127"/>
              </a:rPr>
            </a:br>
            <a:endParaRPr lang="en-US" altLang="ko-KR" sz="800" dirty="0">
              <a:latin typeface="Arial" panose="020B0604020202020204" pitchFamily="34" charset="0"/>
              <a:ea typeface="맑은 고딕" panose="020B0503020000020004" pitchFamily="50" charset="-127"/>
            </a:endParaRPr>
          </a:p>
        </p:txBody>
      </p:sp>
      <p:pic>
        <p:nvPicPr>
          <p:cNvPr id="15" name="Picture 9" descr="A person in a suit&#10;&#10;Description automatically generated with medium confidence">
            <a:extLst>
              <a:ext uri="{FF2B5EF4-FFF2-40B4-BE49-F238E27FC236}">
                <a16:creationId xmlns:a16="http://schemas.microsoft.com/office/drawing/2014/main" id="{F7048A56-0E2A-4073-A09D-9AA1CA5119B0}"/>
              </a:ext>
            </a:extLst>
          </p:cNvPr>
          <p:cNvPicPr>
            <a:picLocks noChangeAspect="1"/>
          </p:cNvPicPr>
          <p:nvPr/>
        </p:nvPicPr>
        <p:blipFill>
          <a:blip r:embed="rId2"/>
          <a:stretch>
            <a:fillRect/>
          </a:stretch>
        </p:blipFill>
        <p:spPr>
          <a:xfrm>
            <a:off x="819684" y="1197541"/>
            <a:ext cx="1074152" cy="1432202"/>
          </a:xfrm>
          <a:prstGeom prst="rect">
            <a:avLst/>
          </a:prstGeom>
        </p:spPr>
      </p:pic>
    </p:spTree>
    <p:extLst>
      <p:ext uri="{BB962C8B-B14F-4D97-AF65-F5344CB8AC3E}">
        <p14:creationId xmlns:p14="http://schemas.microsoft.com/office/powerpoint/2010/main" val="127012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custDataLst>
              <p:tags r:id="rId1"/>
            </p:custDataLst>
          </p:nvPr>
        </p:nvSpPr>
        <p:spPr>
          <a:xfrm>
            <a:off x="1715999" y="5722249"/>
            <a:ext cx="7375525" cy="309561"/>
          </a:xfrm>
        </p:spPr>
        <p:txBody>
          <a:bodyPr/>
          <a:lstStyle/>
          <a:p>
            <a:pPr lvl="1"/>
            <a:r>
              <a:rPr lang="en-US" altLang="ko-KR" sz="800" kern="0" dirty="0">
                <a:cs typeface="Univers for KPMG Light" panose="020B0403020202020204" pitchFamily="34" charset="0"/>
              </a:rPr>
              <a:t>© 2023 KPMG </a:t>
            </a:r>
            <a:r>
              <a:rPr lang="en-US" altLang="ko-KR" sz="800" kern="0" dirty="0" err="1">
                <a:cs typeface="Univers for KPMG Light" panose="020B0403020202020204" pitchFamily="34" charset="0"/>
              </a:rPr>
              <a:t>Samjong</a:t>
            </a:r>
            <a:r>
              <a:rPr lang="en-US" altLang="ko-KR" sz="800" kern="0" dirty="0">
                <a:cs typeface="Univers for KPMG Light" panose="020B0403020202020204" pitchFamily="34" charset="0"/>
              </a:rPr>
              <a:t> Accounting Corp., a Korea Limited Liability Company and a member firm of the KPMG global organization of independent member firms affiliated with KPMG International Limited, a private English company limited by guarantee. All rights reserved. </a:t>
            </a:r>
          </a:p>
        </p:txBody>
      </p:sp>
      <p:sp>
        <p:nvSpPr>
          <p:cNvPr id="30" name="Text Placeholder 29"/>
          <p:cNvSpPr>
            <a:spLocks noGrp="1"/>
          </p:cNvSpPr>
          <p:nvPr>
            <p:ph type="body" sz="quarter" idx="12"/>
          </p:nvPr>
        </p:nvSpPr>
        <p:spPr>
          <a:xfrm>
            <a:off x="1715999" y="6147630"/>
            <a:ext cx="7375525" cy="119064"/>
          </a:xfrm>
        </p:spPr>
        <p:txBody>
          <a:bodyPr>
            <a:noAutofit/>
          </a:bodyPr>
          <a:lstStyle/>
          <a:p>
            <a:r>
              <a:rPr lang="en-US" altLang="ko-KR" sz="800" dirty="0"/>
              <a:t>The KPMG name and logo are trademarks used under license by the independent member firms of the KPMG global organization.</a:t>
            </a:r>
            <a:endParaRPr lang="en-GB" altLang="ko-KR" sz="800" dirty="0"/>
          </a:p>
        </p:txBody>
      </p:sp>
      <p:sp>
        <p:nvSpPr>
          <p:cNvPr id="46" name="Text Placeholder 45"/>
          <p:cNvSpPr>
            <a:spLocks noGrp="1"/>
          </p:cNvSpPr>
          <p:nvPr>
            <p:ph type="body" sz="quarter" idx="14"/>
          </p:nvPr>
        </p:nvSpPr>
        <p:spPr/>
        <p:txBody>
          <a:bodyPr>
            <a:normAutofit fontScale="85000" lnSpcReduction="20000"/>
          </a:bodyPr>
          <a:lstStyle/>
          <a:p>
            <a:r>
              <a:rPr lang="en-GB"/>
              <a:t>kpmg.com/</a:t>
            </a:r>
            <a:r>
              <a:rPr lang="en-GB" err="1"/>
              <a:t>socialmedia</a:t>
            </a:r>
            <a:endParaRPr lang="en-GB"/>
          </a:p>
        </p:txBody>
      </p:sp>
      <p:sp>
        <p:nvSpPr>
          <p:cNvPr id="47" name="Text Placeholder 46"/>
          <p:cNvSpPr>
            <a:spLocks noGrp="1"/>
          </p:cNvSpPr>
          <p:nvPr>
            <p:ph type="body" sz="quarter" idx="15"/>
          </p:nvPr>
        </p:nvSpPr>
        <p:spPr/>
        <p:txBody>
          <a:bodyPr>
            <a:normAutofit fontScale="85000" lnSpcReduction="20000"/>
          </a:bodyPr>
          <a:lstStyle/>
          <a:p>
            <a:r>
              <a:rPr lang="en-GB"/>
              <a:t>kpmg.com/app</a:t>
            </a:r>
          </a:p>
        </p:txBody>
      </p:sp>
      <p:sp>
        <p:nvSpPr>
          <p:cNvPr id="7" name="Text Placeholder 2">
            <a:extLst>
              <a:ext uri="{FF2B5EF4-FFF2-40B4-BE49-F238E27FC236}">
                <a16:creationId xmlns:a16="http://schemas.microsoft.com/office/drawing/2014/main" id="{7F881DCD-79FD-49DF-A6DA-85827CEEC855}"/>
              </a:ext>
            </a:extLst>
          </p:cNvPr>
          <p:cNvSpPr txBox="1">
            <a:spLocks/>
          </p:cNvSpPr>
          <p:nvPr/>
        </p:nvSpPr>
        <p:spPr>
          <a:xfrm>
            <a:off x="1715999" y="1451058"/>
            <a:ext cx="1988939" cy="1093703"/>
          </a:xfrm>
          <a:prstGeom prst="rect">
            <a:avLst/>
          </a:prstGeom>
        </p:spPr>
        <p:txBody>
          <a:bodyPr lIns="0" tIns="0" rIns="0" bIns="0"/>
          <a:lstStyle>
            <a:lvl1pPr marL="0" indent="0" algn="l" defTabSz="457200" rtl="0" eaLnBrk="1" latinLnBrk="0" hangingPunct="1">
              <a:spcBef>
                <a:spcPct val="20000"/>
              </a:spcBef>
              <a:buFont typeface="Arial"/>
              <a:buNone/>
              <a:defRPr sz="1050" b="1" i="0" kern="1200">
                <a:solidFill>
                  <a:srgbClr val="00338D"/>
                </a:solidFill>
                <a:latin typeface="Univers for KPMG"/>
                <a:ea typeface="+mn-ea"/>
                <a:cs typeface="Univers for KPMG"/>
              </a:defRPr>
            </a:lvl1pPr>
            <a:lvl2pPr marL="0" indent="0" algn="l" defTabSz="457200" rtl="0" eaLnBrk="1" latinLnBrk="0" hangingPunct="1">
              <a:spcBef>
                <a:spcPct val="20000"/>
              </a:spcBef>
              <a:buFont typeface="Arial"/>
              <a:buNone/>
              <a:defRPr sz="1050" kern="1200">
                <a:solidFill>
                  <a:srgbClr val="00338D"/>
                </a:solidFill>
                <a:latin typeface="Univers for KPMG"/>
                <a:ea typeface="+mn-ea"/>
                <a:cs typeface="Univers for KPMG"/>
              </a:defRPr>
            </a:lvl2pPr>
            <a:lvl3pPr marL="228600" indent="-228600" algn="l" defTabSz="457200" rtl="0" eaLnBrk="1" latinLnBrk="0" hangingPunct="1">
              <a:spcBef>
                <a:spcPct val="20000"/>
              </a:spcBef>
              <a:buFont typeface="Univers for KPMG"/>
              <a:buChar char="—"/>
              <a:defRPr sz="1050" kern="1200">
                <a:solidFill>
                  <a:srgbClr val="00338D"/>
                </a:solidFill>
                <a:latin typeface="Univers for KPMG"/>
                <a:ea typeface="+mn-ea"/>
                <a:cs typeface="Univers for KPMG"/>
              </a:defRPr>
            </a:lvl3pPr>
            <a:lvl4pPr marL="457200" indent="-228600" algn="l" defTabSz="457200" rtl="0" eaLnBrk="1" latinLnBrk="0" hangingPunct="1">
              <a:spcBef>
                <a:spcPct val="20000"/>
              </a:spcBef>
              <a:buFont typeface="Arial"/>
              <a:buChar char="–"/>
              <a:defRPr sz="1050" kern="1200">
                <a:solidFill>
                  <a:srgbClr val="00338D"/>
                </a:solidFill>
                <a:latin typeface="Univers for KPMG"/>
                <a:ea typeface="+mn-ea"/>
                <a:cs typeface="Univers for KPMG"/>
              </a:defRPr>
            </a:lvl4pPr>
            <a:lvl5pPr marL="0" indent="0" algn="l" defTabSz="457200" rtl="0" eaLnBrk="1" latinLnBrk="0" hangingPunct="1">
              <a:spcBef>
                <a:spcPct val="20000"/>
              </a:spcBef>
              <a:buFont typeface="Arial"/>
              <a:buNone/>
              <a:defRPr sz="1050" kern="1200">
                <a:solidFill>
                  <a:srgbClr val="00A3A1"/>
                </a:solidFill>
                <a:latin typeface="Univers for KPMG"/>
                <a:ea typeface="+mn-ea"/>
                <a:cs typeface="Univers for KPMG"/>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392100" algn="l"/>
              </a:tabLst>
            </a:pPr>
            <a:endParaRPr lang="en-US" altLang="ko-KR" sz="1100" dirty="0">
              <a:latin typeface="+mn-lt"/>
            </a:endParaRPr>
          </a:p>
          <a:p>
            <a:pPr>
              <a:tabLst>
                <a:tab pos="392100" algn="l"/>
              </a:tabLst>
            </a:pPr>
            <a:r>
              <a:rPr lang="en-US" altLang="ko-KR" sz="900" dirty="0" err="1">
                <a:latin typeface="+mn-lt"/>
              </a:rPr>
              <a:t>Byeongdoo</a:t>
            </a:r>
            <a:r>
              <a:rPr lang="ko-KR" altLang="en-US" sz="900" dirty="0">
                <a:latin typeface="+mn-lt"/>
              </a:rPr>
              <a:t> </a:t>
            </a:r>
            <a:r>
              <a:rPr lang="en-US" altLang="ko-KR" sz="900" dirty="0">
                <a:latin typeface="+mn-lt"/>
              </a:rPr>
              <a:t>Kim</a:t>
            </a:r>
          </a:p>
          <a:p>
            <a:pPr>
              <a:tabLst>
                <a:tab pos="392100" algn="l"/>
              </a:tabLst>
            </a:pPr>
            <a:r>
              <a:rPr lang="en-US" altLang="ko-KR" sz="900" dirty="0">
                <a:latin typeface="+mn-lt"/>
              </a:rPr>
              <a:t>Partner</a:t>
            </a:r>
            <a:endParaRPr lang="ko-KR" altLang="en-US" sz="900" dirty="0">
              <a:latin typeface="+mn-lt"/>
            </a:endParaRPr>
          </a:p>
          <a:p>
            <a:pPr>
              <a:tabLst>
                <a:tab pos="392100" algn="l"/>
              </a:tabLst>
            </a:pPr>
            <a:endParaRPr lang="en-US" altLang="ko-KR" sz="400" dirty="0">
              <a:latin typeface="+mn-lt"/>
            </a:endParaRPr>
          </a:p>
          <a:p>
            <a:pPr marL="12700">
              <a:lnSpc>
                <a:spcPct val="100000"/>
              </a:lnSpc>
              <a:spcBef>
                <a:spcPts val="95"/>
              </a:spcBef>
              <a:tabLst>
                <a:tab pos="283210" algn="l"/>
              </a:tabLst>
            </a:pPr>
            <a:r>
              <a:rPr lang="en-US" altLang="ko-KR" sz="900" spc="-5" dirty="0">
                <a:latin typeface="+mn-lt"/>
                <a:cs typeface="맑은 고딕"/>
              </a:rPr>
              <a:t>T.	+82 2 2112 6721</a:t>
            </a:r>
            <a:endParaRPr lang="en-US" altLang="ko-KR" sz="900" dirty="0">
              <a:latin typeface="+mn-lt"/>
              <a:cs typeface="맑은 고딕"/>
            </a:endParaRPr>
          </a:p>
          <a:p>
            <a:pPr marL="12700">
              <a:lnSpc>
                <a:spcPct val="100000"/>
              </a:lnSpc>
              <a:tabLst>
                <a:tab pos="283845" algn="l"/>
              </a:tabLst>
            </a:pPr>
            <a:r>
              <a:rPr lang="en-US" altLang="ko-KR" sz="900" spc="-5" dirty="0">
                <a:latin typeface="+mn-lt"/>
                <a:cs typeface="맑은 고딕"/>
              </a:rPr>
              <a:t>E.	</a:t>
            </a:r>
            <a:r>
              <a:rPr lang="en-US" altLang="ko-KR" sz="900" u="sng" spc="-5" dirty="0">
                <a:solidFill>
                  <a:srgbClr val="0091DA"/>
                </a:solidFill>
                <a:uFill>
                  <a:solidFill>
                    <a:srgbClr val="0091DA"/>
                  </a:solidFill>
                </a:uFill>
                <a:latin typeface="+mn-lt"/>
                <a:cs typeface="맑은 고딕"/>
                <a:hlinkClick r:id="rId4"/>
              </a:rPr>
              <a:t>byeongdookim@kr.kpmg.com</a:t>
            </a:r>
            <a:endParaRPr lang="en-US" altLang="ko-KR" sz="900" dirty="0">
              <a:latin typeface="+mn-lt"/>
              <a:cs typeface="맑은 고딕"/>
            </a:endParaRPr>
          </a:p>
        </p:txBody>
      </p:sp>
      <p:sp>
        <p:nvSpPr>
          <p:cNvPr id="8" name="Text Placeholder 28">
            <a:extLst>
              <a:ext uri="{FF2B5EF4-FFF2-40B4-BE49-F238E27FC236}">
                <a16:creationId xmlns:a16="http://schemas.microsoft.com/office/drawing/2014/main" id="{AB273357-F5D3-4EB2-845B-AEFB6C774A63}"/>
              </a:ext>
            </a:extLst>
          </p:cNvPr>
          <p:cNvSpPr txBox="1">
            <a:spLocks/>
          </p:cNvSpPr>
          <p:nvPr>
            <p:custDataLst>
              <p:tags r:id="rId2"/>
            </p:custDataLst>
          </p:nvPr>
        </p:nvSpPr>
        <p:spPr>
          <a:xfrm>
            <a:off x="1715999" y="4490571"/>
            <a:ext cx="7375525" cy="309561"/>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900" b="0" kern="1200">
                <a:solidFill>
                  <a:schemeClr val="bg1">
                    <a:lumMod val="65000"/>
                  </a:schemeClr>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b="0" kern="1200">
                <a:solidFill>
                  <a:schemeClr val="bg1">
                    <a:lumMod val="65000"/>
                  </a:schemeClr>
                </a:solidFill>
                <a:latin typeface="+mn-lt"/>
                <a:ea typeface="+mn-ea"/>
                <a:cs typeface="+mn-cs"/>
              </a:defRPr>
            </a:lvl2pPr>
            <a:lvl3pPr marL="0" indent="0" algn="l" defTabSz="914400" rtl="0" eaLnBrk="1" latinLnBrk="1" hangingPunct="1">
              <a:lnSpc>
                <a:spcPct val="100000"/>
              </a:lnSpc>
              <a:spcBef>
                <a:spcPts val="0"/>
              </a:spcBef>
              <a:spcAft>
                <a:spcPts val="600"/>
              </a:spcAft>
              <a:buClr>
                <a:schemeClr val="tx2"/>
              </a:buClr>
              <a:buFontTx/>
              <a:buNone/>
              <a:defRPr sz="900" b="0" kern="1200">
                <a:solidFill>
                  <a:schemeClr val="bg1">
                    <a:lumMod val="65000"/>
                  </a:schemeClr>
                </a:solidFill>
                <a:latin typeface="+mn-lt"/>
                <a:ea typeface="+mn-ea"/>
                <a:cs typeface="+mn-cs"/>
              </a:defRPr>
            </a:lvl3pPr>
            <a:lvl4pPr marL="345600" indent="0" algn="l" defTabSz="914400" rtl="0" eaLnBrk="1" latinLnBrk="1" hangingPunct="1">
              <a:lnSpc>
                <a:spcPct val="100000"/>
              </a:lnSpc>
              <a:spcBef>
                <a:spcPts val="0"/>
              </a:spcBef>
              <a:spcAft>
                <a:spcPts val="600"/>
              </a:spcAft>
              <a:buClr>
                <a:schemeClr val="tx2"/>
              </a:buClr>
              <a:buFontTx/>
              <a:buNone/>
              <a:defRPr sz="900" b="0" kern="1200">
                <a:solidFill>
                  <a:schemeClr val="bg1">
                    <a:lumMod val="65000"/>
                  </a:schemeClr>
                </a:solidFill>
                <a:latin typeface="+mn-lt"/>
                <a:ea typeface="+mn-ea"/>
                <a:cs typeface="+mn-cs"/>
              </a:defRPr>
            </a:lvl4pPr>
            <a:lvl5pPr marL="540000" indent="0" algn="l" defTabSz="914400" rtl="0" eaLnBrk="1" latinLnBrk="1" hangingPunct="1">
              <a:lnSpc>
                <a:spcPct val="100000"/>
              </a:lnSpc>
              <a:spcBef>
                <a:spcPts val="0"/>
              </a:spcBef>
              <a:spcAft>
                <a:spcPts val="600"/>
              </a:spcAft>
              <a:buClr>
                <a:schemeClr val="tx2"/>
              </a:buClr>
              <a:buFontTx/>
              <a:buNone/>
              <a:defRPr sz="900" b="0" kern="1200" baseline="0">
                <a:solidFill>
                  <a:schemeClr val="bg1">
                    <a:lumMod val="65000"/>
                  </a:schemeClr>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sz="800" kern="0" dirty="0">
                <a:cs typeface="Univers for KPMG Light" panose="020B0403020202020204" pitchFamily="34" charset="0"/>
              </a:rPr>
              <a:t>This non-binding proposal/tender is made by KPMG </a:t>
            </a:r>
            <a:r>
              <a:rPr lang="en-US" altLang="ko-KR" sz="800" kern="0" dirty="0" err="1">
                <a:cs typeface="Univers for KPMG Light" panose="020B0403020202020204" pitchFamily="34" charset="0"/>
              </a:rPr>
              <a:t>Samjong</a:t>
            </a:r>
            <a:r>
              <a:rPr lang="en-US" altLang="ko-KR" sz="800" kern="0" dirty="0">
                <a:cs typeface="Univers for KPMG Light" panose="020B0403020202020204" pitchFamily="34" charset="0"/>
              </a:rPr>
              <a:t> Accounting Corp., a Korea Limited Liability Company and a member firm of the KPMG global organization of independent firms affiliated with KPMG International Limited (“KPMG International”), a private English company limited by guarantee, is in all respects subject to the negotiation, agreement, and signing of a specific engagement letter or contract including agreement of the scope of services and to the satisfactory completion by KPMG </a:t>
            </a:r>
            <a:r>
              <a:rPr lang="en-US" altLang="ko-KR" sz="800" kern="0" dirty="0" err="1">
                <a:cs typeface="Univers for KPMG Light" panose="020B0403020202020204" pitchFamily="34" charset="0"/>
              </a:rPr>
              <a:t>Samjong</a:t>
            </a:r>
            <a:r>
              <a:rPr lang="en-US" altLang="ko-KR" sz="800" kern="0" dirty="0">
                <a:cs typeface="Univers for KPMG Light" panose="020B0403020202020204" pitchFamily="34" charset="0"/>
              </a:rPr>
              <a:t> Accounting Corp. of applicable client and engagement acceptance procedures, including independence and conflict of interest checks and, where applicable, audit committee approval.</a:t>
            </a:r>
          </a:p>
          <a:p>
            <a:pPr lvl="1"/>
            <a:r>
              <a:rPr lang="en-US" altLang="ko-KR" sz="800" kern="0" dirty="0">
                <a:cs typeface="Univers for KPMG Light" panose="020B0403020202020204" pitchFamily="34" charset="0"/>
              </a:rPr>
              <a:t>KPMG International and its related entities provide no services to clients. No member firm has any authority to obligate or bind KPMG International, any of its related entities or any other member firm vis-à-vis third parties, nor does KPMG International or any of its related entities have any such authority to obligate or bind any member firm. </a:t>
            </a:r>
          </a:p>
        </p:txBody>
      </p:sp>
    </p:spTree>
    <p:extLst>
      <p:ext uri="{BB962C8B-B14F-4D97-AF65-F5344CB8AC3E}">
        <p14:creationId xmlns:p14="http://schemas.microsoft.com/office/powerpoint/2010/main" val="394525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 Why KPMG</a:t>
            </a:r>
            <a:endParaRPr lang="en-GB" dirty="0"/>
          </a:p>
        </p:txBody>
      </p:sp>
      <p:grpSp>
        <p:nvGrpSpPr>
          <p:cNvPr id="193" name="그룹 201">
            <a:extLst>
              <a:ext uri="{FF2B5EF4-FFF2-40B4-BE49-F238E27FC236}">
                <a16:creationId xmlns:a16="http://schemas.microsoft.com/office/drawing/2014/main" id="{6A5682BC-982E-42CF-9902-02F07C2B2710}"/>
              </a:ext>
            </a:extLst>
          </p:cNvPr>
          <p:cNvGrpSpPr/>
          <p:nvPr/>
        </p:nvGrpSpPr>
        <p:grpSpPr>
          <a:xfrm>
            <a:off x="8006137" y="4550335"/>
            <a:ext cx="1096491" cy="1558171"/>
            <a:chOff x="7606106" y="1259382"/>
            <a:chExt cx="1096491" cy="1558171"/>
          </a:xfrm>
        </p:grpSpPr>
        <p:sp>
          <p:nvSpPr>
            <p:cNvPr id="242" name="Rectangle 7">
              <a:extLst>
                <a:ext uri="{FF2B5EF4-FFF2-40B4-BE49-F238E27FC236}">
                  <a16:creationId xmlns:a16="http://schemas.microsoft.com/office/drawing/2014/main" id="{C345C1F8-B4F9-42AB-944F-9B395B1DB340}"/>
                </a:ext>
              </a:extLst>
            </p:cNvPr>
            <p:cNvSpPr>
              <a:spLocks noChangeArrowheads="1"/>
            </p:cNvSpPr>
            <p:nvPr/>
          </p:nvSpPr>
          <p:spPr bwMode="gray">
            <a:xfrm>
              <a:off x="7606106"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243" name="Freeform 9">
              <a:extLst>
                <a:ext uri="{FF2B5EF4-FFF2-40B4-BE49-F238E27FC236}">
                  <a16:creationId xmlns:a16="http://schemas.microsoft.com/office/drawing/2014/main" id="{45222060-3BCD-4C2C-9119-91614ADC8DF3}"/>
                </a:ext>
              </a:extLst>
            </p:cNvPr>
            <p:cNvSpPr>
              <a:spLocks noEditPoints="1"/>
            </p:cNvSpPr>
            <p:nvPr/>
          </p:nvSpPr>
          <p:spPr bwMode="gray">
            <a:xfrm>
              <a:off x="7638140"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244" name="그룹 204">
            <a:extLst>
              <a:ext uri="{FF2B5EF4-FFF2-40B4-BE49-F238E27FC236}">
                <a16:creationId xmlns:a16="http://schemas.microsoft.com/office/drawing/2014/main" id="{FFCBAF74-307A-49E9-B820-BA7300329723}"/>
              </a:ext>
            </a:extLst>
          </p:cNvPr>
          <p:cNvGrpSpPr/>
          <p:nvPr/>
        </p:nvGrpSpPr>
        <p:grpSpPr>
          <a:xfrm>
            <a:off x="8005742" y="4631590"/>
            <a:ext cx="1097280" cy="1476916"/>
            <a:chOff x="7606106" y="1340637"/>
            <a:chExt cx="1097280" cy="1476916"/>
          </a:xfrm>
        </p:grpSpPr>
        <p:sp>
          <p:nvSpPr>
            <p:cNvPr id="245" name="Rectangle 22">
              <a:extLst>
                <a:ext uri="{FF2B5EF4-FFF2-40B4-BE49-F238E27FC236}">
                  <a16:creationId xmlns:a16="http://schemas.microsoft.com/office/drawing/2014/main" id="{86ABCE28-802E-4571-8960-F77CDD086A24}"/>
                </a:ext>
              </a:extLst>
            </p:cNvPr>
            <p:cNvSpPr>
              <a:spLocks noChangeArrowheads="1"/>
            </p:cNvSpPr>
            <p:nvPr/>
          </p:nvSpPr>
          <p:spPr bwMode="gray">
            <a:xfrm>
              <a:off x="7638140"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246" name="Rectangle 23">
              <a:extLst>
                <a:ext uri="{FF2B5EF4-FFF2-40B4-BE49-F238E27FC236}">
                  <a16:creationId xmlns:a16="http://schemas.microsoft.com/office/drawing/2014/main" id="{79ABBA85-047F-43EB-809F-64AA797E7473}"/>
                </a:ext>
              </a:extLst>
            </p:cNvPr>
            <p:cNvSpPr>
              <a:spLocks noChangeArrowheads="1"/>
            </p:cNvSpPr>
            <p:nvPr/>
          </p:nvSpPr>
          <p:spPr bwMode="gray">
            <a:xfrm>
              <a:off x="7638140"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US" altLang="ko-KR" sz="500">
                <a:latin typeface="Arial" panose="020B0604020202020204" pitchFamily="34" charset="0"/>
                <a:cs typeface="Arial" panose="020B0604020202020204" pitchFamily="34" charset="0"/>
              </a:endParaRPr>
            </a:p>
            <a:p>
              <a:pPr algn="ctr" eaLnBrk="0" hangingPunct="0">
                <a:spcBef>
                  <a:spcPct val="20000"/>
                </a:spcBef>
              </a:pPr>
              <a:r>
                <a:rPr lang="en-US" altLang="ko-KR" sz="500">
                  <a:latin typeface="Arial" panose="020B0604020202020204" pitchFamily="34" charset="0"/>
                  <a:cs typeface="Arial" panose="020B0604020202020204" pitchFamily="34" charset="0"/>
                </a:rPr>
                <a:t>2017</a:t>
              </a:r>
              <a:endParaRPr lang="en-GB" sz="500">
                <a:latin typeface="Arial" panose="020B0604020202020204" pitchFamily="34" charset="0"/>
                <a:cs typeface="Arial" panose="020B0604020202020204" pitchFamily="34" charset="0"/>
              </a:endParaRPr>
            </a:p>
          </p:txBody>
        </p:sp>
        <p:sp>
          <p:nvSpPr>
            <p:cNvPr id="247" name="Rectangle 24">
              <a:extLst>
                <a:ext uri="{FF2B5EF4-FFF2-40B4-BE49-F238E27FC236}">
                  <a16:creationId xmlns:a16="http://schemas.microsoft.com/office/drawing/2014/main" id="{C72DF577-A7A9-4CFE-9353-E2E490B4C902}"/>
                </a:ext>
              </a:extLst>
            </p:cNvPr>
            <p:cNvSpPr>
              <a:spLocks noChangeArrowheads="1"/>
            </p:cNvSpPr>
            <p:nvPr/>
          </p:nvSpPr>
          <p:spPr bwMode="gray">
            <a:xfrm>
              <a:off x="7606106"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sz="500">
                  <a:latin typeface="Arial" panose="020B0604020202020204" pitchFamily="34" charset="0"/>
                  <a:cs typeface="Arial" panose="020B0604020202020204" pitchFamily="34" charset="0"/>
                </a:rPr>
                <a:t>advised  Hyundai Motors on its acquisition of 50% shares in the newly established Vietnamese JV with TCG </a:t>
              </a:r>
              <a:endParaRPr lang="en-GB" sz="500" b="1">
                <a:latin typeface="Arial" panose="020B0604020202020204" pitchFamily="34" charset="0"/>
                <a:cs typeface="Arial" panose="020B0604020202020204" pitchFamily="34" charset="0"/>
              </a:endParaRPr>
            </a:p>
          </p:txBody>
        </p:sp>
        <p:sp>
          <p:nvSpPr>
            <p:cNvPr id="248" name="Freeform 26">
              <a:extLst>
                <a:ext uri="{FF2B5EF4-FFF2-40B4-BE49-F238E27FC236}">
                  <a16:creationId xmlns:a16="http://schemas.microsoft.com/office/drawing/2014/main" id="{044913DD-A263-4090-BA49-389FBD89F5A7}"/>
                </a:ext>
              </a:extLst>
            </p:cNvPr>
            <p:cNvSpPr>
              <a:spLocks noEditPoints="1"/>
            </p:cNvSpPr>
            <p:nvPr/>
          </p:nvSpPr>
          <p:spPr bwMode="auto">
            <a:xfrm>
              <a:off x="7696634"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pic>
        <p:nvPicPr>
          <p:cNvPr id="249" name="Picture 3">
            <a:extLst>
              <a:ext uri="{FF2B5EF4-FFF2-40B4-BE49-F238E27FC236}">
                <a16:creationId xmlns:a16="http://schemas.microsoft.com/office/drawing/2014/main" id="{80D20938-9FC6-4D2E-9A93-801F8913EE0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044128" y="4930577"/>
            <a:ext cx="1020509" cy="174446"/>
          </a:xfrm>
          <a:prstGeom prst="rect">
            <a:avLst/>
          </a:prstGeom>
          <a:noFill/>
          <a:ln w="9525">
            <a:noFill/>
            <a:miter lim="800000"/>
            <a:headEnd/>
            <a:tailEnd/>
          </a:ln>
          <a:effectLst/>
        </p:spPr>
      </p:pic>
      <p:grpSp>
        <p:nvGrpSpPr>
          <p:cNvPr id="250" name="그룹 259">
            <a:extLst>
              <a:ext uri="{FF2B5EF4-FFF2-40B4-BE49-F238E27FC236}">
                <a16:creationId xmlns:a16="http://schemas.microsoft.com/office/drawing/2014/main" id="{FB7942FE-AE12-4677-8B10-5B7F282A50B3}"/>
              </a:ext>
            </a:extLst>
          </p:cNvPr>
          <p:cNvGrpSpPr/>
          <p:nvPr/>
        </p:nvGrpSpPr>
        <p:grpSpPr>
          <a:xfrm>
            <a:off x="8006137" y="2955134"/>
            <a:ext cx="1096491" cy="1558171"/>
            <a:chOff x="7606106" y="4556700"/>
            <a:chExt cx="1096491" cy="1558171"/>
          </a:xfrm>
        </p:grpSpPr>
        <p:sp>
          <p:nvSpPr>
            <p:cNvPr id="251" name="Rectangle 7">
              <a:extLst>
                <a:ext uri="{FF2B5EF4-FFF2-40B4-BE49-F238E27FC236}">
                  <a16:creationId xmlns:a16="http://schemas.microsoft.com/office/drawing/2014/main" id="{0FF9D737-0FA3-479B-A594-81D29CDA3F64}"/>
                </a:ext>
              </a:extLst>
            </p:cNvPr>
            <p:cNvSpPr>
              <a:spLocks noChangeArrowheads="1"/>
            </p:cNvSpPr>
            <p:nvPr/>
          </p:nvSpPr>
          <p:spPr bwMode="gray">
            <a:xfrm>
              <a:off x="7606106" y="4556700"/>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252" name="Freeform 9">
              <a:extLst>
                <a:ext uri="{FF2B5EF4-FFF2-40B4-BE49-F238E27FC236}">
                  <a16:creationId xmlns:a16="http://schemas.microsoft.com/office/drawing/2014/main" id="{42949495-3D8C-466E-993D-7779AF75EA17}"/>
                </a:ext>
              </a:extLst>
            </p:cNvPr>
            <p:cNvSpPr>
              <a:spLocks noEditPoints="1"/>
            </p:cNvSpPr>
            <p:nvPr/>
          </p:nvSpPr>
          <p:spPr bwMode="gray">
            <a:xfrm>
              <a:off x="7638140" y="4556700"/>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253" name="그룹 262">
            <a:extLst>
              <a:ext uri="{FF2B5EF4-FFF2-40B4-BE49-F238E27FC236}">
                <a16:creationId xmlns:a16="http://schemas.microsoft.com/office/drawing/2014/main" id="{790E3803-54D7-4BC8-9604-1B77CBB3C797}"/>
              </a:ext>
            </a:extLst>
          </p:cNvPr>
          <p:cNvGrpSpPr/>
          <p:nvPr/>
        </p:nvGrpSpPr>
        <p:grpSpPr>
          <a:xfrm>
            <a:off x="8005742" y="3030373"/>
            <a:ext cx="1097280" cy="1476916"/>
            <a:chOff x="7606106" y="4637955"/>
            <a:chExt cx="1097280" cy="1476916"/>
          </a:xfrm>
        </p:grpSpPr>
        <p:sp>
          <p:nvSpPr>
            <p:cNvPr id="254" name="Rectangle 22">
              <a:extLst>
                <a:ext uri="{FF2B5EF4-FFF2-40B4-BE49-F238E27FC236}">
                  <a16:creationId xmlns:a16="http://schemas.microsoft.com/office/drawing/2014/main" id="{64A06EF0-BD48-496C-9048-2226444F5B42}"/>
                </a:ext>
              </a:extLst>
            </p:cNvPr>
            <p:cNvSpPr>
              <a:spLocks noChangeArrowheads="1"/>
            </p:cNvSpPr>
            <p:nvPr/>
          </p:nvSpPr>
          <p:spPr bwMode="gray">
            <a:xfrm>
              <a:off x="7638140" y="5175855"/>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rgbClr val="0070C0"/>
                  </a:solidFill>
                  <a:latin typeface="Arial" panose="020B0604020202020204" pitchFamily="34" charset="0"/>
                  <a:cs typeface="Arial" panose="020B0604020202020204" pitchFamily="34" charset="0"/>
                </a:rPr>
                <a:t>KPMG Deal Advisory</a:t>
              </a:r>
            </a:p>
          </p:txBody>
        </p:sp>
        <p:sp>
          <p:nvSpPr>
            <p:cNvPr id="255" name="Rectangle 23">
              <a:extLst>
                <a:ext uri="{FF2B5EF4-FFF2-40B4-BE49-F238E27FC236}">
                  <a16:creationId xmlns:a16="http://schemas.microsoft.com/office/drawing/2014/main" id="{2F85910E-0E8D-4484-9F78-2C70B6972341}"/>
                </a:ext>
              </a:extLst>
            </p:cNvPr>
            <p:cNvSpPr>
              <a:spLocks noChangeArrowheads="1"/>
            </p:cNvSpPr>
            <p:nvPr/>
          </p:nvSpPr>
          <p:spPr bwMode="gray">
            <a:xfrm>
              <a:off x="7638140" y="5878683"/>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GB" sz="500" dirty="0">
                  <a:latin typeface="Arial" panose="020B0604020202020204" pitchFamily="34" charset="0"/>
                  <a:cs typeface="Arial" panose="020B0604020202020204" pitchFamily="34" charset="0"/>
                </a:rPr>
                <a:t>2019</a:t>
              </a:r>
            </a:p>
          </p:txBody>
        </p:sp>
        <p:sp>
          <p:nvSpPr>
            <p:cNvPr id="256" name="Rectangle 24">
              <a:extLst>
                <a:ext uri="{FF2B5EF4-FFF2-40B4-BE49-F238E27FC236}">
                  <a16:creationId xmlns:a16="http://schemas.microsoft.com/office/drawing/2014/main" id="{B4301103-47CC-412D-A747-F28EAA716D0E}"/>
                </a:ext>
              </a:extLst>
            </p:cNvPr>
            <p:cNvSpPr>
              <a:spLocks noChangeArrowheads="1"/>
            </p:cNvSpPr>
            <p:nvPr/>
          </p:nvSpPr>
          <p:spPr bwMode="gray">
            <a:xfrm>
              <a:off x="7606106" y="5354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sz="500">
                  <a:latin typeface="Arial" panose="020B0604020202020204" pitchFamily="34" charset="0"/>
                  <a:cs typeface="Arial" panose="020B0604020202020204" pitchFamily="34" charset="0"/>
                </a:rPr>
                <a:t>advised IQVIA on its acquisition of 92.4% of “Rose”</a:t>
              </a:r>
            </a:p>
            <a:p>
              <a:pPr algn="ctr" defTabSz="762000" eaLnBrk="0" hangingPunct="0">
                <a:spcBef>
                  <a:spcPct val="50000"/>
                </a:spcBef>
                <a:spcAft>
                  <a:spcPct val="20000"/>
                </a:spcAft>
              </a:pPr>
              <a:endParaRPr lang="en-GB" sz="500" b="1">
                <a:latin typeface="Arial" panose="020B0604020202020204" pitchFamily="34" charset="0"/>
                <a:cs typeface="Arial" panose="020B0604020202020204" pitchFamily="34" charset="0"/>
              </a:endParaRPr>
            </a:p>
          </p:txBody>
        </p:sp>
        <p:sp>
          <p:nvSpPr>
            <p:cNvPr id="257" name="Freeform 26">
              <a:extLst>
                <a:ext uri="{FF2B5EF4-FFF2-40B4-BE49-F238E27FC236}">
                  <a16:creationId xmlns:a16="http://schemas.microsoft.com/office/drawing/2014/main" id="{8FCB95A7-A154-4D8B-AB41-35EEE159775C}"/>
                </a:ext>
              </a:extLst>
            </p:cNvPr>
            <p:cNvSpPr>
              <a:spLocks noEditPoints="1"/>
            </p:cNvSpPr>
            <p:nvPr/>
          </p:nvSpPr>
          <p:spPr bwMode="auto">
            <a:xfrm>
              <a:off x="7696634" y="4637955"/>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grpSp>
        <p:nvGrpSpPr>
          <p:cNvPr id="258" name="그룹 267">
            <a:extLst>
              <a:ext uri="{FF2B5EF4-FFF2-40B4-BE49-F238E27FC236}">
                <a16:creationId xmlns:a16="http://schemas.microsoft.com/office/drawing/2014/main" id="{2598D3E9-7837-4E87-BCA5-6A647B16BD62}"/>
              </a:ext>
            </a:extLst>
          </p:cNvPr>
          <p:cNvGrpSpPr/>
          <p:nvPr/>
        </p:nvGrpSpPr>
        <p:grpSpPr>
          <a:xfrm>
            <a:off x="3231522" y="4550335"/>
            <a:ext cx="1096491" cy="1558171"/>
            <a:chOff x="4063533" y="1259382"/>
            <a:chExt cx="1096491" cy="1558171"/>
          </a:xfrm>
        </p:grpSpPr>
        <p:sp>
          <p:nvSpPr>
            <p:cNvPr id="259" name="Rectangle 7">
              <a:extLst>
                <a:ext uri="{FF2B5EF4-FFF2-40B4-BE49-F238E27FC236}">
                  <a16:creationId xmlns:a16="http://schemas.microsoft.com/office/drawing/2014/main" id="{ADA69A56-424A-4238-81E1-B413D135757C}"/>
                </a:ext>
              </a:extLst>
            </p:cNvPr>
            <p:cNvSpPr>
              <a:spLocks noChangeArrowheads="1"/>
            </p:cNvSpPr>
            <p:nvPr/>
          </p:nvSpPr>
          <p:spPr bwMode="gray">
            <a:xfrm>
              <a:off x="4063533"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260" name="Freeform 9">
              <a:extLst>
                <a:ext uri="{FF2B5EF4-FFF2-40B4-BE49-F238E27FC236}">
                  <a16:creationId xmlns:a16="http://schemas.microsoft.com/office/drawing/2014/main" id="{B7B2D771-AB2F-4F49-BD30-194F01B2A0DE}"/>
                </a:ext>
              </a:extLst>
            </p:cNvPr>
            <p:cNvSpPr>
              <a:spLocks noEditPoints="1"/>
            </p:cNvSpPr>
            <p:nvPr/>
          </p:nvSpPr>
          <p:spPr bwMode="gray">
            <a:xfrm>
              <a:off x="4095567"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261" name="그룹 270">
            <a:extLst>
              <a:ext uri="{FF2B5EF4-FFF2-40B4-BE49-F238E27FC236}">
                <a16:creationId xmlns:a16="http://schemas.microsoft.com/office/drawing/2014/main" id="{8F9429E1-D082-4B77-BD59-57B37CD2E1EA}"/>
              </a:ext>
            </a:extLst>
          </p:cNvPr>
          <p:cNvGrpSpPr/>
          <p:nvPr/>
        </p:nvGrpSpPr>
        <p:grpSpPr>
          <a:xfrm>
            <a:off x="3231127" y="4631590"/>
            <a:ext cx="1097280" cy="1476916"/>
            <a:chOff x="4063533" y="1340637"/>
            <a:chExt cx="1097280" cy="1476916"/>
          </a:xfrm>
        </p:grpSpPr>
        <p:sp>
          <p:nvSpPr>
            <p:cNvPr id="262" name="Rectangle 22">
              <a:extLst>
                <a:ext uri="{FF2B5EF4-FFF2-40B4-BE49-F238E27FC236}">
                  <a16:creationId xmlns:a16="http://schemas.microsoft.com/office/drawing/2014/main" id="{4101F24D-5545-431C-B4FD-B5811F2AACCC}"/>
                </a:ext>
              </a:extLst>
            </p:cNvPr>
            <p:cNvSpPr>
              <a:spLocks noChangeArrowheads="1"/>
            </p:cNvSpPr>
            <p:nvPr/>
          </p:nvSpPr>
          <p:spPr bwMode="gray">
            <a:xfrm>
              <a:off x="4095567"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263" name="Rectangle 23">
              <a:extLst>
                <a:ext uri="{FF2B5EF4-FFF2-40B4-BE49-F238E27FC236}">
                  <a16:creationId xmlns:a16="http://schemas.microsoft.com/office/drawing/2014/main" id="{F628C7A4-8A4B-4B82-AFC4-58657BC57CC2}"/>
                </a:ext>
              </a:extLst>
            </p:cNvPr>
            <p:cNvSpPr>
              <a:spLocks noChangeArrowheads="1"/>
            </p:cNvSpPr>
            <p:nvPr/>
          </p:nvSpPr>
          <p:spPr bwMode="gray">
            <a:xfrm>
              <a:off x="4095567"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GB" sz="500" dirty="0">
                  <a:latin typeface="Arial" panose="020B0604020202020204" pitchFamily="34" charset="0"/>
                  <a:cs typeface="Arial" panose="020B0604020202020204" pitchFamily="34" charset="0"/>
                </a:rPr>
                <a:t>2018</a:t>
              </a:r>
            </a:p>
          </p:txBody>
        </p:sp>
        <p:sp>
          <p:nvSpPr>
            <p:cNvPr id="264" name="Rectangle 24">
              <a:extLst>
                <a:ext uri="{FF2B5EF4-FFF2-40B4-BE49-F238E27FC236}">
                  <a16:creationId xmlns:a16="http://schemas.microsoft.com/office/drawing/2014/main" id="{BBDC7FED-DCE1-474C-AF3B-5224F29535DE}"/>
                </a:ext>
              </a:extLst>
            </p:cNvPr>
            <p:cNvSpPr>
              <a:spLocks noChangeArrowheads="1"/>
            </p:cNvSpPr>
            <p:nvPr/>
          </p:nvSpPr>
          <p:spPr bwMode="gray">
            <a:xfrm>
              <a:off x="4063533"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a:latin typeface="Arial" panose="020B0604020202020204" pitchFamily="34" charset="0"/>
                  <a:cs typeface="Arial" panose="020B0604020202020204" pitchFamily="34" charset="0"/>
                </a:rPr>
                <a:t>advised Innocean on its acquisition of 100% membership interest in David &amp; Goliath, a US based creative agency</a:t>
              </a:r>
            </a:p>
          </p:txBody>
        </p:sp>
        <p:sp>
          <p:nvSpPr>
            <p:cNvPr id="265" name="Freeform 26">
              <a:extLst>
                <a:ext uri="{FF2B5EF4-FFF2-40B4-BE49-F238E27FC236}">
                  <a16:creationId xmlns:a16="http://schemas.microsoft.com/office/drawing/2014/main" id="{E217B530-6773-4482-90C0-2616DCDAFFC3}"/>
                </a:ext>
              </a:extLst>
            </p:cNvPr>
            <p:cNvSpPr>
              <a:spLocks noEditPoints="1"/>
            </p:cNvSpPr>
            <p:nvPr/>
          </p:nvSpPr>
          <p:spPr bwMode="auto">
            <a:xfrm>
              <a:off x="4154061"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pic>
        <p:nvPicPr>
          <p:cNvPr id="266" name="그림 275" descr="innocean">
            <a:extLst>
              <a:ext uri="{FF2B5EF4-FFF2-40B4-BE49-F238E27FC236}">
                <a16:creationId xmlns:a16="http://schemas.microsoft.com/office/drawing/2014/main" id="{20CC09E6-843D-47F3-91F8-53E63D2CD3D0}"/>
              </a:ext>
            </a:extLst>
          </p:cNvPr>
          <p:cNvPicPr>
            <a:picLocks noGrp="1" noChangeAspect="1"/>
          </p:cNvPicPr>
          <p:nvPr isPhoto="1"/>
        </p:nvPicPr>
        <p:blipFill>
          <a:blip r:embed="rId4" cstate="print">
            <a:lum/>
            <a:extLst>
              <a:ext uri="{28A0092B-C50C-407E-A947-70E740481C1C}">
                <a14:useLocalDpi xmlns:a14="http://schemas.microsoft.com/office/drawing/2010/main"/>
              </a:ext>
            </a:extLst>
          </a:blip>
          <a:stretch>
            <a:fillRect/>
          </a:stretch>
        </p:blipFill>
        <p:spPr>
          <a:xfrm>
            <a:off x="3444342" y="4840304"/>
            <a:ext cx="670850" cy="354992"/>
          </a:xfrm>
          <a:prstGeom prst="rect">
            <a:avLst/>
          </a:prstGeom>
          <a:noFill/>
          <a:ln>
            <a:noFill/>
          </a:ln>
        </p:spPr>
      </p:pic>
      <p:grpSp>
        <p:nvGrpSpPr>
          <p:cNvPr id="267" name="그룹 276">
            <a:extLst>
              <a:ext uri="{FF2B5EF4-FFF2-40B4-BE49-F238E27FC236}">
                <a16:creationId xmlns:a16="http://schemas.microsoft.com/office/drawing/2014/main" id="{9B431A17-18B5-41C9-AA3F-60E7F6A73BB6}"/>
              </a:ext>
            </a:extLst>
          </p:cNvPr>
          <p:cNvGrpSpPr/>
          <p:nvPr/>
        </p:nvGrpSpPr>
        <p:grpSpPr>
          <a:xfrm>
            <a:off x="6826006" y="2952848"/>
            <a:ext cx="1096491" cy="1558171"/>
            <a:chOff x="520959" y="1259382"/>
            <a:chExt cx="1096491" cy="1558171"/>
          </a:xfrm>
        </p:grpSpPr>
        <p:sp>
          <p:nvSpPr>
            <p:cNvPr id="268" name="Rectangle 7">
              <a:extLst>
                <a:ext uri="{FF2B5EF4-FFF2-40B4-BE49-F238E27FC236}">
                  <a16:creationId xmlns:a16="http://schemas.microsoft.com/office/drawing/2014/main" id="{3F342FC6-CADB-4F87-A975-5DA41F2151E4}"/>
                </a:ext>
              </a:extLst>
            </p:cNvPr>
            <p:cNvSpPr>
              <a:spLocks noChangeArrowheads="1"/>
            </p:cNvSpPr>
            <p:nvPr/>
          </p:nvSpPr>
          <p:spPr bwMode="gray">
            <a:xfrm>
              <a:off x="520959"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269" name="Freeform 9">
              <a:extLst>
                <a:ext uri="{FF2B5EF4-FFF2-40B4-BE49-F238E27FC236}">
                  <a16:creationId xmlns:a16="http://schemas.microsoft.com/office/drawing/2014/main" id="{51FCF9BE-59BD-4DB2-B475-4FA44EEBCB0E}"/>
                </a:ext>
              </a:extLst>
            </p:cNvPr>
            <p:cNvSpPr>
              <a:spLocks noEditPoints="1"/>
            </p:cNvSpPr>
            <p:nvPr/>
          </p:nvSpPr>
          <p:spPr bwMode="gray">
            <a:xfrm>
              <a:off x="552993"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270" name="그룹 279">
            <a:extLst>
              <a:ext uri="{FF2B5EF4-FFF2-40B4-BE49-F238E27FC236}">
                <a16:creationId xmlns:a16="http://schemas.microsoft.com/office/drawing/2014/main" id="{83F224C1-435F-420A-A6A4-91A23A9C41FD}"/>
              </a:ext>
            </a:extLst>
          </p:cNvPr>
          <p:cNvGrpSpPr/>
          <p:nvPr/>
        </p:nvGrpSpPr>
        <p:grpSpPr>
          <a:xfrm>
            <a:off x="6825611" y="3034103"/>
            <a:ext cx="1097280" cy="1476916"/>
            <a:chOff x="520959" y="1340637"/>
            <a:chExt cx="1097280" cy="1476916"/>
          </a:xfrm>
        </p:grpSpPr>
        <p:sp>
          <p:nvSpPr>
            <p:cNvPr id="271" name="Rectangle 22">
              <a:extLst>
                <a:ext uri="{FF2B5EF4-FFF2-40B4-BE49-F238E27FC236}">
                  <a16:creationId xmlns:a16="http://schemas.microsoft.com/office/drawing/2014/main" id="{C67E0180-A590-435F-80C4-BFF43C7621CD}"/>
                </a:ext>
              </a:extLst>
            </p:cNvPr>
            <p:cNvSpPr>
              <a:spLocks noChangeArrowheads="1"/>
            </p:cNvSpPr>
            <p:nvPr/>
          </p:nvSpPr>
          <p:spPr bwMode="gray">
            <a:xfrm>
              <a:off x="552993"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272" name="Rectangle 23">
              <a:extLst>
                <a:ext uri="{FF2B5EF4-FFF2-40B4-BE49-F238E27FC236}">
                  <a16:creationId xmlns:a16="http://schemas.microsoft.com/office/drawing/2014/main" id="{E74E40BA-A90C-4CBE-8E3D-96155C2702FC}"/>
                </a:ext>
              </a:extLst>
            </p:cNvPr>
            <p:cNvSpPr>
              <a:spLocks noChangeArrowheads="1"/>
            </p:cNvSpPr>
            <p:nvPr/>
          </p:nvSpPr>
          <p:spPr bwMode="gray">
            <a:xfrm>
              <a:off x="552993"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GB" sz="500" dirty="0">
                  <a:latin typeface="Arial" panose="020B0604020202020204" pitchFamily="34" charset="0"/>
                  <a:cs typeface="Arial" panose="020B0604020202020204" pitchFamily="34" charset="0"/>
                </a:rPr>
                <a:t>2019</a:t>
              </a:r>
            </a:p>
          </p:txBody>
        </p:sp>
        <p:sp>
          <p:nvSpPr>
            <p:cNvPr id="273" name="Rectangle 24">
              <a:extLst>
                <a:ext uri="{FF2B5EF4-FFF2-40B4-BE49-F238E27FC236}">
                  <a16:creationId xmlns:a16="http://schemas.microsoft.com/office/drawing/2014/main" id="{8B027D78-7657-461C-B01A-E3C6F481C47E}"/>
                </a:ext>
              </a:extLst>
            </p:cNvPr>
            <p:cNvSpPr>
              <a:spLocks noChangeArrowheads="1"/>
            </p:cNvSpPr>
            <p:nvPr/>
          </p:nvSpPr>
          <p:spPr bwMode="gray">
            <a:xfrm>
              <a:off x="520959"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dirty="0">
                  <a:latin typeface="Arial" panose="020B0604020202020204" pitchFamily="34" charset="0"/>
                  <a:cs typeface="Arial" panose="020B0604020202020204" pitchFamily="34" charset="0"/>
                </a:rPr>
                <a:t>advised </a:t>
              </a:r>
              <a:r>
                <a:rPr lang="en-US" altLang="ko-KR" sz="500" dirty="0" err="1">
                  <a:latin typeface="Arial" panose="020B0604020202020204" pitchFamily="34" charset="0"/>
                  <a:cs typeface="Arial" panose="020B0604020202020204" pitchFamily="34" charset="0"/>
                </a:rPr>
                <a:t>Innocean</a:t>
              </a:r>
              <a:r>
                <a:rPr lang="en-US" altLang="ko-KR" sz="500" dirty="0">
                  <a:latin typeface="Arial" panose="020B0604020202020204" pitchFamily="34" charset="0"/>
                  <a:cs typeface="Arial" panose="020B0604020202020204" pitchFamily="34" charset="0"/>
                </a:rPr>
                <a:t> on the acquisition of 85% shares of </a:t>
              </a:r>
              <a:r>
                <a:rPr lang="en-US" altLang="ko-KR" sz="500" dirty="0" err="1">
                  <a:latin typeface="Arial" panose="020B0604020202020204" pitchFamily="34" charset="0"/>
                  <a:cs typeface="Arial" panose="020B0604020202020204" pitchFamily="34" charset="0"/>
                </a:rPr>
                <a:t>Wellcom</a:t>
              </a:r>
              <a:r>
                <a:rPr lang="en-US" altLang="ko-KR" sz="500" dirty="0">
                  <a:latin typeface="Arial" panose="020B0604020202020204" pitchFamily="34" charset="0"/>
                  <a:cs typeface="Arial" panose="020B0604020202020204" pitchFamily="34" charset="0"/>
                </a:rPr>
                <a:t> Group under a scheme of arrangement, an Australia based content production agency</a:t>
              </a:r>
            </a:p>
          </p:txBody>
        </p:sp>
        <p:sp>
          <p:nvSpPr>
            <p:cNvPr id="274" name="Freeform 26">
              <a:extLst>
                <a:ext uri="{FF2B5EF4-FFF2-40B4-BE49-F238E27FC236}">
                  <a16:creationId xmlns:a16="http://schemas.microsoft.com/office/drawing/2014/main" id="{266B4730-2DA5-4B64-9F91-54B73593E16E}"/>
                </a:ext>
              </a:extLst>
            </p:cNvPr>
            <p:cNvSpPr>
              <a:spLocks noEditPoints="1"/>
            </p:cNvSpPr>
            <p:nvPr/>
          </p:nvSpPr>
          <p:spPr bwMode="auto">
            <a:xfrm>
              <a:off x="611487"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pic>
        <p:nvPicPr>
          <p:cNvPr id="275" name="그림 284" descr="innocean">
            <a:extLst>
              <a:ext uri="{FF2B5EF4-FFF2-40B4-BE49-F238E27FC236}">
                <a16:creationId xmlns:a16="http://schemas.microsoft.com/office/drawing/2014/main" id="{8E84803F-1552-4D38-8E1A-B48C2478F09F}"/>
              </a:ext>
            </a:extLst>
          </p:cNvPr>
          <p:cNvPicPr>
            <a:picLocks noGrp="1" noChangeAspect="1"/>
          </p:cNvPicPr>
          <p:nvPr isPhoto="1"/>
        </p:nvPicPr>
        <p:blipFill>
          <a:blip r:embed="rId4" cstate="print">
            <a:lum/>
            <a:extLst>
              <a:ext uri="{28A0092B-C50C-407E-A947-70E740481C1C}">
                <a14:useLocalDpi xmlns:a14="http://schemas.microsoft.com/office/drawing/2010/main"/>
              </a:ext>
            </a:extLst>
          </a:blip>
          <a:stretch>
            <a:fillRect/>
          </a:stretch>
        </p:blipFill>
        <p:spPr>
          <a:xfrm>
            <a:off x="7038826" y="3219268"/>
            <a:ext cx="670850" cy="354992"/>
          </a:xfrm>
          <a:prstGeom prst="rect">
            <a:avLst/>
          </a:prstGeom>
          <a:noFill/>
          <a:ln>
            <a:noFill/>
          </a:ln>
        </p:spPr>
      </p:pic>
      <p:grpSp>
        <p:nvGrpSpPr>
          <p:cNvPr id="276" name="그룹 285">
            <a:extLst>
              <a:ext uri="{FF2B5EF4-FFF2-40B4-BE49-F238E27FC236}">
                <a16:creationId xmlns:a16="http://schemas.microsoft.com/office/drawing/2014/main" id="{A424BC03-43A9-4CB0-A363-D7BA8DCA70DF}"/>
              </a:ext>
            </a:extLst>
          </p:cNvPr>
          <p:cNvGrpSpPr/>
          <p:nvPr/>
        </p:nvGrpSpPr>
        <p:grpSpPr>
          <a:xfrm>
            <a:off x="2026406" y="4550335"/>
            <a:ext cx="1096491" cy="1558171"/>
            <a:chOff x="2882675" y="1259382"/>
            <a:chExt cx="1096491" cy="1558171"/>
          </a:xfrm>
        </p:grpSpPr>
        <p:sp>
          <p:nvSpPr>
            <p:cNvPr id="277" name="Rectangle 7">
              <a:extLst>
                <a:ext uri="{FF2B5EF4-FFF2-40B4-BE49-F238E27FC236}">
                  <a16:creationId xmlns:a16="http://schemas.microsoft.com/office/drawing/2014/main" id="{41A2DB3C-7E30-42B1-BE22-0C5FFCE457D6}"/>
                </a:ext>
              </a:extLst>
            </p:cNvPr>
            <p:cNvSpPr>
              <a:spLocks noChangeArrowheads="1"/>
            </p:cNvSpPr>
            <p:nvPr/>
          </p:nvSpPr>
          <p:spPr bwMode="gray">
            <a:xfrm>
              <a:off x="2882675"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solidFill>
                  <a:schemeClr val="accent1"/>
                </a:solidFill>
                <a:latin typeface="Arial" panose="020B0604020202020204" pitchFamily="34" charset="0"/>
              </a:endParaRPr>
            </a:p>
          </p:txBody>
        </p:sp>
        <p:sp>
          <p:nvSpPr>
            <p:cNvPr id="278" name="Freeform 9">
              <a:extLst>
                <a:ext uri="{FF2B5EF4-FFF2-40B4-BE49-F238E27FC236}">
                  <a16:creationId xmlns:a16="http://schemas.microsoft.com/office/drawing/2014/main" id="{3FCD76BA-FBA2-408D-BEDC-477685BB876F}"/>
                </a:ext>
              </a:extLst>
            </p:cNvPr>
            <p:cNvSpPr>
              <a:spLocks noEditPoints="1"/>
            </p:cNvSpPr>
            <p:nvPr/>
          </p:nvSpPr>
          <p:spPr bwMode="gray">
            <a:xfrm>
              <a:off x="2914709"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endParaRPr>
            </a:p>
          </p:txBody>
        </p:sp>
      </p:grpSp>
      <p:grpSp>
        <p:nvGrpSpPr>
          <p:cNvPr id="279" name="그룹 288">
            <a:extLst>
              <a:ext uri="{FF2B5EF4-FFF2-40B4-BE49-F238E27FC236}">
                <a16:creationId xmlns:a16="http://schemas.microsoft.com/office/drawing/2014/main" id="{96FBA115-5129-43CA-8743-5A6F066CAF5C}"/>
              </a:ext>
            </a:extLst>
          </p:cNvPr>
          <p:cNvGrpSpPr/>
          <p:nvPr/>
        </p:nvGrpSpPr>
        <p:grpSpPr>
          <a:xfrm>
            <a:off x="2026011" y="4631590"/>
            <a:ext cx="1097280" cy="1476916"/>
            <a:chOff x="2882675" y="1340637"/>
            <a:chExt cx="1097280" cy="1476916"/>
          </a:xfrm>
        </p:grpSpPr>
        <p:sp>
          <p:nvSpPr>
            <p:cNvPr id="280" name="Rectangle 22">
              <a:extLst>
                <a:ext uri="{FF2B5EF4-FFF2-40B4-BE49-F238E27FC236}">
                  <a16:creationId xmlns:a16="http://schemas.microsoft.com/office/drawing/2014/main" id="{83FDF6A6-A985-40DC-BB76-A9A3414360E7}"/>
                </a:ext>
              </a:extLst>
            </p:cNvPr>
            <p:cNvSpPr>
              <a:spLocks noChangeArrowheads="1"/>
            </p:cNvSpPr>
            <p:nvPr/>
          </p:nvSpPr>
          <p:spPr bwMode="gray">
            <a:xfrm>
              <a:off x="2914709"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charset="0"/>
                </a:rPr>
                <a:t>KPMG Deal Advisory</a:t>
              </a:r>
            </a:p>
          </p:txBody>
        </p:sp>
        <p:sp>
          <p:nvSpPr>
            <p:cNvPr id="281" name="Rectangle 23">
              <a:extLst>
                <a:ext uri="{FF2B5EF4-FFF2-40B4-BE49-F238E27FC236}">
                  <a16:creationId xmlns:a16="http://schemas.microsoft.com/office/drawing/2014/main" id="{0668137F-99AC-4974-B0CB-1983445005D2}"/>
                </a:ext>
              </a:extLst>
            </p:cNvPr>
            <p:cNvSpPr>
              <a:spLocks noChangeArrowheads="1"/>
            </p:cNvSpPr>
            <p:nvPr/>
          </p:nvSpPr>
          <p:spPr bwMode="gray">
            <a:xfrm>
              <a:off x="2914709"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a:latin typeface="Arial" panose="020B0604020202020204" pitchFamily="34" charset="0"/>
                <a:cs typeface="Arial" charset="0"/>
              </a:endParaRPr>
            </a:p>
            <a:p>
              <a:pPr algn="ctr" eaLnBrk="0" hangingPunct="0">
                <a:spcBef>
                  <a:spcPct val="20000"/>
                </a:spcBef>
              </a:pPr>
              <a:r>
                <a:rPr lang="en-GB" sz="500">
                  <a:latin typeface="Arial" panose="020B0604020202020204" pitchFamily="34" charset="0"/>
                  <a:cs typeface="Arial" charset="0"/>
                </a:rPr>
                <a:t>2018</a:t>
              </a:r>
            </a:p>
          </p:txBody>
        </p:sp>
        <p:sp>
          <p:nvSpPr>
            <p:cNvPr id="282" name="Rectangle 24">
              <a:extLst>
                <a:ext uri="{FF2B5EF4-FFF2-40B4-BE49-F238E27FC236}">
                  <a16:creationId xmlns:a16="http://schemas.microsoft.com/office/drawing/2014/main" id="{C09EB377-9707-4089-99CC-2810E6CAD56E}"/>
                </a:ext>
              </a:extLst>
            </p:cNvPr>
            <p:cNvSpPr>
              <a:spLocks noChangeArrowheads="1"/>
            </p:cNvSpPr>
            <p:nvPr/>
          </p:nvSpPr>
          <p:spPr bwMode="gray">
            <a:xfrm>
              <a:off x="2882675"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sz="500">
                  <a:latin typeface="Arial" panose="020B0604020202020204" pitchFamily="34" charset="0"/>
                  <a:cs typeface="Arial" charset="0"/>
                </a:rPr>
                <a:t>advised Lotte Duty Free on the acquisition of JR Duty Free</a:t>
              </a:r>
            </a:p>
          </p:txBody>
        </p:sp>
        <p:sp>
          <p:nvSpPr>
            <p:cNvPr id="283" name="Freeform 26">
              <a:extLst>
                <a:ext uri="{FF2B5EF4-FFF2-40B4-BE49-F238E27FC236}">
                  <a16:creationId xmlns:a16="http://schemas.microsoft.com/office/drawing/2014/main" id="{3EDDE45B-D920-413D-9A9A-EB3BF8D59796}"/>
                </a:ext>
              </a:extLst>
            </p:cNvPr>
            <p:cNvSpPr>
              <a:spLocks noEditPoints="1"/>
            </p:cNvSpPr>
            <p:nvPr/>
          </p:nvSpPr>
          <p:spPr bwMode="auto">
            <a:xfrm>
              <a:off x="2973203"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endParaRPr>
            </a:p>
          </p:txBody>
        </p:sp>
      </p:grpSp>
      <p:pic>
        <p:nvPicPr>
          <p:cNvPr id="284" name="그림 4" descr="LOTTE DUTY FREE ê¸°ë³¸í ìëë§í¬">
            <a:extLst>
              <a:ext uri="{FF2B5EF4-FFF2-40B4-BE49-F238E27FC236}">
                <a16:creationId xmlns:a16="http://schemas.microsoft.com/office/drawing/2014/main" id="{87C8EBFE-8CA2-4D33-BBBC-E9709159B00A}"/>
              </a:ext>
            </a:extLst>
          </p:cNvPr>
          <p:cNvPicPr/>
          <p:nvPr/>
        </p:nvPicPr>
        <p:blipFill>
          <a:blip r:embed="rId5">
            <a:extLst>
              <a:ext uri="{28A0092B-C50C-407E-A947-70E740481C1C}">
                <a14:useLocalDpi xmlns:a14="http://schemas.microsoft.com/office/drawing/2010/main"/>
              </a:ext>
            </a:extLst>
          </a:blip>
          <a:srcRect/>
          <a:stretch>
            <a:fillRect/>
          </a:stretch>
        </p:blipFill>
        <p:spPr bwMode="auto">
          <a:xfrm>
            <a:off x="2399251" y="4856496"/>
            <a:ext cx="350801" cy="322609"/>
          </a:xfrm>
          <a:prstGeom prst="rect">
            <a:avLst/>
          </a:prstGeom>
          <a:noFill/>
          <a:ln>
            <a:noFill/>
          </a:ln>
        </p:spPr>
      </p:pic>
      <p:grpSp>
        <p:nvGrpSpPr>
          <p:cNvPr id="285" name="그룹 294">
            <a:extLst>
              <a:ext uri="{FF2B5EF4-FFF2-40B4-BE49-F238E27FC236}">
                <a16:creationId xmlns:a16="http://schemas.microsoft.com/office/drawing/2014/main" id="{BA92F8C8-29F1-4C7A-9269-BBC5B826FA9D}"/>
              </a:ext>
            </a:extLst>
          </p:cNvPr>
          <p:cNvGrpSpPr/>
          <p:nvPr/>
        </p:nvGrpSpPr>
        <p:grpSpPr>
          <a:xfrm>
            <a:off x="6826006" y="4550335"/>
            <a:ext cx="1096491" cy="1558171"/>
            <a:chOff x="6425249" y="1259382"/>
            <a:chExt cx="1096491" cy="1558171"/>
          </a:xfrm>
        </p:grpSpPr>
        <p:sp>
          <p:nvSpPr>
            <p:cNvPr id="286" name="Rectangle 7">
              <a:extLst>
                <a:ext uri="{FF2B5EF4-FFF2-40B4-BE49-F238E27FC236}">
                  <a16:creationId xmlns:a16="http://schemas.microsoft.com/office/drawing/2014/main" id="{12760EB5-3B74-4452-AE85-7BD54082C47E}"/>
                </a:ext>
              </a:extLst>
            </p:cNvPr>
            <p:cNvSpPr>
              <a:spLocks noChangeArrowheads="1"/>
            </p:cNvSpPr>
            <p:nvPr/>
          </p:nvSpPr>
          <p:spPr bwMode="gray">
            <a:xfrm>
              <a:off x="6425249"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endParaRPr>
            </a:p>
          </p:txBody>
        </p:sp>
        <p:sp>
          <p:nvSpPr>
            <p:cNvPr id="287" name="Freeform 9">
              <a:extLst>
                <a:ext uri="{FF2B5EF4-FFF2-40B4-BE49-F238E27FC236}">
                  <a16:creationId xmlns:a16="http://schemas.microsoft.com/office/drawing/2014/main" id="{6293A038-9033-4518-B04B-DB13C18FDCBB}"/>
                </a:ext>
              </a:extLst>
            </p:cNvPr>
            <p:cNvSpPr>
              <a:spLocks noEditPoints="1"/>
            </p:cNvSpPr>
            <p:nvPr/>
          </p:nvSpPr>
          <p:spPr bwMode="gray">
            <a:xfrm>
              <a:off x="6457283"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endParaRPr>
            </a:p>
          </p:txBody>
        </p:sp>
      </p:grpSp>
      <p:grpSp>
        <p:nvGrpSpPr>
          <p:cNvPr id="288" name="그룹 297">
            <a:extLst>
              <a:ext uri="{FF2B5EF4-FFF2-40B4-BE49-F238E27FC236}">
                <a16:creationId xmlns:a16="http://schemas.microsoft.com/office/drawing/2014/main" id="{5BC83057-7D32-4271-8589-6F8A23DA064C}"/>
              </a:ext>
            </a:extLst>
          </p:cNvPr>
          <p:cNvGrpSpPr/>
          <p:nvPr/>
        </p:nvGrpSpPr>
        <p:grpSpPr>
          <a:xfrm>
            <a:off x="6825611" y="4631590"/>
            <a:ext cx="1097280" cy="1476916"/>
            <a:chOff x="6425249" y="1340637"/>
            <a:chExt cx="1097280" cy="1476916"/>
          </a:xfrm>
        </p:grpSpPr>
        <p:sp>
          <p:nvSpPr>
            <p:cNvPr id="289" name="Rectangle 22">
              <a:extLst>
                <a:ext uri="{FF2B5EF4-FFF2-40B4-BE49-F238E27FC236}">
                  <a16:creationId xmlns:a16="http://schemas.microsoft.com/office/drawing/2014/main" id="{BEC55276-B63E-44B4-A221-579A168A7C16}"/>
                </a:ext>
              </a:extLst>
            </p:cNvPr>
            <p:cNvSpPr>
              <a:spLocks noChangeArrowheads="1"/>
            </p:cNvSpPr>
            <p:nvPr/>
          </p:nvSpPr>
          <p:spPr bwMode="gray">
            <a:xfrm>
              <a:off x="6457283"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charset="0"/>
                </a:rPr>
                <a:t>KPMG Deal Advisory</a:t>
              </a:r>
            </a:p>
          </p:txBody>
        </p:sp>
        <p:sp>
          <p:nvSpPr>
            <p:cNvPr id="290" name="Rectangle 23">
              <a:extLst>
                <a:ext uri="{FF2B5EF4-FFF2-40B4-BE49-F238E27FC236}">
                  <a16:creationId xmlns:a16="http://schemas.microsoft.com/office/drawing/2014/main" id="{E35C1A50-941F-478B-BAC5-5EEE25165ECF}"/>
                </a:ext>
              </a:extLst>
            </p:cNvPr>
            <p:cNvSpPr>
              <a:spLocks noChangeArrowheads="1"/>
            </p:cNvSpPr>
            <p:nvPr/>
          </p:nvSpPr>
          <p:spPr bwMode="gray">
            <a:xfrm>
              <a:off x="6457283"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a:latin typeface="Arial" panose="020B0604020202020204" pitchFamily="34" charset="0"/>
                <a:cs typeface="Arial" charset="0"/>
              </a:endParaRPr>
            </a:p>
            <a:p>
              <a:pPr algn="ctr" eaLnBrk="0" hangingPunct="0">
                <a:spcBef>
                  <a:spcPct val="20000"/>
                </a:spcBef>
              </a:pPr>
              <a:r>
                <a:rPr lang="en-GB" sz="500">
                  <a:latin typeface="Arial" panose="020B0604020202020204" pitchFamily="34" charset="0"/>
                  <a:cs typeface="Arial" charset="0"/>
                </a:rPr>
                <a:t>2017</a:t>
              </a:r>
            </a:p>
          </p:txBody>
        </p:sp>
        <p:sp>
          <p:nvSpPr>
            <p:cNvPr id="291" name="Rectangle 24">
              <a:extLst>
                <a:ext uri="{FF2B5EF4-FFF2-40B4-BE49-F238E27FC236}">
                  <a16:creationId xmlns:a16="http://schemas.microsoft.com/office/drawing/2014/main" id="{EEC8B044-6C36-4785-8963-2E3495E6C6A0}"/>
                </a:ext>
              </a:extLst>
            </p:cNvPr>
            <p:cNvSpPr>
              <a:spLocks noChangeArrowheads="1"/>
            </p:cNvSpPr>
            <p:nvPr/>
          </p:nvSpPr>
          <p:spPr bwMode="gray">
            <a:xfrm>
              <a:off x="6425249"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dirty="0">
                  <a:latin typeface="Arial" panose="020B0604020202020204" pitchFamily="34" charset="0"/>
                  <a:cs typeface="Arial" charset="0"/>
                </a:rPr>
                <a:t>advised Korea Telecom in the disposal of its 40% stake in Mongolian Telecommunications Company (MTC)</a:t>
              </a:r>
            </a:p>
          </p:txBody>
        </p:sp>
        <p:sp>
          <p:nvSpPr>
            <p:cNvPr id="292" name="Freeform 26">
              <a:extLst>
                <a:ext uri="{FF2B5EF4-FFF2-40B4-BE49-F238E27FC236}">
                  <a16:creationId xmlns:a16="http://schemas.microsoft.com/office/drawing/2014/main" id="{E70BD7A9-C263-412C-8DF8-4CBDCB179F94}"/>
                </a:ext>
              </a:extLst>
            </p:cNvPr>
            <p:cNvSpPr>
              <a:spLocks noEditPoints="1"/>
            </p:cNvSpPr>
            <p:nvPr/>
          </p:nvSpPr>
          <p:spPr bwMode="auto">
            <a:xfrm>
              <a:off x="6515777"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endParaRPr>
            </a:p>
          </p:txBody>
        </p:sp>
      </p:grpSp>
      <p:pic>
        <p:nvPicPr>
          <p:cNvPr id="293" name="Picture 225">
            <a:extLst>
              <a:ext uri="{FF2B5EF4-FFF2-40B4-BE49-F238E27FC236}">
                <a16:creationId xmlns:a16="http://schemas.microsoft.com/office/drawing/2014/main" id="{ED497309-E917-410A-AF35-BF6D49A447FB}"/>
              </a:ext>
            </a:extLst>
          </p:cNvPr>
          <p:cNvPicPr>
            <a:picLocks noChangeAspect="1"/>
          </p:cNvPicPr>
          <p:nvPr/>
        </p:nvPicPr>
        <p:blipFill>
          <a:blip r:embed="rId6"/>
          <a:stretch>
            <a:fillRect/>
          </a:stretch>
        </p:blipFill>
        <p:spPr>
          <a:xfrm>
            <a:off x="7212146" y="4883170"/>
            <a:ext cx="324211" cy="269260"/>
          </a:xfrm>
          <a:prstGeom prst="rect">
            <a:avLst/>
          </a:prstGeom>
        </p:spPr>
      </p:pic>
      <p:grpSp>
        <p:nvGrpSpPr>
          <p:cNvPr id="294" name="그룹 303">
            <a:extLst>
              <a:ext uri="{FF2B5EF4-FFF2-40B4-BE49-F238E27FC236}">
                <a16:creationId xmlns:a16="http://schemas.microsoft.com/office/drawing/2014/main" id="{50715BE3-BBEA-490D-9D26-4153A2B3D495}"/>
              </a:ext>
            </a:extLst>
          </p:cNvPr>
          <p:cNvGrpSpPr/>
          <p:nvPr/>
        </p:nvGrpSpPr>
        <p:grpSpPr>
          <a:xfrm>
            <a:off x="4420652" y="4550335"/>
            <a:ext cx="1097280" cy="1558800"/>
            <a:chOff x="5244391" y="1259382"/>
            <a:chExt cx="1097280" cy="1558800"/>
          </a:xfrm>
        </p:grpSpPr>
        <p:sp>
          <p:nvSpPr>
            <p:cNvPr id="295" name="Rectangle 7">
              <a:extLst>
                <a:ext uri="{FF2B5EF4-FFF2-40B4-BE49-F238E27FC236}">
                  <a16:creationId xmlns:a16="http://schemas.microsoft.com/office/drawing/2014/main" id="{249F76AE-FB22-43E0-9F91-9B0D4609B728}"/>
                </a:ext>
              </a:extLst>
            </p:cNvPr>
            <p:cNvSpPr>
              <a:spLocks noChangeArrowheads="1"/>
            </p:cNvSpPr>
            <p:nvPr/>
          </p:nvSpPr>
          <p:spPr bwMode="gray">
            <a:xfrm>
              <a:off x="5244391" y="1259382"/>
              <a:ext cx="1096491" cy="1558800"/>
            </a:xfrm>
            <a:prstGeom prst="rect">
              <a:avLst/>
            </a:prstGeom>
            <a:solidFill>
              <a:srgbClr val="FFFFFF"/>
            </a:solidFill>
            <a:ln w="6350">
              <a:solidFill>
                <a:srgbClr val="00338D"/>
              </a:solidFill>
              <a:miter lim="800000"/>
              <a:headEnd/>
              <a:tailEnd/>
            </a:ln>
            <a:effectLst/>
          </p:spPr>
          <p:txBody>
            <a:bodyPr wrap="none" anchor="ctr">
              <a:noAutofit/>
            </a:bodyPr>
            <a:lstStyle/>
            <a:p>
              <a:pPr marL="0" marR="0" lvl="0" indent="0" defTabSz="42981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96" name="Freeform 9">
              <a:extLst>
                <a:ext uri="{FF2B5EF4-FFF2-40B4-BE49-F238E27FC236}">
                  <a16:creationId xmlns:a16="http://schemas.microsoft.com/office/drawing/2014/main" id="{1ADB6D4E-91F7-4E7D-9519-AAB5B3BEA11B}"/>
                </a:ext>
              </a:extLst>
            </p:cNvPr>
            <p:cNvSpPr>
              <a:spLocks noEditPoints="1"/>
            </p:cNvSpPr>
            <p:nvPr/>
          </p:nvSpPr>
          <p:spPr bwMode="gray">
            <a:xfrm>
              <a:off x="5276425" y="1259383"/>
              <a:ext cx="666960" cy="339121"/>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pPr marL="0" marR="0" lvl="0" indent="0" defTabSz="429814"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97" name="Rectangle 22">
              <a:extLst>
                <a:ext uri="{FF2B5EF4-FFF2-40B4-BE49-F238E27FC236}">
                  <a16:creationId xmlns:a16="http://schemas.microsoft.com/office/drawing/2014/main" id="{9A3DE060-160B-4C00-8BC4-3B0B8FECA4D4}"/>
                </a:ext>
              </a:extLst>
            </p:cNvPr>
            <p:cNvSpPr>
              <a:spLocks noChangeArrowheads="1"/>
            </p:cNvSpPr>
            <p:nvPr/>
          </p:nvSpPr>
          <p:spPr bwMode="gray">
            <a:xfrm>
              <a:off x="5276425" y="1870986"/>
              <a:ext cx="1038465" cy="177569"/>
            </a:xfrm>
            <a:prstGeom prst="rect">
              <a:avLst/>
            </a:prstGeom>
            <a:noFill/>
            <a:ln w="9525">
              <a:noFill/>
              <a:miter lim="800000"/>
              <a:headEnd/>
              <a:tailEnd/>
            </a:ln>
            <a:effectLst/>
          </p:spPr>
          <p:txBody>
            <a:bodyPr lIns="108000" tIns="108000" rIns="108000" bIns="108000" anchor="ctr" anchorCtr="0">
              <a:noAutofit/>
            </a:bodyPr>
            <a:lstStyle/>
            <a:p>
              <a:pPr marL="0" marR="0" lvl="0" indent="0" algn="ctr" defTabSz="762000" eaLnBrk="0" fontAlgn="auto" latinLnBrk="0" hangingPunct="0">
                <a:lnSpc>
                  <a:spcPct val="100000"/>
                </a:lnSpc>
                <a:spcBef>
                  <a:spcPct val="50000"/>
                </a:spcBef>
                <a:spcAft>
                  <a:spcPct val="20000"/>
                </a:spcAft>
                <a:buClrTx/>
                <a:buSzTx/>
                <a:buFontTx/>
                <a:buNone/>
                <a:tabLst/>
                <a:defRPr/>
              </a:pPr>
              <a:r>
                <a:rPr kumimoji="0" lang="en-GB" sz="600" b="0" i="0" u="none" strike="noStrike" kern="0" cap="none" spc="0" normalizeH="0" noProof="0">
                  <a:ln>
                    <a:noFill/>
                  </a:ln>
                  <a:solidFill>
                    <a:schemeClr val="accent1"/>
                  </a:solidFill>
                  <a:effectLst/>
                  <a:uLnTx/>
                  <a:uFillTx/>
                  <a:latin typeface="Arial" panose="020B0604020202020204" pitchFamily="34" charset="0"/>
                  <a:cs typeface="Arial" panose="020B0604020202020204" pitchFamily="34" charset="0"/>
                </a:rPr>
                <a:t>KPMG Deal Advisory</a:t>
              </a:r>
            </a:p>
          </p:txBody>
        </p:sp>
        <p:sp>
          <p:nvSpPr>
            <p:cNvPr id="298" name="Rectangle 24">
              <a:extLst>
                <a:ext uri="{FF2B5EF4-FFF2-40B4-BE49-F238E27FC236}">
                  <a16:creationId xmlns:a16="http://schemas.microsoft.com/office/drawing/2014/main" id="{2CF79F5A-9910-41AC-8E5C-FA21AC0BCBDD}"/>
                </a:ext>
              </a:extLst>
            </p:cNvPr>
            <p:cNvSpPr>
              <a:spLocks noChangeArrowheads="1"/>
            </p:cNvSpPr>
            <p:nvPr/>
          </p:nvSpPr>
          <p:spPr bwMode="gray">
            <a:xfrm>
              <a:off x="5244391" y="2029358"/>
              <a:ext cx="1097280" cy="215385"/>
            </a:xfrm>
            <a:prstGeom prst="rect">
              <a:avLst/>
            </a:prstGeom>
            <a:noFill/>
            <a:ln w="9525">
              <a:noFill/>
              <a:miter lim="800000"/>
              <a:headEnd/>
              <a:tailEnd/>
            </a:ln>
            <a:effectLst/>
          </p:spPr>
          <p:txBody>
            <a:bodyPr lIns="36000" tIns="36000" rIns="36000" bIns="36000">
              <a:noAutofit/>
            </a:bodyPr>
            <a:lstStyle/>
            <a:p>
              <a:pPr algn="ctr" defTabSz="762000" eaLnBrk="0" hangingPunct="0">
                <a:spcBef>
                  <a:spcPct val="50000"/>
                </a:spcBef>
                <a:spcAft>
                  <a:spcPct val="20000"/>
                </a:spcAft>
              </a:pPr>
              <a:r>
                <a:rPr lang="en-US" altLang="zh-CN" sz="500" dirty="0">
                  <a:solidFill>
                    <a:srgbClr val="000000"/>
                  </a:solidFill>
                  <a:latin typeface="Arial" panose="020B0604020202020204" pitchFamily="34" charset="0"/>
                  <a:cs typeface="Times New Roman" pitchFamily="18" charset="0"/>
                </a:rPr>
                <a:t>advised S&amp;S Inc on the disposal of 100% shares in S&amp;S Valve to Hamlet Canada-Israel Ltd.</a:t>
              </a:r>
            </a:p>
          </p:txBody>
        </p:sp>
        <p:sp>
          <p:nvSpPr>
            <p:cNvPr id="299" name="Freeform 26">
              <a:extLst>
                <a:ext uri="{FF2B5EF4-FFF2-40B4-BE49-F238E27FC236}">
                  <a16:creationId xmlns:a16="http://schemas.microsoft.com/office/drawing/2014/main" id="{C772B1E9-B545-46D1-8EBF-7DD1AFE4817C}"/>
                </a:ext>
              </a:extLst>
            </p:cNvPr>
            <p:cNvSpPr>
              <a:spLocks noEditPoints="1"/>
            </p:cNvSpPr>
            <p:nvPr/>
          </p:nvSpPr>
          <p:spPr bwMode="auto">
            <a:xfrm>
              <a:off x="5334919" y="1337818"/>
              <a:ext cx="288787" cy="10692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pPr marL="0" marR="0" lvl="0" indent="0" defTabSz="429814"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00" name="Rectangle 23">
              <a:extLst>
                <a:ext uri="{FF2B5EF4-FFF2-40B4-BE49-F238E27FC236}">
                  <a16:creationId xmlns:a16="http://schemas.microsoft.com/office/drawing/2014/main" id="{60667EB1-558A-42A7-8E48-C277F3E06D09}"/>
                </a:ext>
              </a:extLst>
            </p:cNvPr>
            <p:cNvSpPr>
              <a:spLocks noChangeArrowheads="1"/>
            </p:cNvSpPr>
            <p:nvPr/>
          </p:nvSpPr>
          <p:spPr bwMode="gray">
            <a:xfrm>
              <a:off x="5277781" y="2589562"/>
              <a:ext cx="1038465" cy="227991"/>
            </a:xfrm>
            <a:prstGeom prst="rect">
              <a:avLst/>
            </a:prstGeom>
            <a:noFill/>
            <a:ln w="6350">
              <a:noFill/>
              <a:miter lim="800000"/>
              <a:headEnd/>
              <a:tailEnd/>
            </a:ln>
            <a:effectLst/>
          </p:spPr>
          <p:txBody>
            <a:bodyPr lIns="108000" tIns="108000" rIns="108000" bIns="108000" anchor="ctr" anchorCtr="0">
              <a:noAutofit/>
            </a:bodyPr>
            <a:lstStyle/>
            <a:p>
              <a:pPr marL="0" marR="0" lvl="0" indent="0" algn="ctr" defTabSz="429814" eaLnBrk="0" fontAlgn="auto" latinLnBrk="0" hangingPunct="0">
                <a:lnSpc>
                  <a:spcPct val="100000"/>
                </a:lnSpc>
                <a:spcBef>
                  <a:spcPct val="20000"/>
                </a:spcBef>
                <a:spcAft>
                  <a:spcPts val="0"/>
                </a:spcAft>
                <a:buClrTx/>
                <a:buSzTx/>
                <a:buFontTx/>
                <a:buNone/>
                <a:tabLst/>
                <a:defRPr/>
              </a:pPr>
              <a:endParaRPr kumimoji="0" lang="en-US" altLang="ko-KR" sz="500" b="0" i="0" u="none" strike="noStrike" kern="0" cap="none" spc="0" normalizeH="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endParaRPr>
            </a:p>
            <a:p>
              <a:pPr marL="0" marR="0" lvl="0" indent="0" algn="ctr" defTabSz="429814" eaLnBrk="0" fontAlgn="auto" latinLnBrk="0" hangingPunct="0">
                <a:lnSpc>
                  <a:spcPct val="100000"/>
                </a:lnSpc>
                <a:spcBef>
                  <a:spcPct val="20000"/>
                </a:spcBef>
                <a:spcAft>
                  <a:spcPts val="0"/>
                </a:spcAft>
                <a:buClrTx/>
                <a:buSzTx/>
                <a:buFontTx/>
                <a:buNone/>
                <a:tabLst/>
                <a:defRPr/>
              </a:pPr>
              <a:r>
                <a:rPr kumimoji="0" lang="en-US" altLang="ko-KR" sz="500" b="0" i="0" u="none" strike="noStrike" kern="0" cap="none" spc="0" normalizeH="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2018</a:t>
              </a:r>
              <a:endParaRPr kumimoji="0" lang="en-GB" sz="500" b="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1" name="그룹 359">
            <a:extLst>
              <a:ext uri="{FF2B5EF4-FFF2-40B4-BE49-F238E27FC236}">
                <a16:creationId xmlns:a16="http://schemas.microsoft.com/office/drawing/2014/main" id="{DD38C3D8-2679-4C57-BBD8-2D65F564466E}"/>
              </a:ext>
            </a:extLst>
          </p:cNvPr>
          <p:cNvGrpSpPr/>
          <p:nvPr/>
        </p:nvGrpSpPr>
        <p:grpSpPr>
          <a:xfrm>
            <a:off x="2026406" y="2956641"/>
            <a:ext cx="1096491" cy="1558171"/>
            <a:chOff x="520959" y="1259382"/>
            <a:chExt cx="1096491" cy="1558171"/>
          </a:xfrm>
        </p:grpSpPr>
        <p:sp>
          <p:nvSpPr>
            <p:cNvPr id="302" name="Rectangle 7">
              <a:extLst>
                <a:ext uri="{FF2B5EF4-FFF2-40B4-BE49-F238E27FC236}">
                  <a16:creationId xmlns:a16="http://schemas.microsoft.com/office/drawing/2014/main" id="{27664BEB-5145-42DF-A534-89A0B81EBC9D}"/>
                </a:ext>
              </a:extLst>
            </p:cNvPr>
            <p:cNvSpPr>
              <a:spLocks noChangeArrowheads="1"/>
            </p:cNvSpPr>
            <p:nvPr/>
          </p:nvSpPr>
          <p:spPr bwMode="gray">
            <a:xfrm>
              <a:off x="520959"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303" name="Freeform 9">
              <a:extLst>
                <a:ext uri="{FF2B5EF4-FFF2-40B4-BE49-F238E27FC236}">
                  <a16:creationId xmlns:a16="http://schemas.microsoft.com/office/drawing/2014/main" id="{D5F6522B-F6A3-4120-B0BE-C41124303D69}"/>
                </a:ext>
              </a:extLst>
            </p:cNvPr>
            <p:cNvSpPr>
              <a:spLocks noEditPoints="1"/>
            </p:cNvSpPr>
            <p:nvPr/>
          </p:nvSpPr>
          <p:spPr bwMode="gray">
            <a:xfrm>
              <a:off x="552993"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304" name="그룹 362">
            <a:extLst>
              <a:ext uri="{FF2B5EF4-FFF2-40B4-BE49-F238E27FC236}">
                <a16:creationId xmlns:a16="http://schemas.microsoft.com/office/drawing/2014/main" id="{453B74F6-473E-4F4F-B067-A640905B51EF}"/>
              </a:ext>
            </a:extLst>
          </p:cNvPr>
          <p:cNvGrpSpPr/>
          <p:nvPr/>
        </p:nvGrpSpPr>
        <p:grpSpPr>
          <a:xfrm>
            <a:off x="2026011" y="3037896"/>
            <a:ext cx="1097280" cy="1476916"/>
            <a:chOff x="520959" y="1340637"/>
            <a:chExt cx="1097280" cy="1476916"/>
          </a:xfrm>
        </p:grpSpPr>
        <p:sp>
          <p:nvSpPr>
            <p:cNvPr id="305" name="Rectangle 22">
              <a:extLst>
                <a:ext uri="{FF2B5EF4-FFF2-40B4-BE49-F238E27FC236}">
                  <a16:creationId xmlns:a16="http://schemas.microsoft.com/office/drawing/2014/main" id="{798EDA54-1564-4804-8E12-8D4494BD9C23}"/>
                </a:ext>
              </a:extLst>
            </p:cNvPr>
            <p:cNvSpPr>
              <a:spLocks noChangeArrowheads="1"/>
            </p:cNvSpPr>
            <p:nvPr/>
          </p:nvSpPr>
          <p:spPr bwMode="gray">
            <a:xfrm>
              <a:off x="552993"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306" name="Rectangle 23">
              <a:extLst>
                <a:ext uri="{FF2B5EF4-FFF2-40B4-BE49-F238E27FC236}">
                  <a16:creationId xmlns:a16="http://schemas.microsoft.com/office/drawing/2014/main" id="{EAC285C2-D5EB-4836-B3CD-76DE0C662CBF}"/>
                </a:ext>
              </a:extLst>
            </p:cNvPr>
            <p:cNvSpPr>
              <a:spLocks noChangeArrowheads="1"/>
            </p:cNvSpPr>
            <p:nvPr/>
          </p:nvSpPr>
          <p:spPr bwMode="gray">
            <a:xfrm>
              <a:off x="552993"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US" sz="500" dirty="0">
                  <a:latin typeface="Arial" panose="020B0604020202020204" pitchFamily="34" charset="0"/>
                  <a:cs typeface="Arial" panose="020B0604020202020204" pitchFamily="34" charset="0"/>
                </a:rPr>
                <a:t>2020</a:t>
              </a:r>
              <a:endParaRPr lang="en-GB" sz="500" dirty="0">
                <a:latin typeface="Arial" panose="020B0604020202020204" pitchFamily="34" charset="0"/>
                <a:cs typeface="Arial" panose="020B0604020202020204" pitchFamily="34" charset="0"/>
              </a:endParaRPr>
            </a:p>
          </p:txBody>
        </p:sp>
        <p:sp>
          <p:nvSpPr>
            <p:cNvPr id="307" name="Rectangle 24">
              <a:extLst>
                <a:ext uri="{FF2B5EF4-FFF2-40B4-BE49-F238E27FC236}">
                  <a16:creationId xmlns:a16="http://schemas.microsoft.com/office/drawing/2014/main" id="{15BE474D-F8D1-48C9-85B4-BC0532AF9E0C}"/>
                </a:ext>
              </a:extLst>
            </p:cNvPr>
            <p:cNvSpPr>
              <a:spLocks noChangeArrowheads="1"/>
            </p:cNvSpPr>
            <p:nvPr/>
          </p:nvSpPr>
          <p:spPr bwMode="gray">
            <a:xfrm>
              <a:off x="520959"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a:latin typeface="Arial" panose="020B0604020202020204" pitchFamily="34" charset="0"/>
                  <a:cs typeface="Arial" panose="020B0604020202020204" pitchFamily="34" charset="0"/>
                </a:rPr>
                <a:t>advised KB Kookmin Card on the acquisition of 80% shares in PT Finansia Multi Finance</a:t>
              </a:r>
              <a:endParaRPr lang="ko-KR" altLang="en-US" sz="500">
                <a:latin typeface="Arial" panose="020B0604020202020204" pitchFamily="34" charset="0"/>
                <a:cs typeface="Arial" panose="020B0604020202020204" pitchFamily="34" charset="0"/>
              </a:endParaRPr>
            </a:p>
          </p:txBody>
        </p:sp>
        <p:sp>
          <p:nvSpPr>
            <p:cNvPr id="308" name="Freeform 26">
              <a:extLst>
                <a:ext uri="{FF2B5EF4-FFF2-40B4-BE49-F238E27FC236}">
                  <a16:creationId xmlns:a16="http://schemas.microsoft.com/office/drawing/2014/main" id="{2B86E1FB-AA58-4CC3-AAD2-C3E317508CDB}"/>
                </a:ext>
              </a:extLst>
            </p:cNvPr>
            <p:cNvSpPr>
              <a:spLocks noEditPoints="1"/>
            </p:cNvSpPr>
            <p:nvPr/>
          </p:nvSpPr>
          <p:spPr bwMode="auto">
            <a:xfrm>
              <a:off x="611487"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pic>
        <p:nvPicPr>
          <p:cNvPr id="309" name="Picture 2" descr="Image result for kb kookmin card">
            <a:extLst>
              <a:ext uri="{FF2B5EF4-FFF2-40B4-BE49-F238E27FC236}">
                <a16:creationId xmlns:a16="http://schemas.microsoft.com/office/drawing/2014/main" id="{624FCB47-F13E-4D4B-A333-70EF93B6B107}"/>
              </a:ext>
            </a:extLst>
          </p:cNvPr>
          <p:cNvPicPr>
            <a:picLocks noChangeAspect="1" noChangeArrowheads="1"/>
          </p:cNvPicPr>
          <p:nvPr/>
        </p:nvPicPr>
        <p:blipFill rotWithShape="1">
          <a:blip r:embed="rId7" cstate="hqprint">
            <a:extLst>
              <a:ext uri="{28A0092B-C50C-407E-A947-70E740481C1C}">
                <a14:useLocalDpi xmlns:a14="http://schemas.microsoft.com/office/drawing/2010/main"/>
              </a:ext>
            </a:extLst>
          </a:blip>
          <a:srcRect/>
          <a:stretch/>
        </p:blipFill>
        <p:spPr bwMode="auto">
          <a:xfrm>
            <a:off x="2071731" y="3215713"/>
            <a:ext cx="1005840" cy="362103"/>
          </a:xfrm>
          <a:prstGeom prst="rect">
            <a:avLst/>
          </a:prstGeom>
          <a:noFill/>
          <a:extLst>
            <a:ext uri="{909E8E84-426E-40DD-AFC4-6F175D3DCCD1}">
              <a14:hiddenFill xmlns:a14="http://schemas.microsoft.com/office/drawing/2010/main">
                <a:solidFill>
                  <a:srgbClr val="FFFFFF"/>
                </a:solidFill>
              </a14:hiddenFill>
            </a:ext>
          </a:extLst>
        </p:spPr>
      </p:pic>
      <p:grpSp>
        <p:nvGrpSpPr>
          <p:cNvPr id="310" name="그룹 359">
            <a:extLst>
              <a:ext uri="{FF2B5EF4-FFF2-40B4-BE49-F238E27FC236}">
                <a16:creationId xmlns:a16="http://schemas.microsoft.com/office/drawing/2014/main" id="{5E4D1E70-9BC6-46D3-8ED0-7AD52698E551}"/>
              </a:ext>
            </a:extLst>
          </p:cNvPr>
          <p:cNvGrpSpPr/>
          <p:nvPr/>
        </p:nvGrpSpPr>
        <p:grpSpPr>
          <a:xfrm>
            <a:off x="825995" y="2953296"/>
            <a:ext cx="1096491" cy="1558171"/>
            <a:chOff x="520959" y="1259382"/>
            <a:chExt cx="1096491" cy="1558171"/>
          </a:xfrm>
        </p:grpSpPr>
        <p:sp>
          <p:nvSpPr>
            <p:cNvPr id="311" name="Rectangle 7">
              <a:extLst>
                <a:ext uri="{FF2B5EF4-FFF2-40B4-BE49-F238E27FC236}">
                  <a16:creationId xmlns:a16="http://schemas.microsoft.com/office/drawing/2014/main" id="{18BE8AF4-8501-47C4-9D18-D6CE0B067E01}"/>
                </a:ext>
              </a:extLst>
            </p:cNvPr>
            <p:cNvSpPr>
              <a:spLocks noChangeArrowheads="1"/>
            </p:cNvSpPr>
            <p:nvPr/>
          </p:nvSpPr>
          <p:spPr bwMode="gray">
            <a:xfrm>
              <a:off x="520959"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312" name="Freeform 9">
              <a:extLst>
                <a:ext uri="{FF2B5EF4-FFF2-40B4-BE49-F238E27FC236}">
                  <a16:creationId xmlns:a16="http://schemas.microsoft.com/office/drawing/2014/main" id="{89BF8CD7-4162-4DCB-8E0B-CCFFF73782BD}"/>
                </a:ext>
              </a:extLst>
            </p:cNvPr>
            <p:cNvSpPr>
              <a:spLocks noEditPoints="1"/>
            </p:cNvSpPr>
            <p:nvPr/>
          </p:nvSpPr>
          <p:spPr bwMode="gray">
            <a:xfrm>
              <a:off x="552993"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313" name="그룹 362">
            <a:extLst>
              <a:ext uri="{FF2B5EF4-FFF2-40B4-BE49-F238E27FC236}">
                <a16:creationId xmlns:a16="http://schemas.microsoft.com/office/drawing/2014/main" id="{89AF6137-440B-4B75-A183-5A77BDA94A30}"/>
              </a:ext>
            </a:extLst>
          </p:cNvPr>
          <p:cNvGrpSpPr/>
          <p:nvPr/>
        </p:nvGrpSpPr>
        <p:grpSpPr>
          <a:xfrm>
            <a:off x="825600" y="3034551"/>
            <a:ext cx="1097280" cy="1476916"/>
            <a:chOff x="520959" y="1340637"/>
            <a:chExt cx="1097280" cy="1476916"/>
          </a:xfrm>
        </p:grpSpPr>
        <p:sp>
          <p:nvSpPr>
            <p:cNvPr id="314" name="Rectangle 22">
              <a:extLst>
                <a:ext uri="{FF2B5EF4-FFF2-40B4-BE49-F238E27FC236}">
                  <a16:creationId xmlns:a16="http://schemas.microsoft.com/office/drawing/2014/main" id="{CC69E357-62E9-428E-BB28-07C1E7AF3608}"/>
                </a:ext>
              </a:extLst>
            </p:cNvPr>
            <p:cNvSpPr>
              <a:spLocks noChangeArrowheads="1"/>
            </p:cNvSpPr>
            <p:nvPr/>
          </p:nvSpPr>
          <p:spPr bwMode="gray">
            <a:xfrm>
              <a:off x="552993"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315" name="Rectangle 23">
              <a:extLst>
                <a:ext uri="{FF2B5EF4-FFF2-40B4-BE49-F238E27FC236}">
                  <a16:creationId xmlns:a16="http://schemas.microsoft.com/office/drawing/2014/main" id="{66EF2D2B-F2E7-4054-9275-FC899790CAE6}"/>
                </a:ext>
              </a:extLst>
            </p:cNvPr>
            <p:cNvSpPr>
              <a:spLocks noChangeArrowheads="1"/>
            </p:cNvSpPr>
            <p:nvPr/>
          </p:nvSpPr>
          <p:spPr bwMode="gray">
            <a:xfrm>
              <a:off x="552993"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a:latin typeface="Arial" panose="020B0604020202020204" pitchFamily="34" charset="0"/>
                <a:cs typeface="Arial" panose="020B0604020202020204" pitchFamily="34" charset="0"/>
              </a:endParaRPr>
            </a:p>
            <a:p>
              <a:pPr algn="ctr" eaLnBrk="0" hangingPunct="0">
                <a:spcBef>
                  <a:spcPct val="20000"/>
                </a:spcBef>
              </a:pPr>
              <a:r>
                <a:rPr lang="en-GB" sz="500">
                  <a:latin typeface="Arial" panose="020B0604020202020204" pitchFamily="34" charset="0"/>
                  <a:cs typeface="Arial" panose="020B0604020202020204" pitchFamily="34" charset="0"/>
                </a:rPr>
                <a:t>2020</a:t>
              </a:r>
            </a:p>
          </p:txBody>
        </p:sp>
        <p:sp>
          <p:nvSpPr>
            <p:cNvPr id="316" name="Rectangle 24">
              <a:extLst>
                <a:ext uri="{FF2B5EF4-FFF2-40B4-BE49-F238E27FC236}">
                  <a16:creationId xmlns:a16="http://schemas.microsoft.com/office/drawing/2014/main" id="{21DB889B-7DCA-4A2E-9993-20C594B5FF17}"/>
                </a:ext>
              </a:extLst>
            </p:cNvPr>
            <p:cNvSpPr>
              <a:spLocks noChangeArrowheads="1"/>
            </p:cNvSpPr>
            <p:nvPr/>
          </p:nvSpPr>
          <p:spPr bwMode="gray">
            <a:xfrm>
              <a:off x="520959"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a:latin typeface="Arial" panose="020B0604020202020204" pitchFamily="34" charset="0"/>
                  <a:cs typeface="Arial" panose="020B0604020202020204" pitchFamily="34" charset="0"/>
                </a:rPr>
                <a:t>advised Superior Essex on the formation of a JV with Furukawa Electric</a:t>
              </a:r>
            </a:p>
          </p:txBody>
        </p:sp>
        <p:sp>
          <p:nvSpPr>
            <p:cNvPr id="317" name="Freeform 26">
              <a:extLst>
                <a:ext uri="{FF2B5EF4-FFF2-40B4-BE49-F238E27FC236}">
                  <a16:creationId xmlns:a16="http://schemas.microsoft.com/office/drawing/2014/main" id="{E272C102-1AD5-47A2-A966-1CC33DA73C4F}"/>
                </a:ext>
              </a:extLst>
            </p:cNvPr>
            <p:cNvSpPr>
              <a:spLocks noEditPoints="1"/>
            </p:cNvSpPr>
            <p:nvPr/>
          </p:nvSpPr>
          <p:spPr bwMode="auto">
            <a:xfrm>
              <a:off x="611487"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pic>
        <p:nvPicPr>
          <p:cNvPr id="318" name="그림 521">
            <a:extLst>
              <a:ext uri="{FF2B5EF4-FFF2-40B4-BE49-F238E27FC236}">
                <a16:creationId xmlns:a16="http://schemas.microsoft.com/office/drawing/2014/main" id="{4DC5A5E0-119E-4AA5-AF20-D785991B5E2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932447" y="3302132"/>
            <a:ext cx="883586" cy="189265"/>
          </a:xfrm>
          <a:prstGeom prst="rect">
            <a:avLst/>
          </a:prstGeom>
        </p:spPr>
      </p:pic>
      <p:grpSp>
        <p:nvGrpSpPr>
          <p:cNvPr id="319" name="그룹 359">
            <a:extLst>
              <a:ext uri="{FF2B5EF4-FFF2-40B4-BE49-F238E27FC236}">
                <a16:creationId xmlns:a16="http://schemas.microsoft.com/office/drawing/2014/main" id="{364CFC8A-464D-44B0-A957-301D0E33241E}"/>
              </a:ext>
            </a:extLst>
          </p:cNvPr>
          <p:cNvGrpSpPr/>
          <p:nvPr/>
        </p:nvGrpSpPr>
        <p:grpSpPr>
          <a:xfrm>
            <a:off x="4421047" y="2956641"/>
            <a:ext cx="1096491" cy="1558171"/>
            <a:chOff x="520959" y="1259382"/>
            <a:chExt cx="1096491" cy="1558171"/>
          </a:xfrm>
        </p:grpSpPr>
        <p:sp>
          <p:nvSpPr>
            <p:cNvPr id="320" name="Rectangle 7">
              <a:extLst>
                <a:ext uri="{FF2B5EF4-FFF2-40B4-BE49-F238E27FC236}">
                  <a16:creationId xmlns:a16="http://schemas.microsoft.com/office/drawing/2014/main" id="{448C7367-24ED-4015-8412-3E4FC0389D29}"/>
                </a:ext>
              </a:extLst>
            </p:cNvPr>
            <p:cNvSpPr>
              <a:spLocks noChangeArrowheads="1"/>
            </p:cNvSpPr>
            <p:nvPr/>
          </p:nvSpPr>
          <p:spPr bwMode="gray">
            <a:xfrm>
              <a:off x="520959"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321" name="Freeform 9">
              <a:extLst>
                <a:ext uri="{FF2B5EF4-FFF2-40B4-BE49-F238E27FC236}">
                  <a16:creationId xmlns:a16="http://schemas.microsoft.com/office/drawing/2014/main" id="{7C747E60-03B4-4B06-9E33-4CE77E471EF1}"/>
                </a:ext>
              </a:extLst>
            </p:cNvPr>
            <p:cNvSpPr>
              <a:spLocks noEditPoints="1"/>
            </p:cNvSpPr>
            <p:nvPr/>
          </p:nvSpPr>
          <p:spPr bwMode="gray">
            <a:xfrm>
              <a:off x="552993"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322" name="그룹 362">
            <a:extLst>
              <a:ext uri="{FF2B5EF4-FFF2-40B4-BE49-F238E27FC236}">
                <a16:creationId xmlns:a16="http://schemas.microsoft.com/office/drawing/2014/main" id="{0CBF16F3-78B2-4049-80C8-1C141E7F4397}"/>
              </a:ext>
            </a:extLst>
          </p:cNvPr>
          <p:cNvGrpSpPr/>
          <p:nvPr/>
        </p:nvGrpSpPr>
        <p:grpSpPr>
          <a:xfrm>
            <a:off x="4420652" y="3031880"/>
            <a:ext cx="1097280" cy="1476916"/>
            <a:chOff x="520959" y="1340637"/>
            <a:chExt cx="1097280" cy="1476916"/>
          </a:xfrm>
        </p:grpSpPr>
        <p:sp>
          <p:nvSpPr>
            <p:cNvPr id="323" name="Rectangle 22">
              <a:extLst>
                <a:ext uri="{FF2B5EF4-FFF2-40B4-BE49-F238E27FC236}">
                  <a16:creationId xmlns:a16="http://schemas.microsoft.com/office/drawing/2014/main" id="{AEF1D742-CA78-474A-8E41-E41AABD67B03}"/>
                </a:ext>
              </a:extLst>
            </p:cNvPr>
            <p:cNvSpPr>
              <a:spLocks noChangeArrowheads="1"/>
            </p:cNvSpPr>
            <p:nvPr/>
          </p:nvSpPr>
          <p:spPr bwMode="gray">
            <a:xfrm>
              <a:off x="552993"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324" name="Rectangle 23">
              <a:extLst>
                <a:ext uri="{FF2B5EF4-FFF2-40B4-BE49-F238E27FC236}">
                  <a16:creationId xmlns:a16="http://schemas.microsoft.com/office/drawing/2014/main" id="{BC1A1916-7B61-4D3A-9BEF-C9B975ED49DD}"/>
                </a:ext>
              </a:extLst>
            </p:cNvPr>
            <p:cNvSpPr>
              <a:spLocks noChangeArrowheads="1"/>
            </p:cNvSpPr>
            <p:nvPr/>
          </p:nvSpPr>
          <p:spPr bwMode="gray">
            <a:xfrm>
              <a:off x="552993"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a:latin typeface="Arial" panose="020B0604020202020204" pitchFamily="34" charset="0"/>
                <a:cs typeface="Arial" panose="020B0604020202020204" pitchFamily="34" charset="0"/>
              </a:endParaRPr>
            </a:p>
            <a:p>
              <a:pPr algn="ctr" eaLnBrk="0" hangingPunct="0">
                <a:spcBef>
                  <a:spcPct val="20000"/>
                </a:spcBef>
              </a:pPr>
              <a:r>
                <a:rPr lang="en-GB" sz="500">
                  <a:latin typeface="Arial" panose="020B0604020202020204" pitchFamily="34" charset="0"/>
                  <a:cs typeface="Arial" panose="020B0604020202020204" pitchFamily="34" charset="0"/>
                </a:rPr>
                <a:t>2020</a:t>
              </a:r>
            </a:p>
          </p:txBody>
        </p:sp>
        <p:sp>
          <p:nvSpPr>
            <p:cNvPr id="325" name="Rectangle 24">
              <a:extLst>
                <a:ext uri="{FF2B5EF4-FFF2-40B4-BE49-F238E27FC236}">
                  <a16:creationId xmlns:a16="http://schemas.microsoft.com/office/drawing/2014/main" id="{CAD65D31-46FC-4356-83CC-6F9792F1D4BC}"/>
                </a:ext>
              </a:extLst>
            </p:cNvPr>
            <p:cNvSpPr>
              <a:spLocks noChangeArrowheads="1"/>
            </p:cNvSpPr>
            <p:nvPr/>
          </p:nvSpPr>
          <p:spPr bwMode="gray">
            <a:xfrm>
              <a:off x="520959"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a:latin typeface="Arial" panose="020B0604020202020204" pitchFamily="34" charset="0"/>
                  <a:cs typeface="Arial" panose="020B0604020202020204" pitchFamily="34" charset="0"/>
                </a:rPr>
                <a:t>advised Onejoon on the acquisition of Eisenmann Thermal Solutions</a:t>
              </a:r>
            </a:p>
          </p:txBody>
        </p:sp>
        <p:sp>
          <p:nvSpPr>
            <p:cNvPr id="326" name="Freeform 26">
              <a:extLst>
                <a:ext uri="{FF2B5EF4-FFF2-40B4-BE49-F238E27FC236}">
                  <a16:creationId xmlns:a16="http://schemas.microsoft.com/office/drawing/2014/main" id="{F96EE9AD-A42B-49D4-A209-F58ABBC32BDB}"/>
                </a:ext>
              </a:extLst>
            </p:cNvPr>
            <p:cNvSpPr>
              <a:spLocks noEditPoints="1"/>
            </p:cNvSpPr>
            <p:nvPr/>
          </p:nvSpPr>
          <p:spPr bwMode="auto">
            <a:xfrm>
              <a:off x="611487"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pic>
        <p:nvPicPr>
          <p:cNvPr id="327" name="Picture 1">
            <a:extLst>
              <a:ext uri="{FF2B5EF4-FFF2-40B4-BE49-F238E27FC236}">
                <a16:creationId xmlns:a16="http://schemas.microsoft.com/office/drawing/2014/main" id="{0C16C0E7-B905-42B8-A434-9CAAF879FE0B}"/>
              </a:ext>
            </a:extLst>
          </p:cNvPr>
          <p:cNvPicPr>
            <a:picLocks noChangeAspect="1"/>
          </p:cNvPicPr>
          <p:nvPr/>
        </p:nvPicPr>
        <p:blipFill>
          <a:blip r:embed="rId9"/>
          <a:stretch>
            <a:fillRect/>
          </a:stretch>
        </p:blipFill>
        <p:spPr>
          <a:xfrm>
            <a:off x="4512092" y="3263026"/>
            <a:ext cx="914400" cy="267477"/>
          </a:xfrm>
          <a:prstGeom prst="rect">
            <a:avLst/>
          </a:prstGeom>
        </p:spPr>
      </p:pic>
      <p:grpSp>
        <p:nvGrpSpPr>
          <p:cNvPr id="328" name="그룹 359">
            <a:extLst>
              <a:ext uri="{FF2B5EF4-FFF2-40B4-BE49-F238E27FC236}">
                <a16:creationId xmlns:a16="http://schemas.microsoft.com/office/drawing/2014/main" id="{901B0CBE-A248-4913-9EB1-D3683E693E01}"/>
              </a:ext>
            </a:extLst>
          </p:cNvPr>
          <p:cNvGrpSpPr/>
          <p:nvPr/>
        </p:nvGrpSpPr>
        <p:grpSpPr>
          <a:xfrm>
            <a:off x="5624512" y="2956216"/>
            <a:ext cx="1096491" cy="1558171"/>
            <a:chOff x="520959" y="1259382"/>
            <a:chExt cx="1096491" cy="1558171"/>
          </a:xfrm>
        </p:grpSpPr>
        <p:sp>
          <p:nvSpPr>
            <p:cNvPr id="329" name="Rectangle 7">
              <a:extLst>
                <a:ext uri="{FF2B5EF4-FFF2-40B4-BE49-F238E27FC236}">
                  <a16:creationId xmlns:a16="http://schemas.microsoft.com/office/drawing/2014/main" id="{AA0E82CD-70E8-4E03-9CB3-0055A2AE25BE}"/>
                </a:ext>
              </a:extLst>
            </p:cNvPr>
            <p:cNvSpPr>
              <a:spLocks noChangeArrowheads="1"/>
            </p:cNvSpPr>
            <p:nvPr/>
          </p:nvSpPr>
          <p:spPr bwMode="gray">
            <a:xfrm>
              <a:off x="520959"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330" name="Freeform 9">
              <a:extLst>
                <a:ext uri="{FF2B5EF4-FFF2-40B4-BE49-F238E27FC236}">
                  <a16:creationId xmlns:a16="http://schemas.microsoft.com/office/drawing/2014/main" id="{3CA5838E-0864-4373-BA43-E9592D1781E2}"/>
                </a:ext>
              </a:extLst>
            </p:cNvPr>
            <p:cNvSpPr>
              <a:spLocks noEditPoints="1"/>
            </p:cNvSpPr>
            <p:nvPr/>
          </p:nvSpPr>
          <p:spPr bwMode="gray">
            <a:xfrm>
              <a:off x="552993"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331" name="그룹 362">
            <a:extLst>
              <a:ext uri="{FF2B5EF4-FFF2-40B4-BE49-F238E27FC236}">
                <a16:creationId xmlns:a16="http://schemas.microsoft.com/office/drawing/2014/main" id="{95F70782-6677-469B-BBC1-2C999C92A64D}"/>
              </a:ext>
            </a:extLst>
          </p:cNvPr>
          <p:cNvGrpSpPr/>
          <p:nvPr/>
        </p:nvGrpSpPr>
        <p:grpSpPr>
          <a:xfrm>
            <a:off x="5624512" y="3031455"/>
            <a:ext cx="1097280" cy="1476916"/>
            <a:chOff x="520959" y="1340637"/>
            <a:chExt cx="1097280" cy="1476916"/>
          </a:xfrm>
        </p:grpSpPr>
        <p:sp>
          <p:nvSpPr>
            <p:cNvPr id="332" name="Rectangle 22">
              <a:extLst>
                <a:ext uri="{FF2B5EF4-FFF2-40B4-BE49-F238E27FC236}">
                  <a16:creationId xmlns:a16="http://schemas.microsoft.com/office/drawing/2014/main" id="{A0EDBDB9-95E4-4F21-B3DF-3BC9972C9B4A}"/>
                </a:ext>
              </a:extLst>
            </p:cNvPr>
            <p:cNvSpPr>
              <a:spLocks noChangeArrowheads="1"/>
            </p:cNvSpPr>
            <p:nvPr/>
          </p:nvSpPr>
          <p:spPr bwMode="gray">
            <a:xfrm>
              <a:off x="552993"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333" name="Rectangle 23">
              <a:extLst>
                <a:ext uri="{FF2B5EF4-FFF2-40B4-BE49-F238E27FC236}">
                  <a16:creationId xmlns:a16="http://schemas.microsoft.com/office/drawing/2014/main" id="{CCCAAB64-76BD-49E3-B469-22E16C69B9B9}"/>
                </a:ext>
              </a:extLst>
            </p:cNvPr>
            <p:cNvSpPr>
              <a:spLocks noChangeArrowheads="1"/>
            </p:cNvSpPr>
            <p:nvPr/>
          </p:nvSpPr>
          <p:spPr bwMode="gray">
            <a:xfrm>
              <a:off x="552993"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US" sz="500">
                <a:latin typeface="Arial" panose="020B0604020202020204" pitchFamily="34" charset="0"/>
                <a:cs typeface="Arial" panose="020B0604020202020204" pitchFamily="34" charset="0"/>
              </a:endParaRPr>
            </a:p>
            <a:p>
              <a:pPr algn="ctr" eaLnBrk="0" hangingPunct="0">
                <a:spcBef>
                  <a:spcPct val="20000"/>
                </a:spcBef>
              </a:pPr>
              <a:r>
                <a:rPr lang="en-US" sz="500">
                  <a:latin typeface="Arial" panose="020B0604020202020204" pitchFamily="34" charset="0"/>
                  <a:cs typeface="Arial" panose="020B0604020202020204" pitchFamily="34" charset="0"/>
                </a:rPr>
                <a:t>2019</a:t>
              </a:r>
              <a:endParaRPr lang="en-GB" sz="500">
                <a:latin typeface="Arial" panose="020B0604020202020204" pitchFamily="34" charset="0"/>
                <a:cs typeface="Arial" panose="020B0604020202020204" pitchFamily="34" charset="0"/>
              </a:endParaRPr>
            </a:p>
          </p:txBody>
        </p:sp>
        <p:sp>
          <p:nvSpPr>
            <p:cNvPr id="334" name="Rectangle 24">
              <a:extLst>
                <a:ext uri="{FF2B5EF4-FFF2-40B4-BE49-F238E27FC236}">
                  <a16:creationId xmlns:a16="http://schemas.microsoft.com/office/drawing/2014/main" id="{830218FB-F84A-433D-86DE-A45BCBC929FB}"/>
                </a:ext>
              </a:extLst>
            </p:cNvPr>
            <p:cNvSpPr>
              <a:spLocks noChangeArrowheads="1"/>
            </p:cNvSpPr>
            <p:nvPr/>
          </p:nvSpPr>
          <p:spPr bwMode="gray">
            <a:xfrm>
              <a:off x="520959"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a:latin typeface="Arial" panose="020B0604020202020204" pitchFamily="34" charset="0"/>
                  <a:cs typeface="Arial" panose="020B0604020202020204" pitchFamily="34" charset="0"/>
                </a:rPr>
                <a:t>advised Unionpay on the acquisition of a 20% stake in Smartro</a:t>
              </a:r>
              <a:endParaRPr lang="ko-KR" altLang="en-US" sz="500">
                <a:latin typeface="Arial" panose="020B0604020202020204" pitchFamily="34" charset="0"/>
                <a:cs typeface="Arial" panose="020B0604020202020204" pitchFamily="34" charset="0"/>
              </a:endParaRPr>
            </a:p>
          </p:txBody>
        </p:sp>
        <p:sp>
          <p:nvSpPr>
            <p:cNvPr id="335" name="Freeform 26">
              <a:extLst>
                <a:ext uri="{FF2B5EF4-FFF2-40B4-BE49-F238E27FC236}">
                  <a16:creationId xmlns:a16="http://schemas.microsoft.com/office/drawing/2014/main" id="{7616B11D-35AD-4CD3-8DDE-ECD508321B28}"/>
                </a:ext>
              </a:extLst>
            </p:cNvPr>
            <p:cNvSpPr>
              <a:spLocks noEditPoints="1"/>
            </p:cNvSpPr>
            <p:nvPr/>
          </p:nvSpPr>
          <p:spPr bwMode="auto">
            <a:xfrm>
              <a:off x="611487"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pic>
        <p:nvPicPr>
          <p:cNvPr id="336" name="Picture 2">
            <a:extLst>
              <a:ext uri="{FF2B5EF4-FFF2-40B4-BE49-F238E27FC236}">
                <a16:creationId xmlns:a16="http://schemas.microsoft.com/office/drawing/2014/main" id="{8BBBF4CB-F439-4A1E-9FC4-3E9F6AF2C6EE}"/>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5918909" y="3233753"/>
            <a:ext cx="515231" cy="326022"/>
          </a:xfrm>
          <a:prstGeom prst="rect">
            <a:avLst/>
          </a:prstGeom>
        </p:spPr>
      </p:pic>
      <p:pic>
        <p:nvPicPr>
          <p:cNvPr id="337" name="Picture 3">
            <a:extLst>
              <a:ext uri="{FF2B5EF4-FFF2-40B4-BE49-F238E27FC236}">
                <a16:creationId xmlns:a16="http://schemas.microsoft.com/office/drawing/2014/main" id="{E4BE2E05-8A30-4081-840F-DC0935F29667}"/>
              </a:ext>
            </a:extLst>
          </p:cNvPr>
          <p:cNvPicPr>
            <a:picLocks noChangeAspect="1"/>
          </p:cNvPicPr>
          <p:nvPr/>
        </p:nvPicPr>
        <p:blipFill>
          <a:blip r:embed="rId11"/>
          <a:stretch>
            <a:fillRect/>
          </a:stretch>
        </p:blipFill>
        <p:spPr>
          <a:xfrm>
            <a:off x="8048993" y="3302539"/>
            <a:ext cx="1010778" cy="188450"/>
          </a:xfrm>
          <a:prstGeom prst="rect">
            <a:avLst/>
          </a:prstGeom>
        </p:spPr>
      </p:pic>
      <p:grpSp>
        <p:nvGrpSpPr>
          <p:cNvPr id="338" name="그룹 352">
            <a:extLst>
              <a:ext uri="{FF2B5EF4-FFF2-40B4-BE49-F238E27FC236}">
                <a16:creationId xmlns:a16="http://schemas.microsoft.com/office/drawing/2014/main" id="{D83DF066-776C-4F85-8EB7-C86DFD4537EC}"/>
              </a:ext>
            </a:extLst>
          </p:cNvPr>
          <p:cNvGrpSpPr/>
          <p:nvPr/>
        </p:nvGrpSpPr>
        <p:grpSpPr>
          <a:xfrm>
            <a:off x="825995" y="4550335"/>
            <a:ext cx="1096491" cy="1558171"/>
            <a:chOff x="2882675" y="1259382"/>
            <a:chExt cx="1096491" cy="1558171"/>
          </a:xfrm>
        </p:grpSpPr>
        <p:sp>
          <p:nvSpPr>
            <p:cNvPr id="339" name="Rectangle 7">
              <a:extLst>
                <a:ext uri="{FF2B5EF4-FFF2-40B4-BE49-F238E27FC236}">
                  <a16:creationId xmlns:a16="http://schemas.microsoft.com/office/drawing/2014/main" id="{5D9DD0CD-B487-41DF-8B14-13879AFB9411}"/>
                </a:ext>
              </a:extLst>
            </p:cNvPr>
            <p:cNvSpPr>
              <a:spLocks noChangeArrowheads="1"/>
            </p:cNvSpPr>
            <p:nvPr/>
          </p:nvSpPr>
          <p:spPr bwMode="gray">
            <a:xfrm>
              <a:off x="2882675"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solidFill>
                  <a:schemeClr val="accent1"/>
                </a:solidFill>
                <a:latin typeface="Arial" panose="020B0604020202020204" pitchFamily="34" charset="0"/>
              </a:endParaRPr>
            </a:p>
          </p:txBody>
        </p:sp>
        <p:sp>
          <p:nvSpPr>
            <p:cNvPr id="340" name="Freeform 9">
              <a:extLst>
                <a:ext uri="{FF2B5EF4-FFF2-40B4-BE49-F238E27FC236}">
                  <a16:creationId xmlns:a16="http://schemas.microsoft.com/office/drawing/2014/main" id="{8C85795C-BCD6-41FD-B48B-1743466FF126}"/>
                </a:ext>
              </a:extLst>
            </p:cNvPr>
            <p:cNvSpPr>
              <a:spLocks noEditPoints="1"/>
            </p:cNvSpPr>
            <p:nvPr/>
          </p:nvSpPr>
          <p:spPr bwMode="gray">
            <a:xfrm>
              <a:off x="2914709"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endParaRPr>
            </a:p>
          </p:txBody>
        </p:sp>
      </p:grpSp>
      <p:grpSp>
        <p:nvGrpSpPr>
          <p:cNvPr id="341" name="그룹 355">
            <a:extLst>
              <a:ext uri="{FF2B5EF4-FFF2-40B4-BE49-F238E27FC236}">
                <a16:creationId xmlns:a16="http://schemas.microsoft.com/office/drawing/2014/main" id="{FC553D20-D207-4D52-9C4C-21E520064716}"/>
              </a:ext>
            </a:extLst>
          </p:cNvPr>
          <p:cNvGrpSpPr/>
          <p:nvPr/>
        </p:nvGrpSpPr>
        <p:grpSpPr>
          <a:xfrm>
            <a:off x="825600" y="4631590"/>
            <a:ext cx="1097280" cy="1476916"/>
            <a:chOff x="2882675" y="1340637"/>
            <a:chExt cx="1097280" cy="1476916"/>
          </a:xfrm>
        </p:grpSpPr>
        <p:sp>
          <p:nvSpPr>
            <p:cNvPr id="342" name="Rectangle 22">
              <a:extLst>
                <a:ext uri="{FF2B5EF4-FFF2-40B4-BE49-F238E27FC236}">
                  <a16:creationId xmlns:a16="http://schemas.microsoft.com/office/drawing/2014/main" id="{5EE0722D-CF4C-45D2-9733-A0598C5D0625}"/>
                </a:ext>
              </a:extLst>
            </p:cNvPr>
            <p:cNvSpPr>
              <a:spLocks noChangeArrowheads="1"/>
            </p:cNvSpPr>
            <p:nvPr/>
          </p:nvSpPr>
          <p:spPr bwMode="gray">
            <a:xfrm>
              <a:off x="2914709"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charset="0"/>
                </a:rPr>
                <a:t>KPMG Deal Advisory</a:t>
              </a:r>
            </a:p>
          </p:txBody>
        </p:sp>
        <p:sp>
          <p:nvSpPr>
            <p:cNvPr id="343" name="Rectangle 23">
              <a:extLst>
                <a:ext uri="{FF2B5EF4-FFF2-40B4-BE49-F238E27FC236}">
                  <a16:creationId xmlns:a16="http://schemas.microsoft.com/office/drawing/2014/main" id="{8C9447DF-2F0C-497C-AB4E-73DBECACBCBA}"/>
                </a:ext>
              </a:extLst>
            </p:cNvPr>
            <p:cNvSpPr>
              <a:spLocks noChangeArrowheads="1"/>
            </p:cNvSpPr>
            <p:nvPr/>
          </p:nvSpPr>
          <p:spPr bwMode="gray">
            <a:xfrm>
              <a:off x="2914709"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a:latin typeface="Arial" panose="020B0604020202020204" pitchFamily="34" charset="0"/>
                <a:cs typeface="Arial" charset="0"/>
              </a:endParaRPr>
            </a:p>
            <a:p>
              <a:pPr algn="ctr" eaLnBrk="0" hangingPunct="0">
                <a:spcBef>
                  <a:spcPct val="20000"/>
                </a:spcBef>
              </a:pPr>
              <a:r>
                <a:rPr lang="en-GB" sz="500">
                  <a:latin typeface="Arial" panose="020B0604020202020204" pitchFamily="34" charset="0"/>
                  <a:cs typeface="Arial" charset="0"/>
                </a:rPr>
                <a:t>2019</a:t>
              </a:r>
            </a:p>
          </p:txBody>
        </p:sp>
        <p:sp>
          <p:nvSpPr>
            <p:cNvPr id="344" name="Rectangle 24">
              <a:extLst>
                <a:ext uri="{FF2B5EF4-FFF2-40B4-BE49-F238E27FC236}">
                  <a16:creationId xmlns:a16="http://schemas.microsoft.com/office/drawing/2014/main" id="{5B70D948-23DB-47F2-BA04-84D14F411EE4}"/>
                </a:ext>
              </a:extLst>
            </p:cNvPr>
            <p:cNvSpPr>
              <a:spLocks noChangeArrowheads="1"/>
            </p:cNvSpPr>
            <p:nvPr/>
          </p:nvSpPr>
          <p:spPr bwMode="gray">
            <a:xfrm>
              <a:off x="2882675"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sz="500">
                  <a:latin typeface="Arial" panose="020B0604020202020204" pitchFamily="34" charset="0"/>
                  <a:cs typeface="Arial" charset="0"/>
                </a:rPr>
                <a:t>advised BA Atlas on its acquisition of Tri-TEK Corp, an Korean distributor of machinery &amp; equipment</a:t>
              </a:r>
            </a:p>
          </p:txBody>
        </p:sp>
        <p:sp>
          <p:nvSpPr>
            <p:cNvPr id="345" name="Freeform 26">
              <a:extLst>
                <a:ext uri="{FF2B5EF4-FFF2-40B4-BE49-F238E27FC236}">
                  <a16:creationId xmlns:a16="http://schemas.microsoft.com/office/drawing/2014/main" id="{78CF97A8-FC66-44C0-8BCD-70382CBB7445}"/>
                </a:ext>
              </a:extLst>
            </p:cNvPr>
            <p:cNvSpPr>
              <a:spLocks noEditPoints="1"/>
            </p:cNvSpPr>
            <p:nvPr/>
          </p:nvSpPr>
          <p:spPr bwMode="auto">
            <a:xfrm>
              <a:off x="2973203"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endParaRPr>
            </a:p>
          </p:txBody>
        </p:sp>
      </p:grpSp>
      <p:pic>
        <p:nvPicPr>
          <p:cNvPr id="346" name="그림 360">
            <a:extLst>
              <a:ext uri="{FF2B5EF4-FFF2-40B4-BE49-F238E27FC236}">
                <a16:creationId xmlns:a16="http://schemas.microsoft.com/office/drawing/2014/main" id="{41A2B33E-2260-4BD7-BE1D-EC9F1D47BCAF}"/>
              </a:ext>
            </a:extLst>
          </p:cNvPr>
          <p:cNvPicPr>
            <a:picLocks noChangeAspect="1"/>
          </p:cNvPicPr>
          <p:nvPr/>
        </p:nvPicPr>
        <p:blipFill rotWithShape="1">
          <a:blip r:embed="rId12" cstate="hqprint">
            <a:extLst>
              <a:ext uri="{28A0092B-C50C-407E-A947-70E740481C1C}">
                <a14:useLocalDpi xmlns:a14="http://schemas.microsoft.com/office/drawing/2010/main"/>
              </a:ext>
            </a:extLst>
          </a:blip>
          <a:srcRect/>
          <a:stretch/>
        </p:blipFill>
        <p:spPr>
          <a:xfrm>
            <a:off x="978240" y="4943000"/>
            <a:ext cx="792000" cy="149600"/>
          </a:xfrm>
          <a:prstGeom prst="rect">
            <a:avLst/>
          </a:prstGeom>
        </p:spPr>
      </p:pic>
      <p:grpSp>
        <p:nvGrpSpPr>
          <p:cNvPr id="347" name="그룹 359">
            <a:extLst>
              <a:ext uri="{FF2B5EF4-FFF2-40B4-BE49-F238E27FC236}">
                <a16:creationId xmlns:a16="http://schemas.microsoft.com/office/drawing/2014/main" id="{1763981D-6A13-4DA9-9D91-333462882B5F}"/>
              </a:ext>
            </a:extLst>
          </p:cNvPr>
          <p:cNvGrpSpPr/>
          <p:nvPr/>
        </p:nvGrpSpPr>
        <p:grpSpPr>
          <a:xfrm>
            <a:off x="5624512" y="4545111"/>
            <a:ext cx="1096491" cy="1558171"/>
            <a:chOff x="520959" y="1259382"/>
            <a:chExt cx="1096491" cy="1558171"/>
          </a:xfrm>
        </p:grpSpPr>
        <p:sp>
          <p:nvSpPr>
            <p:cNvPr id="348" name="Rectangle 7">
              <a:extLst>
                <a:ext uri="{FF2B5EF4-FFF2-40B4-BE49-F238E27FC236}">
                  <a16:creationId xmlns:a16="http://schemas.microsoft.com/office/drawing/2014/main" id="{A85AD71C-B9CD-4E8F-8CB3-E9ECE833D8FC}"/>
                </a:ext>
              </a:extLst>
            </p:cNvPr>
            <p:cNvSpPr>
              <a:spLocks noChangeArrowheads="1"/>
            </p:cNvSpPr>
            <p:nvPr/>
          </p:nvSpPr>
          <p:spPr bwMode="gray">
            <a:xfrm>
              <a:off x="520959"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349" name="Freeform 9">
              <a:extLst>
                <a:ext uri="{FF2B5EF4-FFF2-40B4-BE49-F238E27FC236}">
                  <a16:creationId xmlns:a16="http://schemas.microsoft.com/office/drawing/2014/main" id="{1BFBF889-9274-48BD-8E44-E5D9BCE921BB}"/>
                </a:ext>
              </a:extLst>
            </p:cNvPr>
            <p:cNvSpPr>
              <a:spLocks noEditPoints="1"/>
            </p:cNvSpPr>
            <p:nvPr/>
          </p:nvSpPr>
          <p:spPr bwMode="gray">
            <a:xfrm>
              <a:off x="552993"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350" name="그룹 362">
            <a:extLst>
              <a:ext uri="{FF2B5EF4-FFF2-40B4-BE49-F238E27FC236}">
                <a16:creationId xmlns:a16="http://schemas.microsoft.com/office/drawing/2014/main" id="{61D373B0-A52C-4706-843F-6925FDAC84F2}"/>
              </a:ext>
            </a:extLst>
          </p:cNvPr>
          <p:cNvGrpSpPr/>
          <p:nvPr/>
        </p:nvGrpSpPr>
        <p:grpSpPr>
          <a:xfrm>
            <a:off x="5624512" y="4626366"/>
            <a:ext cx="1097280" cy="1476916"/>
            <a:chOff x="520959" y="1340637"/>
            <a:chExt cx="1097280" cy="1476916"/>
          </a:xfrm>
        </p:grpSpPr>
        <p:sp>
          <p:nvSpPr>
            <p:cNvPr id="351" name="Rectangle 22">
              <a:extLst>
                <a:ext uri="{FF2B5EF4-FFF2-40B4-BE49-F238E27FC236}">
                  <a16:creationId xmlns:a16="http://schemas.microsoft.com/office/drawing/2014/main" id="{7FFE9BCA-AE7F-4FE2-A726-498D73756114}"/>
                </a:ext>
              </a:extLst>
            </p:cNvPr>
            <p:cNvSpPr>
              <a:spLocks noChangeArrowheads="1"/>
            </p:cNvSpPr>
            <p:nvPr/>
          </p:nvSpPr>
          <p:spPr bwMode="gray">
            <a:xfrm>
              <a:off x="552993"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352" name="Rectangle 23">
              <a:extLst>
                <a:ext uri="{FF2B5EF4-FFF2-40B4-BE49-F238E27FC236}">
                  <a16:creationId xmlns:a16="http://schemas.microsoft.com/office/drawing/2014/main" id="{567BA60E-A681-4CF3-9B1C-484C8C63A582}"/>
                </a:ext>
              </a:extLst>
            </p:cNvPr>
            <p:cNvSpPr>
              <a:spLocks noChangeArrowheads="1"/>
            </p:cNvSpPr>
            <p:nvPr/>
          </p:nvSpPr>
          <p:spPr bwMode="gray">
            <a:xfrm>
              <a:off x="552993"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altLang="ko-KR" sz="500" dirty="0">
                <a:latin typeface="Arial" panose="020B0604020202020204" pitchFamily="34" charset="0"/>
                <a:cs typeface="Arial" charset="0"/>
              </a:endParaRPr>
            </a:p>
            <a:p>
              <a:pPr algn="ctr" eaLnBrk="0" hangingPunct="0">
                <a:spcBef>
                  <a:spcPct val="20000"/>
                </a:spcBef>
              </a:pPr>
              <a:r>
                <a:rPr lang="en-US" sz="500" dirty="0">
                  <a:latin typeface="Arial" panose="020B0604020202020204" pitchFamily="34" charset="0"/>
                  <a:cs typeface="Arial" panose="020B0604020202020204" pitchFamily="34" charset="0"/>
                </a:rPr>
                <a:t>2018</a:t>
              </a:r>
              <a:endParaRPr lang="en-GB" sz="500" dirty="0">
                <a:latin typeface="Arial" panose="020B0604020202020204" pitchFamily="34" charset="0"/>
                <a:cs typeface="Arial" panose="020B0604020202020204" pitchFamily="34" charset="0"/>
              </a:endParaRPr>
            </a:p>
          </p:txBody>
        </p:sp>
        <p:sp>
          <p:nvSpPr>
            <p:cNvPr id="353" name="Rectangle 24">
              <a:extLst>
                <a:ext uri="{FF2B5EF4-FFF2-40B4-BE49-F238E27FC236}">
                  <a16:creationId xmlns:a16="http://schemas.microsoft.com/office/drawing/2014/main" id="{C556F136-10A0-4A37-BB01-E00A386DA07B}"/>
                </a:ext>
              </a:extLst>
            </p:cNvPr>
            <p:cNvSpPr>
              <a:spLocks noChangeArrowheads="1"/>
            </p:cNvSpPr>
            <p:nvPr/>
          </p:nvSpPr>
          <p:spPr bwMode="gray">
            <a:xfrm>
              <a:off x="520959" y="2029358"/>
              <a:ext cx="1097280" cy="475333"/>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a:latin typeface="Arial" panose="020B0604020202020204" pitchFamily="34" charset="0"/>
                  <a:cs typeface="Arial" panose="020B0604020202020204" pitchFamily="34" charset="0"/>
                </a:rPr>
                <a:t>advised the shareholder on the disposal of 100% shares in TechData Global to Fusion Data</a:t>
              </a:r>
            </a:p>
            <a:p>
              <a:pPr algn="ctr" defTabSz="762000" eaLnBrk="0" hangingPunct="0"/>
              <a:endParaRPr lang="ko-KR" altLang="en-US" sz="500">
                <a:latin typeface="Arial" panose="020B0604020202020204" pitchFamily="34" charset="0"/>
                <a:cs typeface="Arial" panose="020B0604020202020204" pitchFamily="34" charset="0"/>
              </a:endParaRPr>
            </a:p>
          </p:txBody>
        </p:sp>
        <p:sp>
          <p:nvSpPr>
            <p:cNvPr id="354" name="Freeform 26">
              <a:extLst>
                <a:ext uri="{FF2B5EF4-FFF2-40B4-BE49-F238E27FC236}">
                  <a16:creationId xmlns:a16="http://schemas.microsoft.com/office/drawing/2014/main" id="{28E309CC-7C62-493A-A9D8-7683C1D41C4E}"/>
                </a:ext>
              </a:extLst>
            </p:cNvPr>
            <p:cNvSpPr>
              <a:spLocks noEditPoints="1"/>
            </p:cNvSpPr>
            <p:nvPr/>
          </p:nvSpPr>
          <p:spPr bwMode="auto">
            <a:xfrm>
              <a:off x="611487"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pic>
        <p:nvPicPr>
          <p:cNvPr id="355" name="Picture 2" descr="청년재단">
            <a:extLst>
              <a:ext uri="{FF2B5EF4-FFF2-40B4-BE49-F238E27FC236}">
                <a16:creationId xmlns:a16="http://schemas.microsoft.com/office/drawing/2014/main" id="{2A1EB1AD-7157-4D4B-A13A-3A08A7A54B32}"/>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5787010" y="4918954"/>
            <a:ext cx="786734" cy="197692"/>
          </a:xfrm>
          <a:prstGeom prst="rect">
            <a:avLst/>
          </a:prstGeom>
          <a:noFill/>
          <a:extLst>
            <a:ext uri="{909E8E84-426E-40DD-AFC4-6F175D3DCCD1}">
              <a14:hiddenFill xmlns:a14="http://schemas.microsoft.com/office/drawing/2010/main">
                <a:solidFill>
                  <a:srgbClr val="FFFFFF"/>
                </a:solidFill>
              </a14:hiddenFill>
            </a:ext>
          </a:extLst>
        </p:spPr>
      </p:pic>
      <p:pic>
        <p:nvPicPr>
          <p:cNvPr id="356" name="그림 379">
            <a:extLst>
              <a:ext uri="{FF2B5EF4-FFF2-40B4-BE49-F238E27FC236}">
                <a16:creationId xmlns:a16="http://schemas.microsoft.com/office/drawing/2014/main" id="{65169DE6-F8DA-4608-B868-C2FCE28EBB6D}"/>
              </a:ext>
            </a:extLst>
          </p:cNvPr>
          <p:cNvPicPr>
            <a:picLocks noChangeAspect="1"/>
          </p:cNvPicPr>
          <p:nvPr/>
        </p:nvPicPr>
        <p:blipFill rotWithShape="1">
          <a:blip r:embed="rId14" cstate="hqprint">
            <a:extLst>
              <a:ext uri="{28A0092B-C50C-407E-A947-70E740481C1C}">
                <a14:useLocalDpi xmlns:a14="http://schemas.microsoft.com/office/drawing/2010/main"/>
              </a:ext>
            </a:extLst>
          </a:blip>
          <a:srcRect/>
          <a:stretch/>
        </p:blipFill>
        <p:spPr>
          <a:xfrm>
            <a:off x="4724494" y="4865129"/>
            <a:ext cx="489597" cy="305342"/>
          </a:xfrm>
          <a:prstGeom prst="rect">
            <a:avLst/>
          </a:prstGeom>
        </p:spPr>
      </p:pic>
      <p:grpSp>
        <p:nvGrpSpPr>
          <p:cNvPr id="357" name="그룹 359">
            <a:extLst>
              <a:ext uri="{FF2B5EF4-FFF2-40B4-BE49-F238E27FC236}">
                <a16:creationId xmlns:a16="http://schemas.microsoft.com/office/drawing/2014/main" id="{E7E50AD0-5370-4F97-A946-417AF6456221}"/>
              </a:ext>
            </a:extLst>
          </p:cNvPr>
          <p:cNvGrpSpPr/>
          <p:nvPr/>
        </p:nvGrpSpPr>
        <p:grpSpPr>
          <a:xfrm>
            <a:off x="3231522" y="2956641"/>
            <a:ext cx="1096491" cy="1558171"/>
            <a:chOff x="520959" y="1259382"/>
            <a:chExt cx="1096491" cy="1558171"/>
          </a:xfrm>
        </p:grpSpPr>
        <p:sp>
          <p:nvSpPr>
            <p:cNvPr id="358" name="Rectangle 7">
              <a:extLst>
                <a:ext uri="{FF2B5EF4-FFF2-40B4-BE49-F238E27FC236}">
                  <a16:creationId xmlns:a16="http://schemas.microsoft.com/office/drawing/2014/main" id="{A8B45B0A-8237-4F81-B9EC-0770DE4E0DC4}"/>
                </a:ext>
              </a:extLst>
            </p:cNvPr>
            <p:cNvSpPr>
              <a:spLocks noChangeArrowheads="1"/>
            </p:cNvSpPr>
            <p:nvPr/>
          </p:nvSpPr>
          <p:spPr bwMode="gray">
            <a:xfrm>
              <a:off x="520959" y="125938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359" name="Freeform 9">
              <a:extLst>
                <a:ext uri="{FF2B5EF4-FFF2-40B4-BE49-F238E27FC236}">
                  <a16:creationId xmlns:a16="http://schemas.microsoft.com/office/drawing/2014/main" id="{3AB148A0-D1B5-4714-A545-73C630157FB3}"/>
                </a:ext>
              </a:extLst>
            </p:cNvPr>
            <p:cNvSpPr>
              <a:spLocks noEditPoints="1"/>
            </p:cNvSpPr>
            <p:nvPr/>
          </p:nvSpPr>
          <p:spPr bwMode="gray">
            <a:xfrm>
              <a:off x="552993" y="125938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grpSp>
      <p:grpSp>
        <p:nvGrpSpPr>
          <p:cNvPr id="360" name="그룹 362">
            <a:extLst>
              <a:ext uri="{FF2B5EF4-FFF2-40B4-BE49-F238E27FC236}">
                <a16:creationId xmlns:a16="http://schemas.microsoft.com/office/drawing/2014/main" id="{2E968332-C264-4CB9-9653-311629C09117}"/>
              </a:ext>
            </a:extLst>
          </p:cNvPr>
          <p:cNvGrpSpPr/>
          <p:nvPr/>
        </p:nvGrpSpPr>
        <p:grpSpPr>
          <a:xfrm>
            <a:off x="3231127" y="3037896"/>
            <a:ext cx="1097280" cy="1476916"/>
            <a:chOff x="520959" y="1340637"/>
            <a:chExt cx="1097280" cy="1476916"/>
          </a:xfrm>
        </p:grpSpPr>
        <p:sp>
          <p:nvSpPr>
            <p:cNvPr id="361" name="Rectangle 22">
              <a:extLst>
                <a:ext uri="{FF2B5EF4-FFF2-40B4-BE49-F238E27FC236}">
                  <a16:creationId xmlns:a16="http://schemas.microsoft.com/office/drawing/2014/main" id="{78739D1B-B70E-46DA-8E56-AF389906848E}"/>
                </a:ext>
              </a:extLst>
            </p:cNvPr>
            <p:cNvSpPr>
              <a:spLocks noChangeArrowheads="1"/>
            </p:cNvSpPr>
            <p:nvPr/>
          </p:nvSpPr>
          <p:spPr bwMode="gray">
            <a:xfrm>
              <a:off x="552993" y="186779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362" name="Rectangle 23">
              <a:extLst>
                <a:ext uri="{FF2B5EF4-FFF2-40B4-BE49-F238E27FC236}">
                  <a16:creationId xmlns:a16="http://schemas.microsoft.com/office/drawing/2014/main" id="{FFAAC08C-615A-4BE8-AFC8-CA9DF98DDF1C}"/>
                </a:ext>
              </a:extLst>
            </p:cNvPr>
            <p:cNvSpPr>
              <a:spLocks noChangeArrowheads="1"/>
            </p:cNvSpPr>
            <p:nvPr/>
          </p:nvSpPr>
          <p:spPr bwMode="gray">
            <a:xfrm>
              <a:off x="552993" y="258136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US" sz="500">
                <a:latin typeface="Arial" panose="020B0604020202020204" pitchFamily="34" charset="0"/>
                <a:cs typeface="Arial" panose="020B0604020202020204" pitchFamily="34" charset="0"/>
              </a:endParaRPr>
            </a:p>
            <a:p>
              <a:pPr algn="ctr" eaLnBrk="0" hangingPunct="0">
                <a:spcBef>
                  <a:spcPct val="20000"/>
                </a:spcBef>
              </a:pPr>
              <a:r>
                <a:rPr lang="en-US" sz="500">
                  <a:latin typeface="Arial" panose="020B0604020202020204" pitchFamily="34" charset="0"/>
                  <a:cs typeface="Arial" panose="020B0604020202020204" pitchFamily="34" charset="0"/>
                </a:rPr>
                <a:t>2020</a:t>
              </a:r>
              <a:endParaRPr lang="en-GB" sz="500">
                <a:latin typeface="Arial" panose="020B0604020202020204" pitchFamily="34" charset="0"/>
                <a:cs typeface="Arial" panose="020B0604020202020204" pitchFamily="34" charset="0"/>
              </a:endParaRPr>
            </a:p>
          </p:txBody>
        </p:sp>
        <p:sp>
          <p:nvSpPr>
            <p:cNvPr id="363" name="Rectangle 24">
              <a:extLst>
                <a:ext uri="{FF2B5EF4-FFF2-40B4-BE49-F238E27FC236}">
                  <a16:creationId xmlns:a16="http://schemas.microsoft.com/office/drawing/2014/main" id="{D616E86E-5BEA-4BA9-9CF7-AC23AF4344DF}"/>
                </a:ext>
              </a:extLst>
            </p:cNvPr>
            <p:cNvSpPr>
              <a:spLocks noChangeArrowheads="1"/>
            </p:cNvSpPr>
            <p:nvPr/>
          </p:nvSpPr>
          <p:spPr bwMode="gray">
            <a:xfrm>
              <a:off x="520959" y="202935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a:latin typeface="Arial" panose="020B0604020202020204" pitchFamily="34" charset="0"/>
                  <a:cs typeface="Arial" panose="020B0604020202020204" pitchFamily="34" charset="0"/>
                </a:rPr>
                <a:t>advised</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Lixil</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Group</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on</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the</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disposal</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of</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100%</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shares</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in</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Lixil</a:t>
              </a:r>
              <a:r>
                <a:rPr lang="ko-KR" altLang="en-US" sz="500">
                  <a:latin typeface="Arial" panose="020B0604020202020204" pitchFamily="34" charset="0"/>
                  <a:cs typeface="Arial" panose="020B0604020202020204" pitchFamily="34" charset="0"/>
                </a:rPr>
                <a:t> </a:t>
              </a:r>
              <a:r>
                <a:rPr lang="en-US" altLang="ko-KR" sz="500">
                  <a:latin typeface="Arial" panose="020B0604020202020204" pitchFamily="34" charset="0"/>
                  <a:cs typeface="Arial" panose="020B0604020202020204" pitchFamily="34" charset="0"/>
                </a:rPr>
                <a:t>Korea</a:t>
              </a:r>
              <a:endParaRPr lang="ko-KR" altLang="en-US" sz="500">
                <a:latin typeface="Arial" panose="020B0604020202020204" pitchFamily="34" charset="0"/>
                <a:cs typeface="Arial" panose="020B0604020202020204" pitchFamily="34" charset="0"/>
              </a:endParaRPr>
            </a:p>
          </p:txBody>
        </p:sp>
        <p:sp>
          <p:nvSpPr>
            <p:cNvPr id="364" name="Freeform 26">
              <a:extLst>
                <a:ext uri="{FF2B5EF4-FFF2-40B4-BE49-F238E27FC236}">
                  <a16:creationId xmlns:a16="http://schemas.microsoft.com/office/drawing/2014/main" id="{6ACAF735-6474-4ED6-8331-8F26EA8A6894}"/>
                </a:ext>
              </a:extLst>
            </p:cNvPr>
            <p:cNvSpPr>
              <a:spLocks noEditPoints="1"/>
            </p:cNvSpPr>
            <p:nvPr/>
          </p:nvSpPr>
          <p:spPr bwMode="auto">
            <a:xfrm>
              <a:off x="611487" y="134063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pSp>
      <p:sp>
        <p:nvSpPr>
          <p:cNvPr id="396" name="Rectangle 7">
            <a:extLst>
              <a:ext uri="{FF2B5EF4-FFF2-40B4-BE49-F238E27FC236}">
                <a16:creationId xmlns:a16="http://schemas.microsoft.com/office/drawing/2014/main" id="{E827F524-7EE8-4E5F-BB69-E6BD7FB61759}"/>
              </a:ext>
            </a:extLst>
          </p:cNvPr>
          <p:cNvSpPr>
            <a:spLocks noChangeArrowheads="1"/>
          </p:cNvSpPr>
          <p:nvPr/>
        </p:nvSpPr>
        <p:spPr bwMode="gray">
          <a:xfrm>
            <a:off x="8006381" y="1253262"/>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397" name="Freeform 9">
            <a:extLst>
              <a:ext uri="{FF2B5EF4-FFF2-40B4-BE49-F238E27FC236}">
                <a16:creationId xmlns:a16="http://schemas.microsoft.com/office/drawing/2014/main" id="{8C609356-C33E-4EF3-B766-A2597EE9526B}"/>
              </a:ext>
            </a:extLst>
          </p:cNvPr>
          <p:cNvSpPr>
            <a:spLocks noEditPoints="1"/>
          </p:cNvSpPr>
          <p:nvPr/>
        </p:nvSpPr>
        <p:spPr bwMode="gray">
          <a:xfrm>
            <a:off x="8038415" y="125326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sp>
        <p:nvSpPr>
          <p:cNvPr id="398" name="Rectangle 22">
            <a:extLst>
              <a:ext uri="{FF2B5EF4-FFF2-40B4-BE49-F238E27FC236}">
                <a16:creationId xmlns:a16="http://schemas.microsoft.com/office/drawing/2014/main" id="{7205B576-A3E5-41F6-BD0A-D64BE198B752}"/>
              </a:ext>
            </a:extLst>
          </p:cNvPr>
          <p:cNvSpPr>
            <a:spLocks noChangeArrowheads="1"/>
          </p:cNvSpPr>
          <p:nvPr/>
        </p:nvSpPr>
        <p:spPr bwMode="gray">
          <a:xfrm>
            <a:off x="8038415" y="1855658"/>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399" name="Rectangle 23">
            <a:extLst>
              <a:ext uri="{FF2B5EF4-FFF2-40B4-BE49-F238E27FC236}">
                <a16:creationId xmlns:a16="http://schemas.microsoft.com/office/drawing/2014/main" id="{0B341262-DF20-4FEC-9235-09ABF48BE040}"/>
              </a:ext>
            </a:extLst>
          </p:cNvPr>
          <p:cNvSpPr>
            <a:spLocks noChangeArrowheads="1"/>
          </p:cNvSpPr>
          <p:nvPr/>
        </p:nvSpPr>
        <p:spPr bwMode="gray">
          <a:xfrm>
            <a:off x="8038415" y="2569229"/>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US" sz="500">
              <a:latin typeface="Arial" panose="020B0604020202020204" pitchFamily="34" charset="0"/>
              <a:cs typeface="Arial" panose="020B0604020202020204" pitchFamily="34" charset="0"/>
            </a:endParaRPr>
          </a:p>
          <a:p>
            <a:pPr algn="ctr" eaLnBrk="0" hangingPunct="0">
              <a:spcBef>
                <a:spcPct val="20000"/>
              </a:spcBef>
            </a:pPr>
            <a:r>
              <a:rPr lang="en-US" sz="500">
                <a:latin typeface="Arial" panose="020B0604020202020204" pitchFamily="34" charset="0"/>
                <a:cs typeface="Arial" panose="020B0604020202020204" pitchFamily="34" charset="0"/>
              </a:rPr>
              <a:t>2021</a:t>
            </a:r>
            <a:endParaRPr lang="en-GB" sz="500">
              <a:latin typeface="Arial" panose="020B0604020202020204" pitchFamily="34" charset="0"/>
              <a:cs typeface="Arial" panose="020B0604020202020204" pitchFamily="34" charset="0"/>
            </a:endParaRPr>
          </a:p>
        </p:txBody>
      </p:sp>
      <p:sp>
        <p:nvSpPr>
          <p:cNvPr id="400" name="Rectangle 24">
            <a:extLst>
              <a:ext uri="{FF2B5EF4-FFF2-40B4-BE49-F238E27FC236}">
                <a16:creationId xmlns:a16="http://schemas.microsoft.com/office/drawing/2014/main" id="{A47C4952-4CA0-4496-B645-1A4E4D9FAA06}"/>
              </a:ext>
            </a:extLst>
          </p:cNvPr>
          <p:cNvSpPr>
            <a:spLocks noChangeArrowheads="1"/>
          </p:cNvSpPr>
          <p:nvPr/>
        </p:nvSpPr>
        <p:spPr bwMode="gray">
          <a:xfrm>
            <a:off x="8006381" y="2017222"/>
            <a:ext cx="1097280" cy="397085"/>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dirty="0">
                <a:latin typeface="Arial" panose="020B0604020202020204" pitchFamily="34" charset="0"/>
                <a:cs typeface="Arial" panose="020B0604020202020204" pitchFamily="34" charset="0"/>
              </a:rPr>
              <a:t>advised Hahn</a:t>
            </a:r>
            <a:r>
              <a:rPr lang="ko-KR" altLang="en-US" sz="500" dirty="0">
                <a:latin typeface="Arial" panose="020B0604020202020204" pitchFamily="34" charset="0"/>
                <a:cs typeface="Arial" panose="020B0604020202020204" pitchFamily="34" charset="0"/>
              </a:rPr>
              <a:t> </a:t>
            </a:r>
            <a:r>
              <a:rPr lang="en-US" altLang="ko-KR" sz="500" dirty="0">
                <a:latin typeface="Arial" panose="020B0604020202020204" pitchFamily="34" charset="0"/>
                <a:cs typeface="Arial" panose="020B0604020202020204" pitchFamily="34" charset="0"/>
              </a:rPr>
              <a:t>&amp; Company on the pre-acquisition of United States pharmaceutical company </a:t>
            </a:r>
            <a:endParaRPr lang="ko-KR" altLang="en-US" sz="500" dirty="0">
              <a:latin typeface="Arial" panose="020B0604020202020204" pitchFamily="34" charset="0"/>
              <a:cs typeface="Arial" panose="020B0604020202020204" pitchFamily="34" charset="0"/>
            </a:endParaRPr>
          </a:p>
        </p:txBody>
      </p:sp>
      <p:sp>
        <p:nvSpPr>
          <p:cNvPr id="401" name="Freeform 26">
            <a:extLst>
              <a:ext uri="{FF2B5EF4-FFF2-40B4-BE49-F238E27FC236}">
                <a16:creationId xmlns:a16="http://schemas.microsoft.com/office/drawing/2014/main" id="{9DDF2CA2-EB29-461F-8C33-DB8162910A04}"/>
              </a:ext>
            </a:extLst>
          </p:cNvPr>
          <p:cNvSpPr>
            <a:spLocks noEditPoints="1"/>
          </p:cNvSpPr>
          <p:nvPr/>
        </p:nvSpPr>
        <p:spPr bwMode="auto">
          <a:xfrm>
            <a:off x="8096909" y="1328501"/>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sp>
        <p:nvSpPr>
          <p:cNvPr id="402" name="Rectangle 7">
            <a:extLst>
              <a:ext uri="{FF2B5EF4-FFF2-40B4-BE49-F238E27FC236}">
                <a16:creationId xmlns:a16="http://schemas.microsoft.com/office/drawing/2014/main" id="{EDC145E1-4624-40E3-B566-D6CDF79AF055}"/>
              </a:ext>
            </a:extLst>
          </p:cNvPr>
          <p:cNvSpPr>
            <a:spLocks noChangeArrowheads="1"/>
          </p:cNvSpPr>
          <p:nvPr/>
        </p:nvSpPr>
        <p:spPr bwMode="gray">
          <a:xfrm>
            <a:off x="6836828" y="1253687"/>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403" name="Freeform 9">
            <a:extLst>
              <a:ext uri="{FF2B5EF4-FFF2-40B4-BE49-F238E27FC236}">
                <a16:creationId xmlns:a16="http://schemas.microsoft.com/office/drawing/2014/main" id="{00A98728-CDC5-4EB8-BA4D-DFD32D5B07B5}"/>
              </a:ext>
            </a:extLst>
          </p:cNvPr>
          <p:cNvSpPr>
            <a:spLocks noEditPoints="1"/>
          </p:cNvSpPr>
          <p:nvPr/>
        </p:nvSpPr>
        <p:spPr bwMode="gray">
          <a:xfrm>
            <a:off x="6868862" y="1253687"/>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sp>
        <p:nvSpPr>
          <p:cNvPr id="404" name="Rectangle 22">
            <a:extLst>
              <a:ext uri="{FF2B5EF4-FFF2-40B4-BE49-F238E27FC236}">
                <a16:creationId xmlns:a16="http://schemas.microsoft.com/office/drawing/2014/main" id="{3CF1C288-B38C-4F90-BF7F-94808389243B}"/>
              </a:ext>
            </a:extLst>
          </p:cNvPr>
          <p:cNvSpPr>
            <a:spLocks noChangeArrowheads="1"/>
          </p:cNvSpPr>
          <p:nvPr/>
        </p:nvSpPr>
        <p:spPr bwMode="gray">
          <a:xfrm>
            <a:off x="6868467" y="1862099"/>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405" name="Rectangle 24">
            <a:extLst>
              <a:ext uri="{FF2B5EF4-FFF2-40B4-BE49-F238E27FC236}">
                <a16:creationId xmlns:a16="http://schemas.microsoft.com/office/drawing/2014/main" id="{CF9F2E94-C2DC-4C7F-8F74-5E79760530A9}"/>
              </a:ext>
            </a:extLst>
          </p:cNvPr>
          <p:cNvSpPr>
            <a:spLocks noChangeArrowheads="1"/>
          </p:cNvSpPr>
          <p:nvPr/>
        </p:nvSpPr>
        <p:spPr bwMode="gray">
          <a:xfrm>
            <a:off x="6836433" y="2023663"/>
            <a:ext cx="1097280" cy="364381"/>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dirty="0">
                <a:latin typeface="Arial" panose="020B0604020202020204" pitchFamily="34" charset="0"/>
                <a:cs typeface="Arial" panose="020B0604020202020204" pitchFamily="34" charset="0"/>
              </a:rPr>
              <a:t>advised</a:t>
            </a:r>
            <a:r>
              <a:rPr lang="ko-KR" altLang="en-US" sz="500" dirty="0">
                <a:latin typeface="Arial" panose="020B0604020202020204" pitchFamily="34" charset="0"/>
                <a:cs typeface="Arial" panose="020B0604020202020204" pitchFamily="34" charset="0"/>
              </a:rPr>
              <a:t> </a:t>
            </a:r>
            <a:r>
              <a:rPr lang="en-US" altLang="ko-KR" sz="500" dirty="0">
                <a:latin typeface="Arial" panose="020B0604020202020204" pitchFamily="34" charset="0"/>
                <a:cs typeface="Arial" panose="020B0604020202020204" pitchFamily="34" charset="0"/>
              </a:rPr>
              <a:t>Real McCoy on the acquisition of the United States battery anode manufacturing company</a:t>
            </a:r>
            <a:endParaRPr lang="ko-KR" altLang="en-US" sz="500" dirty="0">
              <a:latin typeface="Arial" panose="020B0604020202020204" pitchFamily="34" charset="0"/>
              <a:cs typeface="Arial" panose="020B0604020202020204" pitchFamily="34" charset="0"/>
            </a:endParaRPr>
          </a:p>
        </p:txBody>
      </p:sp>
      <p:sp>
        <p:nvSpPr>
          <p:cNvPr id="406" name="Freeform 26">
            <a:extLst>
              <a:ext uri="{FF2B5EF4-FFF2-40B4-BE49-F238E27FC236}">
                <a16:creationId xmlns:a16="http://schemas.microsoft.com/office/drawing/2014/main" id="{3DD80AD6-36A9-43A3-8063-59222347D839}"/>
              </a:ext>
            </a:extLst>
          </p:cNvPr>
          <p:cNvSpPr>
            <a:spLocks noEditPoints="1"/>
          </p:cNvSpPr>
          <p:nvPr/>
        </p:nvSpPr>
        <p:spPr bwMode="auto">
          <a:xfrm>
            <a:off x="6926961" y="1334942"/>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sp>
        <p:nvSpPr>
          <p:cNvPr id="412" name="Rectangle 23">
            <a:extLst>
              <a:ext uri="{FF2B5EF4-FFF2-40B4-BE49-F238E27FC236}">
                <a16:creationId xmlns:a16="http://schemas.microsoft.com/office/drawing/2014/main" id="{903EA781-22BE-4A11-A6B1-A8CF2AF66668}"/>
              </a:ext>
            </a:extLst>
          </p:cNvPr>
          <p:cNvSpPr>
            <a:spLocks noChangeArrowheads="1"/>
          </p:cNvSpPr>
          <p:nvPr/>
        </p:nvSpPr>
        <p:spPr bwMode="gray">
          <a:xfrm>
            <a:off x="6868467" y="2575670"/>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US" sz="500" dirty="0">
              <a:latin typeface="Arial" panose="020B0604020202020204" pitchFamily="34" charset="0"/>
              <a:cs typeface="Arial" panose="020B0604020202020204" pitchFamily="34" charset="0"/>
            </a:endParaRPr>
          </a:p>
          <a:p>
            <a:pPr algn="ctr" eaLnBrk="0" hangingPunct="0">
              <a:spcBef>
                <a:spcPct val="20000"/>
              </a:spcBef>
            </a:pPr>
            <a:r>
              <a:rPr lang="en-US" sz="500" dirty="0">
                <a:latin typeface="Arial" panose="020B0604020202020204" pitchFamily="34" charset="0"/>
                <a:cs typeface="Arial" panose="020B0604020202020204" pitchFamily="34" charset="0"/>
              </a:rPr>
              <a:t>2021</a:t>
            </a:r>
            <a:endParaRPr lang="en-GB" sz="500" dirty="0">
              <a:latin typeface="Arial" panose="020B0604020202020204" pitchFamily="34" charset="0"/>
              <a:cs typeface="Arial" panose="020B0604020202020204" pitchFamily="34" charset="0"/>
            </a:endParaRPr>
          </a:p>
        </p:txBody>
      </p:sp>
      <p:sp>
        <p:nvSpPr>
          <p:cNvPr id="178" name="Rectangle 7">
            <a:extLst>
              <a:ext uri="{FF2B5EF4-FFF2-40B4-BE49-F238E27FC236}">
                <a16:creationId xmlns:a16="http://schemas.microsoft.com/office/drawing/2014/main" id="{2F75F278-6E68-43F4-A1C7-5123950FB215}"/>
              </a:ext>
            </a:extLst>
          </p:cNvPr>
          <p:cNvSpPr>
            <a:spLocks noChangeArrowheads="1"/>
          </p:cNvSpPr>
          <p:nvPr/>
        </p:nvSpPr>
        <p:spPr bwMode="gray">
          <a:xfrm>
            <a:off x="5619208" y="1248620"/>
            <a:ext cx="1103950"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179" name="Freeform 9">
            <a:extLst>
              <a:ext uri="{FF2B5EF4-FFF2-40B4-BE49-F238E27FC236}">
                <a16:creationId xmlns:a16="http://schemas.microsoft.com/office/drawing/2014/main" id="{8BBA85AF-3E5D-44B7-81E0-D46A7D8DC691}"/>
              </a:ext>
            </a:extLst>
          </p:cNvPr>
          <p:cNvSpPr>
            <a:spLocks noEditPoints="1"/>
          </p:cNvSpPr>
          <p:nvPr/>
        </p:nvSpPr>
        <p:spPr bwMode="gray">
          <a:xfrm>
            <a:off x="5658700" y="1248620"/>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sp>
        <p:nvSpPr>
          <p:cNvPr id="180" name="Rectangle 22">
            <a:extLst>
              <a:ext uri="{FF2B5EF4-FFF2-40B4-BE49-F238E27FC236}">
                <a16:creationId xmlns:a16="http://schemas.microsoft.com/office/drawing/2014/main" id="{0D26115A-3186-4722-9F4B-519AA49D3168}"/>
              </a:ext>
            </a:extLst>
          </p:cNvPr>
          <p:cNvSpPr>
            <a:spLocks noChangeArrowheads="1"/>
          </p:cNvSpPr>
          <p:nvPr/>
        </p:nvSpPr>
        <p:spPr bwMode="gray">
          <a:xfrm>
            <a:off x="5658305" y="1857032"/>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181" name="Rectangle 23">
            <a:extLst>
              <a:ext uri="{FF2B5EF4-FFF2-40B4-BE49-F238E27FC236}">
                <a16:creationId xmlns:a16="http://schemas.microsoft.com/office/drawing/2014/main" id="{4B4F4BF5-F15D-4535-A54E-A06F1F12A71C}"/>
              </a:ext>
            </a:extLst>
          </p:cNvPr>
          <p:cNvSpPr>
            <a:spLocks noChangeArrowheads="1"/>
          </p:cNvSpPr>
          <p:nvPr/>
        </p:nvSpPr>
        <p:spPr bwMode="gray">
          <a:xfrm>
            <a:off x="5658305" y="2570603"/>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GB" sz="500" dirty="0">
                <a:latin typeface="Arial" panose="020B0604020202020204" pitchFamily="34" charset="0"/>
                <a:cs typeface="Arial" panose="020B0604020202020204" pitchFamily="34" charset="0"/>
              </a:rPr>
              <a:t>2021</a:t>
            </a:r>
          </a:p>
        </p:txBody>
      </p:sp>
      <p:sp>
        <p:nvSpPr>
          <p:cNvPr id="182" name="Rectangle 24">
            <a:extLst>
              <a:ext uri="{FF2B5EF4-FFF2-40B4-BE49-F238E27FC236}">
                <a16:creationId xmlns:a16="http://schemas.microsoft.com/office/drawing/2014/main" id="{3ED4C9BB-B27B-4B02-8EC3-A471AC7490BE}"/>
              </a:ext>
            </a:extLst>
          </p:cNvPr>
          <p:cNvSpPr>
            <a:spLocks noChangeArrowheads="1"/>
          </p:cNvSpPr>
          <p:nvPr/>
        </p:nvSpPr>
        <p:spPr bwMode="gray">
          <a:xfrm>
            <a:off x="5626271" y="2018596"/>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dirty="0">
                <a:latin typeface="Arial" panose="020B0604020202020204" pitchFamily="34" charset="0"/>
                <a:cs typeface="Arial" panose="020B0604020202020204" pitchFamily="34" charset="0"/>
              </a:rPr>
              <a:t>advised </a:t>
            </a:r>
            <a:r>
              <a:rPr lang="en-US" altLang="ko-KR" sz="500" dirty="0" err="1">
                <a:latin typeface="Arial" panose="020B0604020202020204" pitchFamily="34" charset="0"/>
                <a:cs typeface="Arial" panose="020B0604020202020204" pitchFamily="34" charset="0"/>
              </a:rPr>
              <a:t>Hankook&amp;Company</a:t>
            </a:r>
            <a:r>
              <a:rPr lang="en-US" altLang="ko-KR" sz="500" dirty="0">
                <a:latin typeface="Arial" panose="020B0604020202020204" pitchFamily="34" charset="0"/>
                <a:cs typeface="Arial" panose="020B0604020202020204" pitchFamily="34" charset="0"/>
              </a:rPr>
              <a:t> on the acquisition of the Canada MEMS production company</a:t>
            </a:r>
          </a:p>
        </p:txBody>
      </p:sp>
      <p:sp>
        <p:nvSpPr>
          <p:cNvPr id="183" name="Freeform 26">
            <a:extLst>
              <a:ext uri="{FF2B5EF4-FFF2-40B4-BE49-F238E27FC236}">
                <a16:creationId xmlns:a16="http://schemas.microsoft.com/office/drawing/2014/main" id="{65CCFFBC-3A19-4BB3-A688-D675B122901E}"/>
              </a:ext>
            </a:extLst>
          </p:cNvPr>
          <p:cNvSpPr>
            <a:spLocks noEditPoints="1"/>
          </p:cNvSpPr>
          <p:nvPr/>
        </p:nvSpPr>
        <p:spPr bwMode="auto">
          <a:xfrm>
            <a:off x="5716799" y="1329875"/>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pic>
        <p:nvPicPr>
          <p:cNvPr id="201" name="Picture 2">
            <a:extLst>
              <a:ext uri="{FF2B5EF4-FFF2-40B4-BE49-F238E27FC236}">
                <a16:creationId xmlns:a16="http://schemas.microsoft.com/office/drawing/2014/main" id="{2371F29D-5636-4A2C-B685-690A4377874B}"/>
              </a:ext>
            </a:extLst>
          </p:cNvPr>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3490517" y="3298419"/>
            <a:ext cx="578501" cy="196691"/>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7">
            <a:extLst>
              <a:ext uri="{FF2B5EF4-FFF2-40B4-BE49-F238E27FC236}">
                <a16:creationId xmlns:a16="http://schemas.microsoft.com/office/drawing/2014/main" id="{AC032950-844F-453E-AF22-B05E87FE8E89}"/>
              </a:ext>
            </a:extLst>
          </p:cNvPr>
          <p:cNvSpPr>
            <a:spLocks noChangeArrowheads="1"/>
          </p:cNvSpPr>
          <p:nvPr/>
        </p:nvSpPr>
        <p:spPr bwMode="gray">
          <a:xfrm>
            <a:off x="824215" y="1248620"/>
            <a:ext cx="1103950"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186" name="Freeform 9">
            <a:extLst>
              <a:ext uri="{FF2B5EF4-FFF2-40B4-BE49-F238E27FC236}">
                <a16:creationId xmlns:a16="http://schemas.microsoft.com/office/drawing/2014/main" id="{69C943A5-AEFF-4710-95D0-5FBCC3878FBF}"/>
              </a:ext>
            </a:extLst>
          </p:cNvPr>
          <p:cNvSpPr>
            <a:spLocks noEditPoints="1"/>
          </p:cNvSpPr>
          <p:nvPr/>
        </p:nvSpPr>
        <p:spPr bwMode="gray">
          <a:xfrm>
            <a:off x="863707" y="1248620"/>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sp>
        <p:nvSpPr>
          <p:cNvPr id="187" name="Rectangle 22">
            <a:extLst>
              <a:ext uri="{FF2B5EF4-FFF2-40B4-BE49-F238E27FC236}">
                <a16:creationId xmlns:a16="http://schemas.microsoft.com/office/drawing/2014/main" id="{E4C68523-B94E-41BA-B4AD-C33A0EF1A25C}"/>
              </a:ext>
            </a:extLst>
          </p:cNvPr>
          <p:cNvSpPr>
            <a:spLocks noChangeArrowheads="1"/>
          </p:cNvSpPr>
          <p:nvPr/>
        </p:nvSpPr>
        <p:spPr bwMode="gray">
          <a:xfrm>
            <a:off x="863312" y="1857032"/>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dirty="0">
                <a:solidFill>
                  <a:schemeClr val="accent1"/>
                </a:solidFill>
                <a:latin typeface="Arial" panose="020B0604020202020204" pitchFamily="34" charset="0"/>
                <a:cs typeface="Arial" panose="020B0604020202020204" pitchFamily="34" charset="0"/>
              </a:rPr>
              <a:t>KPMG Deal Advisory</a:t>
            </a:r>
          </a:p>
        </p:txBody>
      </p:sp>
      <p:sp>
        <p:nvSpPr>
          <p:cNvPr id="188" name="Rectangle 23">
            <a:extLst>
              <a:ext uri="{FF2B5EF4-FFF2-40B4-BE49-F238E27FC236}">
                <a16:creationId xmlns:a16="http://schemas.microsoft.com/office/drawing/2014/main" id="{E66FC21D-08FD-440B-B894-67FDCF157F4D}"/>
              </a:ext>
            </a:extLst>
          </p:cNvPr>
          <p:cNvSpPr>
            <a:spLocks noChangeArrowheads="1"/>
          </p:cNvSpPr>
          <p:nvPr/>
        </p:nvSpPr>
        <p:spPr bwMode="gray">
          <a:xfrm>
            <a:off x="863312" y="2570603"/>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GB" sz="500" dirty="0">
                <a:latin typeface="Arial" panose="020B0604020202020204" pitchFamily="34" charset="0"/>
                <a:cs typeface="Arial" panose="020B0604020202020204" pitchFamily="34" charset="0"/>
              </a:rPr>
              <a:t>2023</a:t>
            </a:r>
          </a:p>
        </p:txBody>
      </p:sp>
      <p:sp>
        <p:nvSpPr>
          <p:cNvPr id="190" name="Freeform 26">
            <a:extLst>
              <a:ext uri="{FF2B5EF4-FFF2-40B4-BE49-F238E27FC236}">
                <a16:creationId xmlns:a16="http://schemas.microsoft.com/office/drawing/2014/main" id="{2DD9895A-0430-4855-99A3-145FA57F4180}"/>
              </a:ext>
            </a:extLst>
          </p:cNvPr>
          <p:cNvSpPr>
            <a:spLocks noEditPoints="1"/>
          </p:cNvSpPr>
          <p:nvPr/>
        </p:nvSpPr>
        <p:spPr bwMode="auto">
          <a:xfrm>
            <a:off x="921806" y="1329875"/>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sp>
        <p:nvSpPr>
          <p:cNvPr id="211" name="Title 1">
            <a:extLst>
              <a:ext uri="{FF2B5EF4-FFF2-40B4-BE49-F238E27FC236}">
                <a16:creationId xmlns:a16="http://schemas.microsoft.com/office/drawing/2014/main" id="{043FF500-41FB-407F-9058-880B66F671A3}"/>
              </a:ext>
            </a:extLst>
          </p:cNvPr>
          <p:cNvSpPr>
            <a:spLocks noGrp="1"/>
          </p:cNvSpPr>
          <p:nvPr>
            <p:ph type="title"/>
          </p:nvPr>
        </p:nvSpPr>
        <p:spPr>
          <a:xfrm>
            <a:off x="825600" y="451575"/>
            <a:ext cx="8254800" cy="723600"/>
          </a:xfrm>
        </p:spPr>
        <p:txBody>
          <a:bodyPr/>
          <a:lstStyle/>
          <a:p>
            <a:r>
              <a:rPr lang="en-US" altLang="ko-KR" sz="4800" dirty="0"/>
              <a:t>Key differentiators (2/2)</a:t>
            </a:r>
            <a:endParaRPr lang="en-GB" sz="4800" dirty="0"/>
          </a:p>
        </p:txBody>
      </p:sp>
      <p:pic>
        <p:nvPicPr>
          <p:cNvPr id="7" name="그림 6">
            <a:extLst>
              <a:ext uri="{FF2B5EF4-FFF2-40B4-BE49-F238E27FC236}">
                <a16:creationId xmlns:a16="http://schemas.microsoft.com/office/drawing/2014/main" id="{7BDB3AD8-565B-4D4F-BBB2-CAB71E625B4D}"/>
              </a:ext>
            </a:extLst>
          </p:cNvPr>
          <p:cNvPicPr>
            <a:picLocks noChangeAspect="1"/>
          </p:cNvPicPr>
          <p:nvPr/>
        </p:nvPicPr>
        <p:blipFill>
          <a:blip r:embed="rId16"/>
          <a:stretch>
            <a:fillRect/>
          </a:stretch>
        </p:blipFill>
        <p:spPr>
          <a:xfrm>
            <a:off x="5704500" y="1570741"/>
            <a:ext cx="928688" cy="257175"/>
          </a:xfrm>
          <a:prstGeom prst="rect">
            <a:avLst/>
          </a:prstGeom>
        </p:spPr>
      </p:pic>
      <p:pic>
        <p:nvPicPr>
          <p:cNvPr id="11" name="그림 10">
            <a:extLst>
              <a:ext uri="{FF2B5EF4-FFF2-40B4-BE49-F238E27FC236}">
                <a16:creationId xmlns:a16="http://schemas.microsoft.com/office/drawing/2014/main" id="{F6B4B810-B5A7-496B-BA10-66D3EEB51507}"/>
              </a:ext>
            </a:extLst>
          </p:cNvPr>
          <p:cNvPicPr>
            <a:picLocks noChangeAspect="1"/>
          </p:cNvPicPr>
          <p:nvPr/>
        </p:nvPicPr>
        <p:blipFill>
          <a:blip r:embed="rId17"/>
          <a:stretch>
            <a:fillRect/>
          </a:stretch>
        </p:blipFill>
        <p:spPr>
          <a:xfrm>
            <a:off x="6922809" y="1529805"/>
            <a:ext cx="914400" cy="339047"/>
          </a:xfrm>
          <a:prstGeom prst="rect">
            <a:avLst/>
          </a:prstGeom>
        </p:spPr>
      </p:pic>
      <p:grpSp>
        <p:nvGrpSpPr>
          <p:cNvPr id="2" name="그룹 1">
            <a:extLst>
              <a:ext uri="{FF2B5EF4-FFF2-40B4-BE49-F238E27FC236}">
                <a16:creationId xmlns:a16="http://schemas.microsoft.com/office/drawing/2014/main" id="{BD6C4DE8-ACF1-4259-942B-0F149365D296}"/>
              </a:ext>
            </a:extLst>
          </p:cNvPr>
          <p:cNvGrpSpPr/>
          <p:nvPr/>
        </p:nvGrpSpPr>
        <p:grpSpPr>
          <a:xfrm>
            <a:off x="2028367" y="1246067"/>
            <a:ext cx="1096491" cy="1558171"/>
            <a:chOff x="4421047" y="1253687"/>
            <a:chExt cx="1096491" cy="1558171"/>
          </a:xfrm>
        </p:grpSpPr>
        <p:sp>
          <p:nvSpPr>
            <p:cNvPr id="390" name="Rectangle 7">
              <a:extLst>
                <a:ext uri="{FF2B5EF4-FFF2-40B4-BE49-F238E27FC236}">
                  <a16:creationId xmlns:a16="http://schemas.microsoft.com/office/drawing/2014/main" id="{D9B45AED-6719-44E0-8D90-2A9CD7B2A4F5}"/>
                </a:ext>
              </a:extLst>
            </p:cNvPr>
            <p:cNvSpPr>
              <a:spLocks noChangeArrowheads="1"/>
            </p:cNvSpPr>
            <p:nvPr/>
          </p:nvSpPr>
          <p:spPr bwMode="gray">
            <a:xfrm>
              <a:off x="4421047" y="1253687"/>
              <a:ext cx="1096491"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391" name="Freeform 9">
              <a:extLst>
                <a:ext uri="{FF2B5EF4-FFF2-40B4-BE49-F238E27FC236}">
                  <a16:creationId xmlns:a16="http://schemas.microsoft.com/office/drawing/2014/main" id="{66E84487-8A30-4AB5-9F4C-5D8E85DC7046}"/>
                </a:ext>
              </a:extLst>
            </p:cNvPr>
            <p:cNvSpPr>
              <a:spLocks noEditPoints="1"/>
            </p:cNvSpPr>
            <p:nvPr/>
          </p:nvSpPr>
          <p:spPr bwMode="gray">
            <a:xfrm>
              <a:off x="4453081" y="1253687"/>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sp>
          <p:nvSpPr>
            <p:cNvPr id="392" name="Rectangle 22">
              <a:extLst>
                <a:ext uri="{FF2B5EF4-FFF2-40B4-BE49-F238E27FC236}">
                  <a16:creationId xmlns:a16="http://schemas.microsoft.com/office/drawing/2014/main" id="{83B16663-C45A-489D-8D48-860F77715433}"/>
                </a:ext>
              </a:extLst>
            </p:cNvPr>
            <p:cNvSpPr>
              <a:spLocks noChangeArrowheads="1"/>
            </p:cNvSpPr>
            <p:nvPr/>
          </p:nvSpPr>
          <p:spPr bwMode="gray">
            <a:xfrm>
              <a:off x="4452686" y="1856083"/>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393" name="Rectangle 23">
              <a:extLst>
                <a:ext uri="{FF2B5EF4-FFF2-40B4-BE49-F238E27FC236}">
                  <a16:creationId xmlns:a16="http://schemas.microsoft.com/office/drawing/2014/main" id="{153CB10B-1373-4F79-8633-26B995E031AD}"/>
                </a:ext>
              </a:extLst>
            </p:cNvPr>
            <p:cNvSpPr>
              <a:spLocks noChangeArrowheads="1"/>
            </p:cNvSpPr>
            <p:nvPr/>
          </p:nvSpPr>
          <p:spPr bwMode="gray">
            <a:xfrm>
              <a:off x="4452686" y="2569654"/>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GB" sz="500" dirty="0">
                  <a:latin typeface="Arial" panose="020B0604020202020204" pitchFamily="34" charset="0"/>
                  <a:cs typeface="Arial" panose="020B0604020202020204" pitchFamily="34" charset="0"/>
                </a:rPr>
                <a:t>2023</a:t>
              </a:r>
            </a:p>
          </p:txBody>
        </p:sp>
        <p:sp>
          <p:nvSpPr>
            <p:cNvPr id="395" name="Freeform 26">
              <a:extLst>
                <a:ext uri="{FF2B5EF4-FFF2-40B4-BE49-F238E27FC236}">
                  <a16:creationId xmlns:a16="http://schemas.microsoft.com/office/drawing/2014/main" id="{6E0E73AF-51B8-4C74-8A1F-108649F07A00}"/>
                </a:ext>
              </a:extLst>
            </p:cNvPr>
            <p:cNvSpPr>
              <a:spLocks noEditPoints="1"/>
            </p:cNvSpPr>
            <p:nvPr/>
          </p:nvSpPr>
          <p:spPr bwMode="auto">
            <a:xfrm>
              <a:off x="4511180" y="1328926"/>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sp>
          <p:nvSpPr>
            <p:cNvPr id="204" name="Rectangle 24">
              <a:extLst>
                <a:ext uri="{FF2B5EF4-FFF2-40B4-BE49-F238E27FC236}">
                  <a16:creationId xmlns:a16="http://schemas.microsoft.com/office/drawing/2014/main" id="{A509ECC4-57A8-4037-AF49-382CCF3B1497}"/>
                </a:ext>
              </a:extLst>
            </p:cNvPr>
            <p:cNvSpPr>
              <a:spLocks noChangeArrowheads="1"/>
            </p:cNvSpPr>
            <p:nvPr/>
          </p:nvSpPr>
          <p:spPr bwMode="gray">
            <a:xfrm>
              <a:off x="4599223" y="2044967"/>
              <a:ext cx="749457" cy="223129"/>
            </a:xfrm>
            <a:prstGeom prst="rect">
              <a:avLst/>
            </a:prstGeom>
            <a:noFill/>
            <a:ln w="9525">
              <a:noFill/>
              <a:miter lim="800000"/>
              <a:headEnd/>
              <a:tailEnd/>
            </a:ln>
            <a:effectLst/>
          </p:spPr>
          <p:txBody>
            <a:bodyPr lIns="36000" tIns="36000" rIns="36000" bIns="36000" anchor="ctr">
              <a:noAutofit/>
            </a:bodyPr>
            <a:lstStyle/>
            <a:p>
              <a:pPr algn="ctr" defTabSz="762000" eaLnBrk="0" hangingPunct="0"/>
              <a:r>
                <a:rPr lang="en-US" altLang="ko-KR" sz="700" b="1" u="sng" dirty="0">
                  <a:solidFill>
                    <a:srgbClr val="FF0000"/>
                  </a:solidFill>
                  <a:latin typeface="Arial" panose="020B0604020202020204" pitchFamily="34" charset="0"/>
                  <a:cs typeface="Arial" panose="020B0604020202020204" pitchFamily="34" charset="0"/>
                </a:rPr>
                <a:t>confidential</a:t>
              </a:r>
            </a:p>
          </p:txBody>
        </p:sp>
        <p:sp>
          <p:nvSpPr>
            <p:cNvPr id="207" name="Rectangle 24">
              <a:extLst>
                <a:ext uri="{FF2B5EF4-FFF2-40B4-BE49-F238E27FC236}">
                  <a16:creationId xmlns:a16="http://schemas.microsoft.com/office/drawing/2014/main" id="{2F45E473-0D3F-4611-A2C8-C7C0FE937363}"/>
                </a:ext>
              </a:extLst>
            </p:cNvPr>
            <p:cNvSpPr>
              <a:spLocks noChangeArrowheads="1"/>
            </p:cNvSpPr>
            <p:nvPr/>
          </p:nvSpPr>
          <p:spPr bwMode="gray">
            <a:xfrm>
              <a:off x="4594564" y="1591491"/>
              <a:ext cx="749457" cy="223129"/>
            </a:xfrm>
            <a:prstGeom prst="rect">
              <a:avLst/>
            </a:prstGeom>
            <a:noFill/>
            <a:ln w="9525">
              <a:noFill/>
              <a:miter lim="800000"/>
              <a:headEnd/>
              <a:tailEnd/>
            </a:ln>
            <a:effectLst/>
          </p:spPr>
          <p:txBody>
            <a:bodyPr lIns="36000" tIns="36000" rIns="36000" bIns="36000" anchor="ctr">
              <a:noAutofit/>
            </a:bodyPr>
            <a:lstStyle/>
            <a:p>
              <a:pPr algn="ctr" defTabSz="762000" eaLnBrk="0" hangingPunct="0"/>
              <a:r>
                <a:rPr lang="en-US" altLang="ko-KR" sz="700" b="1" i="1" dirty="0">
                  <a:latin typeface="Arial" panose="020B0604020202020204" pitchFamily="34" charset="0"/>
                  <a:cs typeface="Arial" panose="020B0604020202020204" pitchFamily="34" charset="0"/>
                </a:rPr>
                <a:t>Company “C”</a:t>
              </a:r>
            </a:p>
          </p:txBody>
        </p:sp>
      </p:grpSp>
      <p:sp>
        <p:nvSpPr>
          <p:cNvPr id="15" name="직사각형 14">
            <a:extLst>
              <a:ext uri="{FF2B5EF4-FFF2-40B4-BE49-F238E27FC236}">
                <a16:creationId xmlns:a16="http://schemas.microsoft.com/office/drawing/2014/main" id="{B727CFD9-9AC5-4D59-A550-D70517607493}"/>
              </a:ext>
            </a:extLst>
          </p:cNvPr>
          <p:cNvSpPr/>
          <p:nvPr/>
        </p:nvSpPr>
        <p:spPr>
          <a:xfrm>
            <a:off x="746760" y="1182795"/>
            <a:ext cx="8450580" cy="1699245"/>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noFill/>
            </a:endParaRPr>
          </a:p>
        </p:txBody>
      </p:sp>
      <p:sp>
        <p:nvSpPr>
          <p:cNvPr id="189" name="Rectangle 7">
            <a:extLst>
              <a:ext uri="{FF2B5EF4-FFF2-40B4-BE49-F238E27FC236}">
                <a16:creationId xmlns:a16="http://schemas.microsoft.com/office/drawing/2014/main" id="{1D11C810-1CA0-4CC6-93C1-0C88C47E294F}"/>
              </a:ext>
            </a:extLst>
          </p:cNvPr>
          <p:cNvSpPr>
            <a:spLocks noChangeArrowheads="1"/>
          </p:cNvSpPr>
          <p:nvPr/>
        </p:nvSpPr>
        <p:spPr bwMode="gray">
          <a:xfrm>
            <a:off x="3229252" y="1250343"/>
            <a:ext cx="1096491" cy="1553896"/>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191" name="Freeform 9">
            <a:extLst>
              <a:ext uri="{FF2B5EF4-FFF2-40B4-BE49-F238E27FC236}">
                <a16:creationId xmlns:a16="http://schemas.microsoft.com/office/drawing/2014/main" id="{4A40FD7D-BA34-418F-AC3A-9CC3C4DE0167}"/>
              </a:ext>
            </a:extLst>
          </p:cNvPr>
          <p:cNvSpPr>
            <a:spLocks noEditPoints="1"/>
          </p:cNvSpPr>
          <p:nvPr/>
        </p:nvSpPr>
        <p:spPr bwMode="gray">
          <a:xfrm>
            <a:off x="3261286" y="1250342"/>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sp>
        <p:nvSpPr>
          <p:cNvPr id="192" name="Rectangle 22">
            <a:extLst>
              <a:ext uri="{FF2B5EF4-FFF2-40B4-BE49-F238E27FC236}">
                <a16:creationId xmlns:a16="http://schemas.microsoft.com/office/drawing/2014/main" id="{E114BD71-9BDD-46F3-BACF-3D87C1036C7C}"/>
              </a:ext>
            </a:extLst>
          </p:cNvPr>
          <p:cNvSpPr>
            <a:spLocks noChangeArrowheads="1"/>
          </p:cNvSpPr>
          <p:nvPr/>
        </p:nvSpPr>
        <p:spPr bwMode="gray">
          <a:xfrm>
            <a:off x="3260891" y="1858754"/>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a:solidFill>
                  <a:schemeClr val="accent1"/>
                </a:solidFill>
                <a:latin typeface="Arial" panose="020B0604020202020204" pitchFamily="34" charset="0"/>
                <a:cs typeface="Arial" panose="020B0604020202020204" pitchFamily="34" charset="0"/>
              </a:rPr>
              <a:t>KPMG Deal Advisory</a:t>
            </a:r>
          </a:p>
        </p:txBody>
      </p:sp>
      <p:sp>
        <p:nvSpPr>
          <p:cNvPr id="203" name="Rectangle 23">
            <a:extLst>
              <a:ext uri="{FF2B5EF4-FFF2-40B4-BE49-F238E27FC236}">
                <a16:creationId xmlns:a16="http://schemas.microsoft.com/office/drawing/2014/main" id="{5CAE4A59-58BC-422B-A345-94D10E0D1B14}"/>
              </a:ext>
            </a:extLst>
          </p:cNvPr>
          <p:cNvSpPr>
            <a:spLocks noChangeArrowheads="1"/>
          </p:cNvSpPr>
          <p:nvPr/>
        </p:nvSpPr>
        <p:spPr bwMode="gray">
          <a:xfrm>
            <a:off x="3260891" y="2572325"/>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GB" sz="500" dirty="0">
                <a:latin typeface="Arial" panose="020B0604020202020204" pitchFamily="34" charset="0"/>
                <a:cs typeface="Arial" panose="020B0604020202020204" pitchFamily="34" charset="0"/>
              </a:rPr>
              <a:t>2022</a:t>
            </a:r>
          </a:p>
        </p:txBody>
      </p:sp>
      <p:sp>
        <p:nvSpPr>
          <p:cNvPr id="205" name="Rectangle 24">
            <a:extLst>
              <a:ext uri="{FF2B5EF4-FFF2-40B4-BE49-F238E27FC236}">
                <a16:creationId xmlns:a16="http://schemas.microsoft.com/office/drawing/2014/main" id="{63DB7039-60F5-4421-B80F-C87A5C65EDD7}"/>
              </a:ext>
            </a:extLst>
          </p:cNvPr>
          <p:cNvSpPr>
            <a:spLocks noChangeArrowheads="1"/>
          </p:cNvSpPr>
          <p:nvPr/>
        </p:nvSpPr>
        <p:spPr bwMode="gray">
          <a:xfrm>
            <a:off x="3228857" y="2020318"/>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dirty="0">
                <a:latin typeface="Arial" panose="020B0604020202020204" pitchFamily="34" charset="0"/>
                <a:cs typeface="Arial" panose="020B0604020202020204" pitchFamily="34" charset="0"/>
              </a:rPr>
              <a:t>advised CJ Bioscience on the acquisition of the UK based production company</a:t>
            </a:r>
          </a:p>
        </p:txBody>
      </p:sp>
      <p:sp>
        <p:nvSpPr>
          <p:cNvPr id="206" name="Freeform 26">
            <a:extLst>
              <a:ext uri="{FF2B5EF4-FFF2-40B4-BE49-F238E27FC236}">
                <a16:creationId xmlns:a16="http://schemas.microsoft.com/office/drawing/2014/main" id="{D6DF227D-1DCD-4C56-83A1-C4E84594B563}"/>
              </a:ext>
            </a:extLst>
          </p:cNvPr>
          <p:cNvSpPr>
            <a:spLocks noEditPoints="1"/>
          </p:cNvSpPr>
          <p:nvPr/>
        </p:nvSpPr>
        <p:spPr bwMode="auto">
          <a:xfrm>
            <a:off x="3319385" y="1331597"/>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pic>
        <p:nvPicPr>
          <p:cNvPr id="208" name="그림 207">
            <a:extLst>
              <a:ext uri="{FF2B5EF4-FFF2-40B4-BE49-F238E27FC236}">
                <a16:creationId xmlns:a16="http://schemas.microsoft.com/office/drawing/2014/main" id="{4982EDF5-78DD-4B21-BF6E-38040F42070E}"/>
              </a:ext>
            </a:extLst>
          </p:cNvPr>
          <p:cNvPicPr>
            <a:picLocks noChangeAspect="1"/>
          </p:cNvPicPr>
          <p:nvPr/>
        </p:nvPicPr>
        <p:blipFill>
          <a:blip r:embed="rId18"/>
          <a:stretch>
            <a:fillRect/>
          </a:stretch>
        </p:blipFill>
        <p:spPr>
          <a:xfrm>
            <a:off x="3306470" y="1537057"/>
            <a:ext cx="949937" cy="330413"/>
          </a:xfrm>
          <a:prstGeom prst="rect">
            <a:avLst/>
          </a:prstGeom>
        </p:spPr>
      </p:pic>
      <p:grpSp>
        <p:nvGrpSpPr>
          <p:cNvPr id="209" name="그룹 208">
            <a:extLst>
              <a:ext uri="{FF2B5EF4-FFF2-40B4-BE49-F238E27FC236}">
                <a16:creationId xmlns:a16="http://schemas.microsoft.com/office/drawing/2014/main" id="{20B2145F-D216-4A30-B2B8-0DE401414DB3}"/>
              </a:ext>
            </a:extLst>
          </p:cNvPr>
          <p:cNvGrpSpPr/>
          <p:nvPr/>
        </p:nvGrpSpPr>
        <p:grpSpPr>
          <a:xfrm>
            <a:off x="4409490" y="1248620"/>
            <a:ext cx="1104343" cy="1558171"/>
            <a:chOff x="3228390" y="1248620"/>
            <a:chExt cx="1104343" cy="1558171"/>
          </a:xfrm>
        </p:grpSpPr>
        <p:sp>
          <p:nvSpPr>
            <p:cNvPr id="212" name="Rectangle 7">
              <a:extLst>
                <a:ext uri="{FF2B5EF4-FFF2-40B4-BE49-F238E27FC236}">
                  <a16:creationId xmlns:a16="http://schemas.microsoft.com/office/drawing/2014/main" id="{5A210185-8411-45E7-8237-3DD1A5F282D6}"/>
                </a:ext>
              </a:extLst>
            </p:cNvPr>
            <p:cNvSpPr>
              <a:spLocks noChangeArrowheads="1"/>
            </p:cNvSpPr>
            <p:nvPr/>
          </p:nvSpPr>
          <p:spPr bwMode="gray">
            <a:xfrm>
              <a:off x="3228390" y="1248620"/>
              <a:ext cx="1103950" cy="1558171"/>
            </a:xfrm>
            <a:prstGeom prst="rect">
              <a:avLst/>
            </a:prstGeom>
            <a:solidFill>
              <a:schemeClr val="bg1"/>
            </a:solidFill>
            <a:ln w="6350">
              <a:solidFill>
                <a:schemeClr val="tx2"/>
              </a:solidFill>
              <a:miter lim="800000"/>
              <a:headEnd/>
              <a:tailEnd/>
            </a:ln>
            <a:effectLst/>
          </p:spPr>
          <p:txBody>
            <a:bodyPr wrap="none" anchor="ctr">
              <a:noAutofit/>
            </a:bodyPr>
            <a:lstStyle/>
            <a:p>
              <a:endParaRPr lang="en-US" sz="1400">
                <a:latin typeface="Arial" panose="020B0604020202020204" pitchFamily="34" charset="0"/>
                <a:cs typeface="Arial" panose="020B0604020202020204" pitchFamily="34" charset="0"/>
              </a:endParaRPr>
            </a:p>
          </p:txBody>
        </p:sp>
        <p:sp>
          <p:nvSpPr>
            <p:cNvPr id="213" name="Freeform 9">
              <a:extLst>
                <a:ext uri="{FF2B5EF4-FFF2-40B4-BE49-F238E27FC236}">
                  <a16:creationId xmlns:a16="http://schemas.microsoft.com/office/drawing/2014/main" id="{42164A0C-EE61-4E7E-B211-9AD8B2309D3F}"/>
                </a:ext>
              </a:extLst>
            </p:cNvPr>
            <p:cNvSpPr>
              <a:spLocks noEditPoints="1"/>
            </p:cNvSpPr>
            <p:nvPr/>
          </p:nvSpPr>
          <p:spPr bwMode="gray">
            <a:xfrm>
              <a:off x="3267882" y="1248620"/>
              <a:ext cx="666960" cy="351313"/>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noAutofit/>
            </a:bodyPr>
            <a:lstStyle/>
            <a:p>
              <a:endParaRPr lang="en-GB" sz="1400">
                <a:latin typeface="Arial" panose="020B0604020202020204" pitchFamily="34" charset="0"/>
                <a:cs typeface="Arial" panose="020B0604020202020204" pitchFamily="34" charset="0"/>
              </a:endParaRPr>
            </a:p>
          </p:txBody>
        </p:sp>
        <p:sp>
          <p:nvSpPr>
            <p:cNvPr id="214" name="Rectangle 22">
              <a:extLst>
                <a:ext uri="{FF2B5EF4-FFF2-40B4-BE49-F238E27FC236}">
                  <a16:creationId xmlns:a16="http://schemas.microsoft.com/office/drawing/2014/main" id="{54B8D8DC-59F9-4881-9504-87DDE8129E7F}"/>
                </a:ext>
              </a:extLst>
            </p:cNvPr>
            <p:cNvSpPr>
              <a:spLocks noChangeArrowheads="1"/>
            </p:cNvSpPr>
            <p:nvPr/>
          </p:nvSpPr>
          <p:spPr bwMode="gray">
            <a:xfrm>
              <a:off x="3267487" y="1857032"/>
              <a:ext cx="1038465" cy="183953"/>
            </a:xfrm>
            <a:prstGeom prst="rect">
              <a:avLst/>
            </a:prstGeom>
            <a:noFill/>
            <a:ln w="9525">
              <a:noFill/>
              <a:miter lim="800000"/>
              <a:headEnd/>
              <a:tailEnd/>
            </a:ln>
            <a:effectLst/>
          </p:spPr>
          <p:txBody>
            <a:bodyPr lIns="108000" tIns="108000" rIns="108000" bIns="108000" anchor="ctr" anchorCtr="0">
              <a:noAutofit/>
            </a:bodyPr>
            <a:lstStyle/>
            <a:p>
              <a:pPr algn="ctr" defTabSz="762000" eaLnBrk="0" hangingPunct="0">
                <a:spcBef>
                  <a:spcPct val="50000"/>
                </a:spcBef>
                <a:spcAft>
                  <a:spcPct val="20000"/>
                </a:spcAft>
              </a:pPr>
              <a:r>
                <a:rPr lang="en-GB" sz="600" dirty="0">
                  <a:solidFill>
                    <a:schemeClr val="accent1"/>
                  </a:solidFill>
                  <a:latin typeface="Arial" panose="020B0604020202020204" pitchFamily="34" charset="0"/>
                  <a:cs typeface="Arial" panose="020B0604020202020204" pitchFamily="34" charset="0"/>
                </a:rPr>
                <a:t>KPMG Deal Advisory</a:t>
              </a:r>
            </a:p>
          </p:txBody>
        </p:sp>
        <p:sp>
          <p:nvSpPr>
            <p:cNvPr id="215" name="Rectangle 23">
              <a:extLst>
                <a:ext uri="{FF2B5EF4-FFF2-40B4-BE49-F238E27FC236}">
                  <a16:creationId xmlns:a16="http://schemas.microsoft.com/office/drawing/2014/main" id="{8134755C-7B75-4902-8515-7F6AC61862F1}"/>
                </a:ext>
              </a:extLst>
            </p:cNvPr>
            <p:cNvSpPr>
              <a:spLocks noChangeArrowheads="1"/>
            </p:cNvSpPr>
            <p:nvPr/>
          </p:nvSpPr>
          <p:spPr bwMode="gray">
            <a:xfrm>
              <a:off x="3267487" y="2570603"/>
              <a:ext cx="1038465" cy="236188"/>
            </a:xfrm>
            <a:prstGeom prst="rect">
              <a:avLst/>
            </a:prstGeom>
            <a:noFill/>
            <a:ln w="6350">
              <a:noFill/>
              <a:miter lim="800000"/>
              <a:headEnd/>
              <a:tailEnd/>
            </a:ln>
            <a:effectLst/>
          </p:spPr>
          <p:txBody>
            <a:bodyPr lIns="108000" tIns="108000" rIns="108000" bIns="108000" anchor="ctr" anchorCtr="0">
              <a:noAutofit/>
            </a:bodyPr>
            <a:lstStyle/>
            <a:p>
              <a:pPr algn="ctr" eaLnBrk="0" hangingPunct="0">
                <a:spcBef>
                  <a:spcPct val="20000"/>
                </a:spcBef>
              </a:pPr>
              <a:endParaRPr lang="en-GB" sz="500" dirty="0">
                <a:latin typeface="Arial" panose="020B0604020202020204" pitchFamily="34" charset="0"/>
                <a:cs typeface="Arial" panose="020B0604020202020204" pitchFamily="34" charset="0"/>
              </a:endParaRPr>
            </a:p>
            <a:p>
              <a:pPr algn="ctr" eaLnBrk="0" hangingPunct="0">
                <a:spcBef>
                  <a:spcPct val="20000"/>
                </a:spcBef>
              </a:pPr>
              <a:r>
                <a:rPr lang="en-GB" sz="500" dirty="0">
                  <a:latin typeface="Arial" panose="020B0604020202020204" pitchFamily="34" charset="0"/>
                  <a:cs typeface="Arial" panose="020B0604020202020204" pitchFamily="34" charset="0"/>
                </a:rPr>
                <a:t>2021</a:t>
              </a:r>
            </a:p>
          </p:txBody>
        </p:sp>
        <p:sp>
          <p:nvSpPr>
            <p:cNvPr id="216" name="Rectangle 24">
              <a:extLst>
                <a:ext uri="{FF2B5EF4-FFF2-40B4-BE49-F238E27FC236}">
                  <a16:creationId xmlns:a16="http://schemas.microsoft.com/office/drawing/2014/main" id="{F51D3BA9-83A2-4C8A-A876-20F6FD448375}"/>
                </a:ext>
              </a:extLst>
            </p:cNvPr>
            <p:cNvSpPr>
              <a:spLocks noChangeArrowheads="1"/>
            </p:cNvSpPr>
            <p:nvPr/>
          </p:nvSpPr>
          <p:spPr bwMode="gray">
            <a:xfrm>
              <a:off x="3235453" y="2018596"/>
              <a:ext cx="1097280" cy="223129"/>
            </a:xfrm>
            <a:prstGeom prst="rect">
              <a:avLst/>
            </a:prstGeom>
            <a:noFill/>
            <a:ln w="9525">
              <a:noFill/>
              <a:miter lim="800000"/>
              <a:headEnd/>
              <a:tailEnd/>
            </a:ln>
            <a:effectLst/>
          </p:spPr>
          <p:txBody>
            <a:bodyPr lIns="36000" tIns="36000" rIns="36000" bIns="36000">
              <a:noAutofit/>
            </a:bodyPr>
            <a:lstStyle/>
            <a:p>
              <a:pPr algn="ctr" defTabSz="762000" eaLnBrk="0" hangingPunct="0"/>
              <a:r>
                <a:rPr lang="en-US" altLang="ko-KR" sz="500" dirty="0">
                  <a:latin typeface="Arial" panose="020B0604020202020204" pitchFamily="34" charset="0"/>
                  <a:cs typeface="Arial" panose="020B0604020202020204" pitchFamily="34" charset="0"/>
                </a:rPr>
                <a:t>advised PE/SI on the acquisition </a:t>
              </a:r>
            </a:p>
            <a:p>
              <a:pPr algn="ctr" defTabSz="762000" eaLnBrk="0" hangingPunct="0"/>
              <a:r>
                <a:rPr lang="en-US" altLang="ko-KR" sz="500" dirty="0">
                  <a:latin typeface="Arial" panose="020B0604020202020204" pitchFamily="34" charset="0"/>
                  <a:cs typeface="Arial" panose="020B0604020202020204" pitchFamily="34" charset="0"/>
                </a:rPr>
                <a:t>of target company “confidential”</a:t>
              </a:r>
            </a:p>
          </p:txBody>
        </p:sp>
        <p:sp>
          <p:nvSpPr>
            <p:cNvPr id="217" name="Freeform 26">
              <a:extLst>
                <a:ext uri="{FF2B5EF4-FFF2-40B4-BE49-F238E27FC236}">
                  <a16:creationId xmlns:a16="http://schemas.microsoft.com/office/drawing/2014/main" id="{22EA670C-2C04-4EA4-BAB2-15DB98D6EA42}"/>
                </a:ext>
              </a:extLst>
            </p:cNvPr>
            <p:cNvSpPr>
              <a:spLocks noEditPoints="1"/>
            </p:cNvSpPr>
            <p:nvPr/>
          </p:nvSpPr>
          <p:spPr bwMode="auto">
            <a:xfrm>
              <a:off x="3325981" y="1329875"/>
              <a:ext cx="288787" cy="11076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pic>
          <p:nvPicPr>
            <p:cNvPr id="218" name="그림 217">
              <a:extLst>
                <a:ext uri="{FF2B5EF4-FFF2-40B4-BE49-F238E27FC236}">
                  <a16:creationId xmlns:a16="http://schemas.microsoft.com/office/drawing/2014/main" id="{1091DFDD-DDE3-4718-9AB8-B229E8EEADBA}"/>
                </a:ext>
              </a:extLst>
            </p:cNvPr>
            <p:cNvPicPr>
              <a:picLocks noChangeAspect="1"/>
            </p:cNvPicPr>
            <p:nvPr/>
          </p:nvPicPr>
          <p:blipFill>
            <a:blip r:embed="rId19"/>
            <a:stretch>
              <a:fillRect/>
            </a:stretch>
          </p:blipFill>
          <p:spPr>
            <a:xfrm>
              <a:off x="3325981" y="1589907"/>
              <a:ext cx="932559" cy="224713"/>
            </a:xfrm>
            <a:prstGeom prst="rect">
              <a:avLst/>
            </a:prstGeom>
          </p:spPr>
        </p:pic>
      </p:grpSp>
      <p:pic>
        <p:nvPicPr>
          <p:cNvPr id="12" name="그림 11">
            <a:extLst>
              <a:ext uri="{FF2B5EF4-FFF2-40B4-BE49-F238E27FC236}">
                <a16:creationId xmlns:a16="http://schemas.microsoft.com/office/drawing/2014/main" id="{269DFC84-6256-4B64-82D6-0FC6C992DD8E}"/>
              </a:ext>
            </a:extLst>
          </p:cNvPr>
          <p:cNvPicPr>
            <a:picLocks noChangeAspect="1"/>
          </p:cNvPicPr>
          <p:nvPr/>
        </p:nvPicPr>
        <p:blipFill>
          <a:blip r:embed="rId20"/>
          <a:stretch>
            <a:fillRect/>
          </a:stretch>
        </p:blipFill>
        <p:spPr>
          <a:xfrm>
            <a:off x="8371293" y="1508018"/>
            <a:ext cx="379920" cy="368522"/>
          </a:xfrm>
          <a:prstGeom prst="rect">
            <a:avLst/>
          </a:prstGeom>
        </p:spPr>
      </p:pic>
      <p:sp>
        <p:nvSpPr>
          <p:cNvPr id="184" name="Rectangle 24">
            <a:extLst>
              <a:ext uri="{FF2B5EF4-FFF2-40B4-BE49-F238E27FC236}">
                <a16:creationId xmlns:a16="http://schemas.microsoft.com/office/drawing/2014/main" id="{6870BF4C-2727-4A7E-92BC-A21DEE162891}"/>
              </a:ext>
            </a:extLst>
          </p:cNvPr>
          <p:cNvSpPr>
            <a:spLocks noChangeArrowheads="1"/>
          </p:cNvSpPr>
          <p:nvPr/>
        </p:nvSpPr>
        <p:spPr bwMode="gray">
          <a:xfrm>
            <a:off x="1011730" y="1587987"/>
            <a:ext cx="749457" cy="223129"/>
          </a:xfrm>
          <a:prstGeom prst="rect">
            <a:avLst/>
          </a:prstGeom>
          <a:noFill/>
          <a:ln w="9525">
            <a:noFill/>
            <a:miter lim="800000"/>
            <a:headEnd/>
            <a:tailEnd/>
          </a:ln>
          <a:effectLst/>
        </p:spPr>
        <p:txBody>
          <a:bodyPr lIns="36000" tIns="36000" rIns="36000" bIns="36000" anchor="ctr">
            <a:noAutofit/>
          </a:bodyPr>
          <a:lstStyle/>
          <a:p>
            <a:pPr algn="ctr" defTabSz="762000" eaLnBrk="0" hangingPunct="0"/>
            <a:r>
              <a:rPr lang="en-US" altLang="ko-KR" sz="700" b="1" i="1" dirty="0">
                <a:latin typeface="Arial" panose="020B0604020202020204" pitchFamily="34" charset="0"/>
                <a:cs typeface="Arial" panose="020B0604020202020204" pitchFamily="34" charset="0"/>
              </a:rPr>
              <a:t>Company “G”</a:t>
            </a:r>
          </a:p>
        </p:txBody>
      </p:sp>
      <p:sp>
        <p:nvSpPr>
          <p:cNvPr id="194" name="Rectangle 24">
            <a:extLst>
              <a:ext uri="{FF2B5EF4-FFF2-40B4-BE49-F238E27FC236}">
                <a16:creationId xmlns:a16="http://schemas.microsoft.com/office/drawing/2014/main" id="{AD20C0A6-756F-423C-B9F5-36CEAE69C8A2}"/>
              </a:ext>
            </a:extLst>
          </p:cNvPr>
          <p:cNvSpPr>
            <a:spLocks noChangeArrowheads="1"/>
          </p:cNvSpPr>
          <p:nvPr/>
        </p:nvSpPr>
        <p:spPr bwMode="gray">
          <a:xfrm>
            <a:off x="1012632" y="2035529"/>
            <a:ext cx="749457" cy="223129"/>
          </a:xfrm>
          <a:prstGeom prst="rect">
            <a:avLst/>
          </a:prstGeom>
          <a:noFill/>
          <a:ln w="9525">
            <a:noFill/>
            <a:miter lim="800000"/>
            <a:headEnd/>
            <a:tailEnd/>
          </a:ln>
          <a:effectLst/>
        </p:spPr>
        <p:txBody>
          <a:bodyPr lIns="36000" tIns="36000" rIns="36000" bIns="36000" anchor="ctr">
            <a:noAutofit/>
          </a:bodyPr>
          <a:lstStyle/>
          <a:p>
            <a:pPr algn="ctr" defTabSz="762000" eaLnBrk="0" hangingPunct="0"/>
            <a:r>
              <a:rPr lang="en-US" altLang="ko-KR" sz="700" b="1" u="sng" dirty="0">
                <a:solidFill>
                  <a:srgbClr val="FF0000"/>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420146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그룹 34">
            <a:extLst>
              <a:ext uri="{FF2B5EF4-FFF2-40B4-BE49-F238E27FC236}">
                <a16:creationId xmlns:a16="http://schemas.microsoft.com/office/drawing/2014/main" id="{8CF89D59-F9E0-4E2F-89EA-BF4C97826D94}"/>
              </a:ext>
            </a:extLst>
          </p:cNvPr>
          <p:cNvGrpSpPr/>
          <p:nvPr/>
        </p:nvGrpSpPr>
        <p:grpSpPr>
          <a:xfrm>
            <a:off x="809084" y="1808667"/>
            <a:ext cx="8452147" cy="4257091"/>
            <a:chOff x="574350" y="1943309"/>
            <a:chExt cx="8770650" cy="4257091"/>
          </a:xfrm>
        </p:grpSpPr>
        <p:sp>
          <p:nvSpPr>
            <p:cNvPr id="36" name="모서리가 둥근 직사각형 50">
              <a:extLst>
                <a:ext uri="{FF2B5EF4-FFF2-40B4-BE49-F238E27FC236}">
                  <a16:creationId xmlns:a16="http://schemas.microsoft.com/office/drawing/2014/main" id="{21E84B87-B99E-4633-AA57-80A4F2A092FD}"/>
                </a:ext>
              </a:extLst>
            </p:cNvPr>
            <p:cNvSpPr/>
            <p:nvPr/>
          </p:nvSpPr>
          <p:spPr>
            <a:xfrm>
              <a:off x="574350" y="1943309"/>
              <a:ext cx="8770650" cy="4257091"/>
            </a:xfrm>
            <a:prstGeom prst="roundRect">
              <a:avLst>
                <a:gd name="adj" fmla="val 0"/>
              </a:avLst>
            </a:prstGeom>
            <a:solidFill>
              <a:schemeClr val="bg1">
                <a:lumMod val="95000"/>
              </a:schemeClr>
            </a:solidFill>
            <a:ln w="12700" cap="rnd"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0" cap="none" spc="0" normalizeH="0" baseline="0" noProof="0" dirty="0">
                <a:ln>
                  <a:noFill/>
                </a:ln>
                <a:solidFill>
                  <a:srgbClr val="1F497D">
                    <a:lumMod val="50000"/>
                  </a:srgbClr>
                </a:solidFill>
                <a:effectLst/>
                <a:uLnTx/>
                <a:uFillTx/>
                <a:latin typeface="Arial"/>
                <a:ea typeface="+mn-ea"/>
                <a:cs typeface="+mn-cs"/>
              </a:endParaRPr>
            </a:p>
          </p:txBody>
        </p:sp>
        <p:sp>
          <p:nvSpPr>
            <p:cNvPr id="40" name="모서리가 둥근 직사각형 52">
              <a:extLst>
                <a:ext uri="{FF2B5EF4-FFF2-40B4-BE49-F238E27FC236}">
                  <a16:creationId xmlns:a16="http://schemas.microsoft.com/office/drawing/2014/main" id="{1320EDBC-870E-40D6-B0FA-21612803C675}"/>
                </a:ext>
              </a:extLst>
            </p:cNvPr>
            <p:cNvSpPr/>
            <p:nvPr/>
          </p:nvSpPr>
          <p:spPr>
            <a:xfrm>
              <a:off x="756440" y="2109460"/>
              <a:ext cx="772396" cy="3957513"/>
            </a:xfrm>
            <a:prstGeom prst="roundRect">
              <a:avLst>
                <a:gd name="adj" fmla="val 0"/>
              </a:avLst>
            </a:prstGeom>
            <a:solidFill>
              <a:schemeClr val="accent1"/>
            </a:solidFill>
            <a:ln w="2857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prstClr val="white"/>
                  </a:solidFill>
                  <a:effectLst/>
                  <a:uLnTx/>
                  <a:uFillTx/>
                  <a:latin typeface="Arial"/>
                  <a:ea typeface="+mn-ea"/>
                  <a:cs typeface="+mn-cs"/>
                </a:rPr>
                <a:t>Biotech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prstClr val="white"/>
                  </a:solidFill>
                  <a:effectLst/>
                  <a:uLnTx/>
                  <a:uFillTx/>
                  <a:latin typeface="Arial"/>
                  <a:ea typeface="+mn-ea"/>
                  <a:cs typeface="+mn-cs"/>
                </a:rPr>
                <a:t>Industry</a:t>
              </a:r>
              <a:endParaRPr kumimoji="0" lang="ko-KR" altLang="en-US" sz="1050" b="1" i="0" u="none" strike="noStrike" kern="1200" cap="none" spc="0" normalizeH="0" baseline="0" noProof="0" dirty="0">
                <a:ln>
                  <a:solidFill>
                    <a:prstClr val="white">
                      <a:lumMod val="75000"/>
                      <a:alpha val="0"/>
                    </a:prstClr>
                  </a:solidFill>
                </a:ln>
                <a:solidFill>
                  <a:prstClr val="white"/>
                </a:solidFill>
                <a:effectLst/>
                <a:uLnTx/>
                <a:uFillTx/>
                <a:latin typeface="Arial"/>
                <a:ea typeface="+mn-ea"/>
                <a:cs typeface="+mn-cs"/>
              </a:endParaRPr>
            </a:p>
          </p:txBody>
        </p:sp>
        <p:sp>
          <p:nvSpPr>
            <p:cNvPr id="41" name="직사각형 40">
              <a:extLst>
                <a:ext uri="{FF2B5EF4-FFF2-40B4-BE49-F238E27FC236}">
                  <a16:creationId xmlns:a16="http://schemas.microsoft.com/office/drawing/2014/main" id="{8CCB2456-0A0E-4E3E-BBAC-57788FC3B5C2}"/>
                </a:ext>
              </a:extLst>
            </p:cNvPr>
            <p:cNvSpPr/>
            <p:nvPr/>
          </p:nvSpPr>
          <p:spPr>
            <a:xfrm>
              <a:off x="1990649" y="2109461"/>
              <a:ext cx="1707003" cy="288000"/>
            </a:xfrm>
            <a:prstGeom prst="rect">
              <a:avLst/>
            </a:prstGeom>
            <a:solidFill>
              <a:schemeClr val="bg1"/>
            </a:solidFill>
            <a:ln w="952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Biopharmaceutical Industry</a:t>
              </a:r>
              <a:endParaRPr kumimoji="0" lang="ko-KR" altLang="en-US"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endParaRPr>
            </a:p>
          </p:txBody>
        </p:sp>
        <p:sp>
          <p:nvSpPr>
            <p:cNvPr id="42" name="직사각형 41">
              <a:extLst>
                <a:ext uri="{FF2B5EF4-FFF2-40B4-BE49-F238E27FC236}">
                  <a16:creationId xmlns:a16="http://schemas.microsoft.com/office/drawing/2014/main" id="{FEFDE54C-B689-4579-B4E9-9A290F10AB21}"/>
                </a:ext>
              </a:extLst>
            </p:cNvPr>
            <p:cNvSpPr/>
            <p:nvPr/>
          </p:nvSpPr>
          <p:spPr>
            <a:xfrm>
              <a:off x="1990649" y="2633677"/>
              <a:ext cx="1707003" cy="288000"/>
            </a:xfrm>
            <a:prstGeom prst="rect">
              <a:avLst/>
            </a:prstGeom>
            <a:solidFill>
              <a:schemeClr val="bg1"/>
            </a:solidFill>
            <a:ln w="952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Biochemical and Bioenergy Industry</a:t>
              </a:r>
              <a:endParaRPr kumimoji="0" lang="ko-KR" altLang="en-US"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endParaRPr>
            </a:p>
          </p:txBody>
        </p:sp>
        <p:sp>
          <p:nvSpPr>
            <p:cNvPr id="43" name="직사각형 42">
              <a:extLst>
                <a:ext uri="{FF2B5EF4-FFF2-40B4-BE49-F238E27FC236}">
                  <a16:creationId xmlns:a16="http://schemas.microsoft.com/office/drawing/2014/main" id="{FAD5233A-427B-4714-944E-0729CA5DF0D2}"/>
                </a:ext>
              </a:extLst>
            </p:cNvPr>
            <p:cNvSpPr/>
            <p:nvPr/>
          </p:nvSpPr>
          <p:spPr>
            <a:xfrm>
              <a:off x="1990649" y="3157893"/>
              <a:ext cx="1707003" cy="288000"/>
            </a:xfrm>
            <a:prstGeom prst="rect">
              <a:avLst/>
            </a:prstGeom>
            <a:solidFill>
              <a:schemeClr val="bg1"/>
            </a:solidFill>
            <a:ln w="952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err="1">
                  <a:ln>
                    <a:solidFill>
                      <a:prstClr val="white">
                        <a:lumMod val="75000"/>
                        <a:alpha val="0"/>
                      </a:prstClr>
                    </a:solidFill>
                  </a:ln>
                  <a:solidFill>
                    <a:srgbClr val="0091DA"/>
                  </a:solidFill>
                  <a:effectLst/>
                  <a:uLnTx/>
                  <a:uFillTx/>
                  <a:latin typeface="Arial"/>
                  <a:ea typeface="+mn-ea"/>
                  <a:cs typeface="+mn-cs"/>
                </a:rPr>
                <a:t>Biofood</a:t>
              </a: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 Industry</a:t>
              </a:r>
              <a:endParaRPr kumimoji="0" lang="ko-KR" altLang="en-US"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endParaRPr>
            </a:p>
          </p:txBody>
        </p:sp>
        <p:sp>
          <p:nvSpPr>
            <p:cNvPr id="44" name="직사각형 43">
              <a:extLst>
                <a:ext uri="{FF2B5EF4-FFF2-40B4-BE49-F238E27FC236}">
                  <a16:creationId xmlns:a16="http://schemas.microsoft.com/office/drawing/2014/main" id="{FBE83494-A0D0-4396-8F1A-18024133DC36}"/>
                </a:ext>
              </a:extLst>
            </p:cNvPr>
            <p:cNvSpPr/>
            <p:nvPr/>
          </p:nvSpPr>
          <p:spPr>
            <a:xfrm>
              <a:off x="1990649" y="3682109"/>
              <a:ext cx="1707003" cy="288000"/>
            </a:xfrm>
            <a:prstGeom prst="rect">
              <a:avLst/>
            </a:prstGeom>
            <a:solidFill>
              <a:schemeClr val="bg1"/>
            </a:solidFill>
            <a:ln w="952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Bioenvironmental</a:t>
              </a:r>
              <a:b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b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Industry</a:t>
              </a:r>
              <a:endParaRPr kumimoji="0" lang="ko-KR" altLang="en-US"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endParaRPr>
            </a:p>
          </p:txBody>
        </p:sp>
        <p:sp>
          <p:nvSpPr>
            <p:cNvPr id="45" name="직사각형 44">
              <a:extLst>
                <a:ext uri="{FF2B5EF4-FFF2-40B4-BE49-F238E27FC236}">
                  <a16:creationId xmlns:a16="http://schemas.microsoft.com/office/drawing/2014/main" id="{F892DD89-987F-40B3-816B-239BD58E7401}"/>
                </a:ext>
              </a:extLst>
            </p:cNvPr>
            <p:cNvSpPr/>
            <p:nvPr/>
          </p:nvSpPr>
          <p:spPr>
            <a:xfrm>
              <a:off x="1990649" y="4206325"/>
              <a:ext cx="1707003" cy="288000"/>
            </a:xfrm>
            <a:prstGeom prst="rect">
              <a:avLst/>
            </a:prstGeom>
            <a:solidFill>
              <a:schemeClr val="bg1"/>
            </a:solidFill>
            <a:ln w="952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err="1">
                  <a:ln>
                    <a:solidFill>
                      <a:prstClr val="white">
                        <a:lumMod val="75000"/>
                        <a:alpha val="0"/>
                      </a:prstClr>
                    </a:solidFill>
                  </a:ln>
                  <a:solidFill>
                    <a:srgbClr val="0091DA"/>
                  </a:solidFill>
                  <a:effectLst/>
                  <a:uLnTx/>
                  <a:uFillTx/>
                  <a:latin typeface="Arial"/>
                  <a:ea typeface="+mn-ea"/>
                  <a:cs typeface="+mn-cs"/>
                </a:rPr>
                <a:t>Bioinstrument</a:t>
              </a: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 and </a:t>
              </a:r>
              <a:r>
                <a:rPr kumimoji="0" lang="en-US" altLang="ko-KR" sz="1050" b="1" i="0" u="none" strike="noStrike" kern="1200" cap="none" spc="0" normalizeH="0" baseline="0" noProof="0" dirty="0" err="1">
                  <a:ln>
                    <a:solidFill>
                      <a:prstClr val="white">
                        <a:lumMod val="75000"/>
                        <a:alpha val="0"/>
                      </a:prstClr>
                    </a:solidFill>
                  </a:ln>
                  <a:solidFill>
                    <a:srgbClr val="0091DA"/>
                  </a:solidFill>
                  <a:effectLst/>
                  <a:uLnTx/>
                  <a:uFillTx/>
                  <a:latin typeface="Arial"/>
                  <a:ea typeface="+mn-ea"/>
                  <a:cs typeface="+mn-cs"/>
                </a:rPr>
                <a:t>Bioequipment</a:t>
              </a: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 Industry</a:t>
              </a:r>
              <a:endParaRPr kumimoji="0" lang="ko-KR" altLang="en-US"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endParaRPr>
            </a:p>
          </p:txBody>
        </p:sp>
        <p:sp>
          <p:nvSpPr>
            <p:cNvPr id="46" name="직사각형 45">
              <a:extLst>
                <a:ext uri="{FF2B5EF4-FFF2-40B4-BE49-F238E27FC236}">
                  <a16:creationId xmlns:a16="http://schemas.microsoft.com/office/drawing/2014/main" id="{08E51B90-D13C-42C2-B732-1FD7284F3BFB}"/>
                </a:ext>
              </a:extLst>
            </p:cNvPr>
            <p:cNvSpPr/>
            <p:nvPr/>
          </p:nvSpPr>
          <p:spPr>
            <a:xfrm>
              <a:off x="1990649" y="4730541"/>
              <a:ext cx="1707003" cy="288000"/>
            </a:xfrm>
            <a:prstGeom prst="rect">
              <a:avLst/>
            </a:prstGeom>
            <a:solidFill>
              <a:schemeClr val="bg1"/>
            </a:solidFill>
            <a:ln w="952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Bioprocess and Equipment Industry</a:t>
              </a:r>
              <a:endParaRPr kumimoji="0" lang="ko-KR" altLang="en-US"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endParaRPr>
            </a:p>
          </p:txBody>
        </p:sp>
        <p:cxnSp>
          <p:nvCxnSpPr>
            <p:cNvPr id="47" name="꺾인 연결선 63">
              <a:extLst>
                <a:ext uri="{FF2B5EF4-FFF2-40B4-BE49-F238E27FC236}">
                  <a16:creationId xmlns:a16="http://schemas.microsoft.com/office/drawing/2014/main" id="{8EC0DABA-ACC6-4B25-A837-920CB6FB36F9}"/>
                </a:ext>
              </a:extLst>
            </p:cNvPr>
            <p:cNvCxnSpPr>
              <a:cxnSpLocks/>
              <a:stCxn id="41" idx="1"/>
              <a:endCxn id="40" idx="3"/>
            </p:cNvCxnSpPr>
            <p:nvPr/>
          </p:nvCxnSpPr>
          <p:spPr>
            <a:xfrm rot="10800000" flipV="1">
              <a:off x="1528837" y="2253461"/>
              <a:ext cx="461814" cy="1834756"/>
            </a:xfrm>
            <a:prstGeom prst="bentConnector3">
              <a:avLst>
                <a:gd name="adj1" fmla="val 50000"/>
              </a:avLst>
            </a:prstGeom>
            <a:noFill/>
            <a:ln w="12700" cap="rnd" cmpd="sng" algn="ctr">
              <a:solidFill>
                <a:schemeClr val="accent1"/>
              </a:solidFill>
              <a:prstDash val="solid"/>
            </a:ln>
            <a:effectLst/>
          </p:spPr>
        </p:cxnSp>
        <p:cxnSp>
          <p:nvCxnSpPr>
            <p:cNvPr id="48" name="꺾인 연결선 64">
              <a:extLst>
                <a:ext uri="{FF2B5EF4-FFF2-40B4-BE49-F238E27FC236}">
                  <a16:creationId xmlns:a16="http://schemas.microsoft.com/office/drawing/2014/main" id="{3642CB55-0E7A-4826-B6AE-C3BFF2AA3820}"/>
                </a:ext>
              </a:extLst>
            </p:cNvPr>
            <p:cNvCxnSpPr>
              <a:cxnSpLocks/>
              <a:stCxn id="42" idx="1"/>
              <a:endCxn id="40" idx="3"/>
            </p:cNvCxnSpPr>
            <p:nvPr/>
          </p:nvCxnSpPr>
          <p:spPr>
            <a:xfrm rot="10800000" flipV="1">
              <a:off x="1528837" y="2777677"/>
              <a:ext cx="461814" cy="1310540"/>
            </a:xfrm>
            <a:prstGeom prst="bentConnector3">
              <a:avLst>
                <a:gd name="adj1" fmla="val 50000"/>
              </a:avLst>
            </a:prstGeom>
            <a:noFill/>
            <a:ln w="12700" cap="rnd" cmpd="sng" algn="ctr">
              <a:solidFill>
                <a:schemeClr val="accent1"/>
              </a:solidFill>
              <a:prstDash val="solid"/>
            </a:ln>
            <a:effectLst/>
          </p:spPr>
        </p:cxnSp>
        <p:cxnSp>
          <p:nvCxnSpPr>
            <p:cNvPr id="49" name="꺾인 연결선 65">
              <a:extLst>
                <a:ext uri="{FF2B5EF4-FFF2-40B4-BE49-F238E27FC236}">
                  <a16:creationId xmlns:a16="http://schemas.microsoft.com/office/drawing/2014/main" id="{9F5351BA-86C3-46FB-8B4E-FC3E9348919F}"/>
                </a:ext>
              </a:extLst>
            </p:cNvPr>
            <p:cNvCxnSpPr>
              <a:cxnSpLocks/>
              <a:stCxn id="43" idx="1"/>
              <a:endCxn id="40" idx="3"/>
            </p:cNvCxnSpPr>
            <p:nvPr/>
          </p:nvCxnSpPr>
          <p:spPr>
            <a:xfrm rot="10800000" flipV="1">
              <a:off x="1528837" y="3301893"/>
              <a:ext cx="461814" cy="786324"/>
            </a:xfrm>
            <a:prstGeom prst="bentConnector3">
              <a:avLst>
                <a:gd name="adj1" fmla="val 50000"/>
              </a:avLst>
            </a:prstGeom>
            <a:noFill/>
            <a:ln w="12700" cap="rnd" cmpd="sng" algn="ctr">
              <a:solidFill>
                <a:schemeClr val="accent1"/>
              </a:solidFill>
              <a:prstDash val="solid"/>
            </a:ln>
            <a:effectLst/>
          </p:spPr>
        </p:cxnSp>
        <p:cxnSp>
          <p:nvCxnSpPr>
            <p:cNvPr id="50" name="꺾인 연결선 66">
              <a:extLst>
                <a:ext uri="{FF2B5EF4-FFF2-40B4-BE49-F238E27FC236}">
                  <a16:creationId xmlns:a16="http://schemas.microsoft.com/office/drawing/2014/main" id="{27F2C937-43D1-4732-9D9D-914A80922964}"/>
                </a:ext>
              </a:extLst>
            </p:cNvPr>
            <p:cNvCxnSpPr>
              <a:cxnSpLocks/>
              <a:stCxn id="44" idx="1"/>
              <a:endCxn id="40" idx="3"/>
            </p:cNvCxnSpPr>
            <p:nvPr/>
          </p:nvCxnSpPr>
          <p:spPr>
            <a:xfrm rot="10800000" flipV="1">
              <a:off x="1528837" y="3826109"/>
              <a:ext cx="461814" cy="262108"/>
            </a:xfrm>
            <a:prstGeom prst="bentConnector3">
              <a:avLst>
                <a:gd name="adj1" fmla="val 50000"/>
              </a:avLst>
            </a:prstGeom>
            <a:noFill/>
            <a:ln w="12700" cap="rnd" cmpd="sng" algn="ctr">
              <a:solidFill>
                <a:schemeClr val="accent1"/>
              </a:solidFill>
              <a:prstDash val="solid"/>
            </a:ln>
            <a:effectLst/>
          </p:spPr>
        </p:cxnSp>
        <p:cxnSp>
          <p:nvCxnSpPr>
            <p:cNvPr id="51" name="꺾인 연결선 68">
              <a:extLst>
                <a:ext uri="{FF2B5EF4-FFF2-40B4-BE49-F238E27FC236}">
                  <a16:creationId xmlns:a16="http://schemas.microsoft.com/office/drawing/2014/main" id="{207702B9-C639-4E16-80CC-8616F54378BD}"/>
                </a:ext>
              </a:extLst>
            </p:cNvPr>
            <p:cNvCxnSpPr>
              <a:cxnSpLocks/>
              <a:stCxn id="45" idx="1"/>
              <a:endCxn id="40" idx="3"/>
            </p:cNvCxnSpPr>
            <p:nvPr/>
          </p:nvCxnSpPr>
          <p:spPr>
            <a:xfrm rot="10800000">
              <a:off x="1528837" y="4088217"/>
              <a:ext cx="461814" cy="262108"/>
            </a:xfrm>
            <a:prstGeom prst="bentConnector3">
              <a:avLst>
                <a:gd name="adj1" fmla="val 50000"/>
              </a:avLst>
            </a:prstGeom>
            <a:noFill/>
            <a:ln w="12700" cap="rnd" cmpd="sng" algn="ctr">
              <a:solidFill>
                <a:schemeClr val="accent1"/>
              </a:solidFill>
              <a:prstDash val="solid"/>
            </a:ln>
            <a:effectLst/>
          </p:spPr>
        </p:cxnSp>
        <p:cxnSp>
          <p:nvCxnSpPr>
            <p:cNvPr id="52" name="꺾인 연결선 69">
              <a:extLst>
                <a:ext uri="{FF2B5EF4-FFF2-40B4-BE49-F238E27FC236}">
                  <a16:creationId xmlns:a16="http://schemas.microsoft.com/office/drawing/2014/main" id="{FD1809B5-24DE-4EC6-A44C-D540D545F307}"/>
                </a:ext>
              </a:extLst>
            </p:cNvPr>
            <p:cNvCxnSpPr>
              <a:cxnSpLocks/>
              <a:stCxn id="54" idx="1"/>
              <a:endCxn id="40" idx="3"/>
            </p:cNvCxnSpPr>
            <p:nvPr/>
          </p:nvCxnSpPr>
          <p:spPr>
            <a:xfrm rot="10800000">
              <a:off x="1528837" y="4088218"/>
              <a:ext cx="461814" cy="1834757"/>
            </a:xfrm>
            <a:prstGeom prst="bentConnector3">
              <a:avLst>
                <a:gd name="adj1" fmla="val 50000"/>
              </a:avLst>
            </a:prstGeom>
            <a:noFill/>
            <a:ln w="12700" cap="rnd" cmpd="sng" algn="ctr">
              <a:solidFill>
                <a:schemeClr val="accent1"/>
              </a:solidFill>
              <a:prstDash val="solid"/>
            </a:ln>
            <a:effectLst/>
          </p:spPr>
        </p:cxnSp>
        <p:sp>
          <p:nvSpPr>
            <p:cNvPr id="53" name="직사각형 52">
              <a:extLst>
                <a:ext uri="{FF2B5EF4-FFF2-40B4-BE49-F238E27FC236}">
                  <a16:creationId xmlns:a16="http://schemas.microsoft.com/office/drawing/2014/main" id="{D31D845B-6A74-485A-8FB8-C1DDD1FEC0BF}"/>
                </a:ext>
              </a:extLst>
            </p:cNvPr>
            <p:cNvSpPr/>
            <p:nvPr/>
          </p:nvSpPr>
          <p:spPr>
            <a:xfrm>
              <a:off x="1990649" y="5254757"/>
              <a:ext cx="1707003" cy="288000"/>
            </a:xfrm>
            <a:prstGeom prst="rect">
              <a:avLst/>
            </a:prstGeom>
            <a:solidFill>
              <a:schemeClr val="bg1"/>
            </a:solidFill>
            <a:ln w="952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rPr>
                <a:t>Bioresource Industry</a:t>
              </a:r>
              <a:endParaRPr kumimoji="0" lang="ko-KR" altLang="en-US" sz="1050" b="1" i="0" u="none" strike="noStrike" kern="1200" cap="none" spc="0" normalizeH="0" baseline="0" noProof="0" dirty="0">
                <a:ln>
                  <a:solidFill>
                    <a:prstClr val="white">
                      <a:lumMod val="75000"/>
                      <a:alpha val="0"/>
                    </a:prstClr>
                  </a:solidFill>
                </a:ln>
                <a:solidFill>
                  <a:srgbClr val="0091DA"/>
                </a:solidFill>
                <a:effectLst/>
                <a:uLnTx/>
                <a:uFillTx/>
                <a:latin typeface="Arial"/>
                <a:ea typeface="+mn-ea"/>
                <a:cs typeface="+mn-cs"/>
              </a:endParaRPr>
            </a:p>
          </p:txBody>
        </p:sp>
        <p:sp>
          <p:nvSpPr>
            <p:cNvPr id="54" name="직사각형 53">
              <a:extLst>
                <a:ext uri="{FF2B5EF4-FFF2-40B4-BE49-F238E27FC236}">
                  <a16:creationId xmlns:a16="http://schemas.microsoft.com/office/drawing/2014/main" id="{A7F98A1B-49E3-484E-93F5-1875D69805F8}"/>
                </a:ext>
              </a:extLst>
            </p:cNvPr>
            <p:cNvSpPr/>
            <p:nvPr/>
          </p:nvSpPr>
          <p:spPr>
            <a:xfrm>
              <a:off x="1990649" y="5778974"/>
              <a:ext cx="1707003" cy="288000"/>
            </a:xfrm>
            <a:prstGeom prst="rect">
              <a:avLst/>
            </a:prstGeom>
            <a:solidFill>
              <a:srgbClr val="6D2077"/>
            </a:solidFill>
            <a:ln w="9525" cap="rnd"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prstClr val="white"/>
                  </a:solidFill>
                  <a:effectLst/>
                  <a:uLnTx/>
                  <a:uFillTx/>
                  <a:latin typeface="Arial"/>
                  <a:ea typeface="+mn-ea"/>
                  <a:cs typeface="+mn-cs"/>
                </a:rPr>
                <a:t>Bio Service Industry</a:t>
              </a:r>
              <a:endParaRPr kumimoji="0" lang="ko-KR" altLang="en-US" sz="1050" b="1" i="0" u="none" strike="noStrike" kern="1200" cap="none" spc="0" normalizeH="0" baseline="0" noProof="0" dirty="0">
                <a:ln>
                  <a:solidFill>
                    <a:prstClr val="white">
                      <a:lumMod val="75000"/>
                      <a:alpha val="0"/>
                    </a:prstClr>
                  </a:solidFill>
                </a:ln>
                <a:solidFill>
                  <a:prstClr val="white"/>
                </a:solidFill>
                <a:effectLst/>
                <a:uLnTx/>
                <a:uFillTx/>
                <a:latin typeface="Arial"/>
                <a:ea typeface="+mn-ea"/>
                <a:cs typeface="+mn-cs"/>
              </a:endParaRPr>
            </a:p>
          </p:txBody>
        </p:sp>
        <p:cxnSp>
          <p:nvCxnSpPr>
            <p:cNvPr id="55" name="꺾인 연결선 69">
              <a:extLst>
                <a:ext uri="{FF2B5EF4-FFF2-40B4-BE49-F238E27FC236}">
                  <a16:creationId xmlns:a16="http://schemas.microsoft.com/office/drawing/2014/main" id="{88DA77A2-3E50-4B5D-8459-CC72ADFD87C8}"/>
                </a:ext>
              </a:extLst>
            </p:cNvPr>
            <p:cNvCxnSpPr>
              <a:cxnSpLocks/>
              <a:stCxn id="53" idx="1"/>
              <a:endCxn id="40" idx="3"/>
            </p:cNvCxnSpPr>
            <p:nvPr/>
          </p:nvCxnSpPr>
          <p:spPr>
            <a:xfrm rot="10800000">
              <a:off x="1528837" y="4088217"/>
              <a:ext cx="461814" cy="1310540"/>
            </a:xfrm>
            <a:prstGeom prst="bentConnector3">
              <a:avLst>
                <a:gd name="adj1" fmla="val 50000"/>
              </a:avLst>
            </a:prstGeom>
            <a:noFill/>
            <a:ln w="12700" cap="rnd" cmpd="sng" algn="ctr">
              <a:solidFill>
                <a:schemeClr val="accent1"/>
              </a:solidFill>
              <a:prstDash val="solid"/>
            </a:ln>
            <a:effectLst/>
          </p:spPr>
        </p:cxnSp>
        <p:cxnSp>
          <p:nvCxnSpPr>
            <p:cNvPr id="56" name="꺾인 연결선 69">
              <a:extLst>
                <a:ext uri="{FF2B5EF4-FFF2-40B4-BE49-F238E27FC236}">
                  <a16:creationId xmlns:a16="http://schemas.microsoft.com/office/drawing/2014/main" id="{83EB9EF8-99B5-4865-966B-F1152F083B01}"/>
                </a:ext>
              </a:extLst>
            </p:cNvPr>
            <p:cNvCxnSpPr>
              <a:cxnSpLocks/>
              <a:stCxn id="46" idx="1"/>
              <a:endCxn id="40" idx="3"/>
            </p:cNvCxnSpPr>
            <p:nvPr/>
          </p:nvCxnSpPr>
          <p:spPr>
            <a:xfrm rot="10800000">
              <a:off x="1528837" y="4088217"/>
              <a:ext cx="461814" cy="786324"/>
            </a:xfrm>
            <a:prstGeom prst="bentConnector3">
              <a:avLst>
                <a:gd name="adj1" fmla="val 50000"/>
              </a:avLst>
            </a:prstGeom>
            <a:noFill/>
            <a:ln w="12700" cap="rnd" cmpd="sng" algn="ctr">
              <a:solidFill>
                <a:schemeClr val="accent1"/>
              </a:solidFill>
              <a:prstDash val="solid"/>
            </a:ln>
            <a:effectLst/>
          </p:spPr>
        </p:cxnSp>
        <p:sp>
          <p:nvSpPr>
            <p:cNvPr id="57" name="직사각형 56">
              <a:extLst>
                <a:ext uri="{FF2B5EF4-FFF2-40B4-BE49-F238E27FC236}">
                  <a16:creationId xmlns:a16="http://schemas.microsoft.com/office/drawing/2014/main" id="{A1C9062A-58A0-44BD-9F66-779BB9DBC47C}"/>
                </a:ext>
              </a:extLst>
            </p:cNvPr>
            <p:cNvSpPr/>
            <p:nvPr/>
          </p:nvSpPr>
          <p:spPr>
            <a:xfrm>
              <a:off x="3871347" y="2109460"/>
              <a:ext cx="5227338" cy="28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rPr>
                <a:t>Manufacturing pharmaceuticals and medical devices used for diagnosing, preventing, and treating various diseases</a:t>
              </a:r>
              <a:endParaRPr kumimoji="0" lang="ko-KR" altLang="en-US"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endParaRPr>
            </a:p>
          </p:txBody>
        </p:sp>
        <p:sp>
          <p:nvSpPr>
            <p:cNvPr id="58" name="직사각형 57">
              <a:extLst>
                <a:ext uri="{FF2B5EF4-FFF2-40B4-BE49-F238E27FC236}">
                  <a16:creationId xmlns:a16="http://schemas.microsoft.com/office/drawing/2014/main" id="{257CB337-B11F-4877-B8EF-62314AE3FC64}"/>
                </a:ext>
              </a:extLst>
            </p:cNvPr>
            <p:cNvSpPr/>
            <p:nvPr/>
          </p:nvSpPr>
          <p:spPr>
            <a:xfrm>
              <a:off x="3871347" y="2633676"/>
              <a:ext cx="5227338" cy="28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rPr>
                <a:t>Utilizing biotechnology and related technologies to manufacture and import compounds, conduct research and development, and acquire energy</a:t>
              </a:r>
              <a:endParaRPr kumimoji="0" lang="ko-KR" altLang="en-US"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endParaRPr>
            </a:p>
          </p:txBody>
        </p:sp>
        <p:sp>
          <p:nvSpPr>
            <p:cNvPr id="59" name="직사각형 58">
              <a:extLst>
                <a:ext uri="{FF2B5EF4-FFF2-40B4-BE49-F238E27FC236}">
                  <a16:creationId xmlns:a16="http://schemas.microsoft.com/office/drawing/2014/main" id="{0DF61D66-6E87-475D-85C3-3FAEEDD4F8D6}"/>
                </a:ext>
              </a:extLst>
            </p:cNvPr>
            <p:cNvSpPr/>
            <p:nvPr/>
          </p:nvSpPr>
          <p:spPr>
            <a:xfrm>
              <a:off x="3871347" y="3157892"/>
              <a:ext cx="5227338" cy="28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rPr>
                <a:t>Utilizing biotechnology and related technologies to manufacture various food products, animal feed, and maintain animal and plant health</a:t>
              </a:r>
              <a:endParaRPr kumimoji="0" lang="ko-KR" altLang="en-US"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endParaRPr>
            </a:p>
          </p:txBody>
        </p:sp>
        <p:sp>
          <p:nvSpPr>
            <p:cNvPr id="60" name="직사각형 59">
              <a:extLst>
                <a:ext uri="{FF2B5EF4-FFF2-40B4-BE49-F238E27FC236}">
                  <a16:creationId xmlns:a16="http://schemas.microsoft.com/office/drawing/2014/main" id="{236BB6B0-8D80-410A-855D-232AB92B4DA4}"/>
                </a:ext>
              </a:extLst>
            </p:cNvPr>
            <p:cNvSpPr/>
            <p:nvPr/>
          </p:nvSpPr>
          <p:spPr>
            <a:xfrm>
              <a:off x="3871347" y="3682108"/>
              <a:ext cx="5227338" cy="28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rPr>
                <a:t>Manufacturing substances or systems for environmental remediation, restoration, pollution reduction, and prevention purposes</a:t>
              </a:r>
              <a:endParaRPr kumimoji="0" lang="ko-KR" altLang="en-US"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endParaRPr>
            </a:p>
          </p:txBody>
        </p:sp>
        <p:sp>
          <p:nvSpPr>
            <p:cNvPr id="61" name="직사각형 60">
              <a:extLst>
                <a:ext uri="{FF2B5EF4-FFF2-40B4-BE49-F238E27FC236}">
                  <a16:creationId xmlns:a16="http://schemas.microsoft.com/office/drawing/2014/main" id="{828FFBB5-D7AD-48A9-8948-DD2EE17694A5}"/>
                </a:ext>
              </a:extLst>
            </p:cNvPr>
            <p:cNvSpPr/>
            <p:nvPr/>
          </p:nvSpPr>
          <p:spPr>
            <a:xfrm>
              <a:off x="3871347" y="4206324"/>
              <a:ext cx="5227338" cy="28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rPr>
                <a:t>Utilizing biotechnology, nanotechnology, and electronic technologies to manufacture parts and devices for medical and analytical purposes</a:t>
              </a:r>
              <a:endParaRPr kumimoji="0" lang="ko-KR" altLang="en-US"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endParaRPr>
            </a:p>
          </p:txBody>
        </p:sp>
        <p:sp>
          <p:nvSpPr>
            <p:cNvPr id="62" name="직사각형 61">
              <a:extLst>
                <a:ext uri="{FF2B5EF4-FFF2-40B4-BE49-F238E27FC236}">
                  <a16:creationId xmlns:a16="http://schemas.microsoft.com/office/drawing/2014/main" id="{28847331-A808-497F-B54C-E7AA8161FECC}"/>
                </a:ext>
              </a:extLst>
            </p:cNvPr>
            <p:cNvSpPr/>
            <p:nvPr/>
          </p:nvSpPr>
          <p:spPr>
            <a:xfrm>
              <a:off x="3871347" y="4730540"/>
              <a:ext cx="5227338" cy="28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rPr>
                <a:t>Manufacturing equipment, devices, and parts that are utilized for biotechnology research and industrial purposes</a:t>
              </a:r>
              <a:endParaRPr kumimoji="0" lang="ko-KR" altLang="en-US"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endParaRPr>
            </a:p>
          </p:txBody>
        </p:sp>
        <p:sp>
          <p:nvSpPr>
            <p:cNvPr id="64" name="직사각형 63">
              <a:extLst>
                <a:ext uri="{FF2B5EF4-FFF2-40B4-BE49-F238E27FC236}">
                  <a16:creationId xmlns:a16="http://schemas.microsoft.com/office/drawing/2014/main" id="{669CE649-567C-465B-85AC-0AFEBFAA21B7}"/>
                </a:ext>
              </a:extLst>
            </p:cNvPr>
            <p:cNvSpPr/>
            <p:nvPr/>
          </p:nvSpPr>
          <p:spPr>
            <a:xfrm>
              <a:off x="3871347" y="5254756"/>
              <a:ext cx="5227338" cy="28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rPr>
                <a:t>Utilizing biotechnology to discover, cultivate, breed, manufacture and conduct research and development on organisms that have been endowed with new functions</a:t>
              </a:r>
              <a:endParaRPr kumimoji="0" lang="ko-KR" altLang="en-US" sz="1000" b="0" i="0" u="none" strike="noStrike" kern="1200" cap="none" spc="0" normalizeH="0" baseline="0" noProof="0" dirty="0">
                <a:ln>
                  <a:noFill/>
                </a:ln>
                <a:solidFill>
                  <a:srgbClr val="000000"/>
                </a:solidFill>
                <a:effectLst/>
                <a:uLnTx/>
                <a:uFillTx/>
                <a:latin typeface="Arial"/>
                <a:ea typeface="맑은 고딕" panose="020B0503020000020004" pitchFamily="50" charset="-127"/>
                <a:cs typeface="+mn-cs"/>
              </a:endParaRPr>
            </a:p>
          </p:txBody>
        </p:sp>
        <p:sp>
          <p:nvSpPr>
            <p:cNvPr id="71" name="직사각형 70">
              <a:extLst>
                <a:ext uri="{FF2B5EF4-FFF2-40B4-BE49-F238E27FC236}">
                  <a16:creationId xmlns:a16="http://schemas.microsoft.com/office/drawing/2014/main" id="{2541D82E-D51F-4228-854F-3BFC90C99FCD}"/>
                </a:ext>
              </a:extLst>
            </p:cNvPr>
            <p:cNvSpPr/>
            <p:nvPr/>
          </p:nvSpPr>
          <p:spPr>
            <a:xfrm>
              <a:off x="3871347" y="5778974"/>
              <a:ext cx="5227338" cy="288000"/>
            </a:xfrm>
            <a:prstGeom prst="rect">
              <a:avLst/>
            </a:prstGeom>
            <a:solidFill>
              <a:srgbClr val="6D207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Arial"/>
                  <a:ea typeface="+mn-ea"/>
                  <a:cs typeface="+mn-cs"/>
                </a:rPr>
                <a:t>Utilizing tangible and intangible intermediates embodying bio and clinical-related information and knowledge to provide services</a:t>
              </a:r>
              <a:endParaRPr kumimoji="0" lang="ko-KR" altLang="en-US"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2" name="Title 1"/>
          <p:cNvSpPr>
            <a:spLocks noGrp="1"/>
          </p:cNvSpPr>
          <p:nvPr>
            <p:ph type="title"/>
          </p:nvPr>
        </p:nvSpPr>
        <p:spPr/>
        <p:txBody>
          <a:bodyPr/>
          <a:lstStyle/>
          <a:p>
            <a:r>
              <a:rPr lang="en-US" altLang="ko-KR" sz="4800" dirty="0"/>
              <a:t>Understanding of Industry (1/5)</a:t>
            </a:r>
            <a:endParaRPr lang="en-GB" sz="4800" dirty="0"/>
          </a:p>
        </p:txBody>
      </p:sp>
      <p:sp>
        <p:nvSpPr>
          <p:cNvPr id="39" name="Rectangle 3">
            <a:extLst>
              <a:ext uri="{FF2B5EF4-FFF2-40B4-BE49-F238E27FC236}">
                <a16:creationId xmlns:a16="http://schemas.microsoft.com/office/drawing/2014/main" id="{E8963C66-83D2-472D-BF30-C1A762703A2D}"/>
              </a:ext>
            </a:extLst>
          </p:cNvPr>
          <p:cNvSpPr>
            <a:spLocks noChangeArrowheads="1"/>
          </p:cNvSpPr>
          <p:nvPr>
            <p:custDataLst>
              <p:tags r:id="rId1"/>
            </p:custDataLst>
          </p:nvPr>
        </p:nvSpPr>
        <p:spPr bwMode="auto">
          <a:xfrm>
            <a:off x="427800" y="1208175"/>
            <a:ext cx="8917200" cy="435600"/>
          </a:xfrm>
          <a:prstGeom prst="rect">
            <a:avLst/>
          </a:prstGeom>
          <a:noFill/>
          <a:ln w="9525">
            <a:noFill/>
            <a:miter lim="800000"/>
            <a:headEnd/>
            <a:tailEnd/>
          </a:ln>
          <a:effectLst/>
        </p:spPr>
        <p:txBody>
          <a:bodyPr lIns="90000" tIns="46800" rIns="90000" bIns="46800"/>
          <a:lstStyle/>
          <a:p>
            <a:pPr marL="180975" marR="0" lvl="1" indent="-179388" algn="l" defTabSz="914400" rtl="0" eaLnBrk="1" fontAlgn="auto" latinLnBrk="0" hangingPunct="1">
              <a:lnSpc>
                <a:spcPct val="110000"/>
              </a:lnSpc>
              <a:spcBef>
                <a:spcPts val="432"/>
              </a:spcBef>
              <a:spcAft>
                <a:spcPts val="0"/>
              </a:spcAft>
              <a:buClr>
                <a:srgbClr val="00338D"/>
              </a:buClr>
              <a:buSzPct val="85000"/>
              <a:buFont typeface="Wingdings" pitchFamily="2" charset="2"/>
              <a:buChar char="l"/>
              <a:tabLst/>
              <a:defRPr/>
            </a:pPr>
            <a:endParaRPr kumimoji="0" lang="en-US" altLang="ko-KR" sz="900" b="0" i="0" u="none" strike="noStrike" kern="1200" cap="none" spc="0" normalizeH="0" baseline="0" noProof="0" dirty="0">
              <a:ln>
                <a:noFill/>
              </a:ln>
              <a:solidFill>
                <a:srgbClr val="000000"/>
              </a:solidFill>
              <a:effectLst/>
              <a:uLnTx/>
              <a:uFillTx/>
              <a:latin typeface="Univers for KPMG" panose="020B0603020202020204" pitchFamily="34" charset="0"/>
              <a:ea typeface="맑은 고딕" panose="020B0503020000020004" pitchFamily="50" charset="-127"/>
              <a:cs typeface="+mn-cs"/>
            </a:endParaRPr>
          </a:p>
        </p:txBody>
      </p:sp>
      <p:sp>
        <p:nvSpPr>
          <p:cNvPr id="109" name="직사각형 60">
            <a:extLst>
              <a:ext uri="{FF2B5EF4-FFF2-40B4-BE49-F238E27FC236}">
                <a16:creationId xmlns:a16="http://schemas.microsoft.com/office/drawing/2014/main" id="{69208908-9DD8-412C-A94C-914AEE1A6060}"/>
              </a:ext>
            </a:extLst>
          </p:cNvPr>
          <p:cNvSpPr/>
          <p:nvPr/>
        </p:nvSpPr>
        <p:spPr>
          <a:xfrm>
            <a:off x="809084" y="6129095"/>
            <a:ext cx="4405164" cy="16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Source: Korea Biotechnology Industry Organization</a:t>
            </a:r>
          </a:p>
        </p:txBody>
      </p:sp>
      <p:sp>
        <p:nvSpPr>
          <p:cNvPr id="34" name="텍스트 개체 틀 2">
            <a:extLst>
              <a:ext uri="{FF2B5EF4-FFF2-40B4-BE49-F238E27FC236}">
                <a16:creationId xmlns:a16="http://schemas.microsoft.com/office/drawing/2014/main" id="{066CB5AD-DD8E-4A83-ABAF-489145182158}"/>
              </a:ext>
            </a:extLst>
          </p:cNvPr>
          <p:cNvSpPr txBox="1">
            <a:spLocks/>
          </p:cNvSpPr>
          <p:nvPr/>
        </p:nvSpPr>
        <p:spPr>
          <a:xfrm>
            <a:off x="823780" y="1031880"/>
            <a:ext cx="8254800"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50"/>
              </a:spcAft>
              <a:buClrTx/>
              <a:buSzTx/>
              <a:buFontTx/>
              <a:buNone/>
              <a:tabLst/>
              <a:defRPr/>
            </a:pPr>
            <a:r>
              <a:rPr kumimoji="0" lang="en-US" altLang="ko-KR" sz="1050" b="1" i="0" u="none" strike="noStrike" kern="1200" cap="none" spc="0" normalizeH="0" baseline="0" noProof="0" dirty="0">
                <a:ln>
                  <a:noFill/>
                </a:ln>
                <a:solidFill>
                  <a:srgbClr val="003087"/>
                </a:solidFill>
                <a:effectLst/>
                <a:uLnTx/>
                <a:uFillTx/>
                <a:latin typeface="+mn-lt"/>
                <a:ea typeface="맑은 고딕" panose="020B0503020000020004" pitchFamily="50" charset="-127"/>
                <a:cs typeface="Arial" pitchFamily="34" charset="0"/>
              </a:rPr>
              <a:t>The biotech industry utilizes biotechnology to generate added value in various fields by utilizing the functions and information of living organisms. As technology advances, the scope of applicable industries is expanding beyond pharmaceuticals, energy, and food to include environmental, resource, and service industries.</a:t>
            </a:r>
            <a:endParaRPr kumimoji="0" lang="en-US" altLang="ko-KR" sz="1050" b="1" i="0" u="none" strike="noStrike" kern="1200" cap="none" spc="0" normalizeH="0" baseline="0" noProof="0" dirty="0">
              <a:ln>
                <a:noFill/>
              </a:ln>
              <a:solidFill>
                <a:srgbClr val="003087"/>
              </a:solidFill>
              <a:effectLst/>
              <a:uLnTx/>
              <a:uFillTx/>
              <a:latin typeface="+mn-lt"/>
              <a:ea typeface="맑은 고딕" panose="020B0503020000020004" pitchFamily="50" charset="-127"/>
            </a:endParaRPr>
          </a:p>
        </p:txBody>
      </p:sp>
      <p:graphicFrame>
        <p:nvGraphicFramePr>
          <p:cNvPr id="37" name="표 36">
            <a:extLst>
              <a:ext uri="{FF2B5EF4-FFF2-40B4-BE49-F238E27FC236}">
                <a16:creationId xmlns:a16="http://schemas.microsoft.com/office/drawing/2014/main" id="{BC167F26-32E4-49EB-998F-9260B463EAD5}"/>
              </a:ext>
            </a:extLst>
          </p:cNvPr>
          <p:cNvGraphicFramePr>
            <a:graphicFrameLocks noGrp="1"/>
          </p:cNvGraphicFramePr>
          <p:nvPr/>
        </p:nvGraphicFramePr>
        <p:xfrm>
          <a:off x="809084" y="1535222"/>
          <a:ext cx="3952113" cy="269600"/>
        </p:xfrm>
        <a:graphic>
          <a:graphicData uri="http://schemas.openxmlformats.org/drawingml/2006/table">
            <a:tbl>
              <a:tblPr firstRow="1" bandRow="1">
                <a:tableStyleId>{5C22544A-7EE6-4342-B048-85BDC9FD1C3A}</a:tableStyleId>
              </a:tblPr>
              <a:tblGrid>
                <a:gridCol w="3952113">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1" baseline="0" dirty="0">
                          <a:solidFill>
                            <a:srgbClr val="00338D"/>
                          </a:solidFill>
                          <a:latin typeface="Arial" panose="020B0604020202020204" pitchFamily="34" charset="0"/>
                          <a:ea typeface="맑은 고딕" panose="020B0503020000020004" pitchFamily="50" charset="-127"/>
                        </a:rPr>
                        <a:t>Classification of the Biotech Industry</a:t>
                      </a:r>
                    </a:p>
                  </a:txBody>
                  <a:tcPr marL="0" marR="0" marT="0" marB="0" anchor="ctr">
                    <a:noFill/>
                  </a:tcPr>
                </a:tc>
                <a:extLst>
                  <a:ext uri="{0D108BD9-81ED-4DB2-BD59-A6C34878D82A}">
                    <a16:rowId xmlns:a16="http://schemas.microsoft.com/office/drawing/2014/main" val="10000"/>
                  </a:ext>
                </a:extLst>
              </a:tr>
            </a:tbl>
          </a:graphicData>
        </a:graphic>
      </p:graphicFrame>
      <p:sp>
        <p:nvSpPr>
          <p:cNvPr id="38" name="Text Placeholder 2">
            <a:extLst>
              <a:ext uri="{FF2B5EF4-FFF2-40B4-BE49-F238E27FC236}">
                <a16:creationId xmlns:a16="http://schemas.microsoft.com/office/drawing/2014/main" id="{2995E5C3-F241-4F67-B621-9FFC2FF191B0}"/>
              </a:ext>
            </a:extLst>
          </p:cNvPr>
          <p:cNvSpPr>
            <a:spLocks noGrp="1"/>
          </p:cNvSpPr>
          <p:nvPr>
            <p:ph type="body" sz="quarter" idx="11"/>
          </p:nvPr>
        </p:nvSpPr>
        <p:spPr>
          <a:xfrm>
            <a:off x="825500" y="203200"/>
            <a:ext cx="8255000" cy="169863"/>
          </a:xfrm>
        </p:spPr>
        <p:txBody>
          <a:bodyPr/>
          <a:lstStyle/>
          <a:p>
            <a:r>
              <a:rPr lang="en-US" dirty="0"/>
              <a:t>I. Why KPMG</a:t>
            </a:r>
            <a:endParaRPr lang="en-GB" dirty="0"/>
          </a:p>
        </p:txBody>
      </p:sp>
    </p:spTree>
    <p:extLst>
      <p:ext uri="{BB962C8B-B14F-4D97-AF65-F5344CB8AC3E}">
        <p14:creationId xmlns:p14="http://schemas.microsoft.com/office/powerpoint/2010/main" val="25557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그룹 50">
            <a:extLst>
              <a:ext uri="{FF2B5EF4-FFF2-40B4-BE49-F238E27FC236}">
                <a16:creationId xmlns:a16="http://schemas.microsoft.com/office/drawing/2014/main" id="{B7788360-1CE9-46C0-9761-D3FDBD76C0E1}"/>
              </a:ext>
            </a:extLst>
          </p:cNvPr>
          <p:cNvGrpSpPr/>
          <p:nvPr/>
        </p:nvGrpSpPr>
        <p:grpSpPr>
          <a:xfrm>
            <a:off x="809084" y="1724449"/>
            <a:ext cx="8459960" cy="4426003"/>
            <a:chOff x="574348" y="1851101"/>
            <a:chExt cx="8770652" cy="4299351"/>
          </a:xfrm>
        </p:grpSpPr>
        <p:sp>
          <p:nvSpPr>
            <p:cNvPr id="60" name="모서리가 둥근 직사각형 50">
              <a:extLst>
                <a:ext uri="{FF2B5EF4-FFF2-40B4-BE49-F238E27FC236}">
                  <a16:creationId xmlns:a16="http://schemas.microsoft.com/office/drawing/2014/main" id="{57070B2E-EFAA-4603-9B34-6DACA70093C3}"/>
                </a:ext>
              </a:extLst>
            </p:cNvPr>
            <p:cNvSpPr/>
            <p:nvPr/>
          </p:nvSpPr>
          <p:spPr>
            <a:xfrm>
              <a:off x="574350" y="1851101"/>
              <a:ext cx="8770650" cy="1370573"/>
            </a:xfrm>
            <a:prstGeom prst="roundRect">
              <a:avLst>
                <a:gd name="adj" fmla="val 0"/>
              </a:avLst>
            </a:prstGeom>
            <a:solidFill>
              <a:schemeClr val="bg1">
                <a:lumMod val="95000"/>
              </a:schemeClr>
            </a:solidFill>
            <a:ln w="12700" cap="rnd"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0" cap="none" spc="0" normalizeH="0" baseline="0" noProof="0" dirty="0">
                <a:ln>
                  <a:noFill/>
                </a:ln>
                <a:solidFill>
                  <a:srgbClr val="1F497D">
                    <a:lumMod val="50000"/>
                  </a:srgbClr>
                </a:solidFill>
                <a:effectLst/>
                <a:uLnTx/>
                <a:uFillTx/>
                <a:latin typeface="+mn-lt"/>
                <a:ea typeface="+mn-ea"/>
                <a:cs typeface="+mn-cs"/>
              </a:endParaRPr>
            </a:p>
          </p:txBody>
        </p:sp>
        <p:sp>
          <p:nvSpPr>
            <p:cNvPr id="61" name="모서리가 둥근 직사각형 52">
              <a:extLst>
                <a:ext uri="{FF2B5EF4-FFF2-40B4-BE49-F238E27FC236}">
                  <a16:creationId xmlns:a16="http://schemas.microsoft.com/office/drawing/2014/main" id="{95DFBA19-3C63-4632-B2B2-8A1B9579DF8A}"/>
                </a:ext>
              </a:extLst>
            </p:cNvPr>
            <p:cNvSpPr/>
            <p:nvPr/>
          </p:nvSpPr>
          <p:spPr>
            <a:xfrm>
              <a:off x="756440" y="2008250"/>
              <a:ext cx="735958" cy="1056274"/>
            </a:xfrm>
            <a:prstGeom prst="roundRect">
              <a:avLst>
                <a:gd name="adj" fmla="val 0"/>
              </a:avLst>
            </a:prstGeom>
            <a:solidFill>
              <a:schemeClr val="accent1"/>
            </a:solidFill>
            <a:ln w="28575" cap="rnd" cmpd="sng" algn="ctr">
              <a:solidFill>
                <a:schemeClr val="accent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rPr>
                <a:t>Biotech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rPr>
                <a:t>Industry</a:t>
              </a:r>
              <a:endParaRPr kumimoji="0" lang="ko-KR" altLang="en-US"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endParaRPr>
            </a:p>
          </p:txBody>
        </p:sp>
        <p:sp>
          <p:nvSpPr>
            <p:cNvPr id="65" name="모서리가 둥근 직사각형 52">
              <a:extLst>
                <a:ext uri="{FF2B5EF4-FFF2-40B4-BE49-F238E27FC236}">
                  <a16:creationId xmlns:a16="http://schemas.microsoft.com/office/drawing/2014/main" id="{4CAA3549-B4E3-4B42-B68E-0BF251810B6A}"/>
                </a:ext>
              </a:extLst>
            </p:cNvPr>
            <p:cNvSpPr/>
            <p:nvPr/>
          </p:nvSpPr>
          <p:spPr>
            <a:xfrm>
              <a:off x="1603637" y="2008250"/>
              <a:ext cx="735958" cy="1056274"/>
            </a:xfrm>
            <a:prstGeom prst="roundRect">
              <a:avLst>
                <a:gd name="adj" fmla="val 0"/>
              </a:avLst>
            </a:prstGeom>
            <a:solidFill>
              <a:srgbClr val="6D2077"/>
            </a:solidFill>
            <a:ln w="9525" cap="rnd"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rPr>
                <a:t>Bio-service Industry</a:t>
              </a:r>
              <a:endParaRPr kumimoji="0" lang="ko-KR" altLang="en-US"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endParaRPr>
            </a:p>
          </p:txBody>
        </p:sp>
        <p:sp>
          <p:nvSpPr>
            <p:cNvPr id="66" name="모서리가 둥근 직사각형 50">
              <a:extLst>
                <a:ext uri="{FF2B5EF4-FFF2-40B4-BE49-F238E27FC236}">
                  <a16:creationId xmlns:a16="http://schemas.microsoft.com/office/drawing/2014/main" id="{3DB0FF35-0411-4A27-98E6-2027AE69F7E6}"/>
                </a:ext>
              </a:extLst>
            </p:cNvPr>
            <p:cNvSpPr/>
            <p:nvPr/>
          </p:nvSpPr>
          <p:spPr>
            <a:xfrm>
              <a:off x="574348" y="3409184"/>
              <a:ext cx="8770650" cy="2741268"/>
            </a:xfrm>
            <a:prstGeom prst="roundRect">
              <a:avLst>
                <a:gd name="adj" fmla="val 0"/>
              </a:avLst>
            </a:prstGeom>
            <a:solidFill>
              <a:schemeClr val="bg1">
                <a:lumMod val="95000"/>
              </a:schemeClr>
            </a:solidFill>
            <a:ln w="12700" cap="rnd"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0" cap="none" spc="0" normalizeH="0" baseline="0" noProof="0" dirty="0">
                <a:ln>
                  <a:noFill/>
                </a:ln>
                <a:solidFill>
                  <a:srgbClr val="1F497D">
                    <a:lumMod val="50000"/>
                  </a:srgbClr>
                </a:solidFill>
                <a:effectLst/>
                <a:uLnTx/>
                <a:uFillTx/>
                <a:latin typeface="+mn-lt"/>
                <a:ea typeface="+mn-ea"/>
                <a:cs typeface="+mn-cs"/>
              </a:endParaRPr>
            </a:p>
          </p:txBody>
        </p:sp>
        <p:sp>
          <p:nvSpPr>
            <p:cNvPr id="67" name="AutoShape 153">
              <a:extLst>
                <a:ext uri="{FF2B5EF4-FFF2-40B4-BE49-F238E27FC236}">
                  <a16:creationId xmlns:a16="http://schemas.microsoft.com/office/drawing/2014/main" id="{AAC299FB-B980-4164-A1A1-0A50B9C9250A}"/>
                </a:ext>
              </a:extLst>
            </p:cNvPr>
            <p:cNvSpPr>
              <a:spLocks noChangeArrowheads="1"/>
            </p:cNvSpPr>
            <p:nvPr/>
          </p:nvSpPr>
          <p:spPr bwMode="auto">
            <a:xfrm>
              <a:off x="1709355" y="3537617"/>
              <a:ext cx="1080000" cy="475037"/>
            </a:xfrm>
            <a:prstGeom prst="chevron">
              <a:avLst>
                <a:gd name="adj" fmla="val 31037"/>
              </a:avLst>
            </a:prstGeom>
            <a:solidFill>
              <a:srgbClr val="0091DA"/>
            </a:solidFill>
            <a:ln w="6350">
              <a:noFill/>
              <a:miter lim="800000"/>
              <a:headEnd/>
              <a:tailEnd/>
            </a:ln>
          </p:spPr>
          <p:txBody>
            <a:bodyPr wrap="none" lIns="0" tIns="0" rIns="0" bIns="0" anchor="ctr"/>
            <a:lstStyle/>
            <a:p>
              <a:pPr marL="0" marR="0" lvl="1" indent="0" algn="ctr" defTabSz="725563"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Discovery</a:t>
              </a:r>
            </a:p>
          </p:txBody>
        </p:sp>
        <p:sp>
          <p:nvSpPr>
            <p:cNvPr id="68" name="AutoShape 153">
              <a:extLst>
                <a:ext uri="{FF2B5EF4-FFF2-40B4-BE49-F238E27FC236}">
                  <a16:creationId xmlns:a16="http://schemas.microsoft.com/office/drawing/2014/main" id="{273F4D63-718A-4975-9DEF-C9947923F2B9}"/>
                </a:ext>
              </a:extLst>
            </p:cNvPr>
            <p:cNvSpPr>
              <a:spLocks noChangeArrowheads="1"/>
            </p:cNvSpPr>
            <p:nvPr/>
          </p:nvSpPr>
          <p:spPr bwMode="auto">
            <a:xfrm>
              <a:off x="8162162" y="3537617"/>
              <a:ext cx="1080000" cy="475037"/>
            </a:xfrm>
            <a:prstGeom prst="chevron">
              <a:avLst>
                <a:gd name="adj" fmla="val 32546"/>
              </a:avLst>
            </a:prstGeom>
            <a:solidFill>
              <a:srgbClr val="0091DA">
                <a:alpha val="70000"/>
              </a:srgbClr>
            </a:solidFill>
            <a:ln w="6350">
              <a:noFill/>
              <a:miter lim="800000"/>
              <a:headEnd/>
              <a:tailEnd/>
            </a:ln>
          </p:spPr>
          <p:txBody>
            <a:bodyPr wrap="none"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Supply &amp;</a:t>
              </a:r>
              <a:br>
                <a:rPr kumimoji="0" lang="en-GB"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br>
              <a:r>
                <a:rPr kumimoji="0" lang="en-GB"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Logistics</a:t>
              </a:r>
            </a:p>
          </p:txBody>
        </p:sp>
        <p:sp>
          <p:nvSpPr>
            <p:cNvPr id="69" name="Pentagon 203">
              <a:extLst>
                <a:ext uri="{FF2B5EF4-FFF2-40B4-BE49-F238E27FC236}">
                  <a16:creationId xmlns:a16="http://schemas.microsoft.com/office/drawing/2014/main" id="{D0299AF3-5272-4F33-BC7D-2AD014A31AAE}"/>
                </a:ext>
              </a:extLst>
            </p:cNvPr>
            <p:cNvSpPr>
              <a:spLocks noChangeArrowheads="1"/>
            </p:cNvSpPr>
            <p:nvPr/>
          </p:nvSpPr>
          <p:spPr bwMode="auto">
            <a:xfrm>
              <a:off x="633887" y="3537617"/>
              <a:ext cx="1080000" cy="475037"/>
            </a:xfrm>
            <a:prstGeom prst="homePlate">
              <a:avLst>
                <a:gd name="adj" fmla="val 33504"/>
              </a:avLst>
            </a:prstGeom>
            <a:solidFill>
              <a:srgbClr val="0091DA"/>
            </a:solidFill>
            <a:ln w="6350">
              <a:noFill/>
              <a:miter lim="800000"/>
              <a:headEnd/>
              <a:tailEnd/>
            </a:ln>
          </p:spPr>
          <p:txBody>
            <a:bodyPr wrap="none" lIns="0" tIns="0" rIns="0" bIns="0" anchor="ctr"/>
            <a:lstStyle/>
            <a:p>
              <a:pPr marL="0" marR="0" lvl="1" indent="0" algn="ctr" defTabSz="725563"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Research</a:t>
              </a:r>
            </a:p>
          </p:txBody>
        </p:sp>
        <p:sp>
          <p:nvSpPr>
            <p:cNvPr id="70" name="AutoShape 153">
              <a:extLst>
                <a:ext uri="{FF2B5EF4-FFF2-40B4-BE49-F238E27FC236}">
                  <a16:creationId xmlns:a16="http://schemas.microsoft.com/office/drawing/2014/main" id="{94A98709-D199-4E2E-AA9C-265307BA6B7F}"/>
                </a:ext>
              </a:extLst>
            </p:cNvPr>
            <p:cNvSpPr>
              <a:spLocks noChangeArrowheads="1"/>
            </p:cNvSpPr>
            <p:nvPr/>
          </p:nvSpPr>
          <p:spPr bwMode="auto">
            <a:xfrm>
              <a:off x="4935759" y="3537617"/>
              <a:ext cx="1080000" cy="467312"/>
            </a:xfrm>
            <a:prstGeom prst="chevron">
              <a:avLst>
                <a:gd name="adj" fmla="val 31037"/>
              </a:avLst>
            </a:prstGeom>
            <a:solidFill>
              <a:srgbClr val="0091DA"/>
            </a:solidFill>
            <a:ln w="6350">
              <a:noFill/>
              <a:miter lim="800000"/>
              <a:headEnd/>
              <a:tailEnd/>
            </a:ln>
          </p:spPr>
          <p:txBody>
            <a:bodyPr wrap="none" lIns="0" tIns="0" rIns="0" bIns="0" anchor="ctr"/>
            <a:lstStyle/>
            <a:p>
              <a:pPr marL="0" marR="0" lvl="1" indent="0" algn="ctr" defTabSz="725563"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Primary</a:t>
              </a:r>
              <a:br>
                <a:rPr kumimoji="0" lang="en-GB"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br>
              <a:r>
                <a:rPr kumimoji="0" lang="en-GB"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Manufacturing</a:t>
              </a:r>
            </a:p>
          </p:txBody>
        </p:sp>
        <p:sp>
          <p:nvSpPr>
            <p:cNvPr id="71" name="AutoShape 153">
              <a:extLst>
                <a:ext uri="{FF2B5EF4-FFF2-40B4-BE49-F238E27FC236}">
                  <a16:creationId xmlns:a16="http://schemas.microsoft.com/office/drawing/2014/main" id="{0D30475F-317B-422D-934D-11854EE06E31}"/>
                </a:ext>
              </a:extLst>
            </p:cNvPr>
            <p:cNvSpPr>
              <a:spLocks noChangeArrowheads="1"/>
            </p:cNvSpPr>
            <p:nvPr/>
          </p:nvSpPr>
          <p:spPr bwMode="auto">
            <a:xfrm>
              <a:off x="2784823" y="3537617"/>
              <a:ext cx="1080000" cy="475037"/>
            </a:xfrm>
            <a:prstGeom prst="chevron">
              <a:avLst>
                <a:gd name="adj" fmla="val 31037"/>
              </a:avLst>
            </a:prstGeom>
            <a:solidFill>
              <a:srgbClr val="0091DA"/>
            </a:solidFill>
            <a:ln w="6350">
              <a:noFill/>
              <a:miter lim="800000"/>
              <a:headEnd/>
              <a:tailEnd/>
            </a:ln>
          </p:spPr>
          <p:txBody>
            <a:bodyPr wrap="none" lIns="0" tIns="0" rIns="0" bIns="0" anchor="ctr"/>
            <a:lstStyle/>
            <a:p>
              <a:pPr marL="0" marR="0" lvl="1" indent="0" algn="ctr" defTabSz="725563"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Development</a:t>
              </a:r>
            </a:p>
          </p:txBody>
        </p:sp>
        <p:sp>
          <p:nvSpPr>
            <p:cNvPr id="72" name="AutoShape 153">
              <a:extLst>
                <a:ext uri="{FF2B5EF4-FFF2-40B4-BE49-F238E27FC236}">
                  <a16:creationId xmlns:a16="http://schemas.microsoft.com/office/drawing/2014/main" id="{EA5B7B1F-0224-4877-96C1-50FEF18126BA}"/>
                </a:ext>
              </a:extLst>
            </p:cNvPr>
            <p:cNvSpPr>
              <a:spLocks noChangeArrowheads="1"/>
            </p:cNvSpPr>
            <p:nvPr/>
          </p:nvSpPr>
          <p:spPr bwMode="auto">
            <a:xfrm>
              <a:off x="3860291" y="3537617"/>
              <a:ext cx="1080000" cy="475037"/>
            </a:xfrm>
            <a:prstGeom prst="chevron">
              <a:avLst>
                <a:gd name="adj" fmla="val 31037"/>
              </a:avLst>
            </a:prstGeom>
            <a:solidFill>
              <a:srgbClr val="0091DA"/>
            </a:solidFill>
            <a:ln w="6350">
              <a:noFill/>
              <a:miter lim="800000"/>
              <a:headEnd/>
              <a:tailEnd/>
            </a:ln>
          </p:spPr>
          <p:txBody>
            <a:bodyPr wrap="none" lIns="0" tIns="0" rIns="0" bIns="0" anchor="ctr"/>
            <a:lstStyle/>
            <a:p>
              <a:pPr marL="0" marR="0" lvl="1" indent="0" algn="ctr" defTabSz="725563"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Registration</a:t>
              </a:r>
            </a:p>
          </p:txBody>
        </p:sp>
        <p:sp>
          <p:nvSpPr>
            <p:cNvPr id="73" name="AutoShape 153">
              <a:extLst>
                <a:ext uri="{FF2B5EF4-FFF2-40B4-BE49-F238E27FC236}">
                  <a16:creationId xmlns:a16="http://schemas.microsoft.com/office/drawing/2014/main" id="{87F3F96F-9469-4F84-9597-C7C626B80270}"/>
                </a:ext>
              </a:extLst>
            </p:cNvPr>
            <p:cNvSpPr>
              <a:spLocks noChangeArrowheads="1"/>
            </p:cNvSpPr>
            <p:nvPr/>
          </p:nvSpPr>
          <p:spPr bwMode="auto">
            <a:xfrm>
              <a:off x="6011227" y="3537617"/>
              <a:ext cx="1080000" cy="475037"/>
            </a:xfrm>
            <a:prstGeom prst="chevron">
              <a:avLst>
                <a:gd name="adj" fmla="val 31037"/>
              </a:avLst>
            </a:prstGeom>
            <a:solidFill>
              <a:srgbClr val="0091DA"/>
            </a:solidFill>
            <a:ln w="6350">
              <a:noFill/>
              <a:miter lim="800000"/>
              <a:headEnd/>
              <a:tailEnd/>
            </a:ln>
          </p:spPr>
          <p:txBody>
            <a:bodyPr wrap="none" lIns="0" tIns="0" rIns="0" bIns="0" anchor="ctr"/>
            <a:lstStyle/>
            <a:p>
              <a:pPr marL="0" marR="0" lvl="1" indent="0" algn="ctr" defTabSz="725563" rtl="0" eaLnBrk="1" fontAlgn="auto" latinLnBrk="0" hangingPunct="1">
                <a:lnSpc>
                  <a:spcPct val="100000"/>
                </a:lnSpc>
                <a:spcBef>
                  <a:spcPts val="0"/>
                </a:spcBef>
                <a:spcAft>
                  <a:spcPts val="0"/>
                </a:spcAft>
                <a:buClrTx/>
                <a:buSzTx/>
                <a:buFontTx/>
                <a:buNone/>
                <a:tabLst/>
                <a:defRPr/>
              </a:pPr>
              <a:r>
                <a:rPr kumimoji="0" lang="en-GB" altLang="ko-KR"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Secondary</a:t>
              </a:r>
              <a:br>
                <a:rPr kumimoji="0" lang="en-GB" altLang="ko-KR"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br>
              <a:r>
                <a:rPr kumimoji="0" lang="en-GB" altLang="ko-KR"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Manufacturing</a:t>
              </a:r>
            </a:p>
          </p:txBody>
        </p:sp>
        <p:sp>
          <p:nvSpPr>
            <p:cNvPr id="74" name="AutoShape 153">
              <a:extLst>
                <a:ext uri="{FF2B5EF4-FFF2-40B4-BE49-F238E27FC236}">
                  <a16:creationId xmlns:a16="http://schemas.microsoft.com/office/drawing/2014/main" id="{69A786B6-3388-466B-AD6A-558BAB7EC54E}"/>
                </a:ext>
              </a:extLst>
            </p:cNvPr>
            <p:cNvSpPr>
              <a:spLocks noChangeArrowheads="1"/>
            </p:cNvSpPr>
            <p:nvPr/>
          </p:nvSpPr>
          <p:spPr bwMode="auto">
            <a:xfrm>
              <a:off x="7086695" y="3537617"/>
              <a:ext cx="1080000" cy="475037"/>
            </a:xfrm>
            <a:prstGeom prst="chevron">
              <a:avLst>
                <a:gd name="adj" fmla="val 31037"/>
              </a:avLst>
            </a:prstGeom>
            <a:solidFill>
              <a:srgbClr val="0091DA">
                <a:alpha val="70000"/>
              </a:srgbClr>
            </a:solidFill>
            <a:ln w="6350">
              <a:noFill/>
              <a:miter lim="800000"/>
              <a:headEnd/>
              <a:tailEnd/>
            </a:ln>
          </p:spPr>
          <p:txBody>
            <a:bodyPr wrap="none" lIns="0" tIns="0" rIns="0" bIns="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Value Added</a:t>
              </a:r>
              <a:br>
                <a:rPr kumimoji="0" lang="en-US"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br>
              <a:r>
                <a:rPr kumimoji="0" lang="en-US"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Services</a:t>
              </a:r>
            </a:p>
          </p:txBody>
        </p:sp>
        <p:sp>
          <p:nvSpPr>
            <p:cNvPr id="75" name="AutoShape 84">
              <a:extLst>
                <a:ext uri="{FF2B5EF4-FFF2-40B4-BE49-F238E27FC236}">
                  <a16:creationId xmlns:a16="http://schemas.microsoft.com/office/drawing/2014/main" id="{C0C72133-3787-461D-8A8E-D7CD9D99641D}"/>
                </a:ext>
              </a:extLst>
            </p:cNvPr>
            <p:cNvSpPr>
              <a:spLocks noChangeArrowheads="1"/>
            </p:cNvSpPr>
            <p:nvPr/>
          </p:nvSpPr>
          <p:spPr bwMode="blackWhite">
            <a:xfrm>
              <a:off x="4937700" y="4267119"/>
              <a:ext cx="4304462" cy="237600"/>
            </a:xfrm>
            <a:prstGeom prst="roundRect">
              <a:avLst>
                <a:gd name="adj" fmla="val 0"/>
              </a:avLst>
            </a:prstGeom>
            <a:solidFill>
              <a:srgbClr val="6D2077"/>
            </a:solidFill>
            <a:ln w="6350">
              <a:noFill/>
              <a:miter lim="800000"/>
              <a:headEnd/>
              <a:tailEnd/>
            </a:ln>
          </p:spPr>
          <p:txBody>
            <a:bodyPr wrap="none"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rPr>
                <a:t>CMO (Contract Manufacturing Organizations)</a:t>
              </a:r>
              <a:endParaRPr kumimoji="0" lang="en-GB" altLang="ko-KR" sz="1000" b="1" i="0" u="none" strike="noStrike" kern="1200" cap="none" spc="-41" normalizeH="0" baseline="0" noProof="0" dirty="0">
                <a:ln>
                  <a:noFill/>
                </a:ln>
                <a:solidFill>
                  <a:prstClr val="white"/>
                </a:solidFill>
                <a:effectLst/>
                <a:uLnTx/>
                <a:uFillTx/>
                <a:latin typeface="Arial" panose="020B0604020202020204" pitchFamily="34" charset="0"/>
                <a:ea typeface="맑은 고딕" panose="020B0503020000020004" pitchFamily="50" charset="-127"/>
                <a:cs typeface="+mn-cs"/>
              </a:endParaRPr>
            </a:p>
          </p:txBody>
        </p:sp>
        <p:sp>
          <p:nvSpPr>
            <p:cNvPr id="76" name="AutoShape 84">
              <a:extLst>
                <a:ext uri="{FF2B5EF4-FFF2-40B4-BE49-F238E27FC236}">
                  <a16:creationId xmlns:a16="http://schemas.microsoft.com/office/drawing/2014/main" id="{A848C137-6B89-4325-8D33-C191C83E4978}"/>
                </a:ext>
              </a:extLst>
            </p:cNvPr>
            <p:cNvSpPr>
              <a:spLocks noChangeArrowheads="1"/>
            </p:cNvSpPr>
            <p:nvPr/>
          </p:nvSpPr>
          <p:spPr bwMode="blackWhite">
            <a:xfrm>
              <a:off x="633886" y="4270613"/>
              <a:ext cx="4236563" cy="230612"/>
            </a:xfrm>
            <a:prstGeom prst="roundRect">
              <a:avLst>
                <a:gd name="adj" fmla="val 0"/>
              </a:avLst>
            </a:prstGeom>
            <a:solidFill>
              <a:srgbClr val="00A3A1"/>
            </a:solidFill>
            <a:ln w="6350">
              <a:noFill/>
              <a:miter lim="800000"/>
              <a:headEnd/>
              <a:tailEnd/>
            </a:ln>
          </p:spPr>
          <p:txBody>
            <a:bodyPr wrap="square" lIns="0" tIns="0" rIns="0" bIns="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ko-KR" sz="1000" b="1" i="0" u="none" strike="noStrike" kern="1200" cap="none" spc="-41" normalizeH="0" baseline="0" noProof="0" dirty="0">
                  <a:ln>
                    <a:noFill/>
                  </a:ln>
                  <a:solidFill>
                    <a:prstClr val="white"/>
                  </a:solidFill>
                  <a:effectLst/>
                  <a:uLnTx/>
                  <a:uFillTx/>
                  <a:latin typeface="맑은고딕"/>
                  <a:ea typeface="맑은 고딕" panose="020B0503020000020004" pitchFamily="50" charset="-127"/>
                  <a:cs typeface="+mn-cs"/>
                </a:rPr>
                <a:t>CRO (Contract Research Organizations)</a:t>
              </a:r>
              <a:endParaRPr kumimoji="0" lang="en-GB" altLang="ko-KR" sz="1000" b="1" i="0" u="none" strike="noStrike" kern="1200" cap="none" spc="-41" normalizeH="0" baseline="0" noProof="0" dirty="0">
                <a:ln>
                  <a:noFill/>
                </a:ln>
                <a:solidFill>
                  <a:prstClr val="white"/>
                </a:solidFill>
                <a:effectLst/>
                <a:uLnTx/>
                <a:uFillTx/>
                <a:latin typeface="맑은고딕"/>
                <a:ea typeface="맑은 고딕" panose="020B0503020000020004" pitchFamily="50" charset="-127"/>
                <a:cs typeface="+mn-cs"/>
              </a:endParaRPr>
            </a:p>
          </p:txBody>
        </p:sp>
        <p:sp>
          <p:nvSpPr>
            <p:cNvPr id="77" name="AutoShape 84">
              <a:extLst>
                <a:ext uri="{FF2B5EF4-FFF2-40B4-BE49-F238E27FC236}">
                  <a16:creationId xmlns:a16="http://schemas.microsoft.com/office/drawing/2014/main" id="{B968CF12-E026-4236-B8CD-134F8E689C22}"/>
                </a:ext>
              </a:extLst>
            </p:cNvPr>
            <p:cNvSpPr>
              <a:spLocks noChangeArrowheads="1"/>
            </p:cNvSpPr>
            <p:nvPr/>
          </p:nvSpPr>
          <p:spPr bwMode="blackWhite">
            <a:xfrm>
              <a:off x="633887" y="5327061"/>
              <a:ext cx="8608275" cy="237600"/>
            </a:xfrm>
            <a:prstGeom prst="roundRect">
              <a:avLst>
                <a:gd name="adj" fmla="val 0"/>
              </a:avLst>
            </a:prstGeom>
            <a:solidFill>
              <a:srgbClr val="00338D"/>
            </a:solidFill>
            <a:ln w="6350">
              <a:noFill/>
              <a:miter lim="800000"/>
              <a:headEnd/>
              <a:tailEnd/>
            </a:ln>
          </p:spPr>
          <p:txBody>
            <a:bodyPr wrap="square" lIns="0" tIns="0" rIns="0" bIns="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altLang="ko-KR" sz="1000" b="1" i="0" u="none" strike="noStrike" kern="1200" cap="none" spc="-41" normalizeH="0" baseline="0" noProof="0" dirty="0">
                  <a:ln>
                    <a:noFill/>
                  </a:ln>
                  <a:solidFill>
                    <a:prstClr val="white"/>
                  </a:solidFill>
                  <a:effectLst/>
                  <a:uLnTx/>
                  <a:uFillTx/>
                  <a:latin typeface="+mn-lt"/>
                  <a:ea typeface="+mn-ea"/>
                  <a:cs typeface="+mn-cs"/>
                </a:rPr>
                <a:t>CDMO ( Contract Development &amp; Manufacturing Organizations)</a:t>
              </a:r>
            </a:p>
          </p:txBody>
        </p:sp>
        <p:sp>
          <p:nvSpPr>
            <p:cNvPr id="78" name="직사각형 77">
              <a:extLst>
                <a:ext uri="{FF2B5EF4-FFF2-40B4-BE49-F238E27FC236}">
                  <a16:creationId xmlns:a16="http://schemas.microsoft.com/office/drawing/2014/main" id="{F0A3DAFF-A46C-49C1-BBBD-E27095D9BBDB}"/>
                </a:ext>
              </a:extLst>
            </p:cNvPr>
            <p:cNvSpPr/>
            <p:nvPr/>
          </p:nvSpPr>
          <p:spPr>
            <a:xfrm>
              <a:off x="2444520" y="2008250"/>
              <a:ext cx="1766330" cy="468000"/>
            </a:xfrm>
            <a:prstGeom prst="rect">
              <a:avLst/>
            </a:prstGeom>
            <a:solidFill>
              <a:srgbClr val="00338D"/>
            </a:solidFill>
            <a:ln w="9525" cap="rnd"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rPr>
                <a:t>Contract Manufacturing Organization (CMO)</a:t>
              </a:r>
              <a:r>
                <a:rPr kumimoji="0" lang="ko-KR" altLang="en-US"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rPr>
                <a:t> </a:t>
              </a:r>
            </a:p>
          </p:txBody>
        </p:sp>
        <p:sp>
          <p:nvSpPr>
            <p:cNvPr id="79" name="직사각형 78">
              <a:extLst>
                <a:ext uri="{FF2B5EF4-FFF2-40B4-BE49-F238E27FC236}">
                  <a16:creationId xmlns:a16="http://schemas.microsoft.com/office/drawing/2014/main" id="{AF566A74-9541-4C6C-AFF4-C4EEC314A165}"/>
                </a:ext>
              </a:extLst>
            </p:cNvPr>
            <p:cNvSpPr/>
            <p:nvPr/>
          </p:nvSpPr>
          <p:spPr>
            <a:xfrm>
              <a:off x="2444519" y="2596524"/>
              <a:ext cx="1766329" cy="468000"/>
            </a:xfrm>
            <a:prstGeom prst="rect">
              <a:avLst/>
            </a:prstGeom>
            <a:solidFill>
              <a:srgbClr val="00338D"/>
            </a:solidFill>
            <a:ln w="9525" cap="rnd"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rPr>
                <a:t>Contract Research Organization (CRO)</a:t>
              </a:r>
              <a:endParaRPr kumimoji="0" lang="ko-KR" altLang="en-US" sz="1050" b="1" i="0" u="none" strike="noStrike" kern="1200" cap="none" spc="0" normalizeH="0" baseline="0" noProof="0" dirty="0">
                <a:ln>
                  <a:solidFill>
                    <a:prstClr val="white">
                      <a:lumMod val="75000"/>
                      <a:alpha val="0"/>
                    </a:prstClr>
                  </a:solidFill>
                </a:ln>
                <a:solidFill>
                  <a:prstClr val="white"/>
                </a:solidFill>
                <a:effectLst/>
                <a:uLnTx/>
                <a:uFillTx/>
                <a:latin typeface="+mn-lt"/>
                <a:ea typeface="+mn-ea"/>
                <a:cs typeface="+mn-cs"/>
              </a:endParaRPr>
            </a:p>
          </p:txBody>
        </p:sp>
        <p:sp>
          <p:nvSpPr>
            <p:cNvPr id="80" name="직사각형 79">
              <a:extLst>
                <a:ext uri="{FF2B5EF4-FFF2-40B4-BE49-F238E27FC236}">
                  <a16:creationId xmlns:a16="http://schemas.microsoft.com/office/drawing/2014/main" id="{ADC39AA5-388E-41E4-BBFA-C6D975326E01}"/>
                </a:ext>
              </a:extLst>
            </p:cNvPr>
            <p:cNvSpPr/>
            <p:nvPr/>
          </p:nvSpPr>
          <p:spPr>
            <a:xfrm>
              <a:off x="4315967" y="2008250"/>
              <a:ext cx="4846725" cy="468000"/>
            </a:xfrm>
            <a:prstGeom prst="rect">
              <a:avLst/>
            </a:prstGeom>
            <a:solidFill>
              <a:srgbClr val="00338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Arial"/>
                  <a:ea typeface="+mn-ea"/>
                  <a:cs typeface="+mn-cs"/>
                </a:rPr>
                <a:t>A service that provides biotech-related raw materials and products in processed forms tailored to customer requirements</a:t>
              </a:r>
              <a:endParaRPr kumimoji="0" lang="ko-KR" altLang="en-US" sz="1000" b="1" i="0" u="none" strike="noStrike" kern="1200" cap="none" spc="0" normalizeH="0" baseline="0" noProof="0" dirty="0">
                <a:ln>
                  <a:noFill/>
                </a:ln>
                <a:solidFill>
                  <a:prstClr val="white"/>
                </a:solidFill>
                <a:effectLst/>
                <a:uLnTx/>
                <a:uFillTx/>
                <a:latin typeface="Arial"/>
                <a:ea typeface="+mn-ea"/>
                <a:cs typeface="+mn-cs"/>
              </a:endParaRPr>
            </a:p>
          </p:txBody>
        </p:sp>
        <p:sp>
          <p:nvSpPr>
            <p:cNvPr id="84" name="직사각형 83">
              <a:extLst>
                <a:ext uri="{FF2B5EF4-FFF2-40B4-BE49-F238E27FC236}">
                  <a16:creationId xmlns:a16="http://schemas.microsoft.com/office/drawing/2014/main" id="{2F983F6F-530F-45D3-9760-402A0D98BBDE}"/>
                </a:ext>
              </a:extLst>
            </p:cNvPr>
            <p:cNvSpPr/>
            <p:nvPr/>
          </p:nvSpPr>
          <p:spPr>
            <a:xfrm>
              <a:off x="4315966" y="2596524"/>
              <a:ext cx="4846725" cy="468000"/>
            </a:xfrm>
            <a:prstGeom prst="rect">
              <a:avLst/>
            </a:prstGeom>
            <a:solidFill>
              <a:srgbClr val="00338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54000" rIns="54000" bIns="54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Arial"/>
                  <a:ea typeface="+mn-ea"/>
                  <a:cs typeface="+mn-cs"/>
                </a:rPr>
                <a:t>A service that performs or supports clinical or non-clinical research and development under contract from a sponsor</a:t>
              </a:r>
              <a:endParaRPr kumimoji="0" lang="ko-KR" altLang="en-US" sz="1000" b="1" i="0" u="none" strike="noStrike" kern="1200" cap="none" spc="0" normalizeH="0" baseline="0" noProof="0" dirty="0">
                <a:ln>
                  <a:noFill/>
                </a:ln>
                <a:solidFill>
                  <a:prstClr val="white"/>
                </a:solidFill>
                <a:effectLst/>
                <a:uLnTx/>
                <a:uFillTx/>
                <a:latin typeface="Arial"/>
                <a:ea typeface="+mn-ea"/>
                <a:cs typeface="+mn-cs"/>
              </a:endParaRPr>
            </a:p>
          </p:txBody>
        </p:sp>
        <p:sp>
          <p:nvSpPr>
            <p:cNvPr id="86" name="AutoShape 82">
              <a:extLst>
                <a:ext uri="{FF2B5EF4-FFF2-40B4-BE49-F238E27FC236}">
                  <a16:creationId xmlns:a16="http://schemas.microsoft.com/office/drawing/2014/main" id="{9141A5D2-0CE9-4CFC-979E-8E2F38CDAC86}"/>
                </a:ext>
              </a:extLst>
            </p:cNvPr>
            <p:cNvSpPr>
              <a:spLocks noChangeArrowheads="1"/>
            </p:cNvSpPr>
            <p:nvPr/>
          </p:nvSpPr>
          <p:spPr bwMode="blackWhite">
            <a:xfrm>
              <a:off x="633887" y="4523315"/>
              <a:ext cx="1075468" cy="814137"/>
            </a:xfrm>
            <a:prstGeom prst="rect">
              <a:avLst/>
            </a:prstGeom>
            <a:noFill/>
            <a:ln w="6350">
              <a:noFill/>
              <a:miter lim="800000"/>
              <a:headEnd/>
              <a:tailEnd/>
            </a:ln>
          </p:spPr>
          <p:txBody>
            <a:bodyPr lIns="29250" tIns="58500" rIns="29250" bIns="0" anchor="t">
              <a:noAutofit/>
            </a:bodyPr>
            <a:lstStyle/>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Target Lead Identification</a:t>
              </a:r>
            </a:p>
          </p:txBody>
        </p:sp>
        <p:sp>
          <p:nvSpPr>
            <p:cNvPr id="89" name="AutoShape 82">
              <a:extLst>
                <a:ext uri="{FF2B5EF4-FFF2-40B4-BE49-F238E27FC236}">
                  <a16:creationId xmlns:a16="http://schemas.microsoft.com/office/drawing/2014/main" id="{EAFBE882-6201-4575-B2EE-0CB783B9C078}"/>
                </a:ext>
              </a:extLst>
            </p:cNvPr>
            <p:cNvSpPr>
              <a:spLocks noChangeArrowheads="1"/>
            </p:cNvSpPr>
            <p:nvPr/>
          </p:nvSpPr>
          <p:spPr bwMode="blackWhite">
            <a:xfrm>
              <a:off x="8162162" y="4523315"/>
              <a:ext cx="1080000" cy="814137"/>
            </a:xfrm>
            <a:prstGeom prst="rect">
              <a:avLst/>
            </a:prstGeom>
            <a:noFill/>
            <a:ln w="6350">
              <a:noFill/>
              <a:miter lim="800000"/>
              <a:headEnd/>
              <a:tailEnd/>
            </a:ln>
          </p:spPr>
          <p:txBody>
            <a:bodyPr lIns="29250" tIns="58500" rIns="29250" bIns="0" anchor="t">
              <a:noAutofit/>
            </a:bodyPr>
            <a:lstStyle/>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Core Businesses</a:t>
              </a:r>
            </a:p>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Value-added Services</a:t>
              </a:r>
            </a:p>
          </p:txBody>
        </p:sp>
        <p:sp>
          <p:nvSpPr>
            <p:cNvPr id="90" name="AutoShape 82">
              <a:extLst>
                <a:ext uri="{FF2B5EF4-FFF2-40B4-BE49-F238E27FC236}">
                  <a16:creationId xmlns:a16="http://schemas.microsoft.com/office/drawing/2014/main" id="{7DA26152-FA89-4E8E-B264-99125EB139E9}"/>
                </a:ext>
              </a:extLst>
            </p:cNvPr>
            <p:cNvSpPr>
              <a:spLocks noChangeArrowheads="1"/>
            </p:cNvSpPr>
            <p:nvPr/>
          </p:nvSpPr>
          <p:spPr bwMode="blackWhite">
            <a:xfrm>
              <a:off x="7086045" y="4523315"/>
              <a:ext cx="1080000" cy="814137"/>
            </a:xfrm>
            <a:prstGeom prst="rect">
              <a:avLst/>
            </a:prstGeom>
            <a:noFill/>
            <a:ln w="6350">
              <a:noFill/>
              <a:miter lim="800000"/>
              <a:headEnd/>
              <a:tailEnd/>
            </a:ln>
          </p:spPr>
          <p:txBody>
            <a:bodyPr lIns="29250" tIns="58500" rIns="29250" bIns="0" anchor="t">
              <a:noAutofit/>
            </a:bodyPr>
            <a:lstStyle/>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Validation</a:t>
              </a:r>
            </a:p>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Testing</a:t>
              </a:r>
            </a:p>
          </p:txBody>
        </p:sp>
        <p:sp>
          <p:nvSpPr>
            <p:cNvPr id="91" name="AutoShape 82">
              <a:extLst>
                <a:ext uri="{FF2B5EF4-FFF2-40B4-BE49-F238E27FC236}">
                  <a16:creationId xmlns:a16="http://schemas.microsoft.com/office/drawing/2014/main" id="{5390B1E8-34CC-4059-B72D-D6FF5258B525}"/>
                </a:ext>
              </a:extLst>
            </p:cNvPr>
            <p:cNvSpPr>
              <a:spLocks noChangeArrowheads="1"/>
            </p:cNvSpPr>
            <p:nvPr/>
          </p:nvSpPr>
          <p:spPr bwMode="blackWhite">
            <a:xfrm>
              <a:off x="6009930" y="4523315"/>
              <a:ext cx="1080000" cy="814137"/>
            </a:xfrm>
            <a:prstGeom prst="rect">
              <a:avLst/>
            </a:prstGeom>
            <a:noFill/>
            <a:ln w="6350">
              <a:noFill/>
              <a:miter lim="800000"/>
              <a:headEnd/>
              <a:tailEnd/>
            </a:ln>
          </p:spPr>
          <p:txBody>
            <a:bodyPr lIns="29250" tIns="58500" rIns="29250" bIns="0" anchor="t">
              <a:noAutofit/>
            </a:bodyPr>
            <a:lstStyle/>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Packaging </a:t>
              </a:r>
            </a:p>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Bulk Production</a:t>
              </a:r>
            </a:p>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Formulation Development</a:t>
              </a:r>
              <a:endPar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endParaRPr>
            </a:p>
          </p:txBody>
        </p:sp>
        <p:sp>
          <p:nvSpPr>
            <p:cNvPr id="93" name="AutoShape 82">
              <a:extLst>
                <a:ext uri="{FF2B5EF4-FFF2-40B4-BE49-F238E27FC236}">
                  <a16:creationId xmlns:a16="http://schemas.microsoft.com/office/drawing/2014/main" id="{9F0FCE04-B28B-493A-821C-51A34DD8A859}"/>
                </a:ext>
              </a:extLst>
            </p:cNvPr>
            <p:cNvSpPr>
              <a:spLocks noChangeArrowheads="1"/>
            </p:cNvSpPr>
            <p:nvPr/>
          </p:nvSpPr>
          <p:spPr bwMode="blackWhite">
            <a:xfrm>
              <a:off x="4933815" y="4523315"/>
              <a:ext cx="1080000" cy="814137"/>
            </a:xfrm>
            <a:prstGeom prst="rect">
              <a:avLst/>
            </a:prstGeom>
            <a:noFill/>
            <a:ln w="6350">
              <a:noFill/>
              <a:miter lim="800000"/>
              <a:headEnd/>
              <a:tailEnd/>
            </a:ln>
          </p:spPr>
          <p:txBody>
            <a:bodyPr lIns="29250" tIns="58500" rIns="29250" bIns="0" anchor="t">
              <a:noAutofit/>
            </a:bodyPr>
            <a:lstStyle/>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APIs</a:t>
              </a:r>
            </a:p>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Physical Processing</a:t>
              </a:r>
            </a:p>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Process and Research Development</a:t>
              </a:r>
              <a:endPar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endParaRPr>
            </a:p>
          </p:txBody>
        </p:sp>
        <p:sp>
          <p:nvSpPr>
            <p:cNvPr id="94" name="AutoShape 82">
              <a:extLst>
                <a:ext uri="{FF2B5EF4-FFF2-40B4-BE49-F238E27FC236}">
                  <a16:creationId xmlns:a16="http://schemas.microsoft.com/office/drawing/2014/main" id="{DABE7166-6509-44C5-B47B-B057BB59AB64}"/>
                </a:ext>
              </a:extLst>
            </p:cNvPr>
            <p:cNvSpPr>
              <a:spLocks noChangeArrowheads="1"/>
            </p:cNvSpPr>
            <p:nvPr/>
          </p:nvSpPr>
          <p:spPr bwMode="blackWhite">
            <a:xfrm>
              <a:off x="3857700" y="4523315"/>
              <a:ext cx="1080000" cy="814137"/>
            </a:xfrm>
            <a:prstGeom prst="rect">
              <a:avLst/>
            </a:prstGeom>
            <a:noFill/>
            <a:ln w="6350">
              <a:noFill/>
              <a:miter lim="800000"/>
              <a:headEnd/>
              <a:tailEnd/>
            </a:ln>
          </p:spPr>
          <p:txBody>
            <a:bodyPr lIns="29250" tIns="58500" rIns="29250" bIns="0" anchor="t">
              <a:noAutofit/>
            </a:bodyPr>
            <a:lstStyle/>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Permission to Market by the Authorities</a:t>
              </a:r>
              <a:endPar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endParaRPr>
            </a:p>
          </p:txBody>
        </p:sp>
        <p:sp>
          <p:nvSpPr>
            <p:cNvPr id="95" name="AutoShape 82">
              <a:extLst>
                <a:ext uri="{FF2B5EF4-FFF2-40B4-BE49-F238E27FC236}">
                  <a16:creationId xmlns:a16="http://schemas.microsoft.com/office/drawing/2014/main" id="{1F8E7848-8B8C-4621-BA28-00A3CD7DD50E}"/>
                </a:ext>
              </a:extLst>
            </p:cNvPr>
            <p:cNvSpPr>
              <a:spLocks noChangeArrowheads="1"/>
            </p:cNvSpPr>
            <p:nvPr/>
          </p:nvSpPr>
          <p:spPr bwMode="blackWhite">
            <a:xfrm>
              <a:off x="2781585" y="4523315"/>
              <a:ext cx="1080000" cy="814137"/>
            </a:xfrm>
            <a:prstGeom prst="rect">
              <a:avLst/>
            </a:prstGeom>
            <a:noFill/>
            <a:ln w="6350">
              <a:noFill/>
              <a:miter lim="800000"/>
              <a:headEnd/>
              <a:tailEnd/>
            </a:ln>
          </p:spPr>
          <p:txBody>
            <a:bodyPr lIns="29250" tIns="58500" rIns="29250" bIns="0" anchor="t">
              <a:noAutofit/>
            </a:bodyPr>
            <a:lstStyle/>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Pre-Clinical</a:t>
              </a:r>
            </a:p>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Clinical Trials</a:t>
              </a:r>
              <a:b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br>
              <a:r>
                <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(Phase I to III)</a:t>
              </a:r>
            </a:p>
          </p:txBody>
        </p:sp>
        <p:sp>
          <p:nvSpPr>
            <p:cNvPr id="96" name="AutoShape 82">
              <a:extLst>
                <a:ext uri="{FF2B5EF4-FFF2-40B4-BE49-F238E27FC236}">
                  <a16:creationId xmlns:a16="http://schemas.microsoft.com/office/drawing/2014/main" id="{8E859082-0DEA-4214-AD8A-0A8FD224B8D7}"/>
                </a:ext>
              </a:extLst>
            </p:cNvPr>
            <p:cNvSpPr>
              <a:spLocks noChangeArrowheads="1"/>
            </p:cNvSpPr>
            <p:nvPr/>
          </p:nvSpPr>
          <p:spPr bwMode="blackWhite">
            <a:xfrm>
              <a:off x="1705470" y="4523315"/>
              <a:ext cx="1080000" cy="814137"/>
            </a:xfrm>
            <a:prstGeom prst="rect">
              <a:avLst/>
            </a:prstGeom>
            <a:noFill/>
            <a:ln w="6350">
              <a:noFill/>
              <a:miter lim="800000"/>
              <a:headEnd/>
              <a:tailEnd/>
            </a:ln>
          </p:spPr>
          <p:txBody>
            <a:bodyPr lIns="29250" tIns="58500" rIns="29250" bIns="0" anchor="t">
              <a:noAutofit/>
            </a:bodyPr>
            <a:lstStyle/>
            <a:p>
              <a:pPr marL="70942" marR="0" lvl="0" indent="-70942"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Lead</a:t>
              </a:r>
              <a:r>
                <a:rPr kumimoji="0" lang="ko-KR" altLang="en-US"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 </a:t>
              </a: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Generation</a:t>
              </a:r>
              <a:r>
                <a:rPr kumimoji="0" lang="ko-KR" altLang="en-US"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 </a:t>
              </a: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and</a:t>
              </a:r>
              <a:r>
                <a:rPr kumimoji="0" lang="ko-KR" altLang="en-US"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 </a:t>
              </a: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Optimization</a:t>
              </a:r>
              <a:endPar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endParaRPr>
            </a:p>
          </p:txBody>
        </p:sp>
        <p:sp>
          <p:nvSpPr>
            <p:cNvPr id="97" name="AutoShape 82">
              <a:extLst>
                <a:ext uri="{FF2B5EF4-FFF2-40B4-BE49-F238E27FC236}">
                  <a16:creationId xmlns:a16="http://schemas.microsoft.com/office/drawing/2014/main" id="{9CB60AA6-B342-4FB4-B09F-800F02769416}"/>
                </a:ext>
              </a:extLst>
            </p:cNvPr>
            <p:cNvSpPr>
              <a:spLocks noChangeArrowheads="1"/>
            </p:cNvSpPr>
            <p:nvPr/>
          </p:nvSpPr>
          <p:spPr bwMode="blackWhite">
            <a:xfrm>
              <a:off x="633887" y="5600244"/>
              <a:ext cx="8608275" cy="510563"/>
            </a:xfrm>
            <a:prstGeom prst="rect">
              <a:avLst/>
            </a:prstGeom>
            <a:noFill/>
            <a:ln w="6350">
              <a:noFill/>
              <a:miter lim="800000"/>
              <a:headEnd/>
              <a:tailEnd/>
            </a:ln>
          </p:spPr>
          <p:txBody>
            <a:bodyPr lIns="29250" tIns="36000" rIns="29250" bIns="36000" anchor="t">
              <a:noAutofit/>
            </a:bodyPr>
            <a:lstStyle/>
            <a:p>
              <a:pPr marL="70942" marR="0" lvl="0" indent="-70942" algn="ctr"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Establishment of Production Process and Contract Manufacturing</a:t>
              </a:r>
            </a:p>
            <a:p>
              <a:pPr marL="70942" marR="0" lvl="0" indent="-70942" algn="ctr"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Development and Management of Quality Control Methods</a:t>
              </a:r>
            </a:p>
            <a:p>
              <a:pPr marL="70942" marR="0" lvl="0" indent="-70942" algn="ctr"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rPr>
                <a:t>Support for Domestic and International Regulatory Approvals</a:t>
              </a:r>
              <a:endParaRPr kumimoji="0" lang="en-GB" altLang="ko-KR" sz="800" b="1" i="0" u="none" strike="noStrike" kern="1200" cap="none" spc="-41" normalizeH="0" baseline="0" noProof="0" dirty="0">
                <a:ln>
                  <a:noFill/>
                </a:ln>
                <a:solidFill>
                  <a:srgbClr val="000000"/>
                </a:solidFill>
                <a:effectLst/>
                <a:uLnTx/>
                <a:uFillTx/>
                <a:latin typeface="맑은고딕"/>
                <a:ea typeface="맑은 고딕" panose="020B0503020000020004" pitchFamily="50" charset="-127"/>
                <a:cs typeface="+mn-cs"/>
              </a:endParaRPr>
            </a:p>
          </p:txBody>
        </p:sp>
      </p:grpSp>
      <p:sp>
        <p:nvSpPr>
          <p:cNvPr id="39" name="Rectangle 3">
            <a:extLst>
              <a:ext uri="{FF2B5EF4-FFF2-40B4-BE49-F238E27FC236}">
                <a16:creationId xmlns:a16="http://schemas.microsoft.com/office/drawing/2014/main" id="{E8963C66-83D2-472D-BF30-C1A762703A2D}"/>
              </a:ext>
            </a:extLst>
          </p:cNvPr>
          <p:cNvSpPr>
            <a:spLocks noChangeArrowheads="1"/>
          </p:cNvSpPr>
          <p:nvPr>
            <p:custDataLst>
              <p:tags r:id="rId1"/>
            </p:custDataLst>
          </p:nvPr>
        </p:nvSpPr>
        <p:spPr bwMode="auto">
          <a:xfrm>
            <a:off x="427800" y="1208175"/>
            <a:ext cx="8917200" cy="435600"/>
          </a:xfrm>
          <a:prstGeom prst="rect">
            <a:avLst/>
          </a:prstGeom>
          <a:noFill/>
          <a:ln w="9525">
            <a:noFill/>
            <a:miter lim="800000"/>
            <a:headEnd/>
            <a:tailEnd/>
          </a:ln>
          <a:effectLst/>
        </p:spPr>
        <p:txBody>
          <a:bodyPr lIns="90000" tIns="46800" rIns="90000" bIns="46800"/>
          <a:lstStyle/>
          <a:p>
            <a:pPr marL="180975" marR="0" lvl="1" indent="-179388" algn="l" defTabSz="914400" rtl="0" eaLnBrk="1" fontAlgn="auto" latinLnBrk="0" hangingPunct="1">
              <a:lnSpc>
                <a:spcPct val="110000"/>
              </a:lnSpc>
              <a:spcBef>
                <a:spcPts val="432"/>
              </a:spcBef>
              <a:spcAft>
                <a:spcPts val="0"/>
              </a:spcAft>
              <a:buClr>
                <a:srgbClr val="00338D"/>
              </a:buClr>
              <a:buSzPct val="85000"/>
              <a:buFont typeface="Wingdings" pitchFamily="2" charset="2"/>
              <a:buChar char="l"/>
              <a:tabLst/>
              <a:defRPr/>
            </a:pPr>
            <a:endParaRPr kumimoji="0" lang="en-US" altLang="ko-KR" sz="900" b="0" i="0" u="none" strike="noStrike" kern="1200" cap="none" spc="0" normalizeH="0" baseline="0" noProof="0" dirty="0">
              <a:ln>
                <a:noFill/>
              </a:ln>
              <a:solidFill>
                <a:srgbClr val="000000"/>
              </a:solidFill>
              <a:effectLst/>
              <a:uLnTx/>
              <a:uFillTx/>
              <a:latin typeface="Univers for KPMG" panose="020B0603020202020204" pitchFamily="34" charset="0"/>
              <a:ea typeface="맑은 고딕" panose="020B0503020000020004" pitchFamily="50" charset="-127"/>
              <a:cs typeface="+mn-cs"/>
            </a:endParaRPr>
          </a:p>
        </p:txBody>
      </p:sp>
      <p:sp>
        <p:nvSpPr>
          <p:cNvPr id="109" name="직사각형 60">
            <a:extLst>
              <a:ext uri="{FF2B5EF4-FFF2-40B4-BE49-F238E27FC236}">
                <a16:creationId xmlns:a16="http://schemas.microsoft.com/office/drawing/2014/main" id="{69208908-9DD8-412C-A94C-914AEE1A6060}"/>
              </a:ext>
            </a:extLst>
          </p:cNvPr>
          <p:cNvSpPr/>
          <p:nvPr/>
        </p:nvSpPr>
        <p:spPr>
          <a:xfrm>
            <a:off x="809084" y="6129095"/>
            <a:ext cx="4405164" cy="16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Source: Korea Biotechnology Industry Organization, Frost &amp; Sullivan</a:t>
            </a:r>
          </a:p>
        </p:txBody>
      </p:sp>
      <p:graphicFrame>
        <p:nvGraphicFramePr>
          <p:cNvPr id="37" name="표 36">
            <a:extLst>
              <a:ext uri="{FF2B5EF4-FFF2-40B4-BE49-F238E27FC236}">
                <a16:creationId xmlns:a16="http://schemas.microsoft.com/office/drawing/2014/main" id="{043010A9-D247-4F9A-96E4-047E2C4F79EB}"/>
              </a:ext>
            </a:extLst>
          </p:cNvPr>
          <p:cNvGraphicFramePr>
            <a:graphicFrameLocks noGrp="1"/>
          </p:cNvGraphicFramePr>
          <p:nvPr/>
        </p:nvGraphicFramePr>
        <p:xfrm>
          <a:off x="811339" y="1460227"/>
          <a:ext cx="3952113" cy="269600"/>
        </p:xfrm>
        <a:graphic>
          <a:graphicData uri="http://schemas.openxmlformats.org/drawingml/2006/table">
            <a:tbl>
              <a:tblPr firstRow="1" bandRow="1">
                <a:tableStyleId>{5C22544A-7EE6-4342-B048-85BDC9FD1C3A}</a:tableStyleId>
              </a:tblPr>
              <a:tblGrid>
                <a:gridCol w="3952113">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1" baseline="0" dirty="0">
                          <a:solidFill>
                            <a:srgbClr val="00338D"/>
                          </a:solidFill>
                          <a:latin typeface="Arial" panose="020B0604020202020204" pitchFamily="34" charset="0"/>
                          <a:ea typeface="맑은 고딕" panose="020B0503020000020004" pitchFamily="50" charset="-127"/>
                        </a:rPr>
                        <a:t>CDMO Value Chain</a:t>
                      </a:r>
                      <a:endParaRPr lang="ko-KR" altLang="en-US" sz="1100" b="1" baseline="0" dirty="0">
                        <a:solidFill>
                          <a:srgbClr val="00338D"/>
                        </a:solidFill>
                        <a:latin typeface="Arial" panose="020B0604020202020204" pitchFamily="34" charset="0"/>
                        <a:ea typeface="맑은 고딕" panose="020B0503020000020004" pitchFamily="50" charset="-127"/>
                      </a:endParaRPr>
                    </a:p>
                  </a:txBody>
                  <a:tcPr marL="0" marR="0" marT="0" marB="0" anchor="ctr">
                    <a:noFill/>
                  </a:tcPr>
                </a:tc>
                <a:extLst>
                  <a:ext uri="{0D108BD9-81ED-4DB2-BD59-A6C34878D82A}">
                    <a16:rowId xmlns:a16="http://schemas.microsoft.com/office/drawing/2014/main" val="10000"/>
                  </a:ext>
                </a:extLst>
              </a:tr>
            </a:tbl>
          </a:graphicData>
        </a:graphic>
      </p:graphicFrame>
      <p:sp>
        <p:nvSpPr>
          <p:cNvPr id="40" name="텍스트 개체 틀 2">
            <a:extLst>
              <a:ext uri="{FF2B5EF4-FFF2-40B4-BE49-F238E27FC236}">
                <a16:creationId xmlns:a16="http://schemas.microsoft.com/office/drawing/2014/main" id="{B95DCE4E-D0BC-4E1C-AC6F-832C2741741D}"/>
              </a:ext>
            </a:extLst>
          </p:cNvPr>
          <p:cNvSpPr txBox="1">
            <a:spLocks/>
          </p:cNvSpPr>
          <p:nvPr/>
        </p:nvSpPr>
        <p:spPr>
          <a:xfrm>
            <a:off x="823780" y="1031880"/>
            <a:ext cx="8254800"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50"/>
              </a:spcAft>
              <a:buClrTx/>
              <a:buSzTx/>
              <a:buFontTx/>
              <a:buNone/>
              <a:tabLst/>
              <a:defRPr/>
            </a:pPr>
            <a:r>
              <a:rPr kumimoji="0" lang="en-US" altLang="ko-KR" sz="1050" b="1" i="0" u="none" strike="noStrike" kern="1200" cap="none" spc="0" normalizeH="0" baseline="0" noProof="0" dirty="0">
                <a:ln>
                  <a:noFill/>
                </a:ln>
                <a:solidFill>
                  <a:srgbClr val="003087"/>
                </a:solidFill>
                <a:effectLst/>
                <a:uLnTx/>
                <a:uFillTx/>
                <a:latin typeface="+mn-lt"/>
                <a:ea typeface="맑은 고딕" panose="020B0503020000020004" pitchFamily="50" charset="-127"/>
                <a:cs typeface="Arial" pitchFamily="34" charset="0"/>
              </a:rPr>
              <a:t>The CDMO industry is a field that encompasses the CMO and CRO areas of the existing </a:t>
            </a:r>
            <a:r>
              <a:rPr kumimoji="0" lang="en-US" altLang="ko-KR" sz="1050" b="1" i="0" u="none" strike="noStrike" kern="1200" cap="none" spc="0" normalizeH="0" baseline="0" noProof="0" dirty="0" err="1">
                <a:ln>
                  <a:noFill/>
                </a:ln>
                <a:solidFill>
                  <a:srgbClr val="003087"/>
                </a:solidFill>
                <a:effectLst/>
                <a:uLnTx/>
                <a:uFillTx/>
                <a:latin typeface="+mn-lt"/>
                <a:ea typeface="맑은 고딕" panose="020B0503020000020004" pitchFamily="50" charset="-127"/>
                <a:cs typeface="Arial" pitchFamily="34" charset="0"/>
              </a:rPr>
              <a:t>bioservice</a:t>
            </a:r>
            <a:r>
              <a:rPr kumimoji="0" lang="en-US" altLang="ko-KR" sz="1050" b="1" i="0" u="none" strike="noStrike" kern="1200" cap="none" spc="0" normalizeH="0" baseline="0" noProof="0" dirty="0">
                <a:ln>
                  <a:noFill/>
                </a:ln>
                <a:solidFill>
                  <a:srgbClr val="003087"/>
                </a:solidFill>
                <a:effectLst/>
                <a:uLnTx/>
                <a:uFillTx/>
                <a:latin typeface="+mn-lt"/>
                <a:ea typeface="맑은 고딕" panose="020B0503020000020004" pitchFamily="50" charset="-127"/>
                <a:cs typeface="Arial" pitchFamily="34" charset="0"/>
              </a:rPr>
              <a:t> industry, providing integrated services from product research and development to quality control, regulatory support, and manufacturing.</a:t>
            </a:r>
            <a:endParaRPr kumimoji="0" lang="en-US" altLang="ko-KR" sz="1050" b="1" i="0" u="none" strike="noStrike" kern="1200" cap="none" spc="0" normalizeH="0" baseline="0" noProof="0" dirty="0">
              <a:ln>
                <a:noFill/>
              </a:ln>
              <a:solidFill>
                <a:srgbClr val="003087"/>
              </a:solidFill>
              <a:effectLst/>
              <a:uLnTx/>
              <a:uFillTx/>
              <a:latin typeface="+mn-lt"/>
              <a:ea typeface="+mn-ea"/>
            </a:endParaRPr>
          </a:p>
        </p:txBody>
      </p:sp>
      <p:sp>
        <p:nvSpPr>
          <p:cNvPr id="42" name="Title 1">
            <a:extLst>
              <a:ext uri="{FF2B5EF4-FFF2-40B4-BE49-F238E27FC236}">
                <a16:creationId xmlns:a16="http://schemas.microsoft.com/office/drawing/2014/main" id="{B7E9A412-9609-4BF0-8B90-BE3196697BD2}"/>
              </a:ext>
            </a:extLst>
          </p:cNvPr>
          <p:cNvSpPr>
            <a:spLocks noGrp="1"/>
          </p:cNvSpPr>
          <p:nvPr>
            <p:ph type="title"/>
          </p:nvPr>
        </p:nvSpPr>
        <p:spPr>
          <a:xfrm>
            <a:off x="825600" y="451575"/>
            <a:ext cx="8254800" cy="723600"/>
          </a:xfrm>
        </p:spPr>
        <p:txBody>
          <a:bodyPr/>
          <a:lstStyle/>
          <a:p>
            <a:r>
              <a:rPr lang="en-US" altLang="ko-KR" sz="4800" dirty="0"/>
              <a:t>Understanding of Industry (2/5)</a:t>
            </a:r>
            <a:endParaRPr lang="en-GB" sz="4800" dirty="0"/>
          </a:p>
        </p:txBody>
      </p:sp>
      <p:sp>
        <p:nvSpPr>
          <p:cNvPr id="43" name="Text Placeholder 2">
            <a:extLst>
              <a:ext uri="{FF2B5EF4-FFF2-40B4-BE49-F238E27FC236}">
                <a16:creationId xmlns:a16="http://schemas.microsoft.com/office/drawing/2014/main" id="{5E297E78-10C2-48F2-9D70-6AA8F0EFCDA4}"/>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 Why KPMG</a:t>
            </a:r>
            <a:endParaRPr lang="en-GB" dirty="0"/>
          </a:p>
        </p:txBody>
      </p:sp>
    </p:spTree>
    <p:extLst>
      <p:ext uri="{BB962C8B-B14F-4D97-AF65-F5344CB8AC3E}">
        <p14:creationId xmlns:p14="http://schemas.microsoft.com/office/powerpoint/2010/main" val="91960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a:extLst>
              <a:ext uri="{FF2B5EF4-FFF2-40B4-BE49-F238E27FC236}">
                <a16:creationId xmlns:a16="http://schemas.microsoft.com/office/drawing/2014/main" id="{E8963C66-83D2-472D-BF30-C1A762703A2D}"/>
              </a:ext>
            </a:extLst>
          </p:cNvPr>
          <p:cNvSpPr>
            <a:spLocks noChangeArrowheads="1"/>
          </p:cNvSpPr>
          <p:nvPr>
            <p:custDataLst>
              <p:tags r:id="rId1"/>
            </p:custDataLst>
          </p:nvPr>
        </p:nvSpPr>
        <p:spPr bwMode="auto">
          <a:xfrm>
            <a:off x="427800" y="1208175"/>
            <a:ext cx="8917200" cy="435600"/>
          </a:xfrm>
          <a:prstGeom prst="rect">
            <a:avLst/>
          </a:prstGeom>
          <a:noFill/>
          <a:ln w="9525">
            <a:noFill/>
            <a:miter lim="800000"/>
            <a:headEnd/>
            <a:tailEnd/>
          </a:ln>
          <a:effectLst/>
        </p:spPr>
        <p:txBody>
          <a:bodyPr lIns="90000" tIns="46800" rIns="90000" bIns="46800"/>
          <a:lstStyle/>
          <a:p>
            <a:pPr marL="180975" marR="0" lvl="1" indent="-179388" algn="l" defTabSz="914400" rtl="0" eaLnBrk="1" fontAlgn="auto" latinLnBrk="0" hangingPunct="1">
              <a:lnSpc>
                <a:spcPct val="110000"/>
              </a:lnSpc>
              <a:spcBef>
                <a:spcPts val="432"/>
              </a:spcBef>
              <a:spcAft>
                <a:spcPts val="0"/>
              </a:spcAft>
              <a:buClr>
                <a:srgbClr val="00338D"/>
              </a:buClr>
              <a:buSzPct val="85000"/>
              <a:buFont typeface="Wingdings" pitchFamily="2" charset="2"/>
              <a:buChar char="l"/>
              <a:tabLst/>
              <a:defRPr/>
            </a:pPr>
            <a:endParaRPr kumimoji="0" lang="en-US" altLang="ko-KR" sz="900" b="0" i="0" u="none" strike="noStrike" kern="1200" cap="none" spc="0" normalizeH="0" baseline="0" noProof="0" dirty="0">
              <a:ln>
                <a:noFill/>
              </a:ln>
              <a:solidFill>
                <a:srgbClr val="000000"/>
              </a:solidFill>
              <a:effectLst/>
              <a:uLnTx/>
              <a:uFillTx/>
              <a:latin typeface="Univers for KPMG" panose="020B0603020202020204" pitchFamily="34" charset="0"/>
              <a:ea typeface="맑은 고딕" panose="020B0503020000020004" pitchFamily="50" charset="-127"/>
              <a:cs typeface="+mn-cs"/>
            </a:endParaRPr>
          </a:p>
        </p:txBody>
      </p:sp>
      <p:sp>
        <p:nvSpPr>
          <p:cNvPr id="109" name="직사각형 60">
            <a:extLst>
              <a:ext uri="{FF2B5EF4-FFF2-40B4-BE49-F238E27FC236}">
                <a16:creationId xmlns:a16="http://schemas.microsoft.com/office/drawing/2014/main" id="{69208908-9DD8-412C-A94C-914AEE1A6060}"/>
              </a:ext>
            </a:extLst>
          </p:cNvPr>
          <p:cNvSpPr/>
          <p:nvPr/>
        </p:nvSpPr>
        <p:spPr>
          <a:xfrm>
            <a:off x="809084" y="6129095"/>
            <a:ext cx="4405164" cy="16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Source: Korea Biotechnology Industry Organization, KPMG ERI</a:t>
            </a:r>
          </a:p>
        </p:txBody>
      </p:sp>
      <p:sp>
        <p:nvSpPr>
          <p:cNvPr id="69" name="모서리가 둥근 직사각형 50">
            <a:extLst>
              <a:ext uri="{FF2B5EF4-FFF2-40B4-BE49-F238E27FC236}">
                <a16:creationId xmlns:a16="http://schemas.microsoft.com/office/drawing/2014/main" id="{89D4BA23-7373-46F6-BB59-C95C9B450020}"/>
              </a:ext>
            </a:extLst>
          </p:cNvPr>
          <p:cNvSpPr/>
          <p:nvPr/>
        </p:nvSpPr>
        <p:spPr>
          <a:xfrm>
            <a:off x="809084" y="3999800"/>
            <a:ext cx="3952113" cy="1826319"/>
          </a:xfrm>
          <a:prstGeom prst="roundRect">
            <a:avLst>
              <a:gd name="adj" fmla="val 0"/>
            </a:avLst>
          </a:prstGeom>
          <a:solidFill>
            <a:schemeClr val="bg1">
              <a:lumMod val="95000"/>
            </a:schemeClr>
          </a:solidFill>
          <a:ln w="12700" cap="rnd" cmpd="sng" algn="ctr">
            <a:noFill/>
            <a:prstDash val="solid"/>
          </a:ln>
          <a:effectLst/>
        </p:spPr>
        <p:txBody>
          <a:bodyPr tIns="90000" rtlCol="0" anchor="t"/>
          <a:lstStyle/>
          <a:p>
            <a:pPr marL="180000" marR="0" lvl="0" indent="-182563" algn="l" defTabSz="914400" rtl="0" eaLnBrk="1" fontAlgn="auto" latinLnBrk="0" hangingPunct="1">
              <a:lnSpc>
                <a:spcPct val="110000"/>
              </a:lnSpc>
              <a:spcBef>
                <a:spcPts val="400"/>
              </a:spcBef>
              <a:spcAft>
                <a:spcPts val="0"/>
              </a:spcAft>
              <a:buClr>
                <a:srgbClr val="003399"/>
              </a:buClr>
              <a:buSzTx/>
              <a:buFont typeface="Wingdings" panose="05000000000000000000" pitchFamily="2" charset="2"/>
              <a:buChar char="§"/>
              <a:tabLst/>
              <a:defRPr/>
            </a:pPr>
            <a:r>
              <a:rPr kumimoji="0" lang="en-US" altLang="ko-KR" sz="1100" b="0" i="0" u="none" strike="noStrike" kern="1200" cap="none" spc="0" normalizeH="0" baseline="0" noProof="0" dirty="0">
                <a:ln>
                  <a:noFill/>
                </a:ln>
                <a:solidFill>
                  <a:srgbClr val="000000"/>
                </a:solidFill>
                <a:effectLst/>
                <a:uLnTx/>
                <a:uFillTx/>
                <a:latin typeface="Arial"/>
                <a:ea typeface="+mn-ea"/>
                <a:cs typeface="+mn-cs"/>
              </a:rPr>
              <a:t>Among the bio-services market, the CRO market is expected to grow 12.6% annually from $35.4 billion in 2017 to $72.1 billion in 2023</a:t>
            </a:r>
          </a:p>
          <a:p>
            <a:pPr marL="360000" marR="0" lvl="0" indent="-171450" algn="l" defTabSz="914400" rtl="0" eaLnBrk="1" fontAlgn="auto" latinLnBrk="0" hangingPunct="1">
              <a:lnSpc>
                <a:spcPct val="110000"/>
              </a:lnSpc>
              <a:spcBef>
                <a:spcPts val="400"/>
              </a:spcBef>
              <a:spcAft>
                <a:spcPts val="0"/>
              </a:spcAft>
              <a:buClr>
                <a:srgbClr val="003399"/>
              </a:buClr>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srgbClr val="000000"/>
                </a:solidFill>
                <a:effectLst/>
                <a:uLnTx/>
                <a:uFillTx/>
                <a:latin typeface="Arial"/>
                <a:ea typeface="+mn-ea"/>
                <a:cs typeface="+mn-cs"/>
              </a:rPr>
              <a:t>Increasing R&amp;D activity on biopharmaceuticals and biosimilars boosts CRO market growth</a:t>
            </a:r>
          </a:p>
        </p:txBody>
      </p:sp>
      <p:sp>
        <p:nvSpPr>
          <p:cNvPr id="72" name="모서리가 둥근 직사각형 50">
            <a:extLst>
              <a:ext uri="{FF2B5EF4-FFF2-40B4-BE49-F238E27FC236}">
                <a16:creationId xmlns:a16="http://schemas.microsoft.com/office/drawing/2014/main" id="{3DE633B9-5F02-4B87-A1AB-70B6C4B35022}"/>
              </a:ext>
            </a:extLst>
          </p:cNvPr>
          <p:cNvSpPr/>
          <p:nvPr/>
        </p:nvSpPr>
        <p:spPr>
          <a:xfrm>
            <a:off x="5128286" y="3999801"/>
            <a:ext cx="3952113" cy="1826318"/>
          </a:xfrm>
          <a:prstGeom prst="roundRect">
            <a:avLst>
              <a:gd name="adj" fmla="val 0"/>
            </a:avLst>
          </a:prstGeom>
          <a:solidFill>
            <a:schemeClr val="bg1">
              <a:lumMod val="95000"/>
            </a:schemeClr>
          </a:solidFill>
          <a:ln w="12700" cap="rnd" cmpd="sng" algn="ctr">
            <a:noFill/>
            <a:prstDash val="solid"/>
          </a:ln>
          <a:effectLst/>
        </p:spPr>
        <p:txBody>
          <a:bodyPr tIns="90000" rtlCol="0" anchor="t"/>
          <a:lstStyle/>
          <a:p>
            <a:pPr marL="180000" marR="0" lvl="0" indent="-182563" algn="l" defTabSz="914400" rtl="0" eaLnBrk="1" fontAlgn="auto" latinLnBrk="0" hangingPunct="1">
              <a:lnSpc>
                <a:spcPct val="110000"/>
              </a:lnSpc>
              <a:spcBef>
                <a:spcPts val="400"/>
              </a:spcBef>
              <a:spcAft>
                <a:spcPts val="0"/>
              </a:spcAft>
              <a:buClr>
                <a:srgbClr val="003399"/>
              </a:buClr>
              <a:buSzTx/>
              <a:buFont typeface="Wingdings" panose="05000000000000000000" pitchFamily="2" charset="2"/>
              <a:buChar char="§"/>
              <a:tabLst/>
              <a:defRPr/>
            </a:pPr>
            <a:r>
              <a:rPr kumimoji="0" lang="en-US" altLang="ko-KR" sz="1100" b="0" i="0" u="none" strike="noStrike" kern="1200" cap="none" spc="0" normalizeH="0" baseline="0" noProof="0" dirty="0">
                <a:ln>
                  <a:noFill/>
                </a:ln>
                <a:solidFill>
                  <a:srgbClr val="000000"/>
                </a:solidFill>
                <a:effectLst/>
                <a:uLnTx/>
                <a:uFillTx/>
                <a:latin typeface="Arial"/>
                <a:ea typeface="+mn-ea"/>
                <a:cs typeface="+mn-cs"/>
              </a:rPr>
              <a:t>CDMO market expected to grow 10.1% annually from $11.4 billion in 2020 to $20.3 billion in 2026</a:t>
            </a:r>
          </a:p>
          <a:p>
            <a:pPr marL="360000" marR="0" lvl="0" indent="-171450" algn="l" defTabSz="914400" rtl="0" eaLnBrk="1" fontAlgn="auto" latinLnBrk="0" hangingPunct="1">
              <a:lnSpc>
                <a:spcPct val="110000"/>
              </a:lnSpc>
              <a:spcBef>
                <a:spcPts val="400"/>
              </a:spcBef>
              <a:spcAft>
                <a:spcPts val="0"/>
              </a:spcAft>
              <a:buClr>
                <a:srgbClr val="003399"/>
              </a:buClr>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srgbClr val="000000"/>
                </a:solidFill>
                <a:effectLst/>
                <a:uLnTx/>
                <a:uFillTx/>
                <a:latin typeface="Arial"/>
                <a:ea typeface="+mn-ea"/>
                <a:cs typeface="+mn-cs"/>
              </a:rPr>
              <a:t>CDMO companies are flexible channels that can strengthen production capabilities for large companies and provide expertise and share risks to small biopharmaceutical companies, and their share of the pharmaceutical production market is increasing due to the global division of labor in the biopharmaceutical industry</a:t>
            </a:r>
          </a:p>
        </p:txBody>
      </p:sp>
      <p:grpSp>
        <p:nvGrpSpPr>
          <p:cNvPr id="4" name="그룹 3">
            <a:extLst>
              <a:ext uri="{FF2B5EF4-FFF2-40B4-BE49-F238E27FC236}">
                <a16:creationId xmlns:a16="http://schemas.microsoft.com/office/drawing/2014/main" id="{D1B68A4A-ABE3-491D-9D4C-208E26DC9796}"/>
              </a:ext>
            </a:extLst>
          </p:cNvPr>
          <p:cNvGrpSpPr/>
          <p:nvPr/>
        </p:nvGrpSpPr>
        <p:grpSpPr>
          <a:xfrm>
            <a:off x="809084" y="1851101"/>
            <a:ext cx="3952113" cy="2057181"/>
            <a:chOff x="574350" y="1851101"/>
            <a:chExt cx="4189674" cy="2057181"/>
          </a:xfrm>
        </p:grpSpPr>
        <p:sp>
          <p:nvSpPr>
            <p:cNvPr id="38" name="모서리가 둥근 직사각형 50">
              <a:extLst>
                <a:ext uri="{FF2B5EF4-FFF2-40B4-BE49-F238E27FC236}">
                  <a16:creationId xmlns:a16="http://schemas.microsoft.com/office/drawing/2014/main" id="{5349E1B5-D428-4348-99ED-22C8C80F57D1}"/>
                </a:ext>
              </a:extLst>
            </p:cNvPr>
            <p:cNvSpPr/>
            <p:nvPr/>
          </p:nvSpPr>
          <p:spPr>
            <a:xfrm>
              <a:off x="574350" y="1851101"/>
              <a:ext cx="4189674" cy="2057181"/>
            </a:xfrm>
            <a:prstGeom prst="roundRect">
              <a:avLst>
                <a:gd name="adj" fmla="val 0"/>
              </a:avLst>
            </a:prstGeom>
            <a:solidFill>
              <a:schemeClr val="bg1">
                <a:lumMod val="95000"/>
              </a:schemeClr>
            </a:solidFill>
            <a:ln w="12700" cap="rnd"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0" cap="none" spc="0" normalizeH="0" baseline="0" noProof="0" dirty="0">
                <a:ln>
                  <a:noFill/>
                </a:ln>
                <a:solidFill>
                  <a:srgbClr val="1F497D">
                    <a:lumMod val="50000"/>
                  </a:srgbClr>
                </a:solidFill>
                <a:effectLst/>
                <a:uLnTx/>
                <a:uFillTx/>
                <a:latin typeface="+mn-lt"/>
                <a:ea typeface="+mn-ea"/>
                <a:cs typeface="+mn-cs"/>
              </a:endParaRPr>
            </a:p>
          </p:txBody>
        </p:sp>
        <p:graphicFrame>
          <p:nvGraphicFramePr>
            <p:cNvPr id="37" name="차트 36">
              <a:extLst>
                <a:ext uri="{FF2B5EF4-FFF2-40B4-BE49-F238E27FC236}">
                  <a16:creationId xmlns:a16="http://schemas.microsoft.com/office/drawing/2014/main" id="{D809B525-B29D-4789-A1EA-B65FAE4E3B06}"/>
                </a:ext>
              </a:extLst>
            </p:cNvPr>
            <p:cNvGraphicFramePr/>
            <p:nvPr/>
          </p:nvGraphicFramePr>
          <p:xfrm>
            <a:off x="574350" y="1996481"/>
            <a:ext cx="4189674" cy="1911801"/>
          </p:xfrm>
          <a:graphic>
            <a:graphicData uri="http://schemas.openxmlformats.org/drawingml/2006/chart">
              <c:chart xmlns:c="http://schemas.openxmlformats.org/drawingml/2006/chart" xmlns:r="http://schemas.openxmlformats.org/officeDocument/2006/relationships" r:id="rId4"/>
            </a:graphicData>
          </a:graphic>
        </p:graphicFrame>
        <p:sp>
          <p:nvSpPr>
            <p:cNvPr id="51" name="TextBox 50">
              <a:extLst>
                <a:ext uri="{FF2B5EF4-FFF2-40B4-BE49-F238E27FC236}">
                  <a16:creationId xmlns:a16="http://schemas.microsoft.com/office/drawing/2014/main" id="{D206CDB4-7D71-48A3-92A6-C4DD8A24E151}"/>
                </a:ext>
              </a:extLst>
            </p:cNvPr>
            <p:cNvSpPr txBox="1"/>
            <p:nvPr/>
          </p:nvSpPr>
          <p:spPr>
            <a:xfrm>
              <a:off x="627549" y="1852481"/>
              <a:ext cx="4089701" cy="288000"/>
            </a:xfrm>
            <a:prstGeom prst="rect">
              <a:avLst/>
            </a:prstGeom>
            <a:noFill/>
          </p:spPr>
          <p:txBody>
            <a:bodyPr vert="horz" wrap="square" lIns="36000" tIns="36000" rIns="36000" bIns="36000" rtlCol="0" anchor="ctr" anchorCtr="0">
              <a:noAutofit/>
            </a:bodyPr>
            <a:lstStyle/>
            <a:p>
              <a:pPr marL="0" marR="0" lvl="0" indent="0" algn="l" defTabSz="914400" rtl="0" eaLnBrk="1" fontAlgn="auto" latinLnBrk="0" hangingPunct="1">
                <a:lnSpc>
                  <a:spcPct val="110000"/>
                </a:lnSpc>
                <a:spcBef>
                  <a:spcPts val="0"/>
                </a:spcBef>
                <a:spcAft>
                  <a:spcPts val="300"/>
                </a:spcAft>
                <a:buClrTx/>
                <a:buSzTx/>
                <a:buFontTx/>
                <a:buNone/>
                <a:tabLst/>
                <a:defRPr/>
              </a:pPr>
              <a:endParaRPr kumimoji="0" lang="ko-KR" altLang="en-US" sz="1100" b="1" i="0" u="none" strike="noStrike" kern="0" cap="none" spc="0" normalizeH="0" baseline="0" noProof="0" dirty="0">
                <a:ln>
                  <a:noFill/>
                </a:ln>
                <a:solidFill>
                  <a:srgbClr val="005EB8"/>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 name="TextBox 2">
              <a:extLst>
                <a:ext uri="{FF2B5EF4-FFF2-40B4-BE49-F238E27FC236}">
                  <a16:creationId xmlns:a16="http://schemas.microsoft.com/office/drawing/2014/main" id="{5F6AD241-A962-479A-807A-047141D9A44A}"/>
                </a:ext>
              </a:extLst>
            </p:cNvPr>
            <p:cNvSpPr txBox="1"/>
            <p:nvPr/>
          </p:nvSpPr>
          <p:spPr>
            <a:xfrm>
              <a:off x="3944627" y="1871715"/>
              <a:ext cx="700525" cy="262928"/>
            </a:xfrm>
            <a:prstGeom prst="rect">
              <a:avLst/>
            </a:prstGeom>
            <a:noFill/>
          </p:spPr>
          <p:txBody>
            <a:bodyPr wrap="square" lIns="54610" tIns="54610" rIns="54610" bIns="54610" rtlCol="0">
              <a:no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Arial"/>
                  <a:ea typeface="+mn-ea"/>
                  <a:cs typeface="+mn-cs"/>
                </a:rPr>
                <a:t>USD</a:t>
              </a:r>
              <a:r>
                <a:rPr kumimoji="0" lang="ko-KR" altLang="en-US" sz="900" b="0" i="0" u="none" strike="noStrike" kern="1200" cap="none" spc="0" normalizeH="0" baseline="0" noProof="0" dirty="0">
                  <a:ln>
                    <a:noFill/>
                  </a:ln>
                  <a:solidFill>
                    <a:srgbClr val="000000"/>
                  </a:solidFill>
                  <a:effectLst/>
                  <a:uLnTx/>
                  <a:uFillTx/>
                  <a:latin typeface="Arial"/>
                  <a:ea typeface="+mn-ea"/>
                  <a:cs typeface="+mn-cs"/>
                </a:rPr>
                <a:t> </a:t>
              </a:r>
              <a:r>
                <a:rPr kumimoji="0" lang="en-US" altLang="ko-KR" sz="900" b="0" i="0" u="none" strike="noStrike" kern="1200" cap="none" spc="0" normalizeH="0" baseline="0" noProof="0" dirty="0">
                  <a:ln>
                    <a:noFill/>
                  </a:ln>
                  <a:solidFill>
                    <a:srgbClr val="000000"/>
                  </a:solidFill>
                  <a:effectLst/>
                  <a:uLnTx/>
                  <a:uFillTx/>
                  <a:latin typeface="Arial"/>
                  <a:ea typeface="+mn-ea"/>
                  <a:cs typeface="+mn-cs"/>
                </a:rPr>
                <a:t>bn</a:t>
              </a:r>
              <a:endParaRPr kumimoji="0" lang="ko-KR" altLang="en-US" sz="900" b="0" i="0" u="none" strike="noStrike" kern="1200" cap="none" spc="0" normalizeH="0" baseline="0" noProof="0" dirty="0" err="1">
                <a:ln>
                  <a:noFill/>
                </a:ln>
                <a:solidFill>
                  <a:srgbClr val="000000"/>
                </a:solidFill>
                <a:effectLst/>
                <a:uLnTx/>
                <a:uFillTx/>
                <a:latin typeface="Arial"/>
                <a:ea typeface="+mn-ea"/>
                <a:cs typeface="+mn-cs"/>
              </a:endParaRPr>
            </a:p>
          </p:txBody>
        </p:sp>
        <p:sp>
          <p:nvSpPr>
            <p:cNvPr id="73" name="화살표: 오른쪽 72">
              <a:extLst>
                <a:ext uri="{FF2B5EF4-FFF2-40B4-BE49-F238E27FC236}">
                  <a16:creationId xmlns:a16="http://schemas.microsoft.com/office/drawing/2014/main" id="{4DFC9AF0-7827-48E9-B3F5-0B842389F3A8}"/>
                </a:ext>
              </a:extLst>
            </p:cNvPr>
            <p:cNvSpPr/>
            <p:nvPr/>
          </p:nvSpPr>
          <p:spPr>
            <a:xfrm rot="20853626" flipV="1">
              <a:off x="972541" y="2335676"/>
              <a:ext cx="2952000" cy="108000"/>
            </a:xfrm>
            <a:prstGeom prst="rightArrow">
              <a:avLst>
                <a:gd name="adj1" fmla="val 42275"/>
                <a:gd name="adj2" fmla="val 80277"/>
              </a:avLst>
            </a:prstGeom>
            <a:solidFill>
              <a:srgbClr val="F38DAB"/>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1000" b="0" i="0" u="none" strike="noStrike" kern="1200" cap="none" spc="0" normalizeH="0" baseline="0" noProof="0" err="1">
                <a:ln>
                  <a:noFill/>
                </a:ln>
                <a:solidFill>
                  <a:srgbClr val="000000"/>
                </a:solidFill>
                <a:effectLst/>
                <a:uLnTx/>
                <a:uFillTx/>
                <a:latin typeface="Arial"/>
                <a:ea typeface="+mn-ea"/>
                <a:cs typeface="+mn-cs"/>
              </a:endParaRPr>
            </a:p>
          </p:txBody>
        </p:sp>
        <p:sp>
          <p:nvSpPr>
            <p:cNvPr id="74" name="TextBox 73">
              <a:extLst>
                <a:ext uri="{FF2B5EF4-FFF2-40B4-BE49-F238E27FC236}">
                  <a16:creationId xmlns:a16="http://schemas.microsoft.com/office/drawing/2014/main" id="{AE541411-E19D-4DFA-8D01-00854C2DDAFC}"/>
                </a:ext>
              </a:extLst>
            </p:cNvPr>
            <p:cNvSpPr txBox="1"/>
            <p:nvPr/>
          </p:nvSpPr>
          <p:spPr>
            <a:xfrm rot="20817762">
              <a:off x="2023746" y="2195936"/>
              <a:ext cx="849592" cy="153888"/>
            </a:xfrm>
            <a:prstGeom prst="rect">
              <a:avLst/>
            </a:prstGeom>
            <a:noFill/>
          </p:spPr>
          <p:txBody>
            <a:bodyPr vert="horz" wrap="non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CAGR +12.6%</a:t>
              </a:r>
              <a:endParaRPr kumimoji="0" lang="ko-KR" altLang="en-US" sz="1000" b="1" i="0" u="none" strike="noStrike" kern="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grpSp>
      <p:grpSp>
        <p:nvGrpSpPr>
          <p:cNvPr id="5" name="그룹 4">
            <a:extLst>
              <a:ext uri="{FF2B5EF4-FFF2-40B4-BE49-F238E27FC236}">
                <a16:creationId xmlns:a16="http://schemas.microsoft.com/office/drawing/2014/main" id="{D0A8E269-23EE-43E4-8FB6-0999F634E76F}"/>
              </a:ext>
            </a:extLst>
          </p:cNvPr>
          <p:cNvGrpSpPr/>
          <p:nvPr/>
        </p:nvGrpSpPr>
        <p:grpSpPr>
          <a:xfrm>
            <a:off x="5132388" y="1851101"/>
            <a:ext cx="3959225" cy="2057181"/>
            <a:chOff x="5019602" y="1851101"/>
            <a:chExt cx="4325396" cy="2057181"/>
          </a:xfrm>
        </p:grpSpPr>
        <p:sp>
          <p:nvSpPr>
            <p:cNvPr id="41" name="모서리가 둥근 직사각형 50">
              <a:extLst>
                <a:ext uri="{FF2B5EF4-FFF2-40B4-BE49-F238E27FC236}">
                  <a16:creationId xmlns:a16="http://schemas.microsoft.com/office/drawing/2014/main" id="{E3BB2707-693C-4010-B9AA-6F8C74523886}"/>
                </a:ext>
              </a:extLst>
            </p:cNvPr>
            <p:cNvSpPr/>
            <p:nvPr/>
          </p:nvSpPr>
          <p:spPr>
            <a:xfrm>
              <a:off x="5019602" y="1851101"/>
              <a:ext cx="4325396" cy="2057181"/>
            </a:xfrm>
            <a:prstGeom prst="roundRect">
              <a:avLst>
                <a:gd name="adj" fmla="val 0"/>
              </a:avLst>
            </a:prstGeom>
            <a:solidFill>
              <a:schemeClr val="bg1">
                <a:lumMod val="95000"/>
              </a:schemeClr>
            </a:solidFill>
            <a:ln w="12700" cap="rnd"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0" cap="none" spc="0" normalizeH="0" baseline="0" noProof="0" dirty="0">
                <a:ln>
                  <a:noFill/>
                </a:ln>
                <a:solidFill>
                  <a:srgbClr val="1F497D">
                    <a:lumMod val="50000"/>
                  </a:srgbClr>
                </a:solidFill>
                <a:effectLst/>
                <a:uLnTx/>
                <a:uFillTx/>
                <a:latin typeface="+mn-lt"/>
                <a:ea typeface="+mn-ea"/>
                <a:cs typeface="+mn-cs"/>
              </a:endParaRPr>
            </a:p>
          </p:txBody>
        </p:sp>
        <p:graphicFrame>
          <p:nvGraphicFramePr>
            <p:cNvPr id="40" name="차트 39">
              <a:extLst>
                <a:ext uri="{FF2B5EF4-FFF2-40B4-BE49-F238E27FC236}">
                  <a16:creationId xmlns:a16="http://schemas.microsoft.com/office/drawing/2014/main" id="{087E23C2-308E-4A6D-957D-4F0ED4E0C929}"/>
                </a:ext>
              </a:extLst>
            </p:cNvPr>
            <p:cNvGraphicFramePr/>
            <p:nvPr/>
          </p:nvGraphicFramePr>
          <p:xfrm>
            <a:off x="5019602" y="1952787"/>
            <a:ext cx="4325396" cy="1955495"/>
          </p:xfrm>
          <a:graphic>
            <a:graphicData uri="http://schemas.openxmlformats.org/drawingml/2006/chart">
              <c:chart xmlns:c="http://schemas.openxmlformats.org/drawingml/2006/chart" xmlns:r="http://schemas.openxmlformats.org/officeDocument/2006/relationships" r:id="rId5"/>
            </a:graphicData>
          </a:graphic>
        </p:graphicFrame>
        <p:sp>
          <p:nvSpPr>
            <p:cNvPr id="60" name="TextBox 59">
              <a:extLst>
                <a:ext uri="{FF2B5EF4-FFF2-40B4-BE49-F238E27FC236}">
                  <a16:creationId xmlns:a16="http://schemas.microsoft.com/office/drawing/2014/main" id="{07D67A8B-3A3F-4D0F-9E1F-CB12BA157740}"/>
                </a:ext>
              </a:extLst>
            </p:cNvPr>
            <p:cNvSpPr txBox="1"/>
            <p:nvPr/>
          </p:nvSpPr>
          <p:spPr>
            <a:xfrm>
              <a:off x="5137449" y="1852481"/>
              <a:ext cx="4089701" cy="288000"/>
            </a:xfrm>
            <a:prstGeom prst="rect">
              <a:avLst/>
            </a:prstGeom>
            <a:noFill/>
          </p:spPr>
          <p:txBody>
            <a:bodyPr vert="horz" wrap="square" lIns="36000" tIns="36000" rIns="36000" bIns="36000" rtlCol="0" anchor="ctr" anchorCtr="0">
              <a:noAutofit/>
            </a:bodyPr>
            <a:lstStyle/>
            <a:p>
              <a:pPr marL="0" marR="0" lvl="0" indent="0" algn="l" defTabSz="914400" rtl="0" eaLnBrk="1" fontAlgn="auto" latinLnBrk="0" hangingPunct="1">
                <a:lnSpc>
                  <a:spcPct val="110000"/>
                </a:lnSpc>
                <a:spcBef>
                  <a:spcPts val="0"/>
                </a:spcBef>
                <a:spcAft>
                  <a:spcPts val="300"/>
                </a:spcAft>
                <a:buClrTx/>
                <a:buSzTx/>
                <a:buFontTx/>
                <a:buNone/>
                <a:tabLst/>
                <a:defRPr/>
              </a:pPr>
              <a:endParaRPr kumimoji="0" lang="ko-KR" altLang="en-US" sz="1100" b="1" i="0" u="none" strike="noStrike" kern="0" cap="none" spc="0" normalizeH="0" baseline="0" noProof="0" dirty="0">
                <a:ln>
                  <a:noFill/>
                </a:ln>
                <a:solidFill>
                  <a:srgbClr val="005EB8"/>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67" name="TextBox 66">
              <a:extLst>
                <a:ext uri="{FF2B5EF4-FFF2-40B4-BE49-F238E27FC236}">
                  <a16:creationId xmlns:a16="http://schemas.microsoft.com/office/drawing/2014/main" id="{02A43EF1-8F24-49C5-9274-7C35E845C584}"/>
                </a:ext>
              </a:extLst>
            </p:cNvPr>
            <p:cNvSpPr txBox="1"/>
            <p:nvPr/>
          </p:nvSpPr>
          <p:spPr>
            <a:xfrm>
              <a:off x="8492485" y="1871715"/>
              <a:ext cx="700525" cy="262928"/>
            </a:xfrm>
            <a:prstGeom prst="rect">
              <a:avLst/>
            </a:prstGeom>
            <a:noFill/>
          </p:spPr>
          <p:txBody>
            <a:bodyPr wrap="square" lIns="54610" tIns="54610" rIns="54610" bIns="54610" rtlCol="0">
              <a:no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Arial"/>
                  <a:ea typeface="+mn-ea"/>
                  <a:cs typeface="+mn-cs"/>
                </a:rPr>
                <a:t>USD bn</a:t>
              </a:r>
              <a:endParaRPr kumimoji="0" lang="ko-KR" altLang="en-US" sz="900" b="0" i="0" u="none" strike="noStrike" kern="1200" cap="none" spc="0" normalizeH="0" baseline="0" noProof="0" dirty="0" err="1">
                <a:ln>
                  <a:noFill/>
                </a:ln>
                <a:solidFill>
                  <a:srgbClr val="000000"/>
                </a:solidFill>
                <a:effectLst/>
                <a:uLnTx/>
                <a:uFillTx/>
                <a:latin typeface="Arial"/>
                <a:ea typeface="+mn-ea"/>
                <a:cs typeface="+mn-cs"/>
              </a:endParaRPr>
            </a:p>
          </p:txBody>
        </p:sp>
        <p:sp>
          <p:nvSpPr>
            <p:cNvPr id="75" name="화살표: 오른쪽 74">
              <a:extLst>
                <a:ext uri="{FF2B5EF4-FFF2-40B4-BE49-F238E27FC236}">
                  <a16:creationId xmlns:a16="http://schemas.microsoft.com/office/drawing/2014/main" id="{E77D6E7F-E8CC-463A-B531-71E4D05915FB}"/>
                </a:ext>
              </a:extLst>
            </p:cNvPr>
            <p:cNvSpPr/>
            <p:nvPr/>
          </p:nvSpPr>
          <p:spPr>
            <a:xfrm rot="20948110" flipV="1">
              <a:off x="5414914" y="2326091"/>
              <a:ext cx="3163667" cy="108000"/>
            </a:xfrm>
            <a:prstGeom prst="rightArrow">
              <a:avLst>
                <a:gd name="adj1" fmla="val 42275"/>
                <a:gd name="adj2" fmla="val 80277"/>
              </a:avLst>
            </a:prstGeom>
            <a:solidFill>
              <a:srgbClr val="F38DAB"/>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1000" b="0" i="0" u="none" strike="noStrike" kern="1200" cap="none" spc="0" normalizeH="0" baseline="0" noProof="0" err="1">
                <a:ln>
                  <a:noFill/>
                </a:ln>
                <a:solidFill>
                  <a:srgbClr val="000000"/>
                </a:solidFill>
                <a:effectLst/>
                <a:uLnTx/>
                <a:uFillTx/>
                <a:latin typeface="Arial"/>
                <a:ea typeface="+mn-ea"/>
                <a:cs typeface="+mn-cs"/>
              </a:endParaRPr>
            </a:p>
          </p:txBody>
        </p:sp>
        <p:sp>
          <p:nvSpPr>
            <p:cNvPr id="76" name="TextBox 75">
              <a:extLst>
                <a:ext uri="{FF2B5EF4-FFF2-40B4-BE49-F238E27FC236}">
                  <a16:creationId xmlns:a16="http://schemas.microsoft.com/office/drawing/2014/main" id="{D997F600-E00A-4CC5-BA85-A29788C95198}"/>
                </a:ext>
              </a:extLst>
            </p:cNvPr>
            <p:cNvSpPr txBox="1"/>
            <p:nvPr/>
          </p:nvSpPr>
          <p:spPr>
            <a:xfrm rot="20912246">
              <a:off x="6580286" y="2175601"/>
              <a:ext cx="849592" cy="153888"/>
            </a:xfrm>
            <a:prstGeom prst="rect">
              <a:avLst/>
            </a:prstGeom>
            <a:noFill/>
          </p:spPr>
          <p:txBody>
            <a:bodyPr vert="horz" wrap="non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CAGR +10.1%</a:t>
              </a:r>
              <a:endParaRPr kumimoji="0" lang="ko-KR" altLang="en-US" sz="1000" b="1" i="0" u="none" strike="noStrike" kern="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grpSp>
      <p:graphicFrame>
        <p:nvGraphicFramePr>
          <p:cNvPr id="24" name="표 23">
            <a:extLst>
              <a:ext uri="{FF2B5EF4-FFF2-40B4-BE49-F238E27FC236}">
                <a16:creationId xmlns:a16="http://schemas.microsoft.com/office/drawing/2014/main" id="{7E724C83-8B72-4068-88C9-354FC8E5123A}"/>
              </a:ext>
            </a:extLst>
          </p:cNvPr>
          <p:cNvGraphicFramePr>
            <a:graphicFrameLocks noGrp="1"/>
          </p:cNvGraphicFramePr>
          <p:nvPr/>
        </p:nvGraphicFramePr>
        <p:xfrm>
          <a:off x="811339" y="1460227"/>
          <a:ext cx="3952113" cy="269600"/>
        </p:xfrm>
        <a:graphic>
          <a:graphicData uri="http://schemas.openxmlformats.org/drawingml/2006/table">
            <a:tbl>
              <a:tblPr firstRow="1" bandRow="1">
                <a:tableStyleId>{5C22544A-7EE6-4342-B048-85BDC9FD1C3A}</a:tableStyleId>
              </a:tblPr>
              <a:tblGrid>
                <a:gridCol w="3952113">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1" baseline="0" dirty="0">
                          <a:solidFill>
                            <a:srgbClr val="00338D"/>
                          </a:solidFill>
                          <a:latin typeface="Arial" panose="020B0604020202020204" pitchFamily="34" charset="0"/>
                          <a:ea typeface="맑은 고딕" panose="020B0503020000020004" pitchFamily="50" charset="-127"/>
                        </a:rPr>
                        <a:t>CRO</a:t>
                      </a:r>
                      <a:r>
                        <a:rPr lang="ko-KR" altLang="en-US" sz="1100" b="1" baseline="0" dirty="0">
                          <a:solidFill>
                            <a:srgbClr val="00338D"/>
                          </a:solidFill>
                          <a:latin typeface="Arial" panose="020B0604020202020204" pitchFamily="34" charset="0"/>
                          <a:ea typeface="맑은 고딕" panose="020B0503020000020004" pitchFamily="50" charset="-127"/>
                        </a:rPr>
                        <a:t> </a:t>
                      </a:r>
                      <a:r>
                        <a:rPr lang="en-US" altLang="ko-KR" sz="1100" b="1" baseline="0" dirty="0">
                          <a:solidFill>
                            <a:srgbClr val="00338D"/>
                          </a:solidFill>
                          <a:latin typeface="Arial" panose="020B0604020202020204" pitchFamily="34" charset="0"/>
                          <a:ea typeface="맑은 고딕" panose="020B0503020000020004" pitchFamily="50" charset="-127"/>
                        </a:rPr>
                        <a:t>Market</a:t>
                      </a:r>
                      <a:r>
                        <a:rPr lang="ko-KR" altLang="en-US" sz="1100" b="1" baseline="0" dirty="0">
                          <a:solidFill>
                            <a:srgbClr val="00338D"/>
                          </a:solidFill>
                          <a:latin typeface="Arial" panose="020B0604020202020204" pitchFamily="34" charset="0"/>
                          <a:ea typeface="맑은 고딕" panose="020B0503020000020004" pitchFamily="50" charset="-127"/>
                        </a:rPr>
                        <a:t> </a:t>
                      </a:r>
                      <a:r>
                        <a:rPr lang="en-US" altLang="ko-KR" sz="1100" b="1" baseline="0" dirty="0">
                          <a:solidFill>
                            <a:srgbClr val="00338D"/>
                          </a:solidFill>
                          <a:latin typeface="Arial" panose="020B0604020202020204" pitchFamily="34" charset="0"/>
                          <a:ea typeface="맑은 고딕" panose="020B0503020000020004" pitchFamily="50" charset="-127"/>
                        </a:rPr>
                        <a:t>Overview</a:t>
                      </a:r>
                      <a:endParaRPr lang="ko-KR" altLang="en-US" sz="1100" b="1"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표 24">
            <a:extLst>
              <a:ext uri="{FF2B5EF4-FFF2-40B4-BE49-F238E27FC236}">
                <a16:creationId xmlns:a16="http://schemas.microsoft.com/office/drawing/2014/main" id="{5FFBE82D-C1B3-4388-A915-A0C90AEA47A7}"/>
              </a:ext>
            </a:extLst>
          </p:cNvPr>
          <p:cNvGraphicFramePr>
            <a:graphicFrameLocks noGrp="1"/>
          </p:cNvGraphicFramePr>
          <p:nvPr/>
        </p:nvGraphicFramePr>
        <p:xfrm>
          <a:off x="5132388" y="1460227"/>
          <a:ext cx="3959225" cy="269600"/>
        </p:xfrm>
        <a:graphic>
          <a:graphicData uri="http://schemas.openxmlformats.org/drawingml/2006/table">
            <a:tbl>
              <a:tblPr firstRow="1" bandRow="1">
                <a:tableStyleId>{5C22544A-7EE6-4342-B048-85BDC9FD1C3A}</a:tableStyleId>
              </a:tblPr>
              <a:tblGrid>
                <a:gridCol w="3959225">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aseline="0" dirty="0">
                          <a:solidFill>
                            <a:srgbClr val="00338D"/>
                          </a:solidFill>
                          <a:latin typeface="Arial" panose="020B0604020202020204" pitchFamily="34" charset="0"/>
                          <a:ea typeface="맑은 고딕" panose="020B0503020000020004" pitchFamily="50" charset="-127"/>
                        </a:rPr>
                        <a:t>CDMO</a:t>
                      </a:r>
                      <a:r>
                        <a:rPr lang="ko-KR" altLang="en-US" sz="1100" baseline="0" dirty="0">
                          <a:solidFill>
                            <a:srgbClr val="00338D"/>
                          </a:solidFill>
                          <a:latin typeface="Arial" panose="020B0604020202020204" pitchFamily="34" charset="0"/>
                          <a:ea typeface="맑은 고딕" panose="020B0503020000020004" pitchFamily="50" charset="-127"/>
                        </a:rPr>
                        <a:t> </a:t>
                      </a:r>
                      <a:r>
                        <a:rPr lang="en-US" altLang="ko-KR" sz="1100" baseline="0" dirty="0">
                          <a:solidFill>
                            <a:srgbClr val="00338D"/>
                          </a:solidFill>
                          <a:latin typeface="Arial" panose="020B0604020202020204" pitchFamily="34" charset="0"/>
                          <a:ea typeface="맑은 고딕" panose="020B0503020000020004" pitchFamily="50" charset="-127"/>
                        </a:rPr>
                        <a:t>Market</a:t>
                      </a:r>
                      <a:r>
                        <a:rPr lang="ko-KR" altLang="en-US" sz="1100" baseline="0" dirty="0">
                          <a:solidFill>
                            <a:srgbClr val="00338D"/>
                          </a:solidFill>
                          <a:latin typeface="Arial" panose="020B0604020202020204" pitchFamily="34" charset="0"/>
                          <a:ea typeface="맑은 고딕" panose="020B0503020000020004" pitchFamily="50" charset="-127"/>
                        </a:rPr>
                        <a:t> </a:t>
                      </a:r>
                      <a:r>
                        <a:rPr lang="en-US" altLang="ko-KR" sz="1100" baseline="0" dirty="0">
                          <a:solidFill>
                            <a:srgbClr val="00338D"/>
                          </a:solidFill>
                          <a:latin typeface="Arial" panose="020B0604020202020204" pitchFamily="34" charset="0"/>
                          <a:ea typeface="맑은 고딕" panose="020B0503020000020004" pitchFamily="50" charset="-127"/>
                        </a:rPr>
                        <a:t>Overview</a:t>
                      </a:r>
                      <a:endParaRPr lang="ko-KR" altLang="en-US" sz="1100" baseline="0" dirty="0">
                        <a:solidFill>
                          <a:srgbClr val="00338D"/>
                        </a:solidFill>
                        <a:latin typeface="Arial" panose="020B0604020202020204" pitchFamily="34" charset="0"/>
                        <a:ea typeface="맑은 고딕" panose="020B0503020000020004" pitchFamily="50" charset="-127"/>
                      </a:endParaRP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6" name="텍스트 개체 틀 2">
            <a:extLst>
              <a:ext uri="{FF2B5EF4-FFF2-40B4-BE49-F238E27FC236}">
                <a16:creationId xmlns:a16="http://schemas.microsoft.com/office/drawing/2014/main" id="{12A328BD-AFE9-4366-A6AC-38E017D294C2}"/>
              </a:ext>
            </a:extLst>
          </p:cNvPr>
          <p:cNvSpPr txBox="1">
            <a:spLocks/>
          </p:cNvSpPr>
          <p:nvPr/>
        </p:nvSpPr>
        <p:spPr>
          <a:xfrm>
            <a:off x="823780" y="1031880"/>
            <a:ext cx="8254800"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50"/>
              </a:spcAft>
              <a:buClrTx/>
              <a:buSzTx/>
              <a:buFontTx/>
              <a:buNone/>
              <a:tabLst/>
              <a:defRPr/>
            </a:pPr>
            <a:r>
              <a:rPr kumimoji="0" lang="en-US" altLang="ko-KR" sz="1050" b="1" i="0" u="none" strike="noStrike" kern="1200" cap="none" spc="0" normalizeH="0" baseline="0" noProof="0" dirty="0">
                <a:ln>
                  <a:noFill/>
                </a:ln>
                <a:solidFill>
                  <a:srgbClr val="003087"/>
                </a:solidFill>
                <a:effectLst/>
                <a:uLnTx/>
                <a:uFillTx/>
                <a:latin typeface="+mn-lt"/>
                <a:ea typeface="맑은 고딕" panose="020B0503020000020004" pitchFamily="50" charset="-127"/>
                <a:cs typeface="Arial" pitchFamily="34" charset="0"/>
              </a:rPr>
              <a:t>Among the bio-service markets, the CRO and CDMO sectors are steadily expanding due to the growth of the biopharmaceutical market and the increase in manufacturing and research consignment activities for drug development and manufacturing.</a:t>
            </a:r>
            <a:endParaRPr kumimoji="0" lang="en-US" altLang="ko-KR" sz="1050" b="1" i="0" u="none" strike="noStrike" kern="1200" cap="none" spc="0" normalizeH="0" baseline="0" noProof="0" dirty="0">
              <a:ln>
                <a:noFill/>
              </a:ln>
              <a:solidFill>
                <a:srgbClr val="003087"/>
              </a:solidFill>
              <a:effectLst/>
              <a:uLnTx/>
              <a:uFillTx/>
              <a:latin typeface="+mn-lt"/>
              <a:ea typeface="+mn-ea"/>
            </a:endParaRPr>
          </a:p>
        </p:txBody>
      </p:sp>
      <p:sp>
        <p:nvSpPr>
          <p:cNvPr id="30" name="Title 1">
            <a:extLst>
              <a:ext uri="{FF2B5EF4-FFF2-40B4-BE49-F238E27FC236}">
                <a16:creationId xmlns:a16="http://schemas.microsoft.com/office/drawing/2014/main" id="{04622986-BD2C-414C-A246-F2565CE73658}"/>
              </a:ext>
            </a:extLst>
          </p:cNvPr>
          <p:cNvSpPr>
            <a:spLocks noGrp="1"/>
          </p:cNvSpPr>
          <p:nvPr>
            <p:ph type="title"/>
          </p:nvPr>
        </p:nvSpPr>
        <p:spPr>
          <a:xfrm>
            <a:off x="825600" y="451575"/>
            <a:ext cx="8254800" cy="723600"/>
          </a:xfrm>
        </p:spPr>
        <p:txBody>
          <a:bodyPr/>
          <a:lstStyle/>
          <a:p>
            <a:r>
              <a:rPr lang="en-US" altLang="ko-KR" sz="4800" dirty="0"/>
              <a:t>Understanding of Industry (3/5)</a:t>
            </a:r>
            <a:endParaRPr lang="en-GB" sz="4800" dirty="0"/>
          </a:p>
        </p:txBody>
      </p:sp>
      <p:sp>
        <p:nvSpPr>
          <p:cNvPr id="31" name="Text Placeholder 2">
            <a:extLst>
              <a:ext uri="{FF2B5EF4-FFF2-40B4-BE49-F238E27FC236}">
                <a16:creationId xmlns:a16="http://schemas.microsoft.com/office/drawing/2014/main" id="{C0460574-B673-4DEE-8C06-AF251D748230}"/>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 Why KPMG</a:t>
            </a:r>
            <a:endParaRPr lang="en-GB" dirty="0"/>
          </a:p>
        </p:txBody>
      </p:sp>
    </p:spTree>
    <p:extLst>
      <p:ext uri="{BB962C8B-B14F-4D97-AF65-F5344CB8AC3E}">
        <p14:creationId xmlns:p14="http://schemas.microsoft.com/office/powerpoint/2010/main" val="288258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모서리가 둥근 직사각형 50">
            <a:extLst>
              <a:ext uri="{FF2B5EF4-FFF2-40B4-BE49-F238E27FC236}">
                <a16:creationId xmlns:a16="http://schemas.microsoft.com/office/drawing/2014/main" id="{A042FC88-DF1E-4726-B029-50B04232AAF7}"/>
              </a:ext>
            </a:extLst>
          </p:cNvPr>
          <p:cNvSpPr/>
          <p:nvPr/>
        </p:nvSpPr>
        <p:spPr>
          <a:xfrm>
            <a:off x="5132388" y="1972521"/>
            <a:ext cx="3959225" cy="2903586"/>
          </a:xfrm>
          <a:prstGeom prst="roundRect">
            <a:avLst>
              <a:gd name="adj" fmla="val 0"/>
            </a:avLst>
          </a:prstGeom>
          <a:solidFill>
            <a:schemeClr val="bg1">
              <a:lumMod val="95000"/>
            </a:schemeClr>
          </a:solidFill>
          <a:ln w="12700" cap="rnd"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1" i="0" u="none" strike="noStrike" kern="0" cap="none" spc="0" normalizeH="0" baseline="0" noProof="0" dirty="0">
              <a:ln>
                <a:noFill/>
              </a:ln>
              <a:solidFill>
                <a:srgbClr val="1F497D">
                  <a:lumMod val="50000"/>
                </a:srgbClr>
              </a:solidFill>
              <a:effectLst/>
              <a:uLnTx/>
              <a:uFillTx/>
              <a:latin typeface="Arial"/>
              <a:ea typeface="+mn-ea"/>
              <a:cs typeface="+mn-cs"/>
            </a:endParaRPr>
          </a:p>
        </p:txBody>
      </p:sp>
      <p:sp>
        <p:nvSpPr>
          <p:cNvPr id="35" name="모서리가 둥근 직사각형 50">
            <a:extLst>
              <a:ext uri="{FF2B5EF4-FFF2-40B4-BE49-F238E27FC236}">
                <a16:creationId xmlns:a16="http://schemas.microsoft.com/office/drawing/2014/main" id="{EF70A05D-555E-4B3B-B498-CA5475D2EA32}"/>
              </a:ext>
            </a:extLst>
          </p:cNvPr>
          <p:cNvSpPr/>
          <p:nvPr/>
        </p:nvSpPr>
        <p:spPr>
          <a:xfrm>
            <a:off x="5132388" y="5015146"/>
            <a:ext cx="3959225" cy="1283503"/>
          </a:xfrm>
          <a:prstGeom prst="roundRect">
            <a:avLst>
              <a:gd name="adj" fmla="val 0"/>
            </a:avLst>
          </a:prstGeom>
          <a:solidFill>
            <a:schemeClr val="bg1">
              <a:lumMod val="95000"/>
            </a:schemeClr>
          </a:solidFill>
          <a:ln w="12700" cap="rnd" cmpd="sng" algn="ctr">
            <a:noFill/>
            <a:prstDash val="solid"/>
          </a:ln>
          <a:effectLst/>
        </p:spPr>
        <p:txBody>
          <a:bodyPr tIns="90000" rtlCol="0" anchor="t"/>
          <a:lstStyle/>
          <a:p>
            <a:pPr marL="180000" marR="0" lvl="0" indent="-182563" algn="l" defTabSz="914400" rtl="0" eaLnBrk="1" fontAlgn="auto" latinLnBrk="0" hangingPunct="1">
              <a:lnSpc>
                <a:spcPct val="110000"/>
              </a:lnSpc>
              <a:spcBef>
                <a:spcPts val="400"/>
              </a:spcBef>
              <a:spcAft>
                <a:spcPts val="0"/>
              </a:spcAft>
              <a:buClr>
                <a:srgbClr val="003399"/>
              </a:buClr>
              <a:buSzTx/>
              <a:buFont typeface="Wingdings" panose="05000000000000000000" pitchFamily="2" charset="2"/>
              <a:buChar char="§"/>
              <a:tabLst/>
              <a:defRPr/>
            </a:pPr>
            <a:r>
              <a:rPr kumimoji="0" lang="en-US" altLang="ko-KR" sz="1050" b="0" i="0" u="none" strike="noStrike" kern="1200" cap="none" spc="0" normalizeH="0" baseline="0" noProof="0" dirty="0">
                <a:ln>
                  <a:noFill/>
                </a:ln>
                <a:solidFill>
                  <a:srgbClr val="000000"/>
                </a:solidFill>
                <a:effectLst/>
                <a:uLnTx/>
                <a:uFillTx/>
                <a:latin typeface="Arial"/>
                <a:ea typeface="+mn-ea"/>
                <a:cs typeface="+mn-cs"/>
              </a:rPr>
              <a:t>Major firm investment to secure market share in CDMO continues steadily</a:t>
            </a:r>
          </a:p>
          <a:p>
            <a:pPr marL="180000" marR="0" lvl="0" indent="-182563" algn="l" defTabSz="914400" rtl="0" eaLnBrk="1" fontAlgn="auto" latinLnBrk="0" hangingPunct="1">
              <a:lnSpc>
                <a:spcPct val="110000"/>
              </a:lnSpc>
              <a:spcBef>
                <a:spcPts val="400"/>
              </a:spcBef>
              <a:spcAft>
                <a:spcPts val="0"/>
              </a:spcAft>
              <a:buClr>
                <a:srgbClr val="003399"/>
              </a:buClr>
              <a:buSzTx/>
              <a:buFont typeface="Wingdings" panose="05000000000000000000" pitchFamily="2" charset="2"/>
              <a:buChar char="§"/>
              <a:tabLst/>
              <a:defRPr/>
            </a:pPr>
            <a:r>
              <a:rPr kumimoji="0" lang="en-US" altLang="ko-KR" sz="1050" b="0" i="0" u="none" strike="noStrike" kern="1200" cap="none" spc="0" normalizeH="0" baseline="0" noProof="0" dirty="0">
                <a:ln>
                  <a:noFill/>
                </a:ln>
                <a:solidFill>
                  <a:srgbClr val="000000"/>
                </a:solidFill>
                <a:effectLst/>
                <a:uLnTx/>
                <a:uFillTx/>
                <a:latin typeface="Arial"/>
                <a:ea typeface="+mn-ea"/>
                <a:cs typeface="+mn-cs"/>
              </a:rPr>
              <a:t>In the global CDMO market in 2022, M&amp;A to strengthen production capacity and enter major regions, as well as M&amp;A to enter advanced therapeutics markets such as cell gene therapy (Rf. Slide Transaction Comparable Multiple)</a:t>
            </a:r>
          </a:p>
        </p:txBody>
      </p:sp>
      <p:sp>
        <p:nvSpPr>
          <p:cNvPr id="36" name="직사각형 35">
            <a:extLst>
              <a:ext uri="{FF2B5EF4-FFF2-40B4-BE49-F238E27FC236}">
                <a16:creationId xmlns:a16="http://schemas.microsoft.com/office/drawing/2014/main" id="{6C1BC426-9CCF-46F2-80EE-D79EAF7AABE3}"/>
              </a:ext>
            </a:extLst>
          </p:cNvPr>
          <p:cNvSpPr/>
          <p:nvPr/>
        </p:nvSpPr>
        <p:spPr>
          <a:xfrm>
            <a:off x="5192270" y="2035219"/>
            <a:ext cx="1157049" cy="859121"/>
          </a:xfrm>
          <a:prstGeom prst="rect">
            <a:avLst/>
          </a:prstGeom>
          <a:solidFill>
            <a:srgbClr val="DCE3E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rPr>
              <a:t>Samsung Biologics</a:t>
            </a:r>
            <a:endParaRPr kumimoji="0" lang="ko-KR" altLang="en-US"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endParaRPr>
          </a:p>
        </p:txBody>
      </p:sp>
      <p:sp>
        <p:nvSpPr>
          <p:cNvPr id="37" name="직사각형 36">
            <a:extLst>
              <a:ext uri="{FF2B5EF4-FFF2-40B4-BE49-F238E27FC236}">
                <a16:creationId xmlns:a16="http://schemas.microsoft.com/office/drawing/2014/main" id="{126A02B6-F985-4E19-85E8-67BC91A1363B}"/>
              </a:ext>
            </a:extLst>
          </p:cNvPr>
          <p:cNvSpPr/>
          <p:nvPr/>
        </p:nvSpPr>
        <p:spPr>
          <a:xfrm>
            <a:off x="6396926" y="2035219"/>
            <a:ext cx="2624470" cy="859121"/>
          </a:xfrm>
          <a:prstGeom prst="rect">
            <a:avLst/>
          </a:prstGeom>
          <a:no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36000" rtlCol="0" anchor="ctr" anchorCtr="0"/>
          <a:lstStyle/>
          <a:p>
            <a:pPr marL="180000" marR="0" lvl="0" indent="-180000" algn="l" defTabSz="914400" rtl="0" eaLnBrk="1" fontAlgn="auto" latinLnBrk="0" hangingPunct="1">
              <a:lnSpc>
                <a:spcPct val="100000"/>
              </a:lnSpc>
              <a:spcBef>
                <a:spcPts val="300"/>
              </a:spcBef>
              <a:spcAft>
                <a:spcPts val="0"/>
              </a:spcAft>
              <a:buClrTx/>
              <a:buSzTx/>
              <a:buFont typeface="Wingdings" panose="05000000000000000000" pitchFamily="2" charset="2"/>
              <a:buChar char="§"/>
              <a:tabLst/>
              <a:defRPr/>
            </a:pPr>
            <a:r>
              <a:rPr kumimoji="0" lang="en-US" altLang="ko-KR" sz="1000" b="0" i="0" u="none" strike="noStrike" kern="1200" cap="none" spc="0" normalizeH="0" baseline="0" noProof="0" dirty="0">
                <a:ln>
                  <a:noFill/>
                </a:ln>
                <a:solidFill>
                  <a:srgbClr val="000000"/>
                </a:solidFill>
                <a:effectLst/>
                <a:uLnTx/>
                <a:uFillTx/>
                <a:latin typeface="Arial"/>
                <a:ea typeface="+mn-ea"/>
                <a:cs typeface="+mn-cs"/>
                <a:sym typeface="Wingdings" pitchFamily="2" charset="2"/>
              </a:rPr>
              <a:t>Planning to build a new 5 plant worth USD 3.8 billion</a:t>
            </a:r>
          </a:p>
          <a:p>
            <a:pPr marL="180000" marR="0" lvl="0" indent="-180000" algn="l" defTabSz="914400" rtl="0" eaLnBrk="1" fontAlgn="auto" latinLnBrk="0" hangingPunct="1">
              <a:lnSpc>
                <a:spcPct val="100000"/>
              </a:lnSpc>
              <a:spcBef>
                <a:spcPts val="300"/>
              </a:spcBef>
              <a:spcAft>
                <a:spcPts val="0"/>
              </a:spcAft>
              <a:buClrTx/>
              <a:buSzTx/>
              <a:buFont typeface="Wingdings" panose="05000000000000000000" pitchFamily="2" charset="2"/>
              <a:buChar char="§"/>
              <a:tabLst/>
              <a:defRPr/>
            </a:pPr>
            <a:r>
              <a:rPr kumimoji="0" lang="en-US" altLang="ko-KR" sz="1000" b="0" i="0" u="none" strike="noStrike" kern="1200" cap="none" spc="0" normalizeH="0" baseline="0" noProof="0" dirty="0">
                <a:ln>
                  <a:noFill/>
                </a:ln>
                <a:solidFill>
                  <a:srgbClr val="000000"/>
                </a:solidFill>
                <a:effectLst/>
                <a:uLnTx/>
                <a:uFillTx/>
                <a:latin typeface="Arial"/>
                <a:ea typeface="+mn-ea"/>
                <a:cs typeface="+mn-cs"/>
                <a:sym typeface="Wingdings" pitchFamily="2" charset="2"/>
              </a:rPr>
              <a:t>California, Washington, North Carolina and Texas are considering M&amp;A for local expansion</a:t>
            </a:r>
          </a:p>
        </p:txBody>
      </p:sp>
      <p:sp>
        <p:nvSpPr>
          <p:cNvPr id="38" name="직사각형 37">
            <a:extLst>
              <a:ext uri="{FF2B5EF4-FFF2-40B4-BE49-F238E27FC236}">
                <a16:creationId xmlns:a16="http://schemas.microsoft.com/office/drawing/2014/main" id="{7768FCF6-D023-45F9-B30E-3ADC76EA66C7}"/>
              </a:ext>
            </a:extLst>
          </p:cNvPr>
          <p:cNvSpPr/>
          <p:nvPr/>
        </p:nvSpPr>
        <p:spPr>
          <a:xfrm>
            <a:off x="5192270" y="2947892"/>
            <a:ext cx="1157049" cy="859121"/>
          </a:xfrm>
          <a:prstGeom prst="rect">
            <a:avLst/>
          </a:prstGeom>
          <a:solidFill>
            <a:srgbClr val="DCE3E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rPr>
              <a:t>SK </a:t>
            </a:r>
            <a:r>
              <a:rPr kumimoji="0" lang="en-US" altLang="ko-KR" sz="1000" b="1" i="0" u="none" strike="noStrike" kern="1200" cap="none" spc="0" normalizeH="0" baseline="0" noProof="0" dirty="0" err="1">
                <a:ln>
                  <a:noFill/>
                </a:ln>
                <a:solidFill>
                  <a:srgbClr val="00338D"/>
                </a:solidFill>
                <a:effectLst/>
                <a:uLnTx/>
                <a:uFillTx/>
                <a:latin typeface="Arial"/>
                <a:ea typeface="+mn-ea"/>
                <a:cs typeface="Arial" panose="020B0604020202020204" pitchFamily="34" charset="0"/>
              </a:rPr>
              <a:t>Pharmteco</a:t>
            </a:r>
            <a:endParaRPr kumimoji="0" lang="ko-KR" altLang="en-US"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endParaRPr>
          </a:p>
        </p:txBody>
      </p:sp>
      <p:sp>
        <p:nvSpPr>
          <p:cNvPr id="39" name="직사각형 38">
            <a:extLst>
              <a:ext uri="{FF2B5EF4-FFF2-40B4-BE49-F238E27FC236}">
                <a16:creationId xmlns:a16="http://schemas.microsoft.com/office/drawing/2014/main" id="{1C206F13-D248-4FC2-AD44-E2CD91CBAF96}"/>
              </a:ext>
            </a:extLst>
          </p:cNvPr>
          <p:cNvSpPr/>
          <p:nvPr/>
        </p:nvSpPr>
        <p:spPr>
          <a:xfrm>
            <a:off x="5192270" y="3860565"/>
            <a:ext cx="1157049" cy="426929"/>
          </a:xfrm>
          <a:prstGeom prst="rect">
            <a:avLst/>
          </a:prstGeom>
          <a:solidFill>
            <a:srgbClr val="DCE3E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rPr>
              <a:t>Lotte</a:t>
            </a:r>
            <a:r>
              <a:rPr kumimoji="0" lang="ko-KR" altLang="en-US"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rPr>
              <a:t> </a:t>
            </a:r>
            <a:r>
              <a:rPr kumimoji="0" lang="en-US" altLang="ko-KR"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rPr>
              <a:t>Biologics</a:t>
            </a:r>
            <a:endParaRPr kumimoji="0" lang="ko-KR" altLang="en-US"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endParaRPr>
          </a:p>
        </p:txBody>
      </p:sp>
      <p:sp>
        <p:nvSpPr>
          <p:cNvPr id="40" name="직사각형 39">
            <a:extLst>
              <a:ext uri="{FF2B5EF4-FFF2-40B4-BE49-F238E27FC236}">
                <a16:creationId xmlns:a16="http://schemas.microsoft.com/office/drawing/2014/main" id="{F73968C9-F2E4-4FFB-B06A-53FE768A9BA4}"/>
              </a:ext>
            </a:extLst>
          </p:cNvPr>
          <p:cNvSpPr/>
          <p:nvPr/>
        </p:nvSpPr>
        <p:spPr>
          <a:xfrm>
            <a:off x="6396926" y="2945193"/>
            <a:ext cx="2624470" cy="859121"/>
          </a:xfrm>
          <a:prstGeom prst="rect">
            <a:avLst/>
          </a:prstGeom>
          <a:no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36000" rtlCol="0" anchor="ctr" anchorCtr="0"/>
          <a:lstStyle/>
          <a:p>
            <a:pPr marL="180000" marR="0" lvl="0" indent="-180000" algn="l" defTabSz="914400" rtl="0" eaLnBrk="1" fontAlgn="auto" latinLnBrk="0" hangingPunct="1">
              <a:lnSpc>
                <a:spcPct val="100000"/>
              </a:lnSpc>
              <a:spcBef>
                <a:spcPts val="300"/>
              </a:spcBef>
              <a:spcAft>
                <a:spcPts val="0"/>
              </a:spcAft>
              <a:buClrTx/>
              <a:buSzTx/>
              <a:buFont typeface="Wingdings" panose="05000000000000000000" pitchFamily="2" charset="2"/>
              <a:buChar char="§"/>
              <a:tabLst/>
              <a:defRPr/>
            </a:pPr>
            <a:r>
              <a:rPr kumimoji="0" lang="en-US" altLang="ko-KR" sz="950" b="0" i="0" u="none" strike="noStrike" kern="1200" cap="none" spc="0" normalizeH="0" baseline="0" noProof="0" dirty="0">
                <a:ln>
                  <a:noFill/>
                </a:ln>
                <a:solidFill>
                  <a:srgbClr val="000000"/>
                </a:solidFill>
                <a:effectLst/>
                <a:uLnTx/>
                <a:uFillTx/>
                <a:latin typeface="Arial"/>
                <a:ea typeface="+mn-ea"/>
                <a:cs typeface="+mn-cs"/>
                <a:sym typeface="Wingdings" pitchFamily="2" charset="2"/>
              </a:rPr>
              <a:t>French Cytogenetic Therapeutics CDMO firm </a:t>
            </a:r>
            <a:r>
              <a:rPr kumimoji="0" lang="en-US" altLang="ko-KR" sz="950" b="0" i="0" u="none" strike="noStrike" kern="1200" cap="none" spc="0" normalizeH="0" baseline="0" noProof="0" dirty="0" err="1">
                <a:ln>
                  <a:noFill/>
                </a:ln>
                <a:solidFill>
                  <a:srgbClr val="000000"/>
                </a:solidFill>
                <a:effectLst/>
                <a:uLnTx/>
                <a:uFillTx/>
                <a:latin typeface="Arial"/>
                <a:ea typeface="+mn-ea"/>
                <a:cs typeface="+mn-cs"/>
                <a:sym typeface="Wingdings" pitchFamily="2" charset="2"/>
              </a:rPr>
              <a:t>Yposkesi</a:t>
            </a:r>
            <a:r>
              <a:rPr kumimoji="0" lang="en-US" altLang="ko-KR" sz="950" b="0" i="0" u="none" strike="noStrike" kern="1200" cap="none" spc="0" normalizeH="0" baseline="0" noProof="0" dirty="0">
                <a:ln>
                  <a:noFill/>
                </a:ln>
                <a:solidFill>
                  <a:srgbClr val="000000"/>
                </a:solidFill>
                <a:effectLst/>
                <a:uLnTx/>
                <a:uFillTx/>
                <a:latin typeface="Arial"/>
                <a:ea typeface="+mn-ea"/>
                <a:cs typeface="+mn-cs"/>
                <a:sym typeface="Wingdings" pitchFamily="2" charset="2"/>
              </a:rPr>
              <a:t> acquired in March 2021</a:t>
            </a:r>
          </a:p>
          <a:p>
            <a:pPr marL="180000" marR="0" lvl="0" indent="-180000" algn="l" defTabSz="914400" rtl="0" eaLnBrk="1" fontAlgn="auto" latinLnBrk="0" hangingPunct="1">
              <a:lnSpc>
                <a:spcPct val="100000"/>
              </a:lnSpc>
              <a:spcBef>
                <a:spcPts val="300"/>
              </a:spcBef>
              <a:spcAft>
                <a:spcPts val="0"/>
              </a:spcAft>
              <a:buClrTx/>
              <a:buSzTx/>
              <a:buFont typeface="Wingdings" panose="05000000000000000000" pitchFamily="2" charset="2"/>
              <a:buChar char="§"/>
              <a:tabLst/>
              <a:defRPr/>
            </a:pPr>
            <a:r>
              <a:rPr kumimoji="0" lang="en-US" altLang="ko-KR" sz="950" b="0" i="0" u="none" strike="noStrike" kern="1200" cap="none" spc="0" normalizeH="0" baseline="0" noProof="0" dirty="0">
                <a:ln>
                  <a:noFill/>
                </a:ln>
                <a:solidFill>
                  <a:srgbClr val="000000"/>
                </a:solidFill>
                <a:effectLst/>
                <a:uLnTx/>
                <a:uFillTx/>
                <a:latin typeface="Arial"/>
                <a:ea typeface="+mn-ea"/>
                <a:cs typeface="+mn-cs"/>
                <a:sym typeface="Wingdings" pitchFamily="2" charset="2"/>
              </a:rPr>
              <a:t>Invested 350m USD in CBM, a U.S. CGT CDMO company, in January 2022 and currently in acquisition negotiations</a:t>
            </a:r>
          </a:p>
        </p:txBody>
      </p:sp>
      <p:sp>
        <p:nvSpPr>
          <p:cNvPr id="41" name="직사각형 40">
            <a:extLst>
              <a:ext uri="{FF2B5EF4-FFF2-40B4-BE49-F238E27FC236}">
                <a16:creationId xmlns:a16="http://schemas.microsoft.com/office/drawing/2014/main" id="{10AD6CC0-E3CB-4444-9518-9278828B226A}"/>
              </a:ext>
            </a:extLst>
          </p:cNvPr>
          <p:cNvSpPr/>
          <p:nvPr/>
        </p:nvSpPr>
        <p:spPr>
          <a:xfrm>
            <a:off x="6396926" y="3855167"/>
            <a:ext cx="2624470" cy="432328"/>
          </a:xfrm>
          <a:prstGeom prst="rect">
            <a:avLst/>
          </a:prstGeom>
          <a:no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36000" rtlCol="0" anchor="ctr" anchorCtr="0"/>
          <a:lstStyle/>
          <a:p>
            <a:pPr marL="180000" marR="0" lvl="0" indent="-1800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altLang="ko-KR" sz="1000" b="0" i="0" u="none" strike="noStrike" kern="1200" cap="none" spc="0" normalizeH="0" baseline="0" noProof="0" dirty="0">
                <a:ln>
                  <a:noFill/>
                </a:ln>
                <a:solidFill>
                  <a:srgbClr val="000000"/>
                </a:solidFill>
                <a:effectLst/>
                <a:uLnTx/>
                <a:uFillTx/>
                <a:latin typeface="Arial"/>
                <a:ea typeface="+mn-ea"/>
                <a:cs typeface="+mn-cs"/>
                <a:sym typeface="Wingdings" pitchFamily="2" charset="2"/>
              </a:rPr>
              <a:t>BMS Biopharmaceutical Production Plant Syracuse Plant Acquires 160m USD</a:t>
            </a:r>
          </a:p>
        </p:txBody>
      </p:sp>
      <p:sp>
        <p:nvSpPr>
          <p:cNvPr id="42" name="직사각형 41">
            <a:extLst>
              <a:ext uri="{FF2B5EF4-FFF2-40B4-BE49-F238E27FC236}">
                <a16:creationId xmlns:a16="http://schemas.microsoft.com/office/drawing/2014/main" id="{B0596D3F-0BD7-4EFE-8363-3AF879E7DA8B}"/>
              </a:ext>
            </a:extLst>
          </p:cNvPr>
          <p:cNvSpPr/>
          <p:nvPr/>
        </p:nvSpPr>
        <p:spPr>
          <a:xfrm>
            <a:off x="5192270" y="4352029"/>
            <a:ext cx="1157049" cy="424958"/>
          </a:xfrm>
          <a:prstGeom prst="rect">
            <a:avLst/>
          </a:prstGeom>
          <a:solidFill>
            <a:srgbClr val="DCE3E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rPr>
              <a:t>CJ CHEILJEDANG</a:t>
            </a:r>
            <a:endParaRPr kumimoji="0" lang="ko-KR" altLang="en-US" sz="1000" b="1" i="0" u="none" strike="noStrike" kern="1200" cap="none" spc="0" normalizeH="0" baseline="0" noProof="0" dirty="0">
              <a:ln>
                <a:noFill/>
              </a:ln>
              <a:solidFill>
                <a:srgbClr val="00338D"/>
              </a:solidFill>
              <a:effectLst/>
              <a:uLnTx/>
              <a:uFillTx/>
              <a:latin typeface="Arial"/>
              <a:ea typeface="+mn-ea"/>
              <a:cs typeface="Arial" panose="020B0604020202020204" pitchFamily="34" charset="0"/>
            </a:endParaRPr>
          </a:p>
        </p:txBody>
      </p:sp>
      <p:sp>
        <p:nvSpPr>
          <p:cNvPr id="43" name="직사각형 42">
            <a:extLst>
              <a:ext uri="{FF2B5EF4-FFF2-40B4-BE49-F238E27FC236}">
                <a16:creationId xmlns:a16="http://schemas.microsoft.com/office/drawing/2014/main" id="{A5D87559-7BA7-4CA8-AEF4-9B0EEDE647CA}"/>
              </a:ext>
            </a:extLst>
          </p:cNvPr>
          <p:cNvSpPr/>
          <p:nvPr/>
        </p:nvSpPr>
        <p:spPr>
          <a:xfrm>
            <a:off x="6396926" y="4352029"/>
            <a:ext cx="2624470" cy="432328"/>
          </a:xfrm>
          <a:prstGeom prst="rect">
            <a:avLst/>
          </a:prstGeom>
          <a:no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36000" rtlCol="0" anchor="ctr" anchorCtr="0"/>
          <a:lstStyle/>
          <a:p>
            <a:pPr marL="180000" marR="0" lvl="0" indent="-1800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altLang="ko-KR" sz="1000" b="0" i="0" u="none" strike="noStrike" kern="1200" cap="none" spc="0" normalizeH="0" baseline="0" noProof="0" dirty="0">
                <a:ln>
                  <a:noFill/>
                </a:ln>
                <a:solidFill>
                  <a:srgbClr val="000000"/>
                </a:solidFill>
                <a:effectLst/>
                <a:uLnTx/>
                <a:uFillTx/>
                <a:latin typeface="Arial"/>
                <a:ea typeface="+mn-ea"/>
                <a:cs typeface="+mn-cs"/>
                <a:sym typeface="Wingdings" pitchFamily="2" charset="2"/>
              </a:rPr>
              <a:t>Dutch biopharmaceutical CDMO company to acquire 76% stake in Batavia</a:t>
            </a:r>
          </a:p>
        </p:txBody>
      </p:sp>
      <p:sp>
        <p:nvSpPr>
          <p:cNvPr id="15" name="모서리가 둥근 직사각형 50">
            <a:extLst>
              <a:ext uri="{FF2B5EF4-FFF2-40B4-BE49-F238E27FC236}">
                <a16:creationId xmlns:a16="http://schemas.microsoft.com/office/drawing/2014/main" id="{9F822615-3C95-440A-A0BA-EE8D31F830BE}"/>
              </a:ext>
            </a:extLst>
          </p:cNvPr>
          <p:cNvSpPr/>
          <p:nvPr/>
        </p:nvSpPr>
        <p:spPr>
          <a:xfrm>
            <a:off x="809084" y="1972521"/>
            <a:ext cx="3952113" cy="4326129"/>
          </a:xfrm>
          <a:prstGeom prst="roundRect">
            <a:avLst>
              <a:gd name="adj" fmla="val 0"/>
            </a:avLst>
          </a:prstGeom>
          <a:solidFill>
            <a:schemeClr val="bg1">
              <a:lumMod val="95000"/>
            </a:schemeClr>
          </a:solidFill>
          <a:ln w="12700" cap="rnd"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0" cap="none" spc="0" normalizeH="0" baseline="0" noProof="0" dirty="0">
              <a:ln>
                <a:noFill/>
              </a:ln>
              <a:solidFill>
                <a:srgbClr val="1F497D">
                  <a:lumMod val="50000"/>
                </a:srgbClr>
              </a:solidFill>
              <a:effectLst/>
              <a:uLnTx/>
              <a:uFillTx/>
              <a:latin typeface="Arial"/>
              <a:ea typeface="+mn-ea"/>
              <a:cs typeface="+mn-cs"/>
            </a:endParaRPr>
          </a:p>
        </p:txBody>
      </p:sp>
      <p:graphicFrame>
        <p:nvGraphicFramePr>
          <p:cNvPr id="10" name="차트 9">
            <a:extLst>
              <a:ext uri="{FF2B5EF4-FFF2-40B4-BE49-F238E27FC236}">
                <a16:creationId xmlns:a16="http://schemas.microsoft.com/office/drawing/2014/main" id="{3995B02E-E4D3-419B-B23F-A9878F7FEDE6}"/>
              </a:ext>
            </a:extLst>
          </p:cNvPr>
          <p:cNvGraphicFramePr/>
          <p:nvPr/>
        </p:nvGraphicFramePr>
        <p:xfrm>
          <a:off x="809084" y="2032684"/>
          <a:ext cx="3952113" cy="4020972"/>
        </p:xfrm>
        <a:graphic>
          <a:graphicData uri="http://schemas.openxmlformats.org/drawingml/2006/chart">
            <c:chart xmlns:c="http://schemas.openxmlformats.org/drawingml/2006/chart" xmlns:r="http://schemas.openxmlformats.org/officeDocument/2006/relationships" r:id="rId2"/>
          </a:graphicData>
        </a:graphic>
      </p:graphicFrame>
      <p:sp>
        <p:nvSpPr>
          <p:cNvPr id="14" name="직사각형 60">
            <a:extLst>
              <a:ext uri="{FF2B5EF4-FFF2-40B4-BE49-F238E27FC236}">
                <a16:creationId xmlns:a16="http://schemas.microsoft.com/office/drawing/2014/main" id="{1C3EE7BD-5E3C-4504-9CAC-A27D49CA0CCB}"/>
              </a:ext>
            </a:extLst>
          </p:cNvPr>
          <p:cNvSpPr/>
          <p:nvPr/>
        </p:nvSpPr>
        <p:spPr>
          <a:xfrm>
            <a:off x="809084" y="6129095"/>
            <a:ext cx="4405164" cy="16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Korea Biotechnology Industry Organization, Frost &amp; Sullivan</a:t>
            </a:r>
          </a:p>
        </p:txBody>
      </p:sp>
      <p:graphicFrame>
        <p:nvGraphicFramePr>
          <p:cNvPr id="20" name="표 19">
            <a:extLst>
              <a:ext uri="{FF2B5EF4-FFF2-40B4-BE49-F238E27FC236}">
                <a16:creationId xmlns:a16="http://schemas.microsoft.com/office/drawing/2014/main" id="{A8F0E294-A0C1-483A-BDA6-D2E1445970FC}"/>
              </a:ext>
            </a:extLst>
          </p:cNvPr>
          <p:cNvGraphicFramePr>
            <a:graphicFrameLocks noGrp="1"/>
          </p:cNvGraphicFramePr>
          <p:nvPr/>
        </p:nvGraphicFramePr>
        <p:xfrm>
          <a:off x="811339" y="1575487"/>
          <a:ext cx="3952113" cy="269600"/>
        </p:xfrm>
        <a:graphic>
          <a:graphicData uri="http://schemas.openxmlformats.org/drawingml/2006/table">
            <a:tbl>
              <a:tblPr firstRow="1" bandRow="1">
                <a:tableStyleId>{5C22544A-7EE6-4342-B048-85BDC9FD1C3A}</a:tableStyleId>
              </a:tblPr>
              <a:tblGrid>
                <a:gridCol w="3952113">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1" baseline="0" dirty="0">
                          <a:solidFill>
                            <a:srgbClr val="00338D"/>
                          </a:solidFill>
                          <a:latin typeface="Arial" panose="020B0604020202020204" pitchFamily="34" charset="0"/>
                          <a:ea typeface="맑은 고딕" panose="020B0503020000020004" pitchFamily="50" charset="-127"/>
                        </a:rPr>
                        <a:t>Global CDMO Market Share (2020)</a:t>
                      </a: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2" name="표 31">
            <a:extLst>
              <a:ext uri="{FF2B5EF4-FFF2-40B4-BE49-F238E27FC236}">
                <a16:creationId xmlns:a16="http://schemas.microsoft.com/office/drawing/2014/main" id="{1989751A-62C3-4A3F-BFA9-A8F8206ADDFD}"/>
              </a:ext>
            </a:extLst>
          </p:cNvPr>
          <p:cNvGraphicFramePr>
            <a:graphicFrameLocks noGrp="1"/>
          </p:cNvGraphicFramePr>
          <p:nvPr/>
        </p:nvGraphicFramePr>
        <p:xfrm>
          <a:off x="5132388" y="1575487"/>
          <a:ext cx="3959225" cy="269600"/>
        </p:xfrm>
        <a:graphic>
          <a:graphicData uri="http://schemas.openxmlformats.org/drawingml/2006/table">
            <a:tbl>
              <a:tblPr firstRow="1" bandRow="1">
                <a:tableStyleId>{5C22544A-7EE6-4342-B048-85BDC9FD1C3A}</a:tableStyleId>
              </a:tblPr>
              <a:tblGrid>
                <a:gridCol w="3959225">
                  <a:extLst>
                    <a:ext uri="{9D8B030D-6E8A-4147-A177-3AD203B41FA5}">
                      <a16:colId xmlns:a16="http://schemas.microsoft.com/office/drawing/2014/main" val="20000"/>
                    </a:ext>
                  </a:extLst>
                </a:gridCol>
              </a:tblGrid>
              <a:tr h="269600">
                <a:tc>
                  <a:txBody>
                    <a:bodyPr/>
                    <a:lstStyle/>
                    <a:p>
                      <a:pPr marL="0" lvl="0" indent="0">
                        <a:buClr>
                          <a:srgbClr val="00338D"/>
                        </a:buClr>
                        <a:buFont typeface="Arial" panose="020B0604020202020204" pitchFamily="34" charset="0"/>
                        <a:buChar char="▌"/>
                      </a:pPr>
                      <a:r>
                        <a:rPr lang="en-US" altLang="ko-KR" sz="1100" baseline="0" dirty="0">
                          <a:solidFill>
                            <a:srgbClr val="00338D"/>
                          </a:solidFill>
                          <a:latin typeface="Arial" panose="020B0604020202020204" pitchFamily="34" charset="0"/>
                          <a:ea typeface="맑은 고딕" panose="020B0503020000020004" pitchFamily="50" charset="-127"/>
                        </a:rPr>
                        <a:t>CDMO Recent Major Investment</a:t>
                      </a:r>
                    </a:p>
                  </a:txBody>
                  <a:tcPr marL="0" marR="0" marT="0" marB="0" anchor="ctr">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1" name="텍스트 개체 틀 2">
            <a:extLst>
              <a:ext uri="{FF2B5EF4-FFF2-40B4-BE49-F238E27FC236}">
                <a16:creationId xmlns:a16="http://schemas.microsoft.com/office/drawing/2014/main" id="{357F8E3E-4128-4775-BCA3-84ADDE7D0CC5}"/>
              </a:ext>
            </a:extLst>
          </p:cNvPr>
          <p:cNvSpPr txBox="1">
            <a:spLocks/>
          </p:cNvSpPr>
          <p:nvPr/>
        </p:nvSpPr>
        <p:spPr>
          <a:xfrm>
            <a:off x="823780" y="1031880"/>
            <a:ext cx="8254800" cy="600492"/>
          </a:xfrm>
          <a:prstGeom prst="rect">
            <a:avLst/>
          </a:prstGeom>
        </p:spPr>
        <p:txBody>
          <a:bodyPr lIns="0" rIns="0"/>
          <a:lstStyle>
            <a:lvl1pPr eaLnBrk="1" latinLnBrk="1" hangingPunct="1">
              <a:spcAft>
                <a:spcPts val="650"/>
              </a:spcAft>
              <a:defRPr sz="1400" b="1" i="0">
                <a:solidFill>
                  <a:srgbClr val="003087"/>
                </a:solidFill>
                <a:latin typeface="Univers for KPMG" panose="020B0603020202020204" pitchFamily="34" charset="0"/>
                <a:cs typeface="Univers for KPMG" panose="020B0603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50"/>
              </a:spcAft>
              <a:buClrTx/>
              <a:buSzTx/>
              <a:buFontTx/>
              <a:buNone/>
              <a:tabLst/>
              <a:defRPr/>
            </a:pPr>
            <a:r>
              <a:rPr kumimoji="0" lang="en-US" altLang="ko-KR" sz="1050" b="1" i="0" u="none" strike="noStrike" kern="1200" cap="none" spc="0" normalizeH="0" baseline="0" noProof="0" dirty="0">
                <a:ln>
                  <a:noFill/>
                </a:ln>
                <a:solidFill>
                  <a:srgbClr val="003087"/>
                </a:solidFill>
                <a:effectLst/>
                <a:uLnTx/>
                <a:uFillTx/>
                <a:latin typeface="+mn-lt"/>
                <a:ea typeface="맑은 고딕" panose="020B0503020000020004" pitchFamily="50" charset="-127"/>
                <a:cs typeface="Arial" pitchFamily="34" charset="0"/>
              </a:rPr>
              <a:t>In the biopharmaceutical CDMO market, five companies, including Lonza and Samsung Biologics, account for about 60% of the total market. Global companies continue to make large-scale investments such as M&amp;A to secure market share in CDMO, increase production </a:t>
            </a:r>
            <a:r>
              <a:rPr kumimoji="0" lang="en-US" altLang="ko-KR" sz="1050" b="1" i="0" u="none" strike="noStrike" kern="1200" cap="none" spc="0" normalizeH="0" baseline="0" noProof="0" dirty="0" err="1">
                <a:ln>
                  <a:noFill/>
                </a:ln>
                <a:solidFill>
                  <a:srgbClr val="003087"/>
                </a:solidFill>
                <a:effectLst/>
                <a:uLnTx/>
                <a:uFillTx/>
                <a:latin typeface="+mn-lt"/>
                <a:ea typeface="맑은 고딕" panose="020B0503020000020004" pitchFamily="50" charset="-127"/>
                <a:cs typeface="Arial" pitchFamily="34" charset="0"/>
              </a:rPr>
              <a:t>capa</a:t>
            </a:r>
            <a:r>
              <a:rPr kumimoji="0" lang="en-US" altLang="ko-KR" sz="1050" b="1" i="0" u="none" strike="noStrike" kern="1200" cap="none" spc="0" normalizeH="0" baseline="0" noProof="0" dirty="0">
                <a:ln>
                  <a:noFill/>
                </a:ln>
                <a:solidFill>
                  <a:srgbClr val="003087"/>
                </a:solidFill>
                <a:effectLst/>
                <a:uLnTx/>
                <a:uFillTx/>
                <a:latin typeface="+mn-lt"/>
                <a:ea typeface="맑은 고딕" panose="020B0503020000020004" pitchFamily="50" charset="-127"/>
                <a:cs typeface="Arial" pitchFamily="34" charset="0"/>
              </a:rPr>
              <a:t>, and enter the advanced therapeutic market.</a:t>
            </a:r>
            <a:endParaRPr kumimoji="0" lang="en-US" altLang="ko-KR" sz="1050" b="1" i="0" u="none" strike="noStrike" kern="1200" cap="none" spc="0" normalizeH="0" baseline="0" noProof="0" dirty="0">
              <a:ln>
                <a:noFill/>
              </a:ln>
              <a:solidFill>
                <a:srgbClr val="003087"/>
              </a:solidFill>
              <a:effectLst/>
              <a:uLnTx/>
              <a:uFillTx/>
              <a:latin typeface="+mn-lt"/>
              <a:ea typeface="+mn-ea"/>
            </a:endParaRPr>
          </a:p>
        </p:txBody>
      </p:sp>
      <p:sp>
        <p:nvSpPr>
          <p:cNvPr id="23" name="Title 1">
            <a:extLst>
              <a:ext uri="{FF2B5EF4-FFF2-40B4-BE49-F238E27FC236}">
                <a16:creationId xmlns:a16="http://schemas.microsoft.com/office/drawing/2014/main" id="{7F0659E6-DED8-4735-A314-63EDCA3979B6}"/>
              </a:ext>
            </a:extLst>
          </p:cNvPr>
          <p:cNvSpPr>
            <a:spLocks noGrp="1"/>
          </p:cNvSpPr>
          <p:nvPr>
            <p:ph type="title"/>
          </p:nvPr>
        </p:nvSpPr>
        <p:spPr>
          <a:xfrm>
            <a:off x="825600" y="451575"/>
            <a:ext cx="8254800" cy="723600"/>
          </a:xfrm>
        </p:spPr>
        <p:txBody>
          <a:bodyPr/>
          <a:lstStyle/>
          <a:p>
            <a:r>
              <a:rPr lang="en-US" altLang="ko-KR" sz="4800" dirty="0"/>
              <a:t>Understanding of Industry (4/5)</a:t>
            </a:r>
            <a:endParaRPr lang="en-GB" sz="4800" dirty="0"/>
          </a:p>
        </p:txBody>
      </p:sp>
      <p:sp>
        <p:nvSpPr>
          <p:cNvPr id="24" name="Text Placeholder 2">
            <a:extLst>
              <a:ext uri="{FF2B5EF4-FFF2-40B4-BE49-F238E27FC236}">
                <a16:creationId xmlns:a16="http://schemas.microsoft.com/office/drawing/2014/main" id="{4B3F443E-6443-4F22-B344-5BA68854A86A}"/>
              </a:ext>
            </a:extLst>
          </p:cNvPr>
          <p:cNvSpPr txBox="1">
            <a:spLocks/>
          </p:cNvSpPr>
          <p:nvPr/>
        </p:nvSpPr>
        <p:spPr>
          <a:xfrm>
            <a:off x="825600" y="203863"/>
            <a:ext cx="82548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Why KPMG</a:t>
            </a:r>
            <a:endParaRPr lang="en-GB" dirty="0"/>
          </a:p>
        </p:txBody>
      </p:sp>
    </p:spTree>
    <p:extLst>
      <p:ext uri="{BB962C8B-B14F-4D97-AF65-F5344CB8AC3E}">
        <p14:creationId xmlns:p14="http://schemas.microsoft.com/office/powerpoint/2010/main" val="3891192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FullPage"/>
  <p:tag name="KEYWORD" val="FULL-PAGE"/>
  <p:tag name="TEMPLATEVERSION" val="22/05/2019 18:17:29"/>
</p:tagLst>
</file>

<file path=ppt/tags/tag10.xml><?xml version="1.0" encoding="utf-8"?>
<p:tagLst xmlns:a="http://schemas.openxmlformats.org/drawingml/2006/main" xmlns:r="http://schemas.openxmlformats.org/officeDocument/2006/relationships" xmlns:p="http://schemas.openxmlformats.org/presentationml/2006/main">
  <p:tag name="DEFAULTLEFT" val="p127"/>
  <p:tag name="DEFAULTTOP" val="p195"/>
  <p:tag name="DEFAULTWIDTH" val="p102!6250"/>
  <p:tag name="DEFAULTHEIGHT" val="p75!2500"/>
  <p:tag name="ISLOCKED" val="True"/>
  <p:tag name="PITCHBOOKPALETTE" val="3.5"/>
</p:tagLst>
</file>

<file path=ppt/tags/tag11.xml><?xml version="1.0" encoding="utf-8"?>
<p:tagLst xmlns:a="http://schemas.openxmlformats.org/drawingml/2006/main" xmlns:r="http://schemas.openxmlformats.org/officeDocument/2006/relationships" xmlns:p="http://schemas.openxmlformats.org/presentationml/2006/main">
  <p:tag name="DEFAULTLEFT" val="p127"/>
  <p:tag name="DEFAULTTOP" val="p195"/>
  <p:tag name="DEFAULTWIDTH" val="p102!6250"/>
  <p:tag name="DEFAULTHEIGHT" val="p75!2500"/>
  <p:tag name="ISLOCKED" val="True"/>
  <p:tag name="PITCHBOOKPALETTE" val="3.5"/>
</p:tagLst>
</file>

<file path=ppt/tags/tag12.xml><?xml version="1.0" encoding="utf-8"?>
<p:tagLst xmlns:a="http://schemas.openxmlformats.org/drawingml/2006/main" xmlns:r="http://schemas.openxmlformats.org/officeDocument/2006/relationships" xmlns:p="http://schemas.openxmlformats.org/presentationml/2006/main">
  <p:tag name="DEFAULTLEFT" val="p127"/>
  <p:tag name="DEFAULTTOP" val="p195"/>
  <p:tag name="DEFAULTWIDTH" val="p102!6250"/>
  <p:tag name="DEFAULTHEIGHT" val="p75!2500"/>
  <p:tag name="ISLOCKED" val="True"/>
  <p:tag name="PITCHBOOKPALETTE" val="3.5"/>
</p:tagLst>
</file>

<file path=ppt/tags/tag13.xml><?xml version="1.0" encoding="utf-8"?>
<p:tagLst xmlns:a="http://schemas.openxmlformats.org/drawingml/2006/main" xmlns:r="http://schemas.openxmlformats.org/officeDocument/2006/relationships" xmlns:p="http://schemas.openxmlformats.org/presentationml/2006/main">
  <p:tag name="ADV_TOP" val="475.875"/>
  <p:tag name="ADV_LEFT" val="123.5"/>
  <p:tag name="ADV_HEIGHT" val="20.75"/>
  <p:tag name="ADV_WIDTH" val="317.5"/>
</p:tagLst>
</file>

<file path=ppt/tags/tag14.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15.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16.xml><?xml version="1.0" encoding="utf-8"?>
<p:tagLst xmlns:a="http://schemas.openxmlformats.org/drawingml/2006/main" xmlns:r="http://schemas.openxmlformats.org/officeDocument/2006/relationships" xmlns:p="http://schemas.openxmlformats.org/presentationml/2006/main">
  <p:tag name="COPYRIGHT1" val="TRUE"/>
</p:tagLst>
</file>

<file path=ppt/tags/tag17.xml><?xml version="1.0" encoding="utf-8"?>
<p:tagLst xmlns:a="http://schemas.openxmlformats.org/drawingml/2006/main" xmlns:r="http://schemas.openxmlformats.org/officeDocument/2006/relationships" xmlns:p="http://schemas.openxmlformats.org/presentationml/2006/main">
  <p:tag name="COPYRIGHT1" val="TRUE"/>
</p:tagLst>
</file>

<file path=ppt/tags/tag2.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3.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4.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5.xml><?xml version="1.0" encoding="utf-8"?>
<p:tagLst xmlns:a="http://schemas.openxmlformats.org/drawingml/2006/main" xmlns:r="http://schemas.openxmlformats.org/officeDocument/2006/relationships" xmlns:p="http://schemas.openxmlformats.org/presentationml/2006/main">
  <p:tag name="ADV_TOP" val="475.875"/>
  <p:tag name="ADV_LEFT" val="123.5"/>
  <p:tag name="ADV_HEIGHT" val="20.75"/>
  <p:tag name="ADV_WIDTH" val="317.5"/>
</p:tagLst>
</file>

<file path=ppt/tags/tag6.xml><?xml version="1.0" encoding="utf-8"?>
<p:tagLst xmlns:a="http://schemas.openxmlformats.org/drawingml/2006/main" xmlns:r="http://schemas.openxmlformats.org/officeDocument/2006/relationships" xmlns:p="http://schemas.openxmlformats.org/presentationml/2006/main">
  <p:tag name="ADV_TOP" val="475.875"/>
  <p:tag name="ADV_LEFT" val="123.5"/>
  <p:tag name="ADV_HEIGHT" val="20.75"/>
  <p:tag name="ADV_WIDTH" val="317.5"/>
</p:tagLst>
</file>

<file path=ppt/tags/tag7.xml><?xml version="1.0" encoding="utf-8"?>
<p:tagLst xmlns:a="http://schemas.openxmlformats.org/drawingml/2006/main" xmlns:r="http://schemas.openxmlformats.org/officeDocument/2006/relationships" xmlns:p="http://schemas.openxmlformats.org/presentationml/2006/main">
  <p:tag name="ADV_TOP" val="475.875"/>
  <p:tag name="ADV_LEFT" val="123.5"/>
  <p:tag name="ADV_HEIGHT" val="20.75"/>
  <p:tag name="ADV_WIDTH" val="317.5"/>
</p:tagLst>
</file>

<file path=ppt/tags/tag8.xml><?xml version="1.0" encoding="utf-8"?>
<p:tagLst xmlns:a="http://schemas.openxmlformats.org/drawingml/2006/main" xmlns:r="http://schemas.openxmlformats.org/officeDocument/2006/relationships" xmlns:p="http://schemas.openxmlformats.org/presentationml/2006/main">
  <p:tag name="DEFAULTLEFT" val="p127"/>
  <p:tag name="DEFAULTTOP" val="p195"/>
  <p:tag name="DEFAULTWIDTH" val="p102!6250"/>
  <p:tag name="DEFAULTHEIGHT" val="p75!2500"/>
  <p:tag name="ISLOCKED" val="True"/>
  <p:tag name="PITCHBOOKPALETTE" val="3.5"/>
</p:tagLst>
</file>

<file path=ppt/tags/tag9.xml><?xml version="1.0" encoding="utf-8"?>
<p:tagLst xmlns:a="http://schemas.openxmlformats.org/drawingml/2006/main" xmlns:r="http://schemas.openxmlformats.org/officeDocument/2006/relationships" xmlns:p="http://schemas.openxmlformats.org/presentationml/2006/main">
  <p:tag name="DEFAULTLEFT" val="p127"/>
  <p:tag name="DEFAULTTOP" val="p195"/>
  <p:tag name="DEFAULTWIDTH" val="p102!6250"/>
  <p:tag name="DEFAULTHEIGHT" val="p75!2500"/>
  <p:tag name="ISLOCKED" val="True"/>
  <p:tag name="PITCHBOOKPALETTE" val="3.5"/>
</p:tagLst>
</file>

<file path=ppt/theme/theme1.xml><?xml version="1.0" encoding="utf-8"?>
<a:theme xmlns:a="http://schemas.openxmlformats.org/drawingml/2006/main" name="KPMG_Talkbook_4x3_1021_2015">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0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Talkbook Full-page Template" id="{9115AB9C-2B4D-41E4-ACBA-3F5FE57E2376}" vid="{3C429A1C-9CE9-44C0-B1F4-B18223B0AB0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Talkbook Full-page Template</Template>
  <TotalTime>4949</TotalTime>
  <Words>10638</Words>
  <Application>Microsoft Office PowerPoint</Application>
  <PresentationFormat>A4 용지(210x297mm)</PresentationFormat>
  <Paragraphs>1750</Paragraphs>
  <Slides>44</Slides>
  <Notes>16</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44</vt:i4>
      </vt:variant>
    </vt:vector>
  </HeadingPairs>
  <TitlesOfParts>
    <vt:vector size="58" baseType="lpstr">
      <vt:lpstr>Roboto</vt:lpstr>
      <vt:lpstr>맑은 고딕</vt:lpstr>
      <vt:lpstr>맑은고딕</vt:lpstr>
      <vt:lpstr>Arial</vt:lpstr>
      <vt:lpstr>Arial</vt:lpstr>
      <vt:lpstr>Calibri</vt:lpstr>
      <vt:lpstr>KPMG Bold</vt:lpstr>
      <vt:lpstr>KPMG Extralight</vt:lpstr>
      <vt:lpstr>Times New Roman</vt:lpstr>
      <vt:lpstr>Univers 45 Light</vt:lpstr>
      <vt:lpstr>Univers for KPMG</vt:lpstr>
      <vt:lpstr>Univers for KPMG Light</vt:lpstr>
      <vt:lpstr>Wingdings</vt:lpstr>
      <vt:lpstr>KPMG_Talkbook_4x3_1021_2015</vt:lpstr>
      <vt:lpstr>Proposal for  Valuation &amp;  Tax (Structuring)  </vt:lpstr>
      <vt:lpstr>PowerPoint 프레젠테이션</vt:lpstr>
      <vt:lpstr>PowerPoint 프레젠테이션</vt:lpstr>
      <vt:lpstr>Key differentiators (1/2)</vt:lpstr>
      <vt:lpstr>Key differentiators (2/2)</vt:lpstr>
      <vt:lpstr>Understanding of Industry (1/5)</vt:lpstr>
      <vt:lpstr>Understanding of Industry (2/5)</vt:lpstr>
      <vt:lpstr>Understanding of Industry (3/5)</vt:lpstr>
      <vt:lpstr>Understanding of Industry (4/5)</vt:lpstr>
      <vt:lpstr>Understanding of Industry (5/5)</vt:lpstr>
      <vt:lpstr>Understanding of Company (1/3)</vt:lpstr>
      <vt:lpstr>Understanding of Company (2/3)</vt:lpstr>
      <vt:lpstr>Understanding of Company (3/3)</vt:lpstr>
      <vt:lpstr>Understanding of Project (1/7)</vt:lpstr>
      <vt:lpstr>Understanding of Project (2/7)</vt:lpstr>
      <vt:lpstr>Understanding of Project (3/7)</vt:lpstr>
      <vt:lpstr>Understanding of Project (4/7)</vt:lpstr>
      <vt:lpstr>Understanding of Project (5/7)</vt:lpstr>
      <vt:lpstr>Understanding of Project (6/7)</vt:lpstr>
      <vt:lpstr>Understanding of Project (7/7)</vt:lpstr>
      <vt:lpstr>PowerPoint 프레젠테이션</vt:lpstr>
      <vt:lpstr>Valuation scope of work (1/5)</vt:lpstr>
      <vt:lpstr>Valuation scope of work (2/5) - Methodology</vt:lpstr>
      <vt:lpstr>Valuation scope of work (3/5) - Methodology</vt:lpstr>
      <vt:lpstr>Valuation scope of work (4/5) - Methodology</vt:lpstr>
      <vt:lpstr>Valuation scope of work (5/5) – Schedule</vt:lpstr>
      <vt:lpstr>Tax scope of work (1/6) – Merger</vt:lpstr>
      <vt:lpstr>Tax scope of work (2/6) –Reverse subsidiary merger</vt:lpstr>
      <vt:lpstr>Tax scope of work (3/6) – Existing US HoldCo</vt:lpstr>
      <vt:lpstr>Tax scope of work (4/6) – New US HoldCo</vt:lpstr>
      <vt:lpstr>Tax scope of work (5/6) – Applied valuation method</vt:lpstr>
      <vt:lpstr>Tax scope of work (6/6) – Schedule</vt:lpstr>
      <vt:lpstr>PowerPoint 프레젠테이션</vt:lpstr>
      <vt:lpstr>Fee proposal</vt:lpstr>
      <vt:lpstr>PowerPoint 프레젠테이션</vt:lpstr>
      <vt:lpstr>Byeong-Doo, Kim – Project Lead Partner</vt:lpstr>
      <vt:lpstr>Kyu-Sung, Lim – Valuation Partner</vt:lpstr>
      <vt:lpstr>Kang-Hee, Lee – Valuation Manager</vt:lpstr>
      <vt:lpstr>Tae-woo, Kim – Valuation Manager</vt:lpstr>
      <vt:lpstr>Hyung-Woo Song – Tax Partner</vt:lpstr>
      <vt:lpstr>Daniel Joe – U.S. Tax Principal</vt:lpstr>
      <vt:lpstr>Hye Won, Jung – Tax Director</vt:lpstr>
      <vt:lpstr>Sa Bum (Brian), Hong – Tax Manager</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to find M&amp;A Target and an investment partner</dc:title>
  <dc:creator>Kim, Hyun-Bok (KR/Deal Adv3)</dc:creator>
  <cp:lastModifiedBy>Lee, Kang-Hee (KR/Deal Adv2)</cp:lastModifiedBy>
  <cp:revision>1007</cp:revision>
  <cp:lastPrinted>2016-03-01T09:58:08Z</cp:lastPrinted>
  <dcterms:created xsi:type="dcterms:W3CDTF">2019-08-09T05:06:15Z</dcterms:created>
  <dcterms:modified xsi:type="dcterms:W3CDTF">2023-04-17T08:27:01Z</dcterms:modified>
  <cp:category>KPMG Confidential</cp:category>
</cp:coreProperties>
</file>