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"/>
  </p:notesMasterIdLst>
  <p:sldIdLst>
    <p:sldId id="448" r:id="rId2"/>
    <p:sldId id="472" r:id="rId3"/>
    <p:sldId id="473" r:id="rId4"/>
    <p:sldId id="488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181" userDrawn="1">
          <p15:clr>
            <a:srgbClr val="A4A3A4"/>
          </p15:clr>
        </p15:guide>
        <p15:guide id="5" pos="11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112"/>
    <a:srgbClr val="EEECEA"/>
    <a:srgbClr val="564242"/>
    <a:srgbClr val="CCC5C1"/>
    <a:srgbClr val="AAA998"/>
    <a:srgbClr val="DDD9D6"/>
    <a:srgbClr val="CCC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3883" autoAdjust="0"/>
  </p:normalViewPr>
  <p:slideViewPr>
    <p:cSldViewPr snapToGrid="0">
      <p:cViewPr varScale="1">
        <p:scale>
          <a:sx n="60" d="100"/>
          <a:sy n="60" d="100"/>
        </p:scale>
        <p:origin x="1404" y="40"/>
      </p:cViewPr>
      <p:guideLst>
        <p:guide orient="horz" pos="1706"/>
        <p:guide pos="2857"/>
        <p:guide orient="horz" pos="2954"/>
        <p:guide pos="181"/>
        <p:guide pos="11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0B74B-A966-4481-85F0-5DD866085493}" type="datetimeFigureOut">
              <a:rPr lang="ko-KR" altLang="en-US" smtClean="0"/>
              <a:t>2023-01-07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D1DE4-1A56-41D0-890A-35352E8BF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63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578-5071-4030-9FC3-54E15C195F9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F6DD-B52C-4068-8EA7-272D3C3622F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1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578-5071-4030-9FC3-54E15C195F9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F6DD-B52C-4068-8EA7-272D3C3622F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7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578-5071-4030-9FC3-54E15C195F9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F6DD-B52C-4068-8EA7-272D3C3622F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578-5071-4030-9FC3-54E15C195F9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F6DD-B52C-4068-8EA7-272D3C3622F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4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578-5071-4030-9FC3-54E15C195F9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F6DD-B52C-4068-8EA7-272D3C3622F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5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578-5071-4030-9FC3-54E15C195F9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F6DD-B52C-4068-8EA7-272D3C3622F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9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578-5071-4030-9FC3-54E15C195F9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F6DD-B52C-4068-8EA7-272D3C3622F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578-5071-4030-9FC3-54E15C195F9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F6DD-B52C-4068-8EA7-272D3C3622F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8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578-5071-4030-9FC3-54E15C195F9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F6DD-B52C-4068-8EA7-272D3C3622F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9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6480720" cy="418058"/>
          </a:xfrm>
        </p:spPr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6453336"/>
            <a:ext cx="864096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732240" y="44624"/>
            <a:ext cx="2160240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5B9BD5"/>
                </a:solidFill>
              </a:rPr>
              <a:t>Proprietary &amp; Confidential</a:t>
            </a:r>
            <a:endParaRPr lang="ko-KR" altLang="en-US" sz="1200" b="1" dirty="0">
              <a:solidFill>
                <a:srgbClr val="5B9BD5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485249"/>
            <a:ext cx="1116884" cy="301299"/>
          </a:xfrm>
          <a:prstGeom prst="rect">
            <a:avLst/>
          </a:prstGeom>
        </p:spPr>
      </p:pic>
      <p:sp>
        <p:nvSpPr>
          <p:cNvPr id="14" name="Text Box 12"/>
          <p:cNvSpPr txBox="1">
            <a:spLocks noChangeArrowheads="1"/>
          </p:cNvSpPr>
          <p:nvPr userDrawn="1"/>
        </p:nvSpPr>
        <p:spPr bwMode="auto">
          <a:xfrm>
            <a:off x="5756064" y="6540327"/>
            <a:ext cx="31364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695325"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695325"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695325"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695325"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695325"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695325" fontAlgn="base">
              <a:spcBef>
                <a:spcPct val="0"/>
              </a:spcBef>
              <a:spcAft>
                <a:spcPct val="0"/>
              </a:spcAft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695325" fontAlgn="base">
              <a:spcBef>
                <a:spcPct val="0"/>
              </a:spcBef>
              <a:spcAft>
                <a:spcPct val="0"/>
              </a:spcAft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695325" fontAlgn="base">
              <a:spcBef>
                <a:spcPct val="0"/>
              </a:spcBef>
              <a:spcAft>
                <a:spcPct val="0"/>
              </a:spcAft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695325" fontAlgn="base">
              <a:spcBef>
                <a:spcPct val="0"/>
              </a:spcBef>
              <a:spcAft>
                <a:spcPct val="0"/>
              </a:spcAft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GB" altLang="ko-KR" sz="800" dirty="0">
                <a:solidFill>
                  <a:prstClr val="black"/>
                </a:solidFill>
                <a:ea typeface="굴림" panose="020B0600000101010101" pitchFamily="50" charset="-127"/>
              </a:rPr>
              <a:t>Copyright © 2017 Young &amp; Jin Accounting Corp. </a:t>
            </a:r>
          </a:p>
          <a:p>
            <a:pPr algn="r"/>
            <a:r>
              <a:rPr lang="en-GB" altLang="ko-KR" sz="800" dirty="0">
                <a:solidFill>
                  <a:prstClr val="black"/>
                </a:solidFill>
                <a:ea typeface="굴림" panose="020B0600000101010101" pitchFamily="50" charset="-127"/>
              </a:rPr>
              <a:t>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491880" y="6540461"/>
            <a:ext cx="216024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i="1" dirty="0">
                <a:solidFill>
                  <a:prstClr val="black"/>
                </a:solidFill>
                <a:latin typeface="맑은 고딕" panose="020B0503020000020004" pitchFamily="50" charset="-127"/>
              </a:rPr>
              <a:t>-</a:t>
            </a:r>
            <a:fld id="{8BE95DD7-9C54-48DD-9603-2591072155DA}" type="slidenum">
              <a:rPr lang="ko-KR" altLang="en-US" sz="1000" i="1" smtClean="0">
                <a:solidFill>
                  <a:prstClr val="black"/>
                </a:solidFill>
                <a:latin typeface="맑은 고딕" panose="020B0503020000020004" pitchFamily="50" charset="-127"/>
              </a:rPr>
              <a:pPr algn="ctr"/>
              <a:t>‹#›</a:t>
            </a:fld>
            <a:r>
              <a:rPr lang="en-US" altLang="ko-KR" sz="1000" i="1" dirty="0">
                <a:solidFill>
                  <a:prstClr val="black"/>
                </a:solidFill>
                <a:latin typeface="맑은 고딕" panose="020B0503020000020004" pitchFamily="50" charset="-127"/>
              </a:rPr>
              <a:t>-</a:t>
            </a:r>
            <a:endParaRPr lang="ko-KR" altLang="en-US" sz="1000" i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733716" y="692773"/>
            <a:ext cx="1152000" cy="72000"/>
          </a:xfrm>
          <a:prstGeom prst="rect">
            <a:avLst/>
          </a:prstGeom>
          <a:solidFill>
            <a:srgbClr val="1B1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51520" y="730905"/>
            <a:ext cx="7376947" cy="0"/>
          </a:xfrm>
          <a:prstGeom prst="line">
            <a:avLst/>
          </a:prstGeom>
          <a:ln>
            <a:solidFill>
              <a:srgbClr val="1B1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700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578-5071-4030-9FC3-54E15C195F9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F6DD-B52C-4068-8EA7-272D3C3622F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C578-5071-4030-9FC3-54E15C195F9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F6DD-B52C-4068-8EA7-272D3C3622F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C578-5071-4030-9FC3-54E15C195F9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F6DD-B52C-4068-8EA7-272D3C3622F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95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Trebuchet MS" panose="020B0603020202020204" pitchFamily="34" charset="0"/>
                <a:ea typeface="+mn-ea"/>
              </a:rPr>
              <a:t>참여인력 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836712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1400" b="1" dirty="0">
                <a:latin typeface="Trebuchet MS" panose="020B0603020202020204" pitchFamily="34" charset="0"/>
              </a:rPr>
              <a:t>본 평가업무 수행인력은 다음과 같습니다</a:t>
            </a:r>
            <a:r>
              <a:rPr lang="en-US" altLang="ko-KR" sz="1400" b="1" dirty="0">
                <a:latin typeface="Trebuchet MS" panose="020B0603020202020204" pitchFamily="34" charset="0"/>
              </a:rPr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A104E5E-0A91-4B9D-ACD0-D834A8C17945}"/>
              </a:ext>
            </a:extLst>
          </p:cNvPr>
          <p:cNvGrpSpPr/>
          <p:nvPr/>
        </p:nvGrpSpPr>
        <p:grpSpPr>
          <a:xfrm>
            <a:off x="317990" y="1309202"/>
            <a:ext cx="1420376" cy="332345"/>
            <a:chOff x="416496" y="1628800"/>
            <a:chExt cx="4392488" cy="360040"/>
          </a:xfrm>
        </p:grpSpPr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5385BFA3-3773-407C-A2F7-509B59CC4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6" y="1628800"/>
              <a:ext cx="172138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872" tIns="45934" rIns="91872" bIns="45934" anchor="ctr"/>
            <a:lstStyle/>
            <a:p>
              <a:r>
                <a:rPr kumimoji="1" lang="en-US" altLang="ko-KR" sz="1292" b="1" dirty="0">
                  <a:solidFill>
                    <a:srgbClr val="1B1112"/>
                  </a:solidFill>
                  <a:latin typeface="Trebuchet MS" panose="020B0603020202020204" pitchFamily="34" charset="0"/>
                </a:rPr>
                <a:t>Name</a:t>
              </a:r>
              <a:endParaRPr kumimoji="1" lang="ko-KR" altLang="en-US" sz="1292" b="1" dirty="0">
                <a:solidFill>
                  <a:srgbClr val="1B111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23910AD7-FF3F-44D4-B858-1E2E56006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96" y="1988840"/>
              <a:ext cx="4392488" cy="0"/>
            </a:xfrm>
            <a:prstGeom prst="line">
              <a:avLst/>
            </a:prstGeom>
            <a:noFill/>
            <a:ln w="19050">
              <a:solidFill>
                <a:srgbClr val="AAA998"/>
              </a:solidFill>
              <a:round/>
              <a:headEnd/>
              <a:tailEnd/>
            </a:ln>
          </p:spPr>
          <p:txBody>
            <a:bodyPr lIns="91855" tIns="45930" rIns="91855" bIns="45930"/>
            <a:lstStyle/>
            <a:p>
              <a:pPr>
                <a:buSzPct val="90000"/>
              </a:pPr>
              <a:endParaRPr lang="ko-KR" altLang="en-US" sz="3046" dirty="0">
                <a:solidFill>
                  <a:srgbClr val="1B111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DCC3A96-BA66-4ABA-83F8-2ED61C76F0A8}"/>
              </a:ext>
            </a:extLst>
          </p:cNvPr>
          <p:cNvGrpSpPr/>
          <p:nvPr/>
        </p:nvGrpSpPr>
        <p:grpSpPr>
          <a:xfrm>
            <a:off x="3444187" y="1309202"/>
            <a:ext cx="3985977" cy="332345"/>
            <a:chOff x="416496" y="1628800"/>
            <a:chExt cx="4392488" cy="360040"/>
          </a:xfrm>
        </p:grpSpPr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3F51E027-F2AE-4A33-8538-93E52F897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6" y="1628800"/>
              <a:ext cx="172138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872" tIns="45934" rIns="91872" bIns="45934" anchor="ctr"/>
            <a:lstStyle/>
            <a:p>
              <a:r>
                <a:rPr kumimoji="1" lang="en-US" altLang="ko-KR" sz="1292" b="1" dirty="0">
                  <a:solidFill>
                    <a:srgbClr val="1B1112"/>
                  </a:solidFill>
                  <a:latin typeface="Trebuchet MS" panose="020B0603020202020204" pitchFamily="34" charset="0"/>
                </a:rPr>
                <a:t>Credential</a:t>
              </a:r>
              <a:endParaRPr kumimoji="1" lang="ko-KR" altLang="en-US" sz="1292" b="1" dirty="0">
                <a:solidFill>
                  <a:srgbClr val="1B111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EDED45A9-137E-4261-AAD8-82FA1EDBD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96" y="1988840"/>
              <a:ext cx="4392488" cy="0"/>
            </a:xfrm>
            <a:prstGeom prst="line">
              <a:avLst/>
            </a:prstGeom>
            <a:noFill/>
            <a:ln w="19050">
              <a:solidFill>
                <a:srgbClr val="AAA998"/>
              </a:solidFill>
              <a:round/>
              <a:headEnd/>
              <a:tailEnd/>
            </a:ln>
          </p:spPr>
          <p:txBody>
            <a:bodyPr lIns="91855" tIns="45930" rIns="91855" bIns="45930"/>
            <a:lstStyle/>
            <a:p>
              <a:pPr>
                <a:buSzPct val="90000"/>
              </a:pPr>
              <a:endParaRPr lang="ko-KR" altLang="en-US" sz="3046" dirty="0">
                <a:solidFill>
                  <a:srgbClr val="1B111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C880CFB-078B-4CBD-9B75-A37567F3F025}"/>
              </a:ext>
            </a:extLst>
          </p:cNvPr>
          <p:cNvGrpSpPr/>
          <p:nvPr/>
        </p:nvGrpSpPr>
        <p:grpSpPr>
          <a:xfrm>
            <a:off x="7563101" y="1309202"/>
            <a:ext cx="1262910" cy="332345"/>
            <a:chOff x="416496" y="1628800"/>
            <a:chExt cx="4392488" cy="360040"/>
          </a:xfrm>
        </p:grpSpPr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757B10F1-7A30-48BC-A5C6-7B1E62C2F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6" y="1628800"/>
              <a:ext cx="172138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872" tIns="45934" rIns="91872" bIns="45934" anchor="ctr"/>
            <a:lstStyle/>
            <a:p>
              <a:r>
                <a:rPr kumimoji="1" lang="en-US" altLang="ko-KR" sz="1292" b="1" dirty="0">
                  <a:solidFill>
                    <a:srgbClr val="1B1112"/>
                  </a:solidFill>
                  <a:latin typeface="Trebuchet MS" panose="020B0603020202020204" pitchFamily="34" charset="0"/>
                </a:rPr>
                <a:t>Role</a:t>
              </a:r>
              <a:endParaRPr kumimoji="1" lang="ko-KR" altLang="en-US" sz="1292" b="1" dirty="0">
                <a:solidFill>
                  <a:srgbClr val="1B111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1" name="Line 26">
              <a:extLst>
                <a:ext uri="{FF2B5EF4-FFF2-40B4-BE49-F238E27FC236}">
                  <a16:creationId xmlns:a16="http://schemas.microsoft.com/office/drawing/2014/main" id="{B561E9E9-B573-4CED-915E-4626A21D8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96" y="1988840"/>
              <a:ext cx="4392488" cy="0"/>
            </a:xfrm>
            <a:prstGeom prst="line">
              <a:avLst/>
            </a:prstGeom>
            <a:noFill/>
            <a:ln w="19050">
              <a:solidFill>
                <a:srgbClr val="AAA998"/>
              </a:solidFill>
              <a:round/>
              <a:headEnd/>
              <a:tailEnd/>
            </a:ln>
          </p:spPr>
          <p:txBody>
            <a:bodyPr lIns="91855" tIns="45930" rIns="91855" bIns="45930"/>
            <a:lstStyle/>
            <a:p>
              <a:pPr>
                <a:buSzPct val="90000"/>
              </a:pPr>
              <a:endParaRPr lang="ko-KR" altLang="en-US" sz="3046" dirty="0">
                <a:solidFill>
                  <a:srgbClr val="1B111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666211-E974-4CB1-A6B6-6DF18091664F}"/>
              </a:ext>
            </a:extLst>
          </p:cNvPr>
          <p:cNvGrpSpPr/>
          <p:nvPr/>
        </p:nvGrpSpPr>
        <p:grpSpPr>
          <a:xfrm>
            <a:off x="1849026" y="1309202"/>
            <a:ext cx="1462316" cy="332345"/>
            <a:chOff x="416496" y="1628800"/>
            <a:chExt cx="4392488" cy="360040"/>
          </a:xfrm>
        </p:grpSpPr>
        <p:sp>
          <p:nvSpPr>
            <p:cNvPr id="43" name="Rectangle 21">
              <a:extLst>
                <a:ext uri="{FF2B5EF4-FFF2-40B4-BE49-F238E27FC236}">
                  <a16:creationId xmlns:a16="http://schemas.microsoft.com/office/drawing/2014/main" id="{F7594182-7947-4EA7-9DB1-4920306B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6" y="1628800"/>
              <a:ext cx="172138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872" tIns="45934" rIns="91872" bIns="45934" anchor="ctr"/>
            <a:lstStyle/>
            <a:p>
              <a:r>
                <a:rPr kumimoji="1" lang="en-US" altLang="ko-KR" sz="1292" b="1" dirty="0">
                  <a:solidFill>
                    <a:srgbClr val="1B1112"/>
                  </a:solidFill>
                  <a:latin typeface="Trebuchet MS" panose="020B0603020202020204" pitchFamily="34" charset="0"/>
                </a:rPr>
                <a:t>Experience</a:t>
              </a:r>
              <a:endParaRPr kumimoji="1" lang="ko-KR" altLang="en-US" sz="1292" b="1" dirty="0">
                <a:solidFill>
                  <a:srgbClr val="1B111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4" name="Line 26">
              <a:extLst>
                <a:ext uri="{FF2B5EF4-FFF2-40B4-BE49-F238E27FC236}">
                  <a16:creationId xmlns:a16="http://schemas.microsoft.com/office/drawing/2014/main" id="{2EFA028D-8051-49DA-924B-839B49402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96" y="1988840"/>
              <a:ext cx="4392488" cy="0"/>
            </a:xfrm>
            <a:prstGeom prst="line">
              <a:avLst/>
            </a:prstGeom>
            <a:noFill/>
            <a:ln w="19050">
              <a:solidFill>
                <a:srgbClr val="AAA998"/>
              </a:solidFill>
              <a:round/>
              <a:headEnd/>
              <a:tailEnd/>
            </a:ln>
          </p:spPr>
          <p:txBody>
            <a:bodyPr lIns="91855" tIns="45930" rIns="91855" bIns="45930"/>
            <a:lstStyle/>
            <a:p>
              <a:pPr>
                <a:buSzPct val="90000"/>
              </a:pPr>
              <a:endParaRPr lang="ko-KR" altLang="en-US" sz="3046" dirty="0">
                <a:solidFill>
                  <a:srgbClr val="1B1112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49" name="Rectangle 76">
            <a:extLst>
              <a:ext uri="{FF2B5EF4-FFF2-40B4-BE49-F238E27FC236}">
                <a16:creationId xmlns:a16="http://schemas.microsoft.com/office/drawing/2014/main" id="{55DFC819-7AF2-40CF-A438-CBB0C1241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31" y="1749944"/>
            <a:ext cx="1374050" cy="856735"/>
          </a:xfrm>
          <a:prstGeom prst="rect">
            <a:avLst/>
          </a:prstGeom>
          <a:solidFill>
            <a:srgbClr val="EEECEA"/>
          </a:solidFill>
          <a:ln w="9525" algn="ctr">
            <a:solidFill>
              <a:srgbClr val="AAA99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lang="ko-KR" altLang="en-US" sz="1400" b="1" dirty="0">
                <a:solidFill>
                  <a:prstClr val="black"/>
                </a:solidFill>
                <a:latin typeface="Trebuchet MS" panose="020B0603020202020204" pitchFamily="34" charset="0"/>
              </a:rPr>
              <a:t>김청건</a:t>
            </a:r>
            <a:endParaRPr lang="en-US" altLang="ko-KR" sz="1400" b="1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latinLnBrk="0"/>
            <a:r>
              <a:rPr kumimoji="1" lang="ko-KR" altLang="en-US" sz="1200" dirty="0">
                <a:solidFill>
                  <a:prstClr val="black"/>
                </a:solidFill>
                <a:latin typeface="Trebuchet MS" panose="020B0603020202020204" pitchFamily="34" charset="0"/>
              </a:rPr>
              <a:t>전무</a:t>
            </a:r>
            <a:r>
              <a:rPr kumimoji="1" lang="en-US" altLang="ko-KR" sz="1200" dirty="0">
                <a:solidFill>
                  <a:prstClr val="black"/>
                </a:solidFill>
                <a:latin typeface="Trebuchet MS" panose="020B0603020202020204" pitchFamily="34" charset="0"/>
              </a:rPr>
              <a:t>(Partner)</a:t>
            </a:r>
          </a:p>
          <a:p>
            <a:pPr latinLnBrk="0"/>
            <a:r>
              <a:rPr kumimoji="1" lang="en-US" altLang="ko-KR" sz="1200" dirty="0">
                <a:solidFill>
                  <a:prstClr val="black"/>
                </a:solidFill>
                <a:latin typeface="Trebuchet MS" panose="020B0603020202020204" pitchFamily="34" charset="0"/>
              </a:rPr>
              <a:t>KICPA</a:t>
            </a:r>
          </a:p>
          <a:p>
            <a:pPr latinLnBrk="0"/>
            <a:r>
              <a:rPr kumimoji="1" lang="ko-KR" altLang="en-US" sz="900" dirty="0">
                <a:solidFill>
                  <a:prstClr val="black"/>
                </a:solidFill>
                <a:latin typeface="Trebuchet MS" panose="020B0603020202020204" pitchFamily="34" charset="0"/>
              </a:rPr>
              <a:t>근무경력 </a:t>
            </a: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</a:rPr>
              <a:t>: 21</a:t>
            </a:r>
            <a:r>
              <a:rPr kumimoji="1" lang="ko-KR" altLang="en-US" sz="900" dirty="0">
                <a:solidFill>
                  <a:prstClr val="black"/>
                </a:solidFill>
                <a:latin typeface="Trebuchet MS" panose="020B0603020202020204" pitchFamily="34" charset="0"/>
              </a:rPr>
              <a:t>년</a:t>
            </a:r>
            <a:endParaRPr kumimoji="1" lang="en-US" altLang="ko-KR" sz="9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79" name="Rectangle 76">
            <a:extLst>
              <a:ext uri="{FF2B5EF4-FFF2-40B4-BE49-F238E27FC236}">
                <a16:creationId xmlns:a16="http://schemas.microsoft.com/office/drawing/2014/main" id="{C4FD9496-D271-4271-BF6E-23B2B3B0E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187" y="1749944"/>
            <a:ext cx="3985977" cy="8567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AAA998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SK</a:t>
            </a: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그룹</a:t>
            </a: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NC</a:t>
            </a: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소프트</a:t>
            </a: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한화건설 등 다양한 회사에 대한 </a:t>
            </a: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M&amp;A </a:t>
            </a: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업무</a:t>
            </a:r>
            <a:endParaRPr kumimoji="1" lang="en-US" altLang="ko-KR" sz="1000" kern="0" dirty="0">
              <a:solidFill>
                <a:sysClr val="windowText" lastClr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SK C&amp;C </a:t>
            </a: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성과관리 및 관리회계등 성과관리 컨설팅</a:t>
            </a:r>
            <a:endParaRPr kumimoji="1" lang="en-US" altLang="ko-KR" sz="1000" kern="0" dirty="0">
              <a:solidFill>
                <a:sysClr val="windowText" lastClr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대우자동차</a:t>
            </a: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우방</a:t>
            </a: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세한그룹</a:t>
            </a: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쌍용건설 실사 외 </a:t>
            </a: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M&amp;A</a:t>
            </a: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자문</a:t>
            </a:r>
            <a:endParaRPr kumimoji="1" lang="en-US" altLang="ko-KR" sz="1000" kern="0" dirty="0">
              <a:solidFill>
                <a:sysClr val="windowText" lastClr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한일건설</a:t>
            </a: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, </a:t>
            </a: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벽산건설</a:t>
            </a: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, </a:t>
            </a: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신일건업 등 다수기업 회생 및 </a:t>
            </a: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WO</a:t>
            </a: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업무</a:t>
            </a:r>
            <a:endParaRPr kumimoji="1" lang="en-US" altLang="ko-KR" sz="1000" kern="0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0" name="Rectangle 76">
            <a:extLst>
              <a:ext uri="{FF2B5EF4-FFF2-40B4-BE49-F238E27FC236}">
                <a16:creationId xmlns:a16="http://schemas.microsoft.com/office/drawing/2014/main" id="{2270615B-9AAC-408B-902A-BD16FC03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101" y="1749944"/>
            <a:ext cx="1262910" cy="8567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AAA99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lang="en-US" altLang="ko-KR" sz="1000" b="1" dirty="0">
                <a:solidFill>
                  <a:prstClr val="black"/>
                </a:solidFill>
                <a:latin typeface="Trebuchet MS" panose="020B0603020202020204" pitchFamily="34" charset="0"/>
              </a:rPr>
              <a:t>Project Leader</a:t>
            </a:r>
            <a:endParaRPr kumimoji="1" lang="en-US" altLang="ko-KR" sz="1000" b="1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83" name="Rectangle 76">
            <a:extLst>
              <a:ext uri="{FF2B5EF4-FFF2-40B4-BE49-F238E27FC236}">
                <a16:creationId xmlns:a16="http://schemas.microsoft.com/office/drawing/2014/main" id="{5233256E-0C03-4F45-9E10-86F6BB2CE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026" y="1749944"/>
            <a:ext cx="1462316" cy="8567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AAA998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성균관대학교</a:t>
            </a:r>
            <a:endParaRPr lang="en-US" altLang="ko-KR" sz="10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前 삼일회계법인 이사</a:t>
            </a:r>
            <a:r>
              <a:rPr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(Director)</a:t>
            </a:r>
          </a:p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감사</a:t>
            </a:r>
            <a:r>
              <a:rPr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/</a:t>
            </a:r>
            <a:r>
              <a:rPr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컨설팅본부</a:t>
            </a:r>
            <a:endParaRPr lang="en-US" altLang="ko-KR" sz="10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85" name="Rectangle 76">
            <a:extLst>
              <a:ext uri="{FF2B5EF4-FFF2-40B4-BE49-F238E27FC236}">
                <a16:creationId xmlns:a16="http://schemas.microsoft.com/office/drawing/2014/main" id="{B5731A4F-65BC-4DEA-BA33-F1DD5CCA1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51" y="2708183"/>
            <a:ext cx="1374050" cy="856735"/>
          </a:xfrm>
          <a:prstGeom prst="rect">
            <a:avLst/>
          </a:prstGeom>
          <a:solidFill>
            <a:srgbClr val="EEECEA"/>
          </a:solidFill>
          <a:ln w="9525" algn="ctr">
            <a:solidFill>
              <a:srgbClr val="AAA99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lang="ko-KR" altLang="en-US" sz="1400" b="1" dirty="0" err="1">
                <a:latin typeface="Trebuchet MS" panose="020B0603020202020204" pitchFamily="34" charset="0"/>
              </a:rPr>
              <a:t>모성원</a:t>
            </a:r>
            <a:endParaRPr lang="en-US" altLang="ko-KR" sz="1400" b="1" dirty="0">
              <a:latin typeface="Trebuchet MS" panose="020B0603020202020204" pitchFamily="34" charset="0"/>
            </a:endParaRPr>
          </a:p>
          <a:p>
            <a:pPr latinLnBrk="0"/>
            <a:r>
              <a:rPr kumimoji="1" lang="ko-KR" altLang="en-US" sz="1200" dirty="0">
                <a:latin typeface="Trebuchet MS" panose="020B0603020202020204" pitchFamily="34" charset="0"/>
              </a:rPr>
              <a:t>상무</a:t>
            </a:r>
            <a:r>
              <a:rPr kumimoji="1" lang="en-US" altLang="ko-KR" sz="1200" dirty="0">
                <a:latin typeface="Trebuchet MS" panose="020B0603020202020204" pitchFamily="34" charset="0"/>
              </a:rPr>
              <a:t>(Director)</a:t>
            </a:r>
          </a:p>
          <a:p>
            <a:pPr latinLnBrk="0"/>
            <a:r>
              <a:rPr kumimoji="1" lang="en-US" altLang="ko-KR" sz="1200" dirty="0">
                <a:latin typeface="Trebuchet MS" panose="020B0603020202020204" pitchFamily="34" charset="0"/>
              </a:rPr>
              <a:t>KICPA</a:t>
            </a:r>
          </a:p>
          <a:p>
            <a:pPr latinLnBrk="0"/>
            <a:r>
              <a:rPr kumimoji="1" lang="ko-KR" altLang="en-US" sz="900" dirty="0">
                <a:latin typeface="Trebuchet MS" panose="020B0603020202020204" pitchFamily="34" charset="0"/>
              </a:rPr>
              <a:t>근무경력 </a:t>
            </a:r>
            <a:r>
              <a:rPr kumimoji="1" lang="en-US" altLang="ko-KR" sz="900" dirty="0">
                <a:latin typeface="Trebuchet MS" panose="020B0603020202020204" pitchFamily="34" charset="0"/>
              </a:rPr>
              <a:t>: 19</a:t>
            </a:r>
            <a:r>
              <a:rPr kumimoji="1" lang="ko-KR" altLang="en-US" sz="900" dirty="0">
                <a:latin typeface="Trebuchet MS" panose="020B0603020202020204" pitchFamily="34" charset="0"/>
              </a:rPr>
              <a:t>년</a:t>
            </a:r>
            <a:endParaRPr kumimoji="1" lang="en-US" altLang="ko-KR" sz="900" dirty="0">
              <a:latin typeface="Trebuchet MS" panose="020B0603020202020204" pitchFamily="34" charset="0"/>
            </a:endParaRPr>
          </a:p>
        </p:txBody>
      </p:sp>
      <p:sp>
        <p:nvSpPr>
          <p:cNvPr id="86" name="Rectangle 76">
            <a:extLst>
              <a:ext uri="{FF2B5EF4-FFF2-40B4-BE49-F238E27FC236}">
                <a16:creationId xmlns:a16="http://schemas.microsoft.com/office/drawing/2014/main" id="{39699BD5-8FCA-498E-83AD-C4DC532A8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507" y="2708183"/>
            <a:ext cx="3985977" cy="8567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AAA998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kumimoji="1" lang="en-US" altLang="ko-KR" sz="1000" kern="0" dirty="0">
                <a:latin typeface="Trebuchet MS" panose="020B0603020202020204" pitchFamily="34" charset="0"/>
                <a:cs typeface="Tahoma" pitchFamily="34" charset="0"/>
              </a:rPr>
              <a:t>H</a:t>
            </a:r>
            <a:r>
              <a:rPr kumimoji="1" lang="ko-KR" altLang="en-US" sz="1000" kern="0" dirty="0">
                <a:latin typeface="Trebuchet MS" panose="020B0603020202020204" pitchFamily="34" charset="0"/>
                <a:cs typeface="Tahoma" pitchFamily="34" charset="0"/>
              </a:rPr>
              <a:t>캐피탈</a:t>
            </a:r>
            <a:r>
              <a:rPr kumimoji="1" lang="en-US" altLang="ko-KR" sz="1000" kern="0" dirty="0">
                <a:latin typeface="Trebuchet MS" panose="020B0603020202020204" pitchFamily="34" charset="0"/>
                <a:cs typeface="Tahoma" pitchFamily="34" charset="0"/>
              </a:rPr>
              <a:t>, M</a:t>
            </a:r>
            <a:r>
              <a:rPr kumimoji="1" lang="ko-KR" altLang="en-US" sz="1000" kern="0" dirty="0">
                <a:latin typeface="Trebuchet MS" panose="020B0603020202020204" pitchFamily="34" charset="0"/>
                <a:cs typeface="Tahoma" pitchFamily="34" charset="0"/>
              </a:rPr>
              <a:t>영화관 등 기업가치 평가</a:t>
            </a:r>
            <a:endParaRPr kumimoji="1" lang="en-US" altLang="ko-KR" sz="1000" kern="0" dirty="0">
              <a:latin typeface="Trebuchet MS" panose="020B0603020202020204" pitchFamily="34" charset="0"/>
              <a:cs typeface="Tahoma" pitchFamily="34" charset="0"/>
            </a:endParaRPr>
          </a:p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kumimoji="1" lang="en-US" altLang="ko-KR" sz="1000" kern="0" dirty="0">
                <a:latin typeface="Trebuchet MS" panose="020B0603020202020204" pitchFamily="34" charset="0"/>
                <a:cs typeface="Tahoma" pitchFamily="34" charset="0"/>
              </a:rPr>
              <a:t>W</a:t>
            </a:r>
            <a:r>
              <a:rPr kumimoji="1" lang="ko-KR" altLang="en-US" sz="1000" kern="0" dirty="0">
                <a:latin typeface="Trebuchet MS" panose="020B0603020202020204" pitchFamily="34" charset="0"/>
                <a:cs typeface="Tahoma" pitchFamily="34" charset="0"/>
              </a:rPr>
              <a:t>건설 중장기 사업계획 검토</a:t>
            </a:r>
            <a:r>
              <a:rPr kumimoji="1" lang="en-US" altLang="ko-KR" sz="1000" kern="0" dirty="0">
                <a:latin typeface="Trebuchet MS" panose="020B0603020202020204" pitchFamily="34" charset="0"/>
                <a:cs typeface="Tahoma" pitchFamily="34" charset="0"/>
              </a:rPr>
              <a:t>, S</a:t>
            </a:r>
            <a:r>
              <a:rPr kumimoji="1" lang="ko-KR" altLang="en-US" sz="1000" kern="0" dirty="0">
                <a:latin typeface="Trebuchet MS" panose="020B0603020202020204" pitchFamily="34" charset="0"/>
                <a:cs typeface="Tahoma" pitchFamily="34" charset="0"/>
              </a:rPr>
              <a:t>사</a:t>
            </a:r>
            <a:r>
              <a:rPr kumimoji="1" lang="en-US" altLang="ko-KR" sz="1000" kern="0" dirty="0">
                <a:latin typeface="Trebuchet MS" panose="020B0603020202020204" pitchFamily="34" charset="0"/>
                <a:cs typeface="Tahoma" pitchFamily="34" charset="0"/>
              </a:rPr>
              <a:t>, H</a:t>
            </a:r>
            <a:r>
              <a:rPr kumimoji="1" lang="ko-KR" altLang="en-US" sz="1000" kern="0" dirty="0">
                <a:latin typeface="Trebuchet MS" panose="020B0603020202020204" pitchFamily="34" charset="0"/>
                <a:cs typeface="Tahoma" pitchFamily="34" charset="0"/>
              </a:rPr>
              <a:t>사 신규사업 타당성 검토 등</a:t>
            </a:r>
            <a:endParaRPr kumimoji="1" lang="en-US" altLang="ko-KR" sz="1000" kern="0" dirty="0">
              <a:latin typeface="Trebuchet MS" panose="020B0603020202020204" pitchFamily="34" charset="0"/>
              <a:cs typeface="Tahoma" pitchFamily="34" charset="0"/>
            </a:endParaRPr>
          </a:p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kumimoji="1" lang="en-US" altLang="ko-KR" sz="1000" kern="0" dirty="0">
                <a:latin typeface="Trebuchet MS" panose="020B0603020202020204" pitchFamily="34" charset="0"/>
                <a:cs typeface="Tahoma" pitchFamily="34" charset="0"/>
              </a:rPr>
              <a:t>S</a:t>
            </a:r>
            <a:r>
              <a:rPr kumimoji="1" lang="ko-KR" altLang="en-US" sz="1000" kern="0" dirty="0">
                <a:latin typeface="Trebuchet MS" panose="020B0603020202020204" pitchFamily="34" charset="0"/>
                <a:cs typeface="Tahoma" pitchFamily="34" charset="0"/>
              </a:rPr>
              <a:t>그룹 합병 자문</a:t>
            </a:r>
            <a:r>
              <a:rPr kumimoji="1" lang="en-US" altLang="ko-KR" sz="1000" kern="0" dirty="0">
                <a:latin typeface="Trebuchet MS" panose="020B0603020202020204" pitchFamily="34" charset="0"/>
                <a:cs typeface="Tahoma" pitchFamily="34" charset="0"/>
              </a:rPr>
              <a:t>, H</a:t>
            </a:r>
            <a:r>
              <a:rPr kumimoji="1" lang="ko-KR" altLang="en-US" sz="1000" kern="0" dirty="0">
                <a:latin typeface="Trebuchet MS" panose="020B0603020202020204" pitchFamily="34" charset="0"/>
                <a:cs typeface="Tahoma" pitchFamily="34" charset="0"/>
              </a:rPr>
              <a:t>사 사업부 매각 자문</a:t>
            </a:r>
            <a:r>
              <a:rPr kumimoji="1" lang="en-US" altLang="ko-KR" sz="1000" kern="0" dirty="0">
                <a:latin typeface="Trebuchet MS" panose="020B0603020202020204" pitchFamily="34" charset="0"/>
                <a:cs typeface="Tahoma" pitchFamily="34" charset="0"/>
              </a:rPr>
              <a:t>, H</a:t>
            </a:r>
            <a:r>
              <a:rPr kumimoji="1" lang="ko-KR" altLang="en-US" sz="1000" kern="0" dirty="0">
                <a:latin typeface="Trebuchet MS" panose="020B0603020202020204" pitchFamily="34" charset="0"/>
                <a:cs typeface="Tahoma" pitchFamily="34" charset="0"/>
              </a:rPr>
              <a:t>사의 </a:t>
            </a:r>
            <a:r>
              <a:rPr kumimoji="1" lang="en-US" altLang="ko-KR" sz="1000" kern="0" dirty="0">
                <a:latin typeface="Trebuchet MS" panose="020B0603020202020204" pitchFamily="34" charset="0"/>
                <a:cs typeface="Tahoma" pitchFamily="34" charset="0"/>
              </a:rPr>
              <a:t>H</a:t>
            </a:r>
            <a:r>
              <a:rPr kumimoji="1" lang="ko-KR" altLang="en-US" sz="1000" kern="0" dirty="0">
                <a:latin typeface="Trebuchet MS" panose="020B0603020202020204" pitchFamily="34" charset="0"/>
                <a:cs typeface="Tahoma" pitchFamily="34" charset="0"/>
              </a:rPr>
              <a:t>건설 인수자문</a:t>
            </a:r>
            <a:endParaRPr kumimoji="1" lang="en-US" altLang="ko-KR" sz="1000" kern="0" dirty="0">
              <a:latin typeface="Trebuchet MS" panose="020B0603020202020204" pitchFamily="34" charset="0"/>
              <a:cs typeface="Tahoma" pitchFamily="34" charset="0"/>
            </a:endParaRPr>
          </a:p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kumimoji="1" lang="en-US" altLang="ko-KR" sz="1000" kern="0" dirty="0">
                <a:latin typeface="Trebuchet MS" panose="020B0603020202020204" pitchFamily="34" charset="0"/>
                <a:cs typeface="Tahoma" pitchFamily="34" charset="0"/>
              </a:rPr>
              <a:t>H</a:t>
            </a:r>
            <a:r>
              <a:rPr kumimoji="1" lang="ko-KR" altLang="en-US" sz="1000" kern="0" dirty="0">
                <a:latin typeface="Trebuchet MS" panose="020B0603020202020204" pitchFamily="34" charset="0"/>
                <a:cs typeface="Tahoma" pitchFamily="34" charset="0"/>
              </a:rPr>
              <a:t>해운</a:t>
            </a:r>
            <a:r>
              <a:rPr kumimoji="1" lang="en-US" altLang="ko-KR" sz="1000" kern="0" dirty="0">
                <a:latin typeface="Trebuchet MS" panose="020B0603020202020204" pitchFamily="34" charset="0"/>
                <a:cs typeface="Tahoma" pitchFamily="34" charset="0"/>
              </a:rPr>
              <a:t>, N</a:t>
            </a:r>
            <a:r>
              <a:rPr kumimoji="1" lang="ko-KR" altLang="en-US" sz="1000" kern="0" dirty="0">
                <a:latin typeface="Trebuchet MS" panose="020B0603020202020204" pitchFamily="34" charset="0"/>
                <a:cs typeface="Tahoma" pitchFamily="34" charset="0"/>
              </a:rPr>
              <a:t>그룹</a:t>
            </a:r>
            <a:r>
              <a:rPr kumimoji="1" lang="en-US" altLang="ko-KR" sz="1000" kern="0" dirty="0">
                <a:latin typeface="Trebuchet MS" panose="020B0603020202020204" pitchFamily="34" charset="0"/>
                <a:cs typeface="Tahoma" pitchFamily="34" charset="0"/>
              </a:rPr>
              <a:t>, W</a:t>
            </a:r>
            <a:r>
              <a:rPr kumimoji="1" lang="ko-KR" altLang="en-US" sz="1000" kern="0" dirty="0">
                <a:latin typeface="Trebuchet MS" panose="020B0603020202020204" pitchFamily="34" charset="0"/>
                <a:cs typeface="Tahoma" pitchFamily="34" charset="0"/>
              </a:rPr>
              <a:t>그룹</a:t>
            </a:r>
            <a:r>
              <a:rPr kumimoji="1" lang="en-US" altLang="ko-KR" sz="1000" kern="0" dirty="0"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ko-KR" altLang="en-US" sz="1000" kern="0" dirty="0">
                <a:latin typeface="Trebuchet MS" panose="020B0603020202020204" pitchFamily="34" charset="0"/>
                <a:cs typeface="Tahoma" pitchFamily="34" charset="0"/>
              </a:rPr>
              <a:t>등 지배구조 개선 자문</a:t>
            </a:r>
            <a:r>
              <a:rPr kumimoji="1" lang="en-US" altLang="ko-KR" sz="1000" kern="0" dirty="0"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ko-KR" altLang="en-US" sz="1000" kern="0" dirty="0">
                <a:latin typeface="Trebuchet MS" panose="020B0603020202020204" pitchFamily="34" charset="0"/>
                <a:cs typeface="Tahoma" pitchFamily="34" charset="0"/>
              </a:rPr>
              <a:t>등</a:t>
            </a:r>
            <a:endParaRPr kumimoji="1" lang="en-US" altLang="ko-KR" sz="1000" kern="0" dirty="0"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87" name="Rectangle 76">
            <a:extLst>
              <a:ext uri="{FF2B5EF4-FFF2-40B4-BE49-F238E27FC236}">
                <a16:creationId xmlns:a16="http://schemas.microsoft.com/office/drawing/2014/main" id="{1A148829-0B0A-4185-B3B0-B552B4688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421" y="2708183"/>
            <a:ext cx="1262910" cy="8567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AAA99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lang="en-US" altLang="ko-KR" sz="1000" b="1" dirty="0">
                <a:latin typeface="Trebuchet MS" panose="020B0603020202020204" pitchFamily="34" charset="0"/>
              </a:rPr>
              <a:t>Service </a:t>
            </a:r>
          </a:p>
          <a:p>
            <a:pPr latinLnBrk="0"/>
            <a:r>
              <a:rPr lang="en-US" altLang="ko-KR" sz="1000" b="1" dirty="0">
                <a:latin typeface="Trebuchet MS" panose="020B0603020202020204" pitchFamily="34" charset="0"/>
              </a:rPr>
              <a:t>Specialist</a:t>
            </a:r>
            <a:endParaRPr kumimoji="1" lang="en-US" altLang="ko-KR" sz="1000" b="1" dirty="0">
              <a:latin typeface="Trebuchet MS" panose="020B0603020202020204" pitchFamily="34" charset="0"/>
            </a:endParaRPr>
          </a:p>
        </p:txBody>
      </p:sp>
      <p:sp>
        <p:nvSpPr>
          <p:cNvPr id="88" name="Rectangle 76">
            <a:extLst>
              <a:ext uri="{FF2B5EF4-FFF2-40B4-BE49-F238E27FC236}">
                <a16:creationId xmlns:a16="http://schemas.microsoft.com/office/drawing/2014/main" id="{3152ABA1-538E-4609-B747-418816492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46" y="2708183"/>
            <a:ext cx="1462316" cy="8567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AAA998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lang="ko-KR" altLang="en-US" sz="1000" dirty="0">
                <a:latin typeface="Trebuchet MS" panose="020B0603020202020204" pitchFamily="34" charset="0"/>
              </a:rPr>
              <a:t>서울대학교</a:t>
            </a:r>
            <a:endParaRPr lang="en-US" altLang="ko-KR" sz="1000" dirty="0">
              <a:latin typeface="Trebuchet MS" panose="020B0603020202020204" pitchFamily="34" charset="0"/>
            </a:endParaRPr>
          </a:p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lang="ko-KR" altLang="en-US" sz="1000" dirty="0">
                <a:latin typeface="Trebuchet MS" panose="020B0603020202020204" pitchFamily="34" charset="0"/>
              </a:rPr>
              <a:t>前 삼일회계법인 이사</a:t>
            </a:r>
            <a:r>
              <a:rPr lang="en-US" altLang="ko-KR" sz="1000" dirty="0">
                <a:latin typeface="Trebuchet MS" panose="020B0603020202020204" pitchFamily="34" charset="0"/>
              </a:rPr>
              <a:t>(Director)</a:t>
            </a:r>
          </a:p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lang="ko-KR" altLang="en-US" sz="1000" dirty="0">
                <a:latin typeface="Trebuchet MS" panose="020B0603020202020204" pitchFamily="34" charset="0"/>
              </a:rPr>
              <a:t>前 </a:t>
            </a:r>
            <a:r>
              <a:rPr lang="en-US" altLang="ko-KR" sz="1000" dirty="0">
                <a:latin typeface="Trebuchet MS" panose="020B0603020202020204" pitchFamily="34" charset="0"/>
              </a:rPr>
              <a:t>SK</a:t>
            </a:r>
            <a:r>
              <a:rPr lang="ko-KR" altLang="en-US" sz="1000" dirty="0">
                <a:latin typeface="Trebuchet MS" panose="020B0603020202020204" pitchFamily="34" charset="0"/>
              </a:rPr>
              <a:t>그룹</a:t>
            </a:r>
            <a:endParaRPr lang="en-US" altLang="ko-KR" sz="1000" dirty="0">
              <a:latin typeface="Trebuchet MS" panose="020B0603020202020204" pitchFamily="34" charset="0"/>
            </a:endParaRPr>
          </a:p>
        </p:txBody>
      </p:sp>
      <p:sp>
        <p:nvSpPr>
          <p:cNvPr id="50" name="Rectangle 76">
            <a:extLst>
              <a:ext uri="{FF2B5EF4-FFF2-40B4-BE49-F238E27FC236}">
                <a16:creationId xmlns:a16="http://schemas.microsoft.com/office/drawing/2014/main" id="{FCAD91D3-3793-4534-9770-3D6D5F561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50" y="3673314"/>
            <a:ext cx="1374049" cy="856735"/>
          </a:xfrm>
          <a:prstGeom prst="rect">
            <a:avLst/>
          </a:prstGeom>
          <a:solidFill>
            <a:srgbClr val="EEECEA"/>
          </a:solidFill>
          <a:ln w="9525" algn="ctr">
            <a:solidFill>
              <a:srgbClr val="AAA99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lang="ko-KR" altLang="en-US" sz="1400" b="1" dirty="0" err="1">
                <a:solidFill>
                  <a:prstClr val="black"/>
                </a:solidFill>
                <a:latin typeface="Trebuchet MS" panose="020B0603020202020204" pitchFamily="34" charset="0"/>
              </a:rPr>
              <a:t>이문규</a:t>
            </a:r>
            <a:endParaRPr lang="en-US" altLang="ko-KR" sz="1400" b="1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latinLnBrk="0"/>
            <a:r>
              <a:rPr kumimoji="1" lang="ko-KR" altLang="en-US" sz="1200" dirty="0">
                <a:solidFill>
                  <a:prstClr val="black"/>
                </a:solidFill>
                <a:latin typeface="Trebuchet MS" panose="020B0603020202020204" pitchFamily="34" charset="0"/>
              </a:rPr>
              <a:t>이사</a:t>
            </a:r>
            <a:r>
              <a:rPr kumimoji="1" lang="en-US" altLang="ko-KR" sz="1200" dirty="0">
                <a:solidFill>
                  <a:prstClr val="black"/>
                </a:solidFill>
                <a:latin typeface="Trebuchet MS" panose="020B0603020202020204" pitchFamily="34" charset="0"/>
              </a:rPr>
              <a:t>(Director)</a:t>
            </a:r>
          </a:p>
          <a:p>
            <a:pPr latinLnBrk="0"/>
            <a:r>
              <a:rPr kumimoji="1" lang="en-US" altLang="ko-KR" sz="1200" dirty="0">
                <a:solidFill>
                  <a:prstClr val="black"/>
                </a:solidFill>
                <a:latin typeface="Trebuchet MS" panose="020B0603020202020204" pitchFamily="34" charset="0"/>
              </a:rPr>
              <a:t>KICPA</a:t>
            </a:r>
          </a:p>
          <a:p>
            <a:pPr latinLnBrk="0"/>
            <a:r>
              <a:rPr kumimoji="1" lang="ko-KR" altLang="en-US" sz="900" dirty="0">
                <a:solidFill>
                  <a:prstClr val="black"/>
                </a:solidFill>
                <a:latin typeface="Trebuchet MS" panose="020B0603020202020204" pitchFamily="34" charset="0"/>
              </a:rPr>
              <a:t>근무경력 </a:t>
            </a: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</a:rPr>
              <a:t>: 10</a:t>
            </a:r>
            <a:r>
              <a:rPr kumimoji="1" lang="ko-KR" altLang="en-US" sz="900" dirty="0">
                <a:solidFill>
                  <a:prstClr val="black"/>
                </a:solidFill>
                <a:latin typeface="Trebuchet MS" panose="020B0603020202020204" pitchFamily="34" charset="0"/>
              </a:rPr>
              <a:t>년</a:t>
            </a:r>
            <a:endParaRPr kumimoji="1" lang="en-US" altLang="ko-KR" sz="9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Rectangle 76">
            <a:extLst>
              <a:ext uri="{FF2B5EF4-FFF2-40B4-BE49-F238E27FC236}">
                <a16:creationId xmlns:a16="http://schemas.microsoft.com/office/drawing/2014/main" id="{D83B0B66-9D40-4ED0-B926-C600990C5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507" y="3674142"/>
            <a:ext cx="3985977" cy="8567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AAA998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SK</a:t>
            </a: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그룹 내 다수 계열사 재무자문</a:t>
            </a: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(SK</a:t>
            </a:r>
            <a:r>
              <a:rPr kumimoji="1" lang="ko-KR" altLang="en-US" sz="10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네트웍스</a:t>
            </a: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SK</a:t>
            </a: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종합화학</a:t>
            </a: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SK</a:t>
            </a: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이노베이션</a:t>
            </a: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SK C&amp;C, SKT </a:t>
            </a: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등 다수 계열사 </a:t>
            </a: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M&amp;A </a:t>
            </a:r>
            <a:r>
              <a:rPr kumimoji="1" lang="ko-KR" altLang="en-US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실사 및 가치평가 자문</a:t>
            </a:r>
            <a:r>
              <a:rPr kumimoji="1" lang="en-US" altLang="ko-KR" sz="10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)</a:t>
            </a:r>
          </a:p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SK</a:t>
            </a:r>
            <a:r>
              <a:rPr lang="ko-KR" altLang="en-US" sz="1000" dirty="0" err="1">
                <a:solidFill>
                  <a:prstClr val="black"/>
                </a:solidFill>
                <a:latin typeface="Trebuchet MS" panose="020B0603020202020204" pitchFamily="34" charset="0"/>
              </a:rPr>
              <a:t>케이칼</a:t>
            </a:r>
            <a:r>
              <a:rPr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 및 </a:t>
            </a:r>
            <a:r>
              <a:rPr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SK</a:t>
            </a:r>
            <a:r>
              <a:rPr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해운 지배구조 개선</a:t>
            </a:r>
            <a:endParaRPr lang="en-US" altLang="ko-KR" sz="10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다수의 대체투자 사업타당성 검토업무</a:t>
            </a:r>
            <a:endParaRPr lang="en-US" altLang="ko-KR" sz="10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52" name="Rectangle 76">
            <a:extLst>
              <a:ext uri="{FF2B5EF4-FFF2-40B4-BE49-F238E27FC236}">
                <a16:creationId xmlns:a16="http://schemas.microsoft.com/office/drawing/2014/main" id="{08D89764-6CC4-438F-993F-E4D36AE57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421" y="3674142"/>
            <a:ext cx="1262910" cy="8567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AAA99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lang="en-US" altLang="ko-KR" sz="1000" b="1" dirty="0">
                <a:latin typeface="Trebuchet MS" panose="020B0603020202020204" pitchFamily="34" charset="0"/>
              </a:rPr>
              <a:t>Service </a:t>
            </a:r>
          </a:p>
          <a:p>
            <a:pPr latinLnBrk="0"/>
            <a:r>
              <a:rPr lang="en-US" altLang="ko-KR" sz="1000" b="1" dirty="0">
                <a:latin typeface="Trebuchet MS" panose="020B0603020202020204" pitchFamily="34" charset="0"/>
              </a:rPr>
              <a:t>Specialist</a:t>
            </a:r>
            <a:endParaRPr kumimoji="1" lang="en-US" altLang="ko-KR" sz="1000" b="1" dirty="0">
              <a:latin typeface="Trebuchet MS" panose="020B0603020202020204" pitchFamily="34" charset="0"/>
            </a:endParaRPr>
          </a:p>
        </p:txBody>
      </p:sp>
      <p:sp>
        <p:nvSpPr>
          <p:cNvPr id="53" name="Rectangle 76">
            <a:extLst>
              <a:ext uri="{FF2B5EF4-FFF2-40B4-BE49-F238E27FC236}">
                <a16:creationId xmlns:a16="http://schemas.microsoft.com/office/drawing/2014/main" id="{4FC6B562-BF42-453E-A209-31F92FA9B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46" y="3674142"/>
            <a:ext cx="1462316" cy="8567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AAA998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성균관대학교</a:t>
            </a:r>
            <a:endParaRPr lang="en-US" altLang="ko-KR" sz="10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前 삼일회계법인 </a:t>
            </a:r>
            <a:endParaRPr lang="en-US" altLang="ko-KR" sz="10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86460" indent="-86460" latinLnBrk="0">
              <a:buClr>
                <a:srgbClr val="707014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前 한영회계법인</a:t>
            </a:r>
            <a:endParaRPr lang="en-US" altLang="ko-KR" sz="10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58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800" dirty="0">
                <a:latin typeface="Trebuchet MS" panose="020B0603020202020204" pitchFamily="34" charset="0"/>
              </a:rPr>
              <a:t>주요 인력 </a:t>
            </a:r>
            <a:r>
              <a:rPr lang="en-US" altLang="ko-KR" sz="1800" dirty="0">
                <a:latin typeface="Trebuchet MS" panose="020B0603020202020204" pitchFamily="34" charset="0"/>
              </a:rPr>
              <a:t>Profile</a:t>
            </a:r>
            <a:endParaRPr lang="ko-KR" altLang="en-US" sz="1800" dirty="0">
              <a:latin typeface="Trebuchet MS" panose="020B06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817548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spcBef>
                <a:spcPct val="50000"/>
              </a:spcBef>
            </a:pPr>
            <a:r>
              <a:rPr lang="ko-KR" altLang="en-US" sz="1400" b="1" dirty="0">
                <a:solidFill>
                  <a:srgbClr val="000000"/>
                </a:solidFill>
                <a:latin typeface="Trebuchet MS" panose="020B0603020202020204" pitchFamily="34" charset="0"/>
              </a:rPr>
              <a:t>본 프로젝트 수행과 관련한 당 법인의 참여인력 현황은 다음과 같습니다</a:t>
            </a:r>
            <a:r>
              <a:rPr lang="en-US" altLang="ko-KR" sz="1400" b="1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481141" y="3380530"/>
            <a:ext cx="1354009" cy="97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204" tIns="50103" rIns="100204" bIns="50103">
            <a:spAutoFit/>
          </a:bodyPr>
          <a:lstStyle/>
          <a:p>
            <a:pPr fontAlgn="auto">
              <a:spcAft>
                <a:spcPts val="0"/>
              </a:spcAft>
              <a:tabLst>
                <a:tab pos="590854" algn="l"/>
              </a:tabLst>
              <a:defRPr/>
            </a:pPr>
            <a:r>
              <a:rPr lang="ko-KR" altLang="en-US" sz="12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itchFamily="50" charset="-127"/>
                <a:cs typeface="Tahoma" pitchFamily="34" charset="0"/>
              </a:rPr>
              <a:t>김 청 건 상무</a:t>
            </a:r>
          </a:p>
          <a:p>
            <a:pPr fontAlgn="auto">
              <a:spcAft>
                <a:spcPts val="0"/>
              </a:spcAft>
              <a:tabLst>
                <a:tab pos="590854" algn="l"/>
              </a:tabLst>
              <a:defRPr/>
            </a:pPr>
            <a:r>
              <a:rPr lang="en-US" altLang="ko-KR" sz="1200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itchFamily="50" charset="-127"/>
                <a:cs typeface="Tahoma" pitchFamily="34" charset="0"/>
              </a:rPr>
              <a:t>Partner</a:t>
            </a:r>
          </a:p>
          <a:p>
            <a:pPr fontAlgn="auto">
              <a:spcAft>
                <a:spcPts val="0"/>
              </a:spcAft>
              <a:tabLst>
                <a:tab pos="590854" algn="l"/>
              </a:tabLst>
              <a:defRPr/>
            </a:pPr>
            <a:r>
              <a:rPr lang="en-US" altLang="ko-KR" sz="1200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itchFamily="50" charset="-127"/>
                <a:cs typeface="Tahoma" pitchFamily="34" charset="0"/>
              </a:rPr>
              <a:t>KICPA</a:t>
            </a:r>
          </a:p>
          <a:p>
            <a:pPr fontAlgn="auto">
              <a:spcAft>
                <a:spcPts val="0"/>
              </a:spcAft>
              <a:tabLst>
                <a:tab pos="590854" algn="l"/>
              </a:tabLst>
              <a:defRPr/>
            </a:pPr>
            <a:endParaRPr lang="en-US" altLang="ko-KR" sz="1200" kern="0" dirty="0">
              <a:solidFill>
                <a:srgbClr val="1B1112"/>
              </a:solidFill>
              <a:latin typeface="Trebuchet MS" panose="020B0603020202020204" pitchFamily="34" charset="0"/>
              <a:ea typeface="맑은 고딕" pitchFamily="50" charset="-127"/>
              <a:cs typeface="Tahoma" pitchFamily="34" charset="0"/>
            </a:endParaRPr>
          </a:p>
          <a:p>
            <a:pPr fontAlgn="auto">
              <a:spcAft>
                <a:spcPts val="0"/>
              </a:spcAft>
              <a:tabLst>
                <a:tab pos="590854" algn="l"/>
              </a:tabLst>
              <a:defRPr/>
            </a:pPr>
            <a:r>
              <a:rPr lang="en-US" altLang="ko-KR" sz="900" i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itchFamily="50" charset="-127"/>
                <a:cs typeface="Tahoma" pitchFamily="34" charset="0"/>
              </a:rPr>
              <a:t>bluegun@ynjac.co.kr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51720" y="1484784"/>
            <a:ext cx="6481093" cy="505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Career</a:t>
            </a:r>
          </a:p>
          <a:p>
            <a:pPr latinLnBrk="0">
              <a:lnSpc>
                <a:spcPct val="120000"/>
              </a:lnSpc>
              <a:defRPr/>
            </a:pPr>
            <a:endParaRPr kumimoji="1" lang="en-US" altLang="ko-KR" sz="1200" b="1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성균관대학교 회계학과 졸업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전 예일회계법인 상무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전 삼일회계법인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Director</a:t>
            </a: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endParaRPr kumimoji="1" lang="en-US" altLang="ko-KR" sz="12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390445" indent="-190042" latinLnBrk="0">
              <a:lnSpc>
                <a:spcPct val="120000"/>
              </a:lnSpc>
              <a:buFont typeface="맑은 고딕" pitchFamily="50" charset="-127"/>
              <a:buChar char="-"/>
              <a:defRPr/>
            </a:pPr>
            <a:endParaRPr kumimoji="1" lang="en-US" altLang="ko-KR" sz="12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latinLnBrk="0">
              <a:lnSpc>
                <a:spcPct val="120000"/>
              </a:lnSpc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Key</a:t>
            </a:r>
            <a:r>
              <a:rPr kumimoji="1" lang="ko-KR" altLang="en-US" sz="12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en-US" altLang="ko-KR" sz="12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project experience</a:t>
            </a:r>
          </a:p>
          <a:p>
            <a:pPr latinLnBrk="0">
              <a:lnSpc>
                <a:spcPct val="120000"/>
              </a:lnSpc>
              <a:defRPr/>
            </a:pPr>
            <a:endParaRPr kumimoji="1" lang="en-US" altLang="ko-KR" sz="1200" b="1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사업타당성 </a:t>
            </a:r>
            <a:r>
              <a:rPr kumimoji="1" lang="en-US" altLang="ko-KR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: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노량진 동일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하이빌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사업 타당성 분석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우림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대전봉산동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PF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타당성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분석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구의주상복합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PF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검토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고림지구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PF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사업성 검토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하월곡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동일하이빌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PF,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제주풍력발전 재무자문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영종도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복합리조트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재무자문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외 다수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지주회사 및 지배구조개선 </a:t>
            </a:r>
            <a:r>
              <a:rPr kumimoji="1" lang="en-US" altLang="ko-KR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: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재능교육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쌍용양회그룹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우미건설그룹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TG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삼보 외 다수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ko-KR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IFRS </a:t>
            </a:r>
            <a:r>
              <a:rPr kumimoji="1" lang="ko-KR" altLang="en-US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자문 및 내부회계관리제도 구축 </a:t>
            </a:r>
            <a:r>
              <a:rPr kumimoji="1" lang="en-US" altLang="ko-KR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: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희림건축사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사무소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효성캐피탈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SK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그룹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SK C&amp;C,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삼보컴퓨터 등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ko-KR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Compliance Risk Management :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SK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그룹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HMC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그룹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흥국생명 그룹 외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성과관리 및 관리회계 </a:t>
            </a:r>
            <a:r>
              <a:rPr kumimoji="1" lang="en-US" altLang="ko-KR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: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SK C&amp;C Infra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본부 성과관리 및 관리회계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Process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진단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오토에버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IT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서비스 대가기준 정립 외 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중장기 전략 수립 </a:t>
            </a:r>
            <a:r>
              <a:rPr kumimoji="1" lang="en-US" altLang="ko-KR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: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SK Chemicals Life Science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전략 수립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현대자동차 신규사업진출자문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SK C&amp;C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사업구조조정 자문 외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ko-KR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M&amp;A </a:t>
            </a:r>
            <a:r>
              <a:rPr kumimoji="1" lang="ko-KR" altLang="en-US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및 실사 </a:t>
            </a:r>
            <a:r>
              <a:rPr kumimoji="1" lang="en-US" altLang="ko-KR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: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SK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그룹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NC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소프트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유암코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SK Chemicals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합병자문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쌍용건설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산은캐피탈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인수 자문 외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회계감사 </a:t>
            </a:r>
            <a:r>
              <a:rPr kumimoji="1" lang="en-US" altLang="ko-KR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: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삼보컴퓨터 그룹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(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자회사 포함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),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대성산업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흥화공업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다음커뮤니케이션즈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CJ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인터넷 등 다수 회사 감사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7396"/>
          <a:stretch/>
        </p:blipFill>
        <p:spPr>
          <a:xfrm>
            <a:off x="433516" y="1551459"/>
            <a:ext cx="1396305" cy="16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5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800" dirty="0">
                <a:latin typeface="Trebuchet MS" panose="020B0603020202020204" pitchFamily="34" charset="0"/>
              </a:rPr>
              <a:t>주요 인력 </a:t>
            </a:r>
            <a:r>
              <a:rPr lang="en-US" altLang="ko-KR" sz="1800" dirty="0">
                <a:latin typeface="Trebuchet MS" panose="020B0603020202020204" pitchFamily="34" charset="0"/>
              </a:rPr>
              <a:t>Profile</a:t>
            </a:r>
            <a:endParaRPr lang="ko-KR" altLang="en-US" sz="1800" dirty="0">
              <a:latin typeface="Trebuchet MS" panose="020B06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817548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spcBef>
                <a:spcPct val="50000"/>
              </a:spcBef>
            </a:pPr>
            <a:r>
              <a:rPr lang="ko-KR" altLang="en-US" sz="1400" b="1" dirty="0">
                <a:solidFill>
                  <a:srgbClr val="000000"/>
                </a:solidFill>
                <a:latin typeface="Trebuchet MS" panose="020B0603020202020204" pitchFamily="34" charset="0"/>
              </a:rPr>
              <a:t>본 프로젝트 수행과 관련한 당 법인의 참여인력 현황은 다음과 같습니다</a:t>
            </a:r>
            <a:r>
              <a:rPr lang="en-US" altLang="ko-KR" sz="1400" b="1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5F95F752-2917-448F-A9B9-F6B8042BD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425090"/>
            <a:ext cx="1655986" cy="97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204" tIns="50103" rIns="100204" bIns="50103">
            <a:spAutoFit/>
          </a:bodyPr>
          <a:lstStyle/>
          <a:p>
            <a:pPr fontAlgn="auto">
              <a:spcAft>
                <a:spcPts val="0"/>
              </a:spcAft>
              <a:tabLst>
                <a:tab pos="590854" algn="l"/>
              </a:tabLst>
              <a:defRPr/>
            </a:pPr>
            <a:r>
              <a:rPr lang="ko-KR" altLang="en-US" sz="1200" b="1" kern="0" dirty="0">
                <a:latin typeface="Trebuchet MS" panose="020B0603020202020204" pitchFamily="34" charset="0"/>
                <a:ea typeface="맑은 고딕" pitchFamily="50" charset="-127"/>
                <a:cs typeface="Tahoma" pitchFamily="34" charset="0"/>
              </a:rPr>
              <a:t>모 성 원 상무</a:t>
            </a:r>
          </a:p>
          <a:p>
            <a:pPr fontAlgn="auto">
              <a:spcAft>
                <a:spcPts val="0"/>
              </a:spcAft>
              <a:tabLst>
                <a:tab pos="590854" algn="l"/>
              </a:tabLst>
              <a:defRPr/>
            </a:pPr>
            <a:r>
              <a:rPr lang="en-US" altLang="ko-KR" sz="1200" kern="0" dirty="0">
                <a:latin typeface="Trebuchet MS" panose="020B0603020202020204" pitchFamily="34" charset="0"/>
                <a:ea typeface="맑은 고딕" pitchFamily="50" charset="-127"/>
                <a:cs typeface="Tahoma" pitchFamily="34" charset="0"/>
              </a:rPr>
              <a:t>Director</a:t>
            </a:r>
          </a:p>
          <a:p>
            <a:pPr fontAlgn="auto">
              <a:spcAft>
                <a:spcPts val="0"/>
              </a:spcAft>
              <a:tabLst>
                <a:tab pos="590854" algn="l"/>
              </a:tabLst>
              <a:defRPr/>
            </a:pPr>
            <a:r>
              <a:rPr lang="en-US" altLang="ko-KR" sz="1200" kern="0" dirty="0">
                <a:latin typeface="Trebuchet MS" panose="020B0603020202020204" pitchFamily="34" charset="0"/>
                <a:ea typeface="맑은 고딕" pitchFamily="50" charset="-127"/>
                <a:cs typeface="Tahoma" pitchFamily="34" charset="0"/>
              </a:rPr>
              <a:t>KICPA</a:t>
            </a:r>
          </a:p>
          <a:p>
            <a:pPr fontAlgn="auto">
              <a:spcAft>
                <a:spcPts val="0"/>
              </a:spcAft>
              <a:tabLst>
                <a:tab pos="590854" algn="l"/>
              </a:tabLst>
              <a:defRPr/>
            </a:pPr>
            <a:endParaRPr lang="en-US" altLang="ko-KR" sz="1200" kern="0" dirty="0">
              <a:latin typeface="Trebuchet MS" panose="020B0603020202020204" pitchFamily="34" charset="0"/>
              <a:ea typeface="맑은 고딕" pitchFamily="50" charset="-127"/>
              <a:cs typeface="Tahoma" pitchFamily="34" charset="0"/>
            </a:endParaRPr>
          </a:p>
          <a:p>
            <a:pPr fontAlgn="auto">
              <a:spcAft>
                <a:spcPts val="0"/>
              </a:spcAft>
              <a:tabLst>
                <a:tab pos="590854" algn="l"/>
              </a:tabLst>
              <a:defRPr/>
            </a:pPr>
            <a:r>
              <a:rPr lang="en-US" altLang="ko-KR" sz="900" i="1" kern="0" dirty="0">
                <a:latin typeface="Trebuchet MS" panose="020B0603020202020204" pitchFamily="34" charset="0"/>
                <a:ea typeface="맑은 고딕" pitchFamily="50" charset="-127"/>
                <a:cs typeface="Tahoma" pitchFamily="34" charset="0"/>
              </a:rPr>
              <a:t>jungwookkim@ynjac.co.kr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F0F86E-D73D-4AB2-8AC9-E97CD05FF9FD}"/>
              </a:ext>
            </a:extLst>
          </p:cNvPr>
          <p:cNvSpPr/>
          <p:nvPr/>
        </p:nvSpPr>
        <p:spPr>
          <a:xfrm>
            <a:off x="2051720" y="1484784"/>
            <a:ext cx="6481093" cy="382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defRPr/>
            </a:pPr>
            <a:r>
              <a:rPr kumimoji="1" lang="en-US" altLang="ko-KR" sz="1200" b="1" dirty="0">
                <a:latin typeface="Trebuchet MS" panose="020B0603020202020204" pitchFamily="34" charset="0"/>
                <a:cs typeface="Tahoma" pitchFamily="34" charset="0"/>
              </a:rPr>
              <a:t>Career</a:t>
            </a:r>
          </a:p>
          <a:p>
            <a:pPr latinLnBrk="0">
              <a:lnSpc>
                <a:spcPct val="120000"/>
              </a:lnSpc>
              <a:defRPr/>
            </a:pPr>
            <a:endParaRPr kumimoji="1" lang="en-US" altLang="ko-KR" sz="1200" b="1" dirty="0">
              <a:latin typeface="Trebuchet MS" panose="020B0603020202020204" pitchFamily="34" charset="0"/>
              <a:cs typeface="Tahoma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kern="0" dirty="0">
                <a:latin typeface="Trebuchet MS" panose="020B0603020202020204" pitchFamily="34" charset="0"/>
              </a:rPr>
              <a:t>서울대학교 경영학 학사</a:t>
            </a:r>
            <a:endParaRPr kumimoji="1" lang="en-US" altLang="ko-KR" sz="1100" kern="0" dirty="0">
              <a:latin typeface="Trebuchet MS" panose="020B0603020202020204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kern="0" dirty="0">
                <a:latin typeface="Trebuchet MS" panose="020B0603020202020204" pitchFamily="34" charset="0"/>
              </a:rPr>
              <a:t>전 삼일회계법인 </a:t>
            </a:r>
            <a:r>
              <a:rPr kumimoji="1" lang="en-US" altLang="ko-KR" sz="1100" kern="0" dirty="0">
                <a:latin typeface="Trebuchet MS" panose="020B0603020202020204" pitchFamily="34" charset="0"/>
              </a:rPr>
              <a:t>Director</a:t>
            </a: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kern="0" dirty="0">
                <a:latin typeface="Trebuchet MS" panose="020B0603020202020204" pitchFamily="34" charset="0"/>
              </a:rPr>
              <a:t>전 </a:t>
            </a:r>
            <a:r>
              <a:rPr kumimoji="1" lang="en-US" altLang="ko-KR" sz="1100" kern="0" dirty="0">
                <a:latin typeface="Trebuchet MS" panose="020B0603020202020204" pitchFamily="34" charset="0"/>
              </a:rPr>
              <a:t>SK</a:t>
            </a:r>
            <a:r>
              <a:rPr kumimoji="1" lang="ko-KR" altLang="en-US" sz="1100" kern="0" dirty="0" err="1">
                <a:latin typeface="Trebuchet MS" panose="020B0603020202020204" pitchFamily="34" charset="0"/>
              </a:rPr>
              <a:t>넥실리스</a:t>
            </a:r>
            <a:r>
              <a:rPr kumimoji="1" lang="ko-KR" altLang="en-US" sz="1100" kern="0" dirty="0">
                <a:latin typeface="Trebuchet MS" panose="020B0603020202020204" pitchFamily="34" charset="0"/>
              </a:rPr>
              <a:t> 회계팀장</a:t>
            </a:r>
            <a:endParaRPr kumimoji="1" lang="en-US" altLang="ko-KR" sz="1100" kern="0" dirty="0">
              <a:latin typeface="Trebuchet MS" panose="020B0603020202020204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endParaRPr kumimoji="1" lang="en-US" altLang="ko-KR" sz="1200" dirty="0">
              <a:latin typeface="Trebuchet MS" panose="020B0603020202020204" pitchFamily="34" charset="0"/>
              <a:cs typeface="Tahoma" pitchFamily="34" charset="0"/>
            </a:endParaRPr>
          </a:p>
          <a:p>
            <a:pPr marL="390445" indent="-190042" latinLnBrk="0">
              <a:lnSpc>
                <a:spcPct val="120000"/>
              </a:lnSpc>
              <a:buFont typeface="맑은 고딕" pitchFamily="50" charset="-127"/>
              <a:buChar char="-"/>
              <a:defRPr/>
            </a:pPr>
            <a:endParaRPr kumimoji="1" lang="en-US" altLang="ko-KR" sz="1200" dirty="0">
              <a:latin typeface="Trebuchet MS" panose="020B0603020202020204" pitchFamily="34" charset="0"/>
              <a:cs typeface="Tahoma" pitchFamily="34" charset="0"/>
            </a:endParaRPr>
          </a:p>
          <a:p>
            <a:pPr latinLnBrk="0">
              <a:lnSpc>
                <a:spcPct val="120000"/>
              </a:lnSpc>
              <a:defRPr/>
            </a:pPr>
            <a:r>
              <a:rPr kumimoji="1" lang="en-US" altLang="ko-KR" sz="1200" b="1" dirty="0">
                <a:latin typeface="Trebuchet MS" panose="020B0603020202020204" pitchFamily="34" charset="0"/>
                <a:cs typeface="Tahoma" pitchFamily="34" charset="0"/>
              </a:rPr>
              <a:t>Key</a:t>
            </a:r>
            <a:r>
              <a:rPr kumimoji="1" lang="ko-KR" altLang="en-US" sz="1200" b="1" dirty="0"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en-US" altLang="ko-KR" sz="1200" b="1" dirty="0">
                <a:latin typeface="Trebuchet MS" panose="020B0603020202020204" pitchFamily="34" charset="0"/>
                <a:cs typeface="Tahoma" pitchFamily="34" charset="0"/>
              </a:rPr>
              <a:t>project experience</a:t>
            </a: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endParaRPr kumimoji="1" lang="en-US" altLang="ko-KR" sz="1100" kern="0" dirty="0">
              <a:latin typeface="Trebuchet MS" panose="020B0603020202020204" pitchFamily="34" charset="0"/>
              <a:cs typeface="Tahoma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b="1" kern="0" dirty="0">
                <a:latin typeface="Trebuchet MS" panose="020B0603020202020204" pitchFamily="34" charset="0"/>
                <a:cs typeface="Tahoma" pitchFamily="34" charset="0"/>
              </a:rPr>
              <a:t>기업가치평가 및 재무실사</a:t>
            </a:r>
            <a:r>
              <a:rPr kumimoji="1" lang="en-US" altLang="ko-KR" sz="1100" b="1" kern="0" dirty="0">
                <a:latin typeface="Trebuchet MS" panose="020B0603020202020204" pitchFamily="34" charset="0"/>
                <a:cs typeface="Tahoma" pitchFamily="34" charset="0"/>
              </a:rPr>
              <a:t>: 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H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캐피탈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, M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사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(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영화관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) 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기업가치평가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, H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종합상사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, G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제조사 등 재무실사 등</a:t>
            </a: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b="1" kern="0" dirty="0">
                <a:latin typeface="Trebuchet MS" panose="020B0603020202020204" pitchFamily="34" charset="0"/>
                <a:cs typeface="Tahoma" pitchFamily="34" charset="0"/>
              </a:rPr>
              <a:t>사업타당성</a:t>
            </a:r>
            <a:r>
              <a:rPr kumimoji="1" lang="en-US" altLang="ko-KR" sz="1100" b="1" kern="0" dirty="0">
                <a:latin typeface="Trebuchet MS" panose="020B0603020202020204" pitchFamily="34" charset="0"/>
                <a:cs typeface="Tahoma" pitchFamily="34" charset="0"/>
              </a:rPr>
              <a:t>: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 N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사 신규사업 사업타당성 분석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, W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건설 중장기 사업계획 분석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, S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사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, H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사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, D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사 해외시장 진출 타당성 분석</a:t>
            </a:r>
            <a:endParaRPr kumimoji="1" lang="en-US" altLang="ko-KR" sz="1100" kern="0" dirty="0">
              <a:latin typeface="Trebuchet MS" panose="020B0603020202020204" pitchFamily="34" charset="0"/>
              <a:cs typeface="Tahoma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ko-KR" sz="1100" b="1" kern="0" dirty="0">
                <a:latin typeface="Trebuchet MS" panose="020B0603020202020204" pitchFamily="34" charset="0"/>
                <a:cs typeface="Tahoma" pitchFamily="34" charset="0"/>
              </a:rPr>
              <a:t>M&amp;A</a:t>
            </a:r>
            <a:r>
              <a:rPr kumimoji="1" lang="ko-KR" altLang="en-US" sz="1100" b="1" kern="0" dirty="0">
                <a:latin typeface="Trebuchet MS" panose="020B0603020202020204" pitchFamily="34" charset="0"/>
                <a:cs typeface="Tahoma" pitchFamily="34" charset="0"/>
              </a:rPr>
              <a:t>자문</a:t>
            </a:r>
            <a:r>
              <a:rPr kumimoji="1" lang="en-US" altLang="ko-KR" sz="1100" b="1" kern="0" dirty="0">
                <a:latin typeface="Trebuchet MS" panose="020B0603020202020204" pitchFamily="34" charset="0"/>
                <a:cs typeface="Tahoma" pitchFamily="34" charset="0"/>
              </a:rPr>
              <a:t>: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 S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그룹 계열사 간 합병자문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, H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사 사업부 매각 및 주식 매각 자문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, H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사의 건설사 인수자문</a:t>
            </a:r>
            <a:endParaRPr kumimoji="1" lang="en-US" altLang="ko-KR" sz="1100" kern="0" dirty="0">
              <a:latin typeface="Trebuchet MS" panose="020B0603020202020204" pitchFamily="34" charset="0"/>
              <a:cs typeface="Tahoma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b="1" kern="0" dirty="0">
                <a:latin typeface="Trebuchet MS" panose="020B0603020202020204" pitchFamily="34" charset="0"/>
                <a:cs typeface="Tahoma" pitchFamily="34" charset="0"/>
              </a:rPr>
              <a:t>지배구조개선자문</a:t>
            </a:r>
            <a:r>
              <a:rPr kumimoji="1" lang="en-US" altLang="ko-KR" sz="1100" b="1" kern="0" dirty="0">
                <a:latin typeface="Trebuchet MS" panose="020B0603020202020204" pitchFamily="34" charset="0"/>
                <a:cs typeface="Tahoma" pitchFamily="34" charset="0"/>
              </a:rPr>
              <a:t>: 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H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해운 지주회사 전환 자문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, N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그룹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, S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그룹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, W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그룹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, K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그룹 등 다수 그룹사 지배구조 개선 자문용역 수행</a:t>
            </a:r>
            <a:endParaRPr kumimoji="1" lang="en-US" altLang="ko-KR" sz="1100" kern="0" dirty="0">
              <a:latin typeface="Trebuchet MS" panose="020B0603020202020204" pitchFamily="34" charset="0"/>
              <a:cs typeface="Tahoma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b="1" kern="0" dirty="0">
                <a:latin typeface="Trebuchet MS" panose="020B0603020202020204" pitchFamily="34" charset="0"/>
                <a:cs typeface="Tahoma" pitchFamily="34" charset="0"/>
              </a:rPr>
              <a:t>회계감사 및 재무자문</a:t>
            </a:r>
            <a:r>
              <a:rPr kumimoji="1" lang="en-US" altLang="ko-KR" sz="1100" b="1" kern="0" dirty="0">
                <a:latin typeface="Trebuchet MS" panose="020B0603020202020204" pitchFamily="34" charset="0"/>
                <a:cs typeface="Tahoma" pitchFamily="34" charset="0"/>
              </a:rPr>
              <a:t>: </a:t>
            </a:r>
            <a:r>
              <a:rPr kumimoji="1" lang="ko-KR" altLang="en-US" sz="1100" b="1" kern="0" dirty="0">
                <a:latin typeface="Trebuchet MS" panose="020B0603020202020204" pitchFamily="34" charset="0"/>
                <a:cs typeface="Tahoma" pitchFamily="34" charset="0"/>
              </a:rPr>
              <a:t>포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스코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풀무원 등 다수의 회계감사 참여 및 </a:t>
            </a:r>
            <a:r>
              <a:rPr kumimoji="1" lang="en-US" altLang="ko-KR" sz="1100" kern="0" dirty="0">
                <a:latin typeface="Trebuchet MS" panose="020B0603020202020204" pitchFamily="34" charset="0"/>
                <a:cs typeface="Tahoma" pitchFamily="34" charset="0"/>
              </a:rPr>
              <a:t>W</a:t>
            </a:r>
            <a:r>
              <a:rPr kumimoji="1" lang="ko-KR" altLang="en-US" sz="1100" kern="0" dirty="0">
                <a:latin typeface="Trebuchet MS" panose="020B0603020202020204" pitchFamily="34" charset="0"/>
                <a:cs typeface="Tahoma" pitchFamily="34" charset="0"/>
              </a:rPr>
              <a:t>건설 경영정상화 계획 수립 등 재무자문 용역 참여</a:t>
            </a:r>
            <a:endParaRPr kumimoji="1" lang="en-US" altLang="ko-KR" sz="1100" kern="0" dirty="0">
              <a:latin typeface="Trebuchet MS" panose="020B0603020202020204" pitchFamily="34" charset="0"/>
              <a:cs typeface="Tahoma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4481DF-80B0-7107-4567-B7B1D25AF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485301"/>
            <a:ext cx="1078992" cy="143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5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800" dirty="0">
                <a:latin typeface="Trebuchet MS" panose="020B0603020202020204" pitchFamily="34" charset="0"/>
              </a:rPr>
              <a:t>주요 인력 </a:t>
            </a:r>
            <a:r>
              <a:rPr lang="en-US" altLang="ko-KR" sz="1800" dirty="0">
                <a:latin typeface="Trebuchet MS" panose="020B0603020202020204" pitchFamily="34" charset="0"/>
              </a:rPr>
              <a:t>Profile</a:t>
            </a:r>
            <a:endParaRPr lang="ko-KR" altLang="en-US" sz="1800" dirty="0">
              <a:latin typeface="Trebuchet MS" panose="020B06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817548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spcBef>
                <a:spcPct val="50000"/>
              </a:spcBef>
            </a:pPr>
            <a:r>
              <a:rPr lang="ko-KR" altLang="en-US" sz="1400" b="1" dirty="0">
                <a:solidFill>
                  <a:srgbClr val="000000"/>
                </a:solidFill>
                <a:latin typeface="Trebuchet MS" panose="020B0603020202020204" pitchFamily="34" charset="0"/>
              </a:rPr>
              <a:t>본 프로젝트 수행과 관련한 당 법인의 참여인력 현황은 다음과 같습니다</a:t>
            </a:r>
            <a:r>
              <a:rPr lang="en-US" altLang="ko-KR" sz="1400" b="1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2F6E98C0-FE61-4DDF-AA45-B860917E0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220" y="3208990"/>
            <a:ext cx="1368000" cy="111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204" tIns="50103" rIns="100204" bIns="50103">
            <a:noAutofit/>
          </a:bodyPr>
          <a:lstStyle/>
          <a:p>
            <a:pPr fontAlgn="auto">
              <a:spcAft>
                <a:spcPts val="0"/>
              </a:spcAft>
              <a:tabLst>
                <a:tab pos="590854" algn="l"/>
              </a:tabLst>
              <a:defRPr/>
            </a:pPr>
            <a:r>
              <a:rPr lang="ko-KR" altLang="en-US" sz="12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itchFamily="50" charset="-127"/>
                <a:cs typeface="Tahoma" pitchFamily="34" charset="0"/>
              </a:rPr>
              <a:t>이</a:t>
            </a:r>
            <a:r>
              <a:rPr lang="en-US" altLang="ko-KR" sz="12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2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itchFamily="50" charset="-127"/>
                <a:cs typeface="Tahoma" pitchFamily="34" charset="0"/>
              </a:rPr>
              <a:t>문 규 이사</a:t>
            </a:r>
          </a:p>
          <a:p>
            <a:pPr fontAlgn="auto">
              <a:spcAft>
                <a:spcPts val="0"/>
              </a:spcAft>
              <a:tabLst>
                <a:tab pos="590854" algn="l"/>
              </a:tabLst>
              <a:defRPr/>
            </a:pPr>
            <a:r>
              <a:rPr lang="en-US" altLang="ko-KR" sz="1200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itchFamily="50" charset="-127"/>
                <a:cs typeface="Tahoma" pitchFamily="34" charset="0"/>
              </a:rPr>
              <a:t>Director</a:t>
            </a:r>
          </a:p>
          <a:p>
            <a:pPr fontAlgn="auto">
              <a:spcAft>
                <a:spcPts val="0"/>
              </a:spcAft>
              <a:tabLst>
                <a:tab pos="590854" algn="l"/>
              </a:tabLst>
              <a:defRPr/>
            </a:pPr>
            <a:r>
              <a:rPr lang="en-US" altLang="ko-KR" sz="1200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itchFamily="50" charset="-127"/>
                <a:cs typeface="Tahoma" pitchFamily="34" charset="0"/>
              </a:rPr>
              <a:t>KICPA</a:t>
            </a:r>
          </a:p>
          <a:p>
            <a:pPr fontAlgn="auto">
              <a:spcAft>
                <a:spcPts val="0"/>
              </a:spcAft>
              <a:tabLst>
                <a:tab pos="590854" algn="l"/>
              </a:tabLst>
              <a:defRPr/>
            </a:pPr>
            <a:endParaRPr lang="en-US" altLang="ko-KR" sz="1200" kern="0" dirty="0">
              <a:solidFill>
                <a:srgbClr val="1B1112"/>
              </a:solidFill>
              <a:latin typeface="Trebuchet MS" panose="020B0603020202020204" pitchFamily="34" charset="0"/>
              <a:ea typeface="맑은 고딕" pitchFamily="50" charset="-127"/>
              <a:cs typeface="Tahoma" pitchFamily="34" charset="0"/>
            </a:endParaRPr>
          </a:p>
          <a:p>
            <a:pPr fontAlgn="auto">
              <a:spcAft>
                <a:spcPts val="0"/>
              </a:spcAft>
              <a:tabLst>
                <a:tab pos="590854" algn="l"/>
              </a:tabLst>
              <a:defRPr/>
            </a:pPr>
            <a:r>
              <a:rPr lang="en-US" altLang="ko-KR" sz="900" i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itchFamily="50" charset="-127"/>
                <a:cs typeface="Tahoma" pitchFamily="34" charset="0"/>
              </a:rPr>
              <a:t>moonklee@ynjac.co.kr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8A682A-0602-4C30-90B9-1BFFDAFE30C8}"/>
              </a:ext>
            </a:extLst>
          </p:cNvPr>
          <p:cNvSpPr/>
          <p:nvPr/>
        </p:nvSpPr>
        <p:spPr>
          <a:xfrm>
            <a:off x="1927800" y="1370245"/>
            <a:ext cx="6964680" cy="502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defRPr/>
            </a:pPr>
            <a:r>
              <a:rPr kumimoji="1" lang="en-US" altLang="ko-KR" sz="11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Career</a:t>
            </a:r>
          </a:p>
          <a:p>
            <a:pPr latinLnBrk="0">
              <a:lnSpc>
                <a:spcPct val="120000"/>
              </a:lnSpc>
              <a:defRPr/>
            </a:pPr>
            <a:endParaRPr kumimoji="1" lang="en-US" altLang="ko-KR" sz="1100" b="1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성균관대학교 경영학부 졸업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  <a:p>
            <a:pPr marL="188913" indent="-188913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전 삼일회계법인 근무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  <a:p>
            <a:pPr marL="188913" indent="-188913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전 한영회계법인 근무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  <a:p>
            <a:pPr marL="188913" indent="-188913" latinLnBrk="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endParaRPr kumimoji="1" lang="en-US" altLang="ko-KR" sz="11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390445" indent="-190042" latinLnBrk="0">
              <a:lnSpc>
                <a:spcPct val="120000"/>
              </a:lnSpc>
              <a:buFont typeface="맑은 고딕" pitchFamily="50" charset="-127"/>
              <a:buChar char="-"/>
              <a:defRPr/>
            </a:pPr>
            <a:endParaRPr kumimoji="1" lang="en-US" altLang="ko-KR" sz="11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latinLnBrk="0">
              <a:lnSpc>
                <a:spcPct val="120000"/>
              </a:lnSpc>
              <a:defRPr/>
            </a:pPr>
            <a:r>
              <a:rPr kumimoji="1" lang="en-US" altLang="ko-KR" sz="11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Key</a:t>
            </a:r>
            <a:r>
              <a:rPr kumimoji="1" lang="ko-KR" altLang="en-US" sz="11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en-US" altLang="ko-KR" sz="11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project experience</a:t>
            </a:r>
          </a:p>
          <a:p>
            <a:pPr latinLnBrk="0">
              <a:lnSpc>
                <a:spcPct val="120000"/>
              </a:lnSpc>
              <a:defRPr/>
            </a:pPr>
            <a:endParaRPr kumimoji="1" lang="en-US" altLang="ko-KR" sz="1100" b="1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88913" indent="-188913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ko-KR" altLang="en-US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대체투자 사업타당성</a:t>
            </a:r>
            <a:endParaRPr kumimoji="1" lang="en-US" altLang="ko-KR" sz="1100" b="1" kern="0" dirty="0">
              <a:solidFill>
                <a:sysClr val="windowText" lastClr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9388">
              <a:lnSpc>
                <a:spcPct val="120000"/>
              </a:lnSpc>
              <a:buClr>
                <a:srgbClr val="C00000"/>
              </a:buClr>
              <a:defRPr/>
            </a:pP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Oil &amp; Gas, Mining :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미국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E&amp;P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업체 인수 검토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브라질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B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유전 가치평가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베트남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P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유전 지분 인수 검토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호주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Roy Hill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철광석 지분 매각 검토 등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9388">
              <a:lnSpc>
                <a:spcPct val="120000"/>
              </a:lnSpc>
              <a:buClr>
                <a:srgbClr val="C00000"/>
              </a:buClr>
              <a:defRPr/>
            </a:pP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Power, Renewable &amp; Infrastructure : UAE Smart Grid Project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사업타당성 검토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터키 가스복합발전소 지분 인수 검토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몽골 석탄화력발전소 사업타당성 검토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호주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DPWA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지분 인수에 따른 사업타당성 검토 등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9388">
              <a:lnSpc>
                <a:spcPct val="120000"/>
              </a:lnSpc>
              <a:spcAft>
                <a:spcPts val="300"/>
              </a:spcAft>
              <a:buClr>
                <a:srgbClr val="C00000"/>
              </a:buClr>
              <a:defRPr/>
            </a:pP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Real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Estate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: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복합리조트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개발 검토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세종시 내 호텔 신축 사업타당성 검토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국민연금의 해외부동산 투자 자문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재향군인회 보유 부동산 자산 및 개발사업에 대한 매각자문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기타 부동산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PF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사업타당성 검토 등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88913" indent="-188913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ko-KR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Valuation, FDD</a:t>
            </a:r>
          </a:p>
          <a:p>
            <a:pPr marL="179388">
              <a:lnSpc>
                <a:spcPct val="120000"/>
              </a:lnSpc>
              <a:buClr>
                <a:srgbClr val="C00000"/>
              </a:buClr>
              <a:defRPr/>
            </a:pPr>
            <a:r>
              <a:rPr lang="en-US" altLang="ko-KR" sz="11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 </a:t>
            </a:r>
            <a:r>
              <a:rPr lang="ko-KR" altLang="en-US" sz="11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 내 다수 계열사 대상 재무자문 </a:t>
            </a:r>
            <a:r>
              <a:rPr lang="en-US" altLang="ko-KR" sz="11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1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11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네트웍스의</a:t>
            </a:r>
            <a:r>
              <a:rPr lang="ko-KR" altLang="en-US" sz="11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동양매직 인수</a:t>
            </a:r>
            <a:r>
              <a:rPr lang="en-US" altLang="ko-KR" sz="11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SK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네트웍스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Wholesale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사업부 가치 평가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SK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종합화학의 미국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다우케미컬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내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EAA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사업부 인수 자문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SK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이노베이션 가치 검토를 통한 영업권 손상 평가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SK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트레이딩인터내셔날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가치 검토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lang="en-US" altLang="ko-KR" sz="1100" dirty="0"/>
              <a:t>SK</a:t>
            </a:r>
            <a:r>
              <a:rPr lang="ko-KR" altLang="ko-KR" sz="1100" dirty="0"/>
              <a:t>와</a:t>
            </a:r>
            <a:r>
              <a:rPr lang="en-US" altLang="ko-KR" sz="1100" dirty="0"/>
              <a:t> SK C&amp;C </a:t>
            </a:r>
            <a:r>
              <a:rPr lang="ko-KR" altLang="ko-KR" sz="1100" dirty="0"/>
              <a:t>간 합병에 따른 </a:t>
            </a:r>
            <a:r>
              <a:rPr lang="en-US" altLang="ko-KR" sz="1100" dirty="0"/>
              <a:t>SK C&amp;C </a:t>
            </a:r>
            <a:r>
              <a:rPr lang="ko-KR" altLang="ko-KR" sz="1100" dirty="0"/>
              <a:t>지분 평가</a:t>
            </a:r>
            <a:r>
              <a:rPr lang="en-US" altLang="ko-KR" sz="1100" dirty="0"/>
              <a:t>,</a:t>
            </a:r>
            <a:r>
              <a:rPr lang="ko-KR" altLang="ko-KR" sz="1100" dirty="0"/>
              <a:t> </a:t>
            </a:r>
            <a:r>
              <a:rPr lang="en-US" altLang="ko-KR" sz="1100" dirty="0"/>
              <a:t>SK </a:t>
            </a:r>
            <a:r>
              <a:rPr lang="ko-KR" altLang="ko-KR" sz="1100" dirty="0" err="1"/>
              <a:t>텔레콤과</a:t>
            </a:r>
            <a:r>
              <a:rPr lang="ko-KR" altLang="ko-KR" sz="1100" dirty="0"/>
              <a:t> </a:t>
            </a:r>
            <a:r>
              <a:rPr lang="en-US" altLang="ko-KR" sz="1100" dirty="0"/>
              <a:t>SK </a:t>
            </a:r>
            <a:r>
              <a:rPr lang="ko-KR" altLang="ko-KR" sz="1100" dirty="0" err="1"/>
              <a:t>텔링크</a:t>
            </a:r>
            <a:r>
              <a:rPr lang="ko-KR" altLang="ko-KR" sz="1100" dirty="0"/>
              <a:t> 간 주식의 포괄적 교환비율 적정성 검토</a:t>
            </a:r>
            <a:r>
              <a:rPr lang="en-US" altLang="ko-KR" sz="1100" dirty="0"/>
              <a:t>,</a:t>
            </a:r>
            <a:r>
              <a:rPr lang="ko-KR" altLang="ko-KR" sz="1100" dirty="0"/>
              <a:t> </a:t>
            </a:r>
            <a:r>
              <a:rPr lang="en-US" altLang="ko-KR" sz="11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11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텔레콤의 </a:t>
            </a:r>
            <a:r>
              <a:rPr lang="ko-KR" altLang="en-US" sz="11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아이리버</a:t>
            </a:r>
            <a:r>
              <a:rPr lang="ko-KR" altLang="en-US" sz="11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인수 실사</a:t>
            </a:r>
            <a:r>
              <a:rPr lang="en-US" altLang="ko-KR" sz="11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등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9388">
              <a:lnSpc>
                <a:spcPct val="120000"/>
              </a:lnSpc>
              <a:spcAft>
                <a:spcPts val="300"/>
              </a:spcAft>
              <a:buClr>
                <a:srgbClr val="C00000"/>
              </a:buClr>
              <a:defRPr/>
            </a:pP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기타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: M&amp;A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자문에 따른 지분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평가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재무보고 목적에 따른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PPA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및 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Option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평가 등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88913" indent="-188913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ko-KR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Deal</a:t>
            </a:r>
            <a:r>
              <a:rPr kumimoji="1" lang="ko-KR" altLang="en-US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en-US" altLang="ko-KR" sz="1100" b="1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Structuring: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케이씨텍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인적분할 검토 및 실행 지원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SK</a:t>
            </a:r>
            <a:r>
              <a:rPr kumimoji="1" lang="ko-KR" altLang="en-US" sz="1100" kern="0" dirty="0" err="1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케미칼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 지배구조 검토</a:t>
            </a:r>
            <a:r>
              <a:rPr kumimoji="1" lang="en-US" altLang="ko-KR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, SK </a:t>
            </a:r>
            <a:r>
              <a:rPr kumimoji="1" lang="ko-KR" altLang="en-US" sz="1100" kern="0" dirty="0">
                <a:solidFill>
                  <a:sysClr val="windowText" lastClr="000000"/>
                </a:solidFill>
                <a:latin typeface="Trebuchet MS" panose="020B0603020202020204" pitchFamily="34" charset="0"/>
                <a:cs typeface="Tahoma" pitchFamily="34" charset="0"/>
              </a:rPr>
              <a:t>해운 재무구조 개선 검토 등</a:t>
            </a:r>
            <a:endParaRPr kumimoji="1" lang="en-US" altLang="ko-KR" sz="1100" kern="0" dirty="0">
              <a:solidFill>
                <a:sysClr val="windowText" lastClr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pic>
        <p:nvPicPr>
          <p:cNvPr id="13" name="그림 2">
            <a:extLst>
              <a:ext uri="{FF2B5EF4-FFF2-40B4-BE49-F238E27FC236}">
                <a16:creationId xmlns:a16="http://schemas.microsoft.com/office/drawing/2014/main" id="{0A76CDE3-9DBF-4AD8-83BA-6F3AB8C35F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" y="1382645"/>
            <a:ext cx="1316376" cy="15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3553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1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13318</TotalTime>
  <Words>849</Words>
  <Application>Microsoft Office PowerPoint</Application>
  <PresentationFormat>화면 슬라이드 쇼(4:3)</PresentationFormat>
  <Paragraphs>112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나눔고딕</vt:lpstr>
      <vt:lpstr>맑은 고딕</vt:lpstr>
      <vt:lpstr>Arial</vt:lpstr>
      <vt:lpstr>Calibri</vt:lpstr>
      <vt:lpstr>Calibri Light</vt:lpstr>
      <vt:lpstr>Trebuchet MS</vt:lpstr>
      <vt:lpstr>2_Office 테마</vt:lpstr>
      <vt:lpstr>참여인력 개요</vt:lpstr>
      <vt:lpstr>주요 인력 Profile</vt:lpstr>
      <vt:lpstr>주요 인력 Profile</vt:lpstr>
      <vt:lpstr>주요 인력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김민중</dc:creator>
  <cp:lastModifiedBy>모 성원</cp:lastModifiedBy>
  <cp:revision>530</cp:revision>
  <cp:lastPrinted>2017-08-11T06:14:27Z</cp:lastPrinted>
  <dcterms:created xsi:type="dcterms:W3CDTF">2014-06-27T01:56:53Z</dcterms:created>
  <dcterms:modified xsi:type="dcterms:W3CDTF">2023-01-07T13:03:16Z</dcterms:modified>
</cp:coreProperties>
</file>