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0"/>
  </p:notesMasterIdLst>
  <p:handoutMasterIdLst>
    <p:handoutMasterId r:id="rId31"/>
  </p:handoutMasterIdLst>
  <p:sldIdLst>
    <p:sldId id="374" r:id="rId3"/>
    <p:sldId id="258" r:id="rId4"/>
    <p:sldId id="322" r:id="rId5"/>
    <p:sldId id="260" r:id="rId6"/>
    <p:sldId id="307" r:id="rId7"/>
    <p:sldId id="394" r:id="rId8"/>
    <p:sldId id="261" r:id="rId9"/>
    <p:sldId id="348" r:id="rId10"/>
    <p:sldId id="350" r:id="rId11"/>
    <p:sldId id="312" r:id="rId12"/>
    <p:sldId id="263" r:id="rId13"/>
    <p:sldId id="378" r:id="rId14"/>
    <p:sldId id="370" r:id="rId15"/>
    <p:sldId id="379" r:id="rId16"/>
    <p:sldId id="377" r:id="rId17"/>
    <p:sldId id="376" r:id="rId18"/>
    <p:sldId id="375" r:id="rId19"/>
    <p:sldId id="351" r:id="rId20"/>
    <p:sldId id="324" r:id="rId21"/>
    <p:sldId id="385" r:id="rId22"/>
    <p:sldId id="993" r:id="rId23"/>
    <p:sldId id="989" r:id="rId24"/>
    <p:sldId id="990" r:id="rId25"/>
    <p:sldId id="994" r:id="rId26"/>
    <p:sldId id="991" r:id="rId27"/>
    <p:sldId id="988" r:id="rId28"/>
    <p:sldId id="291" r:id="rId2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81" userDrawn="1">
          <p15:clr>
            <a:srgbClr val="A4A3A4"/>
          </p15:clr>
        </p15:guide>
        <p15:guide id="4" pos="5579" userDrawn="1">
          <p15:clr>
            <a:srgbClr val="A4A3A4"/>
          </p15:clr>
        </p15:guide>
        <p15:guide id="5" pos="2767" userDrawn="1">
          <p15:clr>
            <a:srgbClr val="A4A3A4"/>
          </p15:clr>
        </p15:guide>
        <p15:guide id="6" pos="2971" userDrawn="1">
          <p15:clr>
            <a:srgbClr val="A4A3A4"/>
          </p15:clr>
        </p15:guide>
        <p15:guide id="7" orient="horz" pos="7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청건" initials="U" lastIdx="1" clrIdx="0">
    <p:extLst>
      <p:ext uri="{19B8F6BF-5375-455C-9EA6-DF929625EA0E}">
        <p15:presenceInfo xmlns:p15="http://schemas.microsoft.com/office/powerpoint/2012/main" userId="김청건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3A11"/>
    <a:srgbClr val="E7DAC4"/>
    <a:srgbClr val="F3ECE2"/>
    <a:srgbClr val="C3A26C"/>
    <a:srgbClr val="8C5110"/>
    <a:srgbClr val="EEECEA"/>
    <a:srgbClr val="564242"/>
    <a:srgbClr val="CCC5C1"/>
    <a:srgbClr val="AAA998"/>
    <a:srgbClr val="DDD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8" autoAdjust="0"/>
    <p:restoredTop sz="96361" autoAdjust="0"/>
  </p:normalViewPr>
  <p:slideViewPr>
    <p:cSldViewPr snapToGrid="0">
      <p:cViewPr>
        <p:scale>
          <a:sx n="75" d="100"/>
          <a:sy n="75" d="100"/>
        </p:scale>
        <p:origin x="1120" y="-800"/>
      </p:cViewPr>
      <p:guideLst>
        <p:guide orient="horz" pos="2115"/>
        <p:guide pos="2880"/>
        <p:guide pos="181"/>
        <p:guide pos="5579"/>
        <p:guide pos="2767"/>
        <p:guide pos="2971"/>
        <p:guide orient="horz" pos="777"/>
      </p:guideLst>
    </p:cSldViewPr>
  </p:slideViewPr>
  <p:outlineViewPr>
    <p:cViewPr>
      <p:scale>
        <a:sx n="33" d="100"/>
        <a:sy n="33" d="100"/>
      </p:scale>
      <p:origin x="0" y="-16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40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Sheet1!$F$3:$K$3</c:f>
              <c:strCache>
                <c:ptCount val="6"/>
                <c:pt idx="0">
                  <c:v>'21A</c:v>
                </c:pt>
                <c:pt idx="1">
                  <c:v>'22F</c:v>
                </c:pt>
                <c:pt idx="2">
                  <c:v>'23F</c:v>
                </c:pt>
                <c:pt idx="3">
                  <c:v>'24F</c:v>
                </c:pt>
                <c:pt idx="4">
                  <c:v>'25F</c:v>
                </c:pt>
                <c:pt idx="5">
                  <c:v>'26F</c:v>
                </c:pt>
              </c:strCache>
            </c:strRef>
          </c:cat>
          <c:val>
            <c:numRef>
              <c:f>Sheet1!$F$9:$K$9</c:f>
              <c:numCache>
                <c:formatCode>#,##0;[Red]\(#,##0\);\-</c:formatCode>
                <c:ptCount val="6"/>
                <c:pt idx="0">
                  <c:v>20</c:v>
                </c:pt>
                <c:pt idx="1">
                  <c:v>23</c:v>
                </c:pt>
                <c:pt idx="2">
                  <c:v>39</c:v>
                </c:pt>
                <c:pt idx="3">
                  <c:v>82</c:v>
                </c:pt>
                <c:pt idx="4">
                  <c:v>247</c:v>
                </c:pt>
                <c:pt idx="5">
                  <c:v>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A8-4815-8F39-F39FD45364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4377823"/>
        <c:axId val="1554368671"/>
      </c:barChart>
      <c:catAx>
        <c:axId val="1554377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4368671"/>
        <c:crosses val="autoZero"/>
        <c:auto val="1"/>
        <c:lblAlgn val="ctr"/>
        <c:lblOffset val="100"/>
        <c:noMultiLvlLbl val="0"/>
      </c:catAx>
      <c:valAx>
        <c:axId val="1554368671"/>
        <c:scaling>
          <c:orientation val="minMax"/>
          <c:max val="500"/>
        </c:scaling>
        <c:delete val="0"/>
        <c:axPos val="l"/>
        <c:numFmt formatCode="#,##0;[Red]\(#,##0\);\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4377823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54D355D-A202-4D1A-BB08-5C86DC527E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42FC1-3ADA-40D4-B249-B649DC33C8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010B-9767-4248-9091-7284CD763D31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C1C71F-4E5C-4C51-BCF8-582D46B94F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085440-868A-4468-9FBB-280860629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9685E-D321-44A1-BBBE-8432B9996A6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187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BF071-2E09-4D4B-A47C-1DDE9D585D1E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FC6EE-98A8-4441-9F21-8A4496EE65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71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605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F3643-F421-4484-A56C-6758D32E4CE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54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F3643-F421-4484-A56C-6758D32E4CE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27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F3643-F421-4484-A56C-6758D32E4CE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91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FC6EE-98A8-4441-9F21-8A4496EE6538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484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F3643-F421-4484-A56C-6758D32E4CE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78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F3643-F421-4484-A56C-6758D32E4CE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75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33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50.xml"/><Relationship Id="rId9" Type="http://schemas.openxmlformats.org/officeDocument/2006/relationships/tags" Target="../tags/tag5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29E-A286-494A-AD7F-6B6B7E0CE419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3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29E-A286-494A-AD7F-6B6B7E0CE419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60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29E-A286-494A-AD7F-6B6B7E0CE419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751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6480720" cy="418058"/>
          </a:xfrm>
        </p:spPr>
        <p:txBody>
          <a:bodyPr>
            <a:normAutofit/>
          </a:bodyPr>
          <a:lstStyle>
            <a:lvl1pPr algn="l">
              <a:defRPr sz="1800" b="1">
                <a:latin typeface="Trebuchet MS" panose="020B0603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6453336"/>
            <a:ext cx="864096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2"/>
          <p:cNvSpPr txBox="1">
            <a:spLocks noChangeArrowheads="1"/>
          </p:cNvSpPr>
          <p:nvPr userDrawn="1"/>
        </p:nvSpPr>
        <p:spPr bwMode="auto">
          <a:xfrm>
            <a:off x="5756064" y="6540327"/>
            <a:ext cx="31364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695325"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695325"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695325"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695325"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defTabSz="695325"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695325" fontAlgn="base">
              <a:spcBef>
                <a:spcPct val="0"/>
              </a:spcBef>
              <a:spcAft>
                <a:spcPct val="0"/>
              </a:spcAft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695325" fontAlgn="base">
              <a:spcBef>
                <a:spcPct val="0"/>
              </a:spcBef>
              <a:spcAft>
                <a:spcPct val="0"/>
              </a:spcAft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695325" fontAlgn="base">
              <a:spcBef>
                <a:spcPct val="0"/>
              </a:spcBef>
              <a:spcAft>
                <a:spcPct val="0"/>
              </a:spcAft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695325" fontAlgn="base">
              <a:spcBef>
                <a:spcPct val="0"/>
              </a:spcBef>
              <a:spcAft>
                <a:spcPct val="0"/>
              </a:spcAft>
              <a:tabLst>
                <a:tab pos="352425" algn="l"/>
                <a:tab pos="720725" algn="l"/>
                <a:tab pos="1074738" algn="l"/>
                <a:tab pos="1427163" algn="l"/>
                <a:tab pos="1700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GB" altLang="ko-KR" sz="800" i="1" dirty="0">
                <a:solidFill>
                  <a:srgbClr val="633A1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Copyright © 2022 Dong Hyun Accounting Corp. </a:t>
            </a:r>
          </a:p>
          <a:p>
            <a:pPr algn="r"/>
            <a:r>
              <a:rPr lang="en-GB" altLang="ko-KR" sz="800" i="1" dirty="0">
                <a:solidFill>
                  <a:srgbClr val="633A1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491880" y="6540461"/>
            <a:ext cx="216024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i="1" dirty="0">
                <a:solidFill>
                  <a:prstClr val="black"/>
                </a:solidFill>
                <a:latin typeface="Trebuchet MS" panose="020B0603020202020204" pitchFamily="34" charset="0"/>
              </a:rPr>
              <a:t>-</a:t>
            </a:r>
            <a:fld id="{8BE95DD7-9C54-48DD-9603-2591072155DA}" type="slidenum">
              <a:rPr lang="ko-KR" altLang="en-US" sz="1000" i="1">
                <a:solidFill>
                  <a:prstClr val="black"/>
                </a:solidFill>
                <a:latin typeface="Trebuchet MS" panose="020B0603020202020204" pitchFamily="34" charset="0"/>
              </a:rPr>
              <a:pPr algn="ctr"/>
              <a:t>‹#›</a:t>
            </a:fld>
            <a:r>
              <a:rPr lang="en-US" altLang="ko-KR" sz="1000" i="1" dirty="0">
                <a:solidFill>
                  <a:prstClr val="black"/>
                </a:solidFill>
                <a:latin typeface="Trebuchet MS" panose="020B0603020202020204" pitchFamily="34" charset="0"/>
              </a:rPr>
              <a:t>-</a:t>
            </a:r>
            <a:endParaRPr lang="ko-KR" altLang="en-US" sz="1000" i="1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7733716" y="692773"/>
            <a:ext cx="1152000" cy="72000"/>
          </a:xfrm>
          <a:prstGeom prst="rect">
            <a:avLst/>
          </a:prstGeom>
          <a:solidFill>
            <a:srgbClr val="8C5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51520" y="730905"/>
            <a:ext cx="7376947" cy="0"/>
          </a:xfrm>
          <a:prstGeom prst="line">
            <a:avLst/>
          </a:prstGeom>
          <a:ln>
            <a:solidFill>
              <a:srgbClr val="8C51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0D3B963B-126E-46A2-86DE-A17D2CD239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535261"/>
            <a:ext cx="819900" cy="1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42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escriptor"/>
          <p:cNvSpPr>
            <a:spLocks noGrp="1"/>
          </p:cNvSpPr>
          <p:nvPr userDrawn="1">
            <p:custDataLst>
              <p:tags r:id="rId1"/>
            </p:custDataLst>
          </p:nvPr>
        </p:nvSpPr>
        <p:spPr bwMode="white">
          <a:xfrm>
            <a:off x="1872001" y="594041"/>
            <a:ext cx="65" cy="135743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marL="0" marR="0" indent="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34950" marR="0" indent="-22860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Char char="•"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75488" marR="0" indent="-227013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-"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85800" marR="0" indent="-237744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Georgia" pitchFamily="18" charset="0"/>
              <a:buChar char="◦"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914400" marR="0" indent="-228600" algn="l" defTabSz="101917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Georgia" pitchFamily="18" charset="0"/>
              <a:buChar char="›"/>
              <a:tabLst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37744" indent="-237744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475488" indent="-228600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682625" indent="-228600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 lang="en-GB" sz="1100" kern="1200" baseline="0" noProof="0" dirty="0" smtClean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0" algn="l" defTabSz="10188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GB" sz="1100" b="1" kern="1200" baseline="0" noProof="0" dirty="0" smtClean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endParaRPr lang="en-US" sz="882" b="0" i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port Title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 bwMode="white">
          <a:xfrm>
            <a:off x="807945" y="1653116"/>
            <a:ext cx="7200000" cy="455766"/>
          </a:xfrm>
        </p:spPr>
        <p:txBody>
          <a:bodyPr vert="horz" wrap="square" lIns="0" tIns="0" rIns="0" bIns="64008" rtlCol="0" anchor="t" anchorCtr="0">
            <a:spAutoFit/>
          </a:bodyPr>
          <a:lstStyle>
            <a:lvl1pPr algn="l" defTabSz="8990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24" b="1" i="1" kern="1200" baseline="0" noProof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noProof="0" dirty="0"/>
              <a:t>Report Title</a:t>
            </a:r>
          </a:p>
        </p:txBody>
      </p:sp>
      <p:sp>
        <p:nvSpPr>
          <p:cNvPr id="41" name="Report Subtitle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 bwMode="white">
          <a:xfrm>
            <a:off x="807945" y="2107455"/>
            <a:ext cx="7200000" cy="407351"/>
          </a:xfrm>
        </p:spPr>
        <p:txBody>
          <a:bodyPr wrap="square" tIns="0" bIns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647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marL="449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8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6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45" name="직사각형 44"/>
          <p:cNvSpPr/>
          <p:nvPr userDrawn="1"/>
        </p:nvSpPr>
        <p:spPr bwMode="auto">
          <a:xfrm>
            <a:off x="807945" y="1554674"/>
            <a:ext cx="7200000" cy="41294"/>
          </a:xfrm>
          <a:prstGeom prst="rect">
            <a:avLst/>
          </a:prstGeom>
          <a:solidFill>
            <a:schemeClr val="accent1"/>
          </a:solidFill>
          <a:ln w="28575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06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588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03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943983"/>
            <a:ext cx="4020589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Insert heading here</a:t>
            </a:r>
            <a:r>
              <a:rPr lang="en-US" dirty="0"/>
              <a:t> – Insert text here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4641272" y="944096"/>
            <a:ext cx="4023360" cy="742390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dirty="0"/>
              <a:t>YNJ view – Inserted text here should not be bold.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815353"/>
            <a:ext cx="8179724" cy="430843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aderTOCPlaceholder"/>
          <p:cNvSpPr txBox="1"/>
          <p:nvPr userDrawn="1">
            <p:custDataLst>
              <p:tags r:id="rId2"/>
            </p:custDataLst>
          </p:nvPr>
        </p:nvSpPr>
        <p:spPr>
          <a:xfrm>
            <a:off x="3255818" y="621255"/>
            <a:ext cx="539946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35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ction Header"/>
          <p:cNvSpPr txBox="1"/>
          <p:nvPr userDrawn="1">
            <p:custDataLst>
              <p:tags r:id="rId3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4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24" name="Slide Tags" hidden="1"/>
          <p:cNvSpPr txBox="1"/>
          <p:nvPr userDrawn="1">
            <p:custDataLst>
              <p:tags r:id="rId5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sp>
        <p:nvSpPr>
          <p:cNvPr id="27" name="Presentation Disclaimer"/>
          <p:cNvSpPr txBox="1"/>
          <p:nvPr userDrawn="1">
            <p:custDataLst>
              <p:tags r:id="rId6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41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2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9" y="1815353"/>
            <a:ext cx="4019983" cy="4308438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4641995" y="1815353"/>
            <a:ext cx="4023360" cy="430843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21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9" name="Slide Tags" hidden="1"/>
          <p:cNvSpPr txBox="1"/>
          <p:nvPr userDrawn="1">
            <p:custDataLst>
              <p:tags r:id="rId4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38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ection Footer"/>
          <p:cNvSpPr txBox="1"/>
          <p:nvPr userDrawn="1">
            <p:custDataLst>
              <p:tags r:id="rId5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43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943983"/>
            <a:ext cx="4020589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Insert heading here</a:t>
            </a:r>
            <a:r>
              <a:rPr lang="en-US" dirty="0"/>
              <a:t> – Insert text here</a:t>
            </a:r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4641272" y="944096"/>
            <a:ext cx="4023360" cy="742390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dirty="0"/>
              <a:t>YNJ view – Inserted text here should not be bold.</a:t>
            </a:r>
          </a:p>
        </p:txBody>
      </p:sp>
      <p:cxnSp>
        <p:nvCxnSpPr>
          <p:cNvPr id="45" name="Straight Connector 28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Presentation Disclaimer"/>
          <p:cNvSpPr txBox="1"/>
          <p:nvPr userDrawn="1">
            <p:custDataLst>
              <p:tags r:id="rId6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178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7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24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ction Footer"/>
          <p:cNvSpPr txBox="1"/>
          <p:nvPr userDrawn="1">
            <p:custDataLst>
              <p:tags r:id="rId3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37" name="Straight Connector 28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Presentation Disclaimer"/>
          <p:cNvSpPr txBox="1"/>
          <p:nvPr userDrawn="1">
            <p:custDataLst>
              <p:tags r:id="rId4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  <p:sp>
        <p:nvSpPr>
          <p:cNvPr id="14" name="Banner Statement">
            <a:extLst>
              <a:ext uri="{FF2B5EF4-FFF2-40B4-BE49-F238E27FC236}">
                <a16:creationId xmlns:a16="http://schemas.microsoft.com/office/drawing/2014/main" id="{97425951-0061-47CE-8B3A-D602524823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138" y="943983"/>
            <a:ext cx="4020589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Insert heading here</a:t>
            </a:r>
            <a:r>
              <a:rPr lang="en-US" dirty="0"/>
              <a:t> – Insert text here</a:t>
            </a: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41624D83-E435-4CF4-9735-2B360D9A3D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41272" y="944096"/>
            <a:ext cx="4023360" cy="742390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dirty="0"/>
              <a:t>YNJ view – Inserted text here should not be bold.</a:t>
            </a:r>
          </a:p>
        </p:txBody>
      </p:sp>
    </p:spTree>
    <p:extLst>
      <p:ext uri="{BB962C8B-B14F-4D97-AF65-F5344CB8AC3E}">
        <p14:creationId xmlns:p14="http://schemas.microsoft.com/office/powerpoint/2010/main" val="4207389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482138" y="943983"/>
            <a:ext cx="8179724" cy="25411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spcAft>
                <a:spcPts val="529"/>
              </a:spcAft>
              <a:buNone/>
              <a:defRPr lang="en-GB" sz="1588" b="1" i="1" kern="120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815353"/>
            <a:ext cx="8179724" cy="4308438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45" name="HeaderTOCPlaceholder"/>
          <p:cNvSpPr txBox="1"/>
          <p:nvPr userDrawn="1">
            <p:custDataLst>
              <p:tags r:id="rId2"/>
            </p:custDataLst>
          </p:nvPr>
        </p:nvSpPr>
        <p:spPr>
          <a:xfrm>
            <a:off x="3255818" y="621255"/>
            <a:ext cx="539946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52" name="Straight Connector 51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ction Header"/>
          <p:cNvSpPr txBox="1"/>
          <p:nvPr userDrawn="1">
            <p:custDataLst>
              <p:tags r:id="rId3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4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9" name="Slide Tags" hidden="1"/>
          <p:cNvSpPr txBox="1"/>
          <p:nvPr userDrawn="1">
            <p:custDataLst>
              <p:tags r:id="rId5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22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ction Footer"/>
          <p:cNvSpPr txBox="1"/>
          <p:nvPr userDrawn="1">
            <p:custDataLst>
              <p:tags r:id="rId6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36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Presentation Disclaimer"/>
          <p:cNvSpPr txBox="1"/>
          <p:nvPr userDrawn="1">
            <p:custDataLst>
              <p:tags r:id="rId7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  <p:sp>
        <p:nvSpPr>
          <p:cNvPr id="14" name="Banner Statement">
            <a:extLst>
              <a:ext uri="{FF2B5EF4-FFF2-40B4-BE49-F238E27FC236}">
                <a16:creationId xmlns:a16="http://schemas.microsoft.com/office/drawing/2014/main" id="{C8965480-5FDB-49C8-B1F6-B1801797B3B6}"/>
              </a:ext>
            </a:extLst>
          </p:cNvPr>
          <p:cNvSpPr txBox="1">
            <a:spLocks/>
          </p:cNvSpPr>
          <p:nvPr userDrawn="1"/>
        </p:nvSpPr>
        <p:spPr>
          <a:xfrm>
            <a:off x="482792" y="1268809"/>
            <a:ext cx="8179724" cy="4447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018824" rtl="0" eaLnBrk="1" latinLnBrk="0" hangingPunct="1">
              <a:spcBef>
                <a:spcPct val="0"/>
              </a:spcBef>
              <a:spcAft>
                <a:spcPts val="600"/>
              </a:spcAft>
              <a:buNone/>
              <a:defRPr lang="en-GB" sz="1800" b="1" i="1" kern="120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35" b="0" i="0" dirty="0"/>
              <a:t>Insert banner 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47263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815353"/>
            <a:ext cx="4023360" cy="4308438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4638502" y="1815353"/>
            <a:ext cx="4023360" cy="4308438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45" name="HeaderTOCPlaceholder"/>
          <p:cNvSpPr txBox="1"/>
          <p:nvPr userDrawn="1">
            <p:custDataLst>
              <p:tags r:id="rId3"/>
            </p:custDataLst>
          </p:nvPr>
        </p:nvSpPr>
        <p:spPr>
          <a:xfrm>
            <a:off x="3255818" y="621255"/>
            <a:ext cx="539946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9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32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39" name="HeaderTOCPlaceholder"/>
          <p:cNvSpPr txBox="1"/>
          <p:nvPr userDrawn="1">
            <p:custDataLst>
              <p:tags r:id="rId8"/>
            </p:custDataLst>
          </p:nvPr>
        </p:nvSpPr>
        <p:spPr>
          <a:xfrm>
            <a:off x="3255818" y="621255"/>
            <a:ext cx="539946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1" name="Section Header"/>
          <p:cNvSpPr txBox="1"/>
          <p:nvPr userDrawn="1">
            <p:custDataLst>
              <p:tags r:id="rId9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42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Presentation Disclaimer"/>
          <p:cNvSpPr txBox="1"/>
          <p:nvPr userDrawn="1">
            <p:custDataLst>
              <p:tags r:id="rId10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  <p:sp>
        <p:nvSpPr>
          <p:cNvPr id="17" name="Banner Statement">
            <a:extLst>
              <a:ext uri="{FF2B5EF4-FFF2-40B4-BE49-F238E27FC236}">
                <a16:creationId xmlns:a16="http://schemas.microsoft.com/office/drawing/2014/main" id="{9F1CF932-2B83-45C1-8DC3-7AEEE7E51D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138" y="943983"/>
            <a:ext cx="8179724" cy="25411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spcAft>
                <a:spcPts val="529"/>
              </a:spcAft>
              <a:buNone/>
              <a:defRPr lang="en-GB" sz="1588" b="1" i="1" kern="120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Insert banner statement here</a:t>
            </a:r>
            <a:endParaRPr lang="en-US" dirty="0"/>
          </a:p>
        </p:txBody>
      </p:sp>
      <p:cxnSp>
        <p:nvCxnSpPr>
          <p:cNvPr id="18" name="Straight Connector 51">
            <a:extLst>
              <a:ext uri="{FF2B5EF4-FFF2-40B4-BE49-F238E27FC236}">
                <a16:creationId xmlns:a16="http://schemas.microsoft.com/office/drawing/2014/main" id="{D005815B-005B-4306-A3B8-4E74F6BBBD26}"/>
              </a:ext>
            </a:extLst>
          </p:cNvPr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rame Line">
            <a:extLst>
              <a:ext uri="{FF2B5EF4-FFF2-40B4-BE49-F238E27FC236}">
                <a16:creationId xmlns:a16="http://schemas.microsoft.com/office/drawing/2014/main" id="{EFF92368-DAFB-4958-898F-A2B08FE37466}"/>
              </a:ext>
            </a:extLst>
          </p:cNvPr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371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815353"/>
            <a:ext cx="5414818" cy="4308438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026728" y="1815353"/>
            <a:ext cx="2629593" cy="4308438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45" name="HeaderTOCPlaceholder"/>
          <p:cNvSpPr txBox="1"/>
          <p:nvPr userDrawn="1">
            <p:custDataLst>
              <p:tags r:id="rId3"/>
            </p:custDataLst>
          </p:nvPr>
        </p:nvSpPr>
        <p:spPr>
          <a:xfrm>
            <a:off x="3255818" y="621255"/>
            <a:ext cx="539946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9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sp>
        <p:nvSpPr>
          <p:cNvPr id="26" name="Presentation Disclaimer"/>
          <p:cNvSpPr txBox="1"/>
          <p:nvPr userDrawn="1">
            <p:custDataLst>
              <p:tags r:id="rId7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  <p:cxnSp>
        <p:nvCxnSpPr>
          <p:cNvPr id="29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ction Footer"/>
          <p:cNvSpPr txBox="1"/>
          <p:nvPr userDrawn="1">
            <p:custDataLst>
              <p:tags r:id="rId8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39" name="Straight Connector 51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Banner Statement">
            <a:extLst>
              <a:ext uri="{FF2B5EF4-FFF2-40B4-BE49-F238E27FC236}">
                <a16:creationId xmlns:a16="http://schemas.microsoft.com/office/drawing/2014/main" id="{CA6D5AB8-3E7E-43F4-B616-B59F77FE52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138" y="943983"/>
            <a:ext cx="8179724" cy="25411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spcAft>
                <a:spcPts val="529"/>
              </a:spcAft>
              <a:buNone/>
              <a:defRPr lang="en-GB" sz="1588" b="1" i="1" kern="120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Insert banner statement here</a:t>
            </a:r>
            <a:endParaRPr lang="en-US" dirty="0"/>
          </a:p>
        </p:txBody>
      </p:sp>
      <p:cxnSp>
        <p:nvCxnSpPr>
          <p:cNvPr id="16" name="Straight Connector 51">
            <a:extLst>
              <a:ext uri="{FF2B5EF4-FFF2-40B4-BE49-F238E27FC236}">
                <a16:creationId xmlns:a16="http://schemas.microsoft.com/office/drawing/2014/main" id="{316F4D05-79C1-43F4-B47C-8016AD9594C6}"/>
              </a:ext>
            </a:extLst>
          </p:cNvPr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rame Line">
            <a:extLst>
              <a:ext uri="{FF2B5EF4-FFF2-40B4-BE49-F238E27FC236}">
                <a16:creationId xmlns:a16="http://schemas.microsoft.com/office/drawing/2014/main" id="{A5FB5024-9D05-45C2-AC0D-AA6E789F5671}"/>
              </a:ext>
            </a:extLst>
          </p:cNvPr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15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29E-A286-494A-AD7F-6B6B7E0CE419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844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482138" y="1815353"/>
            <a:ext cx="4020590" cy="2084294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482138" y="4034118"/>
            <a:ext cx="4020590" cy="2081605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4641273" y="1815353"/>
            <a:ext cx="4023360" cy="4308438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44" name="HeaderTOCPlaceholder"/>
          <p:cNvSpPr txBox="1"/>
          <p:nvPr userDrawn="1">
            <p:custDataLst>
              <p:tags r:id="rId4"/>
            </p:custDataLst>
          </p:nvPr>
        </p:nvSpPr>
        <p:spPr>
          <a:xfrm>
            <a:off x="3255818" y="621255"/>
            <a:ext cx="539946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Section Header"/>
          <p:cNvSpPr txBox="1"/>
          <p:nvPr userDrawn="1">
            <p:custDataLst>
              <p:tags r:id="rId5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6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20" name="Slide Tags" hidden="1"/>
          <p:cNvSpPr txBox="1"/>
          <p:nvPr userDrawn="1">
            <p:custDataLst>
              <p:tags r:id="rId7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29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ection Footer"/>
          <p:cNvSpPr txBox="1"/>
          <p:nvPr userDrawn="1">
            <p:custDataLst>
              <p:tags r:id="rId8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41" name="Straight Connector 51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Presentation Disclaimer"/>
          <p:cNvSpPr txBox="1"/>
          <p:nvPr userDrawn="1">
            <p:custDataLst>
              <p:tags r:id="rId9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  <p:sp>
        <p:nvSpPr>
          <p:cNvPr id="16" name="Banner Statement">
            <a:extLst>
              <a:ext uri="{FF2B5EF4-FFF2-40B4-BE49-F238E27FC236}">
                <a16:creationId xmlns:a16="http://schemas.microsoft.com/office/drawing/2014/main" id="{75F7A763-D37D-4B17-949E-5A7E90E5EC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138" y="943983"/>
            <a:ext cx="8179724" cy="25411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spcAft>
                <a:spcPts val="529"/>
              </a:spcAft>
              <a:buNone/>
              <a:defRPr lang="en-GB" sz="1588" b="1" i="1" kern="120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Insert banner statement here</a:t>
            </a:r>
            <a:endParaRPr lang="en-US" dirty="0"/>
          </a:p>
        </p:txBody>
      </p:sp>
      <p:cxnSp>
        <p:nvCxnSpPr>
          <p:cNvPr id="17" name="Straight Connector 51">
            <a:extLst>
              <a:ext uri="{FF2B5EF4-FFF2-40B4-BE49-F238E27FC236}">
                <a16:creationId xmlns:a16="http://schemas.microsoft.com/office/drawing/2014/main" id="{F667C76C-E1F1-4D6E-89F6-23FBA9E2C146}"/>
              </a:ext>
            </a:extLst>
          </p:cNvPr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rame Line">
            <a:extLst>
              <a:ext uri="{FF2B5EF4-FFF2-40B4-BE49-F238E27FC236}">
                <a16:creationId xmlns:a16="http://schemas.microsoft.com/office/drawing/2014/main" id="{1028C311-95FF-4229-961B-BCC5F394CDEF}"/>
              </a:ext>
            </a:extLst>
          </p:cNvPr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225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 Lar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482138" y="1815353"/>
            <a:ext cx="4023360" cy="134739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4638502" y="1815353"/>
            <a:ext cx="4023360" cy="134739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482138" y="3294530"/>
            <a:ext cx="8179724" cy="282388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6" name="HeaderTOCPlaceholder"/>
          <p:cNvSpPr txBox="1"/>
          <p:nvPr userDrawn="1">
            <p:custDataLst>
              <p:tags r:id="rId1"/>
            </p:custDataLst>
          </p:nvPr>
        </p:nvSpPr>
        <p:spPr>
          <a:xfrm>
            <a:off x="3255818" y="621255"/>
            <a:ext cx="539946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1" name="Section Header"/>
          <p:cNvSpPr txBox="1"/>
          <p:nvPr userDrawn="1">
            <p:custDataLst>
              <p:tags r:id="rId2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22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21" name="Slide Tags" hidden="1"/>
          <p:cNvSpPr txBox="1"/>
          <p:nvPr userDrawn="1">
            <p:custDataLst>
              <p:tags r:id="rId4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29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ction Footer"/>
          <p:cNvSpPr txBox="1"/>
          <p:nvPr userDrawn="1">
            <p:custDataLst>
              <p:tags r:id="rId5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39" name="Straight Connector 51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Presentation Disclaimer"/>
          <p:cNvSpPr txBox="1"/>
          <p:nvPr userDrawn="1">
            <p:custDataLst>
              <p:tags r:id="rId6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  <p:sp>
        <p:nvSpPr>
          <p:cNvPr id="17" name="Banner Statement">
            <a:extLst>
              <a:ext uri="{FF2B5EF4-FFF2-40B4-BE49-F238E27FC236}">
                <a16:creationId xmlns:a16="http://schemas.microsoft.com/office/drawing/2014/main" id="{0A0C2263-E9B4-4EAE-BF22-090AE35DEC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138" y="943983"/>
            <a:ext cx="8179724" cy="25411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spcAft>
                <a:spcPts val="529"/>
              </a:spcAft>
              <a:buNone/>
              <a:defRPr lang="en-GB" sz="1588" b="1" i="1" kern="120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Insert banner statement here</a:t>
            </a:r>
            <a:endParaRPr lang="en-US" dirty="0"/>
          </a:p>
        </p:txBody>
      </p:sp>
      <p:cxnSp>
        <p:nvCxnSpPr>
          <p:cNvPr id="19" name="Straight Connector 51">
            <a:extLst>
              <a:ext uri="{FF2B5EF4-FFF2-40B4-BE49-F238E27FC236}">
                <a16:creationId xmlns:a16="http://schemas.microsoft.com/office/drawing/2014/main" id="{3E0B39AD-AF24-4B83-B8AC-6EC335033102}"/>
              </a:ext>
            </a:extLst>
          </p:cNvPr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Frame Line">
            <a:extLst>
              <a:ext uri="{FF2B5EF4-FFF2-40B4-BE49-F238E27FC236}">
                <a16:creationId xmlns:a16="http://schemas.microsoft.com/office/drawing/2014/main" id="{1EE80D21-098E-4F27-8D48-60719298D307}"/>
              </a:ext>
            </a:extLst>
          </p:cNvPr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563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482138" y="1815353"/>
            <a:ext cx="4023360" cy="2081605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4638502" y="1815353"/>
            <a:ext cx="4023360" cy="2081605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482138" y="4034118"/>
            <a:ext cx="4023360" cy="2081605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4638502" y="4034118"/>
            <a:ext cx="4023360" cy="2081605"/>
          </a:xfrm>
        </p:spPr>
        <p:txBody>
          <a:bodyPr tIns="0" bIns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51" name="HeaderTOCPlaceholder"/>
          <p:cNvSpPr txBox="1"/>
          <p:nvPr userDrawn="1">
            <p:custDataLst>
              <p:tags r:id="rId1"/>
            </p:custDataLst>
          </p:nvPr>
        </p:nvSpPr>
        <p:spPr>
          <a:xfrm>
            <a:off x="3255818" y="621255"/>
            <a:ext cx="539946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Section Header"/>
          <p:cNvSpPr txBox="1"/>
          <p:nvPr userDrawn="1">
            <p:custDataLst>
              <p:tags r:id="rId2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27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21" name="Slide Tags" hidden="1"/>
          <p:cNvSpPr txBox="1"/>
          <p:nvPr userDrawn="1">
            <p:custDataLst>
              <p:tags r:id="rId4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28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ction Footer"/>
          <p:cNvSpPr txBox="1"/>
          <p:nvPr userDrawn="1">
            <p:custDataLst>
              <p:tags r:id="rId5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43" name="Straight Connector 51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Presentation Disclaimer"/>
          <p:cNvSpPr txBox="1"/>
          <p:nvPr userDrawn="1">
            <p:custDataLst>
              <p:tags r:id="rId6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  <p:sp>
        <p:nvSpPr>
          <p:cNvPr id="17" name="Banner Statement">
            <a:extLst>
              <a:ext uri="{FF2B5EF4-FFF2-40B4-BE49-F238E27FC236}">
                <a16:creationId xmlns:a16="http://schemas.microsoft.com/office/drawing/2014/main" id="{EE76A15E-2FD0-420E-B9BD-02BB1B99D7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138" y="943983"/>
            <a:ext cx="8179724" cy="25411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spcAft>
                <a:spcPts val="529"/>
              </a:spcAft>
              <a:buNone/>
              <a:defRPr lang="en-GB" sz="1588" b="1" i="1" kern="120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Insert banner statement here</a:t>
            </a:r>
            <a:endParaRPr lang="en-US" dirty="0"/>
          </a:p>
        </p:txBody>
      </p:sp>
      <p:cxnSp>
        <p:nvCxnSpPr>
          <p:cNvPr id="18" name="Straight Connector 51">
            <a:extLst>
              <a:ext uri="{FF2B5EF4-FFF2-40B4-BE49-F238E27FC236}">
                <a16:creationId xmlns:a16="http://schemas.microsoft.com/office/drawing/2014/main" id="{00C26CAB-6C5A-4AFF-B725-A860E80685BA}"/>
              </a:ext>
            </a:extLst>
          </p:cNvPr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rame Line">
            <a:extLst>
              <a:ext uri="{FF2B5EF4-FFF2-40B4-BE49-F238E27FC236}">
                <a16:creationId xmlns:a16="http://schemas.microsoft.com/office/drawing/2014/main" id="{25160E4A-9B1E-48EE-B790-AC500B9D7904}"/>
              </a:ext>
            </a:extLst>
          </p:cNvPr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528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5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</p:spTree>
    <p:extLst>
      <p:ext uri="{BB962C8B-B14F-4D97-AF65-F5344CB8AC3E}">
        <p14:creationId xmlns:p14="http://schemas.microsoft.com/office/powerpoint/2010/main" val="3575199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eaderTOCPlaceholder"/>
          <p:cNvSpPr txBox="1"/>
          <p:nvPr userDrawn="1">
            <p:custDataLst>
              <p:tags r:id="rId1"/>
            </p:custDataLst>
          </p:nvPr>
        </p:nvSpPr>
        <p:spPr>
          <a:xfrm>
            <a:off x="3255817" y="621255"/>
            <a:ext cx="540327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10" name="Straight Connector 51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anner Statement">
            <a:extLst>
              <a:ext uri="{FF2B5EF4-FFF2-40B4-BE49-F238E27FC236}">
                <a16:creationId xmlns:a16="http://schemas.microsoft.com/office/drawing/2014/main" id="{60803C6D-7A8D-4796-A32A-A5A968075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138" y="943983"/>
            <a:ext cx="8179724" cy="25411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spcAft>
                <a:spcPts val="529"/>
              </a:spcAft>
              <a:buNone/>
              <a:defRPr lang="en-GB" sz="1588" b="1" i="1" kern="1200" baseline="0" noProof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Insert banner statement here</a:t>
            </a:r>
            <a:endParaRPr lang="en-US" dirty="0"/>
          </a:p>
        </p:txBody>
      </p: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18D6B1A8-793E-4DAB-BC82-286638AF788A}"/>
              </a:ext>
            </a:extLst>
          </p:cNvPr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Frame Line">
            <a:extLst>
              <a:ext uri="{FF2B5EF4-FFF2-40B4-BE49-F238E27FC236}">
                <a16:creationId xmlns:a16="http://schemas.microsoft.com/office/drawing/2014/main" id="{6665BA46-EF4B-4B6A-A6E7-E8F3CCCC9CCA}"/>
              </a:ext>
            </a:extLst>
          </p:cNvPr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138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Header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erTOCPlaceholder"/>
          <p:cNvSpPr txBox="1"/>
          <p:nvPr userDrawn="1">
            <p:custDataLst>
              <p:tags r:id="rId1"/>
            </p:custDataLst>
          </p:nvPr>
        </p:nvSpPr>
        <p:spPr>
          <a:xfrm>
            <a:off x="3255817" y="621255"/>
            <a:ext cx="540327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Section Header"/>
          <p:cNvSpPr txBox="1"/>
          <p:nvPr userDrawn="1">
            <p:custDataLst>
              <p:tags r:id="rId2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6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7" name="Slide Tags" hidden="1"/>
          <p:cNvSpPr txBox="1"/>
          <p:nvPr userDrawn="1">
            <p:custDataLst>
              <p:tags r:id="rId4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23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ection Footer"/>
          <p:cNvSpPr txBox="1"/>
          <p:nvPr userDrawn="1">
            <p:custDataLst>
              <p:tags r:id="rId5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33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Presentation Disclaimer"/>
          <p:cNvSpPr txBox="1"/>
          <p:nvPr userDrawn="1">
            <p:custDataLst>
              <p:tags r:id="rId6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7026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erTOCPlaceholder"/>
          <p:cNvSpPr txBox="1"/>
          <p:nvPr userDrawn="1">
            <p:custDataLst>
              <p:tags r:id="rId1"/>
            </p:custDataLst>
          </p:nvPr>
        </p:nvSpPr>
        <p:spPr>
          <a:xfrm>
            <a:off x="3255817" y="621255"/>
            <a:ext cx="540327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Date/Filepath" hidden="1"/>
          <p:cNvSpPr txBox="1"/>
          <p:nvPr userDrawn="1">
            <p:custDataLst>
              <p:tags r:id="rId2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7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21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ction Footer"/>
          <p:cNvSpPr txBox="1"/>
          <p:nvPr userDrawn="1">
            <p:custDataLst>
              <p:tags r:id="rId4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30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Presentation Disclaimer"/>
          <p:cNvSpPr txBox="1"/>
          <p:nvPr userDrawn="1">
            <p:custDataLst>
              <p:tags r:id="rId5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180006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81092" y="886235"/>
            <a:ext cx="2628295" cy="1303525"/>
          </a:xfrm>
        </p:spPr>
        <p:txBody>
          <a:bodyPr wrap="square" tIns="0" bIns="0" anchor="t">
            <a:spAutoFit/>
          </a:bodyPr>
          <a:lstStyle>
            <a:lvl1pPr algn="l">
              <a:defRPr sz="2824" b="1" i="1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Click to add Section Divider Title</a:t>
            </a:r>
          </a:p>
        </p:txBody>
      </p:sp>
      <p:sp>
        <p:nvSpPr>
          <p:cNvPr id="25" name="DividerTOCPlaceholder"/>
          <p:cNvSpPr txBox="1"/>
          <p:nvPr userDrawn="1">
            <p:custDataLst>
              <p:tags r:id="rId2"/>
            </p:custDataLst>
          </p:nvPr>
        </p:nvSpPr>
        <p:spPr>
          <a:xfrm>
            <a:off x="3262909" y="908471"/>
            <a:ext cx="5403273" cy="52099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US" sz="1588" noProof="1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24" name="HeaderTOCPlaceholder"/>
          <p:cNvSpPr txBox="1"/>
          <p:nvPr userDrawn="1">
            <p:custDataLst>
              <p:tags r:id="rId3"/>
            </p:custDataLst>
          </p:nvPr>
        </p:nvSpPr>
        <p:spPr>
          <a:xfrm>
            <a:off x="3255817" y="621255"/>
            <a:ext cx="540327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1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1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30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34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Presentation Disclaimer"/>
          <p:cNvSpPr txBox="1"/>
          <p:nvPr userDrawn="1">
            <p:custDataLst>
              <p:tags r:id="rId8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7551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82138" y="886235"/>
            <a:ext cx="2635135" cy="1303525"/>
          </a:xfrm>
        </p:spPr>
        <p:txBody>
          <a:bodyPr wrap="square" tIns="0" bIns="0" anchor="t">
            <a:spAutoFit/>
          </a:bodyPr>
          <a:lstStyle>
            <a:lvl1pPr algn="l">
              <a:defRPr sz="2824" b="1" i="1" cap="none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Click to add Appendix Divider Title</a:t>
            </a:r>
          </a:p>
        </p:txBody>
      </p:sp>
      <p:sp>
        <p:nvSpPr>
          <p:cNvPr id="18" name="DividerTOCPlaceholder"/>
          <p:cNvSpPr txBox="1"/>
          <p:nvPr userDrawn="1">
            <p:custDataLst>
              <p:tags r:id="rId2"/>
            </p:custDataLst>
          </p:nvPr>
        </p:nvSpPr>
        <p:spPr>
          <a:xfrm>
            <a:off x="3262909" y="908470"/>
            <a:ext cx="5403273" cy="52094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US" sz="1588" noProof="1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26" name="HeaderTOCPlaceholder"/>
          <p:cNvSpPr txBox="1"/>
          <p:nvPr userDrawn="1">
            <p:custDataLst>
              <p:tags r:id="rId3"/>
            </p:custDataLst>
          </p:nvPr>
        </p:nvSpPr>
        <p:spPr>
          <a:xfrm>
            <a:off x="3255817" y="621255"/>
            <a:ext cx="540327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6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32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36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Presentation Disclaimer"/>
          <p:cNvSpPr txBox="1"/>
          <p:nvPr userDrawn="1">
            <p:custDataLst>
              <p:tags r:id="rId8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276160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 a gl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nner"/>
          <p:cNvSpPr>
            <a:spLocks noGrp="1"/>
          </p:cNvSpPr>
          <p:nvPr>
            <p:ph type="title" hasCustomPrompt="1"/>
          </p:nvPr>
        </p:nvSpPr>
        <p:spPr>
          <a:xfrm>
            <a:off x="482138" y="941294"/>
            <a:ext cx="2635135" cy="742278"/>
          </a:xfrm>
        </p:spPr>
        <p:txBody>
          <a:bodyPr wrap="square" tIns="0" bIns="0" anchor="t">
            <a:noAutofit/>
          </a:bodyPr>
          <a:lstStyle>
            <a:lvl1pPr algn="l">
              <a:defRPr sz="1324" b="1" i="0" cap="none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en-US" noProof="0" dirty="0"/>
              <a:t>At a glance</a:t>
            </a:r>
          </a:p>
        </p:txBody>
      </p:sp>
      <p:sp>
        <p:nvSpPr>
          <p:cNvPr id="17" name="Text Placeholder"/>
          <p:cNvSpPr>
            <a:spLocks noGrp="1"/>
          </p:cNvSpPr>
          <p:nvPr>
            <p:ph type="body" sz="quarter" idx="30" hasCustomPrompt="1"/>
          </p:nvPr>
        </p:nvSpPr>
        <p:spPr>
          <a:xfrm>
            <a:off x="3259637" y="941293"/>
            <a:ext cx="5402225" cy="74227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8990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lang="en-GB" sz="971" b="0" i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dirty="0"/>
              <a:t>YNJ view – Insert text here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aderTOCPlaceholder"/>
          <p:cNvSpPr txBox="1"/>
          <p:nvPr userDrawn="1">
            <p:custDataLst>
              <p:tags r:id="rId1"/>
            </p:custDataLst>
          </p:nvPr>
        </p:nvSpPr>
        <p:spPr>
          <a:xfrm>
            <a:off x="3258589" y="621255"/>
            <a:ext cx="540327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Section Header"/>
          <p:cNvSpPr txBox="1"/>
          <p:nvPr userDrawn="1">
            <p:custDataLst>
              <p:tags r:id="rId2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14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1" name="Slide Tags" hidden="1"/>
          <p:cNvSpPr txBox="1"/>
          <p:nvPr userDrawn="1"/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ction Footer"/>
          <p:cNvSpPr txBox="1"/>
          <p:nvPr userDrawn="1">
            <p:custDataLst>
              <p:tags r:id="rId4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cxnSp>
        <p:nvCxnSpPr>
          <p:cNvPr id="36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Presentation Disclaimer"/>
          <p:cNvSpPr txBox="1"/>
          <p:nvPr userDrawn="1">
            <p:custDataLst>
              <p:tags r:id="rId5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932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29E-A286-494A-AD7F-6B6B7E0CE419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5493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 a glance 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quarter" idx="31"/>
          </p:nvPr>
        </p:nvSpPr>
        <p:spPr>
          <a:xfrm>
            <a:off x="482138" y="1815353"/>
            <a:ext cx="2635135" cy="43084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1" name="Content Placeholder 3"/>
          <p:cNvSpPr>
            <a:spLocks noGrp="1"/>
          </p:cNvSpPr>
          <p:nvPr>
            <p:ph sz="quarter" idx="32"/>
          </p:nvPr>
        </p:nvSpPr>
        <p:spPr>
          <a:xfrm>
            <a:off x="3258589" y="1815353"/>
            <a:ext cx="2635135" cy="43084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3" name="Content Placeholder 4"/>
          <p:cNvSpPr>
            <a:spLocks noGrp="1"/>
          </p:cNvSpPr>
          <p:nvPr>
            <p:ph sz="quarter" idx="33"/>
          </p:nvPr>
        </p:nvSpPr>
        <p:spPr>
          <a:xfrm>
            <a:off x="6026727" y="1815353"/>
            <a:ext cx="2635135" cy="43084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0" name="HeaderTOCPlaceholder"/>
          <p:cNvSpPr txBox="1"/>
          <p:nvPr userDrawn="1">
            <p:custDataLst>
              <p:tags r:id="rId1"/>
            </p:custDataLst>
          </p:nvPr>
        </p:nvSpPr>
        <p:spPr>
          <a:xfrm>
            <a:off x="3258589" y="621255"/>
            <a:ext cx="540327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Section Header"/>
          <p:cNvSpPr txBox="1"/>
          <p:nvPr userDrawn="1">
            <p:custDataLst>
              <p:tags r:id="rId2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14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1" name="Slide Tags" hidden="1"/>
          <p:cNvSpPr txBox="1"/>
          <p:nvPr userDrawn="1"/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35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ection Footer"/>
          <p:cNvSpPr txBox="1"/>
          <p:nvPr userDrawn="1">
            <p:custDataLst>
              <p:tags r:id="rId4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41" name="Banner"/>
          <p:cNvSpPr>
            <a:spLocks noGrp="1"/>
          </p:cNvSpPr>
          <p:nvPr>
            <p:ph type="title" hasCustomPrompt="1"/>
          </p:nvPr>
        </p:nvSpPr>
        <p:spPr>
          <a:xfrm>
            <a:off x="482138" y="941294"/>
            <a:ext cx="2635135" cy="742278"/>
          </a:xfrm>
        </p:spPr>
        <p:txBody>
          <a:bodyPr wrap="square" tIns="0" bIns="0" anchor="t">
            <a:noAutofit/>
          </a:bodyPr>
          <a:lstStyle>
            <a:lvl1pPr algn="l">
              <a:defRPr sz="1324" b="1" i="0" cap="none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en-US" noProof="0" dirty="0"/>
              <a:t>At a glance</a:t>
            </a:r>
          </a:p>
        </p:txBody>
      </p:sp>
      <p:sp>
        <p:nvSpPr>
          <p:cNvPr id="42" name="Text Placeholder"/>
          <p:cNvSpPr>
            <a:spLocks noGrp="1"/>
          </p:cNvSpPr>
          <p:nvPr>
            <p:ph type="body" sz="quarter" idx="30" hasCustomPrompt="1"/>
          </p:nvPr>
        </p:nvSpPr>
        <p:spPr>
          <a:xfrm>
            <a:off x="3259637" y="941293"/>
            <a:ext cx="5402225" cy="74227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8990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lang="en-GB" sz="971" b="0" i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dirty="0"/>
              <a:t>YNJ view – Insert text here</a:t>
            </a:r>
          </a:p>
        </p:txBody>
      </p:sp>
      <p:cxnSp>
        <p:nvCxnSpPr>
          <p:cNvPr id="43" name="Straight Connector 33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Presentation Disclaimer"/>
          <p:cNvSpPr txBox="1"/>
          <p:nvPr userDrawn="1">
            <p:custDataLst>
              <p:tags r:id="rId5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8992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 a glance 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quarter" idx="31"/>
          </p:nvPr>
        </p:nvSpPr>
        <p:spPr>
          <a:xfrm>
            <a:off x="482138" y="1815353"/>
            <a:ext cx="2635135" cy="208160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1" name="Content Placeholder 3"/>
          <p:cNvSpPr>
            <a:spLocks noGrp="1"/>
          </p:cNvSpPr>
          <p:nvPr>
            <p:ph sz="quarter" idx="32"/>
          </p:nvPr>
        </p:nvSpPr>
        <p:spPr>
          <a:xfrm>
            <a:off x="3258588" y="1815353"/>
            <a:ext cx="2635135" cy="208160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3" name="Content Placeholder 4"/>
          <p:cNvSpPr>
            <a:spLocks noGrp="1"/>
          </p:cNvSpPr>
          <p:nvPr>
            <p:ph sz="quarter" idx="33"/>
          </p:nvPr>
        </p:nvSpPr>
        <p:spPr>
          <a:xfrm>
            <a:off x="6026726" y="1815353"/>
            <a:ext cx="2635135" cy="208160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6" name="Content Placeholder 5"/>
          <p:cNvSpPr>
            <a:spLocks noGrp="1"/>
          </p:cNvSpPr>
          <p:nvPr>
            <p:ph sz="quarter" idx="34"/>
          </p:nvPr>
        </p:nvSpPr>
        <p:spPr>
          <a:xfrm>
            <a:off x="482138" y="4034118"/>
            <a:ext cx="2635135" cy="208160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8" name="Content Placeholder 6"/>
          <p:cNvSpPr>
            <a:spLocks noGrp="1"/>
          </p:cNvSpPr>
          <p:nvPr>
            <p:ph sz="quarter" idx="35"/>
          </p:nvPr>
        </p:nvSpPr>
        <p:spPr>
          <a:xfrm>
            <a:off x="3258588" y="4034118"/>
            <a:ext cx="2635135" cy="208160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0" name="Content Placeholder 7"/>
          <p:cNvSpPr>
            <a:spLocks noGrp="1"/>
          </p:cNvSpPr>
          <p:nvPr>
            <p:ph sz="quarter" idx="36"/>
          </p:nvPr>
        </p:nvSpPr>
        <p:spPr>
          <a:xfrm>
            <a:off x="6026726" y="4034118"/>
            <a:ext cx="2635135" cy="208160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0" name="HeaderTOCPlaceholder"/>
          <p:cNvSpPr txBox="1"/>
          <p:nvPr userDrawn="1">
            <p:custDataLst>
              <p:tags r:id="rId1"/>
            </p:custDataLst>
          </p:nvPr>
        </p:nvSpPr>
        <p:spPr>
          <a:xfrm>
            <a:off x="3258589" y="621255"/>
            <a:ext cx="540327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sz="794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Section Header"/>
          <p:cNvSpPr txBox="1"/>
          <p:nvPr userDrawn="1">
            <p:custDataLst>
              <p:tags r:id="rId2"/>
            </p:custDataLst>
          </p:nvPr>
        </p:nvSpPr>
        <p:spPr>
          <a:xfrm>
            <a:off x="482138" y="621254"/>
            <a:ext cx="275852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14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2999513" y="267427"/>
            <a:ext cx="5652655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ko-KR" sz="794" noProof="1"/>
              <a:t>2017-09-04 C:\Users\moonklee\Desktop\6.Project\2.Pre Work\Project Terrapin_Discussion Materials_170831_v2.pptx</a:t>
            </a:r>
            <a:endParaRPr lang="en-US" sz="794" noProof="1"/>
          </a:p>
        </p:txBody>
      </p:sp>
      <p:sp>
        <p:nvSpPr>
          <p:cNvPr id="11" name="Slide Tags" hidden="1"/>
          <p:cNvSpPr txBox="1"/>
          <p:nvPr userDrawn="1"/>
        </p:nvSpPr>
        <p:spPr>
          <a:xfrm>
            <a:off x="0" y="201706"/>
            <a:ext cx="145472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noProof="1"/>
              <a:t>Slide Tags</a:t>
            </a:r>
          </a:p>
        </p:txBody>
      </p:sp>
      <p:cxnSp>
        <p:nvCxnSpPr>
          <p:cNvPr id="37" name="Straight Connector 30"/>
          <p:cNvCxnSpPr/>
          <p:nvPr userDrawn="1"/>
        </p:nvCxnSpPr>
        <p:spPr>
          <a:xfrm>
            <a:off x="482138" y="6252882"/>
            <a:ext cx="8179725" cy="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ction Footer"/>
          <p:cNvSpPr txBox="1"/>
          <p:nvPr userDrawn="1">
            <p:custDataLst>
              <p:tags r:id="rId4"/>
            </p:custDataLst>
          </p:nvPr>
        </p:nvSpPr>
        <p:spPr>
          <a:xfrm>
            <a:off x="482138" y="6317421"/>
            <a:ext cx="2635135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noProof="1">
              <a:solidFill>
                <a:schemeClr val="tx1"/>
              </a:solidFill>
            </a:endParaRPr>
          </a:p>
        </p:txBody>
      </p:sp>
      <p:sp>
        <p:nvSpPr>
          <p:cNvPr id="46" name="Banner"/>
          <p:cNvSpPr>
            <a:spLocks noGrp="1"/>
          </p:cNvSpPr>
          <p:nvPr>
            <p:ph type="title" hasCustomPrompt="1"/>
          </p:nvPr>
        </p:nvSpPr>
        <p:spPr>
          <a:xfrm>
            <a:off x="482138" y="941294"/>
            <a:ext cx="2635135" cy="742278"/>
          </a:xfrm>
        </p:spPr>
        <p:txBody>
          <a:bodyPr wrap="square" tIns="0" bIns="0" anchor="t">
            <a:noAutofit/>
          </a:bodyPr>
          <a:lstStyle>
            <a:lvl1pPr algn="l">
              <a:defRPr sz="1324" b="1" i="0" cap="none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en-US" noProof="0" dirty="0"/>
              <a:t>At a glance</a:t>
            </a:r>
          </a:p>
        </p:txBody>
      </p:sp>
      <p:sp>
        <p:nvSpPr>
          <p:cNvPr id="47" name="Text Placeholder"/>
          <p:cNvSpPr>
            <a:spLocks noGrp="1"/>
          </p:cNvSpPr>
          <p:nvPr>
            <p:ph type="body" sz="quarter" idx="30" hasCustomPrompt="1"/>
          </p:nvPr>
        </p:nvSpPr>
        <p:spPr>
          <a:xfrm>
            <a:off x="3259637" y="941293"/>
            <a:ext cx="5402225" cy="74227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8990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lang="en-GB" sz="971" b="0" i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US" dirty="0"/>
              <a:t>YNJ view – Insert text here</a:t>
            </a:r>
          </a:p>
        </p:txBody>
      </p:sp>
      <p:cxnSp>
        <p:nvCxnSpPr>
          <p:cNvPr id="48" name="Straight Connector 33"/>
          <p:cNvCxnSpPr/>
          <p:nvPr userDrawn="1"/>
        </p:nvCxnSpPr>
        <p:spPr>
          <a:xfrm>
            <a:off x="481091" y="1748118"/>
            <a:ext cx="8178545" cy="0"/>
          </a:xfrm>
          <a:prstGeom prst="line">
            <a:avLst/>
          </a:prstGeom>
          <a:ln w="12700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Frame Line"/>
          <p:cNvCxnSpPr/>
          <p:nvPr userDrawn="1"/>
        </p:nvCxnSpPr>
        <p:spPr>
          <a:xfrm flipV="1">
            <a:off x="346364" y="823408"/>
            <a:ext cx="8312729" cy="127059"/>
          </a:xfrm>
          <a:prstGeom prst="bentConnector3">
            <a:avLst>
              <a:gd name="adj1" fmla="val 0"/>
            </a:avLst>
          </a:prstGeom>
          <a:ln w="952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8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슬라이드 번호 개체 틀 7"/>
          <p:cNvSpPr>
            <a:spLocks noGrp="1"/>
          </p:cNvSpPr>
          <p:nvPr>
            <p:ph type="sldNum" sz="quarter" idx="40"/>
          </p:nvPr>
        </p:nvSpPr>
        <p:spPr>
          <a:xfrm>
            <a:off x="7132320" y="6317428"/>
            <a:ext cx="1521229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Presentation Disclaimer"/>
          <p:cNvSpPr txBox="1"/>
          <p:nvPr userDrawn="1">
            <p:custDataLst>
              <p:tags r:id="rId5"/>
            </p:custDataLst>
          </p:nvPr>
        </p:nvSpPr>
        <p:spPr>
          <a:xfrm>
            <a:off x="3860851" y="6317429"/>
            <a:ext cx="1455527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794" noProof="1"/>
              <a:t>Strictly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133634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95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29E-A286-494A-AD7F-6B6B7E0CE419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73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29E-A286-494A-AD7F-6B6B7E0CE419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21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29E-A286-494A-AD7F-6B6B7E0CE419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65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29E-A286-494A-AD7F-6B6B7E0CE419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77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29E-A286-494A-AD7F-6B6B7E0CE419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69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29E-A286-494A-AD7F-6B6B7E0CE419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13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5F29E-A286-494A-AD7F-6B6B7E0CE419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C480-65A1-4562-8B63-E58FDDDFA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31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id" hidden="1"/>
          <p:cNvGrpSpPr/>
          <p:nvPr>
            <p:custDataLst>
              <p:tags r:id="rId22"/>
            </p:custDataLst>
          </p:nvPr>
        </p:nvGrpSpPr>
        <p:grpSpPr>
          <a:xfrm>
            <a:off x="482138" y="540572"/>
            <a:ext cx="8179724" cy="6043108"/>
            <a:chOff x="530352" y="612648"/>
            <a:chExt cx="8997696" cy="6848856"/>
          </a:xfrm>
        </p:grpSpPr>
        <p:grpSp>
          <p:nvGrpSpPr>
            <p:cNvPr id="108" name="Group 107" hidden="1"/>
            <p:cNvGrpSpPr/>
            <p:nvPr userDrawn="1"/>
          </p:nvGrpSpPr>
          <p:grpSpPr>
            <a:xfrm>
              <a:off x="530352" y="7159752"/>
              <a:ext cx="8997696" cy="301752"/>
              <a:chOff x="530352" y="7159752"/>
              <a:chExt cx="8997696" cy="301752"/>
            </a:xfrm>
          </p:grpSpPr>
          <p:sp>
            <p:nvSpPr>
              <p:cNvPr id="43" name="Footer block" hidden="1"/>
              <p:cNvSpPr>
                <a:spLocks noChangeArrowheads="1"/>
              </p:cNvSpPr>
              <p:nvPr/>
            </p:nvSpPr>
            <p:spPr bwMode="gray">
              <a:xfrm>
                <a:off x="6629400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44" name="Footer block" hidden="1"/>
              <p:cNvSpPr>
                <a:spLocks noChangeArrowheads="1"/>
              </p:cNvSpPr>
              <p:nvPr/>
            </p:nvSpPr>
            <p:spPr bwMode="gray">
              <a:xfrm>
                <a:off x="3584448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55" name="Footer block" hidden="1"/>
              <p:cNvSpPr>
                <a:spLocks noChangeArrowheads="1"/>
              </p:cNvSpPr>
              <p:nvPr/>
            </p:nvSpPr>
            <p:spPr bwMode="gray">
              <a:xfrm>
                <a:off x="530352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</p:grpSp>
        <p:grpSp>
          <p:nvGrpSpPr>
            <p:cNvPr id="107" name="Group 106" hidden="1"/>
            <p:cNvGrpSpPr/>
            <p:nvPr userDrawn="1"/>
          </p:nvGrpSpPr>
          <p:grpSpPr>
            <a:xfrm>
              <a:off x="530352" y="1066800"/>
              <a:ext cx="8997696" cy="835152"/>
              <a:chOff x="530352" y="1066800"/>
              <a:chExt cx="8997696" cy="835152"/>
            </a:xfrm>
          </p:grpSpPr>
          <p:sp>
            <p:nvSpPr>
              <p:cNvPr id="45" name="Title block" hidden="1"/>
              <p:cNvSpPr>
                <a:spLocks noChangeArrowheads="1"/>
              </p:cNvSpPr>
              <p:nvPr userDrawn="1"/>
            </p:nvSpPr>
            <p:spPr bwMode="gray">
              <a:xfrm>
                <a:off x="5102352" y="1066800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56" name="Title block" hidden="1"/>
              <p:cNvSpPr>
                <a:spLocks noChangeArrowheads="1"/>
              </p:cNvSpPr>
              <p:nvPr/>
            </p:nvSpPr>
            <p:spPr bwMode="gray">
              <a:xfrm>
                <a:off x="530352" y="1069848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</p:grpSp>
        <p:sp>
          <p:nvSpPr>
            <p:cNvPr id="57" name="Header block" hidden="1"/>
            <p:cNvSpPr>
              <a:spLocks noChangeArrowheads="1"/>
            </p:cNvSpPr>
            <p:nvPr userDrawn="1"/>
          </p:nvSpPr>
          <p:spPr bwMode="gray">
            <a:xfrm>
              <a:off x="530352" y="612648"/>
              <a:ext cx="8988552" cy="228600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707409">
                <a:buSzPct val="90000"/>
                <a:defRPr/>
              </a:pPr>
              <a:endParaRPr lang="en-US" sz="1235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106" name="Group 600" hidden="1"/>
            <p:cNvGrpSpPr/>
            <p:nvPr userDrawn="1"/>
          </p:nvGrpSpPr>
          <p:grpSpPr>
            <a:xfrm>
              <a:off x="533400" y="6245352"/>
              <a:ext cx="8994648" cy="688848"/>
              <a:chOff x="533400" y="6013704"/>
              <a:chExt cx="8994648" cy="688848"/>
            </a:xfrm>
          </p:grpSpPr>
          <p:sp>
            <p:nvSpPr>
              <p:cNvPr id="50" name="Content block 6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51" name="Content block 6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723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262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801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340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</p:grpSp>
        <p:grpSp>
          <p:nvGrpSpPr>
            <p:cNvPr id="105" name="Group 500" hidden="1"/>
            <p:cNvGrpSpPr/>
            <p:nvPr userDrawn="1"/>
          </p:nvGrpSpPr>
          <p:grpSpPr>
            <a:xfrm>
              <a:off x="533400" y="5407152"/>
              <a:ext cx="8994648" cy="688848"/>
              <a:chOff x="533400" y="5026152"/>
              <a:chExt cx="8994648" cy="688848"/>
            </a:xfrm>
          </p:grpSpPr>
          <p:sp>
            <p:nvSpPr>
              <p:cNvPr id="52" name="Content block 5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53" name="Content block 5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723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262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801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340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</p:grpSp>
        <p:grpSp>
          <p:nvGrpSpPr>
            <p:cNvPr id="104" name="Group 400" hidden="1"/>
            <p:cNvGrpSpPr/>
            <p:nvPr userDrawn="1"/>
          </p:nvGrpSpPr>
          <p:grpSpPr>
            <a:xfrm>
              <a:off x="533400" y="4568952"/>
              <a:ext cx="8994648" cy="688848"/>
              <a:chOff x="533400" y="4038600"/>
              <a:chExt cx="8994648" cy="688848"/>
            </a:xfrm>
          </p:grpSpPr>
          <p:sp>
            <p:nvSpPr>
              <p:cNvPr id="54" name="Content block 4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723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262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801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340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</p:grpSp>
        <p:grpSp>
          <p:nvGrpSpPr>
            <p:cNvPr id="103" name="Group 300" hidden="1"/>
            <p:cNvGrpSpPr/>
            <p:nvPr userDrawn="1"/>
          </p:nvGrpSpPr>
          <p:grpSpPr>
            <a:xfrm>
              <a:off x="533400" y="3730752"/>
              <a:ext cx="8994648" cy="688848"/>
              <a:chOff x="533400" y="3041904"/>
              <a:chExt cx="8994648" cy="688848"/>
            </a:xfrm>
          </p:grpSpPr>
          <p:sp>
            <p:nvSpPr>
              <p:cNvPr id="65" name="Content block 3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70" name="Content block 3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723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262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801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340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</p:grpSp>
        <p:grpSp>
          <p:nvGrpSpPr>
            <p:cNvPr id="101" name="Group 200" hidden="1"/>
            <p:cNvGrpSpPr/>
            <p:nvPr userDrawn="1"/>
          </p:nvGrpSpPr>
          <p:grpSpPr>
            <a:xfrm>
              <a:off x="533400" y="2892552"/>
              <a:ext cx="8994648" cy="688848"/>
              <a:chOff x="533400" y="1066800"/>
              <a:chExt cx="8994648" cy="688848"/>
            </a:xfrm>
          </p:grpSpPr>
          <p:sp>
            <p:nvSpPr>
              <p:cNvPr id="77" name="Content block 2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82" name="Content block 2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66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723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67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262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68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801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69" name="Content block 201" hidden="1"/>
              <p:cNvSpPr>
                <a:spLocks noChangeArrowheads="1"/>
              </p:cNvSpPr>
              <p:nvPr/>
            </p:nvSpPr>
            <p:spPr bwMode="gray">
              <a:xfrm>
                <a:off x="53340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</p:grpSp>
        <p:grpSp>
          <p:nvGrpSpPr>
            <p:cNvPr id="102" name="Group 100" hidden="1"/>
            <p:cNvGrpSpPr/>
            <p:nvPr userDrawn="1"/>
          </p:nvGrpSpPr>
          <p:grpSpPr>
            <a:xfrm>
              <a:off x="533400" y="2054352"/>
              <a:ext cx="8994648" cy="688848"/>
              <a:chOff x="533400" y="2054352"/>
              <a:chExt cx="8994648" cy="688848"/>
            </a:xfrm>
          </p:grpSpPr>
          <p:sp>
            <p:nvSpPr>
              <p:cNvPr id="71" name="Content block 1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76" name="Content block 1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72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723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73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262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74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801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  <p:sp>
            <p:nvSpPr>
              <p:cNvPr id="75" name="Content block 101" hidden="1"/>
              <p:cNvSpPr>
                <a:spLocks noChangeArrowheads="1"/>
              </p:cNvSpPr>
              <p:nvPr/>
            </p:nvSpPr>
            <p:spPr bwMode="gray">
              <a:xfrm>
                <a:off x="53340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US" sz="1588" dirty="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138" y="943983"/>
            <a:ext cx="8179724" cy="7422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ko-KR" altLang="en-US" noProof="0" dirty="0"/>
              <a:t>마스터 제목 스타일 편집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38" y="1815353"/>
            <a:ext cx="8179724" cy="4307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0" y="6252882"/>
            <a:ext cx="1521229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138" y="6252882"/>
            <a:ext cx="5253644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2320" y="6390042"/>
            <a:ext cx="1521229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D5A39AF-FEF5-47AB-AA80-4C0BD4A8B0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6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hf hdr="0" ftr="0" dt="0"/>
  <p:txStyles>
    <p:titleStyle>
      <a:lvl1pPr algn="l" defTabSz="899010" rtl="0" eaLnBrk="1" latinLnBrk="0" hangingPunct="1">
        <a:spcBef>
          <a:spcPct val="0"/>
        </a:spcBef>
        <a:buNone/>
        <a:defRPr sz="1235" b="1" i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Wingdings" pitchFamily="2" charset="2"/>
        <a:buNone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07320" marR="0" indent="-201717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Times New Roman" pitchFamily="18" charset="0"/>
        <a:buChar char="•"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2963" marR="0" indent="-203305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Arial" pitchFamily="34" charset="0"/>
        <a:buChar char="-"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13092" marR="0" indent="-203305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Georgia" pitchFamily="18" charset="0"/>
        <a:buChar char="◦"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06867" marR="0" indent="-201717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Georgia" pitchFamily="18" charset="0"/>
        <a:buChar char="›"/>
        <a:tabLst/>
        <a:defRPr sz="971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6482" indent="-203305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2963" indent="-201717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13092" indent="-201717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899010" rtl="0" eaLnBrk="1" latinLnBrk="0" hangingPunct="1">
        <a:lnSpc>
          <a:spcPct val="100000"/>
        </a:lnSpc>
        <a:spcBef>
          <a:spcPts val="0"/>
        </a:spcBef>
        <a:spcAft>
          <a:spcPts val="529"/>
        </a:spcAft>
        <a:buFont typeface="Arial" pitchFamily="34" charset="0"/>
        <a:buNone/>
        <a:defRPr lang="en-GB" sz="971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9505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9010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8516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8021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7527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97032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46538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96043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7380312" y="6327050"/>
            <a:ext cx="1368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AUDIT • TAX • ADVISORY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43119" y="6124943"/>
            <a:ext cx="35053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i="1" dirty="0">
                <a:latin typeface="Trebuchet MS" panose="020B0603020202020204" pitchFamily="34" charset="0"/>
              </a:rPr>
              <a:t>Copyright © 2022 donghyun Accounting Corp. All right reserved.</a:t>
            </a:r>
            <a:endParaRPr lang="ko-KR" altLang="en-US" sz="700" b="1" i="1" dirty="0">
              <a:latin typeface="Trebuchet MS" panose="020B0603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72000" y="204026"/>
            <a:ext cx="4105227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i="1" dirty="0">
                <a:solidFill>
                  <a:srgbClr val="8C5110"/>
                </a:solidFill>
                <a:latin typeface="Trebuchet MS" panose="020B0603020202020204" pitchFamily="34" charset="0"/>
              </a:rPr>
              <a:t>Strictly Proprietary and Confidential</a:t>
            </a:r>
            <a:endParaRPr lang="ko-KR" altLang="en-US" sz="1200" b="1" i="1" dirty="0">
              <a:solidFill>
                <a:srgbClr val="8C511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633490C-6098-4DF4-8131-55A3B82FDD77}"/>
              </a:ext>
            </a:extLst>
          </p:cNvPr>
          <p:cNvCxnSpPr/>
          <p:nvPr/>
        </p:nvCxnSpPr>
        <p:spPr>
          <a:xfrm>
            <a:off x="467542" y="2931518"/>
            <a:ext cx="8280920" cy="0"/>
          </a:xfrm>
          <a:prstGeom prst="line">
            <a:avLst/>
          </a:prstGeom>
          <a:ln w="12700">
            <a:solidFill>
              <a:srgbClr val="633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953F63-25DE-4957-A0A8-99F146CF5971}"/>
              </a:ext>
            </a:extLst>
          </p:cNvPr>
          <p:cNvSpPr txBox="1"/>
          <p:nvPr/>
        </p:nvSpPr>
        <p:spPr>
          <a:xfrm>
            <a:off x="633800" y="2147388"/>
            <a:ext cx="5758097" cy="32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ko-KR" sz="1400" dirty="0">
                <a:solidFill>
                  <a:srgbClr val="8C5110"/>
                </a:solidFill>
                <a:latin typeface="Trebuchet MS" panose="020B0603020202020204" pitchFamily="34" charset="0"/>
              </a:rPr>
              <a:t>ID Quantique SA </a:t>
            </a:r>
            <a:r>
              <a:rPr lang="ko-KR" altLang="en-US" sz="1400" dirty="0">
                <a:solidFill>
                  <a:srgbClr val="8C5110"/>
                </a:solidFill>
                <a:latin typeface="Trebuchet MS" panose="020B0603020202020204" pitchFamily="34" charset="0"/>
              </a:rPr>
              <a:t>관련 영업권에 대한</a:t>
            </a:r>
            <a:endParaRPr lang="en-US" altLang="ko-KR" sz="1400" dirty="0">
              <a:solidFill>
                <a:srgbClr val="8C5110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C2AF4-65BE-4E7B-B395-203F00039E83}"/>
              </a:ext>
            </a:extLst>
          </p:cNvPr>
          <p:cNvSpPr txBox="1"/>
          <p:nvPr/>
        </p:nvSpPr>
        <p:spPr>
          <a:xfrm>
            <a:off x="633800" y="2946695"/>
            <a:ext cx="4175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ko-KR" altLang="en-US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●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, 2023</a:t>
            </a:r>
            <a:endParaRPr lang="ko-KR" altLang="en-US" sz="14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1F70E1-74BC-4DEB-9DEA-CCD3CCF659CA}"/>
              </a:ext>
            </a:extLst>
          </p:cNvPr>
          <p:cNvSpPr txBox="1"/>
          <p:nvPr/>
        </p:nvSpPr>
        <p:spPr>
          <a:xfrm>
            <a:off x="633800" y="2483433"/>
            <a:ext cx="791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prstClr val="black"/>
                </a:solidFill>
                <a:latin typeface="Trebuchet MS" panose="020B0603020202020204" pitchFamily="34" charset="0"/>
              </a:rPr>
              <a:t>K-IFRS </a:t>
            </a:r>
            <a:r>
              <a:rPr lang="ko-KR" altLang="en-US" sz="2000" b="1" dirty="0">
                <a:solidFill>
                  <a:prstClr val="black"/>
                </a:solidFill>
                <a:latin typeface="Trebuchet MS" panose="020B0603020202020204" pitchFamily="34" charset="0"/>
              </a:rPr>
              <a:t>제</a:t>
            </a:r>
            <a:r>
              <a:rPr lang="en-US" altLang="ko-KR" sz="2000" b="1" dirty="0">
                <a:solidFill>
                  <a:prstClr val="black"/>
                </a:solidFill>
                <a:latin typeface="Trebuchet MS" panose="020B0603020202020204" pitchFamily="34" charset="0"/>
              </a:rPr>
              <a:t>1036</a:t>
            </a:r>
            <a:r>
              <a:rPr lang="ko-KR" altLang="en-US" sz="2000" b="1" dirty="0">
                <a:solidFill>
                  <a:prstClr val="black"/>
                </a:solidFill>
                <a:latin typeface="Trebuchet MS" panose="020B0603020202020204" pitchFamily="34" charset="0"/>
              </a:rPr>
              <a:t>호 자산손상 검토보고서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7B9904-3664-45D6-8084-54102496BC8F}"/>
              </a:ext>
            </a:extLst>
          </p:cNvPr>
          <p:cNvSpPr/>
          <p:nvPr/>
        </p:nvSpPr>
        <p:spPr>
          <a:xfrm>
            <a:off x="467543" y="2091970"/>
            <a:ext cx="86640" cy="839548"/>
          </a:xfrm>
          <a:prstGeom prst="rect">
            <a:avLst/>
          </a:prstGeom>
          <a:solidFill>
            <a:srgbClr val="633A11"/>
          </a:solidFill>
          <a:ln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4EE4F37-EC6C-4DB0-AB6A-55B0FC00F7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0" y="6093939"/>
            <a:ext cx="1368152" cy="31100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55B2E3-314F-4CD2-85C3-B2A953734330}"/>
              </a:ext>
            </a:extLst>
          </p:cNvPr>
          <p:cNvCxnSpPr>
            <a:cxnSpLocks/>
          </p:cNvCxnSpPr>
          <p:nvPr/>
        </p:nvCxnSpPr>
        <p:spPr>
          <a:xfrm>
            <a:off x="561786" y="2091970"/>
            <a:ext cx="0" cy="1162500"/>
          </a:xfrm>
          <a:prstGeom prst="line">
            <a:avLst/>
          </a:prstGeom>
          <a:ln w="12700">
            <a:solidFill>
              <a:srgbClr val="633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8FD0E53-18E6-47CC-B04C-D94FA990E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73" y="317993"/>
            <a:ext cx="1117657" cy="5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7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700" dirty="0">
                <a:ea typeface="+mn-ea"/>
              </a:rPr>
              <a:t>검토방법의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836712"/>
            <a:ext cx="864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B1112"/>
              </a:buClr>
            </a:pPr>
            <a:r>
              <a:rPr lang="ko-KR" altLang="en-US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자산의 손상검사와 관련한 기본적인 검토방법은 다음과 같습니다</a:t>
            </a:r>
            <a:r>
              <a:rPr lang="en-US" altLang="ko-KR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1436E6C-BF69-4138-89E6-E119ECEED422}"/>
              </a:ext>
            </a:extLst>
          </p:cNvPr>
          <p:cNvGrpSpPr/>
          <p:nvPr/>
        </p:nvGrpSpPr>
        <p:grpSpPr>
          <a:xfrm>
            <a:off x="336055" y="1327361"/>
            <a:ext cx="8449805" cy="288032"/>
            <a:chOff x="323528" y="1556178"/>
            <a:chExt cx="4824536" cy="277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83FF631-BC8E-4356-8F07-CCE2BF83A5F3}"/>
                </a:ext>
              </a:extLst>
            </p:cNvPr>
            <p:cNvSpPr/>
            <p:nvPr/>
          </p:nvSpPr>
          <p:spPr>
            <a:xfrm>
              <a:off x="323851" y="1556178"/>
              <a:ext cx="4824213" cy="276999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Impairment</a:t>
              </a:r>
              <a:r>
                <a:rPr lang="ko-KR" altLang="en-US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Review</a:t>
              </a:r>
              <a:r>
                <a:rPr lang="ko-KR" altLang="en-US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Overview</a:t>
              </a:r>
              <a:endParaRPr lang="ko-KR" altLang="en-US" sz="1200" i="1" dirty="0">
                <a:solidFill>
                  <a:srgbClr val="633A1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753ACB5-58DF-474C-8923-00500A80838F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15875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37" name="Rectangle 67">
            <a:extLst>
              <a:ext uri="{FF2B5EF4-FFF2-40B4-BE49-F238E27FC236}">
                <a16:creationId xmlns:a16="http://schemas.microsoft.com/office/drawing/2014/main" id="{5520EC1E-894F-4B5F-970C-166343046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658" y="1984247"/>
            <a:ext cx="1642651" cy="938973"/>
          </a:xfrm>
          <a:prstGeom prst="rect">
            <a:avLst/>
          </a:prstGeom>
          <a:noFill/>
          <a:ln>
            <a:solidFill>
              <a:srgbClr val="8C5110"/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anchor="ctr"/>
          <a:lstStyle/>
          <a:p>
            <a:pPr algn="ctr" latinLnBrk="0">
              <a:spcBef>
                <a:spcPts val="300"/>
              </a:spcBef>
            </a:pPr>
            <a:r>
              <a:rPr kumimoji="1" lang="ko-KR" altLang="en-US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손상이 인식되어야 할 수준의 결정</a:t>
            </a:r>
            <a:endParaRPr kumimoji="1" lang="en-US" altLang="ko-KR" sz="1000" b="1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algn="ctr" latinLnBrk="0">
              <a:spcBef>
                <a:spcPts val="300"/>
              </a:spcBef>
            </a:pPr>
            <a:endParaRPr kumimoji="1" lang="en-US" altLang="ko-KR" sz="600" b="1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algn="ctr" latinLnBrk="0">
              <a:spcBef>
                <a:spcPts val="300"/>
              </a:spcBef>
            </a:pP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개별자산 또는 현금창출단위 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(CGU)</a:t>
            </a:r>
          </a:p>
        </p:txBody>
      </p:sp>
      <p:sp>
        <p:nvSpPr>
          <p:cNvPr id="38" name="Rectangle 67">
            <a:extLst>
              <a:ext uri="{FF2B5EF4-FFF2-40B4-BE49-F238E27FC236}">
                <a16:creationId xmlns:a16="http://schemas.microsoft.com/office/drawing/2014/main" id="{E960578D-B2DB-4867-AAA2-A91A8A959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65" y="3429000"/>
            <a:ext cx="1642651" cy="945773"/>
          </a:xfrm>
          <a:prstGeom prst="rect">
            <a:avLst/>
          </a:prstGeom>
          <a:noFill/>
          <a:ln>
            <a:solidFill>
              <a:srgbClr val="8C5110"/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anchor="ctr"/>
          <a:lstStyle/>
          <a:p>
            <a:pPr algn="ctr" latinLnBrk="0">
              <a:spcBef>
                <a:spcPts val="300"/>
              </a:spcBef>
              <a:defRPr/>
            </a:pPr>
            <a:r>
              <a:rPr kumimoji="1" lang="ko-KR" altLang="en-US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회수가능액 추정</a:t>
            </a:r>
            <a:r>
              <a:rPr kumimoji="1" lang="en-US" altLang="ko-KR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(A)</a:t>
            </a:r>
          </a:p>
          <a:p>
            <a:pPr algn="ctr" latinLnBrk="0">
              <a:spcBef>
                <a:spcPts val="300"/>
              </a:spcBef>
              <a:defRPr/>
            </a:pPr>
            <a:endParaRPr kumimoji="1" lang="en-US" altLang="ko-KR" sz="600" b="1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algn="ctr" latinLnBrk="0">
              <a:spcBef>
                <a:spcPts val="300"/>
              </a:spcBef>
              <a:defRPr/>
            </a:pP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Max[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사용가치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, 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순공정가치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]</a:t>
            </a:r>
          </a:p>
        </p:txBody>
      </p:sp>
      <p:sp>
        <p:nvSpPr>
          <p:cNvPr id="39" name="Rectangle 67">
            <a:extLst>
              <a:ext uri="{FF2B5EF4-FFF2-40B4-BE49-F238E27FC236}">
                <a16:creationId xmlns:a16="http://schemas.microsoft.com/office/drawing/2014/main" id="{D6F31CE6-A4CD-4674-976C-DB6D5F270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893" y="3429000"/>
            <a:ext cx="1642651" cy="945775"/>
          </a:xfrm>
          <a:prstGeom prst="rect">
            <a:avLst/>
          </a:prstGeom>
          <a:noFill/>
          <a:ln>
            <a:solidFill>
              <a:srgbClr val="8C5110"/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anchor="ctr"/>
          <a:lstStyle/>
          <a:p>
            <a:pPr algn="ctr" latinLnBrk="0">
              <a:spcBef>
                <a:spcPts val="300"/>
              </a:spcBef>
              <a:defRPr/>
            </a:pPr>
            <a:r>
              <a:rPr kumimoji="1" lang="ko-KR" altLang="en-US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자산 또는 </a:t>
            </a:r>
            <a:r>
              <a:rPr kumimoji="1" lang="en-US" altLang="ko-KR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CGU</a:t>
            </a:r>
            <a:r>
              <a:rPr kumimoji="1" lang="ko-KR" altLang="en-US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의 장부금액 결정</a:t>
            </a:r>
            <a:r>
              <a:rPr kumimoji="1" lang="en-US" altLang="ko-KR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(B)</a:t>
            </a:r>
            <a:endParaRPr kumimoji="1" lang="en-US" altLang="ko-KR" sz="1000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</p:txBody>
      </p:sp>
      <p:sp>
        <p:nvSpPr>
          <p:cNvPr id="40" name="Rectangle 67">
            <a:extLst>
              <a:ext uri="{FF2B5EF4-FFF2-40B4-BE49-F238E27FC236}">
                <a16:creationId xmlns:a16="http://schemas.microsoft.com/office/drawing/2014/main" id="{2397B561-1BBE-464B-89DD-4F48FF3D6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658" y="4852227"/>
            <a:ext cx="1642651" cy="938973"/>
          </a:xfrm>
          <a:prstGeom prst="rect">
            <a:avLst/>
          </a:prstGeom>
          <a:solidFill>
            <a:srgbClr val="F3ECE2"/>
          </a:solidFill>
          <a:ln>
            <a:solidFill>
              <a:srgbClr val="8C5110"/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anchor="ctr"/>
          <a:lstStyle/>
          <a:p>
            <a:pPr algn="ctr" latinLnBrk="0">
              <a:spcBef>
                <a:spcPts val="300"/>
              </a:spcBef>
              <a:defRPr/>
            </a:pPr>
            <a:r>
              <a:rPr kumimoji="1" lang="ko-KR" altLang="en-US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회수가능액과 장부금액의 비교</a:t>
            </a:r>
            <a:endParaRPr kumimoji="1" lang="en-US" altLang="ko-KR" sz="1000" b="1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algn="ctr" latinLnBrk="0">
              <a:spcBef>
                <a:spcPts val="300"/>
              </a:spcBef>
              <a:defRPr/>
            </a:pPr>
            <a:endParaRPr kumimoji="1" lang="en-US" altLang="ko-KR" sz="600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algn="ctr" latinLnBrk="0">
              <a:spcBef>
                <a:spcPts val="300"/>
              </a:spcBef>
              <a:defRPr/>
            </a:pP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A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＞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B : 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손상되지 아니함</a:t>
            </a:r>
            <a:endParaRPr kumimoji="1" lang="en-US" altLang="ko-KR" sz="1000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algn="ctr" latinLnBrk="0">
              <a:spcBef>
                <a:spcPts val="300"/>
              </a:spcBef>
              <a:defRPr/>
            </a:pP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A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＜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B : 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손상됨</a:t>
            </a:r>
            <a:endParaRPr kumimoji="1" lang="en-US" altLang="ko-KR" sz="1000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</p:txBody>
      </p:sp>
      <p:sp>
        <p:nvSpPr>
          <p:cNvPr id="41" name="텍스트 개체 틀 4">
            <a:extLst>
              <a:ext uri="{FF2B5EF4-FFF2-40B4-BE49-F238E27FC236}">
                <a16:creationId xmlns:a16="http://schemas.microsoft.com/office/drawing/2014/main" id="{330E054D-7702-488D-9351-EE8E9435AD87}"/>
              </a:ext>
            </a:extLst>
          </p:cNvPr>
          <p:cNvSpPr txBox="1">
            <a:spLocks/>
          </p:cNvSpPr>
          <p:nvPr/>
        </p:nvSpPr>
        <p:spPr>
          <a:xfrm>
            <a:off x="4903773" y="1866263"/>
            <a:ext cx="3770889" cy="4311356"/>
          </a:xfrm>
          <a:prstGeom prst="rect">
            <a:avLst/>
          </a:prstGeom>
        </p:spPr>
        <p:txBody>
          <a:bodyPr anchor="ctr"/>
          <a:lstStyle/>
          <a:p>
            <a:pPr marL="92075" indent="-92075" algn="just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한국채택국제회계기준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(K-IFRS) 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제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1036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호 자산손상은 손상검사 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(Impairment Test)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와 관련하여 다음과 같은 일반 원칙을 제시하고 있습니다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.</a:t>
            </a:r>
          </a:p>
          <a:p>
            <a:pPr marL="92075" indent="-92075" algn="just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  <a:defRPr/>
            </a:pPr>
            <a:endParaRPr kumimoji="1" lang="en-US" altLang="ko-KR" sz="10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92075" indent="-92075" algn="just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자산의 회수가능액이 장부금액에 미달하는 경우 자산의 장부금액을 회수가능액으로 감소시키도록 하고 있으며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, 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이때 감소금액은 손상차손으로 당기 손익에 반영됩니다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.</a:t>
            </a:r>
          </a:p>
          <a:p>
            <a:pPr marL="92075" indent="-92075" algn="just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  <a:defRPr/>
            </a:pPr>
            <a:endParaRPr kumimoji="1" lang="en-US" altLang="ko-KR" sz="10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92075" indent="-92075" algn="just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회수가능액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(Recoverable Amount)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은 자산 또는 현금창출단위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(CGU)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의 순공정가치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(FVLCTS)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와 사용가치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(VIU) 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중 큰 금액입니다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.</a:t>
            </a:r>
            <a:b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</a:br>
            <a:endParaRPr kumimoji="1" lang="en-US" altLang="ko-KR" sz="10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92075" indent="-92075" algn="just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공정가치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(FVLCS)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는 합리적인 판단력과 거래의사가 있는 독립된 당사자 사이의 거래에서 자산 또는 현금창출단위의 매각으로부터 수취할 수 있는 금액에서 처분부대원가를 차감한 금액입니다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.</a:t>
            </a:r>
          </a:p>
          <a:p>
            <a:pPr marL="92075" indent="-92075" algn="just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  <a:defRPr/>
            </a:pPr>
            <a:endParaRPr kumimoji="1" lang="en-US" altLang="ko-KR" sz="10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92075" indent="-92075" algn="just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사용가치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(VIU)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</a:rPr>
              <a:t>는 자산이나 현금창출단위에서 창출된 것으로 기대되는 미래현금흐름의 현재가치입니다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</a:rPr>
              <a:t>.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CC46F77F-4803-4A5E-B779-DCF1C663248B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rot="5400000">
            <a:off x="1645948" y="2650964"/>
            <a:ext cx="505780" cy="1050293"/>
          </a:xfrm>
          <a:prstGeom prst="bentConnector3">
            <a:avLst/>
          </a:prstGeom>
          <a:ln>
            <a:solidFill>
              <a:srgbClr val="633A1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732F6766-0F6C-49BD-A0CF-9113DFA0228B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16200000" flipH="1">
            <a:off x="2656211" y="2690992"/>
            <a:ext cx="505780" cy="970235"/>
          </a:xfrm>
          <a:prstGeom prst="bentConnector3">
            <a:avLst>
              <a:gd name="adj1" fmla="val 50000"/>
            </a:avLst>
          </a:prstGeom>
          <a:ln>
            <a:solidFill>
              <a:srgbClr val="633A1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808A58A9-EEF3-43A7-AF23-FED8348B9F3F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1660110" y="4088353"/>
            <a:ext cx="477454" cy="1050293"/>
          </a:xfrm>
          <a:prstGeom prst="bentConnector3">
            <a:avLst>
              <a:gd name="adj1" fmla="val 50000"/>
            </a:avLst>
          </a:prstGeom>
          <a:ln>
            <a:solidFill>
              <a:srgbClr val="633A1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7A3F9211-F009-4215-AF07-907F5369834F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5400000">
            <a:off x="2670376" y="4128384"/>
            <a:ext cx="477452" cy="970235"/>
          </a:xfrm>
          <a:prstGeom prst="bentConnector3">
            <a:avLst>
              <a:gd name="adj1" fmla="val 50000"/>
            </a:avLst>
          </a:prstGeom>
          <a:ln>
            <a:solidFill>
              <a:srgbClr val="633A1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5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60519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rebuchet MS" panose="020B0603020202020204" pitchFamily="34" charset="0"/>
              </a:rPr>
              <a:t>Section </a:t>
            </a:r>
            <a:r>
              <a:rPr lang="en-US" altLang="ko-KR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평가대상 </a:t>
            </a:r>
            <a:r>
              <a:rPr lang="en-US" altLang="ko-KR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CGU</a:t>
            </a:r>
            <a:r>
              <a:rPr lang="ko-KR" altLang="en-US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 일반현황</a:t>
            </a:r>
            <a:endParaRPr lang="ko-KR" altLang="en-US" b="1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701" y="2109251"/>
            <a:ext cx="7199715" cy="1443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673475" algn="l"/>
                <a:tab pos="6724650" algn="l"/>
              </a:tabLst>
              <a:defRPr sz="1200" b="1">
                <a:solidFill>
                  <a:srgbClr val="633A1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altLang="ko-KR" dirty="0"/>
              <a:t>Company Overview</a:t>
            </a:r>
          </a:p>
          <a:p>
            <a:r>
              <a:rPr lang="en-US" altLang="ko-KR" dirty="0"/>
              <a:t>Market Overview</a:t>
            </a:r>
          </a:p>
          <a:p>
            <a:r>
              <a:rPr lang="en-US" altLang="ko-KR" dirty="0"/>
              <a:t>Competition</a:t>
            </a:r>
          </a:p>
          <a:p>
            <a:r>
              <a:rPr lang="en-US" altLang="ko-KR" dirty="0"/>
              <a:t>Business Overview</a:t>
            </a:r>
          </a:p>
          <a:p>
            <a:r>
              <a:rPr lang="en-US" altLang="ko-KR" dirty="0"/>
              <a:t>Key Historical Results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12149" y="2037243"/>
            <a:ext cx="7676275" cy="0"/>
          </a:xfrm>
          <a:prstGeom prst="line">
            <a:avLst/>
          </a:prstGeom>
          <a:ln w="9525">
            <a:solidFill>
              <a:srgbClr val="633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1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Market Overview</a:t>
            </a:r>
            <a:endParaRPr lang="ko-KR" altLang="en-US" sz="1700" dirty="0"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836712"/>
            <a:ext cx="8640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B1112"/>
              </a:buClr>
            </a:pP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5G 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환경에 따른 트래픽 증가 및 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Quantum Computing 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환경의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본격적인 도래는 향후 정부 및 기업의 정보 위험을 측정 불가능한 수준으로 증대시킬 것으로 예상됩니다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DC33A1-2663-4274-9F85-83F7E235FE43}"/>
              </a:ext>
            </a:extLst>
          </p:cNvPr>
          <p:cNvSpPr/>
          <p:nvPr/>
        </p:nvSpPr>
        <p:spPr bwMode="auto">
          <a:xfrm>
            <a:off x="287338" y="1916438"/>
            <a:ext cx="1156092" cy="1801700"/>
          </a:xfrm>
          <a:prstGeom prst="rect">
            <a:avLst/>
          </a:prstGeom>
          <a:pattFill prst="ltUpDiag">
            <a:fgClr>
              <a:srgbClr val="E7DAC4"/>
            </a:fgClr>
            <a:bgClr>
              <a:schemeClr val="bg1"/>
            </a:bgClr>
          </a:pattFill>
          <a:ln w="6350" cap="flat" cmpd="sng" algn="ctr">
            <a:solidFill>
              <a:srgbClr val="8C511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5G </a:t>
            </a:r>
            <a:r>
              <a:rPr lang="ko-KR" altLang="en-US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환경 보안위험 증가</a:t>
            </a:r>
            <a:endParaRPr lang="en-US" altLang="ko-KR" sz="1100" b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CAD188-3706-4826-87BF-22E1E29C38DA}"/>
              </a:ext>
            </a:extLst>
          </p:cNvPr>
          <p:cNvSpPr/>
          <p:nvPr/>
        </p:nvSpPr>
        <p:spPr>
          <a:xfrm>
            <a:off x="5052345" y="1916438"/>
            <a:ext cx="3804318" cy="18017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5G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시대에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IT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취약성은 일상 생활을 보안 위험에 노출시킬 것임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’24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5G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네트워크는 전 세계 모바일 데이터 트래픽의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¼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를 차지할 전망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’24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 스마트폰에서 발생되는 트래픽은 전체 모바일 데이터 트래픽의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95%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를 차지할 것으로 예상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글로벌 데이터 센터 트래픽은 연평균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25%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로 증가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글로벌 클라우드 트래픽은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’21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년까지 전체 데이터 센터 트래픽의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95%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를 차지할 것으로 전망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B6B524-EC71-42C7-A73D-DB7D3B3C4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89" y="1916437"/>
            <a:ext cx="3220997" cy="18017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613AB19-4325-40C6-A701-DC737726F30B}"/>
              </a:ext>
            </a:extLst>
          </p:cNvPr>
          <p:cNvSpPr/>
          <p:nvPr/>
        </p:nvSpPr>
        <p:spPr bwMode="auto">
          <a:xfrm>
            <a:off x="287338" y="4063893"/>
            <a:ext cx="1156092" cy="2084244"/>
          </a:xfrm>
          <a:prstGeom prst="rect">
            <a:avLst/>
          </a:prstGeom>
          <a:pattFill prst="ltUpDiag">
            <a:fgClr>
              <a:srgbClr val="E7DAC4"/>
            </a:fgClr>
            <a:bgClr>
              <a:schemeClr val="bg1"/>
            </a:bgClr>
          </a:pattFill>
          <a:ln w="6350" cap="flat" cmpd="sng" algn="ctr">
            <a:solidFill>
              <a:srgbClr val="8C511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Quantum Computing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968521-2893-46D7-8089-1FE83B0EA707}"/>
              </a:ext>
            </a:extLst>
          </p:cNvPr>
          <p:cNvSpPr/>
          <p:nvPr/>
        </p:nvSpPr>
        <p:spPr>
          <a:xfrm>
            <a:off x="5088162" y="4063893"/>
            <a:ext cx="3804318" cy="208424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현재 공개키 암호화 방식은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Quantum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시대에 더 이상 안전하지 않음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“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양자 컴퓨팅은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5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 이내 기존 암호화를 종료시킬 수 있음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(Sundar Pichai, Google, CEO)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완전히 구현된 양자 컴퓨터는 오늘날 가장 정교한 암호를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15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분 만에 해독할 수 있음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(Paolo Bianco, Airbus Group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의 글로벌 연구 협력 관리자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)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양자 컴퓨터는 개발이 가속화되고 있으며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불과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10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∼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15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 내에 대규모로 발전할 것임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현재 데이터 관리와 함께 양자 위협은 정부와 기업을 측정 불가능한 규모의 위험에 노출시킬 것임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EA7B3EE-EA46-4BF5-9C89-86E7AED5980E}"/>
              </a:ext>
            </a:extLst>
          </p:cNvPr>
          <p:cNvCxnSpPr/>
          <p:nvPr/>
        </p:nvCxnSpPr>
        <p:spPr>
          <a:xfrm>
            <a:off x="287338" y="3897745"/>
            <a:ext cx="8569325" cy="0"/>
          </a:xfrm>
          <a:prstGeom prst="line">
            <a:avLst/>
          </a:prstGeom>
          <a:ln>
            <a:solidFill>
              <a:srgbClr val="8C511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3DE686C0-D8E3-4BC6-9A52-6334EC5D2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93" y="4077353"/>
            <a:ext cx="3332988" cy="19446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CA74E2-2A50-4E94-B657-D71DC16D30DE}"/>
              </a:ext>
            </a:extLst>
          </p:cNvPr>
          <p:cNvSpPr txBox="1"/>
          <p:nvPr/>
        </p:nvSpPr>
        <p:spPr>
          <a:xfrm>
            <a:off x="2572386" y="5945046"/>
            <a:ext cx="21440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00" i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Tractica, November 2019</a:t>
            </a:r>
            <a:endParaRPr lang="ko-KR" altLang="en-US" sz="700" i="1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83BFD48-DFB5-4F69-A762-1280D60D1B2D}"/>
              </a:ext>
            </a:extLst>
          </p:cNvPr>
          <p:cNvSpPr/>
          <p:nvPr/>
        </p:nvSpPr>
        <p:spPr>
          <a:xfrm>
            <a:off x="2059709" y="4599709"/>
            <a:ext cx="2466109" cy="1062182"/>
          </a:xfrm>
          <a:custGeom>
            <a:avLst/>
            <a:gdLst>
              <a:gd name="connsiteX0" fmla="*/ 0 w 2466109"/>
              <a:gd name="connsiteY0" fmla="*/ 1062182 h 1062182"/>
              <a:gd name="connsiteX1" fmla="*/ 729673 w 2466109"/>
              <a:gd name="connsiteY1" fmla="*/ 1034473 h 1062182"/>
              <a:gd name="connsiteX2" fmla="*/ 1293091 w 2466109"/>
              <a:gd name="connsiteY2" fmla="*/ 960582 h 1062182"/>
              <a:gd name="connsiteX3" fmla="*/ 1764146 w 2466109"/>
              <a:gd name="connsiteY3" fmla="*/ 711200 h 1062182"/>
              <a:gd name="connsiteX4" fmla="*/ 2142836 w 2466109"/>
              <a:gd name="connsiteY4" fmla="*/ 378691 h 1062182"/>
              <a:gd name="connsiteX5" fmla="*/ 2466109 w 2466109"/>
              <a:gd name="connsiteY5" fmla="*/ 0 h 106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109" h="1062182">
                <a:moveTo>
                  <a:pt x="0" y="1062182"/>
                </a:moveTo>
                <a:cubicBezTo>
                  <a:pt x="257079" y="1056794"/>
                  <a:pt x="514158" y="1051406"/>
                  <a:pt x="729673" y="1034473"/>
                </a:cubicBezTo>
                <a:cubicBezTo>
                  <a:pt x="945188" y="1017540"/>
                  <a:pt x="1120679" y="1014461"/>
                  <a:pt x="1293091" y="960582"/>
                </a:cubicBezTo>
                <a:cubicBezTo>
                  <a:pt x="1465503" y="906703"/>
                  <a:pt x="1622522" y="808182"/>
                  <a:pt x="1764146" y="711200"/>
                </a:cubicBezTo>
                <a:cubicBezTo>
                  <a:pt x="1905770" y="614218"/>
                  <a:pt x="2025842" y="497224"/>
                  <a:pt x="2142836" y="378691"/>
                </a:cubicBezTo>
                <a:cubicBezTo>
                  <a:pt x="2259830" y="260158"/>
                  <a:pt x="2362969" y="130079"/>
                  <a:pt x="2466109" y="0"/>
                </a:cubicBezTo>
              </a:path>
            </a:pathLst>
          </a:custGeom>
          <a:noFill/>
          <a:ln>
            <a:solidFill>
              <a:srgbClr val="633A1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26C082-6F86-4269-BBD8-79624A11DD24}"/>
              </a:ext>
            </a:extLst>
          </p:cNvPr>
          <p:cNvSpPr txBox="1"/>
          <p:nvPr/>
        </p:nvSpPr>
        <p:spPr>
          <a:xfrm>
            <a:off x="2707860" y="4934249"/>
            <a:ext cx="126829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i="1" dirty="0"/>
              <a:t>CAGR(’21</a:t>
            </a:r>
            <a:r>
              <a:rPr lang="ko-KR" altLang="en-US" sz="900" b="1" i="1" dirty="0"/>
              <a:t>∼</a:t>
            </a:r>
            <a:r>
              <a:rPr lang="en-US" altLang="ko-KR" sz="900" b="1" i="1" dirty="0"/>
              <a:t>’30) : 41.8%</a:t>
            </a:r>
            <a:endParaRPr lang="ko-KR" altLang="en-US" sz="900" b="1" i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849E8B-9BD2-4A77-846D-48F5102C643C}"/>
              </a:ext>
            </a:extLst>
          </p:cNvPr>
          <p:cNvGrpSpPr/>
          <p:nvPr/>
        </p:nvGrpSpPr>
        <p:grpSpPr>
          <a:xfrm>
            <a:off x="280639" y="1445832"/>
            <a:ext cx="8611841" cy="311286"/>
            <a:chOff x="323528" y="1583661"/>
            <a:chExt cx="4824536" cy="24951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5622427-0948-43DC-BDCF-242AFE647519}"/>
                </a:ext>
              </a:extLst>
            </p:cNvPr>
            <p:cNvSpPr/>
            <p:nvPr/>
          </p:nvSpPr>
          <p:spPr>
            <a:xfrm>
              <a:off x="323852" y="1583661"/>
              <a:ext cx="4824212" cy="222033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Market</a:t>
              </a:r>
              <a:r>
                <a:rPr lang="ko-KR" altLang="en-US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Overview</a:t>
              </a:r>
              <a:endParaRPr lang="ko-KR" altLang="en-US" sz="1200" i="1" dirty="0">
                <a:solidFill>
                  <a:srgbClr val="633A1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B87B210-34FA-442A-9054-CA165ABAF119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6350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292934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Market Overview</a:t>
            </a:r>
            <a:endParaRPr lang="ko-KR" altLang="en-US" sz="1700" dirty="0"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836712"/>
            <a:ext cx="8640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B1112"/>
              </a:buClr>
            </a:pP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양자 암호화 시장은 양자 컴퓨팅 시장의 성장과 더불어 매우 큰 성장 잠재력을 보유하고 있으며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이미 주요국가 및 기업에서는 신속한 투자를 통해 변화에 대응하고 있습니다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.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582DA32-0476-411B-B696-485F44A29FB2}"/>
              </a:ext>
            </a:extLst>
          </p:cNvPr>
          <p:cNvGrpSpPr/>
          <p:nvPr/>
        </p:nvGrpSpPr>
        <p:grpSpPr>
          <a:xfrm>
            <a:off x="280639" y="1436597"/>
            <a:ext cx="4146899" cy="311286"/>
            <a:chOff x="323528" y="1583661"/>
            <a:chExt cx="4824536" cy="24951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AB77ED-D2D0-402E-BC9A-C1EE5875D283}"/>
                </a:ext>
              </a:extLst>
            </p:cNvPr>
            <p:cNvSpPr/>
            <p:nvPr/>
          </p:nvSpPr>
          <p:spPr>
            <a:xfrm>
              <a:off x="323852" y="1583661"/>
              <a:ext cx="4824212" cy="222033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Market</a:t>
              </a:r>
              <a:r>
                <a:rPr lang="ko-KR" altLang="en-US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Opportunity</a:t>
              </a:r>
              <a:endParaRPr lang="ko-KR" altLang="en-US" sz="1200" i="1" dirty="0">
                <a:solidFill>
                  <a:srgbClr val="633A1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A2CBAD9-1610-4B0C-8507-2AC7077C23DC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6350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0ED4F0-BEAB-4955-AF12-CC619B97E446}"/>
              </a:ext>
            </a:extLst>
          </p:cNvPr>
          <p:cNvSpPr/>
          <p:nvPr/>
        </p:nvSpPr>
        <p:spPr>
          <a:xfrm>
            <a:off x="294494" y="1828807"/>
            <a:ext cx="4133044" cy="345439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000" b="1" i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Market Consensus :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Quantum Computer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로 인하여 촉발된 위험은 정부기관에 의해 일차적으로 현실화 되고 있음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(NIST, ‘16)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NIST</a:t>
            </a:r>
            <a:r>
              <a:rPr lang="ko-KR" altLang="en-US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는 </a:t>
            </a:r>
            <a:r>
              <a:rPr lang="en-US" altLang="ko-KR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‘22.7</a:t>
            </a:r>
            <a:r>
              <a:rPr lang="ko-KR" altLang="en-US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월 </a:t>
            </a:r>
            <a:r>
              <a:rPr lang="en-US" altLang="ko-KR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1</a:t>
            </a:r>
            <a:r>
              <a:rPr lang="ko-KR" altLang="en-US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차 </a:t>
            </a:r>
            <a:r>
              <a:rPr lang="en-US" altLang="ko-KR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Quantum-resistant </a:t>
            </a:r>
            <a:r>
              <a:rPr lang="ko-KR" altLang="en-US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암호화 알고리즘을 발표</a:t>
            </a:r>
            <a:endParaRPr lang="en-US" altLang="ko-KR" sz="1000" dirty="0">
              <a:solidFill>
                <a:srgbClr val="FF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NIST</a:t>
            </a:r>
            <a:r>
              <a:rPr lang="ko-KR" altLang="en-US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는</a:t>
            </a:r>
            <a:r>
              <a:rPr lang="en-US" altLang="ko-KR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향후 </a:t>
            </a:r>
            <a:r>
              <a:rPr lang="en-US" altLang="ko-KR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2</a:t>
            </a:r>
            <a:r>
              <a:rPr lang="ko-KR" altLang="en-US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년 내 </a:t>
            </a:r>
            <a:r>
              <a:rPr lang="en-US" altLang="ko-KR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Post-Quantum </a:t>
            </a:r>
            <a:r>
              <a:rPr lang="ko-KR" altLang="en-US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암호화 표준을 완성할 것으로 예상됨 </a:t>
            </a:r>
            <a:endParaRPr lang="en-US" altLang="ko-KR" sz="1000" dirty="0">
              <a:solidFill>
                <a:srgbClr val="FF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2025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년에서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2028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 사이에 산업전반에 걸친 양자 암호화 채택 및 구현이 구체화될 것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(Accenture Analysis)</a:t>
            </a:r>
          </a:p>
          <a:p>
            <a:pPr latinLnBrk="0">
              <a:spcBef>
                <a:spcPts val="300"/>
              </a:spcBef>
              <a:buClr>
                <a:srgbClr val="C00000"/>
              </a:buClr>
            </a:pP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000" b="1" i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Market Growth :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양자 암호화 시장은 연평균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38%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성장하여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23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년까지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5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억 달러에 도달할 전망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( MarketsAndMarkets, ‘19.01)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Growth Drivers</a:t>
            </a: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연결된 장치수의 증가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Data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의 급증 및 알려지지 않은 사이버 공격의 확산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양자 컴퓨팅으로 인한 암호화 위험 증가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도시바는 양자 컴퓨터의 발전과 함께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10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 안에 글로벌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QKD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시장이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120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억 달러로 성장할 것으로 예상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2030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년까지 양자 암호화 분야에서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30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억 달러의 수익을 목표로 하고 있음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A03F8B9-2EF8-4832-8312-9E71BAFDEF6E}"/>
              </a:ext>
            </a:extLst>
          </p:cNvPr>
          <p:cNvGrpSpPr/>
          <p:nvPr/>
        </p:nvGrpSpPr>
        <p:grpSpPr>
          <a:xfrm>
            <a:off x="4709764" y="1419453"/>
            <a:ext cx="4146899" cy="311286"/>
            <a:chOff x="323528" y="1583661"/>
            <a:chExt cx="4824536" cy="24951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17B2FB1-E510-4BD2-BB01-6B02D124C4DE}"/>
                </a:ext>
              </a:extLst>
            </p:cNvPr>
            <p:cNvSpPr/>
            <p:nvPr/>
          </p:nvSpPr>
          <p:spPr>
            <a:xfrm>
              <a:off x="323852" y="1583661"/>
              <a:ext cx="4824212" cy="222033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ko-KR" altLang="en-US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주요 정부의 대응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D39E6AB-7BFA-4B14-A49B-8FBB97B46771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6350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54808D-6A7D-482E-8C6A-51BCC00E9E36}"/>
              </a:ext>
            </a:extLst>
          </p:cNvPr>
          <p:cNvSpPr/>
          <p:nvPr/>
        </p:nvSpPr>
        <p:spPr bwMode="auto">
          <a:xfrm>
            <a:off x="4709764" y="1921165"/>
            <a:ext cx="887472" cy="949202"/>
          </a:xfrm>
          <a:prstGeom prst="rect">
            <a:avLst/>
          </a:prstGeom>
          <a:pattFill prst="ltUpDiag">
            <a:fgClr>
              <a:srgbClr val="E7DAC4"/>
            </a:fgClr>
            <a:bgClr>
              <a:schemeClr val="bg1"/>
            </a:bgClr>
          </a:pattFill>
          <a:ln w="6350" cap="flat" cmpd="sng" algn="ctr">
            <a:solidFill>
              <a:srgbClr val="8C511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1000" b="1" i="1" dirty="0">
                <a:latin typeface="Trebuchet MS" panose="020B0603020202020204" pitchFamily="34" charset="0"/>
              </a:rPr>
              <a:t>North America</a:t>
            </a:r>
            <a:endParaRPr lang="en-US" altLang="ko-KR" sz="1000" b="1" i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7463E4-78A9-4F9D-A7EC-F073CD7F0A3C}"/>
              </a:ext>
            </a:extLst>
          </p:cNvPr>
          <p:cNvSpPr/>
          <p:nvPr/>
        </p:nvSpPr>
        <p:spPr>
          <a:xfrm>
            <a:off x="5597235" y="1921164"/>
            <a:ext cx="3259427" cy="94920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000" b="1" dirty="0"/>
              <a:t>US President Trump signs the National Quantum Initiative Act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'19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년부터 양자 기술 개발을 가속화하기 위해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$ 1.25B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할당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양자 기반 기술의 신속한 개발 및 채택 촉진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58D562-B4D5-44D5-9A91-03518309115D}"/>
              </a:ext>
            </a:extLst>
          </p:cNvPr>
          <p:cNvSpPr/>
          <p:nvPr/>
        </p:nvSpPr>
        <p:spPr bwMode="auto">
          <a:xfrm>
            <a:off x="4717874" y="3001831"/>
            <a:ext cx="887472" cy="1010281"/>
          </a:xfrm>
          <a:prstGeom prst="rect">
            <a:avLst/>
          </a:prstGeom>
          <a:pattFill prst="ltUpDiag">
            <a:fgClr>
              <a:srgbClr val="E7DAC4"/>
            </a:fgClr>
            <a:bgClr>
              <a:schemeClr val="bg1"/>
            </a:bgClr>
          </a:pattFill>
          <a:ln w="6350" cap="flat" cmpd="sng" algn="ctr">
            <a:solidFill>
              <a:srgbClr val="8C511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1000" b="1" i="1" dirty="0">
                <a:latin typeface="Trebuchet MS" panose="020B0603020202020204" pitchFamily="34" charset="0"/>
              </a:rPr>
              <a:t>Europe</a:t>
            </a:r>
            <a:endParaRPr lang="en-US" altLang="ko-KR" sz="1000" b="1" i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4AD8AA-406C-4747-9C05-C5B1E259E472}"/>
              </a:ext>
            </a:extLst>
          </p:cNvPr>
          <p:cNvSpPr/>
          <p:nvPr/>
        </p:nvSpPr>
        <p:spPr>
          <a:xfrm>
            <a:off x="5605345" y="3001831"/>
            <a:ext cx="3259427" cy="101028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000" b="1" dirty="0"/>
              <a:t>Research collaborations in EU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유럽 연합 집행위원회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‘17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년에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10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억 유로의“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Quantum Flagship”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출범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26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개국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32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개 연구 센터가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‘17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 “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QuantERA”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에 참여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1,000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만 파운드 규모 양자 프로그램 시작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EAD1415-27F8-43FE-9CEC-27F92E856B38}"/>
              </a:ext>
            </a:extLst>
          </p:cNvPr>
          <p:cNvSpPr/>
          <p:nvPr/>
        </p:nvSpPr>
        <p:spPr bwMode="auto">
          <a:xfrm>
            <a:off x="4717874" y="4152853"/>
            <a:ext cx="887472" cy="1010281"/>
          </a:xfrm>
          <a:prstGeom prst="rect">
            <a:avLst/>
          </a:prstGeom>
          <a:pattFill prst="ltUpDiag">
            <a:fgClr>
              <a:srgbClr val="E7DAC4"/>
            </a:fgClr>
            <a:bgClr>
              <a:schemeClr val="bg1"/>
            </a:bgClr>
          </a:pattFill>
          <a:ln w="6350" cap="flat" cmpd="sng" algn="ctr">
            <a:solidFill>
              <a:srgbClr val="8C511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1000" b="1" i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China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BDE8BB-E1BE-4B14-AF6E-9978D01C9BEC}"/>
              </a:ext>
            </a:extLst>
          </p:cNvPr>
          <p:cNvSpPr/>
          <p:nvPr/>
        </p:nvSpPr>
        <p:spPr>
          <a:xfrm>
            <a:off x="5605345" y="4152853"/>
            <a:ext cx="3259427" cy="101028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000" b="1" dirty="0"/>
              <a:t>Aggressive and systematic government funding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/>
              <a:t>BeijingShangha Quantum safe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 백본 네트워크 설립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2030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년까지 글로벌 양자 암호화 위성 네트워크 구축 목표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B6E429-DE7D-4A0E-B38C-91E4C5A19519}"/>
              </a:ext>
            </a:extLst>
          </p:cNvPr>
          <p:cNvSpPr/>
          <p:nvPr/>
        </p:nvSpPr>
        <p:spPr bwMode="auto">
          <a:xfrm>
            <a:off x="294494" y="5437190"/>
            <a:ext cx="8570278" cy="949202"/>
          </a:xfrm>
          <a:prstGeom prst="rect">
            <a:avLst/>
          </a:prstGeom>
          <a:solidFill>
            <a:srgbClr val="F3ECE2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지난 </a:t>
            </a:r>
            <a:r>
              <a:rPr lang="en-US" altLang="ko-KR" sz="1000" b="1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3 </a:t>
            </a:r>
            <a:r>
              <a:rPr lang="ko-KR" altLang="en-US" sz="1000" b="1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년 동안 </a:t>
            </a:r>
            <a:r>
              <a:rPr lang="en-US" altLang="ko-KR" sz="1000" b="1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5 </a:t>
            </a:r>
            <a:r>
              <a:rPr lang="ko-KR" altLang="en-US" sz="1000" b="1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억 달러를 초과하는 양자 기술에 대한 벤처 자본 투자</a:t>
            </a:r>
            <a:endParaRPr lang="en-US" altLang="ko-KR" sz="1000" b="1" dirty="0">
              <a:solidFill>
                <a:srgbClr val="FF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SKT, Deutsche Telekom, 5G 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경쟁력 강화 및 고도로 전문화 된 보안 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5G 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서비스 제공을 위해 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IDQ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에 투자</a:t>
            </a:r>
            <a:endParaRPr lang="en-US" altLang="ko-KR" sz="1000" b="1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IDQ, SK 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텔레콤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노키아는 광전송 시스템 확보를 위해 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QKD 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시스템 도입</a:t>
            </a:r>
            <a:endParaRPr lang="en-US" altLang="ko-KR" sz="1000" b="1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InfoSec Global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은 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IDQ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와 협력하여 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‘18 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년에 양자 안전 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VPN (Virtual Private Network)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을 공급</a:t>
            </a:r>
            <a:endParaRPr lang="en-US" altLang="ko-KR" sz="1000" b="1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EE280024-E334-4C33-B0B3-628B2BCEB9DA}"/>
              </a:ext>
            </a:extLst>
          </p:cNvPr>
          <p:cNvSpPr/>
          <p:nvPr/>
        </p:nvSpPr>
        <p:spPr>
          <a:xfrm>
            <a:off x="3725804" y="5265279"/>
            <a:ext cx="1707658" cy="144671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633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48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Competition</a:t>
            </a:r>
            <a:endParaRPr lang="ko-KR" altLang="en-US" sz="1700" dirty="0"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836712"/>
            <a:ext cx="864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B1112"/>
              </a:buClr>
            </a:pP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IDQ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는 양자 암호화 분야에 있어 경쟁자보다 기술적 상업적으로 앞서가고 있습니다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74F7F4-6730-46A4-9F96-095160F64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0" y="1963817"/>
            <a:ext cx="4254080" cy="426359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EE534A-A441-4C45-931A-6AC511074590}"/>
              </a:ext>
            </a:extLst>
          </p:cNvPr>
          <p:cNvGrpSpPr/>
          <p:nvPr/>
        </p:nvGrpSpPr>
        <p:grpSpPr>
          <a:xfrm>
            <a:off x="280639" y="1436597"/>
            <a:ext cx="4146899" cy="311286"/>
            <a:chOff x="323528" y="1583661"/>
            <a:chExt cx="4824536" cy="24951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F7EDB82-EC80-4E44-A6D1-C4921D4A57DF}"/>
                </a:ext>
              </a:extLst>
            </p:cNvPr>
            <p:cNvSpPr/>
            <p:nvPr/>
          </p:nvSpPr>
          <p:spPr>
            <a:xfrm>
              <a:off x="323852" y="1583661"/>
              <a:ext cx="4824212" cy="222033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Competition Metrix</a:t>
              </a:r>
              <a:endParaRPr lang="ko-KR" altLang="en-US" sz="1200" i="1" dirty="0">
                <a:solidFill>
                  <a:srgbClr val="633A1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B9485FE-7894-4D90-96A3-97A2E8F5E944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6350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992BA6-AAF9-4003-ACB3-2BDDCE0E9A0A}"/>
              </a:ext>
            </a:extLst>
          </p:cNvPr>
          <p:cNvSpPr/>
          <p:nvPr/>
        </p:nvSpPr>
        <p:spPr>
          <a:xfrm>
            <a:off x="5126183" y="1570303"/>
            <a:ext cx="3730480" cy="292388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200" b="1" dirty="0"/>
              <a:t>IDQ‘s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Advantages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C07A62-6961-43E2-977C-EB45C863D810}"/>
              </a:ext>
            </a:extLst>
          </p:cNvPr>
          <p:cNvSpPr/>
          <p:nvPr/>
        </p:nvSpPr>
        <p:spPr>
          <a:xfrm>
            <a:off x="4908608" y="1905344"/>
            <a:ext cx="3948056" cy="212329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상업적 기술 실현 경험 보유</a:t>
            </a:r>
            <a:endParaRPr lang="en-US" altLang="ko-KR" sz="1000" b="1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다양한 통신사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(SKT, Deutsche Telekom, Verizon, Swisscom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등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와의 기술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PoC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경험 보유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주요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OTN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공급 업체와의 지속적인 통합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Carrier Grade S / W (Key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관리 시스템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Element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관리 시스템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)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선도적인 양자 암호화 기술 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Stack</a:t>
            </a: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모든 주요 프로토콜에서 다양한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IP (BB84, COW)</a:t>
            </a: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내부적으로 개발 된 주요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QKD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모듈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(QRNG,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암호기 등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)</a:t>
            </a: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차세대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QKD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를위한 포괄적 인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IP (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더 작고 저렴함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)</a:t>
            </a: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대학 및 정부와의 광범위한 기술 생태계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양자 공급망 관리 능력 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(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강력한 진입 장벽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9771EB8-21DE-4CD8-BDF2-FE87B7495807}"/>
              </a:ext>
            </a:extLst>
          </p:cNvPr>
          <p:cNvSpPr/>
          <p:nvPr/>
        </p:nvSpPr>
        <p:spPr>
          <a:xfrm>
            <a:off x="4932218" y="1612955"/>
            <a:ext cx="193964" cy="179019"/>
          </a:xfrm>
          <a:prstGeom prst="roundRect">
            <a:avLst/>
          </a:prstGeom>
          <a:solidFill>
            <a:srgbClr val="8C5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Trebuchet MS" panose="020B0603020202020204" pitchFamily="34" charset="0"/>
              </a:rPr>
              <a:t>1</a:t>
            </a:r>
            <a:endParaRPr lang="ko-KR" altLang="en-US" sz="1100" b="1" dirty="0">
              <a:latin typeface="Trebuchet MS" panose="020B0603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06D900-5E87-4C24-A633-CE6EA80BF740}"/>
              </a:ext>
            </a:extLst>
          </p:cNvPr>
          <p:cNvSpPr/>
          <p:nvPr/>
        </p:nvSpPr>
        <p:spPr>
          <a:xfrm>
            <a:off x="5342110" y="4224321"/>
            <a:ext cx="3400846" cy="22167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200" b="1" dirty="0"/>
              <a:t>IDQ‘s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Competitors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55495A-99CC-480C-8601-045E42629EB1}"/>
              </a:ext>
            </a:extLst>
          </p:cNvPr>
          <p:cNvSpPr/>
          <p:nvPr/>
        </p:nvSpPr>
        <p:spPr>
          <a:xfrm>
            <a:off x="4878025" y="4522418"/>
            <a:ext cx="3948056" cy="1751176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Large Corporations: Huawei, Toshiba, NEC</a:t>
            </a: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Huawei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는 양자 암호화를 추진했으나 미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·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중 기술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무역 전쟁으로 강력한 시장 저항에 직면함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Toshiba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는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’20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년에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QKD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테스트 및 광고를 시작 예정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NEC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의 역량은 알려지지 않았으며 상용화를 발표하지 않음 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Start-ups: Qubitekk, QuantumCTEK, KETS Quantum</a:t>
            </a: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Qubitekk :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미국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KETS Quantum :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영국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268288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QuantumCTEK :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중국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AF2B36D-1A40-400D-8626-CE2CA796D96D}"/>
              </a:ext>
            </a:extLst>
          </p:cNvPr>
          <p:cNvSpPr/>
          <p:nvPr/>
        </p:nvSpPr>
        <p:spPr>
          <a:xfrm>
            <a:off x="4901635" y="4230029"/>
            <a:ext cx="193964" cy="179019"/>
          </a:xfrm>
          <a:prstGeom prst="roundRect">
            <a:avLst/>
          </a:prstGeom>
          <a:solidFill>
            <a:srgbClr val="8C5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Trebuchet MS" panose="020B0603020202020204" pitchFamily="34" charset="0"/>
              </a:rPr>
              <a:t>2</a:t>
            </a:r>
            <a:endParaRPr lang="ko-KR" altLang="en-US" sz="1100" b="1" dirty="0">
              <a:latin typeface="Trebuchet MS" panose="020B0603020202020204" pitchFamily="34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5FE4B43-E59C-481E-85D0-8B19D127CFF3}"/>
              </a:ext>
            </a:extLst>
          </p:cNvPr>
          <p:cNvSpPr/>
          <p:nvPr/>
        </p:nvSpPr>
        <p:spPr>
          <a:xfrm>
            <a:off x="5137160" y="4234647"/>
            <a:ext cx="193964" cy="179019"/>
          </a:xfrm>
          <a:prstGeom prst="roundRect">
            <a:avLst/>
          </a:prstGeom>
          <a:solidFill>
            <a:srgbClr val="8C5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Trebuchet MS" panose="020B0603020202020204" pitchFamily="34" charset="0"/>
              </a:rPr>
              <a:t>3</a:t>
            </a:r>
            <a:endParaRPr lang="ko-KR" altLang="en-US" sz="1100" b="1" dirty="0">
              <a:latin typeface="Trebuchet MS" panose="020B0603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704319-16DA-47BD-A405-7A31BA68748D}"/>
              </a:ext>
            </a:extLst>
          </p:cNvPr>
          <p:cNvSpPr txBox="1"/>
          <p:nvPr/>
        </p:nvSpPr>
        <p:spPr>
          <a:xfrm>
            <a:off x="7710745" y="6197600"/>
            <a:ext cx="1119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(Source : </a:t>
            </a:r>
            <a:r>
              <a:rPr lang="ko-KR" altLang="en-US" sz="900" dirty="0"/>
              <a:t>회사제시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0742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Business Overview</a:t>
            </a:r>
            <a:endParaRPr lang="ko-KR" altLang="en-US" sz="1700" dirty="0"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836712"/>
            <a:ext cx="864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B1112"/>
              </a:buClr>
            </a:pP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이러한 상황에서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,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 양자 암호화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(Quantum cryptography)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는 현재까지 유일하게 검증된 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Solution 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.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 </a:t>
            </a:r>
            <a:endParaRPr lang="en-US" altLang="ko-KR" sz="1300" dirty="0">
              <a:solidFill>
                <a:srgbClr val="564242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0F6ABE-17CC-4849-8677-D7FFF815E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05" y="2155677"/>
            <a:ext cx="6855315" cy="1975017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5968231F-A05E-4274-926E-0C9F81E3A798}"/>
              </a:ext>
            </a:extLst>
          </p:cNvPr>
          <p:cNvGrpSpPr/>
          <p:nvPr/>
        </p:nvGrpSpPr>
        <p:grpSpPr>
          <a:xfrm>
            <a:off x="581891" y="1512682"/>
            <a:ext cx="8274772" cy="352208"/>
            <a:chOff x="323528" y="1604919"/>
            <a:chExt cx="4824536" cy="22825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971DDE2-44F9-4BD0-94BD-A2FCA8AC2C06}"/>
                </a:ext>
              </a:extLst>
            </p:cNvPr>
            <p:cNvSpPr/>
            <p:nvPr/>
          </p:nvSpPr>
          <p:spPr>
            <a:xfrm>
              <a:off x="323852" y="1604919"/>
              <a:ext cx="4824212" cy="179517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Quantum cryptography</a:t>
              </a:r>
              <a:endParaRPr lang="ko-KR" altLang="en-US" sz="1200" i="1" dirty="0">
                <a:solidFill>
                  <a:srgbClr val="633A1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4F676C9-CEF4-4C92-A35F-78E034C82FE5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15875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129DD2-D789-425B-AB1E-896D55B8C474}"/>
              </a:ext>
            </a:extLst>
          </p:cNvPr>
          <p:cNvSpPr/>
          <p:nvPr/>
        </p:nvSpPr>
        <p:spPr>
          <a:xfrm>
            <a:off x="782053" y="4207550"/>
            <a:ext cx="2057400" cy="18017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050" b="1" i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Characteristics :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수학적 암호화 알고리즘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저비용 구현가능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더 높은 컴퓨팅 성능에 취약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지속적인 업그레이드 필요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67D05D-9350-4591-8D64-C77E6CA66034}"/>
              </a:ext>
            </a:extLst>
          </p:cNvPr>
          <p:cNvSpPr/>
          <p:nvPr/>
        </p:nvSpPr>
        <p:spPr>
          <a:xfrm>
            <a:off x="3543300" y="4207551"/>
            <a:ext cx="2057400" cy="18017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050" b="1" i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Characteristics :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즉각적인 암호화 키 강화 효과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키 생성 서버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HSM, Linux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및 암호화 애플리케이션 및 연결된 장치에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Higher quality entropy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 공급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0BA705-2882-4D55-AD5E-3A064B515D4E}"/>
              </a:ext>
            </a:extLst>
          </p:cNvPr>
          <p:cNvSpPr/>
          <p:nvPr/>
        </p:nvSpPr>
        <p:spPr>
          <a:xfrm>
            <a:off x="6389340" y="4207550"/>
            <a:ext cx="2057400" cy="18017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050" b="1" i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Characteristics :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양자 물리 기반의 솔루션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장기 보관 데이터에 적합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보안 침해 즉각적 감지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더 높은 기술적 장벽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01AE50-84EB-440F-8B23-5C735A02D021}"/>
              </a:ext>
            </a:extLst>
          </p:cNvPr>
          <p:cNvSpPr txBox="1"/>
          <p:nvPr/>
        </p:nvSpPr>
        <p:spPr>
          <a:xfrm>
            <a:off x="7710745" y="6160656"/>
            <a:ext cx="1119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(Source : </a:t>
            </a:r>
            <a:r>
              <a:rPr lang="ko-KR" altLang="en-US" sz="900" dirty="0"/>
              <a:t>회사제시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0655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EBB95C1E-070A-9964-E866-A16131DD52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5942248"/>
              </p:ext>
            </p:extLst>
          </p:nvPr>
        </p:nvGraphicFramePr>
        <p:xfrm>
          <a:off x="4758498" y="2590813"/>
          <a:ext cx="4176000" cy="1478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Business Overview</a:t>
            </a:r>
            <a:endParaRPr lang="ko-KR" altLang="en-US" sz="1700" dirty="0"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836712"/>
            <a:ext cx="864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B1112"/>
              </a:buClr>
            </a:pP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회사는 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QKD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시장의 지속적인 성장을 통해 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‘30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년까지 연평균 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65.8%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의 매출성장율 달성을 목표로 하고 있습니다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90BACC8-A1EF-41AB-9E09-2D54526075A9}"/>
              </a:ext>
            </a:extLst>
          </p:cNvPr>
          <p:cNvGrpSpPr/>
          <p:nvPr/>
        </p:nvGrpSpPr>
        <p:grpSpPr>
          <a:xfrm>
            <a:off x="251520" y="1565902"/>
            <a:ext cx="4100863" cy="311286"/>
            <a:chOff x="323528" y="1583661"/>
            <a:chExt cx="4824536" cy="24951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1135C2C-D55C-453E-A640-6E4E261071B6}"/>
                </a:ext>
              </a:extLst>
            </p:cNvPr>
            <p:cNvSpPr/>
            <p:nvPr/>
          </p:nvSpPr>
          <p:spPr>
            <a:xfrm>
              <a:off x="323852" y="1583661"/>
              <a:ext cx="4824212" cy="222033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Product</a:t>
              </a:r>
              <a:r>
                <a:rPr lang="ko-KR" altLang="en-US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Overview</a:t>
              </a:r>
              <a:endParaRPr lang="ko-KR" altLang="en-US" sz="1200" i="1" dirty="0">
                <a:solidFill>
                  <a:srgbClr val="633A1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997A89C-91E3-498F-9724-0FA27B7BC6C5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6350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11C717-D2C6-4BF0-BD02-A49971ECDA3A}"/>
              </a:ext>
            </a:extLst>
          </p:cNvPr>
          <p:cNvSpPr/>
          <p:nvPr/>
        </p:nvSpPr>
        <p:spPr>
          <a:xfrm>
            <a:off x="1201400" y="1988784"/>
            <a:ext cx="3131820" cy="127386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QKD(Quantum Key Distributer)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사업은 양자 기술을 이용한 암호키 분배 장비 공급 사업으로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Server, Blade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제품군을 보유하고 있음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현재 전세계 연구소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정부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기업체 등에 공급하고 있음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F65084-632A-4ED0-A008-90535E87C1E7}"/>
              </a:ext>
            </a:extLst>
          </p:cNvPr>
          <p:cNvSpPr/>
          <p:nvPr/>
        </p:nvSpPr>
        <p:spPr bwMode="auto">
          <a:xfrm>
            <a:off x="325876" y="1988785"/>
            <a:ext cx="761226" cy="1273867"/>
          </a:xfrm>
          <a:prstGeom prst="rect">
            <a:avLst/>
          </a:prstGeom>
          <a:solidFill>
            <a:srgbClr val="E7DAC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QKD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114C926-8E93-47F6-8662-63249887681A}"/>
              </a:ext>
            </a:extLst>
          </p:cNvPr>
          <p:cNvCxnSpPr>
            <a:cxnSpLocks/>
          </p:cNvCxnSpPr>
          <p:nvPr/>
        </p:nvCxnSpPr>
        <p:spPr>
          <a:xfrm>
            <a:off x="325874" y="3357010"/>
            <a:ext cx="4100864" cy="0"/>
          </a:xfrm>
          <a:prstGeom prst="line">
            <a:avLst/>
          </a:prstGeom>
          <a:ln>
            <a:solidFill>
              <a:srgbClr val="633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B09F008-5D0A-4DE0-A3A6-406086C25065}"/>
              </a:ext>
            </a:extLst>
          </p:cNvPr>
          <p:cNvSpPr/>
          <p:nvPr/>
        </p:nvSpPr>
        <p:spPr>
          <a:xfrm>
            <a:off x="1201398" y="3483897"/>
            <a:ext cx="3131820" cy="127386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QRNG(Quantum Random Number Generator)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사업은 양자의 특성을 이용하여 완전 난수를 생성하는 기술분야로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USB, PCIe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등의 모듈제품과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QKD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의 요소 부품으로 활용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2001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 세계 최초로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RNG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개발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전세계 대학 연구소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게이밍 업체 등이 주요 고객임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9E4D92-A398-4816-9F19-820C2B183E79}"/>
              </a:ext>
            </a:extLst>
          </p:cNvPr>
          <p:cNvSpPr/>
          <p:nvPr/>
        </p:nvSpPr>
        <p:spPr bwMode="auto">
          <a:xfrm>
            <a:off x="325874" y="3483898"/>
            <a:ext cx="761226" cy="1273867"/>
          </a:xfrm>
          <a:prstGeom prst="rect">
            <a:avLst/>
          </a:prstGeom>
          <a:solidFill>
            <a:srgbClr val="E7DAC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QRNG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750D900-F0EC-41E9-A6A6-57743C7A8398}"/>
              </a:ext>
            </a:extLst>
          </p:cNvPr>
          <p:cNvCxnSpPr>
            <a:cxnSpLocks/>
          </p:cNvCxnSpPr>
          <p:nvPr/>
        </p:nvCxnSpPr>
        <p:spPr>
          <a:xfrm>
            <a:off x="337695" y="4844487"/>
            <a:ext cx="4100864" cy="0"/>
          </a:xfrm>
          <a:prstGeom prst="line">
            <a:avLst/>
          </a:prstGeom>
          <a:ln>
            <a:solidFill>
              <a:srgbClr val="633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A6C6F2-E3A3-4ECF-8081-8CDD785D1A3A}"/>
              </a:ext>
            </a:extLst>
          </p:cNvPr>
          <p:cNvSpPr/>
          <p:nvPr/>
        </p:nvSpPr>
        <p:spPr>
          <a:xfrm>
            <a:off x="1213219" y="4971374"/>
            <a:ext cx="3131820" cy="127386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물리학 연구목적 또는 반도체장비 검사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분자크기 측정 등에 사용되는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Single Photon Detector(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단일 광자 검출기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)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판매 및 공급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대학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연구기관 및 일부 산업 리서치 센터가 주요 고객임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B0F0FC2-C06A-43FE-AE4E-214A0DA05FE5}"/>
              </a:ext>
            </a:extLst>
          </p:cNvPr>
          <p:cNvSpPr/>
          <p:nvPr/>
        </p:nvSpPr>
        <p:spPr bwMode="auto">
          <a:xfrm>
            <a:off x="337695" y="4971375"/>
            <a:ext cx="761226" cy="1273867"/>
          </a:xfrm>
          <a:prstGeom prst="rect">
            <a:avLst/>
          </a:prstGeom>
          <a:solidFill>
            <a:srgbClr val="E7DAC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Q-Sensing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7C74643-465B-4F3D-975C-25924075E3E2}"/>
              </a:ext>
            </a:extLst>
          </p:cNvPr>
          <p:cNvGrpSpPr/>
          <p:nvPr/>
        </p:nvGrpSpPr>
        <p:grpSpPr>
          <a:xfrm>
            <a:off x="4755800" y="1565901"/>
            <a:ext cx="4100863" cy="311286"/>
            <a:chOff x="323528" y="1583661"/>
            <a:chExt cx="4824536" cy="2495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1808658-C9FF-4C52-AD43-EA1EA4451490}"/>
                </a:ext>
              </a:extLst>
            </p:cNvPr>
            <p:cNvSpPr/>
            <p:nvPr/>
          </p:nvSpPr>
          <p:spPr>
            <a:xfrm>
              <a:off x="323852" y="1583661"/>
              <a:ext cx="4824212" cy="222033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Business</a:t>
              </a:r>
              <a:r>
                <a:rPr lang="ko-KR" altLang="en-US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Plan</a:t>
              </a:r>
              <a:endParaRPr lang="ko-KR" altLang="en-US" sz="1200" i="1" dirty="0">
                <a:solidFill>
                  <a:srgbClr val="633A1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4D369C7-23F9-439A-B640-2168E9D7F5B2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6350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13A4955-D640-4649-8849-B5E1BE32C8FA}"/>
              </a:ext>
            </a:extLst>
          </p:cNvPr>
          <p:cNvSpPr txBox="1"/>
          <p:nvPr/>
        </p:nvSpPr>
        <p:spPr>
          <a:xfrm>
            <a:off x="5833885" y="2914788"/>
            <a:ext cx="179671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00" b="1" i="1" dirty="0">
                <a:solidFill>
                  <a:srgbClr val="000000"/>
                </a:solidFill>
                <a:latin typeface="Trebuchet MS" panose="020B0603020202020204" pitchFamily="34" charset="0"/>
              </a:rPr>
              <a:t>CAGR(‘21</a:t>
            </a:r>
            <a:r>
              <a:rPr lang="ko-KR" altLang="en-US" sz="1000" b="1" i="1" dirty="0">
                <a:solidFill>
                  <a:srgbClr val="000000"/>
                </a:solidFill>
                <a:latin typeface="Trebuchet MS" panose="020B0603020202020204" pitchFamily="34" charset="0"/>
              </a:rPr>
              <a:t>∼</a:t>
            </a:r>
            <a:r>
              <a:rPr lang="en-US" altLang="ko-KR" sz="1000" b="1" i="1" dirty="0">
                <a:solidFill>
                  <a:srgbClr val="000000"/>
                </a:solidFill>
                <a:latin typeface="Trebuchet MS" panose="020B0603020202020204" pitchFamily="34" charset="0"/>
              </a:rPr>
              <a:t>’26) : 89%</a:t>
            </a:r>
            <a:endParaRPr lang="ko-KR" altLang="en-US" sz="1000" b="1" i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B40003-EF76-4DF9-954F-1A454D523EE8}"/>
              </a:ext>
            </a:extLst>
          </p:cNvPr>
          <p:cNvSpPr/>
          <p:nvPr/>
        </p:nvSpPr>
        <p:spPr>
          <a:xfrm>
            <a:off x="4755798" y="4267187"/>
            <a:ext cx="4100588" cy="186721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050" b="1" i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Qsafe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QKD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및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QRNG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모두 시장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위 위치 유지</a:t>
            </a:r>
            <a:endParaRPr lang="en-US" altLang="ko-KR" sz="1000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파트너를 통한 간접 판매를 통한 수요 창출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‘21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년부터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IoT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및 모바일 기기 시장에서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QRNG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칩의 큰 잠재력</a:t>
            </a:r>
            <a:endParaRPr lang="en-US" altLang="ko-KR" sz="1000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대규모 정부 재정 네트워크를 통한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QKD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상승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OTN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및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Telco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와의 전략적 제휴를 통해 예상되는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QKD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매출 성장</a:t>
            </a:r>
            <a:endParaRPr lang="en-US" altLang="ko-KR" sz="1000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1050" b="1" i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Qsensing</a:t>
            </a: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Roboto"/>
              </a:rPr>
              <a:t>‘19-’20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Roboto"/>
              </a:rPr>
              <a:t>서비스 수익 감소 및 계측 제품에 집중</a:t>
            </a:r>
            <a:endParaRPr lang="en-US" altLang="ko-KR" sz="1000" b="0" i="0" dirty="0">
              <a:solidFill>
                <a:srgbClr val="000000"/>
              </a:solidFill>
              <a:effectLst/>
              <a:latin typeface="Roboto"/>
            </a:endParaRPr>
          </a:p>
          <a:p>
            <a:pPr marL="171450" indent="-171450" latinLnBrk="0"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Roboto"/>
              </a:rPr>
              <a:t>‘21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Roboto"/>
              </a:rPr>
              <a:t>년 이후의 </a:t>
            </a:r>
            <a:r>
              <a:rPr lang="ko-KR" altLang="en-US" sz="1000" dirty="0">
                <a:solidFill>
                  <a:srgbClr val="000000"/>
                </a:solidFill>
                <a:latin typeface="Roboto"/>
              </a:rPr>
              <a:t>점진적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Roboto"/>
              </a:rPr>
              <a:t>성장을 가능하게 하기 위해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Roboto"/>
              </a:rPr>
              <a:t>’20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Roboto"/>
              </a:rPr>
              <a:t>년에 새로운 기기개발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EB1A01-06A3-4F90-9447-84F608D524A8}"/>
              </a:ext>
            </a:extLst>
          </p:cNvPr>
          <p:cNvSpPr txBox="1"/>
          <p:nvPr/>
        </p:nvSpPr>
        <p:spPr>
          <a:xfrm>
            <a:off x="7664562" y="6179129"/>
            <a:ext cx="1119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(Source : </a:t>
            </a:r>
            <a:r>
              <a:rPr lang="ko-KR" altLang="en-US" sz="900" dirty="0"/>
              <a:t>회사제시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F8B042EC-0157-446B-ACDC-DC5181D1A5D9}"/>
              </a:ext>
            </a:extLst>
          </p:cNvPr>
          <p:cNvSpPr/>
          <p:nvPr/>
        </p:nvSpPr>
        <p:spPr>
          <a:xfrm>
            <a:off x="5187351" y="2592326"/>
            <a:ext cx="3318294" cy="1131620"/>
          </a:xfrm>
          <a:custGeom>
            <a:avLst/>
            <a:gdLst>
              <a:gd name="connsiteX0" fmla="*/ 0 w 3289540"/>
              <a:gd name="connsiteY0" fmla="*/ 1138687 h 1138687"/>
              <a:gd name="connsiteX1" fmla="*/ 1098430 w 3289540"/>
              <a:gd name="connsiteY1" fmla="*/ 1092679 h 1138687"/>
              <a:gd name="connsiteX2" fmla="*/ 2271623 w 3289540"/>
              <a:gd name="connsiteY2" fmla="*/ 690113 h 1138687"/>
              <a:gd name="connsiteX3" fmla="*/ 3289540 w 3289540"/>
              <a:gd name="connsiteY3" fmla="*/ 0 h 1138687"/>
              <a:gd name="connsiteX4" fmla="*/ 3289540 w 3289540"/>
              <a:gd name="connsiteY4" fmla="*/ 0 h 113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9540" h="1138687">
                <a:moveTo>
                  <a:pt x="0" y="1138687"/>
                </a:moveTo>
                <a:lnTo>
                  <a:pt x="1098430" y="1092679"/>
                </a:lnTo>
                <a:cubicBezTo>
                  <a:pt x="1477034" y="1017917"/>
                  <a:pt x="1906438" y="872226"/>
                  <a:pt x="2271623" y="690113"/>
                </a:cubicBezTo>
                <a:cubicBezTo>
                  <a:pt x="2636808" y="508000"/>
                  <a:pt x="3289540" y="0"/>
                  <a:pt x="3289540" y="0"/>
                </a:cubicBezTo>
                <a:lnTo>
                  <a:pt x="3289540" y="0"/>
                </a:lnTo>
              </a:path>
            </a:pathLst>
          </a:custGeom>
          <a:noFill/>
          <a:ln>
            <a:solidFill>
              <a:srgbClr val="633A1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CFB7B-12B5-15E6-D139-EB01D05179EF}"/>
              </a:ext>
            </a:extLst>
          </p:cNvPr>
          <p:cNvSpPr txBox="1"/>
          <p:nvPr/>
        </p:nvSpPr>
        <p:spPr>
          <a:xfrm>
            <a:off x="5907737" y="2158601"/>
            <a:ext cx="179671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0000"/>
                </a:solidFill>
                <a:latin typeface="Trebuchet MS" panose="020B0603020202020204" pitchFamily="34" charset="0"/>
              </a:rPr>
              <a:t>Revenue</a:t>
            </a:r>
            <a:r>
              <a:rPr lang="ko-KR" altLang="en-US" sz="1100" b="1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Trebuchet MS" panose="020B0603020202020204" pitchFamily="34" charset="0"/>
              </a:rPr>
              <a:t>Growth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66889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Company Overview</a:t>
            </a:r>
            <a:endParaRPr lang="ko-KR" altLang="en-US" sz="1700" dirty="0"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836712"/>
            <a:ext cx="86409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B1112"/>
              </a:buClr>
            </a:pP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ID Quantique(IDQ)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는 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2001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년에 설립되어 스위스에 본사를 두고 있으며 전세계 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60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개국 이상의 고객에게 서비스를 제공하는 양자 암호화 기술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(Quantum Cryptography Technology) 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분야의 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Global Leading</a:t>
            </a:r>
            <a:r>
              <a:rPr lang="ko-KR" altLang="en-US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 혁신기업 입니다</a:t>
            </a:r>
            <a:r>
              <a:rPr lang="en-US" altLang="ko-KR" sz="1300" dirty="0">
                <a:solidFill>
                  <a:srgbClr val="564242"/>
                </a:solidFill>
                <a:latin typeface="Trebuchet MS" panose="020B0603020202020204" pitchFamily="34" charset="0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F799A4-84B9-4F18-B486-B714ABB988DE}"/>
              </a:ext>
            </a:extLst>
          </p:cNvPr>
          <p:cNvSpPr txBox="1"/>
          <p:nvPr/>
        </p:nvSpPr>
        <p:spPr>
          <a:xfrm>
            <a:off x="287338" y="1782617"/>
            <a:ext cx="4140199" cy="2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rebuchet MS" panose="020B0603020202020204" pitchFamily="34" charset="0"/>
              </a:rPr>
              <a:t>Company Overview</a:t>
            </a:r>
            <a:endParaRPr lang="ko-KR" altLang="en-US" sz="1200" b="1" dirty="0">
              <a:latin typeface="Trebuchet MS" panose="020B0603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2E306-05BB-4392-8CC9-3A4E73943D5D}"/>
              </a:ext>
            </a:extLst>
          </p:cNvPr>
          <p:cNvCxnSpPr>
            <a:cxnSpLocks/>
          </p:cNvCxnSpPr>
          <p:nvPr/>
        </p:nvCxnSpPr>
        <p:spPr>
          <a:xfrm>
            <a:off x="287338" y="2068944"/>
            <a:ext cx="4140200" cy="0"/>
          </a:xfrm>
          <a:prstGeom prst="line">
            <a:avLst/>
          </a:prstGeom>
          <a:ln>
            <a:solidFill>
              <a:srgbClr val="633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330F31-1873-4118-8E18-993C9A47A87B}"/>
              </a:ext>
            </a:extLst>
          </p:cNvPr>
          <p:cNvSpPr txBox="1"/>
          <p:nvPr/>
        </p:nvSpPr>
        <p:spPr>
          <a:xfrm>
            <a:off x="4716463" y="1782617"/>
            <a:ext cx="4140199" cy="2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rebuchet MS" panose="020B0603020202020204" pitchFamily="34" charset="0"/>
              </a:rPr>
              <a:t>Financial Performance</a:t>
            </a:r>
            <a:endParaRPr lang="ko-KR" altLang="en-US" sz="1200" b="1" dirty="0">
              <a:latin typeface="Trebuchet MS" panose="020B0603020202020204" pitchFamily="34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2CB05D-3B90-4D11-BEF5-F9498FE64D8A}"/>
              </a:ext>
            </a:extLst>
          </p:cNvPr>
          <p:cNvCxnSpPr>
            <a:cxnSpLocks/>
          </p:cNvCxnSpPr>
          <p:nvPr/>
        </p:nvCxnSpPr>
        <p:spPr>
          <a:xfrm>
            <a:off x="4716463" y="2068944"/>
            <a:ext cx="4140200" cy="0"/>
          </a:xfrm>
          <a:prstGeom prst="line">
            <a:avLst/>
          </a:prstGeom>
          <a:ln>
            <a:solidFill>
              <a:srgbClr val="633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DBB632-7551-4630-938E-1999C38AE63E}"/>
              </a:ext>
            </a:extLst>
          </p:cNvPr>
          <p:cNvSpPr txBox="1"/>
          <p:nvPr/>
        </p:nvSpPr>
        <p:spPr>
          <a:xfrm>
            <a:off x="295448" y="4031673"/>
            <a:ext cx="4140199" cy="2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rebuchet MS" panose="020B0603020202020204" pitchFamily="34" charset="0"/>
              </a:rPr>
              <a:t>Business Snapshot</a:t>
            </a:r>
            <a:endParaRPr lang="ko-KR" altLang="en-US" sz="1200" b="1" dirty="0">
              <a:latin typeface="Trebuchet MS" panose="020B0603020202020204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4C60BF-8D9C-42D8-9D09-A7F74CA0A48C}"/>
              </a:ext>
            </a:extLst>
          </p:cNvPr>
          <p:cNvCxnSpPr>
            <a:cxnSpLocks/>
          </p:cNvCxnSpPr>
          <p:nvPr/>
        </p:nvCxnSpPr>
        <p:spPr>
          <a:xfrm>
            <a:off x="295448" y="4318000"/>
            <a:ext cx="4140200" cy="0"/>
          </a:xfrm>
          <a:prstGeom prst="line">
            <a:avLst/>
          </a:prstGeom>
          <a:ln>
            <a:solidFill>
              <a:srgbClr val="633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C42A9C2-CD38-4408-8DC4-2495AF0C14E0}"/>
              </a:ext>
            </a:extLst>
          </p:cNvPr>
          <p:cNvSpPr txBox="1"/>
          <p:nvPr/>
        </p:nvSpPr>
        <p:spPr>
          <a:xfrm>
            <a:off x="4724573" y="4031673"/>
            <a:ext cx="4140199" cy="2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rebuchet MS" panose="020B0603020202020204" pitchFamily="34" charset="0"/>
              </a:rPr>
              <a:t>Corporate Structure</a:t>
            </a:r>
            <a:endParaRPr lang="ko-KR" altLang="en-US" sz="1200" b="1" dirty="0">
              <a:latin typeface="Trebuchet MS" panose="020B0603020202020204" pitchFamily="34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21F9F5B-3749-4D4B-86CF-02016AF9FD8C}"/>
              </a:ext>
            </a:extLst>
          </p:cNvPr>
          <p:cNvCxnSpPr>
            <a:cxnSpLocks/>
          </p:cNvCxnSpPr>
          <p:nvPr/>
        </p:nvCxnSpPr>
        <p:spPr>
          <a:xfrm>
            <a:off x="4724573" y="4318000"/>
            <a:ext cx="4140200" cy="0"/>
          </a:xfrm>
          <a:prstGeom prst="line">
            <a:avLst/>
          </a:prstGeom>
          <a:ln>
            <a:solidFill>
              <a:srgbClr val="633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CD6B51-8852-4904-A69F-A7D73432409E}"/>
              </a:ext>
            </a:extLst>
          </p:cNvPr>
          <p:cNvSpPr/>
          <p:nvPr/>
        </p:nvSpPr>
        <p:spPr>
          <a:xfrm>
            <a:off x="287338" y="2267417"/>
            <a:ext cx="4140199" cy="162963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2001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년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4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명의 제네바 대학 양자 물리학자에 의해 설립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본사는 스위스 제네바에 소재하고 있으며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3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개의 글로벌 사무소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미국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영국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한국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)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운영 中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양자 물리학 을 기반으로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2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개 사업부에서 관련 기술 및 제품을 개발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265113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pt-BR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Quantum Safe Security</a:t>
            </a:r>
          </a:p>
          <a:p>
            <a:pPr marL="265113" indent="-1714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pt-BR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Quantum Sensing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평가기준일 현재 </a:t>
            </a:r>
            <a:r>
              <a:rPr lang="en-US" altLang="ko-KR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117</a:t>
            </a:r>
            <a:r>
              <a:rPr lang="ko-KR" altLang="en-US" sz="1000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명의 임직원</a:t>
            </a:r>
            <a:endParaRPr lang="en-US" altLang="ko-KR" sz="1000" dirty="0">
              <a:solidFill>
                <a:srgbClr val="FF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5D1E0E3-7C38-4BC8-82DF-AF9E0284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296126"/>
              </p:ext>
            </p:extLst>
          </p:nvPr>
        </p:nvGraphicFramePr>
        <p:xfrm>
          <a:off x="323156" y="4488222"/>
          <a:ext cx="4104381" cy="1710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539">
                  <a:extLst>
                    <a:ext uri="{9D8B030D-6E8A-4147-A177-3AD203B41FA5}">
                      <a16:colId xmlns:a16="http://schemas.microsoft.com/office/drawing/2014/main" val="4259254288"/>
                    </a:ext>
                  </a:extLst>
                </a:gridCol>
                <a:gridCol w="1898923">
                  <a:extLst>
                    <a:ext uri="{9D8B030D-6E8A-4147-A177-3AD203B41FA5}">
                      <a16:colId xmlns:a16="http://schemas.microsoft.com/office/drawing/2014/main" val="3497517817"/>
                    </a:ext>
                  </a:extLst>
                </a:gridCol>
                <a:gridCol w="1120919">
                  <a:extLst>
                    <a:ext uri="{9D8B030D-6E8A-4147-A177-3AD203B41FA5}">
                      <a16:colId xmlns:a16="http://schemas.microsoft.com/office/drawing/2014/main" val="2635000569"/>
                    </a:ext>
                  </a:extLst>
                </a:gridCol>
              </a:tblGrid>
              <a:tr h="427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구   분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(’22.3Q)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C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300987"/>
                  </a:ext>
                </a:extLst>
              </a:tr>
              <a:tr h="427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000" dirty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  <a:cs typeface="Tahoma" pitchFamily="34" charset="0"/>
                        </a:rPr>
                        <a:t>Quantum Safe Security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rgbClr val="633A1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QKD/QRNG &amp; solution(QKD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Server, Blade, QRNG chip)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342995"/>
                  </a:ext>
                </a:extLst>
              </a:tr>
              <a:tr h="427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000" dirty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  <a:cs typeface="Tahoma" pitchFamily="34" charset="0"/>
                        </a:rPr>
                        <a:t>Quantum Sensing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33A1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Single-photon systems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6934675"/>
                  </a:ext>
                </a:extLst>
              </a:tr>
              <a:tr h="427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  <a:cs typeface="Tahoma" pitchFamily="34" charset="0"/>
                        </a:rPr>
                        <a:t>Total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33A1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6183573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01A6738A-B138-4A47-AA4E-66D7CF4BC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10" y="4606263"/>
            <a:ext cx="3734124" cy="159271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15A20A-8149-440A-A85D-1B6C8C255DA4}"/>
              </a:ext>
            </a:extLst>
          </p:cNvPr>
          <p:cNvSpPr/>
          <p:nvPr/>
        </p:nvSpPr>
        <p:spPr>
          <a:xfrm>
            <a:off x="5934536" y="4638882"/>
            <a:ext cx="530919" cy="22073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900" i="1" dirty="0">
                <a:latin typeface="Trebuchet MS" panose="020B0603020202020204" pitchFamily="34" charset="0"/>
                <a:cs typeface="Tahoma" pitchFamily="34" charset="0"/>
              </a:rPr>
              <a:t>69.3%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558244D-6FCA-466A-B9FA-50194DEBE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005805"/>
              </p:ext>
            </p:extLst>
          </p:nvPr>
        </p:nvGraphicFramePr>
        <p:xfrm>
          <a:off x="4716462" y="2266874"/>
          <a:ext cx="4140198" cy="1629635"/>
        </p:xfrm>
        <a:graphic>
          <a:graphicData uri="http://schemas.openxmlformats.org/drawingml/2006/table">
            <a:tbl>
              <a:tblPr/>
              <a:tblGrid>
                <a:gridCol w="1103098">
                  <a:extLst>
                    <a:ext uri="{9D8B030D-6E8A-4147-A177-3AD203B41FA5}">
                      <a16:colId xmlns:a16="http://schemas.microsoft.com/office/drawing/2014/main" val="2709840476"/>
                    </a:ext>
                  </a:extLst>
                </a:gridCol>
                <a:gridCol w="759275">
                  <a:extLst>
                    <a:ext uri="{9D8B030D-6E8A-4147-A177-3AD203B41FA5}">
                      <a16:colId xmlns:a16="http://schemas.microsoft.com/office/drawing/2014/main" val="1372014432"/>
                    </a:ext>
                  </a:extLst>
                </a:gridCol>
                <a:gridCol w="759275">
                  <a:extLst>
                    <a:ext uri="{9D8B030D-6E8A-4147-A177-3AD203B41FA5}">
                      <a16:colId xmlns:a16="http://schemas.microsoft.com/office/drawing/2014/main" val="564381466"/>
                    </a:ext>
                  </a:extLst>
                </a:gridCol>
                <a:gridCol w="759275">
                  <a:extLst>
                    <a:ext uri="{9D8B030D-6E8A-4147-A177-3AD203B41FA5}">
                      <a16:colId xmlns:a16="http://schemas.microsoft.com/office/drawing/2014/main" val="3095578247"/>
                    </a:ext>
                  </a:extLst>
                </a:gridCol>
                <a:gridCol w="759275">
                  <a:extLst>
                    <a:ext uri="{9D8B030D-6E8A-4147-A177-3AD203B41FA5}">
                      <a16:colId xmlns:a16="http://schemas.microsoft.com/office/drawing/2014/main" val="3191974672"/>
                    </a:ext>
                  </a:extLst>
                </a:gridCol>
              </a:tblGrid>
              <a:tr h="328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 CHF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2019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2020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204270"/>
                  </a:ext>
                </a:extLst>
              </a:tr>
              <a:tr h="328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Gross Revenue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12.6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14.6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15.4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20.0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815104"/>
                  </a:ext>
                </a:extLst>
              </a:tr>
              <a:tr h="313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Growth ratio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16.1%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5.9%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29.5%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340113"/>
                  </a:ext>
                </a:extLst>
              </a:tr>
              <a:tr h="328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EBITDA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(1.8)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(6.1)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(1.0)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(1.5)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099742"/>
                  </a:ext>
                </a:extLst>
              </a:tr>
              <a:tr h="328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 of Revenue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-14.6%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-42.0%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-6.6%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-7.7%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20238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069A60-1295-426A-8BCF-53BDA57C2CDD}"/>
              </a:ext>
            </a:extLst>
          </p:cNvPr>
          <p:cNvSpPr txBox="1"/>
          <p:nvPr/>
        </p:nvSpPr>
        <p:spPr>
          <a:xfrm>
            <a:off x="7710745" y="6197600"/>
            <a:ext cx="1119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(Source : </a:t>
            </a:r>
            <a:r>
              <a:rPr lang="ko-KR" altLang="en-US" sz="900" dirty="0"/>
              <a:t>회사제시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pic>
        <p:nvPicPr>
          <p:cNvPr id="1026" name="Picture 2" descr="SK Square">
            <a:extLst>
              <a:ext uri="{FF2B5EF4-FFF2-40B4-BE49-F238E27FC236}">
                <a16:creationId xmlns:a16="http://schemas.microsoft.com/office/drawing/2014/main" id="{7811CE12-A68F-5C84-CEA9-EF1C2E8EA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92" y="4612623"/>
            <a:ext cx="855764" cy="42010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63846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Key</a:t>
            </a:r>
            <a:r>
              <a:rPr lang="ko-KR" altLang="en-US" sz="1700" dirty="0">
                <a:ea typeface="+mn-ea"/>
              </a:rPr>
              <a:t> </a:t>
            </a:r>
            <a:r>
              <a:rPr lang="en-US" altLang="ko-KR" sz="1700" dirty="0">
                <a:ea typeface="+mn-ea"/>
              </a:rPr>
              <a:t>Historical Results</a:t>
            </a:r>
            <a:endParaRPr lang="ko-KR" altLang="en-US" sz="1700" dirty="0"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836712"/>
            <a:ext cx="864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Clr>
                <a:srgbClr val="1B1112"/>
              </a:buClr>
            </a:pPr>
            <a:r>
              <a:rPr lang="ko-KR" altLang="en-US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회사의 요약 재무제표는 다음과 같습니다</a:t>
            </a:r>
            <a:r>
              <a:rPr lang="en-US" altLang="ko-KR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A7C544-1FD8-4535-8143-073D2BA4A591}"/>
              </a:ext>
            </a:extLst>
          </p:cNvPr>
          <p:cNvGrpSpPr/>
          <p:nvPr/>
        </p:nvGrpSpPr>
        <p:grpSpPr>
          <a:xfrm>
            <a:off x="251520" y="1288813"/>
            <a:ext cx="4100863" cy="311286"/>
            <a:chOff x="323528" y="1583661"/>
            <a:chExt cx="4824536" cy="24951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A574AD3-CDA9-4D45-BBB9-46EE868A2234}"/>
                </a:ext>
              </a:extLst>
            </p:cNvPr>
            <p:cNvSpPr/>
            <p:nvPr/>
          </p:nvSpPr>
          <p:spPr>
            <a:xfrm>
              <a:off x="323852" y="1583661"/>
              <a:ext cx="4824212" cy="222033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Income</a:t>
              </a:r>
              <a:r>
                <a:rPr lang="ko-KR" altLang="en-US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Statement</a:t>
              </a:r>
              <a:endParaRPr lang="ko-KR" altLang="en-US" sz="1200" i="1" dirty="0">
                <a:solidFill>
                  <a:srgbClr val="633A1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3B49D03-2E11-49A8-AB76-7449F63A3587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6350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0EAB80-AA19-4A50-88AE-02FF1604778A}"/>
              </a:ext>
            </a:extLst>
          </p:cNvPr>
          <p:cNvGrpSpPr/>
          <p:nvPr/>
        </p:nvGrpSpPr>
        <p:grpSpPr>
          <a:xfrm>
            <a:off x="4755800" y="1288812"/>
            <a:ext cx="4100863" cy="311286"/>
            <a:chOff x="323528" y="1583661"/>
            <a:chExt cx="4824536" cy="24951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514D3DC-1797-46AF-9E3A-A44011B7B2E9}"/>
                </a:ext>
              </a:extLst>
            </p:cNvPr>
            <p:cNvSpPr/>
            <p:nvPr/>
          </p:nvSpPr>
          <p:spPr>
            <a:xfrm>
              <a:off x="323852" y="1583661"/>
              <a:ext cx="4824212" cy="222033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Balance Sheet</a:t>
              </a:r>
              <a:endParaRPr lang="ko-KR" altLang="en-US" sz="1200" i="1" dirty="0">
                <a:solidFill>
                  <a:srgbClr val="633A1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05626D1-5538-4F85-84A8-75258DB4467E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6350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658DCBB-892C-48E8-BB50-797DA602DBE5}"/>
              </a:ext>
            </a:extLst>
          </p:cNvPr>
          <p:cNvSpPr txBox="1"/>
          <p:nvPr/>
        </p:nvSpPr>
        <p:spPr>
          <a:xfrm>
            <a:off x="7830817" y="5804439"/>
            <a:ext cx="1119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(Source : </a:t>
            </a:r>
            <a:r>
              <a:rPr lang="ko-KR" altLang="en-US" sz="900" dirty="0"/>
              <a:t>회사제시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863FEC-1348-43D7-B8F2-90A061D662DF}"/>
              </a:ext>
            </a:extLst>
          </p:cNvPr>
          <p:cNvSpPr txBox="1"/>
          <p:nvPr/>
        </p:nvSpPr>
        <p:spPr>
          <a:xfrm>
            <a:off x="3401972" y="5799822"/>
            <a:ext cx="1119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(Source : </a:t>
            </a:r>
            <a:r>
              <a:rPr lang="ko-KR" altLang="en-US" sz="900" dirty="0"/>
              <a:t>회사제시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64DFAE-CE9C-4545-955C-5FBF60794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095587"/>
              </p:ext>
            </p:extLst>
          </p:nvPr>
        </p:nvGraphicFramePr>
        <p:xfrm>
          <a:off x="287336" y="1745614"/>
          <a:ext cx="4100862" cy="3959331"/>
        </p:xfrm>
        <a:graphic>
          <a:graphicData uri="http://schemas.openxmlformats.org/drawingml/2006/table">
            <a:tbl>
              <a:tblPr/>
              <a:tblGrid>
                <a:gridCol w="212725">
                  <a:extLst>
                    <a:ext uri="{9D8B030D-6E8A-4147-A177-3AD203B41FA5}">
                      <a16:colId xmlns:a16="http://schemas.microsoft.com/office/drawing/2014/main" val="2638884102"/>
                    </a:ext>
                  </a:extLst>
                </a:gridCol>
                <a:gridCol w="1666345">
                  <a:extLst>
                    <a:ext uri="{9D8B030D-6E8A-4147-A177-3AD203B41FA5}">
                      <a16:colId xmlns:a16="http://schemas.microsoft.com/office/drawing/2014/main" val="937018984"/>
                    </a:ext>
                  </a:extLst>
                </a:gridCol>
                <a:gridCol w="555448">
                  <a:extLst>
                    <a:ext uri="{9D8B030D-6E8A-4147-A177-3AD203B41FA5}">
                      <a16:colId xmlns:a16="http://schemas.microsoft.com/office/drawing/2014/main" val="3935309027"/>
                    </a:ext>
                  </a:extLst>
                </a:gridCol>
                <a:gridCol w="555448">
                  <a:extLst>
                    <a:ext uri="{9D8B030D-6E8A-4147-A177-3AD203B41FA5}">
                      <a16:colId xmlns:a16="http://schemas.microsoft.com/office/drawing/2014/main" val="3034390965"/>
                    </a:ext>
                  </a:extLst>
                </a:gridCol>
                <a:gridCol w="555448">
                  <a:extLst>
                    <a:ext uri="{9D8B030D-6E8A-4147-A177-3AD203B41FA5}">
                      <a16:colId xmlns:a16="http://schemas.microsoft.com/office/drawing/2014/main" val="2736549515"/>
                    </a:ext>
                  </a:extLst>
                </a:gridCol>
                <a:gridCol w="555448">
                  <a:extLst>
                    <a:ext uri="{9D8B030D-6E8A-4147-A177-3AD203B41FA5}">
                      <a16:colId xmlns:a16="http://schemas.microsoft.com/office/drawing/2014/main" val="2938147109"/>
                    </a:ext>
                  </a:extLst>
                </a:gridCol>
              </a:tblGrid>
              <a:tr h="248400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(Unit : k CHF, 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(Unit : k CHF, 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955011"/>
                  </a:ext>
                </a:extLst>
              </a:tr>
              <a:tr h="17671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Start Date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19-1-1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20-1-1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21-1-1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22-1-1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846958"/>
                  </a:ext>
                </a:extLst>
              </a:tr>
              <a:tr h="17671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End Date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19-12-31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20-12-31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21-12-31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22-9-30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805307"/>
                  </a:ext>
                </a:extLst>
              </a:tr>
              <a:tr h="17671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Year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3A1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2019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3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6011"/>
                  </a:ext>
                </a:extLst>
              </a:tr>
              <a:tr h="17671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# of Months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863669"/>
                  </a:ext>
                </a:extLst>
              </a:tr>
              <a:tr h="17671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14,595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15,453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20,012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12,206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7137"/>
                  </a:ext>
                </a:extLst>
              </a:tr>
              <a:tr h="17671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Qsafe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9,725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10,871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13,659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6,146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258948"/>
                  </a:ext>
                </a:extLst>
              </a:tr>
              <a:tr h="17671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Qsensing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4,869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4,582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6,353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6,060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007601"/>
                  </a:ext>
                </a:extLst>
              </a:tr>
              <a:tr h="17671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Growth Ratio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16.0%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5.9%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 err="1">
                          <a:solidFill>
                            <a:srgbClr val="633A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  <a:endParaRPr lang="ko-KR" altLang="en-US" sz="900" b="0" i="1" u="none" strike="noStrike" dirty="0">
                        <a:solidFill>
                          <a:srgbClr val="633A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21623"/>
                  </a:ext>
                </a:extLst>
              </a:tr>
              <a:tr h="17671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COGS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5,437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5,806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9,360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6,401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310464"/>
                  </a:ext>
                </a:extLst>
              </a:tr>
              <a:tr h="17671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Gross Profit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9,157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9,647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10,652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5,805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503784"/>
                  </a:ext>
                </a:extLst>
              </a:tr>
              <a:tr h="17671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62.7%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62.4%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47.6%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485069"/>
                  </a:ext>
                </a:extLst>
              </a:tr>
              <a:tr h="17671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Operating Expenses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15,287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10,659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12,198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12,584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278330"/>
                  </a:ext>
                </a:extLst>
              </a:tr>
              <a:tr h="17671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Sales &amp; Marketing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4,997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4,081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3,816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2,800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667129"/>
                  </a:ext>
                </a:extLst>
              </a:tr>
              <a:tr h="17671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Research &amp; Development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5,601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2,385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3,528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3,783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896798"/>
                  </a:ext>
                </a:extLst>
              </a:tr>
              <a:tr h="17671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S&amp;I, Quality, Customer support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1,229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1,101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1,114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956548"/>
                  </a:ext>
                </a:extLst>
              </a:tr>
              <a:tr h="17671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General &amp; Administration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3,461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3,093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3,740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5,439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679042"/>
                  </a:ext>
                </a:extLst>
              </a:tr>
              <a:tr h="17671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EBITDA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(6,130)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(1,012)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(1,546)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(6,779)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506919"/>
                  </a:ext>
                </a:extLst>
              </a:tr>
              <a:tr h="17671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-42.0%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-6.6%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-7.7%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-55.5%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398485"/>
                  </a:ext>
                </a:extLst>
              </a:tr>
              <a:tr h="17671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D&amp;A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4,450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3,112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3,500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214508"/>
                  </a:ext>
                </a:extLst>
              </a:tr>
              <a:tr h="17671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EBIT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(10,580)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(4,124)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(6,608)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(10,279)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825841"/>
                  </a:ext>
                </a:extLst>
              </a:tr>
              <a:tr h="1767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% of Sales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-72.5%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-26.7%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-33.0%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1" u="none" strike="noStrike" dirty="0">
                          <a:solidFill>
                            <a:srgbClr val="633A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-84.2%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89900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F912A2-B21E-4573-A26B-37455B8BD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36996"/>
              </p:ext>
            </p:extLst>
          </p:nvPr>
        </p:nvGraphicFramePr>
        <p:xfrm>
          <a:off x="4755800" y="1823286"/>
          <a:ext cx="4100862" cy="3881654"/>
        </p:xfrm>
        <a:graphic>
          <a:graphicData uri="http://schemas.openxmlformats.org/drawingml/2006/table">
            <a:tbl>
              <a:tblPr/>
              <a:tblGrid>
                <a:gridCol w="212725">
                  <a:extLst>
                    <a:ext uri="{9D8B030D-6E8A-4147-A177-3AD203B41FA5}">
                      <a16:colId xmlns:a16="http://schemas.microsoft.com/office/drawing/2014/main" val="460617413"/>
                    </a:ext>
                  </a:extLst>
                </a:gridCol>
                <a:gridCol w="1666345">
                  <a:extLst>
                    <a:ext uri="{9D8B030D-6E8A-4147-A177-3AD203B41FA5}">
                      <a16:colId xmlns:a16="http://schemas.microsoft.com/office/drawing/2014/main" val="23356184"/>
                    </a:ext>
                  </a:extLst>
                </a:gridCol>
                <a:gridCol w="555448">
                  <a:extLst>
                    <a:ext uri="{9D8B030D-6E8A-4147-A177-3AD203B41FA5}">
                      <a16:colId xmlns:a16="http://schemas.microsoft.com/office/drawing/2014/main" val="1484260046"/>
                    </a:ext>
                  </a:extLst>
                </a:gridCol>
                <a:gridCol w="555448">
                  <a:extLst>
                    <a:ext uri="{9D8B030D-6E8A-4147-A177-3AD203B41FA5}">
                      <a16:colId xmlns:a16="http://schemas.microsoft.com/office/drawing/2014/main" val="888578437"/>
                    </a:ext>
                  </a:extLst>
                </a:gridCol>
                <a:gridCol w="555448">
                  <a:extLst>
                    <a:ext uri="{9D8B030D-6E8A-4147-A177-3AD203B41FA5}">
                      <a16:colId xmlns:a16="http://schemas.microsoft.com/office/drawing/2014/main" val="2297484085"/>
                    </a:ext>
                  </a:extLst>
                </a:gridCol>
                <a:gridCol w="555448">
                  <a:extLst>
                    <a:ext uri="{9D8B030D-6E8A-4147-A177-3AD203B41FA5}">
                      <a16:colId xmlns:a16="http://schemas.microsoft.com/office/drawing/2014/main" val="365625382"/>
                    </a:ext>
                  </a:extLst>
                </a:gridCol>
              </a:tblGrid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(Unit : k CHF, %)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(Unit : k CHF, 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165980"/>
                  </a:ext>
                </a:extLst>
              </a:tr>
              <a:tr h="17587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Start Date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19-1-1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20-1-1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21-1-1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22-1-1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620844"/>
                  </a:ext>
                </a:extLst>
              </a:tr>
              <a:tr h="17587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End Date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19-12-31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20-12-31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21-12-31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22-9-30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3281"/>
                  </a:ext>
                </a:extLst>
              </a:tr>
              <a:tr h="17587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Year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3A1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2019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3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504613"/>
                  </a:ext>
                </a:extLst>
              </a:tr>
              <a:tr h="17587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# of Months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633A1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627941"/>
                  </a:ext>
                </a:extLst>
              </a:tr>
              <a:tr h="17587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Assets :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865422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Cash and Cash Equivalents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9,895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8,735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4,308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9,794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442053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Accounts Receivable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3,828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3,235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6,497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1,829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5146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Other Short-term Receivables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461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049639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Inventories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2,657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4,032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4,953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7,571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513536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Prepaid expenses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246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1,371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1,416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548557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Financial &amp; investments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178727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Tangible Assets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4,064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2,672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1,539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857266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Intangible Assets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14,203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15,718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15,346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15,944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754153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Total Assets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35,094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35,178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34,962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38,704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407501"/>
                  </a:ext>
                </a:extLst>
              </a:tr>
              <a:tr h="17587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Liabilities :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64958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Trade Accounts Payable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742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1,198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1,431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2,279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034498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Other Short-term Liabilities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573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473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632286"/>
                  </a:ext>
                </a:extLst>
              </a:tr>
              <a:tr h="18825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Accrued Expenses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3,085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3,847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5,720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5,945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428665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Other long term liabilities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1,000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13,054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433338"/>
                  </a:ext>
                </a:extLst>
              </a:tr>
              <a:tr h="1758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Total Liabilities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4,399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6,518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8,517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21,378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432994"/>
                  </a:ext>
                </a:extLst>
              </a:tr>
              <a:tr h="17587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Total Equity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30,695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28,660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26,444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17,327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03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577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60519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rebuchet MS" panose="020B0603020202020204" pitchFamily="34" charset="0"/>
              </a:rPr>
              <a:t>Section 3.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회수 가능가액</a:t>
            </a:r>
            <a:endParaRPr lang="ko-KR" altLang="en-US" b="1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701" y="2109251"/>
            <a:ext cx="7199715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673475" algn="l"/>
                <a:tab pos="6724650" algn="l"/>
              </a:tabLst>
              <a:defRPr sz="1200" b="1">
                <a:solidFill>
                  <a:srgbClr val="633A1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ko-KR" altLang="en-US" dirty="0"/>
              <a:t>가치평가의 방법</a:t>
            </a:r>
            <a:endParaRPr lang="en-US" altLang="ko-KR" dirty="0"/>
          </a:p>
          <a:p>
            <a:r>
              <a:rPr lang="en-US" altLang="ko-KR" dirty="0"/>
              <a:t>Peer Selection</a:t>
            </a:r>
          </a:p>
          <a:p>
            <a:r>
              <a:rPr lang="ko-KR" altLang="en-US" dirty="0"/>
              <a:t>회수가능가액 추정결과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12149" y="2037243"/>
            <a:ext cx="7676275" cy="0"/>
          </a:xfrm>
          <a:prstGeom prst="line">
            <a:avLst/>
          </a:prstGeom>
          <a:ln w="9525">
            <a:solidFill>
              <a:srgbClr val="633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48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544" y="836263"/>
            <a:ext cx="828092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89897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8C5110"/>
                </a:solidFill>
                <a:latin typeface="Trebuchet MS" panose="020B0603020202020204" pitchFamily="34" charset="0"/>
              </a:rPr>
              <a:t>Disclaimer Notice</a:t>
            </a:r>
            <a:endParaRPr lang="ko-KR" altLang="en-US" sz="1400" b="1" dirty="0">
              <a:solidFill>
                <a:srgbClr val="8C5110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923974"/>
            <a:ext cx="6264696" cy="321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20000"/>
              </a:lnSpc>
            </a:pPr>
            <a:r>
              <a:rPr lang="ko-KR" altLang="en-US" sz="1000" dirty="0">
                <a:latin typeface="Trebuchet MS" panose="020B0603020202020204" pitchFamily="34" charset="0"/>
              </a:rPr>
              <a:t>본 보고서에 수신인으로 기재되어 있지 않거나 동현회계법인이 제시한 </a:t>
            </a:r>
            <a:r>
              <a:rPr lang="en-US" altLang="ko-KR" sz="1000" dirty="0">
                <a:latin typeface="Trebuchet MS" panose="020B0603020202020204" pitchFamily="34" charset="0"/>
              </a:rPr>
              <a:t>Release Letter</a:t>
            </a:r>
            <a:r>
              <a:rPr lang="ko-KR" altLang="en-US" sz="1000" dirty="0">
                <a:latin typeface="Trebuchet MS" panose="020B0603020202020204" pitchFamily="34" charset="0"/>
              </a:rPr>
              <a:t>에 서명하여 회신하지 않은 경우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본 보고서에 접근 권한이 없음을 알려드립니다</a:t>
            </a:r>
            <a:r>
              <a:rPr lang="en-US" altLang="ko-KR" sz="1000" dirty="0">
                <a:latin typeface="Trebuchet MS" panose="020B0603020202020204" pitchFamily="34" charset="0"/>
              </a:rPr>
              <a:t>.</a:t>
            </a:r>
          </a:p>
          <a:p>
            <a:pPr algn="just" latinLnBrk="0">
              <a:lnSpc>
                <a:spcPct val="120000"/>
              </a:lnSpc>
            </a:pPr>
            <a:endParaRPr lang="en-US" altLang="ko-KR" sz="1000" dirty="0">
              <a:latin typeface="Trebuchet MS" panose="020B0603020202020204" pitchFamily="34" charset="0"/>
            </a:endParaRPr>
          </a:p>
          <a:p>
            <a:pPr algn="just" latinLnBrk="0">
              <a:lnSpc>
                <a:spcPct val="120000"/>
              </a:lnSpc>
            </a:pPr>
            <a:r>
              <a:rPr lang="ko-KR" altLang="en-US" sz="1000" dirty="0">
                <a:latin typeface="Trebuchet MS" panose="020B0603020202020204" pitchFamily="34" charset="0"/>
              </a:rPr>
              <a:t>동현회계법인에 의해 본 보고서에 대한 접근이 허용되지 않았음에도 불구하고 본 보고서를 입수하여 그 내용을 확인하는 경우 다음 사항을 읽고 동의한 것으로 간주됩니다</a:t>
            </a:r>
            <a:r>
              <a:rPr lang="en-US" altLang="ko-KR" sz="1000" dirty="0">
                <a:latin typeface="Trebuchet MS" panose="020B0603020202020204" pitchFamily="34" charset="0"/>
              </a:rPr>
              <a:t>.</a:t>
            </a:r>
          </a:p>
          <a:p>
            <a:pPr algn="just" latinLnBrk="0">
              <a:lnSpc>
                <a:spcPct val="120000"/>
              </a:lnSpc>
            </a:pPr>
            <a:endParaRPr lang="en-US" altLang="ko-KR" sz="1000" dirty="0">
              <a:latin typeface="Trebuchet MS" panose="020B0603020202020204" pitchFamily="34" charset="0"/>
            </a:endParaRPr>
          </a:p>
          <a:p>
            <a:pPr marL="177800" indent="-177800" algn="just" latinLnBrk="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000" dirty="0">
                <a:latin typeface="Trebuchet MS" panose="020B0603020202020204" pitchFamily="34" charset="0"/>
              </a:rPr>
              <a:t>당 법인의 업무는 보고서 수신인의 이용 목적에 따라 보고서 수신인과 사전에 협의된 업무범위에 따라 수행되었으며 그 외 어떠한 다른 목적으로도 수행되지 않았습니다</a:t>
            </a:r>
            <a:r>
              <a:rPr lang="en-US" altLang="ko-KR" sz="1000" dirty="0">
                <a:latin typeface="Trebuchet MS" panose="020B0603020202020204" pitchFamily="34" charset="0"/>
              </a:rPr>
              <a:t>. </a:t>
            </a:r>
            <a:r>
              <a:rPr lang="ko-KR" altLang="en-US" sz="1000" dirty="0">
                <a:latin typeface="Trebuchet MS" panose="020B0603020202020204" pitchFamily="34" charset="0"/>
              </a:rPr>
              <a:t>따라서 보고서 수신인 외의 자가 수행하여야 할 독립적인 조사의 대체적인 방법으로 사용될 수 없습니다</a:t>
            </a:r>
            <a:r>
              <a:rPr lang="en-US" altLang="ko-KR" sz="1000" dirty="0">
                <a:latin typeface="Trebuchet MS" panose="020B0603020202020204" pitchFamily="34" charset="0"/>
              </a:rPr>
              <a:t>.</a:t>
            </a:r>
          </a:p>
          <a:p>
            <a:pPr marL="177800" indent="-177800" algn="just" latinLnBrk="0">
              <a:lnSpc>
                <a:spcPct val="120000"/>
              </a:lnSpc>
              <a:buFont typeface="+mj-lt"/>
              <a:buAutoNum type="arabicPeriod"/>
            </a:pPr>
            <a:endParaRPr lang="en-US" altLang="ko-KR" sz="1000" dirty="0">
              <a:latin typeface="Trebuchet MS" panose="020B0603020202020204" pitchFamily="34" charset="0"/>
            </a:endParaRPr>
          </a:p>
          <a:p>
            <a:pPr marL="177800" indent="-177800" algn="just" latinLnBrk="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000" dirty="0">
                <a:latin typeface="Trebuchet MS" panose="020B0603020202020204" pitchFamily="34" charset="0"/>
              </a:rPr>
              <a:t>당 법인은 보고서 수신인 이외 제</a:t>
            </a:r>
            <a:r>
              <a:rPr lang="en-US" altLang="ko-KR" sz="1000" dirty="0">
                <a:latin typeface="Trebuchet MS" panose="020B0603020202020204" pitchFamily="34" charset="0"/>
              </a:rPr>
              <a:t>3</a:t>
            </a:r>
            <a:r>
              <a:rPr lang="ko-KR" altLang="en-US" sz="1000" dirty="0">
                <a:latin typeface="Trebuchet MS" panose="020B0603020202020204" pitchFamily="34" charset="0"/>
              </a:rPr>
              <a:t>자에 대하여 어떠한 주의의무를 부담하거나 수락하지 않습니다</a:t>
            </a:r>
            <a:r>
              <a:rPr lang="en-US" altLang="ko-KR" sz="1000" dirty="0">
                <a:latin typeface="Trebuchet MS" panose="020B0603020202020204" pitchFamily="34" charset="0"/>
              </a:rPr>
              <a:t>. </a:t>
            </a:r>
            <a:r>
              <a:rPr lang="ko-KR" altLang="en-US" sz="1000" dirty="0">
                <a:latin typeface="Trebuchet MS" panose="020B0603020202020204" pitchFamily="34" charset="0"/>
              </a:rPr>
              <a:t>또한 동현회계법인은 보고서 수신인 이외 제</a:t>
            </a:r>
            <a:r>
              <a:rPr lang="en-US" altLang="ko-KR" sz="1000" dirty="0">
                <a:latin typeface="Trebuchet MS" panose="020B0603020202020204" pitchFamily="34" charset="0"/>
              </a:rPr>
              <a:t>3</a:t>
            </a:r>
            <a:r>
              <a:rPr lang="ko-KR" altLang="en-US" sz="1000" dirty="0">
                <a:latin typeface="Trebuchet MS" panose="020B0603020202020204" pitchFamily="34" charset="0"/>
              </a:rPr>
              <a:t>자에 대하여 계약상 의무 또는 과실행위를 포함하는 불법행위 등으로 발생하는 의무를 부담하거나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보고서 및 이와 관련하여 제공되는 정보로부터 발생하는 비용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손실 및 피해에 대하여 어떠한 책임도 부담하지 않습니다</a:t>
            </a:r>
            <a:r>
              <a:rPr lang="en-US" altLang="ko-KR" sz="1000" dirty="0">
                <a:latin typeface="Trebuchet MS" panose="020B0603020202020204" pitchFamily="34" charset="0"/>
              </a:rPr>
              <a:t>.</a:t>
            </a:r>
          </a:p>
          <a:p>
            <a:pPr marL="177800" indent="-177800" algn="just" latinLnBrk="0">
              <a:lnSpc>
                <a:spcPct val="120000"/>
              </a:lnSpc>
              <a:buFont typeface="+mj-lt"/>
              <a:buAutoNum type="arabicPeriod"/>
            </a:pPr>
            <a:endParaRPr lang="en-US" altLang="ko-KR" sz="1000" dirty="0">
              <a:latin typeface="Trebuchet MS" panose="020B0603020202020204" pitchFamily="34" charset="0"/>
            </a:endParaRPr>
          </a:p>
          <a:p>
            <a:pPr marL="177800" indent="-177800" algn="just" latinLnBrk="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000" dirty="0">
                <a:latin typeface="Trebuchet MS" panose="020B0603020202020204" pitchFamily="34" charset="0"/>
              </a:rPr>
              <a:t>보고서 수신인 이외의 제</a:t>
            </a:r>
            <a:r>
              <a:rPr lang="en-US" altLang="ko-KR" sz="1000" dirty="0">
                <a:latin typeface="Trebuchet MS" panose="020B0603020202020204" pitchFamily="34" charset="0"/>
              </a:rPr>
              <a:t>3</a:t>
            </a:r>
            <a:r>
              <a:rPr lang="ko-KR" altLang="en-US" sz="1000" dirty="0">
                <a:latin typeface="Trebuchet MS" panose="020B0603020202020204" pitchFamily="34" charset="0"/>
              </a:rPr>
              <a:t>자는 동현회계법인의 사전 서면동의 없이 어떠한 목적으로도 관련 정보를 인용하거나 본 보고서의 일부분 또는 전부를 제공 받을 수 없습니다</a:t>
            </a:r>
            <a:r>
              <a:rPr lang="en-US" altLang="ko-KR" sz="1000" dirty="0">
                <a:latin typeface="Trebuchet MS" panose="020B0603020202020204" pitchFamily="34" charset="0"/>
              </a:rPr>
              <a:t>.</a:t>
            </a:r>
            <a:endParaRPr lang="ko-KR" altLang="en-US" sz="1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69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700" dirty="0">
                <a:ea typeface="+mn-ea"/>
              </a:rPr>
              <a:t>가치평가의 방법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836712"/>
            <a:ext cx="8640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buClr>
                <a:srgbClr val="1B1112"/>
              </a:buClr>
              <a:defRPr sz="1300">
                <a:solidFill>
                  <a:srgbClr val="633A1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ko-KR" altLang="en-US" dirty="0"/>
              <a:t>일반적인 </a:t>
            </a:r>
            <a:r>
              <a:rPr lang="en-US" altLang="ko-KR" dirty="0"/>
              <a:t>DCF </a:t>
            </a:r>
            <a:r>
              <a:rPr lang="ko-KR" altLang="en-US" dirty="0"/>
              <a:t>평가방법은 사업초기효과 및 미래 잠재적 성장성을 반영하기 어려운 한계가 있어</a:t>
            </a:r>
            <a:r>
              <a:rPr lang="en-US" altLang="ko-KR" dirty="0"/>
              <a:t>, </a:t>
            </a:r>
            <a:r>
              <a:rPr lang="ko-KR" altLang="en-US" dirty="0"/>
              <a:t>시장 참여자의 </a:t>
            </a:r>
            <a:r>
              <a:rPr lang="en-US" altLang="ko-KR" dirty="0"/>
              <a:t>Consensus</a:t>
            </a:r>
            <a:r>
              <a:rPr lang="ko-KR" altLang="en-US" dirty="0"/>
              <a:t>를 가장 잘 반영할 수 있는 </a:t>
            </a:r>
            <a:r>
              <a:rPr lang="en-US" altLang="ko-KR" dirty="0"/>
              <a:t>Market Approach </a:t>
            </a:r>
            <a:r>
              <a:rPr lang="ko-KR" altLang="en-US" dirty="0"/>
              <a:t>中 </a:t>
            </a:r>
            <a:r>
              <a:rPr lang="en-US" altLang="ko-KR" dirty="0"/>
              <a:t>EV/Sales </a:t>
            </a:r>
            <a:r>
              <a:rPr lang="ko-KR" altLang="en-US" dirty="0"/>
              <a:t>방식을 적용하였습니다</a:t>
            </a:r>
            <a:r>
              <a:rPr lang="en-US" altLang="ko-KR" dirty="0"/>
              <a:t>.</a:t>
            </a:r>
          </a:p>
        </p:txBody>
      </p:sp>
      <p:sp>
        <p:nvSpPr>
          <p:cNvPr id="37" name="모서리가 둥근 직사각형 16">
            <a:extLst>
              <a:ext uri="{FF2B5EF4-FFF2-40B4-BE49-F238E27FC236}">
                <a16:creationId xmlns:a16="http://schemas.microsoft.com/office/drawing/2014/main" id="{44086A34-77E0-41AF-B63C-F77CBB4837F6}"/>
              </a:ext>
            </a:extLst>
          </p:cNvPr>
          <p:cNvSpPr/>
          <p:nvPr/>
        </p:nvSpPr>
        <p:spPr bwMode="auto">
          <a:xfrm>
            <a:off x="589956" y="1715551"/>
            <a:ext cx="1421413" cy="643910"/>
          </a:xfrm>
          <a:prstGeom prst="roundRect">
            <a:avLst>
              <a:gd name="adj" fmla="val 0"/>
            </a:avLst>
          </a:prstGeom>
          <a:pattFill prst="ltUpDiag">
            <a:fgClr>
              <a:srgbClr val="DDD9D6"/>
            </a:fgClr>
            <a:bgClr>
              <a:schemeClr val="bg1"/>
            </a:bgClr>
          </a:pattFill>
          <a:ln w="6350" cap="flat" cmpd="sng" algn="ctr">
            <a:solidFill>
              <a:srgbClr val="564242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 latinLnBrk="0"/>
            <a:r>
              <a:rPr lang="en-US" altLang="ko-KR" sz="1100" b="1" kern="0" dirty="0">
                <a:solidFill>
                  <a:srgbClr val="1B111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Income </a:t>
            </a:r>
          </a:p>
          <a:p>
            <a:pPr algn="ctr" latinLnBrk="0"/>
            <a:r>
              <a:rPr lang="en-US" altLang="ko-KR" sz="1100" b="1" kern="0" dirty="0">
                <a:solidFill>
                  <a:srgbClr val="1B111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Approach</a:t>
            </a:r>
            <a:endParaRPr lang="ko-KR" altLang="en-US" sz="1100" b="1" kern="0" dirty="0">
              <a:solidFill>
                <a:srgbClr val="1B1112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09BC7E-5B6F-4883-9C52-3A9219787F5D}"/>
              </a:ext>
            </a:extLst>
          </p:cNvPr>
          <p:cNvSpPr txBox="1"/>
          <p:nvPr/>
        </p:nvSpPr>
        <p:spPr>
          <a:xfrm>
            <a:off x="2011370" y="1715551"/>
            <a:ext cx="3324490" cy="6439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marL="165593" indent="-165593" latinLnBrk="0">
              <a:lnSpc>
                <a:spcPts val="1477"/>
              </a:lnSpc>
              <a:buFont typeface="Wingdings" pitchFamily="2" charset="2"/>
              <a:buChar char="§"/>
              <a:defRPr sz="1292">
                <a:solidFill>
                  <a:srgbClr val="1B1112"/>
                </a:solidFill>
              </a:defRPr>
            </a:lvl1pPr>
          </a:lstStyle>
          <a:p>
            <a:pPr>
              <a:spcBef>
                <a:spcPts val="265"/>
              </a:spcBef>
            </a:pPr>
            <a:r>
              <a:rPr lang="ko-KR" altLang="en-US" sz="900" dirty="0">
                <a:latin typeface="Trebuchet MS" panose="020B0603020202020204" pitchFamily="34" charset="0"/>
              </a:rPr>
              <a:t>미래에 예상되는 효익</a:t>
            </a:r>
            <a:r>
              <a:rPr lang="en-US" altLang="ko-KR" sz="900" dirty="0">
                <a:latin typeface="Trebuchet MS" panose="020B0603020202020204" pitchFamily="34" charset="0"/>
              </a:rPr>
              <a:t>(Cash, Income </a:t>
            </a:r>
            <a:r>
              <a:rPr lang="ko-KR" altLang="en-US" sz="900" dirty="0">
                <a:latin typeface="Trebuchet MS" panose="020B0603020202020204" pitchFamily="34" charset="0"/>
              </a:rPr>
              <a:t>등</a:t>
            </a:r>
            <a:r>
              <a:rPr lang="en-US" altLang="ko-KR" sz="900" dirty="0">
                <a:latin typeface="Trebuchet MS" panose="020B0603020202020204" pitchFamily="34" charset="0"/>
              </a:rPr>
              <a:t>)</a:t>
            </a:r>
            <a:r>
              <a:rPr lang="ko-KR" altLang="en-US" sz="900" dirty="0">
                <a:latin typeface="Trebuchet MS" panose="020B0603020202020204" pitchFamily="34" charset="0"/>
              </a:rPr>
              <a:t>을 적절한 방법을 통해 가치로 전환시켜 평가대상을 측정하는 방법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BE03206-0403-45EE-974E-37F4DD63A6D0}"/>
              </a:ext>
            </a:extLst>
          </p:cNvPr>
          <p:cNvGrpSpPr/>
          <p:nvPr/>
        </p:nvGrpSpPr>
        <p:grpSpPr>
          <a:xfrm>
            <a:off x="495174" y="1300685"/>
            <a:ext cx="4840685" cy="246221"/>
            <a:chOff x="1981032" y="3439310"/>
            <a:chExt cx="3251367" cy="31448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9698872-8D6E-4173-A746-BC86F96C9B04}"/>
                </a:ext>
              </a:extLst>
            </p:cNvPr>
            <p:cNvSpPr/>
            <p:nvPr/>
          </p:nvSpPr>
          <p:spPr>
            <a:xfrm>
              <a:off x="1981032" y="3439310"/>
              <a:ext cx="3251367" cy="3144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b="1" dirty="0">
                  <a:latin typeface="Trebuchet MS" panose="020B0603020202020204" pitchFamily="34" charset="0"/>
                </a:rPr>
                <a:t>이론적인 </a:t>
              </a:r>
              <a:r>
                <a:rPr lang="en-US" altLang="ko-KR" sz="1000" b="1" dirty="0">
                  <a:latin typeface="Trebuchet MS" panose="020B0603020202020204" pitchFamily="34" charset="0"/>
                </a:rPr>
                <a:t>Valuation Approach</a:t>
              </a:r>
              <a:endParaRPr lang="ko-KR" altLang="en-US" sz="1000" b="1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3A8CBDE-B023-40C6-8353-BFF45B210D2F}"/>
                </a:ext>
              </a:extLst>
            </p:cNvPr>
            <p:cNvCxnSpPr/>
            <p:nvPr/>
          </p:nvCxnSpPr>
          <p:spPr>
            <a:xfrm>
              <a:off x="1981032" y="3738680"/>
              <a:ext cx="3251367" cy="0"/>
            </a:xfrm>
            <a:prstGeom prst="line">
              <a:avLst/>
            </a:prstGeom>
            <a:ln w="22225">
              <a:solidFill>
                <a:srgbClr val="1B11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B59F50C-6FD1-4452-AB69-8294AC4AE0DC}"/>
              </a:ext>
            </a:extLst>
          </p:cNvPr>
          <p:cNvGrpSpPr/>
          <p:nvPr/>
        </p:nvGrpSpPr>
        <p:grpSpPr>
          <a:xfrm>
            <a:off x="5785769" y="1302115"/>
            <a:ext cx="2799432" cy="246221"/>
            <a:chOff x="1981032" y="3439310"/>
            <a:chExt cx="3251367" cy="31448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4EE69F-28A4-4E5C-AE4C-153731E03310}"/>
                </a:ext>
              </a:extLst>
            </p:cNvPr>
            <p:cNvSpPr/>
            <p:nvPr/>
          </p:nvSpPr>
          <p:spPr>
            <a:xfrm>
              <a:off x="1981032" y="3439310"/>
              <a:ext cx="3251367" cy="3144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 dirty="0">
                  <a:latin typeface="Trebuchet MS" panose="020B0603020202020204" pitchFamily="34" charset="0"/>
                </a:rPr>
                <a:t>Valuation Method</a:t>
              </a:r>
              <a:endParaRPr lang="ko-KR" altLang="en-US" sz="1000" b="1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B0E7804-F0D7-4860-9612-6FB58E772E6B}"/>
                </a:ext>
              </a:extLst>
            </p:cNvPr>
            <p:cNvCxnSpPr/>
            <p:nvPr/>
          </p:nvCxnSpPr>
          <p:spPr>
            <a:xfrm>
              <a:off x="1981032" y="3738680"/>
              <a:ext cx="3251367" cy="0"/>
            </a:xfrm>
            <a:prstGeom prst="line">
              <a:avLst/>
            </a:prstGeom>
            <a:ln w="22225">
              <a:solidFill>
                <a:srgbClr val="1B11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FAEF143-FDF3-4E17-85AA-607E5314C726}"/>
              </a:ext>
            </a:extLst>
          </p:cNvPr>
          <p:cNvSpPr txBox="1"/>
          <p:nvPr/>
        </p:nvSpPr>
        <p:spPr>
          <a:xfrm>
            <a:off x="5785769" y="1715551"/>
            <a:ext cx="2716116" cy="6439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marL="165593" indent="-165593" latinLnBrk="0">
              <a:lnSpc>
                <a:spcPts val="1477"/>
              </a:lnSpc>
              <a:buFont typeface="Wingdings" pitchFamily="2" charset="2"/>
              <a:buChar char="§"/>
              <a:defRPr sz="1292">
                <a:solidFill>
                  <a:srgbClr val="1B1112"/>
                </a:solidFill>
              </a:defRPr>
            </a:lvl1pPr>
          </a:lstStyle>
          <a:p>
            <a:r>
              <a:rPr lang="ko-KR" altLang="en-US" sz="900" dirty="0">
                <a:latin typeface="Trebuchet MS" panose="020B0603020202020204" pitchFamily="34" charset="0"/>
              </a:rPr>
              <a:t>미래현금흐름 할인법 </a:t>
            </a:r>
            <a:r>
              <a:rPr lang="en-US" altLang="ko-KR" sz="900" dirty="0">
                <a:latin typeface="Trebuchet MS" panose="020B0603020202020204" pitchFamily="34" charset="0"/>
              </a:rPr>
              <a:t>(DCF)</a:t>
            </a:r>
          </a:p>
          <a:p>
            <a:r>
              <a:rPr kumimoji="1" lang="ko-KR" altLang="en-US" sz="900" dirty="0">
                <a:latin typeface="맑은 고딕" pitchFamily="50" charset="-127"/>
              </a:rPr>
              <a:t>이익할인모형</a:t>
            </a:r>
            <a:endParaRPr kumimoji="1" lang="en-US" altLang="ko-KR" sz="900" dirty="0">
              <a:latin typeface="맑은 고딕" pitchFamily="50" charset="-127"/>
            </a:endParaRPr>
          </a:p>
          <a:p>
            <a:r>
              <a:rPr kumimoji="1" lang="ko-KR" altLang="en-US" sz="900" dirty="0">
                <a:latin typeface="맑은 고딕" pitchFamily="50" charset="-127"/>
              </a:rPr>
              <a:t>배당할인모형</a:t>
            </a:r>
            <a:endParaRPr kumimoji="1" lang="en-US" altLang="ko-KR" sz="900" dirty="0">
              <a:latin typeface="맑은 고딕" pitchFamily="50" charset="-127"/>
            </a:endParaRPr>
          </a:p>
        </p:txBody>
      </p:sp>
      <p:sp>
        <p:nvSpPr>
          <p:cNvPr id="48" name="모서리가 둥근 직사각형 31">
            <a:extLst>
              <a:ext uri="{FF2B5EF4-FFF2-40B4-BE49-F238E27FC236}">
                <a16:creationId xmlns:a16="http://schemas.microsoft.com/office/drawing/2014/main" id="{AA503F24-A5C0-4271-94C7-4C3881EA4390}"/>
              </a:ext>
            </a:extLst>
          </p:cNvPr>
          <p:cNvSpPr/>
          <p:nvPr/>
        </p:nvSpPr>
        <p:spPr bwMode="auto">
          <a:xfrm>
            <a:off x="589956" y="2497391"/>
            <a:ext cx="1421413" cy="643910"/>
          </a:xfrm>
          <a:prstGeom prst="roundRect">
            <a:avLst>
              <a:gd name="adj" fmla="val 0"/>
            </a:avLst>
          </a:prstGeom>
          <a:pattFill prst="ltUpDiag">
            <a:fgClr>
              <a:srgbClr val="DDD9D6"/>
            </a:fgClr>
            <a:bgClr>
              <a:schemeClr val="bg1"/>
            </a:bgClr>
          </a:pattFill>
          <a:ln w="6350" cap="flat" cmpd="sng" algn="ctr">
            <a:solidFill>
              <a:srgbClr val="564242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 latinLnBrk="0"/>
            <a:r>
              <a:rPr lang="en-US" altLang="ko-KR" sz="1100" b="1" kern="0" dirty="0">
                <a:solidFill>
                  <a:srgbClr val="1B111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Asset-based Approach</a:t>
            </a:r>
            <a:endParaRPr lang="ko-KR" altLang="en-US" sz="1100" b="1" kern="0" dirty="0">
              <a:solidFill>
                <a:srgbClr val="1B1112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776B96-EF18-49BB-90C7-18AB0F77CE9F}"/>
              </a:ext>
            </a:extLst>
          </p:cNvPr>
          <p:cNvSpPr txBox="1"/>
          <p:nvPr/>
        </p:nvSpPr>
        <p:spPr>
          <a:xfrm>
            <a:off x="2011370" y="2497391"/>
            <a:ext cx="3324490" cy="6439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marL="165593" indent="-165593" latinLnBrk="0">
              <a:lnSpc>
                <a:spcPts val="1477"/>
              </a:lnSpc>
              <a:spcBef>
                <a:spcPts val="300"/>
              </a:spcBef>
              <a:buFont typeface="Wingdings" pitchFamily="2" charset="2"/>
              <a:buChar char="§"/>
              <a:defRPr sz="1100">
                <a:solidFill>
                  <a:srgbClr val="1B1112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ko-KR" altLang="en-US" sz="900" dirty="0"/>
              <a:t>개별 자산 및 부채를 적정한 가치</a:t>
            </a:r>
            <a:r>
              <a:rPr lang="en-US" altLang="ko-KR" sz="900" dirty="0"/>
              <a:t>(</a:t>
            </a:r>
            <a:r>
              <a:rPr lang="ko-KR" altLang="en-US" sz="900" dirty="0"/>
              <a:t>장부가액</a:t>
            </a:r>
            <a:r>
              <a:rPr lang="en-US" altLang="ko-KR" sz="900" dirty="0"/>
              <a:t>, </a:t>
            </a:r>
            <a:r>
              <a:rPr lang="ko-KR" altLang="en-US" sz="900" dirty="0"/>
              <a:t>공정가액</a:t>
            </a:r>
            <a:r>
              <a:rPr lang="en-US" altLang="ko-KR" sz="900" dirty="0"/>
              <a:t>, </a:t>
            </a:r>
            <a:r>
              <a:rPr lang="ko-KR" altLang="en-US" sz="900" dirty="0"/>
              <a:t>재생산원가</a:t>
            </a:r>
            <a:r>
              <a:rPr lang="en-US" altLang="ko-KR" sz="900" dirty="0"/>
              <a:t>, </a:t>
            </a:r>
            <a:r>
              <a:rPr lang="ko-KR" altLang="en-US" sz="900" dirty="0"/>
              <a:t>대체원가</a:t>
            </a:r>
            <a:r>
              <a:rPr lang="en-US" altLang="ko-KR" sz="900" dirty="0"/>
              <a:t>, </a:t>
            </a:r>
            <a:r>
              <a:rPr lang="ko-KR" altLang="en-US" sz="900" dirty="0"/>
              <a:t>중고가액 등</a:t>
            </a:r>
            <a:r>
              <a:rPr lang="en-US" altLang="ko-KR" sz="900" dirty="0"/>
              <a:t>)</a:t>
            </a:r>
            <a:r>
              <a:rPr lang="ko-KR" altLang="en-US" sz="900" dirty="0"/>
              <a:t>를 나타낼 수 있도록 수정한 후 이를 합산하여 가치를 측정하는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EF269A-58C5-45D8-A58B-C78C12E30654}"/>
              </a:ext>
            </a:extLst>
          </p:cNvPr>
          <p:cNvSpPr txBox="1"/>
          <p:nvPr/>
        </p:nvSpPr>
        <p:spPr>
          <a:xfrm>
            <a:off x="5785769" y="2497391"/>
            <a:ext cx="2716116" cy="6439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marL="165593" indent="-165593" latinLnBrk="0">
              <a:lnSpc>
                <a:spcPts val="1477"/>
              </a:lnSpc>
              <a:spcBef>
                <a:spcPts val="300"/>
              </a:spcBef>
              <a:buFont typeface="Wingdings" pitchFamily="2" charset="2"/>
              <a:buChar char="§"/>
              <a:defRPr sz="1100" b="1">
                <a:solidFill>
                  <a:srgbClr val="1B1112"/>
                </a:solidFill>
                <a:latin typeface="Trebuchet MS" panose="020B0603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900" b="0" dirty="0"/>
              <a:t>장부가액법</a:t>
            </a:r>
          </a:p>
          <a:p>
            <a:pPr>
              <a:spcBef>
                <a:spcPts val="0"/>
              </a:spcBef>
            </a:pPr>
            <a:r>
              <a:rPr lang="ko-KR" altLang="en-US" sz="900" b="0" dirty="0"/>
              <a:t>공정가액법</a:t>
            </a:r>
            <a:r>
              <a:rPr lang="en-US" altLang="ko-KR" sz="900" b="0" dirty="0"/>
              <a:t>(</a:t>
            </a:r>
            <a:r>
              <a:rPr lang="ko-KR" altLang="en-US" sz="900" b="0" dirty="0"/>
              <a:t>공정가액</a:t>
            </a:r>
            <a:r>
              <a:rPr lang="en-US" altLang="ko-KR" sz="900" b="0" dirty="0"/>
              <a:t>, </a:t>
            </a:r>
            <a:r>
              <a:rPr lang="ko-KR" altLang="en-US" sz="900" b="0" dirty="0"/>
              <a:t>대체원가</a:t>
            </a:r>
            <a:r>
              <a:rPr lang="en-US" altLang="ko-KR" sz="900" b="0" dirty="0"/>
              <a:t> </a:t>
            </a:r>
            <a:r>
              <a:rPr lang="ko-KR" altLang="en-US" sz="900" b="0" dirty="0"/>
              <a:t>등</a:t>
            </a:r>
            <a:r>
              <a:rPr lang="en-US" altLang="ko-KR" sz="900" b="0" dirty="0"/>
              <a:t>)</a:t>
            </a:r>
          </a:p>
          <a:p>
            <a:pPr>
              <a:spcBef>
                <a:spcPts val="0"/>
              </a:spcBef>
            </a:pPr>
            <a:r>
              <a:rPr lang="ko-KR" altLang="en-US" sz="900" b="0" dirty="0"/>
              <a:t>청산가치</a:t>
            </a:r>
          </a:p>
        </p:txBody>
      </p:sp>
      <p:sp>
        <p:nvSpPr>
          <p:cNvPr id="51" name="모서리가 둥근 직사각형 34">
            <a:extLst>
              <a:ext uri="{FF2B5EF4-FFF2-40B4-BE49-F238E27FC236}">
                <a16:creationId xmlns:a16="http://schemas.microsoft.com/office/drawing/2014/main" id="{EF3A5DCF-C619-4CE4-A8B9-4EFE5AE18950}"/>
              </a:ext>
            </a:extLst>
          </p:cNvPr>
          <p:cNvSpPr/>
          <p:nvPr/>
        </p:nvSpPr>
        <p:spPr bwMode="auto">
          <a:xfrm>
            <a:off x="589956" y="3279229"/>
            <a:ext cx="1421413" cy="643910"/>
          </a:xfrm>
          <a:prstGeom prst="roundRect">
            <a:avLst>
              <a:gd name="adj" fmla="val 0"/>
            </a:avLst>
          </a:prstGeom>
          <a:pattFill prst="ltUpDiag">
            <a:fgClr>
              <a:srgbClr val="DDD9D6"/>
            </a:fgClr>
            <a:bgClr>
              <a:schemeClr val="bg1"/>
            </a:bgClr>
          </a:pattFill>
          <a:ln w="6350" cap="flat" cmpd="sng" algn="ctr">
            <a:solidFill>
              <a:srgbClr val="564242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 latinLnBrk="0"/>
            <a:r>
              <a:rPr lang="en-US" altLang="ko-KR" sz="1100" b="1" kern="0" dirty="0">
                <a:solidFill>
                  <a:srgbClr val="1B111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Market</a:t>
            </a:r>
          </a:p>
          <a:p>
            <a:pPr algn="ctr" latinLnBrk="0"/>
            <a:r>
              <a:rPr lang="en-US" altLang="ko-KR" sz="1100" b="1" kern="0" dirty="0">
                <a:solidFill>
                  <a:srgbClr val="1B111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Approach</a:t>
            </a:r>
            <a:endParaRPr lang="ko-KR" altLang="en-US" sz="1100" b="1" kern="0" dirty="0">
              <a:solidFill>
                <a:srgbClr val="1B1112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0CDCF4-C62F-4451-8F33-54FFBAF3BDC1}"/>
              </a:ext>
            </a:extLst>
          </p:cNvPr>
          <p:cNvSpPr txBox="1"/>
          <p:nvPr/>
        </p:nvSpPr>
        <p:spPr>
          <a:xfrm>
            <a:off x="2011370" y="3279229"/>
            <a:ext cx="3324490" cy="6439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marL="165593" indent="-165593" latinLnBrk="0">
              <a:lnSpc>
                <a:spcPts val="1477"/>
              </a:lnSpc>
              <a:spcBef>
                <a:spcPts val="300"/>
              </a:spcBef>
              <a:buFont typeface="Wingdings" pitchFamily="2" charset="2"/>
              <a:buChar char="§"/>
              <a:defRPr sz="1100">
                <a:solidFill>
                  <a:srgbClr val="1B1112"/>
                </a:solidFill>
                <a:latin typeface="Trebuchet MS" panose="020B0603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dirty="0">
                <a:latin typeface="맑은 고딕" pitchFamily="50" charset="-127"/>
              </a:rPr>
              <a:t>상장된 비교대상 유사기업군</a:t>
            </a:r>
            <a:r>
              <a:rPr kumimoji="1" lang="en-US" altLang="ko-KR" sz="900" dirty="0">
                <a:latin typeface="맑은 고딕" pitchFamily="50" charset="-127"/>
              </a:rPr>
              <a:t>(Peer Group) </a:t>
            </a:r>
            <a:r>
              <a:rPr kumimoji="1" lang="ko-KR" altLang="en-US" sz="900" dirty="0">
                <a:latin typeface="맑은 고딕" pitchFamily="50" charset="-127"/>
              </a:rPr>
              <a:t>또는 비교 가능 매매사례로 부터 평가대상기업의 가치를 추정하는 방법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BCC562-BFD9-4FBB-AEAB-0828D23C24D4}"/>
              </a:ext>
            </a:extLst>
          </p:cNvPr>
          <p:cNvSpPr txBox="1"/>
          <p:nvPr/>
        </p:nvSpPr>
        <p:spPr>
          <a:xfrm>
            <a:off x="5785769" y="3279229"/>
            <a:ext cx="2716116" cy="6439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marL="165593" indent="-165593" latinLnBrk="0">
              <a:lnSpc>
                <a:spcPts val="1477"/>
              </a:lnSpc>
              <a:spcBef>
                <a:spcPts val="300"/>
              </a:spcBef>
              <a:buFont typeface="Wingdings" pitchFamily="2" charset="2"/>
              <a:buChar char="§"/>
              <a:defRPr sz="1100" b="1">
                <a:solidFill>
                  <a:srgbClr val="1B1112"/>
                </a:solidFill>
                <a:latin typeface="Trebuchet MS" panose="020B0603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sz="900" b="0" dirty="0"/>
              <a:t>EV/EBITDA Multiple</a:t>
            </a:r>
          </a:p>
          <a:p>
            <a:pPr>
              <a:spcBef>
                <a:spcPts val="0"/>
              </a:spcBef>
            </a:pPr>
            <a:r>
              <a:rPr lang="en-US" altLang="ko-KR" sz="900" b="0" dirty="0"/>
              <a:t>PER(Per Earning Ratio)</a:t>
            </a:r>
          </a:p>
          <a:p>
            <a:pPr>
              <a:spcBef>
                <a:spcPts val="0"/>
              </a:spcBef>
            </a:pPr>
            <a:r>
              <a:rPr lang="en-US" altLang="ko-KR" sz="900" b="0" dirty="0"/>
              <a:t>EV/Sales Multiple</a:t>
            </a:r>
            <a:endParaRPr lang="ko-KR" altLang="en-US" sz="900" b="0" dirty="0"/>
          </a:p>
        </p:txBody>
      </p:sp>
      <p:sp>
        <p:nvSpPr>
          <p:cNvPr id="54" name="모서리가 둥근 직사각형 37">
            <a:extLst>
              <a:ext uri="{FF2B5EF4-FFF2-40B4-BE49-F238E27FC236}">
                <a16:creationId xmlns:a16="http://schemas.microsoft.com/office/drawing/2014/main" id="{884982B8-790B-4167-9877-3CC076D32D77}"/>
              </a:ext>
            </a:extLst>
          </p:cNvPr>
          <p:cNvSpPr/>
          <p:nvPr/>
        </p:nvSpPr>
        <p:spPr bwMode="auto">
          <a:xfrm>
            <a:off x="589956" y="4061068"/>
            <a:ext cx="1421413" cy="643910"/>
          </a:xfrm>
          <a:prstGeom prst="roundRect">
            <a:avLst>
              <a:gd name="adj" fmla="val 0"/>
            </a:avLst>
          </a:prstGeom>
          <a:pattFill prst="ltUpDiag">
            <a:fgClr>
              <a:srgbClr val="DDD9D6"/>
            </a:fgClr>
            <a:bgClr>
              <a:schemeClr val="bg1"/>
            </a:bgClr>
          </a:pattFill>
          <a:ln w="6350" cap="flat" cmpd="sng" algn="ctr">
            <a:solidFill>
              <a:srgbClr val="564242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 latinLnBrk="0"/>
            <a:r>
              <a:rPr lang="ko-KR" altLang="en-US" sz="1100" b="1" kern="0" dirty="0">
                <a:solidFill>
                  <a:srgbClr val="1B111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법규에 따른 </a:t>
            </a:r>
            <a:r>
              <a:rPr lang="en-US" altLang="ko-KR" sz="1100" b="1" kern="0" dirty="0">
                <a:solidFill>
                  <a:srgbClr val="1B111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Approach</a:t>
            </a:r>
            <a:endParaRPr lang="ko-KR" altLang="en-US" sz="1100" b="1" kern="0" dirty="0">
              <a:solidFill>
                <a:srgbClr val="1B1112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7773F7-2923-4F84-A242-4EB2A8A4BC76}"/>
              </a:ext>
            </a:extLst>
          </p:cNvPr>
          <p:cNvSpPr txBox="1"/>
          <p:nvPr/>
        </p:nvSpPr>
        <p:spPr>
          <a:xfrm>
            <a:off x="2011370" y="4061067"/>
            <a:ext cx="3324490" cy="6439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marL="165593" indent="-165593" latinLnBrk="0">
              <a:lnSpc>
                <a:spcPts val="1477"/>
              </a:lnSpc>
              <a:spcBef>
                <a:spcPts val="300"/>
              </a:spcBef>
              <a:buFont typeface="Wingdings" pitchFamily="2" charset="2"/>
              <a:buChar char="§"/>
              <a:defRPr sz="1100">
                <a:solidFill>
                  <a:srgbClr val="1B1112"/>
                </a:solidFill>
                <a:latin typeface="Trebuchet MS" panose="020B0603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dirty="0">
                <a:latin typeface="맑은 고딕" pitchFamily="50" charset="-127"/>
              </a:rPr>
              <a:t>자본시장법 또는 세법 등에 따라 사전에 정의된 방식에 의해 가치를 추정하는 방법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E9F996-3D99-4A7F-88C2-72F8DF138333}"/>
              </a:ext>
            </a:extLst>
          </p:cNvPr>
          <p:cNvSpPr txBox="1"/>
          <p:nvPr/>
        </p:nvSpPr>
        <p:spPr>
          <a:xfrm>
            <a:off x="5785769" y="4061067"/>
            <a:ext cx="2716116" cy="6439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marL="165593" indent="-165593" latinLnBrk="0">
              <a:lnSpc>
                <a:spcPts val="1477"/>
              </a:lnSpc>
              <a:spcBef>
                <a:spcPts val="300"/>
              </a:spcBef>
              <a:buFont typeface="Wingdings" pitchFamily="2" charset="2"/>
              <a:buChar char="§"/>
              <a:defRPr sz="1100" b="1">
                <a:solidFill>
                  <a:srgbClr val="1B1112"/>
                </a:solidFill>
                <a:latin typeface="Trebuchet MS" panose="020B0603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900" b="0" dirty="0"/>
              <a:t>본질가치</a:t>
            </a:r>
            <a:r>
              <a:rPr lang="en-US" altLang="ko-KR" sz="900" b="0" dirty="0"/>
              <a:t>(</a:t>
            </a:r>
            <a:r>
              <a:rPr lang="ko-KR" altLang="en-US" sz="900" b="0" dirty="0"/>
              <a:t>증권의발행 및 공시등에 관한 규정</a:t>
            </a:r>
            <a:r>
              <a:rPr lang="en-US" altLang="ko-KR" sz="900" b="0" dirty="0"/>
              <a:t>)</a:t>
            </a:r>
          </a:p>
          <a:p>
            <a:pPr>
              <a:spcBef>
                <a:spcPts val="0"/>
              </a:spcBef>
            </a:pPr>
            <a:r>
              <a:rPr lang="ko-KR" altLang="en-US" sz="900" b="0" dirty="0"/>
              <a:t>상속세 및 증여세법 상 평가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3FE990A-DAB6-4688-B598-1320DA38A5EE}"/>
              </a:ext>
            </a:extLst>
          </p:cNvPr>
          <p:cNvSpPr/>
          <p:nvPr/>
        </p:nvSpPr>
        <p:spPr>
          <a:xfrm>
            <a:off x="622173" y="1753985"/>
            <a:ext cx="209677" cy="208164"/>
          </a:xfrm>
          <a:prstGeom prst="ellipse">
            <a:avLst/>
          </a:prstGeom>
          <a:solidFill>
            <a:srgbClr val="633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9" dirty="0">
                <a:latin typeface="Trebuchet MS" panose="020B0603020202020204" pitchFamily="34" charset="0"/>
              </a:rPr>
              <a:t>1</a:t>
            </a:r>
            <a:endParaRPr lang="ko-KR" altLang="en-US" sz="1059" dirty="0">
              <a:latin typeface="Trebuchet MS" panose="020B0603020202020204" pitchFamily="34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E6993F5-CF66-4DC3-9ABF-4FFAC929CCA7}"/>
              </a:ext>
            </a:extLst>
          </p:cNvPr>
          <p:cNvSpPr/>
          <p:nvPr/>
        </p:nvSpPr>
        <p:spPr>
          <a:xfrm>
            <a:off x="625308" y="2526334"/>
            <a:ext cx="209677" cy="208164"/>
          </a:xfrm>
          <a:prstGeom prst="ellipse">
            <a:avLst/>
          </a:prstGeom>
          <a:solidFill>
            <a:srgbClr val="633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9" dirty="0">
                <a:latin typeface="Trebuchet MS" panose="020B0603020202020204" pitchFamily="34" charset="0"/>
              </a:rPr>
              <a:t>2</a:t>
            </a:r>
            <a:endParaRPr lang="ko-KR" altLang="en-US" sz="1059" dirty="0">
              <a:latin typeface="Trebuchet MS" panose="020B0603020202020204" pitchFamily="34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B93E929-5EA0-4E60-9F04-F2F729C2888F}"/>
              </a:ext>
            </a:extLst>
          </p:cNvPr>
          <p:cNvSpPr/>
          <p:nvPr/>
        </p:nvSpPr>
        <p:spPr>
          <a:xfrm>
            <a:off x="625308" y="3308174"/>
            <a:ext cx="209677" cy="208164"/>
          </a:xfrm>
          <a:prstGeom prst="ellipse">
            <a:avLst/>
          </a:prstGeom>
          <a:solidFill>
            <a:srgbClr val="633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9" dirty="0">
                <a:latin typeface="Trebuchet MS" panose="020B0603020202020204" pitchFamily="34" charset="0"/>
              </a:rPr>
              <a:t>3</a:t>
            </a:r>
            <a:endParaRPr lang="ko-KR" altLang="en-US" sz="1059" dirty="0">
              <a:latin typeface="Trebuchet MS" panose="020B0603020202020204" pitchFamily="34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7B01F23-6F1A-4CD8-B4C5-78BB7D57A065}"/>
              </a:ext>
            </a:extLst>
          </p:cNvPr>
          <p:cNvSpPr/>
          <p:nvPr/>
        </p:nvSpPr>
        <p:spPr>
          <a:xfrm>
            <a:off x="628441" y="4103467"/>
            <a:ext cx="209677" cy="208164"/>
          </a:xfrm>
          <a:prstGeom prst="ellipse">
            <a:avLst/>
          </a:prstGeom>
          <a:solidFill>
            <a:srgbClr val="633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9" dirty="0">
                <a:latin typeface="Trebuchet MS" panose="020B0603020202020204" pitchFamily="34" charset="0"/>
              </a:rPr>
              <a:t>4</a:t>
            </a:r>
            <a:endParaRPr lang="ko-KR" altLang="en-US" sz="1059" dirty="0">
              <a:latin typeface="Trebuchet MS" panose="020B0603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B66DA6-B94A-4379-AA00-64A2934222B4}"/>
              </a:ext>
            </a:extLst>
          </p:cNvPr>
          <p:cNvSpPr/>
          <p:nvPr/>
        </p:nvSpPr>
        <p:spPr>
          <a:xfrm>
            <a:off x="438150" y="3236682"/>
            <a:ext cx="8299450" cy="741556"/>
          </a:xfrm>
          <a:prstGeom prst="rect">
            <a:avLst/>
          </a:prstGeom>
          <a:noFill/>
          <a:ln w="2540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2" name="표 4">
            <a:extLst>
              <a:ext uri="{FF2B5EF4-FFF2-40B4-BE49-F238E27FC236}">
                <a16:creationId xmlns:a16="http://schemas.microsoft.com/office/drawing/2014/main" id="{C050A2D6-9292-457A-8F1A-702B1E5E7B2D}"/>
              </a:ext>
            </a:extLst>
          </p:cNvPr>
          <p:cNvGraphicFramePr>
            <a:graphicFrameLocks noGrp="1"/>
          </p:cNvGraphicFramePr>
          <p:nvPr/>
        </p:nvGraphicFramePr>
        <p:xfrm>
          <a:off x="589957" y="4942818"/>
          <a:ext cx="7995244" cy="1385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793">
                  <a:extLst>
                    <a:ext uri="{9D8B030D-6E8A-4147-A177-3AD203B41FA5}">
                      <a16:colId xmlns:a16="http://schemas.microsoft.com/office/drawing/2014/main" val="1959642635"/>
                    </a:ext>
                  </a:extLst>
                </a:gridCol>
                <a:gridCol w="5708650">
                  <a:extLst>
                    <a:ext uri="{9D8B030D-6E8A-4147-A177-3AD203B41FA5}">
                      <a16:colId xmlns:a16="http://schemas.microsoft.com/office/drawing/2014/main" val="1044024328"/>
                    </a:ext>
                  </a:extLst>
                </a:gridCol>
                <a:gridCol w="1193801">
                  <a:extLst>
                    <a:ext uri="{9D8B030D-6E8A-4147-A177-3AD203B41FA5}">
                      <a16:colId xmlns:a16="http://schemas.microsoft.com/office/drawing/2014/main" val="3403079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평가방법</a:t>
                      </a: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평가방법의 특징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본 평가의 적합성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288294"/>
                  </a:ext>
                </a:extLst>
              </a:tr>
              <a:tr h="327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EV/EBITDA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593" indent="-165593" algn="l" defTabSz="914400" rtl="0" eaLnBrk="1" latinLnBrk="0" hangingPunct="1">
                        <a:lnSpc>
                          <a:spcPts val="1477"/>
                        </a:lnSpc>
                        <a:spcBef>
                          <a:spcPts val="265"/>
                        </a:spcBef>
                        <a:buClr>
                          <a:srgbClr val="633A11"/>
                        </a:buClr>
                        <a:buFont typeface="Wingdings" pitchFamily="2" charset="2"/>
                        <a:buChar char="§"/>
                      </a:pPr>
                      <a:r>
                        <a:rPr lang="ko-KR" altLang="en-US" sz="900" kern="1200" dirty="0">
                          <a:solidFill>
                            <a:srgbClr val="1B111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기업의 현금 창출능력을 바탕으로 기업가치를 산출하는 방법으로 대규모 장치산업 및 성숙단계 사업에 주로 적용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085559"/>
                  </a:ext>
                </a:extLst>
              </a:tr>
              <a:tr h="247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593" marR="0" lvl="0" indent="-165593" algn="l" defTabSz="914400" rtl="0" eaLnBrk="1" fontAlgn="auto" latinLnBrk="0" hangingPunct="1">
                        <a:lnSpc>
                          <a:spcPts val="1477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buClr>
                          <a:srgbClr val="633A1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11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당기순이익을 바탕으로 기업가치를 산출하는 방법으로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11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IPO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11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시장 내 지배적으로 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11932"/>
                  </a:ext>
                </a:extLst>
              </a:tr>
              <a:tr h="247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EV/Sales</a:t>
                      </a:r>
                      <a:endParaRPr lang="ko-KR" alt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593" marR="0" lvl="0" indent="-165593" algn="l" defTabSz="914400" rtl="0" eaLnBrk="1" fontAlgn="auto" latinLnBrk="0" hangingPunct="1">
                        <a:lnSpc>
                          <a:spcPts val="1477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buClr>
                          <a:srgbClr val="633A1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11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매출액 대비 기업가치 배수를 바탕으로 기업가치를 산출하는 방법으로 고성장 중이나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11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11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이익규모가 미미한 기업에 주로 적용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540326"/>
                  </a:ext>
                </a:extLst>
              </a:tr>
            </a:tbl>
          </a:graphicData>
        </a:graphic>
      </p:graphicFrame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85A3101-F23D-45BD-97C2-9FFF26C6A484}"/>
              </a:ext>
            </a:extLst>
          </p:cNvPr>
          <p:cNvCxnSpPr>
            <a:cxnSpLocks/>
            <a:stCxn id="61" idx="1"/>
            <a:endCxn id="64" idx="1"/>
          </p:cNvCxnSpPr>
          <p:nvPr/>
        </p:nvCxnSpPr>
        <p:spPr>
          <a:xfrm rot="10800000" flipH="1" flipV="1">
            <a:off x="438149" y="3607459"/>
            <a:ext cx="4769" cy="2501971"/>
          </a:xfrm>
          <a:prstGeom prst="bentConnector3">
            <a:avLst>
              <a:gd name="adj1" fmla="val -4793458"/>
            </a:avLst>
          </a:prstGeom>
          <a:ln w="15875">
            <a:solidFill>
              <a:srgbClr val="633A1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333115-6D73-4EA3-A7B8-DFB5EB811B9F}"/>
              </a:ext>
            </a:extLst>
          </p:cNvPr>
          <p:cNvSpPr/>
          <p:nvPr/>
        </p:nvSpPr>
        <p:spPr>
          <a:xfrm>
            <a:off x="442919" y="5890355"/>
            <a:ext cx="8299450" cy="438151"/>
          </a:xfrm>
          <a:prstGeom prst="rect">
            <a:avLst/>
          </a:prstGeom>
          <a:noFill/>
          <a:ln w="2540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74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Peer Selection</a:t>
            </a:r>
            <a:endParaRPr lang="ko-KR" altLang="en-US" sz="1700" dirty="0"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A97DB-CB67-4E4D-80AE-32030DD79334}"/>
              </a:ext>
            </a:extLst>
          </p:cNvPr>
          <p:cNvSpPr txBox="1"/>
          <p:nvPr/>
        </p:nvSpPr>
        <p:spPr>
          <a:xfrm>
            <a:off x="7233051" y="6193170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(Source : Capital IQ, Bloomberg DB)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F6C10-3203-49DF-A7AA-8794DB9A62CA}"/>
              </a:ext>
            </a:extLst>
          </p:cNvPr>
          <p:cNvSpPr txBox="1"/>
          <p:nvPr/>
        </p:nvSpPr>
        <p:spPr>
          <a:xfrm>
            <a:off x="251520" y="836712"/>
            <a:ext cx="8640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buClr>
                <a:srgbClr val="1B1112"/>
              </a:buClr>
              <a:defRPr sz="1300">
                <a:solidFill>
                  <a:srgbClr val="633A1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ko-KR" altLang="en-US" dirty="0"/>
              <a:t>양자기술에 기반한 상장되어 있는 </a:t>
            </a:r>
            <a:r>
              <a:rPr lang="en-US" altLang="ko-KR" dirty="0"/>
              <a:t>IT</a:t>
            </a:r>
            <a:r>
              <a:rPr lang="ko-KR" altLang="en-US" dirty="0"/>
              <a:t>보안 회사는 존재하지 아니하므로 </a:t>
            </a:r>
            <a:r>
              <a:rPr lang="en-US" altLang="ko-KR" dirty="0"/>
              <a:t>S&amp;P Capital IQ </a:t>
            </a:r>
            <a:r>
              <a:rPr lang="ko-KR" altLang="en-US" dirty="0"/>
              <a:t>上 </a:t>
            </a:r>
            <a:r>
              <a:rPr lang="en-US" altLang="ko-KR" dirty="0"/>
              <a:t>Industry Tree </a:t>
            </a:r>
            <a:r>
              <a:rPr lang="ko-KR" altLang="en-US" dirty="0"/>
              <a:t>중 </a:t>
            </a:r>
            <a:r>
              <a:rPr lang="en-US" altLang="ko-KR" dirty="0"/>
              <a:t>‘Security Software’</a:t>
            </a:r>
            <a:r>
              <a:rPr lang="ko-KR" altLang="en-US" dirty="0"/>
              <a:t>를 대상으로 </a:t>
            </a:r>
            <a:r>
              <a:rPr lang="en-US" altLang="ko-KR" dirty="0"/>
              <a:t>Guide Line Company</a:t>
            </a:r>
            <a:r>
              <a:rPr lang="ko-KR" altLang="en-US" dirty="0"/>
              <a:t>를 선정하였습니다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3B9483-20EE-4FBB-A16D-47DF80F17DE4}"/>
              </a:ext>
            </a:extLst>
          </p:cNvPr>
          <p:cNvSpPr/>
          <p:nvPr/>
        </p:nvSpPr>
        <p:spPr>
          <a:xfrm>
            <a:off x="347336" y="1538561"/>
            <a:ext cx="10996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defTabSz="1019175" fontAlgn="base">
              <a:spcAft>
                <a:spcPts val="300"/>
              </a:spcAft>
              <a:buClr>
                <a:srgbClr val="000000"/>
              </a:buClr>
            </a:pPr>
            <a:r>
              <a:rPr lang="ko-KR" altLang="en-US" sz="1100" b="1" dirty="0">
                <a:solidFill>
                  <a:srgbClr val="633A11"/>
                </a:solidFill>
                <a:latin typeface="Trebuchet MS" panose="020B0603020202020204" pitchFamily="34" charset="0"/>
              </a:rPr>
              <a:t>▌</a:t>
            </a:r>
            <a:r>
              <a:rPr lang="en-US" altLang="ko-KR" sz="1100" b="1" dirty="0">
                <a:solidFill>
                  <a:srgbClr val="633A11"/>
                </a:solidFill>
                <a:latin typeface="Trebuchet MS" panose="020B0603020202020204" pitchFamily="34" charset="0"/>
              </a:rPr>
              <a:t>Peer</a:t>
            </a:r>
            <a:r>
              <a:rPr lang="ko-KR" altLang="en-US" sz="1100" b="1" dirty="0">
                <a:solidFill>
                  <a:srgbClr val="633A11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100" b="1" dirty="0">
                <a:solidFill>
                  <a:srgbClr val="633A11"/>
                </a:solidFill>
                <a:latin typeface="Trebuchet MS" panose="020B0603020202020204" pitchFamily="34" charset="0"/>
              </a:rPr>
              <a:t>Selection</a:t>
            </a:r>
            <a:endParaRPr lang="ko-KR" altLang="en-US" sz="1100" b="1" dirty="0">
              <a:solidFill>
                <a:srgbClr val="633A11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A3AB33D-69C5-4A94-BC08-C6A29A7C71CF}"/>
              </a:ext>
            </a:extLst>
          </p:cNvPr>
          <p:cNvGraphicFramePr>
            <a:graphicFrameLocks noGrp="1"/>
          </p:cNvGraphicFramePr>
          <p:nvPr/>
        </p:nvGraphicFramePr>
        <p:xfrm>
          <a:off x="404242" y="1849134"/>
          <a:ext cx="8411953" cy="1055090"/>
        </p:xfrm>
        <a:graphic>
          <a:graphicData uri="http://schemas.openxmlformats.org/drawingml/2006/table">
            <a:tbl>
              <a:tblPr/>
              <a:tblGrid>
                <a:gridCol w="1549570">
                  <a:extLst>
                    <a:ext uri="{9D8B030D-6E8A-4147-A177-3AD203B41FA5}">
                      <a16:colId xmlns:a16="http://schemas.microsoft.com/office/drawing/2014/main" val="622628398"/>
                    </a:ext>
                  </a:extLst>
                </a:gridCol>
                <a:gridCol w="4711531">
                  <a:extLst>
                    <a:ext uri="{9D8B030D-6E8A-4147-A177-3AD203B41FA5}">
                      <a16:colId xmlns:a16="http://schemas.microsoft.com/office/drawing/2014/main" val="553401959"/>
                    </a:ext>
                  </a:extLst>
                </a:gridCol>
                <a:gridCol w="2150852">
                  <a:extLst>
                    <a:ext uri="{9D8B030D-6E8A-4147-A177-3AD203B41FA5}">
                      <a16:colId xmlns:a16="http://schemas.microsoft.com/office/drawing/2014/main" val="629995511"/>
                    </a:ext>
                  </a:extLst>
                </a:gridCol>
              </a:tblGrid>
              <a:tr h="21101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분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선정기준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대상회사 개수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765897"/>
                  </a:ext>
                </a:extLst>
              </a:tr>
              <a:tr h="2110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STEP 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S&amp;P Capital IQ DB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上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Security Software'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중 상장회사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136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9735"/>
                  </a:ext>
                </a:extLst>
              </a:tr>
              <a:tr h="2110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STEP 2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Bloomberg DB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上 재무정보 조회가 불가능한 회사 제외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(67)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572161"/>
                  </a:ext>
                </a:extLst>
              </a:tr>
              <a:tr h="2110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STEP 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 Layer(EV/Sales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상하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회사 제외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38895"/>
                  </a:ext>
                </a:extLst>
              </a:tr>
              <a:tr h="2110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STEP 4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Guide Line Company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49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13016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E9981F-4181-408D-B24E-AA4378DCC6AA}"/>
              </a:ext>
            </a:extLst>
          </p:cNvPr>
          <p:cNvSpPr/>
          <p:nvPr/>
        </p:nvSpPr>
        <p:spPr>
          <a:xfrm>
            <a:off x="347336" y="3149576"/>
            <a:ext cx="258564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defTabSz="1019175" fontAlgn="base">
              <a:spcAft>
                <a:spcPts val="300"/>
              </a:spcAft>
              <a:buClr>
                <a:srgbClr val="000000"/>
              </a:buClr>
            </a:pPr>
            <a:r>
              <a:rPr lang="ko-KR" altLang="en-US" sz="1100" b="1" dirty="0">
                <a:solidFill>
                  <a:srgbClr val="633A11"/>
                </a:solidFill>
                <a:latin typeface="Trebuchet MS" panose="020B0603020202020204" pitchFamily="34" charset="0"/>
              </a:rPr>
              <a:t>▌</a:t>
            </a:r>
            <a:r>
              <a:rPr lang="en-US" altLang="ko-KR" sz="1100" b="1" dirty="0">
                <a:solidFill>
                  <a:srgbClr val="633A11"/>
                </a:solidFill>
                <a:latin typeface="Trebuchet MS" panose="020B0603020202020204" pitchFamily="34" charset="0"/>
              </a:rPr>
              <a:t>Guideline Company Selection Results</a:t>
            </a:r>
            <a:endParaRPr lang="ko-KR" altLang="en-US" sz="1100" b="1" dirty="0">
              <a:solidFill>
                <a:srgbClr val="633A11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9A58786-C7CE-41E8-B48F-3F36250E3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91937"/>
              </p:ext>
            </p:extLst>
          </p:nvPr>
        </p:nvGraphicFramePr>
        <p:xfrm>
          <a:off x="404242" y="3390512"/>
          <a:ext cx="8411953" cy="2760317"/>
        </p:xfrm>
        <a:graphic>
          <a:graphicData uri="http://schemas.openxmlformats.org/drawingml/2006/table">
            <a:tbl>
              <a:tblPr/>
              <a:tblGrid>
                <a:gridCol w="351395">
                  <a:extLst>
                    <a:ext uri="{9D8B030D-6E8A-4147-A177-3AD203B41FA5}">
                      <a16:colId xmlns:a16="http://schemas.microsoft.com/office/drawing/2014/main" val="4011983409"/>
                    </a:ext>
                  </a:extLst>
                </a:gridCol>
                <a:gridCol w="1273660">
                  <a:extLst>
                    <a:ext uri="{9D8B030D-6E8A-4147-A177-3AD203B41FA5}">
                      <a16:colId xmlns:a16="http://schemas.microsoft.com/office/drawing/2014/main" val="317106681"/>
                    </a:ext>
                  </a:extLst>
                </a:gridCol>
                <a:gridCol w="688619">
                  <a:extLst>
                    <a:ext uri="{9D8B030D-6E8A-4147-A177-3AD203B41FA5}">
                      <a16:colId xmlns:a16="http://schemas.microsoft.com/office/drawing/2014/main" val="2852021591"/>
                    </a:ext>
                  </a:extLst>
                </a:gridCol>
                <a:gridCol w="643831">
                  <a:extLst>
                    <a:ext uri="{9D8B030D-6E8A-4147-A177-3AD203B41FA5}">
                      <a16:colId xmlns:a16="http://schemas.microsoft.com/office/drawing/2014/main" val="3546680790"/>
                    </a:ext>
                  </a:extLst>
                </a:gridCol>
                <a:gridCol w="461879">
                  <a:extLst>
                    <a:ext uri="{9D8B030D-6E8A-4147-A177-3AD203B41FA5}">
                      <a16:colId xmlns:a16="http://schemas.microsoft.com/office/drawing/2014/main" val="1337794274"/>
                    </a:ext>
                  </a:extLst>
                </a:gridCol>
                <a:gridCol w="506666">
                  <a:extLst>
                    <a:ext uri="{9D8B030D-6E8A-4147-A177-3AD203B41FA5}">
                      <a16:colId xmlns:a16="http://schemas.microsoft.com/office/drawing/2014/main" val="1009279881"/>
                    </a:ext>
                  </a:extLst>
                </a:gridCol>
                <a:gridCol w="4485903">
                  <a:extLst>
                    <a:ext uri="{9D8B030D-6E8A-4147-A177-3AD203B41FA5}">
                      <a16:colId xmlns:a16="http://schemas.microsoft.com/office/drawing/2014/main" val="2719132662"/>
                    </a:ext>
                  </a:extLst>
                </a:gridCol>
              </a:tblGrid>
              <a:tr h="125469"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Company Name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Contury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EV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PSR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EV/Sales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Business Description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24684"/>
                  </a:ext>
                </a:extLst>
              </a:tr>
              <a:tr h="37640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KnowBe4, Inc. (NasdaqGS:KNBE)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UNITED STATES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3,334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7.3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Out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Layer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노우비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4(KnowBe4, Inc.)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는 소프트웨어 보안 솔루션 제공업체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동사는 기업이 소셜 엔지니어링 공격의 지속적인 사이버 보안 위협을 평가 및 모니터링하여 이를 최소화할 수 있도록 해주는 보안 인식 플랫폼을 개발한다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동사는 전 세계 고객을 대상으로 서비스를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710657"/>
                  </a:ext>
                </a:extLst>
              </a:tr>
              <a:tr h="37640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Fortinet, Inc. (</a:t>
                      </a:r>
                      <a:r>
                        <a:rPr lang="en-US" sz="800" u="none" strike="noStrike" dirty="0" err="1">
                          <a:effectLst/>
                          <a:latin typeface="+mn-ea"/>
                          <a:ea typeface="+mn-ea"/>
                        </a:rPr>
                        <a:t>NasdaqGS:FTNT</a:t>
                      </a:r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UNITED STATES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37,598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Out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Layer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9.2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포티넷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(Fortinet, Inc.)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은 네트워크 보안 솔루션 제공업체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동사는 네트워크 보안 장비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구독 서비스를 제공한다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동사의 시스템은 방화벽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VPN,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바이러스 백신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침입 방지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(IPS),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웹 필터링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스팸 차단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트래픽 조절 등 보안기술 업계에서 가장 광범위한 제품군을 보유하고 있다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959102"/>
                  </a:ext>
                </a:extLst>
              </a:tr>
              <a:tr h="250938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 dirty="0" err="1">
                          <a:effectLst/>
                          <a:latin typeface="+mn-ea"/>
                          <a:ea typeface="+mn-ea"/>
                        </a:rPr>
                        <a:t>OPTiM</a:t>
                      </a:r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 Corporation (TSE:3694)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JAPAN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627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9.0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8.9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OPTiM Corporation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은 일본에서 다양한 인터넷 기반 서비스를 제공한다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. OPTiM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인공 지능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(AI)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카메라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이미지 분석 서비스 및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OPTiM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물리적 보안을 포함한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서비스를 제공한다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000437"/>
                  </a:ext>
                </a:extLst>
              </a:tr>
              <a:tr h="37640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Beijing Infosec Technologies Co.,Ltd. (SHSE:688201)</a:t>
                      </a:r>
                      <a:endParaRPr 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CHINA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690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9.1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8.5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베이징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Infosec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기술 유한 회사는 중국에서 응용 프로그램 보안 제품을 개발하고 제공합니다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제품 포트폴리오에는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보안 제품 및 유지 관리 게이트웨이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u="none" strike="noStrike" dirty="0" err="1">
                          <a:effectLst/>
                          <a:latin typeface="+mn-ea"/>
                          <a:ea typeface="+mn-ea"/>
                        </a:rPr>
                        <a:t>NetFort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가 포함됩니다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이 회사는 또한 모바일 보안 제품을 제공합니다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858285"/>
                  </a:ext>
                </a:extLst>
              </a:tr>
              <a:tr h="501875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BlackBerry Limited (TSX:BB)</a:t>
                      </a:r>
                      <a:endParaRPr 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CANADA</a:t>
                      </a:r>
                      <a:endParaRPr 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5,480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7.3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7.4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블랙베리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(BlackBerry Limited)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는 지능형 보안 소프트웨어 솔루션 제공업체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동사는 사이버보안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안전 및 데이터 프라이버시 솔루션에 인공지능과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머신러닝을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비롯하여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엔드포인트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보안 및 관리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암호화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임베디드 시스템을 제공한다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동사는 전 세계 정부 및 기업 부문을 대상으로 서비스를 제공한다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681322"/>
                  </a:ext>
                </a:extLst>
              </a:tr>
              <a:tr h="37640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Gen Digital Inc. (NasdaqGS:GEN)</a:t>
                      </a:r>
                      <a:endParaRPr 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UNITED STATES</a:t>
                      </a:r>
                      <a:endParaRPr 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17,283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5.5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6.3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젠 디지털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(Gen Digital Inc.)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은 소비자 사이버 보안 솔루션 제공업체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동사는 고객의 장비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 개인정보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신원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홈 네트워크를 보호할 수 있는 솔루션을 제공한다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동사는 전 세계 고객을 대상으로 서비스를 제공하고 있다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0333"/>
                  </a:ext>
                </a:extLst>
              </a:tr>
              <a:tr h="37640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Tenable Holdings, Inc. (NasdaqGS:TENB)</a:t>
                      </a:r>
                      <a:endParaRPr 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UNITED STATES</a:t>
                      </a:r>
                      <a:endParaRPr 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3,786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5.9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5.8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테너블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홀딩스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(Tenable Holdings, Inc.)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는 지주회사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동사는 자회사를 통해 금융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헬스케어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소매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에너지 및 교육 부문에 대한 응용 및 클라우드 기반 보안 솔루션을 제공하고 있다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동사는 전 세계 고객에게 서비스를 제공하고 있다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296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22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Peer Selection</a:t>
            </a:r>
            <a:endParaRPr lang="ko-KR" altLang="en-US" sz="1700" dirty="0"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A97DB-CB67-4E4D-80AE-32030DD79334}"/>
              </a:ext>
            </a:extLst>
          </p:cNvPr>
          <p:cNvSpPr txBox="1"/>
          <p:nvPr/>
        </p:nvSpPr>
        <p:spPr>
          <a:xfrm>
            <a:off x="7233051" y="6261129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(Source : Capital IQ, Bloomberg DB)</a:t>
            </a:r>
            <a:endParaRPr lang="ko-KR" altLang="en-US" sz="8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5A11D9-E201-40E2-971A-36918BAEE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36281"/>
              </p:ext>
            </p:extLst>
          </p:nvPr>
        </p:nvGraphicFramePr>
        <p:xfrm>
          <a:off x="251520" y="864501"/>
          <a:ext cx="8640959" cy="5400480"/>
        </p:xfrm>
        <a:graphic>
          <a:graphicData uri="http://schemas.openxmlformats.org/drawingml/2006/table">
            <a:tbl>
              <a:tblPr/>
              <a:tblGrid>
                <a:gridCol w="360962">
                  <a:extLst>
                    <a:ext uri="{9D8B030D-6E8A-4147-A177-3AD203B41FA5}">
                      <a16:colId xmlns:a16="http://schemas.microsoft.com/office/drawing/2014/main" val="4011983409"/>
                    </a:ext>
                  </a:extLst>
                </a:gridCol>
                <a:gridCol w="1308333">
                  <a:extLst>
                    <a:ext uri="{9D8B030D-6E8A-4147-A177-3AD203B41FA5}">
                      <a16:colId xmlns:a16="http://schemas.microsoft.com/office/drawing/2014/main" val="317106681"/>
                    </a:ext>
                  </a:extLst>
                </a:gridCol>
                <a:gridCol w="707366">
                  <a:extLst>
                    <a:ext uri="{9D8B030D-6E8A-4147-A177-3AD203B41FA5}">
                      <a16:colId xmlns:a16="http://schemas.microsoft.com/office/drawing/2014/main" val="2852021591"/>
                    </a:ext>
                  </a:extLst>
                </a:gridCol>
                <a:gridCol w="661359">
                  <a:extLst>
                    <a:ext uri="{9D8B030D-6E8A-4147-A177-3AD203B41FA5}">
                      <a16:colId xmlns:a16="http://schemas.microsoft.com/office/drawing/2014/main" val="3546680790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1337794274"/>
                    </a:ext>
                  </a:extLst>
                </a:gridCol>
                <a:gridCol w="520460">
                  <a:extLst>
                    <a:ext uri="{9D8B030D-6E8A-4147-A177-3AD203B41FA5}">
                      <a16:colId xmlns:a16="http://schemas.microsoft.com/office/drawing/2014/main" val="1009279881"/>
                    </a:ext>
                  </a:extLst>
                </a:gridCol>
                <a:gridCol w="4608026">
                  <a:extLst>
                    <a:ext uri="{9D8B030D-6E8A-4147-A177-3AD203B41FA5}">
                      <a16:colId xmlns:a16="http://schemas.microsoft.com/office/drawing/2014/main" val="2719132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Company Name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Contury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EV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PSR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EV/Sales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Business Description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24684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 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Hangzhou </a:t>
                      </a:r>
                      <a:r>
                        <a:rPr lang="en-US" sz="800" u="none" strike="noStrike" dirty="0" err="1">
                          <a:effectLst/>
                          <a:latin typeface="+mn-ea"/>
                          <a:ea typeface="+mn-ea"/>
                        </a:rPr>
                        <a:t>DPtech</a:t>
                      </a:r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 Technologies </a:t>
                      </a:r>
                      <a:r>
                        <a:rPr lang="en-US" sz="800" u="none" strike="noStrike" dirty="0" err="1">
                          <a:effectLst/>
                          <a:latin typeface="+mn-ea"/>
                          <a:ea typeface="+mn-ea"/>
                        </a:rPr>
                        <a:t>Co.,Ltd</a:t>
                      </a:r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. (SZSE:300768)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CHINA</a:t>
                      </a:r>
                      <a:endParaRPr 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661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8.2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5.3</a:t>
                      </a:r>
                      <a:endParaRPr lang="en-US" altLang="ko-KR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항저우 </a:t>
                      </a:r>
                      <a:r>
                        <a:rPr lang="en-US" altLang="ko-KR" sz="800" u="none" strike="noStrike" dirty="0" err="1">
                          <a:effectLst/>
                          <a:latin typeface="+mn-ea"/>
                          <a:ea typeface="+mn-ea"/>
                        </a:rPr>
                        <a:t>DPtech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기술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Co.,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주식 회사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중국 및 국제적으로 네트워크 보안 및 애플리케이션 제공 제품의 연구 개발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생산 및 판매에 종사하고 있다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애플리케이션 방화벽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지능형 보안 게이트웨이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침입 방지 시스템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웹 애플리케이션 방화벽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안티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DDoS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IoT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보안 제어 시스템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산업용 방화벽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사이버 보안 탐지 플랫폼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사이버 보안 위험 관리 및 제어 플랫폼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사이버 보안 등 네트워크 보안 제품을 제공한다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en-US" altLang="ko-KR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77298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 err="1">
                          <a:effectLst/>
                          <a:latin typeface="+mn-ea"/>
                          <a:ea typeface="+mn-ea"/>
                        </a:rPr>
                        <a:t>Tobila</a:t>
                      </a:r>
                      <a:r>
                        <a:rPr 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 Systems Inc. (TSE:4441)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JAPAN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63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5.9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5.2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 dirty="0" err="1">
                          <a:effectLst/>
                          <a:latin typeface="+mn-ea"/>
                          <a:ea typeface="+mn-ea"/>
                        </a:rPr>
                        <a:t>Tobila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 Systems Inc.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는 일본에서 사기 필터링 시스템을 개발 및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131743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DBAPPSecurity Co., Ltd. (SHSE:688023)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1,429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5.4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5.1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DBAPPSecurity Co., Ltd.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중국에서 사이버 보안 제품의 연구 개발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제조 및 판매에 종사하고 있다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667970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VMware, Inc. (NYSE:VMW)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UNITED STATES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62,860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5.0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5.0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VM</a:t>
                      </a:r>
                      <a:r>
                        <a:rPr lang="ko-KR" alt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웨어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(VMware, Inc.)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는 클라우드 컴퓨팅 및 가상 기술 업체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동사는 비용 및 운영 비효율 문제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비즈니스 연속성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소프트웨어 수명 주기 관리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데스크톱 관리 등 각종 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IT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문제를 해결하는 서비스형 솔루션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(SaaS)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을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동사는 전 세계 고객을 대상으로 서비스를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36569"/>
                  </a:ext>
                </a:extLst>
              </a:tr>
              <a:tr h="106746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Rapid7, Inc. (NasdaqGM:RPD)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UNITED STATES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3,206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3.8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래피드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7(Rapid7, Inc.)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보안 데이터 및 분석 소프트웨어 솔루션을 제공하는 업체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동사는 위협 익스포저를 줄이고 실시간으로 위험을 탐지하기 위해 보안 데이터를 수집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해석 및 분석하는 서비스를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648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13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FFRI Security, Inc. (TSE:3692)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JAPAN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77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5.8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FFRI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시큐리티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(FFRI Security, Inc)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사이버 보안 소프트웨어 제품 개발 및 판매업체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동사는 컴퓨터 보안 및 네트워크 시스템 연구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컨설팅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정보 제공 및 기타 서비스를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동사는 컴퓨터 소프트웨어 및 컴퓨터 프로그램 판매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리스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유지관리 및 기타 서비스도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917484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14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Surfilter Network Technology Co., Ltd. (SZSE:300311)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505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Surfilter Network Technology Co., Ltd.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중국 및 국제적으로 네트워크 정보 보안 솔루션을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707823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15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Check Point Software Technologies Ltd. (NasdaqGS:CHKP)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ISRAEL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10,782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6.2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체크 포인트 소프트웨어 테크놀로지 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(Check Point Software Technologies Ltd.)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다 양한 소프트웨어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하드웨어 상품 및 정보기술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(IT)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관련 서비스를 개발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판매 및 지원 하는 업체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동사는 또한 고객들에게 네트워크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게이트웨이 보안 솔루션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데이터 및 엔드포인트 보안 솔루션과 관리 솔루션을 제공하고 있다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79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16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Qi An Xin Technology Group Inc. (SHSE:688561)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4,101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사이버 보안 회사인 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Qianxin Technology Group Inc.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중국의 정부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기업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군대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교육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금융 및 기타 기관과 조직에 사이버 보안 기술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제품 및 서비스를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02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17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Datasea Inc. (NasdaqCM:DTSS)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66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Datasea Inc.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자회사를 통해 중화인민공화국에서 스마트 보안 솔루션을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빅 데이터 보안 및 스마트 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보안 플랫폼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안전한 캠퍼스 보안 시스템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경관 지역 보안 시스템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공공 커뮤니티 보안 시스템 및 전염병 시스템을 개발한다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047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18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BeijingABT Networks Co.,Ltd. (SHSE:688168)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247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5.0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베이징 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ABT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네트웍스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주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)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중국에서 네트워크 보안 기술을 개발한다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325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19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fr-FR" sz="800" b="0" i="0" u="none" strike="noStrike">
                          <a:effectLst/>
                          <a:latin typeface="+mj-ea"/>
                          <a:ea typeface="+mj-ea"/>
                        </a:rPr>
                        <a:t>Identillect Technologies Corp. (TSXV:ID)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CANADA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3.7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Identillect Technologies Corp.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이메일 암호화 소프트웨어 솔루션을 개발한다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회사는 이메일 암호화 기술인 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Delivery Trust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를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755289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Venustech Group Inc. (SZSE:002439)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2,261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3.6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베이징 비너스테크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(Beijing Venustech Inc.)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다양한 정보 보안 제품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정보 보안 서비스 및 정보 보안 솔루션을 제공하는 업체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동사의 제품 및 서비스에는 침입 탐지 시스템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침입 방지 시스템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방화벽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실시간 모니터링 및 보안 관리 인증 교육 서비스 등이 있다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72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Hancom WITH Inc. (KOSDAQ:A054920)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SOUTH KOREA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99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3.4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한컴위드는 컴퓨터 보안 소프트웨어 개발업체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동사는 블록체인 보안 솔루션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블록체인 원장 기술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스마트 시티 솔루션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생체인증 온라인 모바일 보안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통합 키 운영 및 기타 관련 서비스를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동사는 또한 부동산 임대 서비스를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91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Topsec</a:t>
                      </a:r>
                      <a:r>
                        <a:rPr 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 Technologies Group Inc. (SZSE:002212)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1,492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3.1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3.1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텐룽신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 과기집단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800" b="0" i="0" u="none" strike="noStrike" dirty="0" err="1">
                          <a:effectLst/>
                          <a:latin typeface="+mj-ea"/>
                          <a:ea typeface="+mj-ea"/>
                        </a:rPr>
                        <a:t>Topsec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 Technologies Group Inc.)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은 전선 및 케이블 제품 제조업체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동사는 전력 케이블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저전압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 케이블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중간 전압 케이블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고압 케이블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특수 케이블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구리 전선 및 기타 제품을 생산한다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동사는 보안 및 빅데이터 제품 제조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데이터 프로세싱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기타 서비스도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75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348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Peer Selection</a:t>
            </a:r>
            <a:endParaRPr lang="ko-KR" altLang="en-US" sz="1700" dirty="0"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A97DB-CB67-4E4D-80AE-32030DD79334}"/>
              </a:ext>
            </a:extLst>
          </p:cNvPr>
          <p:cNvSpPr txBox="1"/>
          <p:nvPr/>
        </p:nvSpPr>
        <p:spPr>
          <a:xfrm>
            <a:off x="7233051" y="6274068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(Source : Capital IQ, Bloomberg DB)</a:t>
            </a:r>
            <a:endParaRPr lang="ko-KR" altLang="en-US" sz="8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5A11D9-E201-40E2-971A-36918BAEE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5640"/>
              </p:ext>
            </p:extLst>
          </p:nvPr>
        </p:nvGraphicFramePr>
        <p:xfrm>
          <a:off x="251520" y="887505"/>
          <a:ext cx="8640959" cy="5394720"/>
        </p:xfrm>
        <a:graphic>
          <a:graphicData uri="http://schemas.openxmlformats.org/drawingml/2006/table">
            <a:tbl>
              <a:tblPr/>
              <a:tblGrid>
                <a:gridCol w="360962">
                  <a:extLst>
                    <a:ext uri="{9D8B030D-6E8A-4147-A177-3AD203B41FA5}">
                      <a16:colId xmlns:a16="http://schemas.microsoft.com/office/drawing/2014/main" val="4011983409"/>
                    </a:ext>
                  </a:extLst>
                </a:gridCol>
                <a:gridCol w="1308333">
                  <a:extLst>
                    <a:ext uri="{9D8B030D-6E8A-4147-A177-3AD203B41FA5}">
                      <a16:colId xmlns:a16="http://schemas.microsoft.com/office/drawing/2014/main" val="317106681"/>
                    </a:ext>
                  </a:extLst>
                </a:gridCol>
                <a:gridCol w="707366">
                  <a:extLst>
                    <a:ext uri="{9D8B030D-6E8A-4147-A177-3AD203B41FA5}">
                      <a16:colId xmlns:a16="http://schemas.microsoft.com/office/drawing/2014/main" val="2852021591"/>
                    </a:ext>
                  </a:extLst>
                </a:gridCol>
                <a:gridCol w="718269">
                  <a:extLst>
                    <a:ext uri="{9D8B030D-6E8A-4147-A177-3AD203B41FA5}">
                      <a16:colId xmlns:a16="http://schemas.microsoft.com/office/drawing/2014/main" val="3546680790"/>
                    </a:ext>
                  </a:extLst>
                </a:gridCol>
                <a:gridCol w="417543">
                  <a:extLst>
                    <a:ext uri="{9D8B030D-6E8A-4147-A177-3AD203B41FA5}">
                      <a16:colId xmlns:a16="http://schemas.microsoft.com/office/drawing/2014/main" val="1337794274"/>
                    </a:ext>
                  </a:extLst>
                </a:gridCol>
                <a:gridCol w="520460">
                  <a:extLst>
                    <a:ext uri="{9D8B030D-6E8A-4147-A177-3AD203B41FA5}">
                      <a16:colId xmlns:a16="http://schemas.microsoft.com/office/drawing/2014/main" val="1009279881"/>
                    </a:ext>
                  </a:extLst>
                </a:gridCol>
                <a:gridCol w="4608026">
                  <a:extLst>
                    <a:ext uri="{9D8B030D-6E8A-4147-A177-3AD203B41FA5}">
                      <a16:colId xmlns:a16="http://schemas.microsoft.com/office/drawing/2014/main" val="2719132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Company Name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Contury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EV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PSR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EV/Sales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Business Description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24684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23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fr-FR" sz="800" b="0" i="0" u="none" strike="noStrike">
                          <a:effectLst/>
                          <a:latin typeface="+mj-ea"/>
                          <a:ea typeface="+mj-ea"/>
                        </a:rPr>
                        <a:t>Zhongfu Information Inc. (SZSE:300659)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453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Zhongfu Information Inc.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중국에서 정보 보안 제품 및 솔루션의 연구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개발 및 판매에 종사하고 있다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775800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24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fr-FR" sz="800" b="0" i="0" u="none" strike="noStrike" dirty="0">
                          <a:effectLst/>
                          <a:latin typeface="+mj-ea"/>
                          <a:ea typeface="+mj-ea"/>
                        </a:rPr>
                        <a:t>Nippon Techno Lab Inc. (SPSE:3849)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JAPAN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13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4.8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3.1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Nippon Techno Lab Inc.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는 일본 및 국제적으로 컴퓨터 시스템을 개발한다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이 회사는 컴퓨터 연결 제어 장치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이미지 확장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네트워크 연결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이미지 처리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색 합성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스캐너 입력 장치 제어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색상 조정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데이터 형식 자동 인식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변환 및 잉크젯 제어 소프트웨어를 포함한 제어 시스템 소프트웨어를 개발하여 프린터 제조업체에 공급한다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163798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25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KSIGN Co.,Ltd. (KOSDAQ:A192250)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SOUTH KOREA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80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2.6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3.0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케이사인은 온라인에서 </a:t>
                      </a:r>
                      <a:r>
                        <a:rPr lang="ko-KR" alt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개인과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 기업의 정보를 지켜주는 보안솔루션 및 프로그램을 제공하는 업체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동사의 주요 제품 및 서비스로는 전자서명인증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통합인증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권한관리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계정관리 및 데이터베이스 보안 등이 있다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479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26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Asiainfo Security Technologies Co.,Ltd. (SHSE:688225)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706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3.7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2.9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 dirty="0" err="1">
                          <a:effectLst/>
                          <a:latin typeface="+mj-ea"/>
                          <a:ea typeface="+mj-ea"/>
                        </a:rPr>
                        <a:t>Asiainfo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보안 기술 유한 회사는 네트워크 보안 소프트웨어에 종사하는 네트워크 보안 회사입니다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회사의 주요 제품 및 서비스에는 클라우드 보안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터미널 보안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지능형 위협 관리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국경 보안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ID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보안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데이터 보안 및 네트워크 관리 등이 포함됩니다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78191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27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Precise Biometrics AB (publ) (OM:PREC)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SWEDEN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25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2.2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2.8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프리사이즈 바이오메트릭스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(Precise Biometrics AB)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지문 및 스마트 카드 기반 인증을 위한 시스템을 공급하는 보안 업체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동사는 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PIN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코드 및 패스워드를 대체하는 솔루션을 개발했으며 제품군에는 건물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컴퓨터 및 네트워크 액세스 제어용 스마트 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ID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카드 및 시스템을 포함한다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또한 전세계에 제품을 판매하고 있다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349045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28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Advenica AB (publ) (OM:ADVE)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SWEDEN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32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2.6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2.7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Advenica AB(publ)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전 세계적으로 사이버 보안 솔루션과 서비스를 개발 및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 회사는 다양한 보안 도메인 간의 단방향 정보 교환을 실시간으로 허용하고 네트워크 간의 단방향 분리를 보장하는 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SecuriCDS Data Diode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를 포함한 도메인 간 보안 제품을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53783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29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Clavister Holding AB (publ.) (OM:CLAV)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SWEDEN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35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1.1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2.6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Clavister Holding AB(publ.)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자회사와 함께 전 세계적으로 사이버 보안 솔루션을 개발 및 판매한다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221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30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360 Security Technology Inc. (SHSE:601360)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3,404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4.9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2.6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인터넷 보안 회사인 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360 Security Technology Inc.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중국에서 인터넷 및 모바일 보안 제품을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이 회사는 국가 기관 및 기업에 보안 컨설팅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보안 운영 및 유지 관리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보안 교육 서비스를 포함한 보안 서비스를 제공합니다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458575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31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SecureWorks Corp. (NasdaqGS:SCWX)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UNITED STATES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1,371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2.8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2.5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시큐어웍스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(SecureWorks Corp.)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지능형 정보 보안솔루션 제공업체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동사는 고급 위 협 및 핵심 자산보호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준법감시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사이버보안 위험관리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보안운영서비스를 제공하고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미국 고객을 대상으로 서비스를 제공하고 있다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435941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32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Koal Software Co., Ltd. (SHSE:603232)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267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2.9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2.4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Koal Software Co., Ltd.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중국에서 공개 키 인프라 플랫폼을 개발한다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회사는 루트 인증서 발급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인증서 발급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인증서 등록 감사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키 및 인증서 통합 관리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신뢰할 수 있는 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ID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관리 시스템과 같은 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ID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보안 인프라를 제공합니다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타임스탬프 및 서명 확인 서버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전자 서명 시스템을 포함한 암호 서비스 플랫폼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보안 인증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SSL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애플리케이션 전달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API,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싱글 사인온 게이트웨이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계정 관리 시스템으로 구성된 인증 및 액세스 제어 제품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896797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33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Beijing Global Safety Technology Co., Ltd. (SZSE:300523)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616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2.2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2.2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Beijing Global Safety Technology Co., Ltd.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중국 및 국제적으로 에너지 관리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도시 기반 시설 안전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지능형 소방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사이버 보안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세관 보안 및 정보 관리 솔루션을 제공한다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245789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34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Telos Corporation (</a:t>
                      </a:r>
                      <a:r>
                        <a:rPr 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NasdaqGM:TLS</a:t>
                      </a:r>
                      <a:r>
                        <a:rPr 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UNITED STATES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487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2.6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2.1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Telos Corporation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은 자회사와 함께 전 세계적으로 정보 기술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(IT)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솔루션 및 서비스를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대기업 및 정부 기업에 엔터프라이즈 사이버 위험 관리 및 보안 규정 준수 자동화 솔루션을 위한 최고의 플랫폼인 </a:t>
                      </a:r>
                      <a:r>
                        <a:rPr lang="en-US" altLang="ko-KR" sz="800" b="0" i="0" u="none" strike="noStrike" dirty="0" err="1">
                          <a:effectLst/>
                          <a:latin typeface="+mj-ea"/>
                          <a:ea typeface="+mj-ea"/>
                        </a:rPr>
                        <a:t>Xacta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를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데이터 난독화 및 암호화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사용자 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ID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및 위치 </a:t>
                      </a:r>
                      <a:r>
                        <a:rPr lang="ko-KR" alt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마스킹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네트워크 리소스 숨기기를 통해 사이버 공격 표면을 제거하는 솔루션인 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Telos Ghost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는 </a:t>
                      </a:r>
                      <a:r>
                        <a:rPr lang="ko-KR" alt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인텔리전스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 수집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사이버 위협 보호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중요 인프라 보호 및 보호를 위한 보안 및 개인 정보를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37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19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Peer Selection</a:t>
            </a:r>
            <a:endParaRPr lang="ko-KR" altLang="en-US" sz="1700" dirty="0"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A97DB-CB67-4E4D-80AE-32030DD79334}"/>
              </a:ext>
            </a:extLst>
          </p:cNvPr>
          <p:cNvSpPr txBox="1"/>
          <p:nvPr/>
        </p:nvSpPr>
        <p:spPr>
          <a:xfrm>
            <a:off x="7233051" y="6226623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(Source : Capital IQ, Bloomberg DB)</a:t>
            </a:r>
            <a:endParaRPr lang="ko-KR" altLang="en-US" sz="8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5A11D9-E201-40E2-971A-36918BAEE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48107"/>
              </p:ext>
            </p:extLst>
          </p:nvPr>
        </p:nvGraphicFramePr>
        <p:xfrm>
          <a:off x="251520" y="858750"/>
          <a:ext cx="8640959" cy="5228640"/>
        </p:xfrm>
        <a:graphic>
          <a:graphicData uri="http://schemas.openxmlformats.org/drawingml/2006/table">
            <a:tbl>
              <a:tblPr/>
              <a:tblGrid>
                <a:gridCol w="360962">
                  <a:extLst>
                    <a:ext uri="{9D8B030D-6E8A-4147-A177-3AD203B41FA5}">
                      <a16:colId xmlns:a16="http://schemas.microsoft.com/office/drawing/2014/main" val="4011983409"/>
                    </a:ext>
                  </a:extLst>
                </a:gridCol>
                <a:gridCol w="1348590">
                  <a:extLst>
                    <a:ext uri="{9D8B030D-6E8A-4147-A177-3AD203B41FA5}">
                      <a16:colId xmlns:a16="http://schemas.microsoft.com/office/drawing/2014/main" val="317106681"/>
                    </a:ext>
                  </a:extLst>
                </a:gridCol>
                <a:gridCol w="667109">
                  <a:extLst>
                    <a:ext uri="{9D8B030D-6E8A-4147-A177-3AD203B41FA5}">
                      <a16:colId xmlns:a16="http://schemas.microsoft.com/office/drawing/2014/main" val="2852021591"/>
                    </a:ext>
                  </a:extLst>
                </a:gridCol>
                <a:gridCol w="711919">
                  <a:extLst>
                    <a:ext uri="{9D8B030D-6E8A-4147-A177-3AD203B41FA5}">
                      <a16:colId xmlns:a16="http://schemas.microsoft.com/office/drawing/2014/main" val="3546680790"/>
                    </a:ext>
                  </a:extLst>
                </a:gridCol>
                <a:gridCol w="423893">
                  <a:extLst>
                    <a:ext uri="{9D8B030D-6E8A-4147-A177-3AD203B41FA5}">
                      <a16:colId xmlns:a16="http://schemas.microsoft.com/office/drawing/2014/main" val="1337794274"/>
                    </a:ext>
                  </a:extLst>
                </a:gridCol>
                <a:gridCol w="520460">
                  <a:extLst>
                    <a:ext uri="{9D8B030D-6E8A-4147-A177-3AD203B41FA5}">
                      <a16:colId xmlns:a16="http://schemas.microsoft.com/office/drawing/2014/main" val="1009279881"/>
                    </a:ext>
                  </a:extLst>
                </a:gridCol>
                <a:gridCol w="4608026">
                  <a:extLst>
                    <a:ext uri="{9D8B030D-6E8A-4147-A177-3AD203B41FA5}">
                      <a16:colId xmlns:a16="http://schemas.microsoft.com/office/drawing/2014/main" val="2719132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Company Name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Century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EV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PSR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EV/Sales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Business Description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2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35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NSFOCUS Technologies Group Co., Ltd. (SZSE:300369)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CHINA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810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2.4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2.1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베이징 선저우루멍 신식안전과기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(NSFocus Information Technology Company Limited)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는 정보 보안 제품을 개발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제조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판매하고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전문 보안 서비스를 제공하는 업체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동사의 주요 제품에는 네트워크 및 터미널 보안 제품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준법감시 및 보안 관리 제품 등이 있다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54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36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pl-PL" sz="800" b="0" i="0" u="none" strike="noStrike" dirty="0">
                          <a:effectLst/>
                          <a:latin typeface="+mj-ea"/>
                          <a:ea typeface="+mj-ea"/>
                        </a:rPr>
                        <a:t>FASOO Co.,Ltd. (KOSDAQ:A150900)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SOUTH KOREA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65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2.3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2.0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파수는 소프트웨어 제품 개발업체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동사는 디지털 권리 관리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품질 자동화 툴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정보 보안 컨설팅 및 기타 관련 서비스를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동사는 유지관리 서비스도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096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37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 err="1">
                          <a:effectLst/>
                          <a:latin typeface="+mn-ea"/>
                          <a:ea typeface="+mn-ea"/>
                        </a:rPr>
                        <a:t>Fuva</a:t>
                      </a:r>
                      <a:r>
                        <a:rPr 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 Brain Limited (TSE:3927)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JAPAN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2.8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2.0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 dirty="0" err="1">
                          <a:effectLst/>
                          <a:latin typeface="+mn-ea"/>
                          <a:ea typeface="+mn-ea"/>
                        </a:rPr>
                        <a:t>Fuva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 Brain Limited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는 일본에서 </a:t>
                      </a:r>
                      <a:r>
                        <a:rPr lang="ko-KR" altLang="en-US" sz="800" b="0" i="0" u="none" strike="noStrike" dirty="0" err="1">
                          <a:effectLst/>
                          <a:latin typeface="+mn-ea"/>
                          <a:ea typeface="+mn-ea"/>
                        </a:rPr>
                        <a:t>엔드포인트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 사이버 보안 및 사무직 생산성을 위한 소프트웨어 제품을 개발 및 판매한다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이 회사는 사이버 보안 컨설팅 서비스도 제공합니다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및 사용자 지원 서비스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또한 네트워크 보안 제품을 재판매하고 관련 서비스를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825130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38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Korea Information Certificate Authority, Inc. (KOSDAQ:A053300)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SOUTH KOREA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99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2.3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1.8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한국정보인증은 공인인증서 발급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공개기반구조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(PKI)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시스템 및 웹보안서버 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(SSL)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판매를 하는 업체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279330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39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Nexwise Intelligence China Limited (SZSE:301248)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CHINA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247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2.1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1.7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Nexwise Intelligence China Limited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는 전 세계적으로 보안 및 지능형 시스템을 제공합니다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이 회사의 제품에는 지능형 빌딩 관리 시스템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데이터 센터 종합 관리 시스템 및 포괄적인 보안 관리 시스템과 같은 지능형 관리 시스템이 포함됩니다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33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40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SGA Solutions Co.,Ltd. (KOSDAQ:A184230)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SOUTH KOREA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1.3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1.7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에스지에이 솔루션즈는 시스템보안 및 응용보안 운영체제를 개발하고 유지보수 서비스를 제공하는 업체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당사는 주로 서버보안과 전자문서보호 제품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솔루션을 공급한다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538593"/>
                  </a:ext>
                </a:extLst>
              </a:tr>
              <a:tr h="8084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41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Dream Security co., Ltd. (KOSDAQ:A203650)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SOUTH KOREA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251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Out Layer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1.7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드림시큐리티는 정보보안제품과 정보보안서비스 제공업체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동사의 제품과 서비스는 시스템 보안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정보 유출방지 및 암호인증분야에 집중된다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789562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42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BIO-key International, Inc. (NasdaqCM:BKYI)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UNITED STATES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2.0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1.7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바이오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키 인터내셔널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(BIO-key International, Inc.)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은 생체 지문 인식 소프트웨어 제품의 개발 및 라이선스 업체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동사의 역량으로 익명 검사 및 하드웨어 독립성을 통해 신분위조를 방지할 수 있다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동사는 장비 원제조업체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부가가치 재판매업자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통합회사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애플리케이션 공급업체에게 서비스를 제공하고 있다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093440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43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Raonsecure Co., Ltd. (KOSDAQ:A042510)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SOUTH KOREA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54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1.9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1.6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라온시큐어는 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와 모바일 기기 보안 솔루션 및 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FIDO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기반 인증 솔루션 개발업체이자 제공업체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동사는 모바일 암호 인증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모바일 단말기 관리 및 기타 관련 서비스를 제공한다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동사는 또한 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FIDO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와 블록체인 기술에 기반한 탈중앙 인증 서비스 플랫폼을 개발한다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956744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44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AhnLab, Inc. (KOSDAQ:A053800)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SOUTH KOREA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243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2.4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1.6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안철수연구소는 인터넷 및 각종 컴퓨터 시스템 등의 보안 서비스 제공 전문업체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동사의 주요 사업영역으로는 컴퓨터 바이러스 방지용 소프트웨어 개발 및 판매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온라인 및 네트워크 시스템 정보 보안 컨설팅 등이 있다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814128"/>
                  </a:ext>
                </a:extLst>
              </a:tr>
              <a:tr h="106885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45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WithSecure Oyj (HLSE:WITH)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FINLAND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214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1.7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1.4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위드시큐어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(WithSecure Oyj)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는 사이버 보안 제품 및 서비스 제공업체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동사는 엔드포인트 탐지 및 대응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데이터 보안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클라우드 기반 보호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관리형 사이버 보안 솔루션을 제공한다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동사는 전 세계 고객을 대상으로 서비스를 제공한다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631678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46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ClearSale S.A. (BOVESPA:CLSA3)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BRAZIL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116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2.2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1.3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ClearSale S.A.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는 브라질 기업을 위한 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Fraud Detection Solution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을 개발합니다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또한 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Fraud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컨설팅 서비스를 제공합니다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320842"/>
                  </a:ext>
                </a:extLst>
              </a:tr>
              <a:tr h="71257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47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OneSpan Inc. (NasdaqCM:OSPN)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UNITED STATES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259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1.5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1.2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원스펜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(OneSpan Inc.)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은 소프트웨어 서비스 제공업체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동사는 장치 및 금융 거래를 사기와 오용으로부터 보호하는 보안 소프트웨어 및 전자 서명 솔루션을 설계 및 개발한다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동사는 위험 분석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모바일 보안 및 인증 서비스를 제공한다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n-ea"/>
                          <a:ea typeface="+mn-ea"/>
                        </a:rPr>
                        <a:t>동사는 전 세계 고객들에게 서비스를 제공한다</a:t>
                      </a:r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237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48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TRADE WORKS Co., Ltd (TSE:3997)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n-ea"/>
                          <a:ea typeface="+mn-ea"/>
                        </a:rPr>
                        <a:t>JAPAN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1.1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TRADE WORKS Co., Ltd.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는 증권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, FX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마진거래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(FX),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상품선물 산업에 대한 전면 시스템 거래소 연결 시스템 및 불공정 거래 모니터링 시스템에 대한 솔루션을 제공한다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34558"/>
                  </a:ext>
                </a:extLst>
              </a:tr>
              <a:tr h="106885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49 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Genesis Technology, Inc. (TPEX:6221)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TAIWAN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128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0.8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제네시스 테크놀로지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타이완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(Genesis Technology Inc.)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은 컴퓨터 통합 서비스 제공업체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동사의 서비스에는 시스템 유지 및 수리 </a:t>
                      </a:r>
                      <a:r>
                        <a:rPr lang="ko-KR" altLang="en-US" sz="800" b="0" i="0" u="none" strike="noStrike" dirty="0" err="1">
                          <a:effectLst/>
                          <a:latin typeface="+mn-ea"/>
                          <a:ea typeface="+mn-ea"/>
                        </a:rPr>
                        <a:t>서비스뿐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 아니라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운영 플랫폼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데이터 저장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인터넷 보안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n-ea"/>
                          <a:ea typeface="+mn-ea"/>
                        </a:rPr>
                        <a:t>컨설팅 서비스 등이 있다</a:t>
                      </a:r>
                      <a:r>
                        <a:rPr lang="en-US" altLang="ko-KR" sz="800" b="0" i="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33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83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666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+mn-ea"/>
              </a:rPr>
              <a:t>Peer Selection</a:t>
            </a:r>
            <a:endParaRPr lang="ko-KR" altLang="en-US" sz="1700" dirty="0"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A97DB-CB67-4E4D-80AE-32030DD79334}"/>
              </a:ext>
            </a:extLst>
          </p:cNvPr>
          <p:cNvSpPr txBox="1"/>
          <p:nvPr/>
        </p:nvSpPr>
        <p:spPr>
          <a:xfrm>
            <a:off x="7233051" y="6226623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(Source : Capital IQ, Bloomberg DB)</a:t>
            </a:r>
            <a:endParaRPr lang="ko-KR" altLang="en-US" sz="8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5A11D9-E201-40E2-971A-36918BAEE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03709"/>
              </p:ext>
            </p:extLst>
          </p:nvPr>
        </p:nvGraphicFramePr>
        <p:xfrm>
          <a:off x="251520" y="858750"/>
          <a:ext cx="8640959" cy="1972800"/>
        </p:xfrm>
        <a:graphic>
          <a:graphicData uri="http://schemas.openxmlformats.org/drawingml/2006/table">
            <a:tbl>
              <a:tblPr/>
              <a:tblGrid>
                <a:gridCol w="360962">
                  <a:extLst>
                    <a:ext uri="{9D8B030D-6E8A-4147-A177-3AD203B41FA5}">
                      <a16:colId xmlns:a16="http://schemas.microsoft.com/office/drawing/2014/main" val="4011983409"/>
                    </a:ext>
                  </a:extLst>
                </a:gridCol>
                <a:gridCol w="1348590">
                  <a:extLst>
                    <a:ext uri="{9D8B030D-6E8A-4147-A177-3AD203B41FA5}">
                      <a16:colId xmlns:a16="http://schemas.microsoft.com/office/drawing/2014/main" val="317106681"/>
                    </a:ext>
                  </a:extLst>
                </a:gridCol>
                <a:gridCol w="667109">
                  <a:extLst>
                    <a:ext uri="{9D8B030D-6E8A-4147-A177-3AD203B41FA5}">
                      <a16:colId xmlns:a16="http://schemas.microsoft.com/office/drawing/2014/main" val="2852021591"/>
                    </a:ext>
                  </a:extLst>
                </a:gridCol>
                <a:gridCol w="711919">
                  <a:extLst>
                    <a:ext uri="{9D8B030D-6E8A-4147-A177-3AD203B41FA5}">
                      <a16:colId xmlns:a16="http://schemas.microsoft.com/office/drawing/2014/main" val="3546680790"/>
                    </a:ext>
                  </a:extLst>
                </a:gridCol>
                <a:gridCol w="423893">
                  <a:extLst>
                    <a:ext uri="{9D8B030D-6E8A-4147-A177-3AD203B41FA5}">
                      <a16:colId xmlns:a16="http://schemas.microsoft.com/office/drawing/2014/main" val="1337794274"/>
                    </a:ext>
                  </a:extLst>
                </a:gridCol>
                <a:gridCol w="520460">
                  <a:extLst>
                    <a:ext uri="{9D8B030D-6E8A-4147-A177-3AD203B41FA5}">
                      <a16:colId xmlns:a16="http://schemas.microsoft.com/office/drawing/2014/main" val="1009279881"/>
                    </a:ext>
                  </a:extLst>
                </a:gridCol>
                <a:gridCol w="4608026">
                  <a:extLst>
                    <a:ext uri="{9D8B030D-6E8A-4147-A177-3AD203B41FA5}">
                      <a16:colId xmlns:a16="http://schemas.microsoft.com/office/drawing/2014/main" val="2719132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Company Name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Century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EV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PSR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EV/Sales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Business Description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EC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24684"/>
                  </a:ext>
                </a:extLst>
              </a:tr>
              <a:tr h="106885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pl-PL" sz="800" b="0" i="0" u="none" strike="noStrike" dirty="0">
                          <a:effectLst/>
                          <a:latin typeface="+mj-ea"/>
                          <a:ea typeface="+mj-ea"/>
                        </a:rPr>
                        <a:t>Setopia Co.,Ltd. (KOSDAQ:A222810)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SOUTH KOREA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59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Out Layer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세토피아는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 네트워크 보안 제품 개발 업체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동사는 대마초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정보 보안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코로나 진단 기기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EDR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보안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진단 키트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개인 네트워크 보안 제품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기업용 네트워크 보안 제품 및 기타 관련 제품을 개발 및 판매한다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동사는 개인 혈당 측정기 및 혈당 테스트 종이도 개발하고 있다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668826"/>
                  </a:ext>
                </a:extLst>
              </a:tr>
              <a:tr h="106885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Allot Ltd. (NasdaqGS:ALLT)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ISRAEL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93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1.1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Out Layer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앨롯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(Allot Ltd)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은 혁신적 네트워크 인텔리전스 및 보안 솔루션 업체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동사는 네트워크 보안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서비스 게이트웨이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통합 관리 및 기타 관련 제품을 제공할 뿐만 아니라 서비스로서의 보안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(SECaaS), DOS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보호 및 예방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네트워크 인텔리전스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트래픽 관리 및 기타 관련 솔루션을 공급한다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>
                          <a:effectLst/>
                          <a:latin typeface="+mj-ea"/>
                          <a:ea typeface="+mj-ea"/>
                        </a:rPr>
                        <a:t>동사는 전 세계 고객을 대상으로 서비스를 제공하고 있다</a:t>
                      </a:r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436879"/>
                  </a:ext>
                </a:extLst>
              </a:tr>
              <a:tr h="106885"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Secuve Co., Ltd. (KOSDAQ:A131090)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800" b="0" i="0" u="none" strike="noStrike">
                          <a:effectLst/>
                          <a:latin typeface="+mj-ea"/>
                          <a:ea typeface="+mj-ea"/>
                        </a:rPr>
                        <a:t>SOUTH KOREA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r>
                        <a:rPr lang="en-US" altLang="ko-KR" sz="800" b="0" i="0" u="none" strike="noStrike">
                          <a:effectLst/>
                          <a:latin typeface="+mj-ea"/>
                          <a:ea typeface="+mj-ea"/>
                        </a:rPr>
                        <a:t>2.9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Out Layer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시큐브는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 다양한 보안 이슈에 대응하기 위한 전략적인 솔루션을 개발 및 공급하고 </a:t>
                      </a:r>
                      <a:r>
                        <a:rPr lang="ko-KR" alt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있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 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시스템 해킹차단 및 침입방지를 위한 서버보안솔루션 </a:t>
                      </a:r>
                      <a:r>
                        <a:rPr lang="en-US" altLang="ko-KR" sz="800" b="0" i="0" u="none" strike="noStrike" dirty="0" err="1">
                          <a:effectLst/>
                          <a:latin typeface="+mj-ea"/>
                          <a:ea typeface="+mj-ea"/>
                        </a:rPr>
                        <a:t>Secuve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 TOS, PC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환경을 업무 영역과 인터넷영역으로 분리해 보안관리하기 위한 정보유출방지 솔루션 </a:t>
                      </a:r>
                      <a:r>
                        <a:rPr lang="en-US" altLang="ko-KR" sz="800" b="0" i="0" u="none" strike="noStrike" dirty="0" err="1">
                          <a:effectLst/>
                          <a:latin typeface="+mj-ea"/>
                          <a:ea typeface="+mj-ea"/>
                        </a:rPr>
                        <a:t>DuoGRIFFIN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effectLst/>
                          <a:latin typeface="+mj-ea"/>
                          <a:ea typeface="+mj-ea"/>
                        </a:rPr>
                        <a:t>통합계정권한관리시스템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="0" i="0" u="none" strike="noStrike" dirty="0" err="1">
                          <a:effectLst/>
                          <a:latin typeface="+mj-ea"/>
                          <a:ea typeface="+mj-ea"/>
                        </a:rPr>
                        <a:t>iGRIFFIN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effectLst/>
                          <a:latin typeface="+mj-ea"/>
                          <a:ea typeface="+mj-ea"/>
                        </a:rPr>
                        <a:t>등의 사업을 영위하고 있다</a:t>
                      </a:r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12813"/>
                  </a:ext>
                </a:extLst>
              </a:tr>
              <a:tr h="106885">
                <a:tc gridSpan="2">
                  <a:txBody>
                    <a:bodyPr/>
                    <a:lstStyle/>
                    <a:p>
                      <a:pPr algn="l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Max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9.1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9.2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556599"/>
                  </a:ext>
                </a:extLst>
              </a:tr>
              <a:tr h="106885">
                <a:tc gridSpan="2">
                  <a:txBody>
                    <a:bodyPr/>
                    <a:lstStyle/>
                    <a:p>
                      <a:pPr algn="l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Average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3.4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265548"/>
                  </a:ext>
                </a:extLst>
              </a:tr>
              <a:tr h="106885">
                <a:tc gridSpan="2">
                  <a:txBody>
                    <a:bodyPr/>
                    <a:lstStyle/>
                    <a:p>
                      <a:pPr algn="l" fontAlgn="b" latinLnBrk="0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Min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 latinLnBrk="0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94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384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700" dirty="0">
                <a:ea typeface="+mn-ea"/>
              </a:rPr>
              <a:t>회수가능액 추정결과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836712"/>
            <a:ext cx="864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buClr>
                <a:srgbClr val="1B1112"/>
              </a:buClr>
              <a:defRPr sz="1300">
                <a:solidFill>
                  <a:srgbClr val="633A1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ko-KR" altLang="en-US" dirty="0"/>
              <a:t>유사 상장회사 비교법을 통해 산정한 </a:t>
            </a:r>
            <a:r>
              <a:rPr lang="en-US" altLang="ko-KR" dirty="0"/>
              <a:t>CGU </a:t>
            </a:r>
            <a:r>
              <a:rPr lang="ko-KR" altLang="en-US" dirty="0"/>
              <a:t>순공정가치</a:t>
            </a:r>
            <a:r>
              <a:rPr lang="en-US" altLang="ko-KR" dirty="0"/>
              <a:t>(100%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112,987 </a:t>
            </a:r>
            <a:r>
              <a:rPr lang="ko-KR" altLang="en-US" dirty="0"/>
              <a:t>백만원으로 산정되었습니다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96145" y="351964"/>
            <a:ext cx="5096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i="1" dirty="0">
                <a:solidFill>
                  <a:srgbClr val="633A11"/>
                </a:solidFill>
                <a:latin typeface="Trebuchet MS" panose="020B0603020202020204" pitchFamily="34" charset="0"/>
              </a:rPr>
              <a:t>Market Approach Valuation </a:t>
            </a:r>
            <a:endParaRPr lang="ko-KR" altLang="en-US" sz="1400" i="1" dirty="0">
              <a:solidFill>
                <a:srgbClr val="633A1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FD7B29-DC65-4CA9-878D-2C4BDD631115}"/>
              </a:ext>
            </a:extLst>
          </p:cNvPr>
          <p:cNvSpPr/>
          <p:nvPr/>
        </p:nvSpPr>
        <p:spPr>
          <a:xfrm>
            <a:off x="491271" y="2220439"/>
            <a:ext cx="3767901" cy="3800849"/>
          </a:xfrm>
          <a:prstGeom prst="rect">
            <a:avLst/>
          </a:prstGeom>
          <a:noFill/>
          <a:ln w="6350">
            <a:solidFill>
              <a:srgbClr val="633A1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641DA-21A1-4D7B-90A2-0FDAB3C94D8A}"/>
              </a:ext>
            </a:extLst>
          </p:cNvPr>
          <p:cNvSpPr/>
          <p:nvPr/>
        </p:nvSpPr>
        <p:spPr>
          <a:xfrm>
            <a:off x="614343" y="2332721"/>
            <a:ext cx="3521756" cy="312563"/>
          </a:xfrm>
          <a:prstGeom prst="rect">
            <a:avLst/>
          </a:prstGeom>
          <a:solidFill>
            <a:srgbClr val="633A1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Trebuchet MS" panose="020B0603020202020204" pitchFamily="34" charset="0"/>
              </a:rPr>
              <a:t>Market Approach</a:t>
            </a:r>
            <a:endParaRPr lang="ko-KR" altLang="en-US" sz="1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7A877C-E78A-4AB1-AB59-45D95261A36F}"/>
              </a:ext>
            </a:extLst>
          </p:cNvPr>
          <p:cNvSpPr/>
          <p:nvPr/>
        </p:nvSpPr>
        <p:spPr>
          <a:xfrm>
            <a:off x="2503674" y="2872501"/>
            <a:ext cx="1632425" cy="391096"/>
          </a:xfrm>
          <a:prstGeom prst="rect">
            <a:avLst/>
          </a:prstGeom>
          <a:solidFill>
            <a:srgbClr val="C3A26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Trebuchet MS" panose="020B0603020202020204" pitchFamily="34" charset="0"/>
              </a:rPr>
              <a:t>Guideline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Trebuchet MS" panose="020B0603020202020204" pitchFamily="34" charset="0"/>
              </a:rPr>
              <a:t>Transaction Method</a:t>
            </a:r>
            <a:endParaRPr lang="ko-KR" altLang="en-US" sz="1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061D93-4456-4E98-B61F-8F6DB99134BB}"/>
              </a:ext>
            </a:extLst>
          </p:cNvPr>
          <p:cNvSpPr/>
          <p:nvPr/>
        </p:nvSpPr>
        <p:spPr>
          <a:xfrm>
            <a:off x="614343" y="2872465"/>
            <a:ext cx="1632425" cy="391096"/>
          </a:xfrm>
          <a:prstGeom prst="rect">
            <a:avLst/>
          </a:prstGeom>
          <a:solidFill>
            <a:srgbClr val="C3A26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Trebuchet MS" panose="020B0603020202020204" pitchFamily="34" charset="0"/>
              </a:rPr>
              <a:t>Guideline Public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Trebuchet MS" panose="020B0603020202020204" pitchFamily="34" charset="0"/>
              </a:rPr>
              <a:t>Company Method</a:t>
            </a:r>
            <a:endParaRPr lang="ko-KR" altLang="en-US" sz="1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FA8CD6-5AED-4313-ADA3-D4E2E7686F04}"/>
              </a:ext>
            </a:extLst>
          </p:cNvPr>
          <p:cNvSpPr/>
          <p:nvPr/>
        </p:nvSpPr>
        <p:spPr>
          <a:xfrm>
            <a:off x="2503677" y="3374010"/>
            <a:ext cx="1632425" cy="380859"/>
          </a:xfrm>
          <a:prstGeom prst="rect">
            <a:avLst/>
          </a:prstGeom>
          <a:noFill/>
          <a:ln w="635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E7DAC4"/>
                </a:solidFill>
                <a:latin typeface="Trebuchet MS" panose="020B0603020202020204" pitchFamily="34" charset="0"/>
              </a:rPr>
              <a:t>비교가능 인수합병 </a:t>
            </a:r>
            <a:endParaRPr lang="en-US" altLang="ko-KR" sz="900" dirty="0">
              <a:solidFill>
                <a:srgbClr val="E7DAC4"/>
              </a:solidFill>
              <a:latin typeface="Trebuchet MS" panose="020B0603020202020204" pitchFamily="34" charset="0"/>
            </a:endParaRPr>
          </a:p>
          <a:p>
            <a:pPr algn="ctr"/>
            <a:r>
              <a:rPr lang="ko-KR" altLang="en-US" sz="900" dirty="0">
                <a:solidFill>
                  <a:srgbClr val="E7DAC4"/>
                </a:solidFill>
                <a:latin typeface="Trebuchet MS" panose="020B0603020202020204" pitchFamily="34" charset="0"/>
              </a:rPr>
              <a:t>사례의 선정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454856-8716-4D62-B7E9-266D34B44120}"/>
              </a:ext>
            </a:extLst>
          </p:cNvPr>
          <p:cNvSpPr/>
          <p:nvPr/>
        </p:nvSpPr>
        <p:spPr>
          <a:xfrm>
            <a:off x="2503677" y="3914808"/>
            <a:ext cx="1632425" cy="380859"/>
          </a:xfrm>
          <a:prstGeom prst="rect">
            <a:avLst/>
          </a:prstGeom>
          <a:noFill/>
          <a:ln w="635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E7DAC4"/>
                </a:solidFill>
                <a:latin typeface="Trebuchet MS" panose="020B0603020202020204" pitchFamily="34" charset="0"/>
              </a:rPr>
              <a:t>Deal </a:t>
            </a:r>
            <a:r>
              <a:rPr lang="ko-KR" altLang="en-US" sz="900" dirty="0">
                <a:solidFill>
                  <a:srgbClr val="E7DAC4"/>
                </a:solidFill>
                <a:latin typeface="Trebuchet MS" panose="020B0603020202020204" pitchFamily="34" charset="0"/>
              </a:rPr>
              <a:t>규모 및 </a:t>
            </a:r>
            <a:r>
              <a:rPr lang="en-US" altLang="ko-KR" sz="900" dirty="0">
                <a:solidFill>
                  <a:srgbClr val="E7DAC4"/>
                </a:solidFill>
                <a:latin typeface="Trebuchet MS" panose="020B0603020202020204" pitchFamily="34" charset="0"/>
              </a:rPr>
              <a:t>Target</a:t>
            </a:r>
            <a:r>
              <a:rPr lang="ko-KR" altLang="en-US" sz="900" dirty="0">
                <a:solidFill>
                  <a:srgbClr val="E7DAC4"/>
                </a:solidFill>
                <a:latin typeface="Trebuchet MS" panose="020B0603020202020204" pitchFamily="34" charset="0"/>
              </a:rPr>
              <a:t>의</a:t>
            </a:r>
            <a:endParaRPr lang="en-US" altLang="ko-KR" sz="900" dirty="0">
              <a:solidFill>
                <a:srgbClr val="E7DAC4"/>
              </a:solidFill>
              <a:latin typeface="Trebuchet MS" panose="020B0603020202020204" pitchFamily="34" charset="0"/>
            </a:endParaRPr>
          </a:p>
          <a:p>
            <a:pPr algn="ctr"/>
            <a:r>
              <a:rPr lang="ko-KR" altLang="en-US" sz="900" dirty="0">
                <a:solidFill>
                  <a:srgbClr val="E7DAC4"/>
                </a:solidFill>
                <a:latin typeface="Trebuchet MS" panose="020B0603020202020204" pitchFamily="34" charset="0"/>
              </a:rPr>
              <a:t>과거 재무실적 및 주가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07F3E8-BF1B-4C5A-9565-F496F6F9583A}"/>
              </a:ext>
            </a:extLst>
          </p:cNvPr>
          <p:cNvSpPr/>
          <p:nvPr/>
        </p:nvSpPr>
        <p:spPr>
          <a:xfrm>
            <a:off x="2503676" y="4455605"/>
            <a:ext cx="1632425" cy="380859"/>
          </a:xfrm>
          <a:prstGeom prst="rect">
            <a:avLst/>
          </a:prstGeom>
          <a:noFill/>
          <a:ln w="635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E7DAC4"/>
                </a:solidFill>
                <a:latin typeface="Trebuchet MS" panose="020B0603020202020204" pitchFamily="34" charset="0"/>
              </a:rPr>
              <a:t>Comparable Transaction</a:t>
            </a:r>
          </a:p>
          <a:p>
            <a:pPr algn="ctr"/>
            <a:r>
              <a:rPr lang="en-US" altLang="ko-KR" sz="900" dirty="0">
                <a:solidFill>
                  <a:srgbClr val="E7DAC4"/>
                </a:solidFill>
                <a:latin typeface="Trebuchet MS" panose="020B0603020202020204" pitchFamily="34" charset="0"/>
              </a:rPr>
              <a:t>Multiple</a:t>
            </a:r>
            <a:r>
              <a:rPr lang="ko-KR" altLang="en-US" sz="900" dirty="0">
                <a:solidFill>
                  <a:srgbClr val="E7DAC4"/>
                </a:solidFill>
                <a:latin typeface="Trebuchet MS" panose="020B0603020202020204" pitchFamily="34" charset="0"/>
              </a:rPr>
              <a:t>의 도출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DF2B78-CADF-4A1B-9D9F-B76AEBA0BB79}"/>
              </a:ext>
            </a:extLst>
          </p:cNvPr>
          <p:cNvSpPr/>
          <p:nvPr/>
        </p:nvSpPr>
        <p:spPr>
          <a:xfrm>
            <a:off x="2503675" y="4996402"/>
            <a:ext cx="1632425" cy="380859"/>
          </a:xfrm>
          <a:prstGeom prst="rect">
            <a:avLst/>
          </a:prstGeom>
          <a:noFill/>
          <a:ln w="635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E7DAC4"/>
                </a:solidFill>
                <a:latin typeface="Trebuchet MS" panose="020B0603020202020204" pitchFamily="34" charset="0"/>
              </a:rPr>
              <a:t>적용 가능한</a:t>
            </a:r>
            <a:endParaRPr lang="en-US" altLang="ko-KR" sz="900" dirty="0">
              <a:solidFill>
                <a:srgbClr val="E7DAC4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altLang="ko-KR" sz="900" dirty="0">
                <a:solidFill>
                  <a:srgbClr val="E7DAC4"/>
                </a:solidFill>
                <a:latin typeface="Trebuchet MS" panose="020B0603020202020204" pitchFamily="34" charset="0"/>
              </a:rPr>
              <a:t>Multiple</a:t>
            </a:r>
            <a:r>
              <a:rPr lang="ko-KR" altLang="en-US" sz="900" dirty="0">
                <a:solidFill>
                  <a:srgbClr val="E7DAC4"/>
                </a:solidFill>
                <a:latin typeface="Trebuchet MS" panose="020B0603020202020204" pitchFamily="34" charset="0"/>
              </a:rPr>
              <a:t>의 산정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F6C3F0-4542-4B57-93E7-6633D1DE18C5}"/>
              </a:ext>
            </a:extLst>
          </p:cNvPr>
          <p:cNvSpPr/>
          <p:nvPr/>
        </p:nvSpPr>
        <p:spPr>
          <a:xfrm>
            <a:off x="2503673" y="5537200"/>
            <a:ext cx="1632425" cy="380859"/>
          </a:xfrm>
          <a:prstGeom prst="rect">
            <a:avLst/>
          </a:prstGeom>
          <a:noFill/>
          <a:ln w="635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E7DAC4"/>
                </a:solidFill>
                <a:latin typeface="Trebuchet MS" panose="020B0603020202020204" pitchFamily="34" charset="0"/>
              </a:rPr>
              <a:t>평가회사에 </a:t>
            </a:r>
            <a:endParaRPr lang="en-US" altLang="ko-KR" sz="900" b="1" dirty="0">
              <a:solidFill>
                <a:srgbClr val="E7DAC4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altLang="ko-KR" sz="900" b="1" dirty="0">
                <a:solidFill>
                  <a:srgbClr val="E7DAC4"/>
                </a:solidFill>
                <a:latin typeface="Trebuchet MS" panose="020B0603020202020204" pitchFamily="34" charset="0"/>
              </a:rPr>
              <a:t>Multiple</a:t>
            </a:r>
            <a:r>
              <a:rPr lang="ko-KR" altLang="en-US" sz="900" b="1" dirty="0">
                <a:solidFill>
                  <a:srgbClr val="E7DAC4"/>
                </a:solidFill>
                <a:latin typeface="Trebuchet MS" panose="020B0603020202020204" pitchFamily="34" charset="0"/>
              </a:rPr>
              <a:t>의 적용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800448-7EF5-4E19-A911-E7A5215C652D}"/>
              </a:ext>
            </a:extLst>
          </p:cNvPr>
          <p:cNvSpPr/>
          <p:nvPr/>
        </p:nvSpPr>
        <p:spPr>
          <a:xfrm>
            <a:off x="614343" y="3374010"/>
            <a:ext cx="1632425" cy="380859"/>
          </a:xfrm>
          <a:prstGeom prst="rect">
            <a:avLst/>
          </a:prstGeom>
          <a:noFill/>
          <a:ln w="635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Trebuchet MS" panose="020B0603020202020204" pitchFamily="34" charset="0"/>
              </a:rPr>
              <a:t>비교대상 기업의 선정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3603FB-49CE-43A6-BA78-DD18FFCC36B8}"/>
              </a:ext>
            </a:extLst>
          </p:cNvPr>
          <p:cNvSpPr/>
          <p:nvPr/>
        </p:nvSpPr>
        <p:spPr>
          <a:xfrm>
            <a:off x="614343" y="3914808"/>
            <a:ext cx="1632425" cy="380859"/>
          </a:xfrm>
          <a:prstGeom prst="rect">
            <a:avLst/>
          </a:prstGeom>
          <a:noFill/>
          <a:ln w="635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Trebuchet MS" panose="020B0603020202020204" pitchFamily="34" charset="0"/>
              </a:rPr>
              <a:t>과거 재무실적 및 주가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347EB1-D8D5-423C-A542-DCEF9513CEF2}"/>
              </a:ext>
            </a:extLst>
          </p:cNvPr>
          <p:cNvSpPr/>
          <p:nvPr/>
        </p:nvSpPr>
        <p:spPr>
          <a:xfrm>
            <a:off x="614342" y="4455605"/>
            <a:ext cx="1632425" cy="380859"/>
          </a:xfrm>
          <a:prstGeom prst="rect">
            <a:avLst/>
          </a:prstGeom>
          <a:noFill/>
          <a:ln w="635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Trebuchet MS" panose="020B0603020202020204" pitchFamily="34" charset="0"/>
              </a:rPr>
              <a:t>Comparable Company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Trebuchet MS" panose="020B0603020202020204" pitchFamily="34" charset="0"/>
              </a:rPr>
              <a:t>Multiple</a:t>
            </a:r>
            <a:r>
              <a:rPr lang="ko-KR" altLang="en-US" sz="900" dirty="0">
                <a:solidFill>
                  <a:schemeClr val="tx1"/>
                </a:solidFill>
                <a:latin typeface="Trebuchet MS" panose="020B0603020202020204" pitchFamily="34" charset="0"/>
              </a:rPr>
              <a:t>의 도출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3137B5-9F69-4F5F-9B17-F3FBA3A976D7}"/>
              </a:ext>
            </a:extLst>
          </p:cNvPr>
          <p:cNvSpPr/>
          <p:nvPr/>
        </p:nvSpPr>
        <p:spPr>
          <a:xfrm>
            <a:off x="614341" y="4996402"/>
            <a:ext cx="1632425" cy="380859"/>
          </a:xfrm>
          <a:prstGeom prst="rect">
            <a:avLst/>
          </a:prstGeom>
          <a:noFill/>
          <a:ln w="635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Trebuchet MS" panose="020B0603020202020204" pitchFamily="34" charset="0"/>
              </a:rPr>
              <a:t>적용 가능한</a:t>
            </a:r>
            <a:endParaRPr lang="en-US" altLang="ko-KR" sz="9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Trebuchet MS" panose="020B0603020202020204" pitchFamily="34" charset="0"/>
              </a:rPr>
              <a:t>Multiple</a:t>
            </a:r>
            <a:r>
              <a:rPr lang="ko-KR" altLang="en-US" sz="900" dirty="0">
                <a:solidFill>
                  <a:schemeClr val="tx1"/>
                </a:solidFill>
                <a:latin typeface="Trebuchet MS" panose="020B0603020202020204" pitchFamily="34" charset="0"/>
              </a:rPr>
              <a:t>의 산정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1A88AB-82B5-4850-8ACC-361F6B47D7AB}"/>
              </a:ext>
            </a:extLst>
          </p:cNvPr>
          <p:cNvSpPr/>
          <p:nvPr/>
        </p:nvSpPr>
        <p:spPr>
          <a:xfrm>
            <a:off x="614339" y="5537200"/>
            <a:ext cx="1632425" cy="380859"/>
          </a:xfrm>
          <a:prstGeom prst="rect">
            <a:avLst/>
          </a:prstGeom>
          <a:noFill/>
          <a:ln w="6350">
            <a:solidFill>
              <a:srgbClr val="633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Trebuchet MS" panose="020B0603020202020204" pitchFamily="34" charset="0"/>
              </a:rPr>
              <a:t>평가회사에 </a:t>
            </a:r>
            <a:endParaRPr lang="en-US" altLang="ko-KR" sz="9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Trebuchet MS" panose="020B0603020202020204" pitchFamily="34" charset="0"/>
              </a:rPr>
              <a:t>Multiple</a:t>
            </a:r>
            <a:r>
              <a:rPr lang="ko-KR" altLang="en-US" sz="900" b="1" dirty="0">
                <a:solidFill>
                  <a:schemeClr val="tx1"/>
                </a:solidFill>
                <a:latin typeface="Trebuchet MS" panose="020B0603020202020204" pitchFamily="34" charset="0"/>
              </a:rPr>
              <a:t>의 적용</a:t>
            </a:r>
          </a:p>
        </p:txBody>
      </p:sp>
      <p:cxnSp>
        <p:nvCxnSpPr>
          <p:cNvPr id="20" name="꺾인 연결선 72">
            <a:extLst>
              <a:ext uri="{FF2B5EF4-FFF2-40B4-BE49-F238E27FC236}">
                <a16:creationId xmlns:a16="http://schemas.microsoft.com/office/drawing/2014/main" id="{2EED148C-B883-46B4-A59D-87D5EC5C7CC3}"/>
              </a:ext>
            </a:extLst>
          </p:cNvPr>
          <p:cNvCxnSpPr>
            <a:stCxn id="8" idx="0"/>
            <a:endCxn id="6" idx="2"/>
          </p:cNvCxnSpPr>
          <p:nvPr/>
        </p:nvCxnSpPr>
        <p:spPr>
          <a:xfrm rot="5400000" flipH="1" flipV="1">
            <a:off x="1789298" y="2286543"/>
            <a:ext cx="227181" cy="944665"/>
          </a:xfrm>
          <a:prstGeom prst="bentConnector3">
            <a:avLst/>
          </a:prstGeom>
          <a:ln w="12700">
            <a:solidFill>
              <a:srgbClr val="56424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73">
            <a:extLst>
              <a:ext uri="{FF2B5EF4-FFF2-40B4-BE49-F238E27FC236}">
                <a16:creationId xmlns:a16="http://schemas.microsoft.com/office/drawing/2014/main" id="{5E5A2839-ADB8-43D8-884C-FE896DBAB6AC}"/>
              </a:ext>
            </a:extLst>
          </p:cNvPr>
          <p:cNvCxnSpPr>
            <a:stCxn id="7" idx="0"/>
            <a:endCxn id="6" idx="2"/>
          </p:cNvCxnSpPr>
          <p:nvPr/>
        </p:nvCxnSpPr>
        <p:spPr>
          <a:xfrm rot="16200000" flipV="1">
            <a:off x="2733946" y="2286560"/>
            <a:ext cx="227217" cy="944666"/>
          </a:xfrm>
          <a:prstGeom prst="bentConnector3">
            <a:avLst/>
          </a:prstGeom>
          <a:ln w="12700">
            <a:solidFill>
              <a:srgbClr val="56424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050B8A6-DB10-4AE4-ADAD-F450E8C5782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319890" y="3754869"/>
            <a:ext cx="0" cy="159938"/>
          </a:xfrm>
          <a:prstGeom prst="straightConnector1">
            <a:avLst/>
          </a:prstGeom>
          <a:ln>
            <a:solidFill>
              <a:srgbClr val="633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B376817-8324-4C77-A88D-25896608FEC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3319889" y="4295667"/>
            <a:ext cx="1" cy="159938"/>
          </a:xfrm>
          <a:prstGeom prst="straightConnector1">
            <a:avLst/>
          </a:prstGeom>
          <a:ln>
            <a:solidFill>
              <a:srgbClr val="633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0E11FA-94BA-4747-B64E-564ADD07853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319888" y="4836464"/>
            <a:ext cx="1" cy="159938"/>
          </a:xfrm>
          <a:prstGeom prst="straightConnector1">
            <a:avLst/>
          </a:prstGeom>
          <a:ln>
            <a:solidFill>
              <a:srgbClr val="633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2C97EF8-689E-4DDF-A6D8-EF814BA0D13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3319886" y="5377261"/>
            <a:ext cx="2" cy="159938"/>
          </a:xfrm>
          <a:prstGeom prst="straightConnector1">
            <a:avLst/>
          </a:prstGeom>
          <a:ln>
            <a:solidFill>
              <a:srgbClr val="633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803B6FF-82EB-42C4-A586-15FD1B8DE116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1430556" y="3754869"/>
            <a:ext cx="0" cy="159938"/>
          </a:xfrm>
          <a:prstGeom prst="straightConnector1">
            <a:avLst/>
          </a:prstGeom>
          <a:ln>
            <a:solidFill>
              <a:srgbClr val="633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32348E0-3C69-4C3D-8292-0F4763C068BD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1430555" y="4295667"/>
            <a:ext cx="1" cy="159938"/>
          </a:xfrm>
          <a:prstGeom prst="straightConnector1">
            <a:avLst/>
          </a:prstGeom>
          <a:ln>
            <a:solidFill>
              <a:srgbClr val="633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4EB4380-CA39-4CC1-985D-6037109E0EC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1430554" y="4836464"/>
            <a:ext cx="1" cy="159938"/>
          </a:xfrm>
          <a:prstGeom prst="straightConnector1">
            <a:avLst/>
          </a:prstGeom>
          <a:ln>
            <a:solidFill>
              <a:srgbClr val="633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7B08A9A-42DB-4CB9-B460-6865720DFE46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1430552" y="5377261"/>
            <a:ext cx="2" cy="159938"/>
          </a:xfrm>
          <a:prstGeom prst="straightConnector1">
            <a:avLst/>
          </a:prstGeom>
          <a:ln>
            <a:solidFill>
              <a:srgbClr val="633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99012E2-0F18-4288-8D52-771A0A48E25F}"/>
              </a:ext>
            </a:extLst>
          </p:cNvPr>
          <p:cNvGrpSpPr/>
          <p:nvPr/>
        </p:nvGrpSpPr>
        <p:grpSpPr>
          <a:xfrm>
            <a:off x="280639" y="1676741"/>
            <a:ext cx="4146899" cy="311286"/>
            <a:chOff x="323528" y="1583661"/>
            <a:chExt cx="4824536" cy="24951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CE307EF-1949-49F8-997B-C1DD0D2BE12C}"/>
                </a:ext>
              </a:extLst>
            </p:cNvPr>
            <p:cNvSpPr/>
            <p:nvPr/>
          </p:nvSpPr>
          <p:spPr>
            <a:xfrm>
              <a:off x="323852" y="1583661"/>
              <a:ext cx="4824212" cy="222033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Market</a:t>
              </a:r>
              <a:r>
                <a:rPr lang="ko-KR" altLang="en-US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Approach</a:t>
              </a:r>
              <a:r>
                <a:rPr lang="ko-KR" altLang="en-US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의 개요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3DD7BC5-C59D-4C90-A831-6D99A55EDD3C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6350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1C72B78-505E-4530-950C-B467E59A8C9B}"/>
              </a:ext>
            </a:extLst>
          </p:cNvPr>
          <p:cNvSpPr/>
          <p:nvPr/>
        </p:nvSpPr>
        <p:spPr>
          <a:xfrm>
            <a:off x="4889449" y="2061460"/>
            <a:ext cx="127759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defTabSz="1019175" fontAlgn="base">
              <a:spcAft>
                <a:spcPts val="300"/>
              </a:spcAft>
              <a:buClr>
                <a:srgbClr val="000000"/>
              </a:buClr>
            </a:pPr>
            <a:r>
              <a:rPr lang="ko-KR" altLang="en-US" sz="1100" b="1" dirty="0">
                <a:solidFill>
                  <a:srgbClr val="633A11"/>
                </a:solidFill>
                <a:latin typeface="Trebuchet MS" panose="020B0603020202020204" pitchFamily="34" charset="0"/>
              </a:rPr>
              <a:t>▌</a:t>
            </a:r>
            <a:r>
              <a:rPr lang="en-US" altLang="ko-KR" sz="1100" b="1" dirty="0">
                <a:solidFill>
                  <a:srgbClr val="633A11"/>
                </a:solidFill>
                <a:latin typeface="Trebuchet MS" panose="020B0603020202020204" pitchFamily="34" charset="0"/>
              </a:rPr>
              <a:t>Valuation Results</a:t>
            </a:r>
            <a:endParaRPr lang="ko-KR" altLang="en-US" sz="1100" b="1" dirty="0">
              <a:solidFill>
                <a:srgbClr val="633A11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9690062B-E002-4D23-8483-DEE4D683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956110"/>
              </p:ext>
            </p:extLst>
          </p:nvPr>
        </p:nvGraphicFramePr>
        <p:xfrm>
          <a:off x="4884829" y="4678902"/>
          <a:ext cx="3964951" cy="635000"/>
        </p:xfrm>
        <a:graphic>
          <a:graphicData uri="http://schemas.openxmlformats.org/drawingml/2006/table">
            <a:tbl>
              <a:tblPr/>
              <a:tblGrid>
                <a:gridCol w="1812304">
                  <a:extLst>
                    <a:ext uri="{9D8B030D-6E8A-4147-A177-3AD203B41FA5}">
                      <a16:colId xmlns:a16="http://schemas.microsoft.com/office/drawing/2014/main" val="1930334612"/>
                    </a:ext>
                  </a:extLst>
                </a:gridCol>
                <a:gridCol w="717549">
                  <a:extLst>
                    <a:ext uri="{9D8B030D-6E8A-4147-A177-3AD203B41FA5}">
                      <a16:colId xmlns:a16="http://schemas.microsoft.com/office/drawing/2014/main" val="2100845828"/>
                    </a:ext>
                  </a:extLst>
                </a:gridCol>
                <a:gridCol w="717549">
                  <a:extLst>
                    <a:ext uri="{9D8B030D-6E8A-4147-A177-3AD203B41FA5}">
                      <a16:colId xmlns:a16="http://schemas.microsoft.com/office/drawing/2014/main" val="3446219901"/>
                    </a:ext>
                  </a:extLst>
                </a:gridCol>
                <a:gridCol w="717549">
                  <a:extLst>
                    <a:ext uri="{9D8B030D-6E8A-4147-A177-3AD203B41FA5}">
                      <a16:colId xmlns:a16="http://schemas.microsoft.com/office/drawing/2014/main" val="229637901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구   분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Average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Median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17668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Capital IQ DB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(20.1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~22.10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16.5%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15.8%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74718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RSM 2021 Study(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과거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29.2%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24.2%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2324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Average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A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22.9%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A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20.0%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A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A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77699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19767851-123C-40F8-AFF4-1CE55C4FC731}"/>
              </a:ext>
            </a:extLst>
          </p:cNvPr>
          <p:cNvSpPr txBox="1"/>
          <p:nvPr/>
        </p:nvSpPr>
        <p:spPr>
          <a:xfrm>
            <a:off x="4877946" y="5362278"/>
            <a:ext cx="3971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Trebuchet MS" panose="020B0603020202020204" pitchFamily="34" charset="0"/>
              </a:rPr>
              <a:t>*1. </a:t>
            </a:r>
            <a:r>
              <a:rPr lang="ko-KR" altLang="en-US" sz="800" dirty="0">
                <a:latin typeface="Trebuchet MS" panose="020B0603020202020204" pitchFamily="34" charset="0"/>
              </a:rPr>
              <a:t>과거 </a:t>
            </a:r>
            <a:r>
              <a:rPr lang="en-US" altLang="ko-KR" sz="800" dirty="0">
                <a:latin typeface="Trebuchet MS" panose="020B0603020202020204" pitchFamily="34" charset="0"/>
              </a:rPr>
              <a:t>20.1</a:t>
            </a:r>
            <a:r>
              <a:rPr lang="ko-KR" altLang="en-US" sz="800" dirty="0">
                <a:latin typeface="Trebuchet MS" panose="020B0603020202020204" pitchFamily="34" charset="0"/>
              </a:rPr>
              <a:t>월</a:t>
            </a:r>
            <a:r>
              <a:rPr lang="en-US" altLang="ko-KR" sz="800" dirty="0">
                <a:latin typeface="Trebuchet MS" panose="020B0603020202020204" pitchFamily="34" charset="0"/>
              </a:rPr>
              <a:t>~22.10</a:t>
            </a:r>
            <a:r>
              <a:rPr lang="ko-KR" altLang="en-US" sz="800" dirty="0">
                <a:latin typeface="Trebuchet MS" panose="020B0603020202020204" pitchFamily="34" charset="0"/>
              </a:rPr>
              <a:t>월 전세계 </a:t>
            </a:r>
            <a:r>
              <a:rPr lang="en-US" altLang="ko-KR" sz="800" dirty="0">
                <a:latin typeface="Trebuchet MS" panose="020B0603020202020204" pitchFamily="34" charset="0"/>
              </a:rPr>
              <a:t>M&amp;A Case </a:t>
            </a:r>
            <a:r>
              <a:rPr lang="ko-KR" altLang="en-US" sz="800" dirty="0">
                <a:latin typeface="Trebuchet MS" panose="020B0603020202020204" pitchFamily="34" charset="0"/>
              </a:rPr>
              <a:t>중 </a:t>
            </a:r>
            <a:r>
              <a:rPr lang="en-US" altLang="ko-KR" sz="800" dirty="0">
                <a:latin typeface="Trebuchet MS" panose="020B0603020202020204" pitchFamily="34" charset="0"/>
              </a:rPr>
              <a:t>Public Company M&amp;A</a:t>
            </a:r>
            <a:r>
              <a:rPr lang="ko-KR" altLang="en-US" sz="800" dirty="0">
                <a:latin typeface="Trebuchet MS" panose="020B0603020202020204" pitchFamily="34" charset="0"/>
              </a:rPr>
              <a:t>사례에서 분석된 발표 </a:t>
            </a:r>
            <a:r>
              <a:rPr lang="en-US" altLang="ko-KR" sz="800" dirty="0">
                <a:latin typeface="Trebuchet MS" panose="020B0603020202020204" pitchFamily="34" charset="0"/>
              </a:rPr>
              <a:t>1</a:t>
            </a:r>
            <a:r>
              <a:rPr lang="ko-KR" altLang="en-US" sz="800" dirty="0">
                <a:latin typeface="Trebuchet MS" panose="020B0603020202020204" pitchFamily="34" charset="0"/>
              </a:rPr>
              <a:t>주전 주가대비 거래가격에 적용된 </a:t>
            </a:r>
            <a:r>
              <a:rPr lang="en-US" altLang="ko-KR" sz="800" dirty="0">
                <a:latin typeface="Trebuchet MS" panose="020B0603020202020204" pitchFamily="34" charset="0"/>
              </a:rPr>
              <a:t>Control Premium</a:t>
            </a:r>
            <a:r>
              <a:rPr lang="ko-KR" altLang="en-US" sz="800" dirty="0">
                <a:latin typeface="Trebuchet MS" panose="020B0603020202020204" pitchFamily="34" charset="0"/>
              </a:rPr>
              <a:t>임</a:t>
            </a:r>
            <a:endParaRPr lang="en-US" altLang="ko-KR" sz="800" dirty="0">
              <a:latin typeface="Trebuchet MS" panose="020B0603020202020204" pitchFamily="34" charset="0"/>
            </a:endParaRPr>
          </a:p>
          <a:p>
            <a:r>
              <a:rPr lang="en-US" altLang="ko-KR" sz="800" dirty="0">
                <a:latin typeface="Trebuchet MS" panose="020B0603020202020204" pitchFamily="34" charset="0"/>
              </a:rPr>
              <a:t>*2. </a:t>
            </a:r>
            <a:r>
              <a:rPr lang="ko-KR" altLang="en-US" sz="800" dirty="0">
                <a:latin typeface="Trebuchet MS" panose="020B0603020202020204" pitchFamily="34" charset="0"/>
              </a:rPr>
              <a:t>호주 </a:t>
            </a:r>
            <a:r>
              <a:rPr lang="en-US" altLang="ko-KR" sz="800" dirty="0">
                <a:latin typeface="Trebuchet MS" panose="020B0603020202020204" pitchFamily="34" charset="0"/>
              </a:rPr>
              <a:t>RSM</a:t>
            </a:r>
            <a:r>
              <a:rPr lang="ko-KR" altLang="en-US" sz="800" dirty="0">
                <a:latin typeface="Trebuchet MS" panose="020B0603020202020204" pitchFamily="34" charset="0"/>
              </a:rPr>
              <a:t>이 </a:t>
            </a:r>
            <a:r>
              <a:rPr lang="en-US" altLang="ko-KR" sz="800" dirty="0">
                <a:latin typeface="Trebuchet MS" panose="020B0603020202020204" pitchFamily="34" charset="0"/>
              </a:rPr>
              <a:t>2021</a:t>
            </a:r>
            <a:r>
              <a:rPr lang="ko-KR" altLang="en-US" sz="800" dirty="0">
                <a:latin typeface="Trebuchet MS" panose="020B0603020202020204" pitchFamily="34" charset="0"/>
              </a:rPr>
              <a:t>년 발표한 호주 지역 </a:t>
            </a:r>
            <a:r>
              <a:rPr lang="en-US" altLang="ko-KR" sz="800" dirty="0">
                <a:latin typeface="Trebuchet MS" panose="020B0603020202020204" pitchFamily="34" charset="0"/>
              </a:rPr>
              <a:t>M&amp;A</a:t>
            </a:r>
            <a:r>
              <a:rPr lang="ko-KR" altLang="en-US" sz="800" dirty="0">
                <a:latin typeface="Trebuchet MS" panose="020B0603020202020204" pitchFamily="34" charset="0"/>
              </a:rPr>
              <a:t>사례에서 분석된 발표 </a:t>
            </a:r>
            <a:r>
              <a:rPr lang="en-US" altLang="ko-KR" sz="800" dirty="0">
                <a:latin typeface="Trebuchet MS" panose="020B0603020202020204" pitchFamily="34" charset="0"/>
              </a:rPr>
              <a:t>5</a:t>
            </a:r>
            <a:r>
              <a:rPr lang="ko-KR" altLang="en-US" sz="800" dirty="0">
                <a:latin typeface="Trebuchet MS" panose="020B0603020202020204" pitchFamily="34" charset="0"/>
              </a:rPr>
              <a:t>일전 주가대비 거래가격에 적용된 </a:t>
            </a:r>
            <a:r>
              <a:rPr lang="en-US" altLang="ko-KR" sz="800" dirty="0">
                <a:latin typeface="Trebuchet MS" panose="020B0603020202020204" pitchFamily="34" charset="0"/>
              </a:rPr>
              <a:t>Control Premium</a:t>
            </a:r>
            <a:r>
              <a:rPr lang="ko-KR" altLang="en-US" sz="800" dirty="0">
                <a:latin typeface="Trebuchet MS" panose="020B0603020202020204" pitchFamily="34" charset="0"/>
              </a:rPr>
              <a:t>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43F4A6-7C2E-AD87-0D37-195ABF02C2AB}"/>
              </a:ext>
            </a:extLst>
          </p:cNvPr>
          <p:cNvSpPr/>
          <p:nvPr/>
        </p:nvSpPr>
        <p:spPr>
          <a:xfrm>
            <a:off x="4884829" y="3936503"/>
            <a:ext cx="4007650" cy="529805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latinLnBrk="0"/>
            <a:r>
              <a:rPr lang="ko-KR" altLang="en-US" sz="800" dirty="0">
                <a:latin typeface="Trebuchet MS" panose="020B0603020202020204" pitchFamily="34" charset="0"/>
              </a:rPr>
              <a:t>주</a:t>
            </a:r>
            <a:r>
              <a:rPr lang="en-US" altLang="ko-KR" sz="800" dirty="0">
                <a:latin typeface="Trebuchet MS" panose="020B0603020202020204" pitchFamily="34" charset="0"/>
              </a:rPr>
              <a:t>1. </a:t>
            </a:r>
            <a:r>
              <a:rPr lang="ko-KR" altLang="en-US" sz="800" dirty="0">
                <a:latin typeface="Trebuchet MS" panose="020B0603020202020204" pitchFamily="34" charset="0"/>
              </a:rPr>
              <a:t>회사 사업계획상 </a:t>
            </a:r>
            <a:r>
              <a:rPr lang="en-US" altLang="ko-KR" sz="800" dirty="0">
                <a:latin typeface="Trebuchet MS" panose="020B0603020202020204" pitchFamily="34" charset="0"/>
              </a:rPr>
              <a:t>’23</a:t>
            </a:r>
            <a:r>
              <a:rPr lang="ko-KR" altLang="en-US" sz="800" dirty="0">
                <a:latin typeface="Trebuchet MS" panose="020B0603020202020204" pitchFamily="34" charset="0"/>
              </a:rPr>
              <a:t>년 매출액은 </a:t>
            </a:r>
            <a:r>
              <a:rPr lang="en-US" altLang="ko-KR" sz="800" dirty="0">
                <a:latin typeface="Trebuchet MS" panose="020B0603020202020204" pitchFamily="34" charset="0"/>
              </a:rPr>
              <a:t>38,831,800CHF</a:t>
            </a:r>
            <a:r>
              <a:rPr lang="ko-KR" altLang="en-US" sz="800" dirty="0">
                <a:latin typeface="Trebuchet MS" panose="020B0603020202020204" pitchFamily="34" charset="0"/>
              </a:rPr>
              <a:t>로 </a:t>
            </a:r>
            <a:r>
              <a:rPr lang="en-US" altLang="ko-KR" sz="800" dirty="0">
                <a:latin typeface="Trebuchet MS" panose="020B0603020202020204" pitchFamily="34" charset="0"/>
              </a:rPr>
              <a:t>’23</a:t>
            </a:r>
            <a:r>
              <a:rPr lang="ko-KR" altLang="en-US" sz="800" dirty="0">
                <a:latin typeface="Trebuchet MS" panose="020B0603020202020204" pitchFamily="34" charset="0"/>
              </a:rPr>
              <a:t>년 매출액 기준 </a:t>
            </a:r>
            <a:r>
              <a:rPr lang="en-US" altLang="ko-KR" sz="800" dirty="0">
                <a:latin typeface="Trebuchet MS" panose="020B0603020202020204" pitchFamily="34" charset="0"/>
              </a:rPr>
              <a:t>Adjusted</a:t>
            </a:r>
            <a:r>
              <a:rPr lang="ko-KR" altLang="en-US" sz="800" dirty="0">
                <a:latin typeface="Trebuchet MS" panose="020B0603020202020204" pitchFamily="34" charset="0"/>
              </a:rPr>
              <a:t> </a:t>
            </a:r>
            <a:r>
              <a:rPr lang="en-US" altLang="ko-KR" sz="800" dirty="0">
                <a:latin typeface="Trebuchet MS" panose="020B0603020202020204" pitchFamily="34" charset="0"/>
              </a:rPr>
              <a:t>Equity Value(Control Premium </a:t>
            </a:r>
            <a:r>
              <a:rPr lang="ko-KR" altLang="en-US" sz="800" dirty="0">
                <a:latin typeface="Trebuchet MS" panose="020B0603020202020204" pitchFamily="34" charset="0"/>
              </a:rPr>
              <a:t>반영 後</a:t>
            </a:r>
            <a:r>
              <a:rPr lang="en-US" altLang="ko-KR" sz="800" dirty="0">
                <a:latin typeface="Trebuchet MS" panose="020B0603020202020204" pitchFamily="34" charset="0"/>
              </a:rPr>
              <a:t>)</a:t>
            </a:r>
            <a:r>
              <a:rPr lang="ko-KR" altLang="en-US" sz="800" dirty="0">
                <a:latin typeface="Trebuchet MS" panose="020B0603020202020204" pitchFamily="34" charset="0"/>
              </a:rPr>
              <a:t>는 </a:t>
            </a:r>
            <a:r>
              <a:rPr lang="en-US" altLang="ko-KR" sz="800" dirty="0">
                <a:latin typeface="Trebuchet MS" panose="020B0603020202020204" pitchFamily="34" charset="0"/>
              </a:rPr>
              <a:t>221,665</a:t>
            </a:r>
            <a:r>
              <a:rPr lang="ko-KR" altLang="en-US" sz="800" dirty="0">
                <a:latin typeface="Trebuchet MS" panose="020B0603020202020204" pitchFamily="34" charset="0"/>
              </a:rPr>
              <a:t>백만원 수준임</a:t>
            </a:r>
            <a:endParaRPr lang="en-US" altLang="ko-KR" sz="800" dirty="0">
              <a:latin typeface="Trebuchet MS" panose="020B0603020202020204" pitchFamily="34" charset="0"/>
            </a:endParaRPr>
          </a:p>
          <a:p>
            <a:pPr latinLnBrk="0"/>
            <a:r>
              <a:rPr lang="ko-KR" altLang="en-US" sz="800" dirty="0">
                <a:latin typeface="Trebuchet MS" panose="020B0603020202020204" pitchFamily="34" charset="0"/>
              </a:rPr>
              <a:t>주</a:t>
            </a:r>
            <a:r>
              <a:rPr lang="en-US" altLang="ko-KR" sz="800" dirty="0">
                <a:latin typeface="Trebuchet MS" panose="020B0603020202020204" pitchFamily="34" charset="0"/>
              </a:rPr>
              <a:t>2. </a:t>
            </a:r>
            <a:r>
              <a:rPr lang="ko-KR" altLang="en-US" sz="800" dirty="0">
                <a:latin typeface="Trebuchet MS" panose="020B0603020202020204" pitchFamily="34" charset="0"/>
              </a:rPr>
              <a:t>과거 </a:t>
            </a:r>
            <a:r>
              <a:rPr lang="en-US" altLang="ko-KR" sz="800" dirty="0">
                <a:latin typeface="Trebuchet MS" panose="020B0603020202020204" pitchFamily="34" charset="0"/>
              </a:rPr>
              <a:t>M&amp;A </a:t>
            </a:r>
            <a:r>
              <a:rPr lang="ko-KR" altLang="en-US" sz="800" dirty="0">
                <a:latin typeface="Trebuchet MS" panose="020B0603020202020204" pitchFamily="34" charset="0"/>
              </a:rPr>
              <a:t>사례를 통해 분석한 결과 일반적인 </a:t>
            </a:r>
            <a:r>
              <a:rPr lang="en-US" altLang="ko-KR" sz="800" dirty="0">
                <a:latin typeface="Trebuchet MS" panose="020B0603020202020204" pitchFamily="34" charset="0"/>
              </a:rPr>
              <a:t>Control Premium</a:t>
            </a:r>
            <a:r>
              <a:rPr lang="ko-KR" altLang="en-US" sz="800" dirty="0">
                <a:latin typeface="Trebuchet MS" panose="020B0603020202020204" pitchFamily="34" charset="0"/>
              </a:rPr>
              <a:t>은 </a:t>
            </a:r>
            <a:r>
              <a:rPr lang="en-US" altLang="ko-KR" sz="800" dirty="0">
                <a:latin typeface="Trebuchet MS" panose="020B0603020202020204" pitchFamily="34" charset="0"/>
              </a:rPr>
              <a:t>20.0∼22.9% </a:t>
            </a:r>
            <a:r>
              <a:rPr lang="ko-KR" altLang="en-US" sz="800" dirty="0">
                <a:latin typeface="Trebuchet MS" panose="020B0603020202020204" pitchFamily="34" charset="0"/>
              </a:rPr>
              <a:t>수준으로 분석됨</a:t>
            </a:r>
            <a:endParaRPr lang="en-US" altLang="ko-KR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678C778E-89E8-F7EB-EAB2-F6C811E9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76280"/>
              </p:ext>
            </p:extLst>
          </p:nvPr>
        </p:nvGraphicFramePr>
        <p:xfrm>
          <a:off x="4900940" y="2317276"/>
          <a:ext cx="3991541" cy="1570851"/>
        </p:xfrm>
        <a:graphic>
          <a:graphicData uri="http://schemas.openxmlformats.org/drawingml/2006/table">
            <a:tbl>
              <a:tblPr/>
              <a:tblGrid>
                <a:gridCol w="1506539">
                  <a:extLst>
                    <a:ext uri="{9D8B030D-6E8A-4147-A177-3AD203B41FA5}">
                      <a16:colId xmlns:a16="http://schemas.microsoft.com/office/drawing/2014/main" val="3149819042"/>
                    </a:ext>
                  </a:extLst>
                </a:gridCol>
                <a:gridCol w="828334">
                  <a:extLst>
                    <a:ext uri="{9D8B030D-6E8A-4147-A177-3AD203B41FA5}">
                      <a16:colId xmlns:a16="http://schemas.microsoft.com/office/drawing/2014/main" val="1643004169"/>
                    </a:ext>
                  </a:extLst>
                </a:gridCol>
                <a:gridCol w="828334">
                  <a:extLst>
                    <a:ext uri="{9D8B030D-6E8A-4147-A177-3AD203B41FA5}">
                      <a16:colId xmlns:a16="http://schemas.microsoft.com/office/drawing/2014/main" val="1381414686"/>
                    </a:ext>
                  </a:extLst>
                </a:gridCol>
                <a:gridCol w="828334">
                  <a:extLst>
                    <a:ext uri="{9D8B030D-6E8A-4147-A177-3AD203B41FA5}">
                      <a16:colId xmlns:a16="http://schemas.microsoft.com/office/drawing/2014/main" val="3270592488"/>
                    </a:ext>
                  </a:extLst>
                </a:gridCol>
              </a:tblGrid>
              <a:tr h="1495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PSR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EV/Sales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Average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161669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가결산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Revenue(CHF)(*1)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20,363,705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20,363,705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86400578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Ex Ratio(as of 12/31/22)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1,372.87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1,372.87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05883556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가결산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Revenue(m KRW)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27,957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27,957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70447016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Multiple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3.70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3.44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48909056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Enterprize Value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96,176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459340454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Net Debt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11,410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3705275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Equity Value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103,550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84,766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94,158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648182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Control Premium(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*2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20.0%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20.0%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20.0%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086067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Adjusted Equity Value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124,257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101,718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112,987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755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535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473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335186" y="4580092"/>
            <a:ext cx="6457444" cy="505092"/>
          </a:xfrm>
          <a:prstGeom prst="rect">
            <a:avLst/>
          </a:prstGeom>
          <a:solidFill>
            <a:schemeClr val="accent1">
              <a:lumMod val="20000"/>
              <a:lumOff val="8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564242"/>
                </a:solidFill>
                <a:latin typeface="Trebuchet MS" panose="020B0603020202020204" pitchFamily="34" charset="0"/>
              </a:rPr>
              <a:t>COMMITMENT • INNOVATION • CUSTOMIZED SERVICE • ADVANCEMENT</a:t>
            </a:r>
            <a:endParaRPr lang="ko-KR" altLang="en-US" sz="1200" b="1" dirty="0">
              <a:solidFill>
                <a:srgbClr val="564242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9621" y="6142559"/>
            <a:ext cx="314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서울특별시 강남구 논현로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652 (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논현동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한일빌딩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4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층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)</a:t>
            </a:r>
          </a:p>
          <a:p>
            <a:pPr algn="r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◌ Tel : 02-6959-6097    ◌ Fax : 02-6959-6510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4EAED5-2037-4F12-8D42-7FF7968ED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0" y="6093939"/>
            <a:ext cx="1368152" cy="3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8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536" y="789870"/>
            <a:ext cx="8352928" cy="887927"/>
          </a:xfrm>
          <a:prstGeom prst="rect">
            <a:avLst/>
          </a:prstGeom>
          <a:solidFill>
            <a:srgbClr val="DDD9D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71450" marR="0" lvl="0" indent="-17145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100" b="1" kern="0" dirty="0">
                <a:solidFill>
                  <a:prstClr val="black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수   신 </a:t>
            </a:r>
            <a:r>
              <a:rPr lang="en-US" altLang="ko-KR" sz="1100" b="1" kern="0" dirty="0">
                <a:solidFill>
                  <a:prstClr val="black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: SK</a:t>
            </a:r>
            <a:r>
              <a:rPr lang="ko-KR" altLang="en-US" sz="1100" b="1" kern="0" dirty="0">
                <a:solidFill>
                  <a:prstClr val="black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스퀘어 주식회사</a:t>
            </a:r>
            <a:endParaRPr lang="en-US" altLang="ko-KR" sz="1100" b="1" kern="0" dirty="0">
              <a:solidFill>
                <a:prstClr val="black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pPr marL="171450" marR="0" lvl="0" indent="-17145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맑은 고딕" panose="020B0503020000020004" pitchFamily="50" charset="-127"/>
              </a:rPr>
              <a:t>제   목 </a:t>
            </a: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맑은 고딕" panose="020B0503020000020004" pitchFamily="50" charset="-127"/>
              </a:rPr>
              <a:t>: </a:t>
            </a:r>
            <a:r>
              <a:rPr lang="en-US" altLang="ko-KR" sz="1100" b="1" kern="0" dirty="0">
                <a:solidFill>
                  <a:prstClr val="black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ID Quantique SA </a:t>
            </a:r>
            <a:r>
              <a:rPr lang="ko-KR" altLang="en-US" sz="1100" b="1" kern="0" dirty="0">
                <a:solidFill>
                  <a:prstClr val="black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관련 영업권에 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맑은 고딕" panose="020B0503020000020004" pitchFamily="50" charset="-127"/>
              </a:rPr>
              <a:t>대한 </a:t>
            </a: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맑은 고딕" panose="020B0503020000020004" pitchFamily="50" charset="-127"/>
              </a:rPr>
              <a:t>K-IFRS 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맑은 고딕" panose="020B0503020000020004" pitchFamily="50" charset="-127"/>
              </a:rPr>
              <a:t>제</a:t>
            </a: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맑은 고딕" panose="020B0503020000020004" pitchFamily="50" charset="-127"/>
              </a:rPr>
              <a:t>1036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맑은 고딕" panose="020B0503020000020004" pitchFamily="50" charset="-127"/>
              </a:rPr>
              <a:t>호 자산손상 검토보고서</a:t>
            </a:r>
            <a:endParaRPr lang="en-US" altLang="ko-KR" sz="1100" b="1" kern="0" dirty="0">
              <a:solidFill>
                <a:prstClr val="black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9688" y="292874"/>
            <a:ext cx="314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서울특별시 강남구 논현동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216-14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한일빌딩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4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층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(135-829)</a:t>
            </a:r>
          </a:p>
          <a:p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 pitchFamily="34" charset="0"/>
              </a:rPr>
              <a:t>Tel : 02-6959-6097 Fax : 02-6959-6510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7871" y="5698835"/>
            <a:ext cx="2016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000" b="1" dirty="0">
                <a:latin typeface="Trebuchet MS" panose="020B0603020202020204" pitchFamily="34" charset="0"/>
              </a:rPr>
              <a:t>2023</a:t>
            </a:r>
            <a:r>
              <a:rPr lang="ko-KR" altLang="en-US" sz="1000" b="1" dirty="0">
                <a:latin typeface="Trebuchet MS" panose="020B0603020202020204" pitchFamily="34" charset="0"/>
              </a:rPr>
              <a:t>년 </a:t>
            </a:r>
            <a:r>
              <a:rPr lang="ko-KR" altLang="en-US" sz="1000" b="1" dirty="0">
                <a:solidFill>
                  <a:srgbClr val="FF0000"/>
                </a:solidFill>
                <a:latin typeface="Trebuchet MS" panose="020B0603020202020204" pitchFamily="34" charset="0"/>
              </a:rPr>
              <a:t>●월 ●일</a:t>
            </a:r>
            <a:endParaRPr lang="en-US" altLang="ko-KR" sz="10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ko-KR" altLang="en-US" sz="1000" b="1" dirty="0">
                <a:latin typeface="Trebuchet MS" panose="020B0603020202020204" pitchFamily="34" charset="0"/>
              </a:rPr>
              <a:t>동    현    회   계   법   인</a:t>
            </a:r>
            <a:endParaRPr lang="en-US" altLang="ko-KR" sz="1000" b="1" dirty="0">
              <a:latin typeface="Trebuchet MS" panose="020B0603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ko-KR" altLang="en-US" sz="1000" b="1" dirty="0">
                <a:latin typeface="Trebuchet MS" panose="020B0603020202020204" pitchFamily="34" charset="0"/>
              </a:rPr>
              <a:t>대 표 이 사    장   선   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1805461"/>
            <a:ext cx="4032448" cy="431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000" dirty="0">
                <a:latin typeface="Trebuchet MS" panose="020B0603020202020204" pitchFamily="34" charset="0"/>
              </a:rPr>
              <a:t>동현회계법인</a:t>
            </a:r>
            <a:r>
              <a:rPr lang="en-US" altLang="ko-KR" sz="1000" dirty="0">
                <a:latin typeface="Trebuchet MS" panose="020B0603020202020204" pitchFamily="34" charset="0"/>
              </a:rPr>
              <a:t>(</a:t>
            </a:r>
            <a:r>
              <a:rPr lang="ko-KR" altLang="en-US" sz="1000" dirty="0">
                <a:latin typeface="Trebuchet MS" panose="020B0603020202020204" pitchFamily="34" charset="0"/>
              </a:rPr>
              <a:t>이하 ‘당 법인’</a:t>
            </a:r>
            <a:r>
              <a:rPr lang="en-US" altLang="ko-KR" sz="1000" dirty="0">
                <a:latin typeface="Trebuchet MS" panose="020B0603020202020204" pitchFamily="34" charset="0"/>
              </a:rPr>
              <a:t>)</a:t>
            </a:r>
            <a:r>
              <a:rPr lang="ko-KR" altLang="en-US" sz="1000" dirty="0">
                <a:latin typeface="Trebuchet MS" panose="020B0603020202020204" pitchFamily="34" charset="0"/>
              </a:rPr>
              <a:t>은 </a:t>
            </a:r>
            <a:r>
              <a:rPr lang="en-US" altLang="ko-KR" sz="1000" dirty="0">
                <a:latin typeface="Trebuchet MS" panose="020B0603020202020204" pitchFamily="34" charset="0"/>
              </a:rPr>
              <a:t>SK</a:t>
            </a:r>
            <a:r>
              <a:rPr lang="ko-KR" altLang="en-US" sz="1000" dirty="0">
                <a:latin typeface="Trebuchet MS" panose="020B0603020202020204" pitchFamily="34" charset="0"/>
              </a:rPr>
              <a:t>스퀘어 주식회사</a:t>
            </a:r>
            <a:r>
              <a:rPr lang="en-US" altLang="ko-KR" sz="1000" dirty="0">
                <a:latin typeface="Trebuchet MS" panose="020B0603020202020204" pitchFamily="34" charset="0"/>
              </a:rPr>
              <a:t>(</a:t>
            </a:r>
            <a:r>
              <a:rPr lang="ko-KR" altLang="en-US" sz="1000" dirty="0">
                <a:latin typeface="Trebuchet MS" panose="020B0603020202020204" pitchFamily="34" charset="0"/>
              </a:rPr>
              <a:t>이하 ‘귀사’</a:t>
            </a:r>
            <a:r>
              <a:rPr lang="en-US" altLang="ko-KR" sz="1000" dirty="0">
                <a:latin typeface="Trebuchet MS" panose="020B0603020202020204" pitchFamily="34" charset="0"/>
              </a:rPr>
              <a:t>)</a:t>
            </a:r>
            <a:r>
              <a:rPr lang="ko-KR" altLang="en-US" sz="1000" dirty="0">
                <a:latin typeface="Trebuchet MS" panose="020B0603020202020204" pitchFamily="34" charset="0"/>
              </a:rPr>
              <a:t>와의  용역계약에 따라 </a:t>
            </a:r>
            <a:r>
              <a:rPr lang="en-US" altLang="ko-KR" sz="1000" dirty="0">
                <a:latin typeface="Trebuchet MS" panose="020B0603020202020204" pitchFamily="34" charset="0"/>
              </a:rPr>
              <a:t>2022</a:t>
            </a:r>
            <a:r>
              <a:rPr lang="ko-KR" altLang="en-US" sz="1000" dirty="0">
                <a:latin typeface="Trebuchet MS" panose="020B0603020202020204" pitchFamily="34" charset="0"/>
              </a:rPr>
              <a:t>년 </a:t>
            </a:r>
            <a:r>
              <a:rPr lang="en-US" altLang="ko-KR" sz="1000" b="1" dirty="0">
                <a:solidFill>
                  <a:srgbClr val="FF0000"/>
                </a:solidFill>
                <a:latin typeface="Trebuchet MS" panose="020B0603020202020204" pitchFamily="34" charset="0"/>
              </a:rPr>
              <a:t>12</a:t>
            </a:r>
            <a:r>
              <a:rPr lang="ko-KR" altLang="en-US" sz="1000" b="1" dirty="0">
                <a:solidFill>
                  <a:srgbClr val="FF0000"/>
                </a:solidFill>
                <a:latin typeface="Trebuchet MS" panose="020B0603020202020204" pitchFamily="34" charset="0"/>
              </a:rPr>
              <a:t>월 </a:t>
            </a:r>
            <a:r>
              <a:rPr lang="en-US" altLang="ko-KR" sz="1000" b="1" dirty="0">
                <a:solidFill>
                  <a:srgbClr val="FF0000"/>
                </a:solidFill>
                <a:latin typeface="Trebuchet MS" panose="020B0603020202020204" pitchFamily="34" charset="0"/>
              </a:rPr>
              <a:t>31</a:t>
            </a:r>
            <a:r>
              <a:rPr lang="ko-KR" altLang="en-US" sz="1000" b="1" dirty="0">
                <a:solidFill>
                  <a:srgbClr val="FF0000"/>
                </a:solidFill>
                <a:latin typeface="Trebuchet MS" panose="020B0603020202020204" pitchFamily="34" charset="0"/>
              </a:rPr>
              <a:t>일</a:t>
            </a:r>
            <a:r>
              <a:rPr lang="ko-KR" altLang="en-US" sz="1000" dirty="0">
                <a:latin typeface="Trebuchet MS" panose="020B0603020202020204" pitchFamily="34" charset="0"/>
              </a:rPr>
              <a:t>을 기준일로 귀사의 종속기업인 </a:t>
            </a:r>
            <a:r>
              <a:rPr lang="en-US" altLang="ko-KR" sz="1000" dirty="0">
                <a:latin typeface="Trebuchet MS" panose="020B0603020202020204" pitchFamily="34" charset="0"/>
              </a:rPr>
              <a:t>ID Quantique SA(</a:t>
            </a:r>
            <a:r>
              <a:rPr lang="ko-KR" altLang="en-US" sz="1000" dirty="0">
                <a:latin typeface="Trebuchet MS" panose="020B0603020202020204" pitchFamily="34" charset="0"/>
              </a:rPr>
              <a:t>이하 </a:t>
            </a:r>
            <a:r>
              <a:rPr lang="en-US" altLang="ko-KR" sz="1000" dirty="0">
                <a:latin typeface="Trebuchet MS" panose="020B0603020202020204" pitchFamily="34" charset="0"/>
              </a:rPr>
              <a:t>‘</a:t>
            </a:r>
            <a:r>
              <a:rPr lang="ko-KR" altLang="en-US" sz="1000" dirty="0">
                <a:latin typeface="Trebuchet MS" panose="020B0603020202020204" pitchFamily="34" charset="0"/>
              </a:rPr>
              <a:t>회사</a:t>
            </a:r>
            <a:r>
              <a:rPr lang="en-US" altLang="ko-KR" sz="1000" dirty="0">
                <a:latin typeface="Trebuchet MS" panose="020B0603020202020204" pitchFamily="34" charset="0"/>
              </a:rPr>
              <a:t>‘)</a:t>
            </a:r>
            <a:r>
              <a:rPr lang="ko-KR" altLang="en-US" sz="1000" dirty="0">
                <a:latin typeface="Trebuchet MS" panose="020B0603020202020204" pitchFamily="34" charset="0"/>
              </a:rPr>
              <a:t>에 대한 </a:t>
            </a:r>
            <a:r>
              <a:rPr lang="en-US" altLang="ko-KR" sz="1000" dirty="0">
                <a:latin typeface="Trebuchet MS" panose="020B0603020202020204" pitchFamily="34" charset="0"/>
              </a:rPr>
              <a:t>K-IFRS </a:t>
            </a:r>
            <a:r>
              <a:rPr lang="ko-KR" altLang="en-US" sz="1000" dirty="0">
                <a:latin typeface="Trebuchet MS" panose="020B0603020202020204" pitchFamily="34" charset="0"/>
              </a:rPr>
              <a:t>제</a:t>
            </a:r>
            <a:r>
              <a:rPr lang="en-US" altLang="ko-KR" sz="1000" dirty="0">
                <a:latin typeface="Trebuchet MS" panose="020B0603020202020204" pitchFamily="34" charset="0"/>
              </a:rPr>
              <a:t>1036</a:t>
            </a:r>
            <a:r>
              <a:rPr lang="ko-KR" altLang="en-US" sz="1000" dirty="0">
                <a:latin typeface="Trebuchet MS" panose="020B0603020202020204" pitchFamily="34" charset="0"/>
              </a:rPr>
              <a:t>호에 따른 자산손상 검토업무를 수행하였으며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이를 바탕으로 재무보고 목적의 자산손상 검토보고서</a:t>
            </a:r>
            <a:r>
              <a:rPr lang="en-US" altLang="ko-KR" sz="1000" dirty="0">
                <a:latin typeface="Trebuchet MS" panose="020B0603020202020204" pitchFamily="34" charset="0"/>
              </a:rPr>
              <a:t>(</a:t>
            </a:r>
            <a:r>
              <a:rPr lang="ko-KR" altLang="en-US" sz="1000" dirty="0">
                <a:latin typeface="Trebuchet MS" panose="020B0603020202020204" pitchFamily="34" charset="0"/>
              </a:rPr>
              <a:t>이하 </a:t>
            </a:r>
            <a:r>
              <a:rPr lang="en-US" altLang="ko-KR" sz="1000" dirty="0">
                <a:latin typeface="Trebuchet MS" panose="020B0603020202020204" pitchFamily="34" charset="0"/>
              </a:rPr>
              <a:t>“</a:t>
            </a:r>
            <a:r>
              <a:rPr lang="ko-KR" altLang="en-US" sz="1000" dirty="0">
                <a:latin typeface="Trebuchet MS" panose="020B0603020202020204" pitchFamily="34" charset="0"/>
              </a:rPr>
              <a:t>보고서</a:t>
            </a:r>
            <a:r>
              <a:rPr lang="en-US" altLang="ko-KR" sz="1000" dirty="0">
                <a:latin typeface="Trebuchet MS" panose="020B0603020202020204" pitchFamily="34" charset="0"/>
              </a:rPr>
              <a:t>”)</a:t>
            </a:r>
            <a:r>
              <a:rPr lang="ko-KR" altLang="en-US" sz="1000" dirty="0">
                <a:latin typeface="Trebuchet MS" panose="020B0603020202020204" pitchFamily="34" charset="0"/>
              </a:rPr>
              <a:t>를 제출합니다</a:t>
            </a:r>
            <a:r>
              <a:rPr lang="en-US" altLang="ko-KR" sz="1000" dirty="0">
                <a:latin typeface="Trebuchet MS" panose="020B0603020202020204" pitchFamily="34" charset="0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altLang="ko-KR" sz="1000" dirty="0">
              <a:latin typeface="Trebuchet MS" panose="020B0603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ko-KR" altLang="en-US" sz="1000" dirty="0">
                <a:latin typeface="Trebuchet MS" panose="020B0603020202020204" pitchFamily="34" charset="0"/>
              </a:rPr>
              <a:t>본 용역업무는 귀사로부터 제공된 사업계획 기본자료와 사업계획에 대한 제반 가정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기준일 현재 가결산 재무제표 및 관련 회계장부에 기초하여 귀사와 합의한 업무범위 및 절차에 한정하여 수행되었습니다</a:t>
            </a:r>
            <a:r>
              <a:rPr lang="en-US" altLang="ko-KR" sz="1000" dirty="0">
                <a:latin typeface="Trebuchet MS" panose="020B0603020202020204" pitchFamily="34" charset="0"/>
              </a:rPr>
              <a:t>. </a:t>
            </a:r>
            <a:r>
              <a:rPr lang="ko-KR" altLang="en-US" sz="1000" dirty="0">
                <a:latin typeface="Trebuchet MS" panose="020B0603020202020204" pitchFamily="34" charset="0"/>
              </a:rPr>
              <a:t>따라서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제시자료 및 제반 가정의 완전성과 정확성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수행된 업무범위 및 절차의 충분성 여부에 대해서 당 법인은 어떠한 보증도 제공하지 아니합니다</a:t>
            </a:r>
            <a:r>
              <a:rPr lang="en-US" altLang="ko-KR" sz="1000" dirty="0">
                <a:latin typeface="Trebuchet MS" panose="020B0603020202020204" pitchFamily="34" charset="0"/>
              </a:rPr>
              <a:t>. </a:t>
            </a:r>
            <a:r>
              <a:rPr lang="ko-KR" altLang="en-US" sz="1000" dirty="0">
                <a:latin typeface="Trebuchet MS" panose="020B0603020202020204" pitchFamily="34" charset="0"/>
              </a:rPr>
              <a:t>만약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당 법인에게 추가적인 업무의 수행요구가 있었다면 본 보고서에 언급되지 아니한 추가적인 발견사항 또는 변경사항이 있을 수도 있습니다</a:t>
            </a:r>
            <a:r>
              <a:rPr lang="en-US" altLang="ko-KR" sz="1000" dirty="0">
                <a:latin typeface="Trebuchet MS" panose="020B0603020202020204" pitchFamily="34" charset="0"/>
              </a:rPr>
              <a:t>. </a:t>
            </a:r>
            <a:r>
              <a:rPr lang="ko-KR" altLang="en-US" sz="1000" dirty="0">
                <a:latin typeface="Trebuchet MS" panose="020B0603020202020204" pitchFamily="34" charset="0"/>
              </a:rPr>
              <a:t>따라서 본 보고서의 이용 시에는 보고서에 기술된 바와 같이 당 법인이 수행한 업무의 범위 및 한계점들을 충분하고도 명확하게 고려하여야 합니다</a:t>
            </a:r>
            <a:r>
              <a:rPr lang="en-US" altLang="ko-KR" sz="1000" dirty="0">
                <a:latin typeface="Trebuchet MS" panose="020B0603020202020204" pitchFamily="34" charset="0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altLang="ko-KR" sz="1000" dirty="0">
              <a:latin typeface="Trebuchet MS" panose="020B0603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ko-KR" altLang="en-US" sz="1000" dirty="0">
                <a:latin typeface="Trebuchet MS" panose="020B0603020202020204" pitchFamily="34" charset="0"/>
              </a:rPr>
              <a:t>본 보고서에 기술된 회사의 회계 및 영업 활동 등 기준일 현재의 가결산 재무제표와 관련 회계자료 및 사업계획 관련 기본자료는 회사의 경영진 또는 담당자와의 면담을 통해 수령된 자료를 바탕으로 분석∙조사된 것입니다</a:t>
            </a:r>
            <a:r>
              <a:rPr lang="en-US" altLang="ko-KR" sz="1000" dirty="0">
                <a:latin typeface="Trebuchet MS" panose="020B0603020202020204" pitchFamily="34" charset="0"/>
              </a:rPr>
              <a:t>. </a:t>
            </a:r>
            <a:r>
              <a:rPr lang="ko-KR" altLang="en-US" sz="1000" dirty="0">
                <a:latin typeface="Trebuchet MS" panose="020B0603020202020204" pitchFamily="34" charset="0"/>
              </a:rPr>
              <a:t>또한 당 법인은 회사에서 제시한 기준일 현재의 가결산 재무제표 및 사업계획을 기초로 업무를 수행하였으므로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가결산 재무제표를 포함하여 제시된 기본자료가 사실과 다르거나 회사의 사업계획 등 추정자료의 작성시 사용된 제반 가정사항이 변경될 경우 당 법인의 검토결과도 중요하게 변경될 수 있습니다</a:t>
            </a:r>
            <a:r>
              <a:rPr lang="en-US" altLang="ko-KR" sz="1000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6016" y="1805461"/>
            <a:ext cx="4032448" cy="329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000" dirty="0">
                <a:latin typeface="Trebuchet MS" panose="020B0603020202020204" pitchFamily="34" charset="0"/>
              </a:rPr>
              <a:t>당 법인은 본 업무를 수행함에 있어서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회사가 제공하는 산업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경영정보 및 미래에 대한 사업계획을 기초로 귀사와 합의된 절차에 따라 재무계획과 관련된 향후 수요예측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비용계획 등 제반 가정의 합리성을 검토하였습니다</a:t>
            </a:r>
            <a:r>
              <a:rPr lang="en-US" altLang="ko-KR" sz="1000" dirty="0">
                <a:latin typeface="Trebuchet MS" panose="020B0603020202020204" pitchFamily="34" charset="0"/>
              </a:rPr>
              <a:t>. </a:t>
            </a:r>
            <a:r>
              <a:rPr lang="ko-KR" altLang="en-US" sz="1000" dirty="0">
                <a:latin typeface="Trebuchet MS" panose="020B0603020202020204" pitchFamily="34" charset="0"/>
              </a:rPr>
              <a:t>이러한 미래기간에 대한 추정은 사용된 가정을 포함한 거시경제변수의 변동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규제환경의 변화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경쟁자의 대응 등과 같은 다양한 제반 요소의 변동에 따라 중대한 영향을 받을 수 있으므로 본 보고서상 언급된 재무계획이 장래 실적치와 일치하거나 유사할 것이라는 것을 당 법인이 확인하는 것은 아닙니다</a:t>
            </a:r>
            <a:r>
              <a:rPr lang="en-US" altLang="ko-KR" sz="1000" dirty="0">
                <a:latin typeface="Trebuchet MS" panose="020B0603020202020204" pitchFamily="34" charset="0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altLang="ko-KR" sz="1000" dirty="0">
              <a:latin typeface="Trebuchet MS" panose="020B0603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ko-KR" altLang="en-US" sz="1000" dirty="0">
                <a:latin typeface="Trebuchet MS" panose="020B0603020202020204" pitchFamily="34" charset="0"/>
              </a:rPr>
              <a:t>본 보고서의 작성을 위해 수행된 절차는 일반적인 회계감사기준에 따른 감사절차가 아니므로 당 법인은 본 보고서에 포함된 내용에 대해 의견이나 어떠한 형태의 확신도 제공하지 아니합니다</a:t>
            </a:r>
            <a:r>
              <a:rPr lang="en-US" altLang="ko-KR" sz="1000" dirty="0">
                <a:latin typeface="Trebuchet MS" panose="020B0603020202020204" pitchFamily="34" charset="0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altLang="ko-KR" sz="1000" dirty="0">
              <a:latin typeface="Trebuchet MS" panose="020B0603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ko-KR" altLang="en-US" sz="1000" dirty="0">
                <a:latin typeface="Trebuchet MS" panose="020B0603020202020204" pitchFamily="34" charset="0"/>
              </a:rPr>
              <a:t>본 보고서는 귀사의 내부 의사결정을 지원하기 위한 참고자료로 작성된 것이므로 이를 위한 목적으로만 사용되어야 하며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제</a:t>
            </a:r>
            <a:r>
              <a:rPr lang="en-US" altLang="ko-KR" sz="1000" dirty="0">
                <a:latin typeface="Trebuchet MS" panose="020B0603020202020204" pitchFamily="34" charset="0"/>
              </a:rPr>
              <a:t>3</a:t>
            </a:r>
            <a:r>
              <a:rPr lang="ko-KR" altLang="en-US" sz="1000" dirty="0">
                <a:latin typeface="Trebuchet MS" panose="020B0603020202020204" pitchFamily="34" charset="0"/>
              </a:rPr>
              <a:t>자가 다른 목적으로 사용할 수 없습니다</a:t>
            </a:r>
            <a:r>
              <a:rPr lang="en-US" altLang="ko-KR" sz="1000" dirty="0">
                <a:latin typeface="Trebuchet MS" panose="020B0603020202020204" pitchFamily="34" charset="0"/>
              </a:rPr>
              <a:t>. </a:t>
            </a:r>
            <a:r>
              <a:rPr lang="ko-KR" altLang="en-US" sz="1000" dirty="0">
                <a:latin typeface="Trebuchet MS" panose="020B0603020202020204" pitchFamily="34" charset="0"/>
              </a:rPr>
              <a:t>만일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제</a:t>
            </a:r>
            <a:r>
              <a:rPr lang="en-US" altLang="ko-KR" sz="1000" dirty="0">
                <a:latin typeface="Trebuchet MS" panose="020B0603020202020204" pitchFamily="34" charset="0"/>
              </a:rPr>
              <a:t>3</a:t>
            </a:r>
            <a:r>
              <a:rPr lang="ko-KR" altLang="en-US" sz="1000" dirty="0">
                <a:latin typeface="Trebuchet MS" panose="020B0603020202020204" pitchFamily="34" charset="0"/>
              </a:rPr>
              <a:t>자가 사전에 당 법인의 동의 없이 사용할 경우에 발생되는 어떠한 손실에 대해서도 당 법인은 책임이 없으며</a:t>
            </a:r>
            <a:r>
              <a:rPr lang="en-US" altLang="ko-KR" sz="1000" dirty="0">
                <a:latin typeface="Trebuchet MS" panose="020B0603020202020204" pitchFamily="34" charset="0"/>
              </a:rPr>
              <a:t>, </a:t>
            </a:r>
            <a:r>
              <a:rPr lang="ko-KR" altLang="en-US" sz="1000" dirty="0">
                <a:latin typeface="Trebuchet MS" panose="020B0603020202020204" pitchFamily="34" charset="0"/>
              </a:rPr>
              <a:t>귀사에서는 본 보고서의 무단제공에 대한 통제를 수행할 책임이 있음을 밝혀드립니다</a:t>
            </a:r>
            <a:r>
              <a:rPr lang="en-US" altLang="ko-KR" sz="1000" dirty="0">
                <a:latin typeface="Trebuchet MS" panose="020B0603020202020204" pitchFamily="34" charset="0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6E7415E-0DC5-42CE-BEC7-472628A95F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88889"/>
            <a:ext cx="1202355" cy="2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60519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rebuchet MS" panose="020B0603020202020204" pitchFamily="34" charset="0"/>
              </a:rPr>
              <a:t>Table of Contents</a:t>
            </a:r>
            <a:endParaRPr lang="ko-KR" altLang="en-US" b="1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701" y="2109251"/>
            <a:ext cx="7199715" cy="116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673475" algn="l"/>
                <a:tab pos="6724650" algn="l"/>
              </a:tabLst>
            </a:pP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Executive Summary	</a:t>
            </a:r>
            <a:r>
              <a:rPr lang="en-US" altLang="ko-KR" sz="1200" dirty="0">
                <a:solidFill>
                  <a:srgbClr val="633A11"/>
                </a:solidFill>
                <a:latin typeface="Trebuchet MS" panose="020B0603020202020204" pitchFamily="34" charset="0"/>
              </a:rPr>
              <a:t>∙∙∙∙∙∙∙∙∙∙∙∙∙∙∙∙∙∙∙∙∙∙∙∙∙∙∙∙∙∙∙∙∙∙∙∙∙∙∙∙∙∙∙∙∙∙∙∙∙∙∙	</a:t>
            </a:r>
            <a:r>
              <a:rPr lang="en-US" altLang="ko-KR" sz="1200" b="1" i="1" dirty="0">
                <a:solidFill>
                  <a:srgbClr val="633A11"/>
                </a:solidFill>
                <a:latin typeface="Trebuchet MS" panose="020B0603020202020204" pitchFamily="34" charset="0"/>
              </a:rPr>
              <a:t>5</a:t>
            </a:r>
            <a:endParaRPr lang="en-US" altLang="ko-KR" sz="1200" b="1" dirty="0">
              <a:solidFill>
                <a:srgbClr val="633A11"/>
              </a:solidFill>
              <a:latin typeface="Trebuchet MS" panose="020B0603020202020204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673475" algn="l"/>
                <a:tab pos="6724650" algn="l"/>
              </a:tabLst>
            </a:pP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Section </a:t>
            </a: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1200" b="1" dirty="0">
                <a:solidFill>
                  <a:srgbClr val="633A11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용역의 개요</a:t>
            </a: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solidFill>
                  <a:srgbClr val="633A11"/>
                </a:solidFill>
                <a:latin typeface="Trebuchet MS" panose="020B0603020202020204" pitchFamily="34" charset="0"/>
              </a:rPr>
              <a:t>∙∙∙∙∙∙∙∙∙∙∙∙∙∙∙∙∙∙∙∙∙∙∙∙∙∙∙∙∙∙∙∙∙∙∙∙∙∙∙∙∙∙∙∙∙∙∙∙∙∙∙	</a:t>
            </a:r>
            <a:r>
              <a:rPr lang="en-US" altLang="ko-KR" sz="1200" b="1" i="1" dirty="0">
                <a:solidFill>
                  <a:srgbClr val="633A11"/>
                </a:solidFill>
                <a:latin typeface="Trebuchet MS" panose="020B0603020202020204" pitchFamily="34" charset="0"/>
              </a:rPr>
              <a:t>7</a:t>
            </a: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673475" algn="l"/>
                <a:tab pos="6724650" algn="l"/>
              </a:tabLst>
            </a:pP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Section </a:t>
            </a: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2</a:t>
            </a: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. </a:t>
            </a:r>
            <a:r>
              <a:rPr lang="ko-KR" altLang="en-US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평가대상 </a:t>
            </a: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CGU </a:t>
            </a:r>
            <a:r>
              <a:rPr lang="ko-KR" altLang="en-US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일반현황</a:t>
            </a: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200" dirty="0">
                <a:solidFill>
                  <a:srgbClr val="633A11"/>
                </a:solidFill>
                <a:latin typeface="Trebuchet MS" panose="020B0603020202020204" pitchFamily="34" charset="0"/>
              </a:rPr>
              <a:t>∙∙∙∙∙∙∙∙∙∙∙∙∙∙∙∙∙∙∙∙∙∙∙∙∙∙∙∙∙∙∙∙∙∙∙∙∙∙∙∙∙∙∙∙∙∙∙∙∙∙∙	</a:t>
            </a:r>
            <a:r>
              <a:rPr lang="en-US" altLang="ko-KR" sz="1200" b="1" i="1" dirty="0">
                <a:solidFill>
                  <a:srgbClr val="633A11"/>
                </a:solidFill>
                <a:latin typeface="Trebuchet MS" panose="020B0603020202020204" pitchFamily="34" charset="0"/>
              </a:rPr>
              <a:t>11</a:t>
            </a: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673475" algn="l"/>
                <a:tab pos="6724650" algn="l"/>
              </a:tabLst>
            </a:pP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Section </a:t>
            </a: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3. </a:t>
            </a:r>
            <a:r>
              <a:rPr lang="ko-KR" altLang="en-US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회수가능액</a:t>
            </a:r>
            <a:r>
              <a:rPr lang="en-US" altLang="ko-KR" sz="1200" b="1" dirty="0">
                <a:solidFill>
                  <a:srgbClr val="633A11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solidFill>
                  <a:srgbClr val="633A11"/>
                </a:solidFill>
                <a:latin typeface="Trebuchet MS" panose="020B0603020202020204" pitchFamily="34" charset="0"/>
              </a:rPr>
              <a:t>∙∙∙∙∙∙∙∙∙∙∙∙∙∙∙∙∙∙∙∙∙∙∙∙∙∙∙∙∙∙∙∙∙∙∙∙∙∙∙∙∙∙∙∙∙∙∙∙∙∙∙	</a:t>
            </a:r>
            <a:r>
              <a:rPr lang="en-US" altLang="ko-KR" sz="1200" b="1" i="1" dirty="0">
                <a:solidFill>
                  <a:srgbClr val="633A11"/>
                </a:solidFill>
                <a:latin typeface="Trebuchet MS" panose="020B0603020202020204" pitchFamily="34" charset="0"/>
              </a:rPr>
              <a:t>19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12149" y="2037243"/>
            <a:ext cx="7676275" cy="0"/>
          </a:xfrm>
          <a:prstGeom prst="line">
            <a:avLst/>
          </a:prstGeom>
          <a:ln w="9525">
            <a:solidFill>
              <a:srgbClr val="633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4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60519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rebuchet MS" panose="020B0603020202020204" pitchFamily="34" charset="0"/>
              </a:rPr>
              <a:t>Executive Summary</a:t>
            </a:r>
            <a:endParaRPr lang="ko-KR" altLang="en-US" b="1" dirty="0">
              <a:latin typeface="Trebuchet MS" panose="020B060302020202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2149" y="2037243"/>
            <a:ext cx="7676275" cy="0"/>
          </a:xfrm>
          <a:prstGeom prst="line">
            <a:avLst/>
          </a:prstGeom>
          <a:ln w="9525">
            <a:solidFill>
              <a:srgbClr val="8C51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91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6255F7D-E354-4C4A-B33E-54F6A02C3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472420"/>
              </p:ext>
            </p:extLst>
          </p:nvPr>
        </p:nvGraphicFramePr>
        <p:xfrm>
          <a:off x="4311648" y="5722163"/>
          <a:ext cx="4264243" cy="665936"/>
        </p:xfrm>
        <a:graphic>
          <a:graphicData uri="http://schemas.openxmlformats.org/drawingml/2006/table">
            <a:tbl>
              <a:tblPr/>
              <a:tblGrid>
                <a:gridCol w="2823018">
                  <a:extLst>
                    <a:ext uri="{9D8B030D-6E8A-4147-A177-3AD203B41FA5}">
                      <a16:colId xmlns:a16="http://schemas.microsoft.com/office/drawing/2014/main" val="2075285894"/>
                    </a:ext>
                  </a:extLst>
                </a:gridCol>
                <a:gridCol w="1441225">
                  <a:extLst>
                    <a:ext uri="{9D8B030D-6E8A-4147-A177-3AD203B41FA5}">
                      <a16:colId xmlns:a16="http://schemas.microsoft.com/office/drawing/2014/main" val="1104966257"/>
                    </a:ext>
                  </a:extLst>
                </a:gridCol>
              </a:tblGrid>
              <a:tr h="1664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400900"/>
                  </a:ext>
                </a:extLst>
              </a:tr>
              <a:tr h="1664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영업권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장부금액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(A)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47,375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792024"/>
                  </a:ext>
                </a:extLst>
              </a:tr>
              <a:tr h="1664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취득당시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지분율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(B)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58.1%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743158"/>
                  </a:ext>
                </a:extLst>
              </a:tr>
              <a:tr h="1664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Gross up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A÷B)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81,540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85503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/>
              <a:t>Executive Summary</a:t>
            </a:r>
            <a:endParaRPr lang="ko-KR" altLang="en-US" sz="1700" dirty="0">
              <a:ea typeface="+mn-ea"/>
            </a:endParaRPr>
          </a:p>
        </p:txBody>
      </p:sp>
      <p:sp>
        <p:nvSpPr>
          <p:cNvPr id="40" name="Rectangle 67">
            <a:extLst>
              <a:ext uri="{FF2B5EF4-FFF2-40B4-BE49-F238E27FC236}">
                <a16:creationId xmlns:a16="http://schemas.microsoft.com/office/drawing/2014/main" id="{9C8FD887-D92F-4422-9944-3BF3A935E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242" y="1476577"/>
            <a:ext cx="1498888" cy="968446"/>
          </a:xfrm>
          <a:prstGeom prst="rect">
            <a:avLst/>
          </a:prstGeom>
          <a:noFill/>
          <a:ln>
            <a:solidFill>
              <a:srgbClr val="8C5110"/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anchor="ctr"/>
          <a:lstStyle/>
          <a:p>
            <a:pPr algn="ctr" latinLnBrk="0">
              <a:spcBef>
                <a:spcPts val="300"/>
              </a:spcBef>
            </a:pPr>
            <a:r>
              <a:rPr kumimoji="1" lang="ko-KR" altLang="en-US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손상이 인식되어야 할 </a:t>
            </a:r>
            <a:endParaRPr kumimoji="1" lang="en-US" altLang="ko-KR" sz="1000" b="1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algn="ctr" latinLnBrk="0">
              <a:spcBef>
                <a:spcPts val="300"/>
              </a:spcBef>
            </a:pPr>
            <a:r>
              <a:rPr kumimoji="1" lang="ko-KR" altLang="en-US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수준의 결정</a:t>
            </a:r>
            <a:endParaRPr kumimoji="1" lang="en-US" altLang="ko-KR" sz="1000" b="1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algn="ctr" latinLnBrk="0">
              <a:spcBef>
                <a:spcPts val="300"/>
              </a:spcBef>
            </a:pPr>
            <a:endParaRPr kumimoji="1" lang="en-US" altLang="ko-KR" sz="600" b="1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latinLnBrk="0">
              <a:spcBef>
                <a:spcPts val="300"/>
              </a:spcBef>
            </a:pPr>
            <a:r>
              <a:rPr lang="ko-KR" altLang="en-US" sz="9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별도 </a:t>
            </a:r>
            <a:r>
              <a:rPr lang="en-US" altLang="ko-KR" sz="9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:</a:t>
            </a:r>
            <a:r>
              <a:rPr lang="ko-KR" altLang="en-US" sz="9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IDQ </a:t>
            </a:r>
            <a:r>
              <a:rPr lang="ko-KR" altLang="en-US" sz="9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주식 </a:t>
            </a:r>
            <a:endParaRPr lang="en-US" altLang="ko-KR" sz="9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latinLnBrk="0">
              <a:spcBef>
                <a:spcPts val="300"/>
              </a:spcBef>
            </a:pPr>
            <a:r>
              <a:rPr lang="ko-KR" altLang="en-US" sz="9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연결 </a:t>
            </a:r>
            <a:r>
              <a:rPr lang="en-US" altLang="ko-KR" sz="9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:</a:t>
            </a:r>
            <a:r>
              <a:rPr lang="ko-KR" altLang="en-US" sz="9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IDQ </a:t>
            </a:r>
            <a:r>
              <a:rPr lang="ko-KR" altLang="en-US" sz="9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순장부가액</a:t>
            </a:r>
            <a:endParaRPr kumimoji="1" lang="en-US" altLang="ko-KR" sz="900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</p:txBody>
      </p:sp>
      <p:sp>
        <p:nvSpPr>
          <p:cNvPr id="41" name="Rectangle 67">
            <a:extLst>
              <a:ext uri="{FF2B5EF4-FFF2-40B4-BE49-F238E27FC236}">
                <a16:creationId xmlns:a16="http://schemas.microsoft.com/office/drawing/2014/main" id="{7734B2D8-F6F4-4CCE-86CE-BEDF05EFC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71" y="2945485"/>
            <a:ext cx="1701465" cy="1139137"/>
          </a:xfrm>
          <a:prstGeom prst="rect">
            <a:avLst/>
          </a:prstGeom>
          <a:noFill/>
          <a:ln>
            <a:solidFill>
              <a:srgbClr val="8C5110"/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anchor="ctr"/>
          <a:lstStyle/>
          <a:p>
            <a:pPr algn="ctr" latinLnBrk="0">
              <a:spcBef>
                <a:spcPts val="300"/>
              </a:spcBef>
              <a:defRPr/>
            </a:pPr>
            <a:r>
              <a:rPr kumimoji="1" lang="ko-KR" altLang="en-US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회수가능액 추정</a:t>
            </a:r>
            <a:r>
              <a:rPr kumimoji="1" lang="en-US" altLang="ko-KR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(A)</a:t>
            </a:r>
          </a:p>
          <a:p>
            <a:pPr algn="ctr" latinLnBrk="0">
              <a:spcBef>
                <a:spcPts val="300"/>
              </a:spcBef>
              <a:defRPr/>
            </a:pPr>
            <a:endParaRPr kumimoji="1" lang="en-US" altLang="ko-KR" sz="600" b="1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latinLnBrk="0">
              <a:spcBef>
                <a:spcPts val="300"/>
              </a:spcBef>
              <a:defRPr/>
            </a:pPr>
            <a:r>
              <a:rPr kumimoji="1" lang="en-US" altLang="ko-KR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a.</a:t>
            </a:r>
            <a:r>
              <a:rPr kumimoji="1" lang="ko-KR" altLang="en-US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순공정가치 </a:t>
            </a:r>
            <a:r>
              <a:rPr kumimoji="1" lang="en-US" altLang="ko-KR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: 112,987</a:t>
            </a:r>
            <a:r>
              <a:rPr kumimoji="1" lang="ko-KR" altLang="en-US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백만원</a:t>
            </a:r>
            <a:endParaRPr kumimoji="1" lang="en-US" altLang="ko-KR" sz="900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latinLnBrk="0">
              <a:spcBef>
                <a:spcPts val="300"/>
              </a:spcBef>
              <a:defRPr/>
            </a:pPr>
            <a:r>
              <a:rPr kumimoji="1" lang="en-US" altLang="ko-KR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b.</a:t>
            </a:r>
            <a:r>
              <a:rPr kumimoji="1" lang="ko-KR" altLang="en-US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사용가치 </a:t>
            </a:r>
            <a:r>
              <a:rPr kumimoji="1" lang="en-US" altLang="ko-KR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: N/A</a:t>
            </a:r>
          </a:p>
          <a:p>
            <a:pPr latinLnBrk="0">
              <a:spcBef>
                <a:spcPts val="300"/>
              </a:spcBef>
              <a:defRPr/>
            </a:pPr>
            <a:r>
              <a:rPr kumimoji="1" lang="en-US" altLang="ko-KR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Max(</a:t>
            </a:r>
            <a:r>
              <a:rPr kumimoji="1" lang="en-US" altLang="ko-KR" sz="900" dirty="0" err="1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a,b</a:t>
            </a:r>
            <a:r>
              <a:rPr kumimoji="1" lang="en-US" altLang="ko-KR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) = 112,987</a:t>
            </a:r>
            <a:r>
              <a:rPr kumimoji="1" lang="ko-KR" altLang="en-US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백만원</a:t>
            </a:r>
            <a:endParaRPr kumimoji="1" lang="en-US" altLang="ko-KR" sz="900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</p:txBody>
      </p:sp>
      <p:sp>
        <p:nvSpPr>
          <p:cNvPr id="42" name="Rectangle 67">
            <a:extLst>
              <a:ext uri="{FF2B5EF4-FFF2-40B4-BE49-F238E27FC236}">
                <a16:creationId xmlns:a16="http://schemas.microsoft.com/office/drawing/2014/main" id="{4026FDFF-72C6-4391-A5DD-6F0363F7F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564" y="2945485"/>
            <a:ext cx="1498887" cy="1139137"/>
          </a:xfrm>
          <a:prstGeom prst="rect">
            <a:avLst/>
          </a:prstGeom>
          <a:noFill/>
          <a:ln>
            <a:solidFill>
              <a:srgbClr val="8C5110"/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anchor="ctr"/>
          <a:lstStyle/>
          <a:p>
            <a:pPr algn="ctr" latinLnBrk="0">
              <a:spcBef>
                <a:spcPts val="300"/>
              </a:spcBef>
              <a:defRPr/>
            </a:pPr>
            <a:r>
              <a:rPr kumimoji="1" lang="ko-KR" altLang="en-US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자산 또는 </a:t>
            </a:r>
            <a:r>
              <a:rPr kumimoji="1" lang="en-US" altLang="ko-KR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CGU</a:t>
            </a:r>
            <a:r>
              <a:rPr kumimoji="1" lang="ko-KR" altLang="en-US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의 장부금액 결정</a:t>
            </a:r>
            <a:r>
              <a:rPr kumimoji="1" lang="en-US" altLang="ko-KR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(B)</a:t>
            </a:r>
          </a:p>
          <a:p>
            <a:pPr algn="ctr" latinLnBrk="0">
              <a:spcBef>
                <a:spcPts val="300"/>
              </a:spcBef>
              <a:defRPr/>
            </a:pPr>
            <a:endParaRPr kumimoji="1" lang="en-US" altLang="ko-KR" sz="600" b="1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latinLnBrk="0">
              <a:spcBef>
                <a:spcPts val="300"/>
              </a:spcBef>
              <a:defRPr/>
            </a:pPr>
            <a:r>
              <a:rPr kumimoji="1" lang="ko-KR" altLang="en-US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별도 </a:t>
            </a:r>
            <a:r>
              <a:rPr kumimoji="1" lang="en-US" altLang="ko-KR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: 153,693</a:t>
            </a:r>
            <a:r>
              <a:rPr kumimoji="1" lang="ko-KR" altLang="en-US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백만원</a:t>
            </a:r>
            <a:endParaRPr kumimoji="1" lang="en-US" altLang="ko-KR" sz="900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latinLnBrk="0">
              <a:spcBef>
                <a:spcPts val="300"/>
              </a:spcBef>
              <a:defRPr/>
            </a:pPr>
            <a:r>
              <a:rPr kumimoji="1" lang="ko-KR" altLang="en-US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연결 </a:t>
            </a:r>
            <a:r>
              <a:rPr kumimoji="1" lang="en-US" altLang="ko-KR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: 95,303</a:t>
            </a:r>
            <a:r>
              <a:rPr kumimoji="1" lang="ko-KR" altLang="en-US" sz="9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백만원</a:t>
            </a:r>
            <a:endParaRPr kumimoji="1" lang="en-US" altLang="ko-KR" sz="900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</p:txBody>
      </p:sp>
      <p:sp>
        <p:nvSpPr>
          <p:cNvPr id="43" name="Rectangle 67">
            <a:extLst>
              <a:ext uri="{FF2B5EF4-FFF2-40B4-BE49-F238E27FC236}">
                <a16:creationId xmlns:a16="http://schemas.microsoft.com/office/drawing/2014/main" id="{1749B480-0724-4BB9-9335-521286B16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243" y="4616249"/>
            <a:ext cx="1498887" cy="1151837"/>
          </a:xfrm>
          <a:prstGeom prst="rect">
            <a:avLst/>
          </a:prstGeom>
          <a:solidFill>
            <a:srgbClr val="F3ECE2"/>
          </a:solidFill>
          <a:ln>
            <a:solidFill>
              <a:srgbClr val="8C5110"/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rIns="72000" anchor="ctr"/>
          <a:lstStyle/>
          <a:p>
            <a:pPr algn="ctr" latinLnBrk="0">
              <a:spcBef>
                <a:spcPts val="300"/>
              </a:spcBef>
              <a:defRPr/>
            </a:pPr>
            <a:r>
              <a:rPr kumimoji="1" lang="ko-KR" altLang="en-US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회수가능액과 장부금액의 비교</a:t>
            </a:r>
            <a:endParaRPr kumimoji="1" lang="en-US" altLang="ko-KR" sz="1000" b="1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algn="ctr" latinLnBrk="0">
              <a:spcBef>
                <a:spcPts val="300"/>
              </a:spcBef>
              <a:defRPr/>
            </a:pPr>
            <a:endParaRPr kumimoji="1" lang="en-US" altLang="ko-KR" sz="600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  <a:p>
            <a:pPr algn="ctr" latinLnBrk="0">
              <a:spcBef>
                <a:spcPts val="300"/>
              </a:spcBef>
              <a:defRPr/>
            </a:pP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별도 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: 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손상금액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(A-B) 40,706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백만원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(*)</a:t>
            </a:r>
          </a:p>
          <a:p>
            <a:pPr algn="ctr" latinLnBrk="0">
              <a:spcBef>
                <a:spcPts val="300"/>
              </a:spcBef>
              <a:defRPr/>
            </a:pP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연결 </a:t>
            </a:r>
            <a:r>
              <a:rPr kumimoji="1" lang="en-US" altLang="ko-KR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: </a:t>
            </a:r>
            <a:r>
              <a:rPr kumimoji="1" lang="ko-KR" altLang="en-US" sz="1000" dirty="0">
                <a:solidFill>
                  <a:prstClr val="black"/>
                </a:solidFill>
                <a:latin typeface="Trebuchet MS" panose="020B0603020202020204" pitchFamily="34" charset="0"/>
                <a:cs typeface="Arial" charset="0"/>
              </a:rPr>
              <a:t>손상되지 아니함</a:t>
            </a:r>
            <a:endParaRPr kumimoji="1" lang="en-US" altLang="ko-KR" sz="1000" dirty="0">
              <a:solidFill>
                <a:prstClr val="black"/>
              </a:solidFill>
              <a:latin typeface="Trebuchet MS" panose="020B0603020202020204" pitchFamily="34" charset="0"/>
              <a:cs typeface="Arial" charset="0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C4692348-F3B7-4360-A466-055983AB76A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5400000">
            <a:off x="1413914" y="2266713"/>
            <a:ext cx="500462" cy="857082"/>
          </a:xfrm>
          <a:prstGeom prst="bentConnector3">
            <a:avLst/>
          </a:prstGeom>
          <a:ln>
            <a:solidFill>
              <a:srgbClr val="633A1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7CD6AFB2-F6DC-4FB9-9242-231DE897960B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16200000" flipH="1">
            <a:off x="2285116" y="2252593"/>
            <a:ext cx="500462" cy="885322"/>
          </a:xfrm>
          <a:prstGeom prst="bentConnector3">
            <a:avLst>
              <a:gd name="adj1" fmla="val 50000"/>
            </a:avLst>
          </a:prstGeom>
          <a:ln>
            <a:solidFill>
              <a:srgbClr val="633A1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5EE4EBD-3BE7-4BFA-B98D-6363D4ED2050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rot="16200000" flipH="1">
            <a:off x="1398332" y="3921893"/>
            <a:ext cx="531627" cy="857083"/>
          </a:xfrm>
          <a:prstGeom prst="bentConnector3">
            <a:avLst>
              <a:gd name="adj1" fmla="val 50000"/>
            </a:avLst>
          </a:prstGeom>
          <a:ln>
            <a:solidFill>
              <a:srgbClr val="633A1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1081FF3-60AD-4E54-88A5-6B65C5433D4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2269535" y="3907775"/>
            <a:ext cx="531627" cy="885321"/>
          </a:xfrm>
          <a:prstGeom prst="bentConnector3">
            <a:avLst>
              <a:gd name="adj1" fmla="val 50000"/>
            </a:avLst>
          </a:prstGeom>
          <a:ln>
            <a:solidFill>
              <a:srgbClr val="633A1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9B2D96-83E9-4965-A27E-E0593FDA4E6A}"/>
              </a:ext>
            </a:extLst>
          </p:cNvPr>
          <p:cNvSpPr/>
          <p:nvPr/>
        </p:nvSpPr>
        <p:spPr>
          <a:xfrm>
            <a:off x="4133850" y="1067785"/>
            <a:ext cx="4758630" cy="400780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손상검토는 별도재무제표 상 </a:t>
            </a:r>
            <a:r>
              <a:rPr lang="en-US" altLang="ko-KR" sz="8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ID Quantique SA </a:t>
            </a:r>
            <a:r>
              <a:rPr lang="ko-KR" altLang="en-US" sz="8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발행 보통주식 및 연결재무제표 상 </a:t>
            </a:r>
            <a:r>
              <a:rPr lang="en-US" altLang="ko-KR" sz="8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ID Quantique SA </a:t>
            </a:r>
            <a:r>
              <a:rPr lang="ko-KR" altLang="en-US" sz="8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관련 자산 부채임</a:t>
            </a: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8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8EB74A-136E-4B87-9453-30C0BD4660DD}"/>
              </a:ext>
            </a:extLst>
          </p:cNvPr>
          <p:cNvSpPr txBox="1"/>
          <p:nvPr/>
        </p:nvSpPr>
        <p:spPr>
          <a:xfrm>
            <a:off x="251520" y="1015800"/>
            <a:ext cx="2367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633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▌ 손상검토의 기준</a:t>
            </a:r>
            <a:r>
              <a:rPr lang="en-US" altLang="ko-KR" sz="1000" b="1" dirty="0">
                <a:solidFill>
                  <a:srgbClr val="633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(K-IFRS </a:t>
            </a:r>
            <a:r>
              <a:rPr lang="ko-KR" altLang="en-US" sz="1000" b="1" dirty="0">
                <a:solidFill>
                  <a:srgbClr val="633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 </a:t>
            </a:r>
            <a:r>
              <a:rPr lang="en-US" altLang="ko-KR" sz="1000" b="1" dirty="0">
                <a:solidFill>
                  <a:srgbClr val="633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1036</a:t>
            </a:r>
            <a:r>
              <a:rPr lang="ko-KR" altLang="en-US" sz="1000" b="1" dirty="0">
                <a:solidFill>
                  <a:srgbClr val="633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호</a:t>
            </a:r>
            <a:r>
              <a:rPr lang="en-US" altLang="ko-KR" sz="1000" b="1" dirty="0">
                <a:solidFill>
                  <a:srgbClr val="633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000" b="1" dirty="0">
              <a:solidFill>
                <a:srgbClr val="633A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F4B159B-1674-408B-A763-BD73A624D3CA}"/>
              </a:ext>
            </a:extLst>
          </p:cNvPr>
          <p:cNvSpPr/>
          <p:nvPr/>
        </p:nvSpPr>
        <p:spPr>
          <a:xfrm>
            <a:off x="1263650" y="1403350"/>
            <a:ext cx="162143" cy="146050"/>
          </a:xfrm>
          <a:prstGeom prst="ellipse">
            <a:avLst/>
          </a:prstGeom>
          <a:solidFill>
            <a:srgbClr val="633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F97349E-7BC1-42FA-96F2-79AE16380A63}"/>
              </a:ext>
            </a:extLst>
          </p:cNvPr>
          <p:cNvGrpSpPr/>
          <p:nvPr/>
        </p:nvGrpSpPr>
        <p:grpSpPr>
          <a:xfrm>
            <a:off x="4051300" y="825282"/>
            <a:ext cx="3663950" cy="246222"/>
            <a:chOff x="4311650" y="1780659"/>
            <a:chExt cx="3663950" cy="246222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847B557-3E58-4F88-8788-06D8E76BE210}"/>
                </a:ext>
              </a:extLst>
            </p:cNvPr>
            <p:cNvSpPr/>
            <p:nvPr/>
          </p:nvSpPr>
          <p:spPr>
            <a:xfrm>
              <a:off x="4311650" y="1822450"/>
              <a:ext cx="162143" cy="146050"/>
            </a:xfrm>
            <a:prstGeom prst="ellipse">
              <a:avLst/>
            </a:prstGeom>
            <a:solidFill>
              <a:srgbClr val="633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9BB081-D4E2-4B85-946E-FEE9B685E231}"/>
                </a:ext>
              </a:extLst>
            </p:cNvPr>
            <p:cNvSpPr txBox="1"/>
            <p:nvPr/>
          </p:nvSpPr>
          <p:spPr>
            <a:xfrm>
              <a:off x="4480143" y="1780659"/>
              <a:ext cx="3495457" cy="2462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CGU Identified :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CD055CA1-C7E9-47CA-A435-C42C12E672E1}"/>
              </a:ext>
            </a:extLst>
          </p:cNvPr>
          <p:cNvSpPr/>
          <p:nvPr/>
        </p:nvSpPr>
        <p:spPr>
          <a:xfrm>
            <a:off x="311150" y="2889250"/>
            <a:ext cx="162143" cy="146050"/>
          </a:xfrm>
          <a:prstGeom prst="ellipse">
            <a:avLst/>
          </a:prstGeom>
          <a:solidFill>
            <a:srgbClr val="633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AC4A14-55F9-416E-9F31-508D31D50531}"/>
              </a:ext>
            </a:extLst>
          </p:cNvPr>
          <p:cNvSpPr/>
          <p:nvPr/>
        </p:nvSpPr>
        <p:spPr>
          <a:xfrm>
            <a:off x="4133849" y="1610687"/>
            <a:ext cx="4758630" cy="845207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회사는 사업 초기단계로 사용가치를 신뢰성 있게 측정하기 어려우므로 순공정가치를 기준으로 회수가능액을 추정함</a:t>
            </a:r>
            <a:endParaRPr lang="en-US" altLang="ko-KR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453BE68-518E-441F-9908-69D6D1B694B8}"/>
              </a:ext>
            </a:extLst>
          </p:cNvPr>
          <p:cNvGrpSpPr/>
          <p:nvPr/>
        </p:nvGrpSpPr>
        <p:grpSpPr>
          <a:xfrm>
            <a:off x="4051300" y="1368185"/>
            <a:ext cx="3663950" cy="246222"/>
            <a:chOff x="4311650" y="1780659"/>
            <a:chExt cx="3663950" cy="246222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1E5C6C7-0875-4186-88B8-F676E5B286FA}"/>
                </a:ext>
              </a:extLst>
            </p:cNvPr>
            <p:cNvSpPr/>
            <p:nvPr/>
          </p:nvSpPr>
          <p:spPr>
            <a:xfrm>
              <a:off x="4311650" y="1822450"/>
              <a:ext cx="162143" cy="146050"/>
            </a:xfrm>
            <a:prstGeom prst="ellipse">
              <a:avLst/>
            </a:prstGeom>
            <a:solidFill>
              <a:srgbClr val="633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F8E0DB0-418D-4109-9035-6B7E079D1F6D}"/>
                </a:ext>
              </a:extLst>
            </p:cNvPr>
            <p:cNvSpPr txBox="1"/>
            <p:nvPr/>
          </p:nvSpPr>
          <p:spPr>
            <a:xfrm>
              <a:off x="4480143" y="1780659"/>
              <a:ext cx="3495457" cy="2462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회수가능액 </a:t>
              </a:r>
              <a:r>
                <a:rPr lang="en-US" altLang="ko-KR" sz="10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D4F775-E984-4752-B0C8-4FC7ADABEA2D}"/>
              </a:ext>
            </a:extLst>
          </p:cNvPr>
          <p:cNvSpPr/>
          <p:nvPr/>
        </p:nvSpPr>
        <p:spPr>
          <a:xfrm>
            <a:off x="4219793" y="3487295"/>
            <a:ext cx="4672686" cy="391080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latinLnBrk="0"/>
            <a:r>
              <a:rPr lang="en-US" altLang="ko-KR" sz="800" dirty="0">
                <a:latin typeface="Trebuchet MS" panose="020B0603020202020204" pitchFamily="34" charset="0"/>
              </a:rPr>
              <a:t>*1. </a:t>
            </a:r>
            <a:r>
              <a:rPr lang="ko-KR" altLang="en-US" sz="800" dirty="0">
                <a:latin typeface="Trebuchet MS" panose="020B0603020202020204" pitchFamily="34" charset="0"/>
              </a:rPr>
              <a:t>회사 사업계획상 </a:t>
            </a:r>
            <a:r>
              <a:rPr lang="en-US" altLang="ko-KR" sz="800" dirty="0">
                <a:latin typeface="Trebuchet MS" panose="020B0603020202020204" pitchFamily="34" charset="0"/>
              </a:rPr>
              <a:t>’23</a:t>
            </a:r>
            <a:r>
              <a:rPr lang="ko-KR" altLang="en-US" sz="800" dirty="0">
                <a:latin typeface="Trebuchet MS" panose="020B0603020202020204" pitchFamily="34" charset="0"/>
              </a:rPr>
              <a:t>년 매출액은 </a:t>
            </a:r>
            <a:r>
              <a:rPr lang="en-US" altLang="ko-KR" sz="800" dirty="0">
                <a:latin typeface="Trebuchet MS" panose="020B0603020202020204" pitchFamily="34" charset="0"/>
              </a:rPr>
              <a:t>38,831,800CHF</a:t>
            </a:r>
            <a:r>
              <a:rPr lang="ko-KR" altLang="en-US" sz="800" dirty="0">
                <a:latin typeface="Trebuchet MS" panose="020B0603020202020204" pitchFamily="34" charset="0"/>
              </a:rPr>
              <a:t>로 </a:t>
            </a:r>
            <a:r>
              <a:rPr lang="en-US" altLang="ko-KR" sz="800" dirty="0">
                <a:latin typeface="Trebuchet MS" panose="020B0603020202020204" pitchFamily="34" charset="0"/>
              </a:rPr>
              <a:t>‘23</a:t>
            </a:r>
            <a:r>
              <a:rPr lang="ko-KR" altLang="en-US" sz="800" dirty="0">
                <a:latin typeface="Trebuchet MS" panose="020B0603020202020204" pitchFamily="34" charset="0"/>
              </a:rPr>
              <a:t>년 매출액 기준 </a:t>
            </a:r>
            <a:r>
              <a:rPr lang="en-US" altLang="ko-KR" sz="800" dirty="0">
                <a:latin typeface="Trebuchet MS" panose="020B0603020202020204" pitchFamily="34" charset="0"/>
              </a:rPr>
              <a:t>Adjusted</a:t>
            </a:r>
            <a:r>
              <a:rPr lang="ko-KR" altLang="en-US" sz="800" dirty="0">
                <a:latin typeface="Trebuchet MS" panose="020B0603020202020204" pitchFamily="34" charset="0"/>
              </a:rPr>
              <a:t> </a:t>
            </a:r>
            <a:r>
              <a:rPr lang="en-US" altLang="ko-KR" sz="800" dirty="0">
                <a:latin typeface="Trebuchet MS" panose="020B0603020202020204" pitchFamily="34" charset="0"/>
              </a:rPr>
              <a:t>Equity Value(Control Premium </a:t>
            </a:r>
            <a:r>
              <a:rPr lang="ko-KR" altLang="en-US" sz="800" dirty="0">
                <a:latin typeface="Trebuchet MS" panose="020B0603020202020204" pitchFamily="34" charset="0"/>
              </a:rPr>
              <a:t>반영 後</a:t>
            </a:r>
            <a:r>
              <a:rPr lang="en-US" altLang="ko-KR" sz="800" dirty="0">
                <a:latin typeface="Trebuchet MS" panose="020B0603020202020204" pitchFamily="34" charset="0"/>
              </a:rPr>
              <a:t>)</a:t>
            </a:r>
            <a:r>
              <a:rPr lang="ko-KR" altLang="en-US" sz="800" dirty="0">
                <a:latin typeface="Trebuchet MS" panose="020B0603020202020204" pitchFamily="34" charset="0"/>
              </a:rPr>
              <a:t>는 </a:t>
            </a:r>
            <a:r>
              <a:rPr lang="en-US" altLang="ko-KR" sz="800" dirty="0">
                <a:latin typeface="Trebuchet MS" panose="020B0603020202020204" pitchFamily="34" charset="0"/>
              </a:rPr>
              <a:t>221,665</a:t>
            </a:r>
            <a:r>
              <a:rPr lang="ko-KR" altLang="en-US" sz="800" dirty="0">
                <a:latin typeface="Trebuchet MS" panose="020B0603020202020204" pitchFamily="34" charset="0"/>
              </a:rPr>
              <a:t>백만원 수준임</a:t>
            </a:r>
            <a:endParaRPr lang="en-US" altLang="ko-KR" sz="800" dirty="0">
              <a:latin typeface="Trebuchet MS" panose="020B0603020202020204" pitchFamily="34" charset="0"/>
            </a:endParaRPr>
          </a:p>
          <a:p>
            <a:pPr latinLnBrk="0"/>
            <a:r>
              <a:rPr lang="en-US" altLang="ko-KR" sz="800" dirty="0">
                <a:latin typeface="Trebuchet MS" panose="020B0603020202020204" pitchFamily="34" charset="0"/>
              </a:rPr>
              <a:t>*2. </a:t>
            </a:r>
            <a:r>
              <a:rPr lang="ko-KR" altLang="en-US" sz="800" dirty="0">
                <a:latin typeface="Trebuchet MS" panose="020B0603020202020204" pitchFamily="34" charset="0"/>
              </a:rPr>
              <a:t>과거 </a:t>
            </a:r>
            <a:r>
              <a:rPr lang="en-US" altLang="ko-KR" sz="800" dirty="0">
                <a:latin typeface="Trebuchet MS" panose="020B0603020202020204" pitchFamily="34" charset="0"/>
              </a:rPr>
              <a:t>M&amp;A </a:t>
            </a:r>
            <a:r>
              <a:rPr lang="ko-KR" altLang="en-US" sz="800" dirty="0">
                <a:latin typeface="Trebuchet MS" panose="020B0603020202020204" pitchFamily="34" charset="0"/>
              </a:rPr>
              <a:t>사례를 통해 분석한 결과 일반적인 </a:t>
            </a:r>
            <a:r>
              <a:rPr lang="en-US" altLang="ko-KR" sz="800" dirty="0">
                <a:latin typeface="Trebuchet MS" panose="020B0603020202020204" pitchFamily="34" charset="0"/>
              </a:rPr>
              <a:t>Control Premium</a:t>
            </a:r>
            <a:r>
              <a:rPr lang="ko-KR" altLang="en-US" sz="800" dirty="0">
                <a:latin typeface="Trebuchet MS" panose="020B0603020202020204" pitchFamily="34" charset="0"/>
              </a:rPr>
              <a:t>은 </a:t>
            </a:r>
            <a:r>
              <a:rPr lang="en-US" altLang="ko-KR" sz="800" dirty="0">
                <a:latin typeface="Trebuchet MS" panose="020B0603020202020204" pitchFamily="34" charset="0"/>
              </a:rPr>
              <a:t>20.0∼22.9% </a:t>
            </a:r>
            <a:r>
              <a:rPr lang="ko-KR" altLang="en-US" sz="800" dirty="0">
                <a:latin typeface="Trebuchet MS" panose="020B0603020202020204" pitchFamily="34" charset="0"/>
              </a:rPr>
              <a:t>수준으로 분석됨</a:t>
            </a:r>
            <a:endParaRPr lang="en-US" altLang="ko-KR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7E6FCE-11FB-4439-B098-5A23E52C2FED}"/>
              </a:ext>
            </a:extLst>
          </p:cNvPr>
          <p:cNvGrpSpPr/>
          <p:nvPr/>
        </p:nvGrpSpPr>
        <p:grpSpPr>
          <a:xfrm>
            <a:off x="4051300" y="3907909"/>
            <a:ext cx="3663950" cy="246222"/>
            <a:chOff x="4311650" y="1780659"/>
            <a:chExt cx="3663950" cy="246222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2773D676-4D2C-4BF8-B925-41077F42A247}"/>
                </a:ext>
              </a:extLst>
            </p:cNvPr>
            <p:cNvSpPr/>
            <p:nvPr/>
          </p:nvSpPr>
          <p:spPr>
            <a:xfrm>
              <a:off x="4311650" y="1822450"/>
              <a:ext cx="162143" cy="146050"/>
            </a:xfrm>
            <a:prstGeom prst="ellipse">
              <a:avLst/>
            </a:prstGeom>
            <a:solidFill>
              <a:srgbClr val="633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EA7CA35-F27D-459C-837E-A1CCAB5AF397}"/>
                </a:ext>
              </a:extLst>
            </p:cNvPr>
            <p:cNvSpPr txBox="1"/>
            <p:nvPr/>
          </p:nvSpPr>
          <p:spPr>
            <a:xfrm>
              <a:off x="4480143" y="1780659"/>
              <a:ext cx="3495457" cy="2462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CGU </a:t>
              </a:r>
              <a:r>
                <a:rPr lang="ko-KR" altLang="en-US" sz="10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장부금액 </a:t>
              </a:r>
              <a:r>
                <a:rPr lang="en-US" altLang="ko-KR" sz="10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FA66A0A-2D7D-4FCF-B5D0-30B45C883E48}"/>
              </a:ext>
            </a:extLst>
          </p:cNvPr>
          <p:cNvSpPr/>
          <p:nvPr/>
        </p:nvSpPr>
        <p:spPr>
          <a:xfrm>
            <a:off x="4219793" y="5505450"/>
            <a:ext cx="4356099" cy="248234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latinLnBrk="0">
              <a:spcBef>
                <a:spcPts val="300"/>
              </a:spcBef>
              <a:buClr>
                <a:srgbClr val="C00000"/>
              </a:buClr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*1.</a:t>
            </a:r>
            <a:r>
              <a:rPr lang="ko-KR" altLang="en-US" sz="8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 취득당시 지분율에 따른 영업권 </a:t>
            </a:r>
            <a:r>
              <a:rPr lang="en-US" altLang="ko-KR" sz="8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Gross Up</a:t>
            </a:r>
            <a:endParaRPr lang="en-US" altLang="ko-KR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7521AC5-C8CC-4B22-A911-D5F23245E1A7}"/>
              </a:ext>
            </a:extLst>
          </p:cNvPr>
          <p:cNvSpPr/>
          <p:nvPr/>
        </p:nvSpPr>
        <p:spPr>
          <a:xfrm>
            <a:off x="2152650" y="2876550"/>
            <a:ext cx="162143" cy="146050"/>
          </a:xfrm>
          <a:prstGeom prst="ellipse">
            <a:avLst/>
          </a:prstGeom>
          <a:solidFill>
            <a:srgbClr val="633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02350F4-3C31-4EA5-96F7-161EFBAA5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383362"/>
              </p:ext>
            </p:extLst>
          </p:nvPr>
        </p:nvGraphicFramePr>
        <p:xfrm>
          <a:off x="4311649" y="1929100"/>
          <a:ext cx="4243061" cy="1570851"/>
        </p:xfrm>
        <a:graphic>
          <a:graphicData uri="http://schemas.openxmlformats.org/drawingml/2006/table">
            <a:tbl>
              <a:tblPr/>
              <a:tblGrid>
                <a:gridCol w="1601471">
                  <a:extLst>
                    <a:ext uri="{9D8B030D-6E8A-4147-A177-3AD203B41FA5}">
                      <a16:colId xmlns:a16="http://schemas.microsoft.com/office/drawing/2014/main" val="3149819042"/>
                    </a:ext>
                  </a:extLst>
                </a:gridCol>
                <a:gridCol w="880530">
                  <a:extLst>
                    <a:ext uri="{9D8B030D-6E8A-4147-A177-3AD203B41FA5}">
                      <a16:colId xmlns:a16="http://schemas.microsoft.com/office/drawing/2014/main" val="1643004169"/>
                    </a:ext>
                  </a:extLst>
                </a:gridCol>
                <a:gridCol w="880530">
                  <a:extLst>
                    <a:ext uri="{9D8B030D-6E8A-4147-A177-3AD203B41FA5}">
                      <a16:colId xmlns:a16="http://schemas.microsoft.com/office/drawing/2014/main" val="1381414686"/>
                    </a:ext>
                  </a:extLst>
                </a:gridCol>
                <a:gridCol w="880530">
                  <a:extLst>
                    <a:ext uri="{9D8B030D-6E8A-4147-A177-3AD203B41FA5}">
                      <a16:colId xmlns:a16="http://schemas.microsoft.com/office/drawing/2014/main" val="3270592488"/>
                    </a:ext>
                  </a:extLst>
                </a:gridCol>
              </a:tblGrid>
              <a:tr h="1495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PSR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EV/Sales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Average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161669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가결산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Revenue(CHF)(*1)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20,363,705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20,363,705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86400578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Ex Ratio(as of 12/31/22)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1,372.87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1,372.87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05883556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가결산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Revenue(m KRW)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27,957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27,957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70447016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Multiple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3.70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3.44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48909056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Enterprize Value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96,176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459340454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Net Debt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11,410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633A1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3705275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Equity Value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103,550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84,766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94,158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648182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Control Premium(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*2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20.0%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20.0%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20.0%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086067"/>
                  </a:ext>
                </a:extLst>
              </a:tr>
              <a:tr h="149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Adjusted Equity Value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124,257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101,718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112,987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75506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830A908-D23A-4CAF-8C67-86C18335D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83643"/>
              </p:ext>
            </p:extLst>
          </p:nvPr>
        </p:nvGraphicFramePr>
        <p:xfrm>
          <a:off x="4311648" y="4183665"/>
          <a:ext cx="4292600" cy="1306170"/>
        </p:xfrm>
        <a:graphic>
          <a:graphicData uri="http://schemas.openxmlformats.org/drawingml/2006/table">
            <a:tbl>
              <a:tblPr/>
              <a:tblGrid>
                <a:gridCol w="1077326">
                  <a:extLst>
                    <a:ext uri="{9D8B030D-6E8A-4147-A177-3AD203B41FA5}">
                      <a16:colId xmlns:a16="http://schemas.microsoft.com/office/drawing/2014/main" val="1273124549"/>
                    </a:ext>
                  </a:extLst>
                </a:gridCol>
                <a:gridCol w="1595110">
                  <a:extLst>
                    <a:ext uri="{9D8B030D-6E8A-4147-A177-3AD203B41FA5}">
                      <a16:colId xmlns:a16="http://schemas.microsoft.com/office/drawing/2014/main" val="669974963"/>
                    </a:ext>
                  </a:extLst>
                </a:gridCol>
                <a:gridCol w="1620164">
                  <a:extLst>
                    <a:ext uri="{9D8B030D-6E8A-4147-A177-3AD203B41FA5}">
                      <a16:colId xmlns:a16="http://schemas.microsoft.com/office/drawing/2014/main" val="3185994815"/>
                    </a:ext>
                  </a:extLst>
                </a:gridCol>
              </a:tblGrid>
              <a:tr h="1566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(m KRW)</a:t>
                      </a:r>
                    </a:p>
                  </a:txBody>
                  <a:tcPr marL="36000" marR="36000" marT="360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Amount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3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51419"/>
                  </a:ext>
                </a:extLst>
              </a:tr>
              <a:tr h="1566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</a:t>
                      </a:r>
                    </a:p>
                  </a:txBody>
                  <a:tcPr marL="36000" marR="36000" marT="360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순장부가액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(as of 12/31/22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11,209 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111395"/>
                  </a:ext>
                </a:extLst>
              </a:tr>
              <a:tr h="166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공정가치조정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2,554 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287914"/>
                  </a:ext>
                </a:extLst>
              </a:tr>
              <a:tr h="166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(*1)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81,540 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766800"/>
                  </a:ext>
                </a:extLst>
              </a:tr>
              <a:tr h="166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비교대상장부금액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95,303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37657"/>
                  </a:ext>
                </a:extLst>
              </a:tr>
              <a:tr h="15668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</a:t>
                      </a:r>
                    </a:p>
                  </a:txBody>
                  <a:tcPr marL="36000" marR="36000" marT="360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FS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上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장부금액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(A)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106,506 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878537"/>
                  </a:ext>
                </a:extLst>
              </a:tr>
              <a:tr h="166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지분율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B)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69.30%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334735"/>
                  </a:ext>
                </a:extLst>
              </a:tr>
              <a:tr h="166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비교대상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장부금액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(A/B)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153,693 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87734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7C91B379-47A4-1BC9-1FDC-DEA032AB9ADE}"/>
              </a:ext>
            </a:extLst>
          </p:cNvPr>
          <p:cNvSpPr/>
          <p:nvPr/>
        </p:nvSpPr>
        <p:spPr>
          <a:xfrm>
            <a:off x="311150" y="6110754"/>
            <a:ext cx="1498887" cy="188959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latinLnBrk="0"/>
            <a:r>
              <a:rPr lang="en-US" altLang="ko-KR" sz="800" dirty="0">
                <a:latin typeface="Trebuchet MS" panose="020B0603020202020204" pitchFamily="34" charset="0"/>
              </a:rPr>
              <a:t>(*) 100% </a:t>
            </a:r>
            <a:r>
              <a:rPr lang="ko-KR" altLang="en-US" sz="800" dirty="0">
                <a:latin typeface="Trebuchet MS" panose="020B0603020202020204" pitchFamily="34" charset="0"/>
              </a:rPr>
              <a:t>기준</a:t>
            </a:r>
            <a:endParaRPr lang="en-US" altLang="ko-KR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35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60519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rebuchet MS" panose="020B0603020202020204" pitchFamily="34" charset="0"/>
              </a:rPr>
              <a:t>Section 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용역의 개요</a:t>
            </a:r>
            <a:endParaRPr lang="ko-KR" altLang="en-US" b="1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701" y="2109251"/>
            <a:ext cx="7199715" cy="889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673475" algn="l"/>
                <a:tab pos="6724650" algn="l"/>
              </a:tabLst>
            </a:pPr>
            <a:r>
              <a:rPr lang="ko-KR" altLang="en-US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범위 및 한계</a:t>
            </a:r>
            <a:endParaRPr lang="en-US" altLang="ko-KR" sz="1200" b="1" dirty="0">
              <a:solidFill>
                <a:srgbClr val="633A11"/>
              </a:solidFill>
              <a:latin typeface="Trebuchet MS" panose="020B0603020202020204" pitchFamily="34" charset="0"/>
            </a:endParaRPr>
          </a:p>
          <a:p>
            <a: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673475" algn="l"/>
                <a:tab pos="6724650" algn="l"/>
              </a:tabLst>
            </a:pPr>
            <a:r>
              <a:rPr lang="ko-KR" altLang="en-US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기준 및 정의</a:t>
            </a:r>
            <a:endParaRPr lang="en-US" altLang="ko-KR" sz="1200" b="1" dirty="0">
              <a:solidFill>
                <a:srgbClr val="633A11"/>
              </a:solidFill>
              <a:latin typeface="Trebuchet MS" panose="020B0603020202020204" pitchFamily="34" charset="0"/>
            </a:endParaRPr>
          </a:p>
          <a:p>
            <a: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673475" algn="l"/>
                <a:tab pos="6724650" algn="l"/>
              </a:tabLst>
            </a:pPr>
            <a:r>
              <a:rPr lang="ko-KR" altLang="en-US" sz="1200" b="1" dirty="0">
                <a:solidFill>
                  <a:srgbClr val="633A11"/>
                </a:solidFill>
                <a:latin typeface="Trebuchet MS" panose="020B0603020202020204" pitchFamily="34" charset="0"/>
              </a:rPr>
              <a:t>검토방법의 개요</a:t>
            </a:r>
            <a:endParaRPr lang="en-US" altLang="ko-KR" sz="1200" b="1" dirty="0">
              <a:solidFill>
                <a:srgbClr val="633A1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2149" y="2037243"/>
            <a:ext cx="7676275" cy="0"/>
          </a:xfrm>
          <a:prstGeom prst="line">
            <a:avLst/>
          </a:prstGeom>
          <a:ln w="9525">
            <a:solidFill>
              <a:srgbClr val="633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12149" y="1529396"/>
            <a:ext cx="0" cy="507847"/>
          </a:xfrm>
          <a:prstGeom prst="line">
            <a:avLst/>
          </a:prstGeom>
          <a:ln w="9525">
            <a:solidFill>
              <a:srgbClr val="633A11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1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700" dirty="0">
                <a:ea typeface="+mn-ea"/>
              </a:rPr>
              <a:t>범위 및 한계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8F936-9717-4A0F-9BF9-EF99783FBAD9}"/>
              </a:ext>
            </a:extLst>
          </p:cNvPr>
          <p:cNvSpPr txBox="1"/>
          <p:nvPr/>
        </p:nvSpPr>
        <p:spPr>
          <a:xfrm>
            <a:off x="251520" y="836712"/>
            <a:ext cx="864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B1112"/>
              </a:buClr>
            </a:pPr>
            <a:r>
              <a:rPr lang="ko-KR" altLang="en-US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본</a:t>
            </a:r>
            <a:r>
              <a:rPr lang="en-US" altLang="ko-KR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용역의 목적</a:t>
            </a:r>
            <a:r>
              <a:rPr lang="en-US" altLang="ko-KR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범위 및 일반적인 한계점은 다음과 같습니다</a:t>
            </a:r>
            <a:r>
              <a:rPr lang="en-US" altLang="ko-KR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1F62B74-0F45-44E0-BEF6-ABCDF4C3660F}"/>
              </a:ext>
            </a:extLst>
          </p:cNvPr>
          <p:cNvGrpSpPr/>
          <p:nvPr/>
        </p:nvGrpSpPr>
        <p:grpSpPr>
          <a:xfrm>
            <a:off x="336055" y="1327361"/>
            <a:ext cx="8449805" cy="288032"/>
            <a:chOff x="323528" y="1556178"/>
            <a:chExt cx="4824536" cy="277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454B87D-D68C-43D4-9E84-CBC685255BDB}"/>
                </a:ext>
              </a:extLst>
            </p:cNvPr>
            <p:cNvSpPr/>
            <p:nvPr/>
          </p:nvSpPr>
          <p:spPr>
            <a:xfrm>
              <a:off x="323851" y="1556178"/>
              <a:ext cx="4824213" cy="276999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Scope and Limitation</a:t>
              </a:r>
              <a:endParaRPr lang="ko-KR" altLang="en-US" sz="1200" i="1" dirty="0">
                <a:solidFill>
                  <a:srgbClr val="633A1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5140774-1E40-44C6-BC54-F61F1B5CF054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15875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9F8074-DFBE-426F-8B9A-41C6F1882C85}"/>
              </a:ext>
            </a:extLst>
          </p:cNvPr>
          <p:cNvSpPr/>
          <p:nvPr/>
        </p:nvSpPr>
        <p:spPr bwMode="auto">
          <a:xfrm>
            <a:off x="336055" y="1788628"/>
            <a:ext cx="1204482" cy="846806"/>
          </a:xfrm>
          <a:prstGeom prst="rect">
            <a:avLst/>
          </a:prstGeom>
          <a:solidFill>
            <a:srgbClr val="E7DAC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용역의</a:t>
            </a:r>
            <a:endParaRPr lang="en-US" altLang="ko-KR" sz="1100" b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pPr algn="ctr" latinLnBrk="0">
              <a:lnSpc>
                <a:spcPct val="120000"/>
              </a:lnSpc>
            </a:pPr>
            <a:r>
              <a:rPr lang="ko-KR" altLang="en-US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목적</a:t>
            </a:r>
            <a:endParaRPr lang="en-US" altLang="ko-KR" sz="1100" b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9994A8-5BDA-4075-AE59-C62209AE16C8}"/>
              </a:ext>
            </a:extLst>
          </p:cNvPr>
          <p:cNvSpPr/>
          <p:nvPr/>
        </p:nvSpPr>
        <p:spPr>
          <a:xfrm>
            <a:off x="1625759" y="1789706"/>
            <a:ext cx="7036460" cy="84520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본 용역은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K-IFRS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제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1036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호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“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자산손상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”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기준에 따라 </a:t>
            </a:r>
            <a:r>
              <a:rPr lang="en-US" altLang="ko-KR" sz="1000" dirty="0">
                <a:latin typeface="Trebuchet MS" panose="020B0603020202020204" pitchFamily="34" charset="0"/>
                <a:cs typeface="Tahoma" pitchFamily="34" charset="0"/>
              </a:rPr>
              <a:t>2022</a:t>
            </a:r>
            <a:r>
              <a:rPr lang="ko-KR" altLang="en-US" sz="1000" dirty="0">
                <a:latin typeface="Trebuchet MS" panose="020B0603020202020204" pitchFamily="34" charset="0"/>
                <a:cs typeface="Tahoma" pitchFamily="34" charset="0"/>
              </a:rPr>
              <a:t>년 </a:t>
            </a:r>
            <a:r>
              <a:rPr lang="en-US" altLang="ko-KR" sz="1000" b="1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12</a:t>
            </a:r>
            <a:r>
              <a:rPr lang="ko-KR" altLang="en-US" sz="1000" b="1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월 </a:t>
            </a:r>
            <a:r>
              <a:rPr lang="en-US" altLang="ko-KR" sz="1000" b="1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31</a:t>
            </a:r>
            <a:r>
              <a:rPr lang="ko-KR" altLang="en-US" sz="1000" b="1" dirty="0">
                <a:solidFill>
                  <a:srgbClr val="FF0000"/>
                </a:solidFill>
                <a:latin typeface="Trebuchet MS" panose="020B0603020202020204" pitchFamily="34" charset="0"/>
                <a:cs typeface="Tahoma" pitchFamily="34" charset="0"/>
              </a:rPr>
              <a:t>일</a:t>
            </a:r>
            <a:r>
              <a:rPr lang="en-US" altLang="ko-KR" sz="1000" dirty="0">
                <a:latin typeface="Trebuchet MS" panose="020B0603020202020204" pitchFamily="34" charset="0"/>
                <a:cs typeface="Tahoma" pitchFamily="34" charset="0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이하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“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검토기준일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”)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을 기준으로 재무보고 목적의 손상검사를 수행하고 손상여부와 관련된 회사의 의사결정을 지원하기 위한 것임 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손상검사는 회사의 다음의 현금창출단위와 관련된 것임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6213" indent="-825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ID Quantique SA(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이하 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“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평가대상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” </a:t>
            </a:r>
            <a:r>
              <a:rPr lang="ko-KR" altLang="en-US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또는 </a:t>
            </a:r>
            <a:r>
              <a:rPr lang="en-US" altLang="ko-KR" sz="1000" b="1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“CGU”)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C3B561-14D4-4B16-A3EF-3802DAE3186C}"/>
              </a:ext>
            </a:extLst>
          </p:cNvPr>
          <p:cNvSpPr/>
          <p:nvPr/>
        </p:nvSpPr>
        <p:spPr bwMode="auto">
          <a:xfrm>
            <a:off x="336055" y="2808668"/>
            <a:ext cx="1204482" cy="1054381"/>
          </a:xfrm>
          <a:prstGeom prst="rect">
            <a:avLst/>
          </a:prstGeom>
          <a:solidFill>
            <a:srgbClr val="E7DAC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용역의</a:t>
            </a:r>
            <a:endParaRPr lang="en-US" altLang="ko-KR" sz="1100" b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pPr algn="ctr" latinLnBrk="0">
              <a:lnSpc>
                <a:spcPct val="120000"/>
              </a:lnSpc>
            </a:pPr>
            <a:r>
              <a:rPr lang="ko-KR" altLang="en-US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범위</a:t>
            </a:r>
            <a:endParaRPr lang="en-US" altLang="ko-KR" sz="1100" b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1DF45DA-A98C-4E72-BBC9-F20AF3EF7A66}"/>
              </a:ext>
            </a:extLst>
          </p:cNvPr>
          <p:cNvSpPr/>
          <p:nvPr/>
        </p:nvSpPr>
        <p:spPr>
          <a:xfrm>
            <a:off x="1625759" y="2809747"/>
            <a:ext cx="7036460" cy="105239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latin typeface="Trebuchet MS" panose="020B0603020202020204" pitchFamily="34" charset="0"/>
                <a:cs typeface="Tahoma" pitchFamily="34" charset="0"/>
              </a:rPr>
              <a:t>회수가능액에 대한 검토</a:t>
            </a:r>
            <a:endParaRPr lang="en-US" altLang="ko-KR" sz="1000" dirty="0">
              <a:latin typeface="Trebuchet MS" panose="020B0603020202020204" pitchFamily="34" charset="0"/>
              <a:cs typeface="Tahoma" pitchFamily="34" charset="0"/>
            </a:endParaRPr>
          </a:p>
          <a:p>
            <a:pPr marL="176213" indent="-825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latin typeface="Trebuchet MS" panose="020B0603020202020204" pitchFamily="34" charset="0"/>
                <a:cs typeface="Tahoma" pitchFamily="34" charset="0"/>
              </a:rPr>
              <a:t>검토기준일의 순공정가치 검토</a:t>
            </a:r>
            <a:endParaRPr lang="en-US" altLang="ko-KR" sz="1000" dirty="0">
              <a:latin typeface="Trebuchet MS" panose="020B0603020202020204" pitchFamily="34" charset="0"/>
              <a:cs typeface="Tahoma" pitchFamily="34" charset="0"/>
            </a:endParaRPr>
          </a:p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latin typeface="Trebuchet MS" panose="020B0603020202020204" pitchFamily="34" charset="0"/>
                <a:cs typeface="Tahoma" pitchFamily="34" charset="0"/>
              </a:rPr>
              <a:t>평가대상 </a:t>
            </a:r>
            <a:r>
              <a:rPr lang="en-US" altLang="ko-KR" sz="1000" dirty="0">
                <a:latin typeface="Trebuchet MS" panose="020B0603020202020204" pitchFamily="34" charset="0"/>
                <a:cs typeface="Tahoma" pitchFamily="34" charset="0"/>
              </a:rPr>
              <a:t>CGU</a:t>
            </a:r>
            <a:r>
              <a:rPr lang="ko-KR" altLang="en-US" sz="1000" dirty="0">
                <a:latin typeface="Trebuchet MS" panose="020B0603020202020204" pitchFamily="34" charset="0"/>
                <a:cs typeface="Tahoma" pitchFamily="34" charset="0"/>
              </a:rPr>
              <a:t>의 장부금액과 회수가능액을 비교하여 </a:t>
            </a:r>
            <a:r>
              <a:rPr lang="en-US" altLang="ko-KR" sz="1000" dirty="0">
                <a:latin typeface="Trebuchet MS" panose="020B0603020202020204" pitchFamily="34" charset="0"/>
                <a:cs typeface="Tahoma" pitchFamily="34" charset="0"/>
              </a:rPr>
              <a:t>CGU </a:t>
            </a:r>
            <a:r>
              <a:rPr lang="ko-KR" altLang="en-US" sz="1000" dirty="0">
                <a:latin typeface="Trebuchet MS" panose="020B0603020202020204" pitchFamily="34" charset="0"/>
                <a:cs typeface="Tahoma" pitchFamily="34" charset="0"/>
              </a:rPr>
              <a:t>귀속 자산의 손상여부 검토</a:t>
            </a:r>
            <a:endParaRPr lang="en-US" altLang="ko-KR" sz="1000" dirty="0">
              <a:latin typeface="Trebuchet MS" panose="020B0603020202020204" pitchFamily="34" charset="0"/>
              <a:cs typeface="Tahoma" pitchFamily="34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6EDB17F-57B4-41AC-85D2-F63D3228B2B8}"/>
              </a:ext>
            </a:extLst>
          </p:cNvPr>
          <p:cNvCxnSpPr>
            <a:cxnSpLocks/>
          </p:cNvCxnSpPr>
          <p:nvPr/>
        </p:nvCxnSpPr>
        <p:spPr>
          <a:xfrm>
            <a:off x="336055" y="2728388"/>
            <a:ext cx="8326164" cy="0"/>
          </a:xfrm>
          <a:prstGeom prst="line">
            <a:avLst/>
          </a:prstGeom>
          <a:ln>
            <a:solidFill>
              <a:srgbClr val="633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5B91594-2D73-4B74-8425-05C651645AFC}"/>
              </a:ext>
            </a:extLst>
          </p:cNvPr>
          <p:cNvCxnSpPr>
            <a:cxnSpLocks/>
          </p:cNvCxnSpPr>
          <p:nvPr/>
        </p:nvCxnSpPr>
        <p:spPr>
          <a:xfrm>
            <a:off x="340970" y="3932840"/>
            <a:ext cx="8326164" cy="0"/>
          </a:xfrm>
          <a:prstGeom prst="line">
            <a:avLst/>
          </a:prstGeom>
          <a:ln>
            <a:solidFill>
              <a:srgbClr val="633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AE3D67-31E8-4253-908A-7EC46F6425A8}"/>
              </a:ext>
            </a:extLst>
          </p:cNvPr>
          <p:cNvSpPr/>
          <p:nvPr/>
        </p:nvSpPr>
        <p:spPr bwMode="auto">
          <a:xfrm>
            <a:off x="336055" y="4026316"/>
            <a:ext cx="1204482" cy="2324454"/>
          </a:xfrm>
          <a:prstGeom prst="rect">
            <a:avLst/>
          </a:prstGeom>
          <a:solidFill>
            <a:srgbClr val="E7DAC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용역의</a:t>
            </a:r>
            <a:endParaRPr lang="en-US" altLang="ko-KR" sz="1100" b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pPr algn="ctr" latinLnBrk="0">
              <a:lnSpc>
                <a:spcPct val="120000"/>
              </a:lnSpc>
            </a:pPr>
            <a:r>
              <a:rPr lang="ko-KR" altLang="en-US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한계</a:t>
            </a:r>
            <a:endParaRPr lang="en-US" altLang="ko-KR" sz="1100" b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E33045-71E6-446B-8C58-A08287B81BDC}"/>
              </a:ext>
            </a:extLst>
          </p:cNvPr>
          <p:cNvSpPr/>
          <p:nvPr/>
        </p:nvSpPr>
        <p:spPr>
          <a:xfrm>
            <a:off x="1625759" y="4027394"/>
            <a:ext cx="7036460" cy="232006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당 법인이 수행한 업무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분석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손상검토의 결과는 감사와 같은 의견을 제시하는 것이 아님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6213" indent="-825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손상검토 대상이 되는 평가대상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CGU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자산의 장부금액은 회사에서 제시한 금액이며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해당 금액의 적정성에 대한 감사 또는 검토를 수행한 것은 아님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6213" indent="-825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회사로부터 수령한 재무정보 및 외부기관의 전망자료에 대하여 기업회계기준에 부합하는지 등의 감사 및 검토를 수행하지 않았으므로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이들 정보와 관련하여 발생될 수 있는 손실에 대해서는 책임을 부담하지 아니함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6213" indent="-825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따라서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본 보고서를 의사결정의 유일한 근거로 활용하여서는 안되며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당 법인은 회사의 의사결정 결과로 인하여 발생될 수 있는 손실 등에 대해서 어떠한 책임도 부담하지 아니함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2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700" dirty="0">
                <a:ea typeface="+mn-ea"/>
              </a:rPr>
              <a:t>기준 및 정의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8F936-9717-4A0F-9BF9-EF99783FBAD9}"/>
              </a:ext>
            </a:extLst>
          </p:cNvPr>
          <p:cNvSpPr txBox="1"/>
          <p:nvPr/>
        </p:nvSpPr>
        <p:spPr>
          <a:xfrm>
            <a:off x="251520" y="836712"/>
            <a:ext cx="8640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B1112"/>
              </a:buClr>
            </a:pPr>
            <a:r>
              <a:rPr lang="ko-KR" altLang="en-US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본</a:t>
            </a:r>
            <a:r>
              <a:rPr lang="en-US" altLang="ko-KR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용역의 기준 및 정의는 다음과 같습니다</a:t>
            </a:r>
            <a:r>
              <a:rPr lang="en-US" altLang="ko-KR" sz="1300" dirty="0">
                <a:solidFill>
                  <a:srgbClr val="633A11"/>
                </a:solidFill>
                <a:latin typeface="Trebuchet MS" panose="020B0603020202020204" pitchFamily="34" charset="0"/>
              </a:rPr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1F62B74-0F45-44E0-BEF6-ABCDF4C3660F}"/>
              </a:ext>
            </a:extLst>
          </p:cNvPr>
          <p:cNvGrpSpPr/>
          <p:nvPr/>
        </p:nvGrpSpPr>
        <p:grpSpPr>
          <a:xfrm>
            <a:off x="336055" y="1327361"/>
            <a:ext cx="8449805" cy="288032"/>
            <a:chOff x="323528" y="1556178"/>
            <a:chExt cx="4824536" cy="277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454B87D-D68C-43D4-9E84-CBC685255BDB}"/>
                </a:ext>
              </a:extLst>
            </p:cNvPr>
            <p:cNvSpPr/>
            <p:nvPr/>
          </p:nvSpPr>
          <p:spPr>
            <a:xfrm>
              <a:off x="323851" y="1556178"/>
              <a:ext cx="4824213" cy="276999"/>
            </a:xfrm>
            <a:prstGeom prst="rect">
              <a:avLst/>
            </a:prstGeom>
          </p:spPr>
          <p:txBody>
            <a:bodyPr vert="horz" wrap="square" lIns="36000" rIns="36000" anchor="ctr" anchorCtr="0">
              <a:spAutoFit/>
            </a:bodyPr>
            <a:lstStyle/>
            <a:p>
              <a:r>
                <a:rPr lang="en-US" altLang="ko-KR" sz="1200" i="1" dirty="0">
                  <a:solidFill>
                    <a:srgbClr val="633A11"/>
                  </a:solidFill>
                  <a:latin typeface="Trebuchet MS" panose="020B0603020202020204" pitchFamily="34" charset="0"/>
                </a:rPr>
                <a:t>Principle &amp; Definition</a:t>
              </a:r>
              <a:endParaRPr lang="ko-KR" altLang="en-US" sz="1200" i="1" dirty="0">
                <a:solidFill>
                  <a:srgbClr val="633A1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5140774-1E40-44C6-BC54-F61F1B5CF054}"/>
                </a:ext>
              </a:extLst>
            </p:cNvPr>
            <p:cNvCxnSpPr/>
            <p:nvPr/>
          </p:nvCxnSpPr>
          <p:spPr bwMode="auto">
            <a:xfrm>
              <a:off x="323528" y="1833177"/>
              <a:ext cx="4824536" cy="1"/>
            </a:xfrm>
            <a:prstGeom prst="line">
              <a:avLst/>
            </a:prstGeom>
            <a:noFill/>
            <a:ln w="15875">
              <a:solidFill>
                <a:srgbClr val="633A11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9F8074-DFBE-426F-8B9A-41C6F1882C85}"/>
              </a:ext>
            </a:extLst>
          </p:cNvPr>
          <p:cNvSpPr/>
          <p:nvPr/>
        </p:nvSpPr>
        <p:spPr bwMode="auto">
          <a:xfrm>
            <a:off x="336055" y="1788627"/>
            <a:ext cx="1204482" cy="1182085"/>
          </a:xfrm>
          <a:prstGeom prst="rect">
            <a:avLst/>
          </a:prstGeom>
          <a:solidFill>
            <a:srgbClr val="E7DAC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손상 검사 관련기준</a:t>
            </a:r>
            <a:endParaRPr lang="en-US" altLang="ko-KR" sz="1100" b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9994A8-5BDA-4075-AE59-C62209AE16C8}"/>
              </a:ext>
            </a:extLst>
          </p:cNvPr>
          <p:cNvSpPr/>
          <p:nvPr/>
        </p:nvSpPr>
        <p:spPr>
          <a:xfrm>
            <a:off x="1625759" y="1789706"/>
            <a:ext cx="7036460" cy="118209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K-IFRS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의 제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1036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호 ‘자산손상’에 따르면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손상차손은 현금창출단위의 장부금액이 회수가능액을 초과하는 경우에 인식하도록 하고 있음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 </a:t>
            </a:r>
          </a:p>
          <a:p>
            <a:pPr marL="82550" indent="-82550" latinLnBrk="0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영업권은 매년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그리고 손상을 시사하는 징후가 있을 때마다 영업권을 포함한 현금창출단위의 장부금액과 회수가능금액을 비교하여 손상검사를 수행하여야 함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 (K-IFRS 1036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문단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90) </a:t>
            </a:r>
          </a:p>
          <a:p>
            <a:pPr marL="82550" indent="-82550" latinLnBrk="0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손상차손을 인식할 경우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손상차손은 우선 현금창출단위에 배분된 영업권의 장부금액을 감소시키며 그 다음 현금창출단위에 속하는 다른 자산 각각의 장부금액에 비례하여 배분됨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6EDB17F-57B4-41AC-85D2-F63D3228B2B8}"/>
              </a:ext>
            </a:extLst>
          </p:cNvPr>
          <p:cNvCxnSpPr>
            <a:cxnSpLocks/>
          </p:cNvCxnSpPr>
          <p:nvPr/>
        </p:nvCxnSpPr>
        <p:spPr>
          <a:xfrm>
            <a:off x="336055" y="3048428"/>
            <a:ext cx="8326164" cy="0"/>
          </a:xfrm>
          <a:prstGeom prst="line">
            <a:avLst/>
          </a:prstGeom>
          <a:ln>
            <a:solidFill>
              <a:srgbClr val="633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C9D34C-6FC9-4017-B9BC-6C7ED2AAF398}"/>
              </a:ext>
            </a:extLst>
          </p:cNvPr>
          <p:cNvSpPr/>
          <p:nvPr/>
        </p:nvSpPr>
        <p:spPr bwMode="auto">
          <a:xfrm>
            <a:off x="336055" y="3108382"/>
            <a:ext cx="1204482" cy="372875"/>
          </a:xfrm>
          <a:prstGeom prst="rect">
            <a:avLst/>
          </a:prstGeom>
          <a:solidFill>
            <a:srgbClr val="E7DAC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회수가능액</a:t>
            </a:r>
            <a:endParaRPr lang="en-US" altLang="ko-KR" sz="1100" b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3708A3-9D0F-4F73-BB4C-694D81709862}"/>
              </a:ext>
            </a:extLst>
          </p:cNvPr>
          <p:cNvSpPr/>
          <p:nvPr/>
        </p:nvSpPr>
        <p:spPr>
          <a:xfrm>
            <a:off x="1625759" y="3109462"/>
            <a:ext cx="7036460" cy="372878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82550" indent="-82550" latinLnBrk="0"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회수가능액은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CGU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의 순공정가치와 사용가치 중 큰 금액을 의미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FFB1301-A675-4587-8FC1-46230C571DEA}"/>
              </a:ext>
            </a:extLst>
          </p:cNvPr>
          <p:cNvCxnSpPr>
            <a:cxnSpLocks/>
          </p:cNvCxnSpPr>
          <p:nvPr/>
        </p:nvCxnSpPr>
        <p:spPr>
          <a:xfrm>
            <a:off x="336055" y="3552843"/>
            <a:ext cx="8326164" cy="0"/>
          </a:xfrm>
          <a:prstGeom prst="line">
            <a:avLst/>
          </a:prstGeom>
          <a:ln>
            <a:solidFill>
              <a:srgbClr val="633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D6DA6E-0458-4EED-8401-C173F0DDD2F0}"/>
              </a:ext>
            </a:extLst>
          </p:cNvPr>
          <p:cNvSpPr/>
          <p:nvPr/>
        </p:nvSpPr>
        <p:spPr bwMode="auto">
          <a:xfrm>
            <a:off x="336055" y="3612797"/>
            <a:ext cx="1204482" cy="818834"/>
          </a:xfrm>
          <a:prstGeom prst="rect">
            <a:avLst/>
          </a:prstGeom>
          <a:solidFill>
            <a:srgbClr val="E7DAC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순공정가치</a:t>
            </a:r>
            <a:endParaRPr lang="en-US" altLang="ko-KR" sz="1100" b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73E9FB-9748-41C0-835E-52D762C52694}"/>
              </a:ext>
            </a:extLst>
          </p:cNvPr>
          <p:cNvSpPr/>
          <p:nvPr/>
        </p:nvSpPr>
        <p:spPr>
          <a:xfrm>
            <a:off x="1625759" y="3613875"/>
            <a:ext cx="7036460" cy="818068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82550" indent="-82550" latinLnBrk="0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공정가치는 합리적인 판단력과 거래의사가 있는 독립된 당사자 사이의 거래에서 자산 또는 현금창출단위의 매각으로 부터 수취할 수 있는 금액에서 처분부대원가를 차감한 금액을 말함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 (K-IFRS 1036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문단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6)</a:t>
            </a:r>
          </a:p>
          <a:p>
            <a:pPr marL="82550" indent="-82550" latinLnBrk="0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처분부대원가는 자산의 처분에 직접 귀속되는 증분원가로 법률원가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인지세 및 이와 유사한 거래세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자산제거원가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자산을 매각가능한 상태로 만드는 과정과 직접 관련된 증분원가 등이 있음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E3D40E6-8B0D-4ECD-83BC-90FF30CAAFE0}"/>
              </a:ext>
            </a:extLst>
          </p:cNvPr>
          <p:cNvCxnSpPr>
            <a:cxnSpLocks/>
          </p:cNvCxnSpPr>
          <p:nvPr/>
        </p:nvCxnSpPr>
        <p:spPr>
          <a:xfrm>
            <a:off x="336055" y="4491597"/>
            <a:ext cx="8326164" cy="0"/>
          </a:xfrm>
          <a:prstGeom prst="line">
            <a:avLst/>
          </a:prstGeom>
          <a:ln>
            <a:solidFill>
              <a:srgbClr val="633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B1B7A9E-1B5E-4F20-95F5-E337815E5660}"/>
              </a:ext>
            </a:extLst>
          </p:cNvPr>
          <p:cNvSpPr/>
          <p:nvPr/>
        </p:nvSpPr>
        <p:spPr bwMode="auto">
          <a:xfrm>
            <a:off x="336055" y="4551251"/>
            <a:ext cx="1204482" cy="1659521"/>
          </a:xfrm>
          <a:prstGeom prst="rect">
            <a:avLst/>
          </a:prstGeom>
          <a:solidFill>
            <a:srgbClr val="E7DAC4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1100" b="1" kern="0" dirty="0">
                <a:solidFill>
                  <a:srgbClr val="1B1112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사용가치</a:t>
            </a:r>
            <a:endParaRPr lang="en-US" altLang="ko-KR" sz="1100" b="1" kern="0" dirty="0">
              <a:solidFill>
                <a:srgbClr val="1B1112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E506F1-8BAC-468C-BD3B-F953F4D2788C}"/>
              </a:ext>
            </a:extLst>
          </p:cNvPr>
          <p:cNvSpPr/>
          <p:nvPr/>
        </p:nvSpPr>
        <p:spPr>
          <a:xfrm>
            <a:off x="1625759" y="4552329"/>
            <a:ext cx="7036460" cy="165796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82550" indent="-82550" latinLnBrk="0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사용가치란 자산이나 현금창출단위에서 창출될 것으로 기대되는 미래 현금흐름의 현재가치를 말하며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다음과 같은 사항을 고려함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(K-IFRS 1036 </a:t>
            </a: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문단 </a:t>
            </a:r>
            <a:r>
              <a:rPr lang="en-US" altLang="ko-KR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6)</a:t>
            </a:r>
          </a:p>
          <a:p>
            <a:pPr marL="176213" indent="-82550" latinLnBrk="0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자산에서 창출될 것으로 기대되는 미래현금흐름의 추정치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  <a:p>
            <a:pPr marL="176213" indent="-82550" latinLnBrk="0">
              <a:lnSpc>
                <a:spcPct val="120000"/>
              </a:lnSpc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미래현금흐름의 금액 및 시기의 변동가능성에 대한 기대치</a:t>
            </a:r>
          </a:p>
          <a:p>
            <a:pPr marL="176213" lvl="3" indent="-825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현행 무위험시장이자율로 표현되는 화폐의 시간가치</a:t>
            </a:r>
          </a:p>
          <a:p>
            <a:pPr marL="176213" lvl="3" indent="-825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자산의 본질적 불확실성에 대한 보상가격</a:t>
            </a:r>
          </a:p>
          <a:p>
            <a:pPr marL="176213" lvl="3" indent="-82550" latinLnBrk="0">
              <a:spcBef>
                <a:spcPts val="300"/>
              </a:spcBef>
              <a:buClr>
                <a:srgbClr val="C00000"/>
              </a:buClr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Trebuchet MS" panose="020B0603020202020204" pitchFamily="34" charset="0"/>
                <a:cs typeface="Tahoma" pitchFamily="34" charset="0"/>
              </a:rPr>
              <a:t>자산에서 창출될 것으로 기대되는 미래현금흐름의 가격을 결정할 때 시장참여자들이 반영하는 비유동성과 같은 그 밖의 요소들</a:t>
            </a:r>
            <a:endParaRPr lang="en-US" altLang="ko-KR" sz="1000" dirty="0">
              <a:solidFill>
                <a:srgbClr val="000000"/>
              </a:solidFill>
              <a:latin typeface="Trebuchet MS" panose="020B0603020202020204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138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Grid"/>
  <p:tag name="SMARTISVISIBLE" val="{@GridOn}=Yes"/>
  <p:tag name="SMARTLOCKSHAPE" val="Yes"/>
  <p:tag name="SMARTGRID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BusinessUnitCoverText}"/>
  <p:tag name="SMARTREAD" val="{@BusinessUnitCoverText}"/>
  <p:tag name="SMARTOBJECT" val="Descriptor Large Title and Subtitle v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TEXT" val="Section"/>
  <p:tag name="SMARTDIVIDERTOCSTYLE" val="Section TOC"/>
  <p:tag name="SMARTDIVIDERLEVEL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HOW EXECUTIVE SUMMARY" val="No"/>
  <p:tag name="SMARTDIVIDERTYPE" val="Section"/>
  <p:tag name="SMARTDIVIDERTEXT" val="Section"/>
  <p:tag name="SMARTDIVIDERTOCSTYLE" val="Section TOC"/>
  <p:tag name="SMARTDIVIDERLEVEL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V Global Report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emplate 1">
      <a:majorFont>
        <a:latin typeface="Tahoma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EV Global Report.potx" id="{A2AE8BCA-22FD-42E1-89F3-AD8D4EA04F52}" vid="{A69A6DEB-B9AC-4EC4-8156-CC496FCE3029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19863</TotalTime>
  <Words>6745</Words>
  <Application>Microsoft Office PowerPoint</Application>
  <PresentationFormat>화면 슬라이드 쇼(4:3)</PresentationFormat>
  <Paragraphs>1167</Paragraphs>
  <Slides>27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41" baseType="lpstr">
      <vt:lpstr>나눔고딕</vt:lpstr>
      <vt:lpstr>돋움</vt:lpstr>
      <vt:lpstr>맑은 고딕</vt:lpstr>
      <vt:lpstr>Arial</vt:lpstr>
      <vt:lpstr>Calibri</vt:lpstr>
      <vt:lpstr>Calibri Light</vt:lpstr>
      <vt:lpstr>Georgia</vt:lpstr>
      <vt:lpstr>Roboto</vt:lpstr>
      <vt:lpstr>Tahoma</vt:lpstr>
      <vt:lpstr>Times New Roman</vt:lpstr>
      <vt:lpstr>Trebuchet MS</vt:lpstr>
      <vt:lpstr>Wingdings</vt:lpstr>
      <vt:lpstr>Office 테마</vt:lpstr>
      <vt:lpstr>BEV Global Report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Executive Summary</vt:lpstr>
      <vt:lpstr>PowerPoint 프레젠테이션</vt:lpstr>
      <vt:lpstr>범위 및 한계</vt:lpstr>
      <vt:lpstr>기준 및 정의</vt:lpstr>
      <vt:lpstr>검토방법의 개요</vt:lpstr>
      <vt:lpstr>PowerPoint 프레젠테이션</vt:lpstr>
      <vt:lpstr>Market Overview</vt:lpstr>
      <vt:lpstr>Market Overview</vt:lpstr>
      <vt:lpstr>Competition</vt:lpstr>
      <vt:lpstr>Business Overview</vt:lpstr>
      <vt:lpstr>Business Overview</vt:lpstr>
      <vt:lpstr>Company Overview</vt:lpstr>
      <vt:lpstr>Key Historical Results</vt:lpstr>
      <vt:lpstr>PowerPoint 프레젠테이션</vt:lpstr>
      <vt:lpstr>가치평가의 방법</vt:lpstr>
      <vt:lpstr>Peer Selection</vt:lpstr>
      <vt:lpstr>Peer Selection</vt:lpstr>
      <vt:lpstr>Peer Selection</vt:lpstr>
      <vt:lpstr>Peer Selection</vt:lpstr>
      <vt:lpstr>Peer Selection</vt:lpstr>
      <vt:lpstr>회수가능액 추정결과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김민중</dc:creator>
  <cp:lastModifiedBy>모 성원</cp:lastModifiedBy>
  <cp:revision>600</cp:revision>
  <cp:lastPrinted>2019-12-28T08:03:59Z</cp:lastPrinted>
  <dcterms:created xsi:type="dcterms:W3CDTF">2016-12-09T01:29:39Z</dcterms:created>
  <dcterms:modified xsi:type="dcterms:W3CDTF">2023-01-16T13:18:34Z</dcterms:modified>
</cp:coreProperties>
</file>