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0" r:id="rId1"/>
  </p:sldMasterIdLst>
  <p:notesMasterIdLst>
    <p:notesMasterId r:id="rId66"/>
  </p:notesMasterIdLst>
  <p:sldIdLst>
    <p:sldId id="9964" r:id="rId2"/>
    <p:sldId id="10045" r:id="rId3"/>
    <p:sldId id="292" r:id="rId4"/>
    <p:sldId id="9965" r:id="rId5"/>
    <p:sldId id="10068" r:id="rId6"/>
    <p:sldId id="9955" r:id="rId7"/>
    <p:sldId id="10071" r:id="rId8"/>
    <p:sldId id="10072" r:id="rId9"/>
    <p:sldId id="10074" r:id="rId10"/>
    <p:sldId id="10075" r:id="rId11"/>
    <p:sldId id="10118" r:id="rId12"/>
    <p:sldId id="10077" r:id="rId13"/>
    <p:sldId id="9983" r:id="rId14"/>
    <p:sldId id="10070" r:id="rId15"/>
    <p:sldId id="10102" r:id="rId16"/>
    <p:sldId id="10103" r:id="rId17"/>
    <p:sldId id="9984" r:id="rId18"/>
    <p:sldId id="10080" r:id="rId19"/>
    <p:sldId id="10083" r:id="rId20"/>
    <p:sldId id="10081" r:id="rId21"/>
    <p:sldId id="10084" r:id="rId22"/>
    <p:sldId id="10079" r:id="rId23"/>
    <p:sldId id="10082" r:id="rId24"/>
    <p:sldId id="9966" r:id="rId25"/>
    <p:sldId id="10091" r:id="rId26"/>
    <p:sldId id="10089" r:id="rId27"/>
    <p:sldId id="10090" r:id="rId28"/>
    <p:sldId id="10096" r:id="rId29"/>
    <p:sldId id="9986" r:id="rId30"/>
    <p:sldId id="10094" r:id="rId31"/>
    <p:sldId id="10093" r:id="rId32"/>
    <p:sldId id="10097" r:id="rId33"/>
    <p:sldId id="9987" r:id="rId34"/>
    <p:sldId id="10108" r:id="rId35"/>
    <p:sldId id="10151" r:id="rId36"/>
    <p:sldId id="10136" r:id="rId37"/>
    <p:sldId id="10150" r:id="rId38"/>
    <p:sldId id="10135" r:id="rId39"/>
    <p:sldId id="10142" r:id="rId40"/>
    <p:sldId id="10122" r:id="rId41"/>
    <p:sldId id="10156" r:id="rId42"/>
    <p:sldId id="10157" r:id="rId43"/>
    <p:sldId id="10158" r:id="rId44"/>
    <p:sldId id="10124" r:id="rId45"/>
    <p:sldId id="10111" r:id="rId46"/>
    <p:sldId id="10112" r:id="rId47"/>
    <p:sldId id="10137" r:id="rId48"/>
    <p:sldId id="10085" r:id="rId49"/>
    <p:sldId id="10138" r:id="rId50"/>
    <p:sldId id="10144" r:id="rId51"/>
    <p:sldId id="10154" r:id="rId52"/>
    <p:sldId id="10140" r:id="rId53"/>
    <p:sldId id="10141" r:id="rId54"/>
    <p:sldId id="10143" r:id="rId55"/>
    <p:sldId id="10155" r:id="rId56"/>
    <p:sldId id="10125" r:id="rId57"/>
    <p:sldId id="10086" r:id="rId58"/>
    <p:sldId id="10087" r:id="rId59"/>
    <p:sldId id="10116" r:id="rId60"/>
    <p:sldId id="10117" r:id="rId61"/>
    <p:sldId id="10127" r:id="rId62"/>
    <p:sldId id="10132" r:id="rId63"/>
    <p:sldId id="10133" r:id="rId64"/>
    <p:sldId id="9962" r:id="rId65"/>
  </p:sldIdLst>
  <p:sldSz cx="9906000" cy="6858000" type="A4"/>
  <p:notesSz cx="6858000" cy="91440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4FB"/>
    <a:srgbClr val="1E49E2"/>
    <a:srgbClr val="ACEAFF"/>
    <a:srgbClr val="E6E6E6"/>
    <a:srgbClr val="6BA1FF"/>
    <a:srgbClr val="7213EA"/>
    <a:srgbClr val="FD349C"/>
    <a:srgbClr val="00338D"/>
    <a:srgbClr val="FFFFFF"/>
    <a:srgbClr val="00B8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14D361-2C98-4BCA-B9B4-F6EA22F4E1F9}" v="2752" dt="2023-12-13T05:22:19.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570" y="8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https://spo-global.kpmg.com/sites/KR-DA2-ProjectR/Shared%20Documents/General/&#44592;&#53440;WP/&#51228;&#50557;,%20&#44148;&#44592;&#49885;%20&#49328;&#50629;&#48516;&#49437;%20WP.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749191829359533E-2"/>
          <c:y val="9.4888241566692039E-2"/>
          <c:w val="0.89450206219394179"/>
          <c:h val="0.8264342580070364"/>
        </c:manualLayout>
      </c:layout>
      <c:lineChart>
        <c:grouping val="standard"/>
        <c:varyColors val="0"/>
        <c:ser>
          <c:idx val="0"/>
          <c:order val="0"/>
          <c:tx>
            <c:strRef>
              <c:f>Sheet1!$B$1</c:f>
              <c:strCache>
                <c:ptCount val="1"/>
                <c:pt idx="0">
                  <c:v>바이오의약품</c:v>
                </c:pt>
              </c:strCache>
            </c:strRef>
          </c:tx>
          <c:spPr>
            <a:ln w="31750" cap="rnd">
              <a:solidFill>
                <a:srgbClr val="00338D"/>
              </a:solidFill>
              <a:round/>
            </a:ln>
            <a:effectLst/>
          </c:spPr>
          <c:marker>
            <c:symbol val="circle"/>
            <c:size val="5"/>
            <c:spPr>
              <a:solidFill>
                <a:schemeClr val="bg1"/>
              </a:solidFill>
              <a:ln w="6350">
                <a:solidFill>
                  <a:srgbClr val="00338D"/>
                </a:solidFill>
              </a:ln>
              <a:effectLst/>
            </c:spPr>
          </c:marker>
          <c:dLbls>
            <c:dLbl>
              <c:idx val="0"/>
              <c:layout>
                <c:manualLayout>
                  <c:x val="-9.0863437607473493E-2"/>
                  <c:y val="-4.5212034881951857E-2"/>
                </c:manualLayout>
              </c:layout>
              <c:tx>
                <c:rich>
                  <a:bodyPr/>
                  <a:lstStyle/>
                  <a:p>
                    <a:fld id="{BE02144F-E83D-40F7-A7BA-89619A72C656}" type="VALUE">
                      <a:rPr lang="en-US" altLang="ko-KR"/>
                      <a:pPr/>
                      <a:t>[값]</a:t>
                    </a:fld>
                    <a:endParaRPr lang="en-US"/>
                  </a:p>
                  <a:p>
                    <a:endParaRPr lang="ko-KR" alt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549858415159126"/>
                      <c:h val="8.3874472389420321E-2"/>
                    </c:manualLayout>
                  </c15:layout>
                  <c15:dlblFieldTable/>
                  <c15:showDataLabelsRange val="0"/>
                </c:ext>
                <c:ext xmlns:c16="http://schemas.microsoft.com/office/drawing/2014/chart" uri="{C3380CC4-5D6E-409C-BE32-E72D297353CC}">
                  <c16:uniqueId val="{00000000-27DC-4C99-94B5-E1DE22DAED4F}"/>
                </c:ext>
              </c:extLst>
            </c:dLbl>
            <c:numFmt formatCode="#,##0_);[Red]\(#,##0\)" sourceLinked="0"/>
            <c:spPr>
              <a:noFill/>
              <a:ln>
                <a:noFill/>
              </a:ln>
              <a:effectLst/>
            </c:spPr>
            <c:txPr>
              <a:bodyPr rot="0" spcFirstLastPara="1" vertOverflow="ellipsis" vert="horz" wrap="square" anchor="ctr" anchorCtr="1"/>
              <a:lstStyle/>
              <a:p>
                <a:pPr>
                  <a:defRPr sz="7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Sheet1!$A$4:$A$18</c:f>
              <c:strCache>
                <c:ptCount val="15"/>
                <c:pt idx="0">
                  <c:v>2014</c:v>
                </c:pt>
                <c:pt idx="1">
                  <c:v>2015</c:v>
                </c:pt>
                <c:pt idx="2">
                  <c:v>2016</c:v>
                </c:pt>
                <c:pt idx="3">
                  <c:v>2017</c:v>
                </c:pt>
                <c:pt idx="4">
                  <c:v>2018</c:v>
                </c:pt>
                <c:pt idx="5">
                  <c:v>2019</c:v>
                </c:pt>
                <c:pt idx="6">
                  <c:v>2020</c:v>
                </c:pt>
                <c:pt idx="7">
                  <c:v>2021</c:v>
                </c:pt>
                <c:pt idx="8">
                  <c:v>2022(F)</c:v>
                </c:pt>
                <c:pt idx="9">
                  <c:v>2023(F)</c:v>
                </c:pt>
                <c:pt idx="10">
                  <c:v>2024(F)</c:v>
                </c:pt>
                <c:pt idx="11">
                  <c:v>2025(F)</c:v>
                </c:pt>
                <c:pt idx="12">
                  <c:v>2026(F)</c:v>
                </c:pt>
                <c:pt idx="13">
                  <c:v>2027(F)</c:v>
                </c:pt>
                <c:pt idx="14">
                  <c:v>2028(F)</c:v>
                </c:pt>
              </c:strCache>
            </c:strRef>
          </c:cat>
          <c:val>
            <c:numRef>
              <c:f>Sheet1!$B$4:$B$18</c:f>
              <c:numCache>
                <c:formatCode>General</c:formatCode>
                <c:ptCount val="15"/>
                <c:pt idx="0">
                  <c:v>24</c:v>
                </c:pt>
                <c:pt idx="1">
                  <c:v>25</c:v>
                </c:pt>
                <c:pt idx="2">
                  <c:v>27</c:v>
                </c:pt>
                <c:pt idx="3">
                  <c:v>28</c:v>
                </c:pt>
                <c:pt idx="4">
                  <c:v>30</c:v>
                </c:pt>
                <c:pt idx="5">
                  <c:v>31</c:v>
                </c:pt>
                <c:pt idx="6">
                  <c:v>33</c:v>
                </c:pt>
                <c:pt idx="7">
                  <c:v>38</c:v>
                </c:pt>
                <c:pt idx="8">
                  <c:v>37</c:v>
                </c:pt>
                <c:pt idx="9">
                  <c:v>37</c:v>
                </c:pt>
                <c:pt idx="10">
                  <c:v>37</c:v>
                </c:pt>
                <c:pt idx="11">
                  <c:v>38</c:v>
                </c:pt>
                <c:pt idx="12">
                  <c:v>39</c:v>
                </c:pt>
                <c:pt idx="13">
                  <c:v>40</c:v>
                </c:pt>
                <c:pt idx="14">
                  <c:v>41</c:v>
                </c:pt>
              </c:numCache>
            </c:numRef>
          </c:val>
          <c:smooth val="0"/>
          <c:extLst>
            <c:ext xmlns:c16="http://schemas.microsoft.com/office/drawing/2014/chart" uri="{C3380CC4-5D6E-409C-BE32-E72D297353CC}">
              <c16:uniqueId val="{00000001-27DC-4C99-94B5-E1DE22DAED4F}"/>
            </c:ext>
          </c:extLst>
        </c:ser>
        <c:ser>
          <c:idx val="1"/>
          <c:order val="1"/>
          <c:tx>
            <c:strRef>
              <c:f>Sheet1!$C$1</c:f>
              <c:strCache>
                <c:ptCount val="1"/>
                <c:pt idx="0">
                  <c:v>합성의약품</c:v>
                </c:pt>
              </c:strCache>
            </c:strRef>
          </c:tx>
          <c:spPr>
            <a:ln w="31750" cap="rnd">
              <a:solidFill>
                <a:srgbClr val="510DBC"/>
              </a:solidFill>
              <a:round/>
            </a:ln>
            <a:effectLst/>
          </c:spPr>
          <c:marker>
            <c:symbol val="circle"/>
            <c:size val="5"/>
            <c:spPr>
              <a:solidFill>
                <a:schemeClr val="bg1"/>
              </a:solidFill>
              <a:ln w="6350">
                <a:solidFill>
                  <a:srgbClr val="510DBC"/>
                </a:solidFill>
              </a:ln>
              <a:effectLst/>
            </c:spPr>
          </c:marker>
          <c:dLbls>
            <c:numFmt formatCode="#,##0_);[Red]\(#,##0\)" sourceLinked="0"/>
            <c:spPr>
              <a:noFill/>
              <a:ln>
                <a:noFill/>
              </a:ln>
              <a:effectLst/>
            </c:spPr>
            <c:txPr>
              <a:bodyPr rot="0" spcFirstLastPara="1" vertOverflow="ellipsis" vert="horz" wrap="square" anchor="ctr" anchorCtr="1"/>
              <a:lstStyle/>
              <a:p>
                <a:pPr algn="ctr">
                  <a:defRPr sz="7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Sheet1!$A$4:$A$18</c:f>
              <c:strCache>
                <c:ptCount val="15"/>
                <c:pt idx="0">
                  <c:v>2014</c:v>
                </c:pt>
                <c:pt idx="1">
                  <c:v>2015</c:v>
                </c:pt>
                <c:pt idx="2">
                  <c:v>2016</c:v>
                </c:pt>
                <c:pt idx="3">
                  <c:v>2017</c:v>
                </c:pt>
                <c:pt idx="4">
                  <c:v>2018</c:v>
                </c:pt>
                <c:pt idx="5">
                  <c:v>2019</c:v>
                </c:pt>
                <c:pt idx="6">
                  <c:v>2020</c:v>
                </c:pt>
                <c:pt idx="7">
                  <c:v>2021</c:v>
                </c:pt>
                <c:pt idx="8">
                  <c:v>2022(F)</c:v>
                </c:pt>
                <c:pt idx="9">
                  <c:v>2023(F)</c:v>
                </c:pt>
                <c:pt idx="10">
                  <c:v>2024(F)</c:v>
                </c:pt>
                <c:pt idx="11">
                  <c:v>2025(F)</c:v>
                </c:pt>
                <c:pt idx="12">
                  <c:v>2026(F)</c:v>
                </c:pt>
                <c:pt idx="13">
                  <c:v>2027(F)</c:v>
                </c:pt>
                <c:pt idx="14">
                  <c:v>2028(F)</c:v>
                </c:pt>
              </c:strCache>
            </c:strRef>
          </c:cat>
          <c:val>
            <c:numRef>
              <c:f>Sheet1!$C$4:$C$18</c:f>
              <c:numCache>
                <c:formatCode>General</c:formatCode>
                <c:ptCount val="15"/>
                <c:pt idx="0">
                  <c:v>76</c:v>
                </c:pt>
                <c:pt idx="1">
                  <c:v>75</c:v>
                </c:pt>
                <c:pt idx="2">
                  <c:v>73</c:v>
                </c:pt>
                <c:pt idx="3">
                  <c:v>72</c:v>
                </c:pt>
                <c:pt idx="4">
                  <c:v>70</c:v>
                </c:pt>
                <c:pt idx="5">
                  <c:v>69</c:v>
                </c:pt>
                <c:pt idx="6">
                  <c:v>67</c:v>
                </c:pt>
                <c:pt idx="7">
                  <c:v>62</c:v>
                </c:pt>
                <c:pt idx="8">
                  <c:v>63</c:v>
                </c:pt>
                <c:pt idx="9">
                  <c:v>63</c:v>
                </c:pt>
                <c:pt idx="10">
                  <c:v>63</c:v>
                </c:pt>
                <c:pt idx="11">
                  <c:v>62</c:v>
                </c:pt>
                <c:pt idx="12">
                  <c:v>61</c:v>
                </c:pt>
                <c:pt idx="13">
                  <c:v>60</c:v>
                </c:pt>
                <c:pt idx="14">
                  <c:v>59</c:v>
                </c:pt>
              </c:numCache>
            </c:numRef>
          </c:val>
          <c:smooth val="0"/>
          <c:extLst>
            <c:ext xmlns:c16="http://schemas.microsoft.com/office/drawing/2014/chart" uri="{C3380CC4-5D6E-409C-BE32-E72D297353CC}">
              <c16:uniqueId val="{00000002-27DC-4C99-94B5-E1DE22DAED4F}"/>
            </c:ext>
          </c:extLst>
        </c:ser>
        <c:dLbls>
          <c:showLegendKey val="0"/>
          <c:showVal val="0"/>
          <c:showCatName val="0"/>
          <c:showSerName val="0"/>
          <c:showPercent val="0"/>
          <c:showBubbleSize val="0"/>
        </c:dLbls>
        <c:marker val="1"/>
        <c:smooth val="0"/>
        <c:axId val="814055424"/>
        <c:axId val="814054176"/>
      </c:lineChart>
      <c:catAx>
        <c:axId val="814055424"/>
        <c:scaling>
          <c:orientation val="minMax"/>
        </c:scaling>
        <c:delete val="0"/>
        <c:axPos val="b"/>
        <c:numFmt formatCode="General" sourceLinked="1"/>
        <c:majorTickMark val="none"/>
        <c:minorTickMark val="none"/>
        <c:tickLblPos val="nextTo"/>
        <c:spPr>
          <a:noFill/>
          <a:ln w="3175" cap="flat" cmpd="sng" algn="ctr">
            <a:solidFill>
              <a:schemeClr val="bg1">
                <a:lumMod val="75000"/>
              </a:schemeClr>
            </a:solidFill>
            <a:round/>
          </a:ln>
          <a:effectLst/>
        </c:spPr>
        <c:txPr>
          <a:bodyPr rot="-60000000" spcFirstLastPara="1" vertOverflow="ellipsis" vert="horz" wrap="square" anchor="ctr" anchorCtr="1"/>
          <a:lstStyle/>
          <a:p>
            <a:pPr>
              <a:defRPr sz="7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814054176"/>
        <c:crosses val="autoZero"/>
        <c:auto val="1"/>
        <c:lblAlgn val="ctr"/>
        <c:lblOffset val="100"/>
        <c:tickLblSkip val="2"/>
        <c:tickMarkSkip val="1"/>
        <c:noMultiLvlLbl val="0"/>
      </c:catAx>
      <c:valAx>
        <c:axId val="814054176"/>
        <c:scaling>
          <c:orientation val="minMax"/>
          <c:max val="100"/>
        </c:scaling>
        <c:delete val="0"/>
        <c:axPos val="l"/>
        <c:numFmt formatCode="#,##0_);[Red]\(#,##0\)" sourceLinked="0"/>
        <c:majorTickMark val="none"/>
        <c:minorTickMark val="none"/>
        <c:tickLblPos val="nextTo"/>
        <c:spPr>
          <a:noFill/>
          <a:ln w="3175">
            <a:solidFill>
              <a:schemeClr val="bg1">
                <a:lumMod val="75000"/>
              </a:schemeClr>
            </a:solidFill>
          </a:ln>
          <a:effectLst/>
        </c:spPr>
        <c:txPr>
          <a:bodyPr rot="-60000000" spcFirstLastPara="1" vertOverflow="ellipsis" vert="horz" wrap="square" anchor="ctr" anchorCtr="1"/>
          <a:lstStyle/>
          <a:p>
            <a:pPr>
              <a:defRPr sz="7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814055424"/>
        <c:crosses val="autoZero"/>
        <c:crossBetween val="between"/>
        <c:majorUnit val="20"/>
      </c:valAx>
      <c:spPr>
        <a:noFill/>
        <a:ln>
          <a:noFill/>
        </a:ln>
        <a:effectLst/>
      </c:spPr>
    </c:plotArea>
    <c:legend>
      <c:legendPos val="t"/>
      <c:layout>
        <c:manualLayout>
          <c:xMode val="edge"/>
          <c:yMode val="edge"/>
          <c:x val="0.28879888888888888"/>
          <c:y val="0"/>
          <c:w val="0.44470546123233923"/>
          <c:h val="8.9059277361578038E-2"/>
        </c:manualLayout>
      </c:layout>
      <c:overlay val="0"/>
      <c:spPr>
        <a:noFill/>
        <a:ln>
          <a:noFill/>
        </a:ln>
        <a:effectLst/>
      </c:spPr>
      <c:txPr>
        <a:bodyPr rot="0" spcFirstLastPara="1" vertOverflow="ellipsis" vert="horz" wrap="square" anchor="ctr" anchorCtr="1"/>
        <a:lstStyle/>
        <a:p>
          <a:pPr>
            <a:defRPr sz="7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407814534965167E-2"/>
          <c:y val="4.9673389463907855E-2"/>
          <c:w val="0.89212788764548456"/>
          <c:h val="0.85323771294754502"/>
        </c:manualLayout>
      </c:layout>
      <c:barChart>
        <c:barDir val="col"/>
        <c:grouping val="stacked"/>
        <c:varyColors val="0"/>
        <c:ser>
          <c:idx val="0"/>
          <c:order val="0"/>
          <c:tx>
            <c:strRef>
              <c:f>Sheet1!$B$1</c:f>
              <c:strCache>
                <c:ptCount val="1"/>
                <c:pt idx="0">
                  <c:v>IT</c:v>
                </c:pt>
              </c:strCache>
            </c:strRef>
          </c:tx>
          <c:spPr>
            <a:solidFill>
              <a:srgbClr val="76D2FF"/>
            </a:solidFill>
            <a:ln>
              <a:noFill/>
            </a:ln>
            <a:effectLst/>
          </c:spPr>
          <c:invertIfNegative val="0"/>
          <c:dPt>
            <c:idx val="0"/>
            <c:invertIfNegative val="0"/>
            <c:bubble3D val="0"/>
            <c:spPr>
              <a:solidFill>
                <a:srgbClr val="BAE8FF"/>
              </a:solidFill>
              <a:ln>
                <a:noFill/>
              </a:ln>
              <a:effectLst/>
            </c:spPr>
            <c:extLst>
              <c:ext xmlns:c16="http://schemas.microsoft.com/office/drawing/2014/chart" uri="{C3380CC4-5D6E-409C-BE32-E72D297353CC}">
                <c16:uniqueId val="{00000001-A104-4E7F-8E3C-439A9B1684EF}"/>
              </c:ext>
            </c:extLst>
          </c:dPt>
          <c:dPt>
            <c:idx val="1"/>
            <c:invertIfNegative val="0"/>
            <c:bubble3D val="0"/>
            <c:spPr>
              <a:solidFill>
                <a:srgbClr val="BAE8FF"/>
              </a:solidFill>
              <a:ln>
                <a:noFill/>
              </a:ln>
              <a:effectLst/>
            </c:spPr>
            <c:extLst>
              <c:ext xmlns:c16="http://schemas.microsoft.com/office/drawing/2014/chart" uri="{C3380CC4-5D6E-409C-BE32-E72D297353CC}">
                <c16:uniqueId val="{00000003-A104-4E7F-8E3C-439A9B1684EF}"/>
              </c:ext>
            </c:extLst>
          </c:dPt>
          <c:dPt>
            <c:idx val="2"/>
            <c:invertIfNegative val="0"/>
            <c:bubble3D val="0"/>
            <c:spPr>
              <a:solidFill>
                <a:srgbClr val="BAE8FF"/>
              </a:solidFill>
              <a:ln>
                <a:noFill/>
              </a:ln>
              <a:effectLst/>
            </c:spPr>
            <c:extLst>
              <c:ext xmlns:c16="http://schemas.microsoft.com/office/drawing/2014/chart" uri="{C3380CC4-5D6E-409C-BE32-E72D297353CC}">
                <c16:uniqueId val="{00000005-A104-4E7F-8E3C-439A9B1684EF}"/>
              </c:ext>
            </c:extLst>
          </c:dPt>
          <c:dPt>
            <c:idx val="3"/>
            <c:invertIfNegative val="0"/>
            <c:bubble3D val="0"/>
            <c:spPr>
              <a:solidFill>
                <a:srgbClr val="76D2FF">
                  <a:alpha val="50000"/>
                </a:srgbClr>
              </a:solidFill>
              <a:ln>
                <a:noFill/>
              </a:ln>
              <a:effectLst/>
            </c:spPr>
            <c:extLst>
              <c:ext xmlns:c16="http://schemas.microsoft.com/office/drawing/2014/chart" uri="{C3380CC4-5D6E-409C-BE32-E72D297353CC}">
                <c16:uniqueId val="{00000007-A104-4E7F-8E3C-439A9B1684EF}"/>
              </c:ext>
            </c:extLst>
          </c:dPt>
          <c:dPt>
            <c:idx val="4"/>
            <c:invertIfNegative val="0"/>
            <c:bubble3D val="0"/>
            <c:spPr>
              <a:solidFill>
                <a:srgbClr val="76D2FF">
                  <a:alpha val="50000"/>
                </a:srgbClr>
              </a:solidFill>
              <a:ln>
                <a:noFill/>
              </a:ln>
              <a:effectLst/>
            </c:spPr>
            <c:extLst>
              <c:ext xmlns:c16="http://schemas.microsoft.com/office/drawing/2014/chart" uri="{C3380CC4-5D6E-409C-BE32-E72D297353CC}">
                <c16:uniqueId val="{00000009-A104-4E7F-8E3C-439A9B1684EF}"/>
              </c:ext>
            </c:extLst>
          </c:dPt>
          <c:dLbls>
            <c:dLbl>
              <c:idx val="0"/>
              <c:layout>
                <c:manualLayout>
                  <c:x val="0"/>
                  <c:y val="-0.1869198622799054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104-4E7F-8E3C-439A9B1684EF}"/>
                </c:ext>
              </c:extLst>
            </c:dLbl>
            <c:dLbl>
              <c:idx val="1"/>
              <c:layout>
                <c:manualLayout>
                  <c:x val="0"/>
                  <c:y val="-0.2049423778015062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104-4E7F-8E3C-439A9B1684EF}"/>
                </c:ext>
              </c:extLst>
            </c:dLbl>
            <c:dLbl>
              <c:idx val="2"/>
              <c:layout>
                <c:manualLayout>
                  <c:x val="1.4224884314087067E-3"/>
                  <c:y val="-0.2209171549557295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104-4E7F-8E3C-439A9B1684EF}"/>
                </c:ext>
              </c:extLst>
            </c:dLbl>
            <c:dLbl>
              <c:idx val="3"/>
              <c:layout>
                <c:manualLayout>
                  <c:x val="-7.2306483139341422E-4"/>
                  <c:y val="-0.2498745720248146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104-4E7F-8E3C-439A9B1684EF}"/>
                </c:ext>
              </c:extLst>
            </c:dLbl>
            <c:dLbl>
              <c:idx val="4"/>
              <c:layout>
                <c:manualLayout>
                  <c:x val="-7.0749730356144003E-3"/>
                  <c:y val="-0.2810319122192626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104-4E7F-8E3C-439A9B1684EF}"/>
                </c:ext>
              </c:extLst>
            </c:dLbl>
            <c:dLbl>
              <c:idx val="5"/>
              <c:layout>
                <c:manualLayout>
                  <c:x val="-7.3237512169713236E-3"/>
                  <c:y val="-0.3072382697730847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104-4E7F-8E3C-439A9B1684EF}"/>
                </c:ext>
              </c:extLst>
            </c:dLbl>
            <c:dLbl>
              <c:idx val="6"/>
              <c:layout>
                <c:manualLayout>
                  <c:x val="-1.4928487654442507E-3"/>
                  <c:y val="-0.3455237591341967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104-4E7F-8E3C-439A9B1684EF}"/>
                </c:ext>
              </c:extLst>
            </c:dLbl>
            <c:dLbl>
              <c:idx val="7"/>
              <c:layout>
                <c:manualLayout>
                  <c:x val="0"/>
                  <c:y val="-0.3696525102840272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104-4E7F-8E3C-439A9B1684EF}"/>
                </c:ext>
              </c:extLst>
            </c:dLbl>
            <c:dLbl>
              <c:idx val="8"/>
              <c:layout>
                <c:manualLayout>
                  <c:x val="-2.8449753575502498E-3"/>
                  <c:y val="-0.3943907116095280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A104-4E7F-8E3C-439A9B1684EF}"/>
                </c:ext>
              </c:extLst>
            </c:dLbl>
            <c:dLbl>
              <c:idx val="9"/>
              <c:layout>
                <c:manualLayout>
                  <c:x val="-1.06898643375748E-16"/>
                  <c:y val="-0.4270250973289085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A104-4E7F-8E3C-439A9B1684EF}"/>
                </c:ext>
              </c:extLst>
            </c:dLbl>
            <c:numFmt formatCode="#,##0_);[Red]\(#,##0\)" sourceLinked="0"/>
            <c:spPr>
              <a:noFill/>
              <a:ln>
                <a:noFill/>
              </a:ln>
              <a:effectLst/>
            </c:spPr>
            <c:txPr>
              <a:bodyPr rot="0" spcFirstLastPara="1" vertOverflow="ellipsis" vert="horz" wrap="square" lIns="38100" tIns="19050" rIns="38100" bIns="19050" anchor="t" anchorCtr="0">
                <a:spAutoFit/>
              </a:bodyPr>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2018</c:v>
                </c:pt>
                <c:pt idx="1">
                  <c:v>2019</c:v>
                </c:pt>
                <c:pt idx="2">
                  <c:v>2020</c:v>
                </c:pt>
                <c:pt idx="3">
                  <c:v>2021</c:v>
                </c:pt>
                <c:pt idx="4">
                  <c:v>2022</c:v>
                </c:pt>
                <c:pt idx="5">
                  <c:v>2023(F)</c:v>
                </c:pt>
                <c:pt idx="6">
                  <c:v>2024(F)</c:v>
                </c:pt>
                <c:pt idx="7">
                  <c:v>2025(F)</c:v>
                </c:pt>
                <c:pt idx="8">
                  <c:v>2026(F)</c:v>
                </c:pt>
                <c:pt idx="9">
                  <c:v>2027(F)</c:v>
                </c:pt>
              </c:strCache>
            </c:strRef>
          </c:cat>
          <c:val>
            <c:numRef>
              <c:f>Sheet1!$B$2:$B$11</c:f>
              <c:numCache>
                <c:formatCode>General</c:formatCode>
                <c:ptCount val="10"/>
                <c:pt idx="0">
                  <c:v>2570</c:v>
                </c:pt>
                <c:pt idx="1">
                  <c:v>2990</c:v>
                </c:pt>
                <c:pt idx="2">
                  <c:v>3310</c:v>
                </c:pt>
                <c:pt idx="3">
                  <c:v>3810</c:v>
                </c:pt>
                <c:pt idx="4">
                  <c:v>4310</c:v>
                </c:pt>
                <c:pt idx="5">
                  <c:v>4740</c:v>
                </c:pt>
                <c:pt idx="6">
                  <c:v>5220</c:v>
                </c:pt>
                <c:pt idx="7">
                  <c:v>5690</c:v>
                </c:pt>
                <c:pt idx="8">
                  <c:v>6170</c:v>
                </c:pt>
                <c:pt idx="9">
                  <c:v>6660</c:v>
                </c:pt>
              </c:numCache>
            </c:numRef>
          </c:val>
          <c:extLst>
            <c:ext xmlns:c16="http://schemas.microsoft.com/office/drawing/2014/chart" uri="{C3380CC4-5D6E-409C-BE32-E72D297353CC}">
              <c16:uniqueId val="{0000000F-A104-4E7F-8E3C-439A9B1684EF}"/>
            </c:ext>
          </c:extLst>
        </c:ser>
        <c:dLbls>
          <c:dLblPos val="ctr"/>
          <c:showLegendKey val="0"/>
          <c:showVal val="1"/>
          <c:showCatName val="0"/>
          <c:showSerName val="0"/>
          <c:showPercent val="0"/>
          <c:showBubbleSize val="0"/>
        </c:dLbls>
        <c:gapWidth val="60"/>
        <c:overlap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597311648"/>
        <c:crosses val="autoZero"/>
        <c:auto val="0"/>
        <c:lblAlgn val="ctr"/>
        <c:lblOffset val="100"/>
        <c:noMultiLvlLbl val="0"/>
      </c:catAx>
      <c:valAx>
        <c:axId val="597311648"/>
        <c:scaling>
          <c:orientation val="minMax"/>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597314976"/>
        <c:crosses val="autoZero"/>
        <c:crossBetween val="between"/>
        <c:majorUnit val="1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13622725142507"/>
          <c:y val="7.4552073849779438E-2"/>
          <c:w val="0.56202516696758487"/>
          <c:h val="0.79102898938980437"/>
        </c:manualLayout>
      </c:layout>
      <c:barChart>
        <c:barDir val="col"/>
        <c:grouping val="stacked"/>
        <c:varyColors val="0"/>
        <c:ser>
          <c:idx val="0"/>
          <c:order val="0"/>
          <c:tx>
            <c:strRef>
              <c:f>Sheet1!$B$1</c:f>
              <c:strCache>
                <c:ptCount val="1"/>
                <c:pt idx="0">
                  <c:v>미국</c:v>
                </c:pt>
              </c:strCache>
            </c:strRef>
          </c:tx>
          <c:spPr>
            <a:solidFill>
              <a:schemeClr val="accent4"/>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Sheet1!$B$2:$B$6</c:f>
              <c:numCache>
                <c:formatCode>General</c:formatCode>
                <c:ptCount val="5"/>
                <c:pt idx="0">
                  <c:v>161426</c:v>
                </c:pt>
                <c:pt idx="1">
                  <c:v>185861</c:v>
                </c:pt>
                <c:pt idx="2">
                  <c:v>211264</c:v>
                </c:pt>
                <c:pt idx="3">
                  <c:v>230932</c:v>
                </c:pt>
                <c:pt idx="4">
                  <c:v>259003</c:v>
                </c:pt>
              </c:numCache>
            </c:numRef>
          </c:val>
          <c:extLst>
            <c:ext xmlns:c16="http://schemas.microsoft.com/office/drawing/2014/chart" uri="{C3380CC4-5D6E-409C-BE32-E72D297353CC}">
              <c16:uniqueId val="{00000000-4189-482A-8771-D09A9C21F942}"/>
            </c:ext>
          </c:extLst>
        </c:ser>
        <c:ser>
          <c:idx val="1"/>
          <c:order val="1"/>
          <c:tx>
            <c:strRef>
              <c:f>Sheet1!$C$1</c:f>
              <c:strCache>
                <c:ptCount val="1"/>
                <c:pt idx="0">
                  <c:v>독일</c:v>
                </c:pt>
              </c:strCache>
            </c:strRef>
          </c:tx>
          <c:spPr>
            <a:solidFill>
              <a:srgbClr val="510DBC"/>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Sheet1!$C$2:$C$6</c:f>
              <c:numCache>
                <c:formatCode>General</c:formatCode>
                <c:ptCount val="5"/>
                <c:pt idx="0">
                  <c:v>15422</c:v>
                </c:pt>
                <c:pt idx="1">
                  <c:v>17870</c:v>
                </c:pt>
                <c:pt idx="2">
                  <c:v>18882</c:v>
                </c:pt>
                <c:pt idx="3">
                  <c:v>21807</c:v>
                </c:pt>
                <c:pt idx="4">
                  <c:v>24684</c:v>
                </c:pt>
              </c:numCache>
            </c:numRef>
          </c:val>
          <c:extLst>
            <c:ext xmlns:c16="http://schemas.microsoft.com/office/drawing/2014/chart" uri="{C3380CC4-5D6E-409C-BE32-E72D297353CC}">
              <c16:uniqueId val="{00000001-4189-482A-8771-D09A9C21F942}"/>
            </c:ext>
          </c:extLst>
        </c:ser>
        <c:ser>
          <c:idx val="2"/>
          <c:order val="2"/>
          <c:tx>
            <c:strRef>
              <c:f>Sheet1!$D$1</c:f>
              <c:strCache>
                <c:ptCount val="1"/>
                <c:pt idx="0">
                  <c:v>일본</c:v>
                </c:pt>
              </c:strCache>
            </c:strRef>
          </c:tx>
          <c:spPr>
            <a:solidFill>
              <a:srgbClr val="B497FF"/>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Sheet1!$D$2:$D$6</c:f>
              <c:numCache>
                <c:formatCode>General</c:formatCode>
                <c:ptCount val="5"/>
                <c:pt idx="0">
                  <c:v>14347</c:v>
                </c:pt>
                <c:pt idx="1">
                  <c:v>15663</c:v>
                </c:pt>
                <c:pt idx="2">
                  <c:v>17505</c:v>
                </c:pt>
                <c:pt idx="3">
                  <c:v>18773</c:v>
                </c:pt>
                <c:pt idx="4">
                  <c:v>19532</c:v>
                </c:pt>
              </c:numCache>
            </c:numRef>
          </c:val>
          <c:extLst>
            <c:ext xmlns:c16="http://schemas.microsoft.com/office/drawing/2014/chart" uri="{C3380CC4-5D6E-409C-BE32-E72D297353CC}">
              <c16:uniqueId val="{00000002-4189-482A-8771-D09A9C21F942}"/>
            </c:ext>
          </c:extLst>
        </c:ser>
        <c:ser>
          <c:idx val="3"/>
          <c:order val="3"/>
          <c:tx>
            <c:strRef>
              <c:f>Sheet1!$E$1</c:f>
              <c:strCache>
                <c:ptCount val="1"/>
                <c:pt idx="0">
                  <c:v>중국</c:v>
                </c:pt>
              </c:strCache>
            </c:strRef>
          </c:tx>
          <c:spPr>
            <a:solidFill>
              <a:srgbClr val="AB0D82"/>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Sheet1!$E$2:$E$6</c:f>
              <c:numCache>
                <c:formatCode>General</c:formatCode>
                <c:ptCount val="5"/>
                <c:pt idx="0">
                  <c:v>7816</c:v>
                </c:pt>
                <c:pt idx="1">
                  <c:v>8820</c:v>
                </c:pt>
                <c:pt idx="2">
                  <c:v>11111</c:v>
                </c:pt>
                <c:pt idx="3">
                  <c:v>12947</c:v>
                </c:pt>
                <c:pt idx="4">
                  <c:v>16888</c:v>
                </c:pt>
              </c:numCache>
            </c:numRef>
          </c:val>
          <c:extLst>
            <c:ext xmlns:c16="http://schemas.microsoft.com/office/drawing/2014/chart" uri="{C3380CC4-5D6E-409C-BE32-E72D297353CC}">
              <c16:uniqueId val="{00000003-4189-482A-8771-D09A9C21F942}"/>
            </c:ext>
          </c:extLst>
        </c:ser>
        <c:ser>
          <c:idx val="4"/>
          <c:order val="4"/>
          <c:tx>
            <c:strRef>
              <c:f>Sheet1!$F$1</c:f>
              <c:strCache>
                <c:ptCount val="1"/>
                <c:pt idx="0">
                  <c:v>프랑스</c:v>
                </c:pt>
              </c:strCache>
            </c:strRef>
          </c:tx>
          <c:spPr>
            <a:solidFill>
              <a:srgbClr val="FFA3DA"/>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Sheet1!$F$2:$F$6</c:f>
              <c:numCache>
                <c:formatCode>General</c:formatCode>
                <c:ptCount val="5"/>
                <c:pt idx="0">
                  <c:v>9928</c:v>
                </c:pt>
                <c:pt idx="1">
                  <c:v>11127</c:v>
                </c:pt>
                <c:pt idx="2">
                  <c:v>11793</c:v>
                </c:pt>
                <c:pt idx="3">
                  <c:v>13440</c:v>
                </c:pt>
                <c:pt idx="4">
                  <c:v>15841</c:v>
                </c:pt>
              </c:numCache>
            </c:numRef>
          </c:val>
          <c:extLst>
            <c:ext xmlns:c16="http://schemas.microsoft.com/office/drawing/2014/chart" uri="{C3380CC4-5D6E-409C-BE32-E72D297353CC}">
              <c16:uniqueId val="{00000004-4189-482A-8771-D09A9C21F942}"/>
            </c:ext>
          </c:extLst>
        </c:ser>
        <c:dLbls>
          <c:showLegendKey val="0"/>
          <c:showVal val="0"/>
          <c:showCatName val="0"/>
          <c:showSerName val="0"/>
          <c:showPercent val="0"/>
          <c:showBubbleSize val="0"/>
        </c:dLbls>
        <c:gapWidth val="100"/>
        <c:overlap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597311648"/>
        <c:crosses val="autoZero"/>
        <c:auto val="1"/>
        <c:lblAlgn val="ctr"/>
        <c:lblOffset val="100"/>
        <c:noMultiLvlLbl val="0"/>
      </c:catAx>
      <c:valAx>
        <c:axId val="597311648"/>
        <c:scaling>
          <c:orientation val="minMax"/>
          <c:max val="350000"/>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59731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7251195288434"/>
          <c:y val="0"/>
          <c:w val="0.5324306912635578"/>
          <c:h val="1"/>
        </c:manualLayout>
      </c:layout>
      <c:pieChart>
        <c:varyColors val="1"/>
        <c:ser>
          <c:idx val="0"/>
          <c:order val="0"/>
          <c:tx>
            <c:strRef>
              <c:f>Sheet1!$B$1</c:f>
              <c:strCache>
                <c:ptCount val="1"/>
                <c:pt idx="0">
                  <c:v>시장점유율</c:v>
                </c:pt>
              </c:strCache>
            </c:strRef>
          </c:tx>
          <c:dPt>
            <c:idx val="0"/>
            <c:bubble3D val="0"/>
            <c:explosion val="1"/>
            <c:spPr>
              <a:solidFill>
                <a:srgbClr val="91DBFF"/>
              </a:solidFill>
              <a:ln w="0">
                <a:solidFill>
                  <a:schemeClr val="lt1"/>
                </a:solidFill>
              </a:ln>
              <a:effectLst/>
            </c:spPr>
            <c:extLst>
              <c:ext xmlns:c16="http://schemas.microsoft.com/office/drawing/2014/chart" uri="{C3380CC4-5D6E-409C-BE32-E72D297353CC}">
                <c16:uniqueId val="{00000001-5B2A-4348-8971-8D08F4B6F6C6}"/>
              </c:ext>
            </c:extLst>
          </c:dPt>
          <c:dPt>
            <c:idx val="1"/>
            <c:bubble3D val="0"/>
            <c:spPr>
              <a:solidFill>
                <a:srgbClr val="743DC9"/>
              </a:solidFill>
              <a:ln w="19050">
                <a:solidFill>
                  <a:srgbClr val="C00000"/>
                </a:solidFill>
                <a:prstDash val="sysDash"/>
              </a:ln>
              <a:effectLst/>
            </c:spPr>
            <c:extLst>
              <c:ext xmlns:c16="http://schemas.microsoft.com/office/drawing/2014/chart" uri="{C3380CC4-5D6E-409C-BE32-E72D297353CC}">
                <c16:uniqueId val="{00000003-5B2A-4348-8971-8D08F4B6F6C6}"/>
              </c:ext>
            </c:extLst>
          </c:dPt>
          <c:dPt>
            <c:idx val="2"/>
            <c:bubble3D val="0"/>
            <c:spPr>
              <a:solidFill>
                <a:srgbClr val="C3ACFF"/>
              </a:solidFill>
              <a:ln w="0">
                <a:noFill/>
              </a:ln>
              <a:effectLst/>
            </c:spPr>
            <c:extLst>
              <c:ext xmlns:c16="http://schemas.microsoft.com/office/drawing/2014/chart" uri="{C3380CC4-5D6E-409C-BE32-E72D297353CC}">
                <c16:uniqueId val="{00000005-5B2A-4348-8971-8D08F4B6F6C6}"/>
              </c:ext>
            </c:extLst>
          </c:dPt>
          <c:dPt>
            <c:idx val="3"/>
            <c:bubble3D val="0"/>
            <c:spPr>
              <a:solidFill>
                <a:srgbClr val="BC3D9B"/>
              </a:solidFill>
              <a:ln w="0">
                <a:solidFill>
                  <a:schemeClr val="lt1"/>
                </a:solidFill>
              </a:ln>
              <a:effectLst/>
            </c:spPr>
            <c:extLst>
              <c:ext xmlns:c16="http://schemas.microsoft.com/office/drawing/2014/chart" uri="{C3380CC4-5D6E-409C-BE32-E72D297353CC}">
                <c16:uniqueId val="{00000007-5B2A-4348-8971-8D08F4B6F6C6}"/>
              </c:ext>
            </c:extLst>
          </c:dPt>
          <c:dPt>
            <c:idx val="4"/>
            <c:bubble3D val="0"/>
            <c:spPr>
              <a:solidFill>
                <a:srgbClr val="FFB5E1"/>
              </a:solidFill>
              <a:ln w="0">
                <a:solidFill>
                  <a:schemeClr val="lt1"/>
                </a:solidFill>
              </a:ln>
              <a:effectLst/>
            </c:spPr>
            <c:extLst>
              <c:ext xmlns:c16="http://schemas.microsoft.com/office/drawing/2014/chart" uri="{C3380CC4-5D6E-409C-BE32-E72D297353CC}">
                <c16:uniqueId val="{00000009-5B2A-4348-8971-8D08F4B6F6C6}"/>
              </c:ext>
            </c:extLst>
          </c:dPt>
          <c:dPt>
            <c:idx val="5"/>
            <c:bubble3D val="0"/>
            <c:spPr>
              <a:solidFill>
                <a:srgbClr val="3AA598"/>
              </a:solidFill>
              <a:ln w="0">
                <a:solidFill>
                  <a:schemeClr val="lt1"/>
                </a:solidFill>
              </a:ln>
              <a:effectLst/>
            </c:spPr>
            <c:extLst>
              <c:ext xmlns:c16="http://schemas.microsoft.com/office/drawing/2014/chart" uri="{C3380CC4-5D6E-409C-BE32-E72D297353CC}">
                <c16:uniqueId val="{0000000B-5B2A-4348-8971-8D08F4B6F6C6}"/>
              </c:ext>
            </c:extLst>
          </c:dPt>
          <c:dLbls>
            <c:dLbl>
              <c:idx val="0"/>
              <c:layout>
                <c:manualLayout>
                  <c:x val="-9.4721569824215895E-2"/>
                  <c:y val="0.1778837024282382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B2A-4348-8971-8D08F4B6F6C6}"/>
                </c:ext>
              </c:extLst>
            </c:dLbl>
            <c:dLbl>
              <c:idx val="1"/>
              <c:layout>
                <c:manualLayout>
                  <c:x val="-0.10816469451766803"/>
                  <c:y val="-8.980205056926553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B2A-4348-8971-8D08F4B6F6C6}"/>
                </c:ext>
              </c:extLst>
            </c:dLbl>
            <c:dLbl>
              <c:idx val="2"/>
              <c:layout>
                <c:manualLayout>
                  <c:x val="-1.6475714164538892E-2"/>
                  <c:y val="-7.529851729054959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B2A-4348-8971-8D08F4B6F6C6}"/>
                </c:ext>
              </c:extLst>
            </c:dLbl>
            <c:dLbl>
              <c:idx val="4"/>
              <c:layout>
                <c:manualLayout>
                  <c:x val="6.2053818765742105E-2"/>
                  <c:y val="-8.7346980448714306E-2"/>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5.6177212770337555E-2"/>
                      <c:h val="9.9410733847710167E-2"/>
                    </c:manualLayout>
                  </c15:layout>
                </c:ext>
                <c:ext xmlns:c16="http://schemas.microsoft.com/office/drawing/2014/chart" uri="{C3380CC4-5D6E-409C-BE32-E72D297353CC}">
                  <c16:uniqueId val="{00000009-5B2A-4348-8971-8D08F4B6F6C6}"/>
                </c:ext>
              </c:extLst>
            </c:dLbl>
            <c:dLbl>
              <c:idx val="5"/>
              <c:layout>
                <c:manualLayout>
                  <c:x val="0.10967374543493404"/>
                  <c:y val="0.1178556966258384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B2A-4348-8971-8D08F4B6F6C6}"/>
                </c:ext>
              </c:extLst>
            </c:dLbl>
            <c:numFmt formatCode="0%" sourceLinked="0"/>
            <c:spPr>
              <a:noFill/>
              <a:ln>
                <a:noFill/>
              </a:ln>
              <a:effectLst/>
            </c:spPr>
            <c:txPr>
              <a:bodyPr rot="0" spcFirstLastPara="1" vertOverflow="ellipsis" vert="horz" wrap="square" lIns="38100" tIns="19050" rIns="38100" bIns="19050" anchor="ctr" anchorCtr="0">
                <a:spAutoFit/>
              </a:bodyPr>
              <a:lstStyle/>
              <a:p>
                <a:pPr algn="ctr">
                  <a:defRPr lang="en-US" altLang="ko-KR" sz="900" b="1" i="0" u="none" strike="noStrike" kern="1200" baseline="0">
                    <a:ln>
                      <a:solidFill>
                        <a:sysClr val="window" lastClr="FFFFFF">
                          <a:lumMod val="65000"/>
                          <a:alpha val="0"/>
                        </a:sysClr>
                      </a:solidFill>
                    </a:ln>
                    <a:solidFill>
                      <a:schemeClr val="bg1"/>
                    </a:solidFill>
                    <a:latin typeface="KoPub돋움체 Medium" panose="00000600000000000000" pitchFamily="2" charset="-127"/>
                    <a:ea typeface="KoPub돋움체 Medium" panose="00000600000000000000" pitchFamily="2" charset="-127"/>
                    <a:cs typeface="+mn-cs"/>
                  </a:defRPr>
                </a:pPr>
                <a:endParaRPr lang="ko-K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자가면역 치료제</c:v>
                </c:pt>
                <c:pt idx="1">
                  <c:v>면역항암제</c:v>
                </c:pt>
                <c:pt idx="2">
                  <c:v>당뇨병 치료제</c:v>
                </c:pt>
                <c:pt idx="3">
                  <c:v>백신</c:v>
                </c:pt>
                <c:pt idx="4">
                  <c:v>기타 중추신경계</c:v>
                </c:pt>
                <c:pt idx="5">
                  <c:v>기타</c:v>
                </c:pt>
              </c:strCache>
            </c:strRef>
          </c:cat>
          <c:val>
            <c:numRef>
              <c:f>Sheet1!$B$2:$B$7</c:f>
              <c:numCache>
                <c:formatCode>General</c:formatCode>
                <c:ptCount val="6"/>
                <c:pt idx="0">
                  <c:v>0.22</c:v>
                </c:pt>
                <c:pt idx="1">
                  <c:v>0.18</c:v>
                </c:pt>
                <c:pt idx="2">
                  <c:v>0.18</c:v>
                </c:pt>
                <c:pt idx="3">
                  <c:v>0.05</c:v>
                </c:pt>
                <c:pt idx="4">
                  <c:v>0.04</c:v>
                </c:pt>
                <c:pt idx="5">
                  <c:v>0.33</c:v>
                </c:pt>
              </c:numCache>
            </c:numRef>
          </c:val>
          <c:extLst>
            <c:ext xmlns:c16="http://schemas.microsoft.com/office/drawing/2014/chart" uri="{C3380CC4-5D6E-409C-BE32-E72D297353CC}">
              <c16:uniqueId val="{0000000C-5B2A-4348-8971-8D08F4B6F6C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
          <c:y val="3.5738225158167679E-2"/>
          <c:w val="0.2257327998455898"/>
          <c:h val="0.5529404859435829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ysClr val="window" lastClr="FFFFFF">
                    <a:lumMod val="65000"/>
                    <a:alpha val="0"/>
                  </a:sysClr>
                </a:solidFill>
              </a:ln>
              <a:solidFill>
                <a:schemeClr val="tx1">
                  <a:lumMod val="85000"/>
                  <a:lumOff val="15000"/>
                </a:schemeClr>
              </a:solidFill>
              <a:latin typeface="+mn-ea"/>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3.2070707070707069E-2"/>
          <c:y val="2.924741011163871E-2"/>
          <c:w val="0.93585858585858583"/>
          <c:h val="0.85315993810292645"/>
        </c:manualLayout>
      </c:layout>
      <c:barChart>
        <c:barDir val="col"/>
        <c:grouping val="clustered"/>
        <c:varyColors val="0"/>
        <c:ser>
          <c:idx val="0"/>
          <c:order val="0"/>
          <c:tx>
            <c:strRef>
              <c:f>Report!$C$754</c:f>
              <c:strCache>
                <c:ptCount val="1"/>
                <c:pt idx="0">
                  <c:v>모든질환</c:v>
                </c:pt>
              </c:strCache>
            </c:strRef>
          </c:tx>
          <c:spPr>
            <a:solidFill>
              <a:srgbClr val="7213EA"/>
            </a:solidFill>
            <a:ln>
              <a:solidFill>
                <a:srgbClr val="7213EA"/>
              </a:solidFill>
            </a:ln>
            <a:effectLst/>
          </c:spPr>
          <c:invertIfNegative val="0"/>
          <c:dLbls>
            <c:numFmt formatCode="0%" sourceLinked="0"/>
            <c:spPr>
              <a:noFill/>
              <a:ln>
                <a:noFill/>
              </a:ln>
              <a:effectLst/>
            </c:spPr>
            <c:txPr>
              <a:bodyPr rot="0" spcFirstLastPara="1" vertOverflow="ellipsis" vert="horz" wrap="square" anchor="ctr" anchorCtr="1"/>
              <a:lstStyle/>
              <a:p>
                <a:pPr>
                  <a:defRPr sz="900" b="1" i="0" u="none" strike="noStrike" kern="1200" baseline="0">
                    <a:solidFill>
                      <a:srgbClr val="7213EA"/>
                    </a:solidFill>
                    <a:latin typeface="KoPub돋움체 Medium" panose="00000600000000000000" pitchFamily="2" charset="-127"/>
                    <a:ea typeface="KoPub돋움체 Medium" panose="00000600000000000000" pitchFamily="2" charset="-127"/>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Report!$D$753:$H$753</c:f>
              <c:strCache>
                <c:ptCount val="4"/>
                <c:pt idx="0">
                  <c:v>1상 ▶ 2상</c:v>
                </c:pt>
                <c:pt idx="1">
                  <c:v>2상 ▶ 3상</c:v>
                </c:pt>
                <c:pt idx="2">
                  <c:v>3상 ▶ 심사</c:v>
                </c:pt>
                <c:pt idx="3">
                  <c:v>심사 ▶ 승인</c:v>
                </c:pt>
              </c:strCache>
              <c:extLst/>
            </c:strRef>
          </c:cat>
          <c:val>
            <c:numRef>
              <c:f>Report!$D$754:$H$754</c:f>
              <c:numCache>
                <c:formatCode>0.0%</c:formatCode>
                <c:ptCount val="4"/>
                <c:pt idx="0">
                  <c:v>0.52</c:v>
                </c:pt>
                <c:pt idx="1">
                  <c:v>0.28899999999999998</c:v>
                </c:pt>
                <c:pt idx="2">
                  <c:v>0.57799999999999996</c:v>
                </c:pt>
                <c:pt idx="3">
                  <c:v>0.90600000000000003</c:v>
                </c:pt>
              </c:numCache>
              <c:extLst/>
            </c:numRef>
          </c:val>
          <c:extLst>
            <c:ext xmlns:c16="http://schemas.microsoft.com/office/drawing/2014/chart" uri="{C3380CC4-5D6E-409C-BE32-E72D297353CC}">
              <c16:uniqueId val="{00000000-B1A1-4BB3-BFFA-B9E20B997691}"/>
            </c:ext>
          </c:extLst>
        </c:ser>
        <c:ser>
          <c:idx val="1"/>
          <c:order val="1"/>
          <c:tx>
            <c:strRef>
              <c:f>Report!$C$755</c:f>
              <c:strCache>
                <c:ptCount val="1"/>
                <c:pt idx="0">
                  <c:v>희귀질환</c:v>
                </c:pt>
              </c:strCache>
            </c:strRef>
          </c:tx>
          <c:spPr>
            <a:solidFill>
              <a:schemeClr val="dk1">
                <a:tint val="55000"/>
              </a:schemeClr>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Report!$D$753:$H$753</c:f>
              <c:strCache>
                <c:ptCount val="4"/>
                <c:pt idx="0">
                  <c:v>1상 ▶ 2상</c:v>
                </c:pt>
                <c:pt idx="1">
                  <c:v>2상 ▶ 3상</c:v>
                </c:pt>
                <c:pt idx="2">
                  <c:v>3상 ▶ 심사</c:v>
                </c:pt>
                <c:pt idx="3">
                  <c:v>심사 ▶ 승인</c:v>
                </c:pt>
              </c:strCache>
              <c:extLst/>
            </c:strRef>
          </c:cat>
          <c:val>
            <c:numRef>
              <c:f>Report!$D$755:$H$755</c:f>
              <c:numCache>
                <c:formatCode>0.0%</c:formatCode>
                <c:ptCount val="4"/>
                <c:pt idx="0">
                  <c:v>0.67400000000000004</c:v>
                </c:pt>
                <c:pt idx="1">
                  <c:v>0.44600000000000001</c:v>
                </c:pt>
                <c:pt idx="2">
                  <c:v>0.60399999999999998</c:v>
                </c:pt>
                <c:pt idx="3">
                  <c:v>0.93600000000000005</c:v>
                </c:pt>
              </c:numCache>
              <c:extLst/>
            </c:numRef>
          </c:val>
          <c:extLst>
            <c:ext xmlns:c16="http://schemas.microsoft.com/office/drawing/2014/chart" uri="{C3380CC4-5D6E-409C-BE32-E72D297353CC}">
              <c16:uniqueId val="{00000001-B1A1-4BB3-BFFA-B9E20B997691}"/>
            </c:ext>
          </c:extLst>
        </c:ser>
        <c:ser>
          <c:idx val="2"/>
          <c:order val="2"/>
          <c:tx>
            <c:strRef>
              <c:f>Report!$C$756</c:f>
              <c:strCache>
                <c:ptCount val="1"/>
                <c:pt idx="0">
                  <c:v>만성질환</c:v>
                </c:pt>
              </c:strCache>
            </c:strRef>
          </c:tx>
          <c:spPr>
            <a:solidFill>
              <a:schemeClr val="dk1">
                <a:tint val="75000"/>
              </a:schemeClr>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Report!$D$753:$H$753</c:f>
              <c:strCache>
                <c:ptCount val="4"/>
                <c:pt idx="0">
                  <c:v>1상 ▶ 2상</c:v>
                </c:pt>
                <c:pt idx="1">
                  <c:v>2상 ▶ 3상</c:v>
                </c:pt>
                <c:pt idx="2">
                  <c:v>3상 ▶ 심사</c:v>
                </c:pt>
                <c:pt idx="3">
                  <c:v>심사 ▶ 승인</c:v>
                </c:pt>
              </c:strCache>
              <c:extLst/>
            </c:strRef>
          </c:cat>
          <c:val>
            <c:numRef>
              <c:f>Report!$D$756:$H$756</c:f>
              <c:numCache>
                <c:formatCode>0.0%</c:formatCode>
                <c:ptCount val="4"/>
                <c:pt idx="0">
                  <c:v>0.46</c:v>
                </c:pt>
                <c:pt idx="1">
                  <c:v>0.23100000000000001</c:v>
                </c:pt>
                <c:pt idx="2">
                  <c:v>0.59499999999999997</c:v>
                </c:pt>
                <c:pt idx="3">
                  <c:v>0.92600000000000005</c:v>
                </c:pt>
              </c:numCache>
              <c:extLst/>
            </c:numRef>
          </c:val>
          <c:extLst>
            <c:ext xmlns:c16="http://schemas.microsoft.com/office/drawing/2014/chart" uri="{C3380CC4-5D6E-409C-BE32-E72D297353CC}">
              <c16:uniqueId val="{00000002-B1A1-4BB3-BFFA-B9E20B997691}"/>
            </c:ext>
          </c:extLst>
        </c:ser>
        <c:dLbls>
          <c:showLegendKey val="0"/>
          <c:showVal val="0"/>
          <c:showCatName val="0"/>
          <c:showSerName val="0"/>
          <c:showPercent val="0"/>
          <c:showBubbleSize val="0"/>
        </c:dLbls>
        <c:gapWidth val="75"/>
        <c:axId val="1889503599"/>
        <c:axId val="1889496527"/>
      </c:barChart>
      <c:catAx>
        <c:axId val="1889503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endParaRPr lang="ko-KR"/>
          </a:p>
        </c:txPr>
        <c:crossAx val="1889496527"/>
        <c:crosses val="autoZero"/>
        <c:auto val="1"/>
        <c:lblAlgn val="ctr"/>
        <c:lblOffset val="100"/>
        <c:noMultiLvlLbl val="0"/>
      </c:catAx>
      <c:valAx>
        <c:axId val="1889496527"/>
        <c:scaling>
          <c:orientation val="minMax"/>
        </c:scaling>
        <c:delete val="1"/>
        <c:axPos val="l"/>
        <c:numFmt formatCode="0.0%" sourceLinked="1"/>
        <c:majorTickMark val="none"/>
        <c:minorTickMark val="none"/>
        <c:tickLblPos val="nextTo"/>
        <c:crossAx val="1889503599"/>
        <c:crosses val="autoZero"/>
        <c:crossBetween val="between"/>
      </c:valAx>
      <c:spPr>
        <a:noFill/>
        <a:ln>
          <a:noFill/>
        </a:ln>
        <a:effectLst/>
      </c:spPr>
    </c:plotArea>
    <c:legend>
      <c:legendPos val="t"/>
      <c:layout>
        <c:manualLayout>
          <c:xMode val="edge"/>
          <c:yMode val="edge"/>
          <c:x val="5.3707759412304872E-2"/>
          <c:y val="3.5108861682347232E-2"/>
          <c:w val="0.42027020202020204"/>
          <c:h val="7.514349039259035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endParaRPr lang="ko-KR"/>
        </a:p>
      </c:txPr>
    </c:legend>
    <c:plotVisOnly val="1"/>
    <c:dispBlanksAs val="gap"/>
    <c:showDLblsOverMax val="0"/>
  </c:chart>
  <c:spPr>
    <a:noFill/>
    <a:ln>
      <a:noFill/>
    </a:ln>
    <a:effectLst/>
  </c:spPr>
  <c:txPr>
    <a:bodyPr/>
    <a:lstStyle/>
    <a:p>
      <a:pPr>
        <a:defRPr>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7.1356378595676812E-2"/>
          <c:y val="2.9495686794956868E-2"/>
          <c:w val="0.92794481944115614"/>
          <c:h val="0.87867186463171865"/>
        </c:manualLayout>
      </c:layout>
      <c:barChart>
        <c:barDir val="col"/>
        <c:grouping val="clustered"/>
        <c:varyColors val="0"/>
        <c:ser>
          <c:idx val="0"/>
          <c:order val="0"/>
          <c:tx>
            <c:strRef>
              <c:f>Sheet1!$B$1</c:f>
              <c:strCache>
                <c:ptCount val="1"/>
                <c:pt idx="0">
                  <c:v>열1</c:v>
                </c:pt>
              </c:strCache>
            </c:strRef>
          </c:tx>
          <c:spPr>
            <a:solidFill>
              <a:schemeClr val="dk1">
                <a:tint val="88500"/>
              </a:schemeClr>
            </a:solidFill>
            <a:ln>
              <a:noFill/>
            </a:ln>
            <a:effectLst/>
          </c:spPr>
          <c:invertIfNegative val="0"/>
          <c:dPt>
            <c:idx val="2"/>
            <c:invertIfNegative val="0"/>
            <c:bubble3D val="0"/>
            <c:spPr>
              <a:solidFill>
                <a:srgbClr val="FD349C"/>
              </a:solidFill>
              <a:ln>
                <a:noFill/>
              </a:ln>
              <a:effectLst/>
            </c:spPr>
            <c:extLst>
              <c:ext xmlns:c16="http://schemas.microsoft.com/office/drawing/2014/chart" uri="{C3380CC4-5D6E-409C-BE32-E72D297353CC}">
                <c16:uniqueId val="{00000003-CAF9-4F54-A6AD-4CE3460AC7F4}"/>
              </c:ext>
            </c:extLst>
          </c:dPt>
          <c:dLbls>
            <c:dLbl>
              <c:idx val="2"/>
              <c:layout>
                <c:manualLayout>
                  <c:x val="2.9155188246097071E-3"/>
                  <c:y val="3.1163796866663433E-2"/>
                </c:manualLayout>
              </c:layout>
              <c:tx>
                <c:rich>
                  <a:bodyPr/>
                  <a:lstStyle/>
                  <a:p>
                    <a:fld id="{DDFD3D83-A374-4F73-8F67-90684728B631}" type="VALUE">
                      <a:rPr lang="en-US" altLang="ko-KR" smtClean="0"/>
                      <a:pPr/>
                      <a:t>[값]</a:t>
                    </a:fld>
                    <a:r>
                      <a:rPr lang="en-US" altLang="ko-KR"/>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F9-4F54-A6AD-4CE3460AC7F4}"/>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D349C"/>
                    </a:solidFill>
                    <a:latin typeface="KoPub돋움체 Bold" panose="00000800000000000000" pitchFamily="2" charset="-127"/>
                    <a:ea typeface="KoPub돋움체 Bold" panose="00000800000000000000" pitchFamily="2" charset="-127"/>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비뇨기</c:v>
                </c:pt>
                <c:pt idx="1">
                  <c:v>심혈관</c:v>
                </c:pt>
                <c:pt idx="2">
                  <c:v>종양</c:v>
                </c:pt>
                <c:pt idx="3">
                  <c:v>신경</c:v>
                </c:pt>
                <c:pt idx="4">
                  <c:v>정신과</c:v>
                </c:pt>
                <c:pt idx="5">
                  <c:v>소화기</c:v>
                </c:pt>
                <c:pt idx="6">
                  <c:v>알레르기</c:v>
                </c:pt>
                <c:pt idx="7">
                  <c:v>안과</c:v>
                </c:pt>
                <c:pt idx="8">
                  <c:v>감염성</c:v>
                </c:pt>
                <c:pt idx="9">
                  <c:v>대사성</c:v>
                </c:pt>
                <c:pt idx="10">
                  <c:v>혈액</c:v>
                </c:pt>
              </c:strCache>
            </c:strRef>
          </c:cat>
          <c:val>
            <c:numRef>
              <c:f>Sheet1!$B$2:$B$12</c:f>
              <c:numCache>
                <c:formatCode>0.00%</c:formatCode>
                <c:ptCount val="11"/>
                <c:pt idx="0">
                  <c:v>3.5999999999999997E-2</c:v>
                </c:pt>
                <c:pt idx="1">
                  <c:v>4.8000000000000001E-2</c:v>
                </c:pt>
                <c:pt idx="2">
                  <c:v>5.2999999999999999E-2</c:v>
                </c:pt>
                <c:pt idx="3">
                  <c:v>5.8999999999999997E-2</c:v>
                </c:pt>
                <c:pt idx="4">
                  <c:v>7.2999999999999995E-2</c:v>
                </c:pt>
                <c:pt idx="5">
                  <c:v>8.3000000000000004E-2</c:v>
                </c:pt>
                <c:pt idx="6">
                  <c:v>0.10299999999999999</c:v>
                </c:pt>
                <c:pt idx="7">
                  <c:v>0.11899999999999999</c:v>
                </c:pt>
                <c:pt idx="8">
                  <c:v>0.13200000000000001</c:v>
                </c:pt>
                <c:pt idx="9">
                  <c:v>0.155</c:v>
                </c:pt>
                <c:pt idx="10">
                  <c:v>0.23899999999999999</c:v>
                </c:pt>
              </c:numCache>
            </c:numRef>
          </c:val>
          <c:extLst>
            <c:ext xmlns:c16="http://schemas.microsoft.com/office/drawing/2014/chart" uri="{C3380CC4-5D6E-409C-BE32-E72D297353CC}">
              <c16:uniqueId val="{00000000-CAF9-4F54-A6AD-4CE3460AC7F4}"/>
            </c:ext>
          </c:extLst>
        </c:ser>
        <c:dLbls>
          <c:showLegendKey val="0"/>
          <c:showVal val="0"/>
          <c:showCatName val="0"/>
          <c:showSerName val="0"/>
          <c:showPercent val="0"/>
          <c:showBubbleSize val="0"/>
        </c:dLbls>
        <c:gapWidth val="100"/>
        <c:overlap val="-27"/>
        <c:axId val="261973120"/>
        <c:axId val="222968864"/>
      </c:barChart>
      <c:catAx>
        <c:axId val="26197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ko-KR"/>
          </a:p>
        </c:txPr>
        <c:crossAx val="222968864"/>
        <c:crosses val="autoZero"/>
        <c:auto val="1"/>
        <c:lblAlgn val="ctr"/>
        <c:lblOffset val="100"/>
        <c:noMultiLvlLbl val="0"/>
      </c:catAx>
      <c:valAx>
        <c:axId val="222968864"/>
        <c:scaling>
          <c:orientation val="minMax"/>
          <c:max val="0.25"/>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ko-KR"/>
          </a:p>
        </c:txPr>
        <c:crossAx val="261973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0.80053</cdr:y>
    </cdr:from>
    <cdr:to>
      <cdr:x>0.31187</cdr:x>
      <cdr:y>1</cdr:y>
    </cdr:to>
    <cdr:sp macro="" textlink="">
      <cdr:nvSpPr>
        <cdr:cNvPr id="2" name="설명선: 굽은 선(테두리 없음) 1">
          <a:extLst xmlns:a="http://schemas.openxmlformats.org/drawingml/2006/main">
            <a:ext uri="{FF2B5EF4-FFF2-40B4-BE49-F238E27FC236}">
              <a16:creationId xmlns:a16="http://schemas.microsoft.com/office/drawing/2014/main" id="{E3FF73CF-9F40-44B1-8E7E-BC95BF64A25F}"/>
            </a:ext>
          </a:extLst>
        </cdr:cNvPr>
        <cdr:cNvSpPr/>
      </cdr:nvSpPr>
      <cdr:spPr>
        <a:xfrm xmlns:a="http://schemas.openxmlformats.org/drawingml/2006/main">
          <a:off x="0" y="1623024"/>
          <a:ext cx="1334649" cy="404413"/>
        </a:xfrm>
        <a:prstGeom xmlns:a="http://schemas.openxmlformats.org/drawingml/2006/main" prst="callout2">
          <a:avLst>
            <a:gd name="adj1" fmla="val 60103"/>
            <a:gd name="adj2" fmla="val 97221"/>
            <a:gd name="adj3" fmla="val 60103"/>
            <a:gd name="adj4" fmla="val 105043"/>
            <a:gd name="adj5" fmla="val 21086"/>
            <a:gd name="adj6" fmla="val 120123"/>
          </a:avLst>
        </a:prstGeom>
        <a:noFill xmlns:a="http://schemas.openxmlformats.org/drawingml/2006/main"/>
        <a:ln xmlns:a="http://schemas.openxmlformats.org/drawingml/2006/main" w="3175">
          <a:solidFill>
            <a:srgbClr val="BC3D9B"/>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pPr marL="171450" marR="0" lvl="0" indent="-171450" algn="l" rtl="0" fontAlgn="ctr">
            <a:lnSpc>
              <a:spcPct val="110000"/>
            </a:lnSpc>
            <a:spcBef>
              <a:spcPts val="0"/>
            </a:spcBef>
            <a:spcAft>
              <a:spcPts val="500"/>
            </a:spcAft>
            <a:buClrTx/>
            <a:buSzTx/>
            <a:buFont typeface="Wingdings" panose="05000000000000000000" pitchFamily="2" charset="2"/>
            <a:buChar char="ü"/>
            <a:tabLst/>
            <a:defRPr/>
          </a:pPr>
          <a:r>
            <a:rPr lang="ko-KR" altLang="en-US" sz="800" kern="1200" dirty="0">
              <a:ln>
                <a:solidFill>
                  <a:sysClr val="window" lastClr="FFFFFF">
                    <a:lumMod val="65000"/>
                    <a:alpha val="0"/>
                  </a:sysClr>
                </a:solidFill>
              </a:ln>
              <a:solidFill>
                <a:schemeClr val="tx1">
                  <a:lumMod val="85000"/>
                  <a:lumOff val="15000"/>
                </a:schemeClr>
              </a:solidFill>
              <a:latin typeface="+mn-ea"/>
            </a:rPr>
            <a:t>코미나티</a:t>
          </a:r>
          <a:r>
            <a:rPr lang="en-US" altLang="ko-KR" sz="800" kern="1200" dirty="0">
              <a:ln>
                <a:solidFill>
                  <a:sysClr val="window" lastClr="FFFFFF">
                    <a:lumMod val="65000"/>
                    <a:alpha val="0"/>
                  </a:sysClr>
                </a:solidFill>
              </a:ln>
              <a:solidFill>
                <a:schemeClr val="tx1">
                  <a:lumMod val="85000"/>
                  <a:lumOff val="15000"/>
                </a:schemeClr>
              </a:solidFill>
              <a:latin typeface="+mn-ea"/>
            </a:rPr>
            <a:t>(Comirnaty), </a:t>
          </a:r>
          <a:r>
            <a:rPr lang="ko-KR" altLang="en-US" sz="800" kern="1200" dirty="0">
              <a:ln>
                <a:solidFill>
                  <a:sysClr val="window" lastClr="FFFFFF">
                    <a:lumMod val="65000"/>
                    <a:alpha val="0"/>
                  </a:sysClr>
                </a:solidFill>
              </a:ln>
              <a:solidFill>
                <a:schemeClr val="tx1">
                  <a:lumMod val="85000"/>
                  <a:lumOff val="15000"/>
                </a:schemeClr>
              </a:solidFill>
              <a:latin typeface="+mn-ea"/>
            </a:rPr>
            <a:t>스파이크박스</a:t>
          </a:r>
          <a:r>
            <a:rPr lang="en-US" altLang="ko-KR" sz="800" kern="1200" dirty="0">
              <a:ln>
                <a:solidFill>
                  <a:sysClr val="window" lastClr="FFFFFF">
                    <a:lumMod val="65000"/>
                    <a:alpha val="0"/>
                  </a:sysClr>
                </a:solidFill>
              </a:ln>
              <a:solidFill>
                <a:schemeClr val="tx1">
                  <a:lumMod val="85000"/>
                  <a:lumOff val="15000"/>
                </a:schemeClr>
              </a:solidFill>
              <a:latin typeface="+mn-ea"/>
            </a:rPr>
            <a:t>(Spikevax)</a:t>
          </a:r>
          <a:endParaRPr lang="ko-KR" altLang="en-US" sz="800" kern="1200" dirty="0">
            <a:ln>
              <a:solidFill>
                <a:sysClr val="window" lastClr="FFFFFF">
                  <a:lumMod val="65000"/>
                  <a:alpha val="0"/>
                </a:sysClr>
              </a:solidFill>
            </a:ln>
            <a:solidFill>
              <a:schemeClr val="tx1">
                <a:lumMod val="85000"/>
                <a:lumOff val="15000"/>
              </a:schemeClr>
            </a:solidFill>
            <a:latin typeface="+mn-ea"/>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EC447-A98B-49D3-A4C6-2F6FA54CC178}" type="datetimeFigureOut">
              <a:rPr lang="ko-KR" altLang="en-US" smtClean="0"/>
              <a:t>2023-12-13</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3E62C-7E21-4075-BD7E-52E9A05B258B}" type="slidenum">
              <a:rPr lang="ko-KR" altLang="en-US" smtClean="0"/>
              <a:t>‹#›</a:t>
            </a:fld>
            <a:endParaRPr lang="ko-KR" altLang="en-US"/>
          </a:p>
        </p:txBody>
      </p:sp>
    </p:spTree>
    <p:extLst>
      <p:ext uri="{BB962C8B-B14F-4D97-AF65-F5344CB8AC3E}">
        <p14:creationId xmlns:p14="http://schemas.microsoft.com/office/powerpoint/2010/main" val="84711452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2</a:t>
            </a:fld>
            <a:endParaRPr lang="ko-KR" altLang="en-US"/>
          </a:p>
        </p:txBody>
      </p:sp>
    </p:spTree>
    <p:extLst>
      <p:ext uri="{BB962C8B-B14F-4D97-AF65-F5344CB8AC3E}">
        <p14:creationId xmlns:p14="http://schemas.microsoft.com/office/powerpoint/2010/main" val="3640219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36</a:t>
            </a:fld>
            <a:endParaRPr lang="ko-KR" altLang="en-US"/>
          </a:p>
        </p:txBody>
      </p:sp>
    </p:spTree>
    <p:extLst>
      <p:ext uri="{BB962C8B-B14F-4D97-AF65-F5344CB8AC3E}">
        <p14:creationId xmlns:p14="http://schemas.microsoft.com/office/powerpoint/2010/main" val="514435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37</a:t>
            </a:fld>
            <a:endParaRPr lang="ko-KR" altLang="en-US"/>
          </a:p>
        </p:txBody>
      </p:sp>
    </p:spTree>
    <p:extLst>
      <p:ext uri="{BB962C8B-B14F-4D97-AF65-F5344CB8AC3E}">
        <p14:creationId xmlns:p14="http://schemas.microsoft.com/office/powerpoint/2010/main" val="4135625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39</a:t>
            </a:fld>
            <a:endParaRPr lang="ko-KR" altLang="en-US"/>
          </a:p>
        </p:txBody>
      </p:sp>
    </p:spTree>
    <p:extLst>
      <p:ext uri="{BB962C8B-B14F-4D97-AF65-F5344CB8AC3E}">
        <p14:creationId xmlns:p14="http://schemas.microsoft.com/office/powerpoint/2010/main" val="2114487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40</a:t>
            </a:fld>
            <a:endParaRPr lang="ko-KR" altLang="en-US"/>
          </a:p>
        </p:txBody>
      </p:sp>
    </p:spTree>
    <p:extLst>
      <p:ext uri="{BB962C8B-B14F-4D97-AF65-F5344CB8AC3E}">
        <p14:creationId xmlns:p14="http://schemas.microsoft.com/office/powerpoint/2010/main" val="3379783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41</a:t>
            </a:fld>
            <a:endParaRPr lang="ko-KR" altLang="en-US"/>
          </a:p>
        </p:txBody>
      </p:sp>
    </p:spTree>
    <p:extLst>
      <p:ext uri="{BB962C8B-B14F-4D97-AF65-F5344CB8AC3E}">
        <p14:creationId xmlns:p14="http://schemas.microsoft.com/office/powerpoint/2010/main" val="3708331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42</a:t>
            </a:fld>
            <a:endParaRPr lang="ko-KR" altLang="en-US"/>
          </a:p>
        </p:txBody>
      </p:sp>
    </p:spTree>
    <p:extLst>
      <p:ext uri="{BB962C8B-B14F-4D97-AF65-F5344CB8AC3E}">
        <p14:creationId xmlns:p14="http://schemas.microsoft.com/office/powerpoint/2010/main" val="1474577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46</a:t>
            </a:fld>
            <a:endParaRPr lang="ko-KR" altLang="en-US"/>
          </a:p>
        </p:txBody>
      </p:sp>
    </p:spTree>
    <p:extLst>
      <p:ext uri="{BB962C8B-B14F-4D97-AF65-F5344CB8AC3E}">
        <p14:creationId xmlns:p14="http://schemas.microsoft.com/office/powerpoint/2010/main" val="2460177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52</a:t>
            </a:fld>
            <a:endParaRPr lang="ko-KR" altLang="en-US"/>
          </a:p>
        </p:txBody>
      </p:sp>
    </p:spTree>
    <p:extLst>
      <p:ext uri="{BB962C8B-B14F-4D97-AF65-F5344CB8AC3E}">
        <p14:creationId xmlns:p14="http://schemas.microsoft.com/office/powerpoint/2010/main" val="4147773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53</a:t>
            </a:fld>
            <a:endParaRPr lang="ko-KR" altLang="en-US"/>
          </a:p>
        </p:txBody>
      </p:sp>
    </p:spTree>
    <p:extLst>
      <p:ext uri="{BB962C8B-B14F-4D97-AF65-F5344CB8AC3E}">
        <p14:creationId xmlns:p14="http://schemas.microsoft.com/office/powerpoint/2010/main" val="2763302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54</a:t>
            </a:fld>
            <a:endParaRPr lang="ko-KR" altLang="en-US"/>
          </a:p>
        </p:txBody>
      </p:sp>
    </p:spTree>
    <p:extLst>
      <p:ext uri="{BB962C8B-B14F-4D97-AF65-F5344CB8AC3E}">
        <p14:creationId xmlns:p14="http://schemas.microsoft.com/office/powerpoint/2010/main" val="579647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5</a:t>
            </a:fld>
            <a:endParaRPr lang="ko-KR" altLang="en-US"/>
          </a:p>
        </p:txBody>
      </p:sp>
    </p:spTree>
    <p:extLst>
      <p:ext uri="{BB962C8B-B14F-4D97-AF65-F5344CB8AC3E}">
        <p14:creationId xmlns:p14="http://schemas.microsoft.com/office/powerpoint/2010/main" val="3858612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55</a:t>
            </a:fld>
            <a:endParaRPr lang="ko-KR" altLang="en-US"/>
          </a:p>
        </p:txBody>
      </p:sp>
    </p:spTree>
    <p:extLst>
      <p:ext uri="{BB962C8B-B14F-4D97-AF65-F5344CB8AC3E}">
        <p14:creationId xmlns:p14="http://schemas.microsoft.com/office/powerpoint/2010/main" val="2048577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57</a:t>
            </a:fld>
            <a:endParaRPr lang="ko-KR" altLang="en-US"/>
          </a:p>
        </p:txBody>
      </p:sp>
    </p:spTree>
    <p:extLst>
      <p:ext uri="{BB962C8B-B14F-4D97-AF65-F5344CB8AC3E}">
        <p14:creationId xmlns:p14="http://schemas.microsoft.com/office/powerpoint/2010/main" val="224834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12</a:t>
            </a:fld>
            <a:endParaRPr lang="ko-KR" altLang="en-US"/>
          </a:p>
        </p:txBody>
      </p:sp>
    </p:spTree>
    <p:extLst>
      <p:ext uri="{BB962C8B-B14F-4D97-AF65-F5344CB8AC3E}">
        <p14:creationId xmlns:p14="http://schemas.microsoft.com/office/powerpoint/2010/main" val="86466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16</a:t>
            </a:fld>
            <a:endParaRPr lang="ko-KR" altLang="en-US"/>
          </a:p>
        </p:txBody>
      </p:sp>
    </p:spTree>
    <p:extLst>
      <p:ext uri="{BB962C8B-B14F-4D97-AF65-F5344CB8AC3E}">
        <p14:creationId xmlns:p14="http://schemas.microsoft.com/office/powerpoint/2010/main" val="11410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23</a:t>
            </a:fld>
            <a:endParaRPr lang="ko-KR" altLang="en-US"/>
          </a:p>
        </p:txBody>
      </p:sp>
    </p:spTree>
    <p:extLst>
      <p:ext uri="{BB962C8B-B14F-4D97-AF65-F5344CB8AC3E}">
        <p14:creationId xmlns:p14="http://schemas.microsoft.com/office/powerpoint/2010/main" val="656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28</a:t>
            </a:fld>
            <a:endParaRPr lang="ko-KR" altLang="en-US"/>
          </a:p>
        </p:txBody>
      </p:sp>
    </p:spTree>
    <p:extLst>
      <p:ext uri="{BB962C8B-B14F-4D97-AF65-F5344CB8AC3E}">
        <p14:creationId xmlns:p14="http://schemas.microsoft.com/office/powerpoint/2010/main" val="251102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30</a:t>
            </a:fld>
            <a:endParaRPr lang="ko-KR" altLang="en-US"/>
          </a:p>
        </p:txBody>
      </p:sp>
    </p:spTree>
    <p:extLst>
      <p:ext uri="{BB962C8B-B14F-4D97-AF65-F5344CB8AC3E}">
        <p14:creationId xmlns:p14="http://schemas.microsoft.com/office/powerpoint/2010/main" val="3016098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31</a:t>
            </a:fld>
            <a:endParaRPr lang="ko-KR" altLang="en-US"/>
          </a:p>
        </p:txBody>
      </p:sp>
    </p:spTree>
    <p:extLst>
      <p:ext uri="{BB962C8B-B14F-4D97-AF65-F5344CB8AC3E}">
        <p14:creationId xmlns:p14="http://schemas.microsoft.com/office/powerpoint/2010/main" val="29753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32</a:t>
            </a:fld>
            <a:endParaRPr lang="ko-KR" altLang="en-US"/>
          </a:p>
        </p:txBody>
      </p:sp>
    </p:spTree>
    <p:extLst>
      <p:ext uri="{BB962C8B-B14F-4D97-AF65-F5344CB8AC3E}">
        <p14:creationId xmlns:p14="http://schemas.microsoft.com/office/powerpoint/2010/main" val="6727635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_KPMG Blue">
    <p:bg>
      <p:bgPr>
        <a:solidFill>
          <a:schemeClr val="tx2"/>
        </a:solidFill>
        <a:effectLst/>
      </p:bgPr>
    </p:bg>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B6CC16FA-5E01-E6BE-9C5A-176A2270EBC2}"/>
              </a:ext>
            </a:extLst>
          </p:cNvPr>
          <p:cNvSpPr>
            <a:spLocks noChangeAspect="1"/>
          </p:cNvSpPr>
          <p:nvPr userDrawn="1"/>
        </p:nvSpPr>
        <p:spPr>
          <a:xfrm>
            <a:off x="0" y="0"/>
            <a:ext cx="9906000" cy="6857999"/>
          </a:xfrm>
          <a:prstGeom prst="rect">
            <a:avLst/>
          </a:prstGeom>
          <a:solidFill>
            <a:srgbClr val="00338D">
              <a:alpha val="49000"/>
            </a:srgbClr>
          </a:soli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pic>
        <p:nvPicPr>
          <p:cNvPr id="3" name="그림 2" descr="실험실 장비, 화학, 투명 소재, 사람이(가) 표시된 사진&#10;&#10;자동 생성된 설명">
            <a:extLst>
              <a:ext uri="{FF2B5EF4-FFF2-40B4-BE49-F238E27FC236}">
                <a16:creationId xmlns:a16="http://schemas.microsoft.com/office/drawing/2014/main" id="{7C3CD80C-C413-2CF6-1ED6-E77D052C56AF}"/>
              </a:ext>
            </a:extLst>
          </p:cNvPr>
          <p:cNvPicPr>
            <a:picLocks noChangeAspect="1"/>
          </p:cNvPicPr>
          <p:nvPr userDrawn="1"/>
        </p:nvPicPr>
        <p:blipFill>
          <a:blip r:embed="rId2">
            <a:alphaModFix amt="34000"/>
          </a:blip>
          <a:stretch>
            <a:fillRect/>
          </a:stretch>
        </p:blipFill>
        <p:spPr>
          <a:xfrm>
            <a:off x="624" y="0"/>
            <a:ext cx="9905376" cy="6857999"/>
          </a:xfrm>
          <a:prstGeom prst="rect">
            <a:avLst/>
          </a:prstGeom>
        </p:spPr>
      </p:pic>
      <p:sp>
        <p:nvSpPr>
          <p:cNvPr id="16" name="Rectangle 4">
            <a:extLst>
              <a:ext uri="{FF2B5EF4-FFF2-40B4-BE49-F238E27FC236}">
                <a16:creationId xmlns:a16="http://schemas.microsoft.com/office/drawing/2014/main" id="{5B77DF58-15B4-4326-A987-7F0ED7B2A7C2}"/>
              </a:ext>
            </a:extLst>
          </p:cNvPr>
          <p:cNvSpPr>
            <a:spLocks noChangeAspect="1"/>
          </p:cNvSpPr>
          <p:nvPr userDrawn="1"/>
        </p:nvSpPr>
        <p:spPr>
          <a:xfrm>
            <a:off x="812846" y="1268413"/>
            <a:ext cx="6848978" cy="4752974"/>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0" name="Title 1">
            <a:extLst>
              <a:ext uri="{FF2B5EF4-FFF2-40B4-BE49-F238E27FC236}">
                <a16:creationId xmlns:a16="http://schemas.microsoft.com/office/drawing/2014/main" id="{9D83F782-B3AC-40BE-AC29-9CE3E7D7475B}"/>
              </a:ext>
            </a:extLst>
          </p:cNvPr>
          <p:cNvSpPr>
            <a:spLocks noGrp="1"/>
          </p:cNvSpPr>
          <p:nvPr>
            <p:ph type="ctrTitle" hasCustomPrompt="1"/>
          </p:nvPr>
        </p:nvSpPr>
        <p:spPr>
          <a:xfrm>
            <a:off x="1059658" y="1514884"/>
            <a:ext cx="6356889" cy="3206745"/>
          </a:xfrm>
        </p:spPr>
        <p:txBody>
          <a:bodyPr anchor="t" anchorCtr="0"/>
          <a:lstStyle>
            <a:lvl1pPr algn="l">
              <a:defRPr sz="6000" baseline="0">
                <a:solidFill>
                  <a:schemeClr val="bg1"/>
                </a:solidFill>
              </a:defRPr>
            </a:lvl1pPr>
          </a:lstStyle>
          <a:p>
            <a:r>
              <a:rPr lang="en-GB"/>
              <a:t>Title slide text only</a:t>
            </a:r>
            <a:endParaRPr lang="en-US"/>
          </a:p>
        </p:txBody>
      </p:sp>
      <p:pic>
        <p:nvPicPr>
          <p:cNvPr id="13" name="그림 12">
            <a:extLst>
              <a:ext uri="{FF2B5EF4-FFF2-40B4-BE49-F238E27FC236}">
                <a16:creationId xmlns:a16="http://schemas.microsoft.com/office/drawing/2014/main" id="{5CB80B5B-9038-4D5D-ABDC-A2D84650FE90}"/>
              </a:ext>
            </a:extLst>
          </p:cNvPr>
          <p:cNvPicPr>
            <a:picLocks noChangeAspect="1"/>
          </p:cNvPicPr>
          <p:nvPr userDrawn="1"/>
        </p:nvPicPr>
        <p:blipFill>
          <a:blip r:embed="rId3"/>
          <a:stretch>
            <a:fillRect/>
          </a:stretch>
        </p:blipFill>
        <p:spPr>
          <a:xfrm>
            <a:off x="814388" y="442914"/>
            <a:ext cx="1395081" cy="324000"/>
          </a:xfrm>
          <a:prstGeom prst="rect">
            <a:avLst/>
          </a:prstGeom>
        </p:spPr>
      </p:pic>
      <p:sp>
        <p:nvSpPr>
          <p:cNvPr id="14" name="Text Placeholder 3">
            <a:extLst>
              <a:ext uri="{FF2B5EF4-FFF2-40B4-BE49-F238E27FC236}">
                <a16:creationId xmlns:a16="http://schemas.microsoft.com/office/drawing/2014/main" id="{4D4A2D6A-F541-47E7-84A9-55D67E63714B}"/>
              </a:ext>
            </a:extLst>
          </p:cNvPr>
          <p:cNvSpPr>
            <a:spLocks noGrp="1"/>
          </p:cNvSpPr>
          <p:nvPr>
            <p:ph type="body" sz="quarter" idx="11"/>
          </p:nvPr>
        </p:nvSpPr>
        <p:spPr>
          <a:xfrm>
            <a:off x="1059658" y="4969417"/>
            <a:ext cx="6356889"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
        <p:nvSpPr>
          <p:cNvPr id="8" name="Rectangle 6">
            <a:extLst>
              <a:ext uri="{FF2B5EF4-FFF2-40B4-BE49-F238E27FC236}">
                <a16:creationId xmlns:a16="http://schemas.microsoft.com/office/drawing/2014/main" id="{A6469BB8-12D9-6E83-DEEC-5E7022DCE879}"/>
              </a:ext>
            </a:extLst>
          </p:cNvPr>
          <p:cNvSpPr>
            <a:spLocks noChangeArrowheads="1"/>
          </p:cNvSpPr>
          <p:nvPr userDrawn="1"/>
        </p:nvSpPr>
        <p:spPr bwMode="auto">
          <a:xfrm>
            <a:off x="7982596" y="272758"/>
            <a:ext cx="1655763" cy="431800"/>
          </a:xfrm>
          <a:prstGeom prst="rect">
            <a:avLst/>
          </a:prstGeom>
          <a:noFill/>
          <a:ln w="12700">
            <a:noFill/>
            <a:miter lim="800000"/>
            <a:headEnd/>
            <a:tailEnd/>
          </a:ln>
          <a:effectLst/>
        </p:spPr>
        <p:txBody>
          <a:bodyPr wrap="none" lIns="0" tIns="0" rIns="0" bIns="0" anchor="ct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altLang="ko-KR" sz="1000" b="1" i="1" u="none" strike="noStrike" kern="0" cap="none" spc="0" normalizeH="0" baseline="0" noProof="0">
                <a:ln>
                  <a:noFill/>
                </a:ln>
                <a:solidFill>
                  <a:schemeClr val="bg1"/>
                </a:solidFill>
                <a:effectLst/>
                <a:uLnTx/>
                <a:uFillTx/>
                <a:latin typeface="KoPub돋움체 Medium" panose="00000600000000000000" pitchFamily="2" charset="-127"/>
                <a:ea typeface="KoPub돋움체 Medium" panose="00000600000000000000" pitchFamily="2" charset="-127"/>
              </a:rPr>
              <a:t>Strictly Private and Confidential</a:t>
            </a:r>
          </a:p>
          <a:p>
            <a:pPr marL="0" marR="0" lvl="0" indent="0" algn="r" defTabSz="914400" eaLnBrk="1" fontAlgn="auto" latinLnBrk="0" hangingPunct="1">
              <a:lnSpc>
                <a:spcPct val="100000"/>
              </a:lnSpc>
              <a:spcBef>
                <a:spcPct val="0"/>
              </a:spcBef>
              <a:spcAft>
                <a:spcPts val="0"/>
              </a:spcAft>
              <a:buClrTx/>
              <a:buSzTx/>
              <a:buFontTx/>
              <a:buNone/>
              <a:tabLst/>
              <a:defRPr/>
            </a:pPr>
            <a:endParaRPr kumimoji="0" lang="en-US" altLang="ko-KR" sz="1800" b="1" i="1" u="none" strike="noStrike" kern="0" cap="none" spc="0" normalizeH="0" baseline="0" noProof="0">
              <a:ln>
                <a:noFill/>
              </a:ln>
              <a:solidFill>
                <a:srgbClr val="747678"/>
              </a:solidFill>
              <a:effectLst/>
              <a:uLnTx/>
              <a:uFillTx/>
              <a:latin typeface="KoPub돋움체 Medium" panose="00000600000000000000" pitchFamily="2" charset="-127"/>
              <a:ea typeface="KoPub돋움체 Medium" panose="00000600000000000000" pitchFamily="2" charset="-127"/>
            </a:endParaRPr>
          </a:p>
        </p:txBody>
      </p:sp>
      <p:sp>
        <p:nvSpPr>
          <p:cNvPr id="9" name="Text Box 30">
            <a:extLst>
              <a:ext uri="{FF2B5EF4-FFF2-40B4-BE49-F238E27FC236}">
                <a16:creationId xmlns:a16="http://schemas.microsoft.com/office/drawing/2014/main" id="{07C425D7-AB3E-6B16-D2AF-6C38569C5DD8}"/>
              </a:ext>
            </a:extLst>
          </p:cNvPr>
          <p:cNvSpPr txBox="1">
            <a:spLocks noChangeArrowheads="1"/>
          </p:cNvSpPr>
          <p:nvPr userDrawn="1"/>
        </p:nvSpPr>
        <p:spPr bwMode="auto">
          <a:xfrm>
            <a:off x="7881642" y="503093"/>
            <a:ext cx="1756717" cy="215444"/>
          </a:xfrm>
          <a:prstGeom prst="rect">
            <a:avLst/>
          </a:prstGeom>
          <a:noFill/>
          <a:ln w="12700" algn="ctr">
            <a:noFill/>
            <a:miter lim="800000"/>
            <a:headEnd/>
            <a:tailEnd/>
          </a:ln>
          <a:effectLst/>
        </p:spPr>
        <p:txBody>
          <a:bodyPr wrap="square" lIns="0" tIns="0" rIns="39600" bIns="0" anchor="ctr" anchorCtr="0">
            <a:spAutoFit/>
          </a:bodyPr>
          <a:lstStyle/>
          <a:p>
            <a:pPr algn="r" fontAlgn="ctr">
              <a:spcBef>
                <a:spcPct val="50000"/>
              </a:spcBef>
              <a:buClr>
                <a:srgbClr val="0C2D83"/>
              </a:buClr>
              <a:defRPr/>
            </a:pPr>
            <a:r>
              <a:rPr lang="en-US" altLang="ko-KR" sz="1400" b="1">
                <a:solidFill>
                  <a:srgbClr val="FF0000"/>
                </a:solidFill>
                <a:latin typeface="KoPub돋움체 Medium" panose="00000600000000000000" pitchFamily="2" charset="-127"/>
                <a:ea typeface="KoPub돋움체 Medium" panose="00000600000000000000" pitchFamily="2" charset="-127"/>
              </a:rPr>
              <a:t>Draft</a:t>
            </a:r>
          </a:p>
        </p:txBody>
      </p:sp>
    </p:spTree>
    <p:extLst>
      <p:ext uri="{BB962C8B-B14F-4D97-AF65-F5344CB8AC3E}">
        <p14:creationId xmlns:p14="http://schemas.microsoft.com/office/powerpoint/2010/main" val="3042587268"/>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tter two column">
    <p:spTree>
      <p:nvGrpSpPr>
        <p:cNvPr id="1" name=""/>
        <p:cNvGrpSpPr/>
        <p:nvPr/>
      </p:nvGrpSpPr>
      <p:grpSpPr>
        <a:xfrm>
          <a:off x="0" y="0"/>
          <a:ext cx="0" cy="0"/>
          <a:chOff x="0" y="0"/>
          <a:chExt cx="0" cy="0"/>
        </a:xfrm>
      </p:grpSpPr>
      <p:sp>
        <p:nvSpPr>
          <p:cNvPr id="25" name="Text Placeholder 24"/>
          <p:cNvSpPr>
            <a:spLocks noGrp="1"/>
          </p:cNvSpPr>
          <p:nvPr>
            <p:ph type="body" sz="quarter" idx="14"/>
          </p:nvPr>
        </p:nvSpPr>
        <p:spPr>
          <a:xfrm>
            <a:off x="5046663" y="445724"/>
            <a:ext cx="4378758" cy="365356"/>
          </a:xfrm>
        </p:spPr>
        <p:txBody>
          <a:bodyPr lIns="0" tIns="0" rIns="0" bIns="0"/>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ko-KR" altLang="en-US"/>
              <a:t>마스터 텍스트 스타일을 편집하려면 클릭</a:t>
            </a:r>
          </a:p>
          <a:p>
            <a:pPr lvl="1"/>
            <a:r>
              <a:rPr lang="ko-KR" altLang="en-US"/>
              <a:t>두 번째 수준</a:t>
            </a:r>
          </a:p>
        </p:txBody>
      </p:sp>
      <p:sp>
        <p:nvSpPr>
          <p:cNvPr id="26" name="Text Placeholder 24"/>
          <p:cNvSpPr>
            <a:spLocks noGrp="1"/>
          </p:cNvSpPr>
          <p:nvPr>
            <p:ph type="body" sz="quarter" idx="15"/>
          </p:nvPr>
        </p:nvSpPr>
        <p:spPr>
          <a:xfrm>
            <a:off x="488950" y="445724"/>
            <a:ext cx="4370388" cy="365356"/>
          </a:xfrm>
        </p:spPr>
        <p:txBody>
          <a:bodyPr/>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ko-KR" altLang="en-US"/>
              <a:t>마스터 텍스트 스타일을 편집하려면 클릭</a:t>
            </a:r>
          </a:p>
          <a:p>
            <a:pPr lvl="1"/>
            <a:r>
              <a:rPr lang="ko-KR" altLang="en-US"/>
              <a:t>두 번째 수준</a:t>
            </a:r>
          </a:p>
        </p:txBody>
      </p:sp>
      <p:sp>
        <p:nvSpPr>
          <p:cNvPr id="19" name="Text Placeholder 8"/>
          <p:cNvSpPr>
            <a:spLocks noGrp="1"/>
          </p:cNvSpPr>
          <p:nvPr>
            <p:ph type="body" sz="quarter" idx="10"/>
          </p:nvPr>
        </p:nvSpPr>
        <p:spPr>
          <a:xfrm>
            <a:off x="488950" y="1422400"/>
            <a:ext cx="4370388" cy="4598987"/>
          </a:xfrm>
        </p:spPr>
        <p:txBody>
          <a:bodyPr/>
          <a:lstStyle>
            <a:lvl1pPr>
              <a:defRPr sz="800"/>
            </a:lvl1pPr>
            <a:lvl2pPr>
              <a:defRPr sz="800"/>
            </a:lvl2pPr>
            <a:lvl3pPr>
              <a:defRPr sz="800"/>
            </a:lvl3pPr>
            <a:lvl4pPr>
              <a:defRPr sz="800"/>
            </a:lvl4pPr>
            <a:lvl5pPr>
              <a:defRPr sz="8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20" name="Text Placeholder 8"/>
          <p:cNvSpPr>
            <a:spLocks noGrp="1"/>
          </p:cNvSpPr>
          <p:nvPr>
            <p:ph type="body" sz="quarter" idx="11"/>
          </p:nvPr>
        </p:nvSpPr>
        <p:spPr>
          <a:xfrm>
            <a:off x="5061064" y="1422400"/>
            <a:ext cx="4355985" cy="4598987"/>
          </a:xfrm>
          <a:ln w="6350">
            <a:noFill/>
          </a:ln>
        </p:spPr>
        <p:txBody>
          <a:bodyPr lIns="0" tIns="0" rIns="0" bIns="0"/>
          <a:lstStyle>
            <a:lvl1pPr>
              <a:defRPr sz="800"/>
            </a:lvl1pPr>
            <a:lvl2pPr>
              <a:defRPr sz="800"/>
            </a:lvl2pPr>
            <a:lvl3pPr>
              <a:defRPr sz="800"/>
            </a:lvl3pPr>
            <a:lvl4pPr>
              <a:defRPr sz="800"/>
            </a:lvl4pPr>
            <a:lvl5pPr>
              <a:defRPr sz="8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27" name="Shape 8">
            <a:extLst>
              <a:ext uri="{FF2B5EF4-FFF2-40B4-BE49-F238E27FC236}">
                <a16:creationId xmlns:a16="http://schemas.microsoft.com/office/drawing/2014/main" id="{1F89435F-5CF0-4EF7-8C7B-FDD34C7C5A67}"/>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a:t>
            </a:fld>
            <a:endParaRPr lang="en-GB" sz="1000">
              <a:solidFill>
                <a:schemeClr val="accent2"/>
              </a:solidFill>
              <a:latin typeface="+mn-lt"/>
              <a:ea typeface="Arial"/>
              <a:cs typeface="Arial" panose="020B0604020202020204" pitchFamily="34" charset="0"/>
            </a:endParaRPr>
          </a:p>
        </p:txBody>
      </p:sp>
      <p:sp>
        <p:nvSpPr>
          <p:cNvPr id="28" name="TextBox 27">
            <a:extLst>
              <a:ext uri="{FF2B5EF4-FFF2-40B4-BE49-F238E27FC236}">
                <a16:creationId xmlns:a16="http://schemas.microsoft.com/office/drawing/2014/main" id="{CAFB7948-F6D8-49DF-83F9-AD5244C3C467}"/>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lumMod val="65000"/>
                  </a:schemeClr>
                </a:solidFill>
                <a:latin typeface="+mn-lt"/>
                <a:ea typeface="+mn-ea"/>
                <a:cs typeface="+mn-cs"/>
              </a:rPr>
              <a:t>Document Classification: KPMG Confidential</a:t>
            </a:r>
            <a:endParaRPr lang="en-GB" sz="600" b="0" kern="1200" noProof="0">
              <a:solidFill>
                <a:schemeClr val="bg1">
                  <a:lumMod val="65000"/>
                </a:schemeClr>
              </a:solidFill>
              <a:latin typeface="+mn-lt"/>
              <a:ea typeface="+mn-ea"/>
              <a:cs typeface="+mn-cs"/>
            </a:endParaRPr>
          </a:p>
        </p:txBody>
      </p:sp>
      <p:cxnSp>
        <p:nvCxnSpPr>
          <p:cNvPr id="29" name="Straight Connector 15">
            <a:extLst>
              <a:ext uri="{FF2B5EF4-FFF2-40B4-BE49-F238E27FC236}">
                <a16:creationId xmlns:a16="http://schemas.microsoft.com/office/drawing/2014/main" id="{733B71AB-1348-4BEA-922B-2B98248BD264}"/>
              </a:ext>
            </a:extLst>
          </p:cNvPr>
          <p:cNvCxnSpPr/>
          <p:nvPr userDrawn="1"/>
        </p:nvCxnSpPr>
        <p:spPr>
          <a:xfrm>
            <a:off x="9156505" y="6385080"/>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D813DDB1-A613-4E45-A69D-F574E95411C2}"/>
              </a:ext>
            </a:extLst>
          </p:cNvPr>
          <p:cNvPicPr>
            <a:picLocks noChangeAspect="1"/>
          </p:cNvPicPr>
          <p:nvPr userDrawn="1"/>
        </p:nvPicPr>
        <p:blipFill>
          <a:blip r:embed="rId3"/>
          <a:stretch>
            <a:fillRect/>
          </a:stretch>
        </p:blipFill>
        <p:spPr>
          <a:xfrm>
            <a:off x="488950" y="6375001"/>
            <a:ext cx="749905" cy="174161"/>
          </a:xfrm>
          <a:prstGeom prst="rect">
            <a:avLst/>
          </a:prstGeom>
        </p:spPr>
      </p:pic>
      <p:sp>
        <p:nvSpPr>
          <p:cNvPr id="31" name="TextBox 30">
            <a:extLst>
              <a:ext uri="{FF2B5EF4-FFF2-40B4-BE49-F238E27FC236}">
                <a16:creationId xmlns:a16="http://schemas.microsoft.com/office/drawing/2014/main" id="{799B66C5-3B33-4CA0-AC9A-3D8756F36359}"/>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74866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tter continuation">
    <p:spTree>
      <p:nvGrpSpPr>
        <p:cNvPr id="1" name=""/>
        <p:cNvGrpSpPr/>
        <p:nvPr/>
      </p:nvGrpSpPr>
      <p:grpSpPr>
        <a:xfrm>
          <a:off x="0" y="0"/>
          <a:ext cx="0" cy="0"/>
          <a:chOff x="0" y="0"/>
          <a:chExt cx="0" cy="0"/>
        </a:xfrm>
      </p:grpSpPr>
      <p:sp>
        <p:nvSpPr>
          <p:cNvPr id="25" name="Text Placeholder 24"/>
          <p:cNvSpPr>
            <a:spLocks noGrp="1"/>
          </p:cNvSpPr>
          <p:nvPr>
            <p:ph type="body" sz="quarter" idx="14"/>
          </p:nvPr>
        </p:nvSpPr>
        <p:spPr>
          <a:xfrm>
            <a:off x="5046663" y="1422400"/>
            <a:ext cx="4378758" cy="365356"/>
          </a:xfrm>
        </p:spPr>
        <p:txBody>
          <a:bodyPr lIns="0" tIns="0" rIns="0" bIns="0"/>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ko-KR" altLang="en-US"/>
              <a:t>마스터 텍스트 스타일을 편집하려면 클릭</a:t>
            </a:r>
          </a:p>
          <a:p>
            <a:pPr lvl="1"/>
            <a:r>
              <a:rPr lang="ko-KR" altLang="en-US"/>
              <a:t>두 번째 수준</a:t>
            </a:r>
          </a:p>
        </p:txBody>
      </p:sp>
      <p:sp>
        <p:nvSpPr>
          <p:cNvPr id="26" name="Text Placeholder 24"/>
          <p:cNvSpPr>
            <a:spLocks noGrp="1"/>
          </p:cNvSpPr>
          <p:nvPr>
            <p:ph type="body" sz="quarter" idx="15"/>
          </p:nvPr>
        </p:nvSpPr>
        <p:spPr>
          <a:xfrm>
            <a:off x="488950" y="1422400"/>
            <a:ext cx="4370388" cy="365356"/>
          </a:xfrm>
        </p:spPr>
        <p:txBody>
          <a:bodyPr/>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ko-KR" altLang="en-US"/>
              <a:t>마스터 텍스트 스타일을 편집하려면 클릭</a:t>
            </a:r>
          </a:p>
          <a:p>
            <a:pPr lvl="1"/>
            <a:r>
              <a:rPr lang="ko-KR" altLang="en-US"/>
              <a:t>두 번째 수준</a:t>
            </a:r>
          </a:p>
        </p:txBody>
      </p:sp>
      <p:sp>
        <p:nvSpPr>
          <p:cNvPr id="19" name="Text Placeholder 8"/>
          <p:cNvSpPr>
            <a:spLocks noGrp="1"/>
          </p:cNvSpPr>
          <p:nvPr>
            <p:ph type="body" sz="quarter" idx="10"/>
          </p:nvPr>
        </p:nvSpPr>
        <p:spPr>
          <a:xfrm>
            <a:off x="488950" y="2485748"/>
            <a:ext cx="4370388" cy="3535639"/>
          </a:xfrm>
        </p:spPr>
        <p:txBody>
          <a:bodyPr/>
          <a:lstStyle>
            <a:lvl1pPr>
              <a:defRPr sz="800"/>
            </a:lvl1pPr>
            <a:lvl2pPr>
              <a:defRPr sz="800"/>
            </a:lvl2pPr>
            <a:lvl3pPr>
              <a:defRPr sz="800"/>
            </a:lvl3pPr>
            <a:lvl4pPr>
              <a:defRPr sz="800"/>
            </a:lvl4pPr>
            <a:lvl5pPr>
              <a:defRPr sz="8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20" name="Text Placeholder 8"/>
          <p:cNvSpPr>
            <a:spLocks noGrp="1"/>
          </p:cNvSpPr>
          <p:nvPr>
            <p:ph type="body" sz="quarter" idx="11"/>
          </p:nvPr>
        </p:nvSpPr>
        <p:spPr>
          <a:xfrm>
            <a:off x="5061064" y="2485748"/>
            <a:ext cx="4355985" cy="3535639"/>
          </a:xfrm>
          <a:ln w="6350">
            <a:noFill/>
          </a:ln>
        </p:spPr>
        <p:txBody>
          <a:bodyPr lIns="0" tIns="0" rIns="0" bIns="0"/>
          <a:lstStyle>
            <a:lvl1pPr>
              <a:defRPr sz="800"/>
            </a:lvl1pPr>
            <a:lvl2pPr>
              <a:defRPr sz="800"/>
            </a:lvl2pPr>
            <a:lvl3pPr>
              <a:defRPr sz="800"/>
            </a:lvl3pPr>
            <a:lvl4pPr>
              <a:defRPr sz="800"/>
            </a:lvl4pPr>
            <a:lvl5pPr>
              <a:defRPr sz="8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27" name="Shape 8">
            <a:extLst>
              <a:ext uri="{FF2B5EF4-FFF2-40B4-BE49-F238E27FC236}">
                <a16:creationId xmlns:a16="http://schemas.microsoft.com/office/drawing/2014/main" id="{E52AA710-7D2A-4E3C-9A07-76A455B04F0E}"/>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a:t>
            </a:fld>
            <a:endParaRPr lang="en-GB" sz="1000">
              <a:solidFill>
                <a:schemeClr val="accent2"/>
              </a:solidFill>
              <a:latin typeface="+mn-lt"/>
              <a:ea typeface="Arial"/>
              <a:cs typeface="Arial" panose="020B0604020202020204" pitchFamily="34" charset="0"/>
            </a:endParaRPr>
          </a:p>
        </p:txBody>
      </p:sp>
      <p:sp>
        <p:nvSpPr>
          <p:cNvPr id="28" name="TextBox 27">
            <a:extLst>
              <a:ext uri="{FF2B5EF4-FFF2-40B4-BE49-F238E27FC236}">
                <a16:creationId xmlns:a16="http://schemas.microsoft.com/office/drawing/2014/main" id="{EDD74253-FC5C-4CA8-B9B6-7BCFA78BE7AB}"/>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lumMod val="65000"/>
                  </a:schemeClr>
                </a:solidFill>
                <a:latin typeface="+mn-lt"/>
                <a:ea typeface="+mn-ea"/>
                <a:cs typeface="+mn-cs"/>
              </a:rPr>
              <a:t>Document Classification: KPMG Confidential</a:t>
            </a:r>
            <a:endParaRPr lang="en-GB" sz="600" b="0" kern="1200" noProof="0">
              <a:solidFill>
                <a:schemeClr val="bg1">
                  <a:lumMod val="65000"/>
                </a:schemeClr>
              </a:solidFill>
              <a:latin typeface="+mn-lt"/>
              <a:ea typeface="+mn-ea"/>
              <a:cs typeface="+mn-cs"/>
            </a:endParaRPr>
          </a:p>
        </p:txBody>
      </p:sp>
      <p:cxnSp>
        <p:nvCxnSpPr>
          <p:cNvPr id="29" name="Straight Connector 15">
            <a:extLst>
              <a:ext uri="{FF2B5EF4-FFF2-40B4-BE49-F238E27FC236}">
                <a16:creationId xmlns:a16="http://schemas.microsoft.com/office/drawing/2014/main" id="{046EA601-D2EF-473E-AC18-5334F4E2C48E}"/>
              </a:ext>
            </a:extLst>
          </p:cNvPr>
          <p:cNvCxnSpPr/>
          <p:nvPr userDrawn="1"/>
        </p:nvCxnSpPr>
        <p:spPr>
          <a:xfrm>
            <a:off x="9156505" y="6385080"/>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F604770B-AD97-4936-84D3-28C8F32E5F64}"/>
              </a:ext>
            </a:extLst>
          </p:cNvPr>
          <p:cNvPicPr>
            <a:picLocks noChangeAspect="1"/>
          </p:cNvPicPr>
          <p:nvPr userDrawn="1"/>
        </p:nvPicPr>
        <p:blipFill>
          <a:blip r:embed="rId3"/>
          <a:stretch>
            <a:fillRect/>
          </a:stretch>
        </p:blipFill>
        <p:spPr>
          <a:xfrm>
            <a:off x="488950" y="6375001"/>
            <a:ext cx="749905" cy="174161"/>
          </a:xfrm>
          <a:prstGeom prst="rect">
            <a:avLst/>
          </a:prstGeom>
        </p:spPr>
      </p:pic>
      <p:sp>
        <p:nvSpPr>
          <p:cNvPr id="31" name="TextBox 30">
            <a:extLst>
              <a:ext uri="{FF2B5EF4-FFF2-40B4-BE49-F238E27FC236}">
                <a16:creationId xmlns:a16="http://schemas.microsoft.com/office/drawing/2014/main" id="{D1521CA8-850C-457E-BB79-DE21E35520A0}"/>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1357102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48" y="1422400"/>
            <a:ext cx="1746000" cy="4604400"/>
          </a:xfrm>
          <a:solidFill>
            <a:schemeClr val="tx2"/>
          </a:solidFill>
          <a:ln>
            <a:noFill/>
          </a:ln>
        </p:spPr>
        <p:txBody>
          <a:bodyPr lIns="54000" tIns="54000" rIns="54000" bIns="54000" anchor="t"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1"/>
          </p:nvPr>
        </p:nvSpPr>
        <p:spPr>
          <a:xfrm>
            <a:off x="2451100" y="1422400"/>
            <a:ext cx="6965950" cy="4604400"/>
          </a:xfrm>
          <a:ln>
            <a:noFill/>
          </a:ln>
        </p:spPr>
        <p:txBody>
          <a:bodyPr lIns="0" tIns="0" rIns="0" bIns="0" anchor="t" anchorCtr="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p:txBody>
          <a:bodyPr/>
          <a:lstStyle/>
          <a:p>
            <a:r>
              <a:rPr lang="ko-KR" altLang="en-US"/>
              <a:t>마스터 제목 스타일 편집</a:t>
            </a:r>
            <a:endParaRPr lang="en-GB"/>
          </a:p>
        </p:txBody>
      </p:sp>
      <p:sp>
        <p:nvSpPr>
          <p:cNvPr id="6" name="Text Placeholder 4"/>
          <p:cNvSpPr>
            <a:spLocks noGrp="1"/>
          </p:cNvSpPr>
          <p:nvPr>
            <p:ph type="body" sz="quarter" idx="12" hasCustomPrompt="1"/>
          </p:nvPr>
        </p:nvSpPr>
        <p:spPr>
          <a:xfrm>
            <a:off x="488950" y="203863"/>
            <a:ext cx="8918244"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3988297081"/>
      </p:ext>
    </p:extLst>
  </p:cSld>
  <p:clrMapOvr>
    <a:masterClrMapping/>
  </p:clrMapOvr>
  <p:extLst>
    <p:ext uri="{DCECCB84-F9BA-43D5-87BE-67443E8EF086}">
      <p15:sldGuideLst xmlns:p15="http://schemas.microsoft.com/office/powerpoint/2012/main">
        <p15:guide id="1" pos="154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Message 2 Column">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1747838" cy="4604400"/>
          </a:xfrm>
          <a:solidFill>
            <a:schemeClr val="tx2"/>
          </a:solidFill>
          <a:ln>
            <a:noFill/>
          </a:ln>
        </p:spPr>
        <p:txBody>
          <a:bodyPr lIns="54000" tIns="54000" rIns="54000" bIns="54000" anchor="t"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1"/>
          </p:nvPr>
        </p:nvSpPr>
        <p:spPr>
          <a:xfrm>
            <a:off x="2446338" y="1422400"/>
            <a:ext cx="3402000" cy="4604400"/>
          </a:xfrm>
          <a:ln>
            <a:noFill/>
          </a:ln>
        </p:spPr>
        <p:txBody>
          <a:bodyPr lIns="0" tIns="0" rIns="0" bIns="0" anchor="t" anchorCtr="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2"/>
          </p:nvPr>
        </p:nvSpPr>
        <p:spPr>
          <a:xfrm>
            <a:off x="6015990" y="1422400"/>
            <a:ext cx="3402000" cy="4604400"/>
          </a:xfrm>
          <a:ln>
            <a:noFill/>
          </a:ln>
        </p:spPr>
        <p:txBody>
          <a:bodyPr lIns="0" tIns="0" rIns="0" bIns="0" anchor="t" anchorCtr="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p:txBody>
          <a:bodyPr/>
          <a:lstStyle/>
          <a:p>
            <a:r>
              <a:rPr lang="ko-KR" altLang="en-US"/>
              <a:t>마스터 제목 스타일 편집</a:t>
            </a:r>
            <a:endParaRPr lang="en-GB"/>
          </a:p>
        </p:txBody>
      </p:sp>
      <p:sp>
        <p:nvSpPr>
          <p:cNvPr id="7" name="Text Placeholder 4"/>
          <p:cNvSpPr>
            <a:spLocks noGrp="1"/>
          </p:cNvSpPr>
          <p:nvPr>
            <p:ph type="body" sz="quarter" idx="13" hasCustomPrompt="1"/>
          </p:nvPr>
        </p:nvSpPr>
        <p:spPr>
          <a:xfrm>
            <a:off x="488950" y="203863"/>
            <a:ext cx="8918244"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45295165"/>
      </p:ext>
    </p:extLst>
  </p:cSld>
  <p:clrMapOvr>
    <a:masterClrMapping/>
  </p:clrMapOvr>
  <p:extLst>
    <p:ext uri="{DCECCB84-F9BA-43D5-87BE-67443E8EF086}">
      <p15:sldGuideLst xmlns:p15="http://schemas.microsoft.com/office/powerpoint/2012/main">
        <p15:guide id="1" pos="1409">
          <p15:clr>
            <a:srgbClr val="FBAE40"/>
          </p15:clr>
        </p15:guide>
        <p15:guide id="2" pos="154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Text Placeholder 4"/>
          <p:cNvSpPr>
            <a:spLocks noGrp="1"/>
          </p:cNvSpPr>
          <p:nvPr>
            <p:ph type="body" sz="quarter" idx="11" hasCustomPrompt="1"/>
          </p:nvPr>
        </p:nvSpPr>
        <p:spPr>
          <a:xfrm>
            <a:off x="488950" y="203863"/>
            <a:ext cx="8918244"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108670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 Dark BG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ko-KR" altLang="en-US"/>
              <a:t>마스터 제목 스타일 편집</a:t>
            </a:r>
            <a:endParaRPr lang="en-US"/>
          </a:p>
        </p:txBody>
      </p:sp>
      <p:sp>
        <p:nvSpPr>
          <p:cNvPr id="3" name="Text Placeholder 4"/>
          <p:cNvSpPr>
            <a:spLocks noGrp="1"/>
          </p:cNvSpPr>
          <p:nvPr>
            <p:ph type="body" sz="quarter" idx="11" hasCustomPrompt="1"/>
          </p:nvPr>
        </p:nvSpPr>
        <p:spPr>
          <a:xfrm>
            <a:off x="488950" y="203863"/>
            <a:ext cx="8918244" cy="169200"/>
          </a:xfrm>
        </p:spPr>
        <p:txBody>
          <a:bodyPr anchor="b"/>
          <a:lstStyle>
            <a:lvl1pPr>
              <a:spcAft>
                <a:spcPts val="0"/>
              </a:spcAft>
              <a:defRPr sz="1200">
                <a:solidFill>
                  <a:schemeClr val="bg1"/>
                </a:solidFill>
              </a:defRPr>
            </a:lvl1pPr>
          </a:lstStyle>
          <a:p>
            <a:pPr lvl="0"/>
            <a:r>
              <a:rPr lang="en-US"/>
              <a:t>Super title here</a:t>
            </a:r>
          </a:p>
        </p:txBody>
      </p:sp>
      <p:pic>
        <p:nvPicPr>
          <p:cNvPr id="15" name="그림 14">
            <a:extLst>
              <a:ext uri="{FF2B5EF4-FFF2-40B4-BE49-F238E27FC236}">
                <a16:creationId xmlns:a16="http://schemas.microsoft.com/office/drawing/2014/main" id="{B7DEA02F-C9AB-4936-9226-FB7FB7B6E177}"/>
              </a:ext>
            </a:extLst>
          </p:cNvPr>
          <p:cNvPicPr>
            <a:picLocks noChangeAspect="1"/>
          </p:cNvPicPr>
          <p:nvPr userDrawn="1"/>
        </p:nvPicPr>
        <p:blipFill>
          <a:blip r:embed="rId3"/>
          <a:stretch>
            <a:fillRect/>
          </a:stretch>
        </p:blipFill>
        <p:spPr>
          <a:xfrm>
            <a:off x="488950" y="6375257"/>
            <a:ext cx="748800" cy="173905"/>
          </a:xfrm>
          <a:prstGeom prst="rect">
            <a:avLst/>
          </a:prstGeom>
        </p:spPr>
      </p:pic>
      <p:sp>
        <p:nvSpPr>
          <p:cNvPr id="18" name="Shape 8">
            <a:extLst>
              <a:ext uri="{FF2B5EF4-FFF2-40B4-BE49-F238E27FC236}">
                <a16:creationId xmlns:a16="http://schemas.microsoft.com/office/drawing/2014/main" id="{1DEF9090-E286-45C0-A34C-428AE20FAB11}"/>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19" name="TextBox 18">
            <a:extLst>
              <a:ext uri="{FF2B5EF4-FFF2-40B4-BE49-F238E27FC236}">
                <a16:creationId xmlns:a16="http://schemas.microsoft.com/office/drawing/2014/main" id="{0C050001-DDDA-4722-B128-C9CE96957749}"/>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solidFill>
                <a:latin typeface="+mn-lt"/>
                <a:ea typeface="+mn-ea"/>
                <a:cs typeface="+mn-cs"/>
              </a:rPr>
              <a:t>Document Classification: KPMG Confidential</a:t>
            </a:r>
            <a:endParaRPr lang="en-GB" sz="600" b="0" kern="1200" noProof="0">
              <a:solidFill>
                <a:schemeClr val="bg1"/>
              </a:solidFill>
              <a:latin typeface="+mn-lt"/>
              <a:ea typeface="+mn-ea"/>
              <a:cs typeface="+mn-cs"/>
            </a:endParaRPr>
          </a:p>
        </p:txBody>
      </p:sp>
      <p:cxnSp>
        <p:nvCxnSpPr>
          <p:cNvPr id="20" name="Straight Connector 15">
            <a:extLst>
              <a:ext uri="{FF2B5EF4-FFF2-40B4-BE49-F238E27FC236}">
                <a16:creationId xmlns:a16="http://schemas.microsoft.com/office/drawing/2014/main" id="{D248AECE-9CBC-408A-A9F2-E6B05429AB7B}"/>
              </a:ext>
            </a:extLst>
          </p:cNvPr>
          <p:cNvCxnSpPr/>
          <p:nvPr userDrawn="1"/>
        </p:nvCxnSpPr>
        <p:spPr>
          <a:xfrm>
            <a:off x="9156505" y="6385080"/>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AB5F2C5-8F23-4522-9204-FEBA9693FAC5}"/>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solidFill>
                  <a:schemeClr val="bg1"/>
                </a:solidFill>
              </a:rPr>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5943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8928100" cy="46044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lvl1pPr>
          </a:lstStyle>
          <a:p>
            <a:pPr lvl="0"/>
            <a:r>
              <a:rPr lang="en-US"/>
              <a:t>Super title here</a:t>
            </a:r>
          </a:p>
        </p:txBody>
      </p:sp>
      <p:sp>
        <p:nvSpPr>
          <p:cNvPr id="6" name="Title 5"/>
          <p:cNvSpPr>
            <a:spLocks noGrp="1"/>
          </p:cNvSpPr>
          <p:nvPr>
            <p:ph type="title"/>
          </p:nvPr>
        </p:nvSpPr>
        <p:spPr>
          <a:xfrm>
            <a:off x="488950" y="451575"/>
            <a:ext cx="8928100" cy="723600"/>
          </a:xfrm>
        </p:spPr>
        <p:txBody>
          <a:bodyPr/>
          <a:lstStyle/>
          <a:p>
            <a:r>
              <a:rPr lang="ko-KR" altLang="en-US"/>
              <a:t>마스터 제목 스타일 편집</a:t>
            </a:r>
            <a:endParaRPr lang="en-GB"/>
          </a:p>
        </p:txBody>
      </p:sp>
    </p:spTree>
    <p:extLst>
      <p:ext uri="{BB962C8B-B14F-4D97-AF65-F5344CB8AC3E}">
        <p14:creationId xmlns:p14="http://schemas.microsoft.com/office/powerpoint/2010/main" val="1076173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ne Column Text - Dark BG colour">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8928100" cy="460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solidFill>
                  <a:schemeClr val="bg1"/>
                </a:solidFill>
              </a:defRPr>
            </a:lvl1pPr>
          </a:lstStyle>
          <a:p>
            <a:pPr lvl="0"/>
            <a:r>
              <a:rPr lang="en-US"/>
              <a:t>Super title here</a:t>
            </a:r>
          </a:p>
        </p:txBody>
      </p:sp>
      <p:sp>
        <p:nvSpPr>
          <p:cNvPr id="6" name="Title 5"/>
          <p:cNvSpPr>
            <a:spLocks noGrp="1"/>
          </p:cNvSpPr>
          <p:nvPr>
            <p:ph type="title"/>
          </p:nvPr>
        </p:nvSpPr>
        <p:spPr>
          <a:xfrm>
            <a:off x="488950" y="451575"/>
            <a:ext cx="8928100" cy="723600"/>
          </a:xfrm>
        </p:spPr>
        <p:txBody>
          <a:bodyPr/>
          <a:lstStyle>
            <a:lvl1pPr>
              <a:defRPr>
                <a:solidFill>
                  <a:schemeClr val="bg1"/>
                </a:solidFill>
              </a:defRPr>
            </a:lvl1pPr>
          </a:lstStyle>
          <a:p>
            <a:r>
              <a:rPr lang="ko-KR" altLang="en-US"/>
              <a:t>마스터 제목 스타일 편집</a:t>
            </a:r>
            <a:endParaRPr lang="en-GB"/>
          </a:p>
        </p:txBody>
      </p:sp>
      <p:pic>
        <p:nvPicPr>
          <p:cNvPr id="11" name="그림 10">
            <a:extLst>
              <a:ext uri="{FF2B5EF4-FFF2-40B4-BE49-F238E27FC236}">
                <a16:creationId xmlns:a16="http://schemas.microsoft.com/office/drawing/2014/main" id="{7862AF16-2A1B-44DC-B901-4926E1AD3AE5}"/>
              </a:ext>
            </a:extLst>
          </p:cNvPr>
          <p:cNvPicPr>
            <a:picLocks noChangeAspect="1"/>
          </p:cNvPicPr>
          <p:nvPr userDrawn="1"/>
        </p:nvPicPr>
        <p:blipFill>
          <a:blip r:embed="rId3"/>
          <a:stretch>
            <a:fillRect/>
          </a:stretch>
        </p:blipFill>
        <p:spPr>
          <a:xfrm>
            <a:off x="488950" y="6375257"/>
            <a:ext cx="748800" cy="173905"/>
          </a:xfrm>
          <a:prstGeom prst="rect">
            <a:avLst/>
          </a:prstGeom>
        </p:spPr>
      </p:pic>
      <p:sp>
        <p:nvSpPr>
          <p:cNvPr id="12" name="Shape 8">
            <a:extLst>
              <a:ext uri="{FF2B5EF4-FFF2-40B4-BE49-F238E27FC236}">
                <a16:creationId xmlns:a16="http://schemas.microsoft.com/office/drawing/2014/main" id="{275D0F6D-6AD8-440D-AA1B-7D1830BC1645}"/>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18" name="TextBox 17">
            <a:extLst>
              <a:ext uri="{FF2B5EF4-FFF2-40B4-BE49-F238E27FC236}">
                <a16:creationId xmlns:a16="http://schemas.microsoft.com/office/drawing/2014/main" id="{0EE5AAA0-5BE0-4E4F-A810-0213E391CF35}"/>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solidFill>
                <a:latin typeface="+mn-lt"/>
                <a:ea typeface="+mn-ea"/>
                <a:cs typeface="+mn-cs"/>
              </a:rPr>
              <a:t>Document Classification: KPMG Confidential</a:t>
            </a:r>
            <a:endParaRPr lang="en-GB" sz="600" b="0" kern="1200" noProof="0">
              <a:solidFill>
                <a:schemeClr val="bg1"/>
              </a:solidFill>
              <a:latin typeface="+mn-lt"/>
              <a:ea typeface="+mn-ea"/>
              <a:cs typeface="+mn-cs"/>
            </a:endParaRPr>
          </a:p>
        </p:txBody>
      </p:sp>
      <p:cxnSp>
        <p:nvCxnSpPr>
          <p:cNvPr id="19" name="Straight Connector 15">
            <a:extLst>
              <a:ext uri="{FF2B5EF4-FFF2-40B4-BE49-F238E27FC236}">
                <a16:creationId xmlns:a16="http://schemas.microsoft.com/office/drawing/2014/main" id="{AB118D98-2D80-498B-9F2E-248A92DB2DFD}"/>
              </a:ext>
            </a:extLst>
          </p:cNvPr>
          <p:cNvCxnSpPr/>
          <p:nvPr userDrawn="1"/>
        </p:nvCxnSpPr>
        <p:spPr>
          <a:xfrm>
            <a:off x="9156505" y="6385080"/>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8905C3A-C028-4BD5-A54A-A9B4215BA1B2}"/>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solidFill>
                  <a:schemeClr val="bg1"/>
                </a:solidFill>
              </a:rPr>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1358439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4373150" cy="46044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5043900" y="1422400"/>
            <a:ext cx="4373150" cy="46044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4"/>
          <p:cNvSpPr>
            <a:spLocks noGrp="1"/>
          </p:cNvSpPr>
          <p:nvPr>
            <p:ph type="body" sz="quarter" idx="12" hasCustomPrompt="1"/>
          </p:nvPr>
        </p:nvSpPr>
        <p:spPr>
          <a:xfrm>
            <a:off x="488950" y="203863"/>
            <a:ext cx="8918244" cy="169200"/>
          </a:xfrm>
        </p:spPr>
        <p:txBody>
          <a:bodyPr anchor="b"/>
          <a:lstStyle>
            <a:lvl1pPr>
              <a:spcAft>
                <a:spcPts val="0"/>
              </a:spcAft>
              <a:defRPr sz="1200"/>
            </a:lvl1pPr>
          </a:lstStyle>
          <a:p>
            <a:pPr lvl="0"/>
            <a:r>
              <a:rPr lang="en-US"/>
              <a:t>Super title here</a:t>
            </a:r>
          </a:p>
        </p:txBody>
      </p:sp>
      <p:sp>
        <p:nvSpPr>
          <p:cNvPr id="2" name="Title 1">
            <a:extLst>
              <a:ext uri="{FF2B5EF4-FFF2-40B4-BE49-F238E27FC236}">
                <a16:creationId xmlns:a16="http://schemas.microsoft.com/office/drawing/2014/main" id="{AE97DB58-860A-432D-A684-9D2580280AAE}"/>
              </a:ext>
            </a:extLst>
          </p:cNvPr>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760996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wo Column Text - Dark BG colour">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4373150" cy="460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5043900" y="1422400"/>
            <a:ext cx="4373150" cy="460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4"/>
          <p:cNvSpPr>
            <a:spLocks noGrp="1"/>
          </p:cNvSpPr>
          <p:nvPr>
            <p:ph type="body" sz="quarter" idx="12" hasCustomPrompt="1"/>
          </p:nvPr>
        </p:nvSpPr>
        <p:spPr>
          <a:xfrm>
            <a:off x="488950" y="203863"/>
            <a:ext cx="8918244" cy="169200"/>
          </a:xfrm>
        </p:spPr>
        <p:txBody>
          <a:bodyPr anchor="b"/>
          <a:lstStyle>
            <a:lvl1pPr>
              <a:spcAft>
                <a:spcPts val="0"/>
              </a:spcAft>
              <a:defRPr sz="1200">
                <a:solidFill>
                  <a:schemeClr val="bg1"/>
                </a:solidFill>
              </a:defRPr>
            </a:lvl1pPr>
          </a:lstStyle>
          <a:p>
            <a:pPr lvl="0"/>
            <a:r>
              <a:rPr lang="en-US"/>
              <a:t>Super title here</a:t>
            </a:r>
          </a:p>
        </p:txBody>
      </p:sp>
      <p:sp>
        <p:nvSpPr>
          <p:cNvPr id="2" name="Title 1">
            <a:extLst>
              <a:ext uri="{FF2B5EF4-FFF2-40B4-BE49-F238E27FC236}">
                <a16:creationId xmlns:a16="http://schemas.microsoft.com/office/drawing/2014/main" id="{0D27959C-6D5A-44BB-8E09-2E7A772D91F9}"/>
              </a:ext>
            </a:extLst>
          </p:cNvPr>
          <p:cNvSpPr>
            <a:spLocks noGrp="1"/>
          </p:cNvSpPr>
          <p:nvPr>
            <p:ph type="title"/>
          </p:nvPr>
        </p:nvSpPr>
        <p:spPr/>
        <p:txBody>
          <a:bodyPr/>
          <a:lstStyle>
            <a:lvl1pPr>
              <a:defRPr>
                <a:solidFill>
                  <a:schemeClr val="bg1"/>
                </a:solidFill>
              </a:defRPr>
            </a:lvl1pPr>
          </a:lstStyle>
          <a:p>
            <a:r>
              <a:rPr lang="ko-KR" altLang="en-US"/>
              <a:t>마스터 제목 스타일 편집</a:t>
            </a:r>
            <a:endParaRPr lang="en-US"/>
          </a:p>
        </p:txBody>
      </p:sp>
      <p:pic>
        <p:nvPicPr>
          <p:cNvPr id="12" name="그림 11">
            <a:extLst>
              <a:ext uri="{FF2B5EF4-FFF2-40B4-BE49-F238E27FC236}">
                <a16:creationId xmlns:a16="http://schemas.microsoft.com/office/drawing/2014/main" id="{2E5B955F-A666-49C9-B151-727B9D16B8E2}"/>
              </a:ext>
            </a:extLst>
          </p:cNvPr>
          <p:cNvPicPr>
            <a:picLocks noChangeAspect="1"/>
          </p:cNvPicPr>
          <p:nvPr userDrawn="1"/>
        </p:nvPicPr>
        <p:blipFill>
          <a:blip r:embed="rId3"/>
          <a:stretch>
            <a:fillRect/>
          </a:stretch>
        </p:blipFill>
        <p:spPr>
          <a:xfrm>
            <a:off x="488950" y="6375257"/>
            <a:ext cx="748800" cy="173905"/>
          </a:xfrm>
          <a:prstGeom prst="rect">
            <a:avLst/>
          </a:prstGeom>
        </p:spPr>
      </p:pic>
      <p:sp>
        <p:nvSpPr>
          <p:cNvPr id="13" name="Shape 8">
            <a:extLst>
              <a:ext uri="{FF2B5EF4-FFF2-40B4-BE49-F238E27FC236}">
                <a16:creationId xmlns:a16="http://schemas.microsoft.com/office/drawing/2014/main" id="{6C9AE085-FE03-4703-89F1-CD7142EB332C}"/>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14" name="TextBox 13">
            <a:extLst>
              <a:ext uri="{FF2B5EF4-FFF2-40B4-BE49-F238E27FC236}">
                <a16:creationId xmlns:a16="http://schemas.microsoft.com/office/drawing/2014/main" id="{37B48169-FCF4-4595-9DA9-9BCE325904D5}"/>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solidFill>
                <a:latin typeface="+mn-lt"/>
                <a:ea typeface="+mn-ea"/>
                <a:cs typeface="+mn-cs"/>
              </a:rPr>
              <a:t>Document Classification: KPMG Confidential</a:t>
            </a:r>
            <a:endParaRPr lang="en-GB" sz="600" b="0" kern="1200" noProof="0">
              <a:solidFill>
                <a:schemeClr val="bg1"/>
              </a:solidFill>
              <a:latin typeface="+mn-lt"/>
              <a:ea typeface="+mn-ea"/>
              <a:cs typeface="+mn-cs"/>
            </a:endParaRPr>
          </a:p>
        </p:txBody>
      </p:sp>
      <p:cxnSp>
        <p:nvCxnSpPr>
          <p:cNvPr id="15" name="Straight Connector 15">
            <a:extLst>
              <a:ext uri="{FF2B5EF4-FFF2-40B4-BE49-F238E27FC236}">
                <a16:creationId xmlns:a16="http://schemas.microsoft.com/office/drawing/2014/main" id="{FE090214-6C4E-428F-927E-625054596740}"/>
              </a:ext>
            </a:extLst>
          </p:cNvPr>
          <p:cNvCxnSpPr/>
          <p:nvPr userDrawn="1"/>
        </p:nvCxnSpPr>
        <p:spPr>
          <a:xfrm>
            <a:off x="9156505" y="6385080"/>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8C55C68-BAA7-4F89-B242-09D89B774449}"/>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solidFill>
                  <a:schemeClr val="bg1"/>
                </a:solidFill>
              </a:rPr>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246462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디스클레이머">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B59457E0-FF95-4F11-A597-400D40471CA4}"/>
              </a:ext>
            </a:extLst>
          </p:cNvPr>
          <p:cNvSpPr/>
          <p:nvPr userDrawn="1"/>
        </p:nvSpPr>
        <p:spPr>
          <a:xfrm>
            <a:off x="0" y="1"/>
            <a:ext cx="9906000" cy="6857999"/>
          </a:xfrm>
          <a:prstGeom prst="rect">
            <a:avLst/>
          </a:prstGeom>
          <a:gradFill>
            <a:gsLst>
              <a:gs pos="61000">
                <a:srgbClr val="7213EA">
                  <a:alpha val="63000"/>
                </a:srgbClr>
              </a:gs>
              <a:gs pos="100000">
                <a:schemeClr val="accent1">
                  <a:alpha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 name="Rectangle 6">
            <a:extLst>
              <a:ext uri="{FF2B5EF4-FFF2-40B4-BE49-F238E27FC236}">
                <a16:creationId xmlns:a16="http://schemas.microsoft.com/office/drawing/2014/main" id="{98474157-A06B-F923-E2C9-1A0F38280343}"/>
              </a:ext>
            </a:extLst>
          </p:cNvPr>
          <p:cNvSpPr>
            <a:spLocks noChangeArrowheads="1"/>
          </p:cNvSpPr>
          <p:nvPr userDrawn="1"/>
        </p:nvSpPr>
        <p:spPr bwMode="auto">
          <a:xfrm>
            <a:off x="7982596" y="272758"/>
            <a:ext cx="1655763" cy="431800"/>
          </a:xfrm>
          <a:prstGeom prst="rect">
            <a:avLst/>
          </a:prstGeom>
          <a:noFill/>
          <a:ln w="12700">
            <a:noFill/>
            <a:miter lim="800000"/>
            <a:headEnd/>
            <a:tailEnd/>
          </a:ln>
          <a:effectLst/>
        </p:spPr>
        <p:txBody>
          <a:bodyPr wrap="none" lIns="0" tIns="0" rIns="0" bIns="0" anchor="ct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altLang="ko-KR" sz="1000" b="1" i="1" u="none" strike="noStrike" kern="0" cap="none" spc="0" normalizeH="0" baseline="0" noProof="0">
                <a:ln>
                  <a:noFill/>
                </a:ln>
                <a:solidFill>
                  <a:schemeClr val="bg1"/>
                </a:solidFill>
                <a:effectLst/>
                <a:uLnTx/>
                <a:uFillTx/>
                <a:latin typeface="KoPub돋움체 Medium" panose="00000600000000000000" pitchFamily="2" charset="-127"/>
                <a:ea typeface="KoPub돋움체 Medium" panose="00000600000000000000" pitchFamily="2" charset="-127"/>
              </a:rPr>
              <a:t>Strictly Private and Confidential</a:t>
            </a:r>
          </a:p>
          <a:p>
            <a:pPr marL="0" marR="0" lvl="0" indent="0" algn="r" defTabSz="914400" eaLnBrk="1" fontAlgn="auto" latinLnBrk="0" hangingPunct="1">
              <a:lnSpc>
                <a:spcPct val="100000"/>
              </a:lnSpc>
              <a:spcBef>
                <a:spcPct val="0"/>
              </a:spcBef>
              <a:spcAft>
                <a:spcPts val="0"/>
              </a:spcAft>
              <a:buClrTx/>
              <a:buSzTx/>
              <a:buFontTx/>
              <a:buNone/>
              <a:tabLst/>
              <a:defRPr/>
            </a:pPr>
            <a:endParaRPr kumimoji="0" lang="en-US" altLang="ko-KR" sz="1800" b="1" i="1" u="none" strike="noStrike" kern="0" cap="none" spc="0" normalizeH="0" baseline="0" noProof="0">
              <a:ln>
                <a:noFill/>
              </a:ln>
              <a:solidFill>
                <a:srgbClr val="747678"/>
              </a:solidFill>
              <a:effectLst/>
              <a:uLnTx/>
              <a:uFillTx/>
              <a:latin typeface="KoPub돋움체 Medium" panose="00000600000000000000" pitchFamily="2" charset="-127"/>
              <a:ea typeface="KoPub돋움체 Medium" panose="00000600000000000000" pitchFamily="2" charset="-127"/>
            </a:endParaRPr>
          </a:p>
        </p:txBody>
      </p:sp>
      <p:sp>
        <p:nvSpPr>
          <p:cNvPr id="7" name="Text Box 30">
            <a:extLst>
              <a:ext uri="{FF2B5EF4-FFF2-40B4-BE49-F238E27FC236}">
                <a16:creationId xmlns:a16="http://schemas.microsoft.com/office/drawing/2014/main" id="{FCEC1FA3-1BAD-4D11-B579-43B2B19069D3}"/>
              </a:ext>
            </a:extLst>
          </p:cNvPr>
          <p:cNvSpPr txBox="1">
            <a:spLocks noChangeArrowheads="1"/>
          </p:cNvSpPr>
          <p:nvPr userDrawn="1"/>
        </p:nvSpPr>
        <p:spPr bwMode="auto">
          <a:xfrm>
            <a:off x="7881642" y="503093"/>
            <a:ext cx="1756717" cy="215444"/>
          </a:xfrm>
          <a:prstGeom prst="rect">
            <a:avLst/>
          </a:prstGeom>
          <a:noFill/>
          <a:ln w="12700" algn="ctr">
            <a:noFill/>
            <a:miter lim="800000"/>
            <a:headEnd/>
            <a:tailEnd/>
          </a:ln>
          <a:effectLst/>
        </p:spPr>
        <p:txBody>
          <a:bodyPr wrap="square" lIns="0" tIns="0" rIns="39600" bIns="0" anchor="ctr" anchorCtr="0">
            <a:spAutoFit/>
          </a:bodyPr>
          <a:lstStyle/>
          <a:p>
            <a:pPr algn="r" fontAlgn="ctr">
              <a:spcBef>
                <a:spcPct val="50000"/>
              </a:spcBef>
              <a:buClr>
                <a:srgbClr val="0C2D83"/>
              </a:buClr>
              <a:defRPr/>
            </a:pPr>
            <a:r>
              <a:rPr lang="en-US" altLang="ko-KR" sz="1400" b="1">
                <a:solidFill>
                  <a:srgbClr val="FF0000"/>
                </a:solidFill>
                <a:latin typeface="KoPub돋움체 Medium" panose="00000600000000000000" pitchFamily="2" charset="-127"/>
                <a:ea typeface="KoPub돋움체 Medium" panose="00000600000000000000" pitchFamily="2" charset="-127"/>
              </a:rPr>
              <a:t>Draft</a:t>
            </a:r>
          </a:p>
        </p:txBody>
      </p:sp>
    </p:spTree>
    <p:extLst>
      <p:ext uri="{BB962C8B-B14F-4D97-AF65-F5344CB8AC3E}">
        <p14:creationId xmlns:p14="http://schemas.microsoft.com/office/powerpoint/2010/main" val="1663723657"/>
      </p:ext>
    </p:extLst>
  </p:cSld>
  <p:clrMapOvr>
    <a:masterClrMapping/>
  </p:clrMapOvr>
  <p:extLst>
    <p:ext uri="{DCECCB84-F9BA-43D5-87BE-67443E8EF086}">
      <p15:sldGuideLst xmlns:p15="http://schemas.microsoft.com/office/powerpoint/2012/main">
        <p15:guide id="1" pos="285">
          <p15:clr>
            <a:srgbClr val="FBAE40"/>
          </p15:clr>
        </p15:guide>
        <p15:guide id="2" orient="horz" pos="141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4373150" cy="46044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Chart Placeholder 5"/>
          <p:cNvSpPr>
            <a:spLocks noGrp="1"/>
          </p:cNvSpPr>
          <p:nvPr>
            <p:ph type="chart" sz="quarter" idx="13"/>
          </p:nvPr>
        </p:nvSpPr>
        <p:spPr>
          <a:xfrm>
            <a:off x="5043900" y="1422400"/>
            <a:ext cx="4373150" cy="4604400"/>
          </a:xfrm>
        </p:spPr>
        <p:txBody>
          <a:bodyPr anchor="ctr"/>
          <a:lstStyle>
            <a:lvl1pPr algn="ctr">
              <a:defRPr/>
            </a:lvl1pPr>
          </a:lstStyle>
          <a:p>
            <a:r>
              <a:rPr lang="ko-KR" altLang="en-US"/>
              <a:t>차트를 추가하려면 아이콘을 클릭하십시오</a:t>
            </a:r>
            <a:endParaRPr lang="en-GB"/>
          </a:p>
        </p:txBody>
      </p:sp>
      <p:sp>
        <p:nvSpPr>
          <p:cNvPr id="2" name="Title 1"/>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5"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1468853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8928100" cy="2196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Chart Placeholder 4"/>
          <p:cNvSpPr>
            <a:spLocks noGrp="1"/>
          </p:cNvSpPr>
          <p:nvPr>
            <p:ph type="chart" sz="quarter" idx="11"/>
          </p:nvPr>
        </p:nvSpPr>
        <p:spPr>
          <a:xfrm>
            <a:off x="488950" y="3830800"/>
            <a:ext cx="8928100" cy="2196000"/>
          </a:xfrm>
        </p:spPr>
        <p:txBody>
          <a:bodyPr anchor="ctr"/>
          <a:lstStyle>
            <a:lvl1pPr algn="ctr">
              <a:defRPr/>
            </a:lvl1pPr>
          </a:lstStyle>
          <a:p>
            <a:r>
              <a:rPr lang="ko-KR" altLang="en-US"/>
              <a:t>차트를 추가하려면 아이콘을 클릭하십시오</a:t>
            </a:r>
            <a:endParaRPr lang="en-GB"/>
          </a:p>
        </p:txBody>
      </p:sp>
      <p:sp>
        <p:nvSpPr>
          <p:cNvPr id="3" name="Title 2"/>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6" name="Text Placeholder 4"/>
          <p:cNvSpPr>
            <a:spLocks noGrp="1"/>
          </p:cNvSpPr>
          <p:nvPr>
            <p:ph type="body" sz="quarter" idx="12"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778661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5043900" y="1422400"/>
            <a:ext cx="4373150" cy="4604400"/>
          </a:xfrm>
        </p:spPr>
        <p:txBody>
          <a:bodyPr anchor="ctr"/>
          <a:lstStyle>
            <a:lvl1pPr algn="ctr">
              <a:defRPr/>
            </a:lvl1pPr>
          </a:lstStyle>
          <a:p>
            <a:r>
              <a:rPr lang="ko-KR" altLang="en-US"/>
              <a:t>차트를 추가하려면 아이콘을 클릭하십시오</a:t>
            </a:r>
            <a:endParaRPr lang="en-GB"/>
          </a:p>
        </p:txBody>
      </p:sp>
      <p:sp>
        <p:nvSpPr>
          <p:cNvPr id="2" name="Title 1"/>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5"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lvl1pPr>
          </a:lstStyle>
          <a:p>
            <a:pPr lvl="0"/>
            <a:r>
              <a:rPr lang="en-US"/>
              <a:t>Super title here</a:t>
            </a:r>
          </a:p>
        </p:txBody>
      </p:sp>
      <p:sp>
        <p:nvSpPr>
          <p:cNvPr id="7" name="Chart Placeholder 5">
            <a:extLst>
              <a:ext uri="{FF2B5EF4-FFF2-40B4-BE49-F238E27FC236}">
                <a16:creationId xmlns:a16="http://schemas.microsoft.com/office/drawing/2014/main" id="{9E394B45-74BD-4697-911E-EF9DF27840B7}"/>
              </a:ext>
            </a:extLst>
          </p:cNvPr>
          <p:cNvSpPr>
            <a:spLocks noGrp="1"/>
          </p:cNvSpPr>
          <p:nvPr>
            <p:ph type="chart" sz="quarter" idx="14"/>
          </p:nvPr>
        </p:nvSpPr>
        <p:spPr>
          <a:xfrm>
            <a:off x="488950" y="1422400"/>
            <a:ext cx="4373150" cy="4604400"/>
          </a:xfrm>
        </p:spPr>
        <p:txBody>
          <a:bodyPr anchor="ctr"/>
          <a:lstStyle>
            <a:lvl1pPr algn="ctr">
              <a:defRPr/>
            </a:lvl1pPr>
          </a:lstStyle>
          <a:p>
            <a:r>
              <a:rPr lang="ko-KR" altLang="en-US"/>
              <a:t>차트를 추가하려면 아이콘을 클릭하십시오</a:t>
            </a:r>
            <a:endParaRPr lang="en-GB"/>
          </a:p>
        </p:txBody>
      </p:sp>
    </p:spTree>
    <p:extLst>
      <p:ext uri="{BB962C8B-B14F-4D97-AF65-F5344CB8AC3E}">
        <p14:creationId xmlns:p14="http://schemas.microsoft.com/office/powerpoint/2010/main" val="31757252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Chart &amp; Text">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3531000" y="3830800"/>
            <a:ext cx="2844000" cy="2196000"/>
          </a:xfrm>
        </p:spPr>
        <p:txBody>
          <a:bodyPr anchor="ctr"/>
          <a:lstStyle>
            <a:lvl1pPr algn="ctr">
              <a:defRPr/>
            </a:lvl1pPr>
          </a:lstStyle>
          <a:p>
            <a:r>
              <a:rPr lang="ko-KR" altLang="en-US"/>
              <a:t>차트를 추가하려면 아이콘을 클릭하십시오</a:t>
            </a:r>
            <a:endParaRPr lang="en-GB"/>
          </a:p>
        </p:txBody>
      </p:sp>
      <p:sp>
        <p:nvSpPr>
          <p:cNvPr id="6" name="Chart Placeholder 4"/>
          <p:cNvSpPr>
            <a:spLocks noGrp="1"/>
          </p:cNvSpPr>
          <p:nvPr>
            <p:ph type="chart" sz="quarter" idx="12"/>
          </p:nvPr>
        </p:nvSpPr>
        <p:spPr>
          <a:xfrm>
            <a:off x="488949" y="3830800"/>
            <a:ext cx="2844000" cy="2196000"/>
          </a:xfrm>
        </p:spPr>
        <p:txBody>
          <a:bodyPr anchor="ctr"/>
          <a:lstStyle>
            <a:lvl1pPr algn="ctr">
              <a:defRPr/>
            </a:lvl1pPr>
          </a:lstStyle>
          <a:p>
            <a:r>
              <a:rPr lang="ko-KR" altLang="en-US"/>
              <a:t>차트를 추가하려면 아이콘을 클릭하십시오</a:t>
            </a:r>
            <a:endParaRPr lang="en-GB"/>
          </a:p>
        </p:txBody>
      </p:sp>
      <p:sp>
        <p:nvSpPr>
          <p:cNvPr id="7" name="Text Placeholder 8"/>
          <p:cNvSpPr>
            <a:spLocks noGrp="1"/>
          </p:cNvSpPr>
          <p:nvPr>
            <p:ph type="body" sz="quarter" idx="10"/>
          </p:nvPr>
        </p:nvSpPr>
        <p:spPr>
          <a:xfrm>
            <a:off x="488950" y="1422400"/>
            <a:ext cx="2844000" cy="2196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8" name="Chart Placeholder 4"/>
          <p:cNvSpPr>
            <a:spLocks noGrp="1"/>
          </p:cNvSpPr>
          <p:nvPr>
            <p:ph type="chart" sz="quarter" idx="13"/>
          </p:nvPr>
        </p:nvSpPr>
        <p:spPr>
          <a:xfrm>
            <a:off x="6573050" y="3830800"/>
            <a:ext cx="2844000" cy="2196000"/>
          </a:xfrm>
        </p:spPr>
        <p:txBody>
          <a:bodyPr anchor="ctr"/>
          <a:lstStyle>
            <a:lvl1pPr algn="ctr">
              <a:defRPr/>
            </a:lvl1pPr>
          </a:lstStyle>
          <a:p>
            <a:r>
              <a:rPr lang="ko-KR" altLang="en-US"/>
              <a:t>차트를 추가하려면 아이콘을 클릭하십시오</a:t>
            </a:r>
            <a:endParaRPr lang="en-GB"/>
          </a:p>
        </p:txBody>
      </p:sp>
      <p:sp>
        <p:nvSpPr>
          <p:cNvPr id="9" name="Text Placeholder 8"/>
          <p:cNvSpPr>
            <a:spLocks noGrp="1"/>
          </p:cNvSpPr>
          <p:nvPr>
            <p:ph type="body" sz="quarter" idx="14"/>
          </p:nvPr>
        </p:nvSpPr>
        <p:spPr>
          <a:xfrm>
            <a:off x="3531000" y="1422400"/>
            <a:ext cx="2844000" cy="2196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0" name="Text Placeholder 8"/>
          <p:cNvSpPr>
            <a:spLocks noGrp="1"/>
          </p:cNvSpPr>
          <p:nvPr>
            <p:ph type="body" sz="quarter" idx="15"/>
          </p:nvPr>
        </p:nvSpPr>
        <p:spPr>
          <a:xfrm>
            <a:off x="6573050" y="1422400"/>
            <a:ext cx="2844000" cy="2196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11" name="Text Placeholder 4"/>
          <p:cNvSpPr>
            <a:spLocks noGrp="1"/>
          </p:cNvSpPr>
          <p:nvPr>
            <p:ph type="body" sz="quarter" idx="16"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3441336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ocess 5 Column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291022"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4093094"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5895166"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3" name="Text Placeholder 12"/>
          <p:cNvSpPr>
            <a:spLocks noGrp="1"/>
          </p:cNvSpPr>
          <p:nvPr>
            <p:ph type="body" sz="quarter" idx="14" hasCustomPrompt="1"/>
          </p:nvPr>
        </p:nvSpPr>
        <p:spPr>
          <a:xfrm>
            <a:off x="488950" y="1426659"/>
            <a:ext cx="1719812" cy="604800"/>
          </a:xfrm>
          <a:prstGeom prst="homePlate">
            <a:avLst>
              <a:gd name="adj" fmla="val 34200"/>
            </a:avLst>
          </a:prstGeom>
          <a:solidFill>
            <a:schemeClr val="tx2"/>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2291022" y="1426659"/>
            <a:ext cx="1719812" cy="604800"/>
          </a:xfrm>
          <a:prstGeom prst="homePlate">
            <a:avLst>
              <a:gd name="adj" fmla="val 34200"/>
            </a:avLst>
          </a:prstGeom>
          <a:solidFill>
            <a:schemeClr val="tx2"/>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4093094" y="1426659"/>
            <a:ext cx="1719812" cy="604800"/>
          </a:xfrm>
          <a:prstGeom prst="homePlate">
            <a:avLst>
              <a:gd name="adj" fmla="val 34200"/>
            </a:avLst>
          </a:prstGeom>
          <a:solidFill>
            <a:schemeClr val="tx2"/>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5895166" y="1426659"/>
            <a:ext cx="1719812" cy="604800"/>
          </a:xfrm>
          <a:prstGeom prst="homePlate">
            <a:avLst>
              <a:gd name="adj" fmla="val 34200"/>
            </a:avLst>
          </a:prstGeom>
          <a:solidFill>
            <a:schemeClr val="tx2"/>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12"/>
          <p:cNvSpPr>
            <a:spLocks noGrp="1"/>
          </p:cNvSpPr>
          <p:nvPr>
            <p:ph type="body" sz="quarter" idx="18" hasCustomPrompt="1"/>
          </p:nvPr>
        </p:nvSpPr>
        <p:spPr>
          <a:xfrm>
            <a:off x="7697238" y="1426659"/>
            <a:ext cx="1719812" cy="604800"/>
          </a:xfrm>
          <a:prstGeom prst="homePlate">
            <a:avLst>
              <a:gd name="adj" fmla="val 34200"/>
            </a:avLst>
          </a:prstGeom>
          <a:solidFill>
            <a:schemeClr val="tx2"/>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7697238"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14" name="Text Placeholder 4"/>
          <p:cNvSpPr>
            <a:spLocks noGrp="1"/>
          </p:cNvSpPr>
          <p:nvPr>
            <p:ph type="body" sz="quarter" idx="20"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28775981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cess 5 Columns_Cobalt Blu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291022"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4093094"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5895166"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3" name="Text Placeholder 12"/>
          <p:cNvSpPr>
            <a:spLocks noGrp="1"/>
          </p:cNvSpPr>
          <p:nvPr>
            <p:ph type="body" sz="quarter" idx="14" hasCustomPrompt="1"/>
          </p:nvPr>
        </p:nvSpPr>
        <p:spPr>
          <a:xfrm>
            <a:off x="488950" y="1426659"/>
            <a:ext cx="1719812" cy="604800"/>
          </a:xfrm>
          <a:prstGeom prst="homePlate">
            <a:avLst>
              <a:gd name="adj" fmla="val 34200"/>
            </a:avLst>
          </a:prstGeom>
          <a:solidFill>
            <a:schemeClr val="accent1"/>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2291022" y="1426659"/>
            <a:ext cx="1719812" cy="604800"/>
          </a:xfrm>
          <a:prstGeom prst="homePlate">
            <a:avLst>
              <a:gd name="adj" fmla="val 34200"/>
            </a:avLst>
          </a:prstGeom>
          <a:solidFill>
            <a:schemeClr val="accent1"/>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4093094" y="1426659"/>
            <a:ext cx="1719812" cy="604800"/>
          </a:xfrm>
          <a:prstGeom prst="homePlate">
            <a:avLst>
              <a:gd name="adj" fmla="val 34200"/>
            </a:avLst>
          </a:prstGeom>
          <a:solidFill>
            <a:schemeClr val="accent1"/>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5895166" y="1426659"/>
            <a:ext cx="1719812" cy="604800"/>
          </a:xfrm>
          <a:prstGeom prst="homePlate">
            <a:avLst>
              <a:gd name="adj" fmla="val 34200"/>
            </a:avLst>
          </a:prstGeom>
          <a:solidFill>
            <a:schemeClr val="accent1"/>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12"/>
          <p:cNvSpPr>
            <a:spLocks noGrp="1"/>
          </p:cNvSpPr>
          <p:nvPr>
            <p:ph type="body" sz="quarter" idx="18" hasCustomPrompt="1"/>
          </p:nvPr>
        </p:nvSpPr>
        <p:spPr>
          <a:xfrm>
            <a:off x="7697238" y="1426659"/>
            <a:ext cx="1719812" cy="604800"/>
          </a:xfrm>
          <a:prstGeom prst="homePlate">
            <a:avLst>
              <a:gd name="adj" fmla="val 34200"/>
            </a:avLst>
          </a:prstGeom>
          <a:solidFill>
            <a:schemeClr val="accent1"/>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7697238"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a:xfrm>
            <a:off x="488950" y="451575"/>
            <a:ext cx="8928100" cy="723600"/>
          </a:xfrm>
        </p:spPr>
        <p:txBody>
          <a:bodyPr/>
          <a:lstStyle>
            <a:lvl1pPr>
              <a:defRPr>
                <a:solidFill>
                  <a:schemeClr val="accent1"/>
                </a:solidFill>
              </a:defRPr>
            </a:lvl1pPr>
          </a:lstStyle>
          <a:p>
            <a:r>
              <a:rPr lang="ko-KR" altLang="en-US"/>
              <a:t>마스터 제목 스타일 편집</a:t>
            </a:r>
            <a:endParaRPr lang="en-GB"/>
          </a:p>
        </p:txBody>
      </p:sp>
      <p:sp>
        <p:nvSpPr>
          <p:cNvPr id="14" name="Text Placeholder 4"/>
          <p:cNvSpPr>
            <a:spLocks noGrp="1"/>
          </p:cNvSpPr>
          <p:nvPr>
            <p:ph type="body" sz="quarter" idx="20" hasCustomPrompt="1"/>
          </p:nvPr>
        </p:nvSpPr>
        <p:spPr>
          <a:xfrm>
            <a:off x="488950" y="203863"/>
            <a:ext cx="8928100" cy="169200"/>
          </a:xfrm>
        </p:spPr>
        <p:txBody>
          <a:bodyPr anchor="b"/>
          <a:lstStyle>
            <a:lvl1pPr>
              <a:spcAft>
                <a:spcPts val="0"/>
              </a:spcAft>
              <a:defRPr sz="1200">
                <a:solidFill>
                  <a:schemeClr val="accent1"/>
                </a:solidFill>
              </a:defRPr>
            </a:lvl1pPr>
          </a:lstStyle>
          <a:p>
            <a:pPr lvl="0"/>
            <a:r>
              <a:rPr lang="en-US"/>
              <a:t>Super title here</a:t>
            </a:r>
          </a:p>
        </p:txBody>
      </p:sp>
    </p:spTree>
    <p:extLst>
      <p:ext uri="{BB962C8B-B14F-4D97-AF65-F5344CB8AC3E}">
        <p14:creationId xmlns:p14="http://schemas.microsoft.com/office/powerpoint/2010/main" val="3369788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cess 5 Columns - Top Banner">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FEF217D-8F0F-47D0-B179-676AB7DF497C}"/>
              </a:ext>
            </a:extLst>
          </p:cNvPr>
          <p:cNvSpPr/>
          <p:nvPr userDrawn="1"/>
        </p:nvSpPr>
        <p:spPr>
          <a:xfrm>
            <a:off x="0" y="-1"/>
            <a:ext cx="9906000" cy="2769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err="1">
              <a:solidFill>
                <a:schemeClr val="bg1"/>
              </a:solidFill>
            </a:endParaRPr>
          </a:p>
        </p:txBody>
      </p:sp>
      <p:sp>
        <p:nvSpPr>
          <p:cNvPr id="9" name="Text Placeholder 8"/>
          <p:cNvSpPr>
            <a:spLocks noGrp="1"/>
          </p:cNvSpPr>
          <p:nvPr>
            <p:ph type="body" sz="quarter" idx="10"/>
          </p:nvPr>
        </p:nvSpPr>
        <p:spPr>
          <a:xfrm>
            <a:off x="488950" y="2031459"/>
            <a:ext cx="1650948" cy="3995341"/>
          </a:xfrm>
          <a:solidFill>
            <a:schemeClr val="bg1"/>
          </a:solidFill>
          <a:ln>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291022" y="2031459"/>
            <a:ext cx="1650948" cy="3995341"/>
          </a:xfrm>
          <a:solidFill>
            <a:schemeClr val="bg1"/>
          </a:solidFill>
          <a:ln>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4093094" y="2031459"/>
            <a:ext cx="1650948" cy="3995341"/>
          </a:xfrm>
          <a:solidFill>
            <a:schemeClr val="bg1"/>
          </a:solidFill>
          <a:ln>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5895166" y="2031459"/>
            <a:ext cx="1650948" cy="3995341"/>
          </a:xfrm>
          <a:solidFill>
            <a:schemeClr val="bg1"/>
          </a:solidFill>
          <a:ln>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2" name="Text Placeholder 8"/>
          <p:cNvSpPr>
            <a:spLocks noGrp="1"/>
          </p:cNvSpPr>
          <p:nvPr>
            <p:ph type="body" sz="quarter" idx="19"/>
          </p:nvPr>
        </p:nvSpPr>
        <p:spPr>
          <a:xfrm>
            <a:off x="7766102" y="2031459"/>
            <a:ext cx="1650948" cy="3995341"/>
          </a:xfrm>
          <a:solidFill>
            <a:schemeClr val="bg1"/>
          </a:solidFill>
          <a:ln>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a:xfrm>
            <a:off x="488950" y="451575"/>
            <a:ext cx="8928100" cy="723600"/>
          </a:xfrm>
        </p:spPr>
        <p:txBody>
          <a:bodyPr/>
          <a:lstStyle>
            <a:lvl1pPr>
              <a:defRPr>
                <a:solidFill>
                  <a:schemeClr val="bg1"/>
                </a:solidFill>
              </a:defRPr>
            </a:lvl1pPr>
          </a:lstStyle>
          <a:p>
            <a:r>
              <a:rPr lang="ko-KR" altLang="en-US"/>
              <a:t>마스터 제목 스타일 편집</a:t>
            </a:r>
            <a:endParaRPr lang="en-GB"/>
          </a:p>
        </p:txBody>
      </p:sp>
      <p:sp>
        <p:nvSpPr>
          <p:cNvPr id="14" name="Text Placeholder 4"/>
          <p:cNvSpPr>
            <a:spLocks noGrp="1"/>
          </p:cNvSpPr>
          <p:nvPr>
            <p:ph type="body" sz="quarter" idx="20" hasCustomPrompt="1"/>
          </p:nvPr>
        </p:nvSpPr>
        <p:spPr>
          <a:xfrm>
            <a:off x="488950" y="203863"/>
            <a:ext cx="8928100" cy="169200"/>
          </a:xfrm>
        </p:spPr>
        <p:txBody>
          <a:bodyPr anchor="b"/>
          <a:lstStyle>
            <a:lvl1pPr>
              <a:spcAft>
                <a:spcPts val="0"/>
              </a:spcAft>
              <a:defRPr sz="1200">
                <a:solidFill>
                  <a:schemeClr val="bg1"/>
                </a:solidFill>
              </a:defRPr>
            </a:lvl1pPr>
          </a:lstStyle>
          <a:p>
            <a:pPr lvl="0"/>
            <a:r>
              <a:rPr lang="en-US"/>
              <a:t>Super title here</a:t>
            </a:r>
          </a:p>
        </p:txBody>
      </p:sp>
      <p:sp>
        <p:nvSpPr>
          <p:cNvPr id="7" name="Text Placeholder 6">
            <a:extLst>
              <a:ext uri="{FF2B5EF4-FFF2-40B4-BE49-F238E27FC236}">
                <a16:creationId xmlns:a16="http://schemas.microsoft.com/office/drawing/2014/main" id="{CCED889F-7643-47C2-9390-7F7B3B13F798}"/>
              </a:ext>
            </a:extLst>
          </p:cNvPr>
          <p:cNvSpPr>
            <a:spLocks noGrp="1"/>
          </p:cNvSpPr>
          <p:nvPr>
            <p:ph type="body" sz="quarter" idx="21"/>
          </p:nvPr>
        </p:nvSpPr>
        <p:spPr>
          <a:xfrm>
            <a:off x="488950" y="1422400"/>
            <a:ext cx="8928100" cy="495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5857080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ocess 4 Columns - Top Banner">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FEF217D-8F0F-47D0-B179-676AB7DF497C}"/>
              </a:ext>
            </a:extLst>
          </p:cNvPr>
          <p:cNvSpPr/>
          <p:nvPr userDrawn="1"/>
        </p:nvSpPr>
        <p:spPr>
          <a:xfrm>
            <a:off x="0" y="-1"/>
            <a:ext cx="9906000" cy="2769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err="1">
              <a:solidFill>
                <a:schemeClr val="bg1"/>
              </a:solidFill>
            </a:endParaRPr>
          </a:p>
        </p:txBody>
      </p:sp>
      <p:sp>
        <p:nvSpPr>
          <p:cNvPr id="9" name="Text Placeholder 8"/>
          <p:cNvSpPr>
            <a:spLocks noGrp="1"/>
          </p:cNvSpPr>
          <p:nvPr>
            <p:ph type="body" sz="quarter" idx="10"/>
          </p:nvPr>
        </p:nvSpPr>
        <p:spPr>
          <a:xfrm>
            <a:off x="488950" y="2031459"/>
            <a:ext cx="2096894" cy="3995341"/>
          </a:xfrm>
          <a:solidFill>
            <a:schemeClr val="bg1"/>
          </a:solidFill>
          <a:ln w="6350">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766019" y="2031459"/>
            <a:ext cx="2096894" cy="3995341"/>
          </a:xfrm>
          <a:solidFill>
            <a:schemeClr val="bg1"/>
          </a:solidFill>
          <a:ln w="6350">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5043088" y="2031459"/>
            <a:ext cx="2096894" cy="3995341"/>
          </a:xfrm>
          <a:solidFill>
            <a:schemeClr val="bg1"/>
          </a:solidFill>
          <a:ln w="6350">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7320156" y="2031459"/>
            <a:ext cx="2096894" cy="3995341"/>
          </a:xfrm>
          <a:solidFill>
            <a:schemeClr val="bg1"/>
          </a:solidFill>
          <a:ln w="6350">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a:xfrm>
            <a:off x="488950" y="451575"/>
            <a:ext cx="8928100" cy="723600"/>
          </a:xfrm>
        </p:spPr>
        <p:txBody>
          <a:bodyPr/>
          <a:lstStyle>
            <a:lvl1pPr>
              <a:defRPr>
                <a:solidFill>
                  <a:schemeClr val="bg1"/>
                </a:solidFill>
              </a:defRPr>
            </a:lvl1pPr>
          </a:lstStyle>
          <a:p>
            <a:r>
              <a:rPr lang="ko-KR" altLang="en-US"/>
              <a:t>마스터 제목 스타일 편집</a:t>
            </a:r>
            <a:endParaRPr lang="en-GB"/>
          </a:p>
        </p:txBody>
      </p:sp>
      <p:sp>
        <p:nvSpPr>
          <p:cNvPr id="14" name="Text Placeholder 4"/>
          <p:cNvSpPr>
            <a:spLocks noGrp="1"/>
          </p:cNvSpPr>
          <p:nvPr>
            <p:ph type="body" sz="quarter" idx="20" hasCustomPrompt="1"/>
          </p:nvPr>
        </p:nvSpPr>
        <p:spPr>
          <a:xfrm>
            <a:off x="488950" y="203863"/>
            <a:ext cx="8928100" cy="169200"/>
          </a:xfrm>
        </p:spPr>
        <p:txBody>
          <a:bodyPr anchor="b"/>
          <a:lstStyle>
            <a:lvl1pPr>
              <a:spcAft>
                <a:spcPts val="0"/>
              </a:spcAft>
              <a:defRPr sz="1200">
                <a:solidFill>
                  <a:schemeClr val="bg1"/>
                </a:solidFill>
              </a:defRPr>
            </a:lvl1pPr>
          </a:lstStyle>
          <a:p>
            <a:pPr lvl="0"/>
            <a:r>
              <a:rPr lang="en-US"/>
              <a:t>Super title here</a:t>
            </a:r>
          </a:p>
        </p:txBody>
      </p:sp>
      <p:sp>
        <p:nvSpPr>
          <p:cNvPr id="7" name="Text Placeholder 6">
            <a:extLst>
              <a:ext uri="{FF2B5EF4-FFF2-40B4-BE49-F238E27FC236}">
                <a16:creationId xmlns:a16="http://schemas.microsoft.com/office/drawing/2014/main" id="{CCED889F-7643-47C2-9390-7F7B3B13F798}"/>
              </a:ext>
            </a:extLst>
          </p:cNvPr>
          <p:cNvSpPr>
            <a:spLocks noGrp="1"/>
          </p:cNvSpPr>
          <p:nvPr>
            <p:ph type="body" sz="quarter" idx="21"/>
          </p:nvPr>
        </p:nvSpPr>
        <p:spPr>
          <a:xfrm>
            <a:off x="488950" y="1422400"/>
            <a:ext cx="8928100" cy="495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162610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cess 4 Column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732753"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4976556"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7220360"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3" name="Text Placeholder 12"/>
          <p:cNvSpPr>
            <a:spLocks noGrp="1"/>
          </p:cNvSpPr>
          <p:nvPr>
            <p:ph type="body" sz="quarter" idx="14" hasCustomPrompt="1"/>
          </p:nvPr>
        </p:nvSpPr>
        <p:spPr>
          <a:xfrm>
            <a:off x="488950" y="1426659"/>
            <a:ext cx="2196690" cy="604800"/>
          </a:xfrm>
          <a:prstGeom prst="homePlate">
            <a:avLst>
              <a:gd name="adj" fmla="val 34200"/>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2732753" y="1426659"/>
            <a:ext cx="2196690" cy="604800"/>
          </a:xfrm>
          <a:prstGeom prst="homePlate">
            <a:avLst>
              <a:gd name="adj" fmla="val 34200"/>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4976556" y="1426659"/>
            <a:ext cx="2196690" cy="604800"/>
          </a:xfrm>
          <a:prstGeom prst="homePlate">
            <a:avLst>
              <a:gd name="adj" fmla="val 34200"/>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7220360" y="1426659"/>
            <a:ext cx="2196690" cy="604800"/>
          </a:xfrm>
          <a:prstGeom prst="homePlate">
            <a:avLst>
              <a:gd name="adj" fmla="val 34200"/>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 name="Title 2"/>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11" name="Text Placeholder 4"/>
          <p:cNvSpPr>
            <a:spLocks noGrp="1"/>
          </p:cNvSpPr>
          <p:nvPr>
            <p:ph type="body" sz="quarter" idx="18"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2683865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ocess 4 Columns_Cobalt Blu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732753"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4976556"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7220360"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3" name="Text Placeholder 12"/>
          <p:cNvSpPr>
            <a:spLocks noGrp="1"/>
          </p:cNvSpPr>
          <p:nvPr>
            <p:ph type="body" sz="quarter" idx="14" hasCustomPrompt="1"/>
          </p:nvPr>
        </p:nvSpPr>
        <p:spPr>
          <a:xfrm>
            <a:off x="488950" y="1426659"/>
            <a:ext cx="2196690" cy="604800"/>
          </a:xfrm>
          <a:prstGeom prst="homePlate">
            <a:avLst>
              <a:gd name="adj" fmla="val 34200"/>
            </a:avLst>
          </a:prstGeom>
          <a:solidFill>
            <a:schemeClr val="accent1"/>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2732753" y="1426659"/>
            <a:ext cx="2196690" cy="604800"/>
          </a:xfrm>
          <a:prstGeom prst="homePlate">
            <a:avLst>
              <a:gd name="adj" fmla="val 34200"/>
            </a:avLst>
          </a:prstGeom>
          <a:solidFill>
            <a:schemeClr val="accent1"/>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4976556" y="1426659"/>
            <a:ext cx="2196690" cy="604800"/>
          </a:xfrm>
          <a:prstGeom prst="homePlate">
            <a:avLst>
              <a:gd name="adj" fmla="val 34200"/>
            </a:avLst>
          </a:prstGeom>
          <a:solidFill>
            <a:schemeClr val="accent1"/>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7220360" y="1426659"/>
            <a:ext cx="2196690" cy="604800"/>
          </a:xfrm>
          <a:prstGeom prst="homePlate">
            <a:avLst>
              <a:gd name="adj" fmla="val 34200"/>
            </a:avLst>
          </a:prstGeom>
          <a:solidFill>
            <a:schemeClr val="accent1"/>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 name="Title 2"/>
          <p:cNvSpPr>
            <a:spLocks noGrp="1"/>
          </p:cNvSpPr>
          <p:nvPr>
            <p:ph type="title"/>
          </p:nvPr>
        </p:nvSpPr>
        <p:spPr>
          <a:xfrm>
            <a:off x="488950" y="451575"/>
            <a:ext cx="8928100" cy="723600"/>
          </a:xfrm>
        </p:spPr>
        <p:txBody>
          <a:bodyPr/>
          <a:lstStyle>
            <a:lvl1pPr>
              <a:defRPr>
                <a:solidFill>
                  <a:schemeClr val="accent1"/>
                </a:solidFill>
              </a:defRPr>
            </a:lvl1pPr>
          </a:lstStyle>
          <a:p>
            <a:r>
              <a:rPr lang="ko-KR" altLang="en-US"/>
              <a:t>마스터 제목 스타일 편집</a:t>
            </a:r>
            <a:endParaRPr lang="en-GB"/>
          </a:p>
        </p:txBody>
      </p:sp>
      <p:sp>
        <p:nvSpPr>
          <p:cNvPr id="11" name="Text Placeholder 4"/>
          <p:cNvSpPr>
            <a:spLocks noGrp="1"/>
          </p:cNvSpPr>
          <p:nvPr>
            <p:ph type="body" sz="quarter" idx="18" hasCustomPrompt="1"/>
          </p:nvPr>
        </p:nvSpPr>
        <p:spPr>
          <a:xfrm>
            <a:off x="488950" y="203863"/>
            <a:ext cx="8928100" cy="169200"/>
          </a:xfrm>
        </p:spPr>
        <p:txBody>
          <a:bodyPr anchor="b"/>
          <a:lstStyle>
            <a:lvl1pPr>
              <a:spcAft>
                <a:spcPts val="0"/>
              </a:spcAft>
              <a:defRPr sz="1200">
                <a:solidFill>
                  <a:schemeClr val="accent1"/>
                </a:solidFill>
              </a:defRPr>
            </a:lvl1pPr>
          </a:lstStyle>
          <a:p>
            <a:pPr lvl="0"/>
            <a:r>
              <a:rPr lang="en-US"/>
              <a:t>Super title here</a:t>
            </a:r>
          </a:p>
        </p:txBody>
      </p:sp>
    </p:spTree>
    <p:extLst>
      <p:ext uri="{BB962C8B-B14F-4D97-AF65-F5344CB8AC3E}">
        <p14:creationId xmlns:p14="http://schemas.microsoft.com/office/powerpoint/2010/main" val="96592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_KPMG Blue">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664616F-BE17-4D4B-B6D4-C4B7E26631AF}"/>
              </a:ext>
            </a:extLst>
          </p:cNvPr>
          <p:cNvSpPr>
            <a:spLocks/>
          </p:cNvSpPr>
          <p:nvPr userDrawn="1"/>
        </p:nvSpPr>
        <p:spPr>
          <a:xfrm>
            <a:off x="814387" y="1268413"/>
            <a:ext cx="6461055" cy="4752974"/>
          </a:xfrm>
          <a:prstGeom prst="rect">
            <a:avLst/>
          </a:prstGeom>
          <a:gradFill>
            <a:gsLst>
              <a:gs pos="100000">
                <a:schemeClr val="accent1"/>
              </a:gs>
              <a:gs pos="0">
                <a:schemeClr val="accent5"/>
              </a:gs>
            </a:gsLst>
            <a:lin ang="0" scaled="0"/>
          </a:gradFill>
          <a:ln>
            <a:noFill/>
          </a:ln>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0" name="Title 1">
            <a:extLst>
              <a:ext uri="{FF2B5EF4-FFF2-40B4-BE49-F238E27FC236}">
                <a16:creationId xmlns:a16="http://schemas.microsoft.com/office/drawing/2014/main" id="{54631362-CDDD-4333-A24A-5A4F69330CB6}"/>
              </a:ext>
            </a:extLst>
          </p:cNvPr>
          <p:cNvSpPr>
            <a:spLocks noGrp="1"/>
          </p:cNvSpPr>
          <p:nvPr>
            <p:ph type="ctrTitle" hasCustomPrompt="1"/>
          </p:nvPr>
        </p:nvSpPr>
        <p:spPr>
          <a:xfrm>
            <a:off x="1059657" y="1514884"/>
            <a:ext cx="5961345" cy="3240000"/>
          </a:xfrm>
        </p:spPr>
        <p:txBody>
          <a:bodyPr anchor="t" anchorCtr="0"/>
          <a:lstStyle>
            <a:lvl1pPr algn="l">
              <a:defRPr sz="6000" baseline="0">
                <a:solidFill>
                  <a:schemeClr val="bg1"/>
                </a:solidFill>
              </a:defRPr>
            </a:lvl1pPr>
          </a:lstStyle>
          <a:p>
            <a:r>
              <a:rPr lang="en-GB"/>
              <a:t>Title slide text only</a:t>
            </a:r>
            <a:endParaRPr lang="en-US"/>
          </a:p>
        </p:txBody>
      </p:sp>
      <p:pic>
        <p:nvPicPr>
          <p:cNvPr id="7" name="그림 6">
            <a:extLst>
              <a:ext uri="{FF2B5EF4-FFF2-40B4-BE49-F238E27FC236}">
                <a16:creationId xmlns:a16="http://schemas.microsoft.com/office/drawing/2014/main" id="{6AEC223E-4930-4A5B-AA9D-AC2776C0A0CC}"/>
              </a:ext>
            </a:extLst>
          </p:cNvPr>
          <p:cNvPicPr>
            <a:picLocks noChangeAspect="1"/>
          </p:cNvPicPr>
          <p:nvPr userDrawn="1"/>
        </p:nvPicPr>
        <p:blipFill>
          <a:blip r:embed="rId2"/>
          <a:stretch>
            <a:fillRect/>
          </a:stretch>
        </p:blipFill>
        <p:spPr>
          <a:xfrm>
            <a:off x="814388" y="442914"/>
            <a:ext cx="1395081" cy="324000"/>
          </a:xfrm>
          <a:prstGeom prst="rect">
            <a:avLst/>
          </a:prstGeom>
        </p:spPr>
      </p:pic>
    </p:spTree>
    <p:extLst>
      <p:ext uri="{BB962C8B-B14F-4D97-AF65-F5344CB8AC3E}">
        <p14:creationId xmlns:p14="http://schemas.microsoft.com/office/powerpoint/2010/main" val="469673025"/>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ad Box with Icon and Center Text Box">
    <p:spTree>
      <p:nvGrpSpPr>
        <p:cNvPr id="1" name=""/>
        <p:cNvGrpSpPr/>
        <p:nvPr/>
      </p:nvGrpSpPr>
      <p:grpSpPr>
        <a:xfrm>
          <a:off x="0" y="0"/>
          <a:ext cx="0" cy="0"/>
          <a:chOff x="0" y="0"/>
          <a:chExt cx="0" cy="0"/>
        </a:xfrm>
      </p:grpSpPr>
      <p:sp>
        <p:nvSpPr>
          <p:cNvPr id="4" name="Title 3"/>
          <p:cNvSpPr>
            <a:spLocks noGrp="1"/>
          </p:cNvSpPr>
          <p:nvPr>
            <p:ph type="title"/>
          </p:nvPr>
        </p:nvSpPr>
        <p:spPr>
          <a:xfrm>
            <a:off x="488950" y="451575"/>
            <a:ext cx="8918244" cy="723600"/>
          </a:xfrm>
        </p:spPr>
        <p:txBody>
          <a:bodyPr/>
          <a:lstStyle>
            <a:lvl1pPr>
              <a:defRPr>
                <a:solidFill>
                  <a:schemeClr val="tx2"/>
                </a:solidFill>
              </a:defRPr>
            </a:lvl1pPr>
          </a:lstStyle>
          <a:p>
            <a:r>
              <a:rPr lang="ko-KR" altLang="en-US"/>
              <a:t>마스터 제목 스타일 편집</a:t>
            </a:r>
            <a:endParaRPr lang="en-GB"/>
          </a:p>
        </p:txBody>
      </p:sp>
      <p:sp>
        <p:nvSpPr>
          <p:cNvPr id="16" name="Text Placeholder 4"/>
          <p:cNvSpPr>
            <a:spLocks noGrp="1"/>
          </p:cNvSpPr>
          <p:nvPr>
            <p:ph type="body" sz="quarter" idx="11" hasCustomPrompt="1"/>
          </p:nvPr>
        </p:nvSpPr>
        <p:spPr>
          <a:xfrm>
            <a:off x="488950" y="203863"/>
            <a:ext cx="8918244" cy="169200"/>
          </a:xfrm>
        </p:spPr>
        <p:txBody>
          <a:bodyPr anchor="b"/>
          <a:lstStyle>
            <a:lvl1pPr>
              <a:spcAft>
                <a:spcPts val="0"/>
              </a:spcAft>
              <a:defRPr sz="1200">
                <a:solidFill>
                  <a:schemeClr val="tx2"/>
                </a:solidFill>
              </a:defRPr>
            </a:lvl1pPr>
          </a:lstStyle>
          <a:p>
            <a:pPr lvl="0"/>
            <a:r>
              <a:rPr lang="en-US"/>
              <a:t>Super title here</a:t>
            </a:r>
          </a:p>
        </p:txBody>
      </p:sp>
      <p:sp>
        <p:nvSpPr>
          <p:cNvPr id="25" name="Text Placeholder 12">
            <a:extLst>
              <a:ext uri="{FF2B5EF4-FFF2-40B4-BE49-F238E27FC236}">
                <a16:creationId xmlns:a16="http://schemas.microsoft.com/office/drawing/2014/main" id="{64C91CD3-7352-4823-ACCA-495944A858D9}"/>
              </a:ext>
            </a:extLst>
          </p:cNvPr>
          <p:cNvSpPr>
            <a:spLocks noGrp="1"/>
          </p:cNvSpPr>
          <p:nvPr>
            <p:ph type="body" sz="quarter" idx="14" hasCustomPrompt="1"/>
          </p:nvPr>
        </p:nvSpPr>
        <p:spPr>
          <a:xfrm>
            <a:off x="3841410" y="2940750"/>
            <a:ext cx="2232000" cy="1548000"/>
          </a:xfrm>
          <a:prstGeom prst="rect">
            <a:avLst/>
          </a:prstGeom>
          <a:solidFill>
            <a:schemeClr val="accent1"/>
          </a:solidFill>
        </p:spPr>
        <p:txBody>
          <a:bodyPr lIns="54000" tIns="54000" rIns="54000" bIns="54000" anchor="ctr"/>
          <a:lstStyle>
            <a:lvl1pPr algn="ctr">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3" name="Text Placeholder 32">
            <a:extLst>
              <a:ext uri="{FF2B5EF4-FFF2-40B4-BE49-F238E27FC236}">
                <a16:creationId xmlns:a16="http://schemas.microsoft.com/office/drawing/2014/main" id="{BD4F8449-24BE-4134-8014-7028BD8DE9B6}"/>
              </a:ext>
            </a:extLst>
          </p:cNvPr>
          <p:cNvSpPr>
            <a:spLocks noGrp="1"/>
          </p:cNvSpPr>
          <p:nvPr>
            <p:ph type="body" sz="quarter" idx="20"/>
          </p:nvPr>
        </p:nvSpPr>
        <p:spPr>
          <a:xfrm>
            <a:off x="5028849" y="1422399"/>
            <a:ext cx="4378344" cy="2226449"/>
          </a:xfrm>
          <a:custGeom>
            <a:avLst/>
            <a:gdLst>
              <a:gd name="connsiteX0" fmla="*/ 0 w 4378344"/>
              <a:gd name="connsiteY0" fmla="*/ 0 h 2226449"/>
              <a:gd name="connsiteX1" fmla="*/ 309581 w 4378344"/>
              <a:gd name="connsiteY1" fmla="*/ 0 h 2226449"/>
              <a:gd name="connsiteX2" fmla="*/ 4068763 w 4378344"/>
              <a:gd name="connsiteY2" fmla="*/ 0 h 2226449"/>
              <a:gd name="connsiteX3" fmla="*/ 4378344 w 4378344"/>
              <a:gd name="connsiteY3" fmla="*/ 0 h 2226449"/>
              <a:gd name="connsiteX4" fmla="*/ 4378344 w 4378344"/>
              <a:gd name="connsiteY4" fmla="*/ 2226449 h 2226449"/>
              <a:gd name="connsiteX5" fmla="*/ 4068763 w 4378344"/>
              <a:gd name="connsiteY5" fmla="*/ 2226449 h 2226449"/>
              <a:gd name="connsiteX6" fmla="*/ 1498141 w 4378344"/>
              <a:gd name="connsiteY6" fmla="*/ 2226449 h 2226449"/>
              <a:gd name="connsiteX7" fmla="*/ 1188560 w 4378344"/>
              <a:gd name="connsiteY7" fmla="*/ 2226449 h 2226449"/>
              <a:gd name="connsiteX8" fmla="*/ 1188560 w 4378344"/>
              <a:gd name="connsiteY8" fmla="*/ 1374351 h 2226449"/>
              <a:gd name="connsiteX9" fmla="*/ 309581 w 4378344"/>
              <a:gd name="connsiteY9" fmla="*/ 1374351 h 2226449"/>
              <a:gd name="connsiteX10" fmla="*/ 0 w 4378344"/>
              <a:gd name="connsiteY10" fmla="*/ 1374351 h 22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8344" h="2226449">
                <a:moveTo>
                  <a:pt x="0" y="0"/>
                </a:moveTo>
                <a:lnTo>
                  <a:pt x="309581" y="0"/>
                </a:lnTo>
                <a:lnTo>
                  <a:pt x="4068763" y="0"/>
                </a:lnTo>
                <a:lnTo>
                  <a:pt x="4378344" y="0"/>
                </a:lnTo>
                <a:lnTo>
                  <a:pt x="4378344" y="2226449"/>
                </a:lnTo>
                <a:lnTo>
                  <a:pt x="4068763" y="2226449"/>
                </a:lnTo>
                <a:lnTo>
                  <a:pt x="1498141" y="2226449"/>
                </a:lnTo>
                <a:lnTo>
                  <a:pt x="1188560" y="2226449"/>
                </a:lnTo>
                <a:lnTo>
                  <a:pt x="1188560" y="1374351"/>
                </a:lnTo>
                <a:lnTo>
                  <a:pt x="309581" y="1374351"/>
                </a:lnTo>
                <a:lnTo>
                  <a:pt x="0" y="1374351"/>
                </a:lnTo>
                <a:close/>
              </a:path>
            </a:pathLst>
          </a:custGeom>
          <a:solidFill>
            <a:schemeClr val="accent1">
              <a:lumMod val="20000"/>
              <a:lumOff val="80000"/>
            </a:schemeClr>
          </a:solidFill>
          <a:ln w="12700">
            <a:noFill/>
          </a:ln>
        </p:spPr>
        <p:txBody>
          <a:bodyPr wrap="square" lIns="1260000" tIns="54000" rIns="54000" bIns="54000">
            <a:noAutofit/>
          </a:bodyPr>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2" name="Text Placeholder 31">
            <a:extLst>
              <a:ext uri="{FF2B5EF4-FFF2-40B4-BE49-F238E27FC236}">
                <a16:creationId xmlns:a16="http://schemas.microsoft.com/office/drawing/2014/main" id="{24EA5681-54AA-4B86-902A-84C4AE3E9798}"/>
              </a:ext>
            </a:extLst>
          </p:cNvPr>
          <p:cNvSpPr>
            <a:spLocks noGrp="1"/>
          </p:cNvSpPr>
          <p:nvPr>
            <p:ph type="body" sz="quarter" idx="21"/>
          </p:nvPr>
        </p:nvSpPr>
        <p:spPr>
          <a:xfrm>
            <a:off x="5046663" y="3789314"/>
            <a:ext cx="4360531" cy="2217786"/>
          </a:xfrm>
          <a:custGeom>
            <a:avLst/>
            <a:gdLst>
              <a:gd name="connsiteX0" fmla="*/ 1183357 w 4360531"/>
              <a:gd name="connsiteY0" fmla="*/ 0 h 2217786"/>
              <a:gd name="connsiteX1" fmla="*/ 1480328 w 4360531"/>
              <a:gd name="connsiteY1" fmla="*/ 0 h 2217786"/>
              <a:gd name="connsiteX2" fmla="*/ 4050950 w 4360531"/>
              <a:gd name="connsiteY2" fmla="*/ 0 h 2217786"/>
              <a:gd name="connsiteX3" fmla="*/ 4360531 w 4360531"/>
              <a:gd name="connsiteY3" fmla="*/ 0 h 2217786"/>
              <a:gd name="connsiteX4" fmla="*/ 4360531 w 4360531"/>
              <a:gd name="connsiteY4" fmla="*/ 2217786 h 2217786"/>
              <a:gd name="connsiteX5" fmla="*/ 4050950 w 4360531"/>
              <a:gd name="connsiteY5" fmla="*/ 2217786 h 2217786"/>
              <a:gd name="connsiteX6" fmla="*/ 291768 w 4360531"/>
              <a:gd name="connsiteY6" fmla="*/ 2217786 h 2217786"/>
              <a:gd name="connsiteX7" fmla="*/ 0 w 4360531"/>
              <a:gd name="connsiteY7" fmla="*/ 2217786 h 2217786"/>
              <a:gd name="connsiteX8" fmla="*/ 0 w 4360531"/>
              <a:gd name="connsiteY8" fmla="*/ 843436 h 2217786"/>
              <a:gd name="connsiteX9" fmla="*/ 291768 w 4360531"/>
              <a:gd name="connsiteY9" fmla="*/ 843436 h 2217786"/>
              <a:gd name="connsiteX10" fmla="*/ 1183357 w 4360531"/>
              <a:gd name="connsiteY10" fmla="*/ 843436 h 221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60531" h="2217786">
                <a:moveTo>
                  <a:pt x="1183357" y="0"/>
                </a:moveTo>
                <a:lnTo>
                  <a:pt x="1480328" y="0"/>
                </a:lnTo>
                <a:lnTo>
                  <a:pt x="4050950" y="0"/>
                </a:lnTo>
                <a:lnTo>
                  <a:pt x="4360531" y="0"/>
                </a:lnTo>
                <a:lnTo>
                  <a:pt x="4360531" y="2217786"/>
                </a:lnTo>
                <a:lnTo>
                  <a:pt x="4050950" y="2217786"/>
                </a:lnTo>
                <a:lnTo>
                  <a:pt x="291768" y="2217786"/>
                </a:lnTo>
                <a:lnTo>
                  <a:pt x="0" y="2217786"/>
                </a:lnTo>
                <a:lnTo>
                  <a:pt x="0" y="843436"/>
                </a:lnTo>
                <a:lnTo>
                  <a:pt x="291768" y="843436"/>
                </a:lnTo>
                <a:lnTo>
                  <a:pt x="1183357" y="843436"/>
                </a:lnTo>
                <a:close/>
              </a:path>
            </a:pathLst>
          </a:custGeom>
          <a:solidFill>
            <a:schemeClr val="accent1">
              <a:lumMod val="20000"/>
              <a:lumOff val="80000"/>
            </a:schemeClr>
          </a:solidFill>
          <a:ln w="12700">
            <a:noFill/>
          </a:ln>
        </p:spPr>
        <p:txBody>
          <a:bodyPr wrap="square" lIns="1260000" tIns="54000" rIns="54000" bIns="54000">
            <a:noAutofit/>
          </a:bodyPr>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5" name="Text Placeholder 34">
            <a:extLst>
              <a:ext uri="{FF2B5EF4-FFF2-40B4-BE49-F238E27FC236}">
                <a16:creationId xmlns:a16="http://schemas.microsoft.com/office/drawing/2014/main" id="{61B17469-3735-4930-AB1E-88048E6D3E03}"/>
              </a:ext>
            </a:extLst>
          </p:cNvPr>
          <p:cNvSpPr>
            <a:spLocks noGrp="1"/>
          </p:cNvSpPr>
          <p:nvPr>
            <p:ph type="body" sz="quarter" idx="22"/>
          </p:nvPr>
        </p:nvSpPr>
        <p:spPr>
          <a:xfrm>
            <a:off x="488949" y="3789314"/>
            <a:ext cx="4370388" cy="2217786"/>
          </a:xfrm>
          <a:custGeom>
            <a:avLst/>
            <a:gdLst>
              <a:gd name="connsiteX0" fmla="*/ 0 w 4370388"/>
              <a:gd name="connsiteY0" fmla="*/ 0 h 2217786"/>
              <a:gd name="connsiteX1" fmla="*/ 328259 w 4370388"/>
              <a:gd name="connsiteY1" fmla="*/ 0 h 2217786"/>
              <a:gd name="connsiteX2" fmla="*/ 2880201 w 4370388"/>
              <a:gd name="connsiteY2" fmla="*/ 0 h 2217786"/>
              <a:gd name="connsiteX3" fmla="*/ 3189606 w 4370388"/>
              <a:gd name="connsiteY3" fmla="*/ 0 h 2217786"/>
              <a:gd name="connsiteX4" fmla="*/ 3189606 w 4370388"/>
              <a:gd name="connsiteY4" fmla="*/ 843436 h 2217786"/>
              <a:gd name="connsiteX5" fmla="*/ 4068763 w 4370388"/>
              <a:gd name="connsiteY5" fmla="*/ 843436 h 2217786"/>
              <a:gd name="connsiteX6" fmla="*/ 4370388 w 4370388"/>
              <a:gd name="connsiteY6" fmla="*/ 843436 h 2217786"/>
              <a:gd name="connsiteX7" fmla="*/ 4370388 w 4370388"/>
              <a:gd name="connsiteY7" fmla="*/ 2217786 h 2217786"/>
              <a:gd name="connsiteX8" fmla="*/ 4068763 w 4370388"/>
              <a:gd name="connsiteY8" fmla="*/ 2217786 h 2217786"/>
              <a:gd name="connsiteX9" fmla="*/ 328259 w 4370388"/>
              <a:gd name="connsiteY9" fmla="*/ 2217786 h 2217786"/>
              <a:gd name="connsiteX10" fmla="*/ 0 w 4370388"/>
              <a:gd name="connsiteY10" fmla="*/ 2217786 h 221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0388" h="2217786">
                <a:moveTo>
                  <a:pt x="0" y="0"/>
                </a:moveTo>
                <a:lnTo>
                  <a:pt x="328259" y="0"/>
                </a:lnTo>
                <a:lnTo>
                  <a:pt x="2880201" y="0"/>
                </a:lnTo>
                <a:lnTo>
                  <a:pt x="3189606" y="0"/>
                </a:lnTo>
                <a:lnTo>
                  <a:pt x="3189606" y="843436"/>
                </a:lnTo>
                <a:lnTo>
                  <a:pt x="4068763" y="843436"/>
                </a:lnTo>
                <a:lnTo>
                  <a:pt x="4370388" y="843436"/>
                </a:lnTo>
                <a:lnTo>
                  <a:pt x="4370388" y="2217786"/>
                </a:lnTo>
                <a:lnTo>
                  <a:pt x="4068763" y="2217786"/>
                </a:lnTo>
                <a:lnTo>
                  <a:pt x="328259" y="2217786"/>
                </a:lnTo>
                <a:lnTo>
                  <a:pt x="0" y="2217786"/>
                </a:lnTo>
                <a:close/>
              </a:path>
            </a:pathLst>
          </a:custGeom>
          <a:solidFill>
            <a:schemeClr val="accent1">
              <a:lumMod val="20000"/>
              <a:lumOff val="80000"/>
            </a:schemeClr>
          </a:solidFill>
          <a:ln w="12700">
            <a:noFill/>
          </a:ln>
        </p:spPr>
        <p:txBody>
          <a:bodyPr wrap="square" lIns="54000" tIns="54000" rIns="1260000" bIns="54000">
            <a:noAutofit/>
          </a:bodyPr>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4" name="Text Placeholder 33">
            <a:extLst>
              <a:ext uri="{FF2B5EF4-FFF2-40B4-BE49-F238E27FC236}">
                <a16:creationId xmlns:a16="http://schemas.microsoft.com/office/drawing/2014/main" id="{CCA34735-C9C7-4277-8644-A007865AD91E}"/>
              </a:ext>
            </a:extLst>
          </p:cNvPr>
          <p:cNvSpPr>
            <a:spLocks noGrp="1"/>
          </p:cNvSpPr>
          <p:nvPr>
            <p:ph type="body" sz="quarter" idx="23"/>
          </p:nvPr>
        </p:nvSpPr>
        <p:spPr>
          <a:xfrm>
            <a:off x="488949" y="1422399"/>
            <a:ext cx="4370388" cy="2226449"/>
          </a:xfrm>
          <a:custGeom>
            <a:avLst/>
            <a:gdLst>
              <a:gd name="connsiteX0" fmla="*/ 0 w 4370388"/>
              <a:gd name="connsiteY0" fmla="*/ 0 h 2226449"/>
              <a:gd name="connsiteX1" fmla="*/ 328259 w 4370388"/>
              <a:gd name="connsiteY1" fmla="*/ 0 h 2226449"/>
              <a:gd name="connsiteX2" fmla="*/ 4068763 w 4370388"/>
              <a:gd name="connsiteY2" fmla="*/ 0 h 2226449"/>
              <a:gd name="connsiteX3" fmla="*/ 4370388 w 4370388"/>
              <a:gd name="connsiteY3" fmla="*/ 0 h 2226449"/>
              <a:gd name="connsiteX4" fmla="*/ 4370388 w 4370388"/>
              <a:gd name="connsiteY4" fmla="*/ 1374351 h 2226449"/>
              <a:gd name="connsiteX5" fmla="*/ 4068763 w 4370388"/>
              <a:gd name="connsiteY5" fmla="*/ 1374351 h 2226449"/>
              <a:gd name="connsiteX6" fmla="*/ 3189606 w 4370388"/>
              <a:gd name="connsiteY6" fmla="*/ 1374351 h 2226449"/>
              <a:gd name="connsiteX7" fmla="*/ 3189606 w 4370388"/>
              <a:gd name="connsiteY7" fmla="*/ 2226449 h 2226449"/>
              <a:gd name="connsiteX8" fmla="*/ 2880201 w 4370388"/>
              <a:gd name="connsiteY8" fmla="*/ 2226449 h 2226449"/>
              <a:gd name="connsiteX9" fmla="*/ 328259 w 4370388"/>
              <a:gd name="connsiteY9" fmla="*/ 2226449 h 2226449"/>
              <a:gd name="connsiteX10" fmla="*/ 0 w 4370388"/>
              <a:gd name="connsiteY10" fmla="*/ 2226449 h 22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0388" h="2226449">
                <a:moveTo>
                  <a:pt x="0" y="0"/>
                </a:moveTo>
                <a:lnTo>
                  <a:pt x="328259" y="0"/>
                </a:lnTo>
                <a:lnTo>
                  <a:pt x="4068763" y="0"/>
                </a:lnTo>
                <a:lnTo>
                  <a:pt x="4370388" y="0"/>
                </a:lnTo>
                <a:lnTo>
                  <a:pt x="4370388" y="1374351"/>
                </a:lnTo>
                <a:lnTo>
                  <a:pt x="4068763" y="1374351"/>
                </a:lnTo>
                <a:lnTo>
                  <a:pt x="3189606" y="1374351"/>
                </a:lnTo>
                <a:lnTo>
                  <a:pt x="3189606" y="2226449"/>
                </a:lnTo>
                <a:lnTo>
                  <a:pt x="2880201" y="2226449"/>
                </a:lnTo>
                <a:lnTo>
                  <a:pt x="328259" y="2226449"/>
                </a:lnTo>
                <a:lnTo>
                  <a:pt x="0" y="2226449"/>
                </a:lnTo>
                <a:close/>
              </a:path>
            </a:pathLst>
          </a:custGeom>
          <a:solidFill>
            <a:schemeClr val="accent1">
              <a:lumMod val="20000"/>
              <a:lumOff val="80000"/>
            </a:schemeClr>
          </a:solidFill>
          <a:ln w="12700">
            <a:noFill/>
          </a:ln>
        </p:spPr>
        <p:txBody>
          <a:bodyPr wrap="square" lIns="54000" tIns="54000" rIns="1260000" bIns="54000">
            <a:noAutofit/>
          </a:bodyPr>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Tree>
    <p:extLst>
      <p:ext uri="{BB962C8B-B14F-4D97-AF65-F5344CB8AC3E}">
        <p14:creationId xmlns:p14="http://schemas.microsoft.com/office/powerpoint/2010/main" val="1695715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 Blue Heading">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488950" y="1781375"/>
            <a:ext cx="4373150" cy="4245425"/>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20" name="Text Placeholder 8"/>
          <p:cNvSpPr>
            <a:spLocks noGrp="1"/>
          </p:cNvSpPr>
          <p:nvPr>
            <p:ph type="body" sz="quarter" idx="20"/>
          </p:nvPr>
        </p:nvSpPr>
        <p:spPr>
          <a:xfrm>
            <a:off x="488950" y="1426659"/>
            <a:ext cx="4373150"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6" name="Text Placeholder 8"/>
          <p:cNvSpPr>
            <a:spLocks noGrp="1"/>
          </p:cNvSpPr>
          <p:nvPr>
            <p:ph type="body" sz="quarter" idx="21"/>
          </p:nvPr>
        </p:nvSpPr>
        <p:spPr>
          <a:xfrm>
            <a:off x="5043900" y="1781375"/>
            <a:ext cx="4373150" cy="4245425"/>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7" name="Text Placeholder 8"/>
          <p:cNvSpPr>
            <a:spLocks noGrp="1"/>
          </p:cNvSpPr>
          <p:nvPr>
            <p:ph type="body" sz="quarter" idx="22"/>
          </p:nvPr>
        </p:nvSpPr>
        <p:spPr>
          <a:xfrm>
            <a:off x="5043900" y="1426659"/>
            <a:ext cx="4373150"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3" name="Title 2"/>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7"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3855353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Quad Boxes">
    <p:spTree>
      <p:nvGrpSpPr>
        <p:cNvPr id="1" name=""/>
        <p:cNvGrpSpPr/>
        <p:nvPr/>
      </p:nvGrpSpPr>
      <p:grpSpPr>
        <a:xfrm>
          <a:off x="0" y="0"/>
          <a:ext cx="0" cy="0"/>
          <a:chOff x="0" y="0"/>
          <a:chExt cx="0" cy="0"/>
        </a:xfrm>
      </p:grpSpPr>
      <p:sp>
        <p:nvSpPr>
          <p:cNvPr id="5" name="Text Placeholder 8"/>
          <p:cNvSpPr>
            <a:spLocks noGrp="1"/>
          </p:cNvSpPr>
          <p:nvPr>
            <p:ph type="body" sz="quarter" idx="12"/>
          </p:nvPr>
        </p:nvSpPr>
        <p:spPr>
          <a:xfrm>
            <a:off x="5054324" y="4250142"/>
            <a:ext cx="4362725"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5054324" y="1788430"/>
            <a:ext cx="4362725"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1" name="Text Placeholder 8"/>
          <p:cNvSpPr>
            <a:spLocks noGrp="1"/>
          </p:cNvSpPr>
          <p:nvPr>
            <p:ph type="body" sz="quarter" idx="15"/>
          </p:nvPr>
        </p:nvSpPr>
        <p:spPr>
          <a:xfrm>
            <a:off x="5054324" y="1428430"/>
            <a:ext cx="4362725"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2" name="Text Placeholder 8"/>
          <p:cNvSpPr>
            <a:spLocks noGrp="1"/>
          </p:cNvSpPr>
          <p:nvPr>
            <p:ph type="body" sz="quarter" idx="16"/>
          </p:nvPr>
        </p:nvSpPr>
        <p:spPr>
          <a:xfrm>
            <a:off x="5054324" y="3890142"/>
            <a:ext cx="4362725"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4" name="Text Placeholder 8"/>
          <p:cNvSpPr>
            <a:spLocks noGrp="1"/>
          </p:cNvSpPr>
          <p:nvPr>
            <p:ph type="body" sz="quarter" idx="17"/>
          </p:nvPr>
        </p:nvSpPr>
        <p:spPr>
          <a:xfrm>
            <a:off x="488950" y="4250142"/>
            <a:ext cx="4361750"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8" name="Text Placeholder 8"/>
          <p:cNvSpPr>
            <a:spLocks noGrp="1"/>
          </p:cNvSpPr>
          <p:nvPr>
            <p:ph type="body" sz="quarter" idx="18"/>
          </p:nvPr>
        </p:nvSpPr>
        <p:spPr>
          <a:xfrm>
            <a:off x="488950" y="3890142"/>
            <a:ext cx="4361750"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9" name="Text Placeholder 8"/>
          <p:cNvSpPr>
            <a:spLocks noGrp="1"/>
          </p:cNvSpPr>
          <p:nvPr>
            <p:ph type="body" sz="quarter" idx="19"/>
          </p:nvPr>
        </p:nvSpPr>
        <p:spPr>
          <a:xfrm>
            <a:off x="488950" y="1788430"/>
            <a:ext cx="4361750"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20" name="Text Placeholder 8"/>
          <p:cNvSpPr>
            <a:spLocks noGrp="1"/>
          </p:cNvSpPr>
          <p:nvPr>
            <p:ph type="body" sz="quarter" idx="20"/>
          </p:nvPr>
        </p:nvSpPr>
        <p:spPr>
          <a:xfrm>
            <a:off x="488950" y="1428430"/>
            <a:ext cx="4361750"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4" name="Title 3"/>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13"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8996279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our Quad Boxes BG Dark Colour">
    <p:bg>
      <p:bgPr>
        <a:solidFill>
          <a:schemeClr val="tx2"/>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2"/>
          </p:nvPr>
        </p:nvSpPr>
        <p:spPr>
          <a:xfrm>
            <a:off x="5054324" y="4250142"/>
            <a:ext cx="4362725"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5054324" y="1788430"/>
            <a:ext cx="4362725"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1" name="Text Placeholder 8"/>
          <p:cNvSpPr>
            <a:spLocks noGrp="1"/>
          </p:cNvSpPr>
          <p:nvPr>
            <p:ph type="body" sz="quarter" idx="15"/>
          </p:nvPr>
        </p:nvSpPr>
        <p:spPr>
          <a:xfrm>
            <a:off x="5054324" y="1428430"/>
            <a:ext cx="4362725" cy="360000"/>
          </a:xfrm>
          <a:solidFill>
            <a:schemeClr val="accent1"/>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2" name="Text Placeholder 8"/>
          <p:cNvSpPr>
            <a:spLocks noGrp="1"/>
          </p:cNvSpPr>
          <p:nvPr>
            <p:ph type="body" sz="quarter" idx="16"/>
          </p:nvPr>
        </p:nvSpPr>
        <p:spPr>
          <a:xfrm>
            <a:off x="5054324" y="3890142"/>
            <a:ext cx="4362725" cy="360000"/>
          </a:xfrm>
          <a:solidFill>
            <a:schemeClr val="accent1"/>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4" name="Text Placeholder 8"/>
          <p:cNvSpPr>
            <a:spLocks noGrp="1"/>
          </p:cNvSpPr>
          <p:nvPr>
            <p:ph type="body" sz="quarter" idx="17"/>
          </p:nvPr>
        </p:nvSpPr>
        <p:spPr>
          <a:xfrm>
            <a:off x="488950" y="4250142"/>
            <a:ext cx="4361750"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8" name="Text Placeholder 8"/>
          <p:cNvSpPr>
            <a:spLocks noGrp="1"/>
          </p:cNvSpPr>
          <p:nvPr>
            <p:ph type="body" sz="quarter" idx="18"/>
          </p:nvPr>
        </p:nvSpPr>
        <p:spPr>
          <a:xfrm>
            <a:off x="488950" y="3890142"/>
            <a:ext cx="4361750" cy="360000"/>
          </a:xfrm>
          <a:solidFill>
            <a:schemeClr val="accent1"/>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9" name="Text Placeholder 8"/>
          <p:cNvSpPr>
            <a:spLocks noGrp="1"/>
          </p:cNvSpPr>
          <p:nvPr>
            <p:ph type="body" sz="quarter" idx="19"/>
          </p:nvPr>
        </p:nvSpPr>
        <p:spPr>
          <a:xfrm>
            <a:off x="488950" y="1788430"/>
            <a:ext cx="4361750"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20" name="Text Placeholder 8"/>
          <p:cNvSpPr>
            <a:spLocks noGrp="1"/>
          </p:cNvSpPr>
          <p:nvPr>
            <p:ph type="body" sz="quarter" idx="20"/>
          </p:nvPr>
        </p:nvSpPr>
        <p:spPr>
          <a:xfrm>
            <a:off x="488950" y="1428430"/>
            <a:ext cx="4361750" cy="360000"/>
          </a:xfrm>
          <a:solidFill>
            <a:schemeClr val="accent1"/>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4" name="Title 3"/>
          <p:cNvSpPr>
            <a:spLocks noGrp="1"/>
          </p:cNvSpPr>
          <p:nvPr>
            <p:ph type="title"/>
          </p:nvPr>
        </p:nvSpPr>
        <p:spPr>
          <a:xfrm>
            <a:off x="488950" y="451575"/>
            <a:ext cx="8928100" cy="723600"/>
          </a:xfrm>
        </p:spPr>
        <p:txBody>
          <a:bodyPr/>
          <a:lstStyle>
            <a:lvl1pPr>
              <a:defRPr>
                <a:solidFill>
                  <a:schemeClr val="bg1"/>
                </a:solidFill>
              </a:defRPr>
            </a:lvl1pPr>
          </a:lstStyle>
          <a:p>
            <a:r>
              <a:rPr lang="ko-KR" altLang="en-US"/>
              <a:t>마스터 제목 스타일 편집</a:t>
            </a:r>
            <a:endParaRPr lang="en-GB"/>
          </a:p>
        </p:txBody>
      </p:sp>
      <p:sp>
        <p:nvSpPr>
          <p:cNvPr id="13"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solidFill>
                  <a:schemeClr val="bg1"/>
                </a:solidFill>
              </a:defRPr>
            </a:lvl1pPr>
          </a:lstStyle>
          <a:p>
            <a:pPr lvl="0"/>
            <a:r>
              <a:rPr lang="en-US"/>
              <a:t>Super title here</a:t>
            </a:r>
          </a:p>
        </p:txBody>
      </p:sp>
      <p:pic>
        <p:nvPicPr>
          <p:cNvPr id="17" name="그림 16">
            <a:extLst>
              <a:ext uri="{FF2B5EF4-FFF2-40B4-BE49-F238E27FC236}">
                <a16:creationId xmlns:a16="http://schemas.microsoft.com/office/drawing/2014/main" id="{DF63BA1A-35EB-4BC7-9D4A-5DA0A13917A2}"/>
              </a:ext>
            </a:extLst>
          </p:cNvPr>
          <p:cNvPicPr>
            <a:picLocks noChangeAspect="1"/>
          </p:cNvPicPr>
          <p:nvPr userDrawn="1"/>
        </p:nvPicPr>
        <p:blipFill>
          <a:blip r:embed="rId3"/>
          <a:stretch>
            <a:fillRect/>
          </a:stretch>
        </p:blipFill>
        <p:spPr>
          <a:xfrm>
            <a:off x="488950" y="6375257"/>
            <a:ext cx="748800" cy="173905"/>
          </a:xfrm>
          <a:prstGeom prst="rect">
            <a:avLst/>
          </a:prstGeom>
        </p:spPr>
      </p:pic>
      <p:sp>
        <p:nvSpPr>
          <p:cNvPr id="21" name="Shape 8">
            <a:extLst>
              <a:ext uri="{FF2B5EF4-FFF2-40B4-BE49-F238E27FC236}">
                <a16:creationId xmlns:a16="http://schemas.microsoft.com/office/drawing/2014/main" id="{E5219082-4420-4A3F-A591-38644D83FACA}"/>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22" name="TextBox 21">
            <a:extLst>
              <a:ext uri="{FF2B5EF4-FFF2-40B4-BE49-F238E27FC236}">
                <a16:creationId xmlns:a16="http://schemas.microsoft.com/office/drawing/2014/main" id="{1D8B65C1-FD2A-45EE-9D96-35B5C3C04A3D}"/>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solidFill>
                <a:latin typeface="+mn-lt"/>
                <a:ea typeface="+mn-ea"/>
                <a:cs typeface="+mn-cs"/>
              </a:rPr>
              <a:t>Document Classification: KPMG Confidential</a:t>
            </a:r>
            <a:endParaRPr lang="en-GB" sz="600" b="0" kern="1200" noProof="0">
              <a:solidFill>
                <a:schemeClr val="bg1"/>
              </a:solidFill>
              <a:latin typeface="+mn-lt"/>
              <a:ea typeface="+mn-ea"/>
              <a:cs typeface="+mn-cs"/>
            </a:endParaRPr>
          </a:p>
        </p:txBody>
      </p:sp>
      <p:cxnSp>
        <p:nvCxnSpPr>
          <p:cNvPr id="28" name="Straight Connector 15">
            <a:extLst>
              <a:ext uri="{FF2B5EF4-FFF2-40B4-BE49-F238E27FC236}">
                <a16:creationId xmlns:a16="http://schemas.microsoft.com/office/drawing/2014/main" id="{4512164C-1734-4A94-84F3-B0907F3CBC9C}"/>
              </a:ext>
            </a:extLst>
          </p:cNvPr>
          <p:cNvCxnSpPr/>
          <p:nvPr userDrawn="1"/>
        </p:nvCxnSpPr>
        <p:spPr>
          <a:xfrm>
            <a:off x="9156505" y="6385080"/>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24C949A-6902-4668-A81C-56E5FFCA2196}"/>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solidFill>
                  <a:schemeClr val="bg1"/>
                </a:solidFill>
              </a:rPr>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538402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634193-B107-4FAD-9EC0-E0099122CA2C}"/>
              </a:ext>
            </a:extLst>
          </p:cNvPr>
          <p:cNvSpPr>
            <a:spLocks/>
          </p:cNvSpPr>
          <p:nvPr userDrawn="1"/>
        </p:nvSpPr>
        <p:spPr>
          <a:xfrm>
            <a:off x="814388" y="1422400"/>
            <a:ext cx="5902325" cy="4099970"/>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7" name="Title 1">
            <a:extLst>
              <a:ext uri="{FF2B5EF4-FFF2-40B4-BE49-F238E27FC236}">
                <a16:creationId xmlns:a16="http://schemas.microsoft.com/office/drawing/2014/main" id="{52EAAA2D-0929-4E90-A676-0E7CBDA93BB5}"/>
              </a:ext>
            </a:extLst>
          </p:cNvPr>
          <p:cNvSpPr>
            <a:spLocks noGrp="1"/>
          </p:cNvSpPr>
          <p:nvPr>
            <p:ph type="ctrTitle"/>
          </p:nvPr>
        </p:nvSpPr>
        <p:spPr>
          <a:xfrm>
            <a:off x="1050977" y="2504375"/>
            <a:ext cx="4592586" cy="1623742"/>
          </a:xfrm>
        </p:spPr>
        <p:txBody>
          <a:bodyPr anchor="t" anchorCtr="0"/>
          <a:lstStyle>
            <a:lvl1pPr algn="l">
              <a:defRPr sz="6600">
                <a:solidFill>
                  <a:schemeClr val="bg1"/>
                </a:solidFill>
              </a:defRPr>
            </a:lvl1pPr>
          </a:lstStyle>
          <a:p>
            <a:r>
              <a:rPr lang="ko-KR" altLang="en-US"/>
              <a:t>마스터 제목 스타일 편집</a:t>
            </a:r>
            <a:endParaRPr lang="en-US"/>
          </a:p>
        </p:txBody>
      </p:sp>
      <p:sp>
        <p:nvSpPr>
          <p:cNvPr id="8" name="Text Placeholder 11">
            <a:extLst>
              <a:ext uri="{FF2B5EF4-FFF2-40B4-BE49-F238E27FC236}">
                <a16:creationId xmlns:a16="http://schemas.microsoft.com/office/drawing/2014/main" id="{E815A46F-898E-4769-AAC0-5EDA85F52457}"/>
              </a:ext>
            </a:extLst>
          </p:cNvPr>
          <p:cNvSpPr>
            <a:spLocks noGrp="1"/>
          </p:cNvSpPr>
          <p:nvPr>
            <p:ph type="body" sz="quarter" idx="10" hasCustomPrompt="1"/>
          </p:nvPr>
        </p:nvSpPr>
        <p:spPr>
          <a:xfrm>
            <a:off x="1050977" y="1553435"/>
            <a:ext cx="896937" cy="722312"/>
          </a:xfrm>
        </p:spPr>
        <p:txBody>
          <a:bodyPr/>
          <a:lstStyle>
            <a:lvl1pPr>
              <a:lnSpc>
                <a:spcPct val="80000"/>
              </a:lnSpc>
              <a:defRPr sz="6000">
                <a:solidFill>
                  <a:schemeClr val="bg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00</a:t>
            </a:r>
          </a:p>
        </p:txBody>
      </p:sp>
      <p:sp>
        <p:nvSpPr>
          <p:cNvPr id="9" name="Text Placeholder 13">
            <a:extLst>
              <a:ext uri="{FF2B5EF4-FFF2-40B4-BE49-F238E27FC236}">
                <a16:creationId xmlns:a16="http://schemas.microsoft.com/office/drawing/2014/main" id="{EA366F44-77CE-46B7-B3AD-8C862125681D}"/>
              </a:ext>
            </a:extLst>
          </p:cNvPr>
          <p:cNvSpPr>
            <a:spLocks noGrp="1"/>
          </p:cNvSpPr>
          <p:nvPr>
            <p:ph type="body" sz="quarter" idx="11"/>
          </p:nvPr>
        </p:nvSpPr>
        <p:spPr>
          <a:xfrm>
            <a:off x="1050977" y="4465785"/>
            <a:ext cx="4592586" cy="810000"/>
          </a:xfrm>
        </p:spPr>
        <p:txBody>
          <a:bodyPr anchor="b"/>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2386961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634193-B107-4FAD-9EC0-E0099122CA2C}"/>
              </a:ext>
            </a:extLst>
          </p:cNvPr>
          <p:cNvSpPr>
            <a:spLocks/>
          </p:cNvSpPr>
          <p:nvPr userDrawn="1"/>
        </p:nvSpPr>
        <p:spPr>
          <a:xfrm>
            <a:off x="814388" y="1422400"/>
            <a:ext cx="5902325" cy="4099970"/>
          </a:xfrm>
          <a:prstGeom prst="rect">
            <a:avLst/>
          </a:prstGeom>
          <a:gradFill>
            <a:gsLst>
              <a:gs pos="100000">
                <a:srgbClr val="ACEAFF"/>
              </a:gs>
              <a:gs pos="0">
                <a:schemeClr val="accent4"/>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7" name="Title 1">
            <a:extLst>
              <a:ext uri="{FF2B5EF4-FFF2-40B4-BE49-F238E27FC236}">
                <a16:creationId xmlns:a16="http://schemas.microsoft.com/office/drawing/2014/main" id="{52EAAA2D-0929-4E90-A676-0E7CBDA93BB5}"/>
              </a:ext>
            </a:extLst>
          </p:cNvPr>
          <p:cNvSpPr>
            <a:spLocks noGrp="1"/>
          </p:cNvSpPr>
          <p:nvPr>
            <p:ph type="ctrTitle"/>
          </p:nvPr>
        </p:nvSpPr>
        <p:spPr>
          <a:xfrm>
            <a:off x="1050977" y="2504375"/>
            <a:ext cx="4592586" cy="1623742"/>
          </a:xfrm>
        </p:spPr>
        <p:txBody>
          <a:bodyPr anchor="t" anchorCtr="0"/>
          <a:lstStyle>
            <a:lvl1pPr algn="l">
              <a:defRPr sz="6600">
                <a:solidFill>
                  <a:schemeClr val="tx2"/>
                </a:solidFill>
              </a:defRPr>
            </a:lvl1pPr>
          </a:lstStyle>
          <a:p>
            <a:r>
              <a:rPr lang="ko-KR" altLang="en-US"/>
              <a:t>마스터 제목 스타일 편집</a:t>
            </a:r>
            <a:endParaRPr lang="en-US"/>
          </a:p>
        </p:txBody>
      </p:sp>
      <p:sp>
        <p:nvSpPr>
          <p:cNvPr id="8" name="Text Placeholder 11">
            <a:extLst>
              <a:ext uri="{FF2B5EF4-FFF2-40B4-BE49-F238E27FC236}">
                <a16:creationId xmlns:a16="http://schemas.microsoft.com/office/drawing/2014/main" id="{E815A46F-898E-4769-AAC0-5EDA85F52457}"/>
              </a:ext>
            </a:extLst>
          </p:cNvPr>
          <p:cNvSpPr>
            <a:spLocks noGrp="1"/>
          </p:cNvSpPr>
          <p:nvPr>
            <p:ph type="body" sz="quarter" idx="10" hasCustomPrompt="1"/>
          </p:nvPr>
        </p:nvSpPr>
        <p:spPr>
          <a:xfrm>
            <a:off x="1050977" y="1553435"/>
            <a:ext cx="896937" cy="722312"/>
          </a:xfrm>
        </p:spPr>
        <p:txBody>
          <a:bodyPr/>
          <a:lstStyle>
            <a:lvl1pPr>
              <a:lnSpc>
                <a:spcPct val="80000"/>
              </a:lnSpc>
              <a:defRPr sz="6000">
                <a:solidFill>
                  <a:schemeClr val="tx2"/>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00</a:t>
            </a:r>
          </a:p>
        </p:txBody>
      </p:sp>
      <p:sp>
        <p:nvSpPr>
          <p:cNvPr id="9" name="Text Placeholder 13">
            <a:extLst>
              <a:ext uri="{FF2B5EF4-FFF2-40B4-BE49-F238E27FC236}">
                <a16:creationId xmlns:a16="http://schemas.microsoft.com/office/drawing/2014/main" id="{EA366F44-77CE-46B7-B3AD-8C862125681D}"/>
              </a:ext>
            </a:extLst>
          </p:cNvPr>
          <p:cNvSpPr>
            <a:spLocks noGrp="1"/>
          </p:cNvSpPr>
          <p:nvPr>
            <p:ph type="body" sz="quarter" idx="11"/>
          </p:nvPr>
        </p:nvSpPr>
        <p:spPr>
          <a:xfrm>
            <a:off x="1050977" y="4465785"/>
            <a:ext cx="4592586" cy="810000"/>
          </a:xfrm>
        </p:spPr>
        <p:txBody>
          <a:bodyPr anchor="b"/>
          <a:lstStyle>
            <a:lvl1pPr>
              <a:defRPr>
                <a:solidFill>
                  <a:schemeClr val="tx2"/>
                </a:solidFil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3290304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634193-B107-4FAD-9EC0-E0099122CA2C}"/>
              </a:ext>
            </a:extLst>
          </p:cNvPr>
          <p:cNvSpPr>
            <a:spLocks/>
          </p:cNvSpPr>
          <p:nvPr userDrawn="1"/>
        </p:nvSpPr>
        <p:spPr>
          <a:xfrm>
            <a:off x="814388" y="1422400"/>
            <a:ext cx="5902325" cy="4099970"/>
          </a:xfrm>
          <a:prstGeom prst="rect">
            <a:avLst/>
          </a:prstGeom>
          <a:gradFill>
            <a:gsLst>
              <a:gs pos="100000">
                <a:srgbClr val="ACEAFF"/>
              </a:gs>
              <a:gs pos="0">
                <a:schemeClr val="accent4"/>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7" name="Title 1">
            <a:extLst>
              <a:ext uri="{FF2B5EF4-FFF2-40B4-BE49-F238E27FC236}">
                <a16:creationId xmlns:a16="http://schemas.microsoft.com/office/drawing/2014/main" id="{52EAAA2D-0929-4E90-A676-0E7CBDA93BB5}"/>
              </a:ext>
            </a:extLst>
          </p:cNvPr>
          <p:cNvSpPr>
            <a:spLocks noGrp="1"/>
          </p:cNvSpPr>
          <p:nvPr>
            <p:ph type="ctrTitle"/>
          </p:nvPr>
        </p:nvSpPr>
        <p:spPr>
          <a:xfrm>
            <a:off x="1050977" y="2504375"/>
            <a:ext cx="4592586" cy="1623742"/>
          </a:xfrm>
        </p:spPr>
        <p:txBody>
          <a:bodyPr anchor="t" anchorCtr="0"/>
          <a:lstStyle>
            <a:lvl1pPr algn="l">
              <a:defRPr sz="6600">
                <a:solidFill>
                  <a:schemeClr val="tx2"/>
                </a:solidFill>
              </a:defRPr>
            </a:lvl1pPr>
          </a:lstStyle>
          <a:p>
            <a:r>
              <a:rPr lang="ko-KR" altLang="en-US"/>
              <a:t>마스터 제목 스타일 편집</a:t>
            </a:r>
            <a:endParaRPr lang="en-US"/>
          </a:p>
        </p:txBody>
      </p:sp>
      <p:sp>
        <p:nvSpPr>
          <p:cNvPr id="8" name="Text Placeholder 11">
            <a:extLst>
              <a:ext uri="{FF2B5EF4-FFF2-40B4-BE49-F238E27FC236}">
                <a16:creationId xmlns:a16="http://schemas.microsoft.com/office/drawing/2014/main" id="{E815A46F-898E-4769-AAC0-5EDA85F52457}"/>
              </a:ext>
            </a:extLst>
          </p:cNvPr>
          <p:cNvSpPr>
            <a:spLocks noGrp="1"/>
          </p:cNvSpPr>
          <p:nvPr>
            <p:ph type="body" sz="quarter" idx="10" hasCustomPrompt="1"/>
          </p:nvPr>
        </p:nvSpPr>
        <p:spPr>
          <a:xfrm>
            <a:off x="1050977" y="1553435"/>
            <a:ext cx="896937" cy="722312"/>
          </a:xfrm>
        </p:spPr>
        <p:txBody>
          <a:bodyPr/>
          <a:lstStyle>
            <a:lvl1pPr>
              <a:lnSpc>
                <a:spcPct val="80000"/>
              </a:lnSpc>
              <a:defRPr sz="6000">
                <a:solidFill>
                  <a:schemeClr val="tx2"/>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00</a:t>
            </a:r>
          </a:p>
        </p:txBody>
      </p:sp>
      <p:sp>
        <p:nvSpPr>
          <p:cNvPr id="9" name="Text Placeholder 13">
            <a:extLst>
              <a:ext uri="{FF2B5EF4-FFF2-40B4-BE49-F238E27FC236}">
                <a16:creationId xmlns:a16="http://schemas.microsoft.com/office/drawing/2014/main" id="{EA366F44-77CE-46B7-B3AD-8C862125681D}"/>
              </a:ext>
            </a:extLst>
          </p:cNvPr>
          <p:cNvSpPr>
            <a:spLocks noGrp="1"/>
          </p:cNvSpPr>
          <p:nvPr>
            <p:ph type="body" sz="quarter" idx="11"/>
          </p:nvPr>
        </p:nvSpPr>
        <p:spPr>
          <a:xfrm>
            <a:off x="1050977" y="4465785"/>
            <a:ext cx="4592586" cy="810000"/>
          </a:xfrm>
        </p:spPr>
        <p:txBody>
          <a:bodyPr anchor="b"/>
          <a:lstStyle>
            <a:lvl1pPr>
              <a:defRPr>
                <a:solidFill>
                  <a:schemeClr val="tx2"/>
                </a:solidFil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1225314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ack Cover dark Gradient">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id="{93945056-E094-433A-89FC-E404E0B02C4F}"/>
              </a:ext>
            </a:extLst>
          </p:cNvPr>
          <p:cNvPicPr>
            <a:picLocks noChangeAspect="1"/>
          </p:cNvPicPr>
          <p:nvPr userDrawn="1"/>
        </p:nvPicPr>
        <p:blipFill>
          <a:blip r:embed="rId2"/>
          <a:stretch>
            <a:fillRect/>
          </a:stretch>
        </p:blipFill>
        <p:spPr>
          <a:xfrm>
            <a:off x="814388" y="442914"/>
            <a:ext cx="1395081" cy="324000"/>
          </a:xfrm>
          <a:prstGeom prst="rect">
            <a:avLst/>
          </a:prstGeom>
        </p:spPr>
      </p:pic>
      <p:sp>
        <p:nvSpPr>
          <p:cNvPr id="17" name="Text Placeholder 39">
            <a:extLst>
              <a:ext uri="{FF2B5EF4-FFF2-40B4-BE49-F238E27FC236}">
                <a16:creationId xmlns:a16="http://schemas.microsoft.com/office/drawing/2014/main" id="{A3462999-F69C-4E06-8429-BA25E2B9F0D8}"/>
              </a:ext>
            </a:extLst>
          </p:cNvPr>
          <p:cNvSpPr txBox="1">
            <a:spLocks/>
          </p:cNvSpPr>
          <p:nvPr userDrawn="1"/>
        </p:nvSpPr>
        <p:spPr>
          <a:xfrm>
            <a:off x="814388" y="1540366"/>
            <a:ext cx="6255182" cy="389255"/>
          </a:xfrm>
          <a:prstGeom prst="rect">
            <a:avLst/>
          </a:prstGeom>
        </p:spPr>
        <p:txBody>
          <a:bodyPr vert="horz" wrap="square" lIns="0" tIns="0" rIns="0" bIns="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0" lang="en-US" altLang="ko-KR" sz="4000" b="0" i="0" u="none" strike="noStrike" kern="1200" cap="none" spc="0" normalizeH="0" baseline="0" noProof="0">
                <a:ln>
                  <a:solidFill>
                    <a:srgbClr val="FD349C">
                      <a:alpha val="0"/>
                    </a:srgbClr>
                  </a:solidFill>
                </a:ln>
                <a:solidFill>
                  <a:sysClr val="window" lastClr="FFFFFF"/>
                </a:solidFill>
                <a:effectLst/>
                <a:uLnTx/>
                <a:uFillTx/>
                <a:latin typeface="KPMG Bold" panose="020B0803030202040204" pitchFamily="34" charset="0"/>
                <a:ea typeface="맑은 고딕"/>
                <a:cs typeface="+mn-cs"/>
              </a:rPr>
              <a:t> </a:t>
            </a:r>
            <a:endParaRPr lang="en-US" sz="120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19" name="Text Placeholder 4">
            <a:extLst>
              <a:ext uri="{FF2B5EF4-FFF2-40B4-BE49-F238E27FC236}">
                <a16:creationId xmlns:a16="http://schemas.microsoft.com/office/drawing/2014/main" id="{8147EED6-DB69-4928-ABCD-CBF99BB25468}"/>
              </a:ext>
            </a:extLst>
          </p:cNvPr>
          <p:cNvSpPr>
            <a:spLocks noGrp="1"/>
          </p:cNvSpPr>
          <p:nvPr>
            <p:ph type="body" sz="quarter" idx="16" hasCustomPrompt="1"/>
          </p:nvPr>
        </p:nvSpPr>
        <p:spPr>
          <a:xfrm>
            <a:off x="814388" y="3735113"/>
            <a:ext cx="6371272" cy="1184498"/>
          </a:xfrm>
        </p:spPr>
        <p:txBody>
          <a:bodyPr/>
          <a:lstStyle>
            <a:lvl1pPr algn="l">
              <a:defRPr sz="1000" b="0">
                <a:solidFill>
                  <a:schemeClr val="bg1"/>
                </a:solidFill>
              </a:defRPr>
            </a:lvl1pPr>
          </a:lstStyle>
          <a:p>
            <a:r>
              <a:rPr lang="en-US"/>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a:t>The KPMG name and logo are trademarks used under license by the independent member firms of the KPMG             global organization.</a:t>
            </a:r>
          </a:p>
        </p:txBody>
      </p:sp>
      <p:sp>
        <p:nvSpPr>
          <p:cNvPr id="20" name="Text Placeholder 4">
            <a:extLst>
              <a:ext uri="{FF2B5EF4-FFF2-40B4-BE49-F238E27FC236}">
                <a16:creationId xmlns:a16="http://schemas.microsoft.com/office/drawing/2014/main" id="{3C1B0563-EED5-4856-AB83-0E8D3F500DFC}"/>
              </a:ext>
            </a:extLst>
          </p:cNvPr>
          <p:cNvSpPr txBox="1">
            <a:spLocks/>
          </p:cNvSpPr>
          <p:nvPr userDrawn="1"/>
        </p:nvSpPr>
        <p:spPr>
          <a:xfrm>
            <a:off x="814388" y="4955955"/>
            <a:ext cx="6255182" cy="922790"/>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1000"/>
              </a:spcAft>
              <a:buFontTx/>
              <a:buNone/>
              <a:defRPr sz="1000" b="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1000"/>
              </a:spcAft>
              <a:buFontTx/>
              <a:buNone/>
              <a:defRPr sz="1000" b="0" kern="1200">
                <a:solidFill>
                  <a:schemeClr val="bg1"/>
                </a:solidFill>
                <a:latin typeface="+mn-lt"/>
                <a:ea typeface="+mn-ea"/>
                <a:cs typeface="+mn-cs"/>
              </a:defRPr>
            </a:lvl2pPr>
            <a:lvl3pPr marL="18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a:solidFill>
                  <a:schemeClr val="tx2"/>
                </a:solidFill>
                <a:latin typeface="+mn-lt"/>
                <a:ea typeface="+mn-ea"/>
                <a:cs typeface="+mn-cs"/>
              </a:defRPr>
            </a:lvl3pPr>
            <a:lvl4pPr marL="36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a:solidFill>
                  <a:schemeClr val="tx2"/>
                </a:solidFill>
                <a:latin typeface="+mn-lt"/>
                <a:ea typeface="+mn-ea"/>
                <a:cs typeface="+mn-cs"/>
              </a:defRPr>
            </a:lvl4pPr>
            <a:lvl5pPr marL="54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a:solidFill>
                  <a:schemeClr val="bg1"/>
                </a:solidFill>
              </a:rPr>
              <a:t>© 2023 KPMG Samjong Accounting Corp., a Korea Limited Liability Company and a member firm of the KPMG global organization of independent member firms affiliated with KPMG International Limited, a private English company limited by guarantee. All rights reserved.</a:t>
            </a:r>
          </a:p>
          <a:p>
            <a:endParaRPr lang="en-US" sz="1000">
              <a:solidFill>
                <a:schemeClr val="bg1"/>
              </a:solidFill>
            </a:endParaRPr>
          </a:p>
        </p:txBody>
      </p:sp>
      <p:sp>
        <p:nvSpPr>
          <p:cNvPr id="2" name="Text Placeholder 2">
            <a:extLst>
              <a:ext uri="{FF2B5EF4-FFF2-40B4-BE49-F238E27FC236}">
                <a16:creationId xmlns:a16="http://schemas.microsoft.com/office/drawing/2014/main" id="{5B93B5F6-EB08-C77C-079E-9ADAE31D8255}"/>
              </a:ext>
            </a:extLst>
          </p:cNvPr>
          <p:cNvSpPr>
            <a:spLocks noGrp="1"/>
          </p:cNvSpPr>
          <p:nvPr>
            <p:ph type="body" sz="quarter" idx="14" hasCustomPrompt="1"/>
          </p:nvPr>
        </p:nvSpPr>
        <p:spPr>
          <a:xfrm>
            <a:off x="814388" y="3351965"/>
            <a:ext cx="2411738" cy="119064"/>
          </a:xfrm>
        </p:spPr>
        <p:txBody>
          <a:bodyPr/>
          <a:lstStyle>
            <a:lvl1pPr>
              <a:buFontTx/>
              <a:buNone/>
              <a:defRPr sz="1100" b="1">
                <a:solidFill>
                  <a:schemeClr val="bg1"/>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marL="0" marR="0" lvl="0" indent="0" algn="l" defTabSz="914400" rtl="0" eaLnBrk="1" fontAlgn="auto" latinLnBrk="1" hangingPunct="1">
              <a:lnSpc>
                <a:spcPct val="100000"/>
              </a:lnSpc>
              <a:spcBef>
                <a:spcPts val="0"/>
              </a:spcBef>
              <a:spcAft>
                <a:spcPts val="600"/>
              </a:spcAft>
              <a:buClrTx/>
              <a:buSzTx/>
              <a:buFontTx/>
              <a:buNone/>
              <a:tabLst/>
              <a:defRPr/>
            </a:pPr>
            <a:r>
              <a:rPr lang="en-US" altLang="ko-KR"/>
              <a:t>kpmg.com/</a:t>
            </a:r>
            <a:r>
              <a:rPr lang="en-US" altLang="ko-KR" err="1"/>
              <a:t>socialmedia</a:t>
            </a:r>
            <a:endParaRPr lang="ko-KR" altLang="en-US"/>
          </a:p>
        </p:txBody>
      </p:sp>
      <p:grpSp>
        <p:nvGrpSpPr>
          <p:cNvPr id="3" name="Group 14">
            <a:extLst>
              <a:ext uri="{FF2B5EF4-FFF2-40B4-BE49-F238E27FC236}">
                <a16:creationId xmlns:a16="http://schemas.microsoft.com/office/drawing/2014/main" id="{6AA2A767-A392-7DE9-744D-2BC0C9296D31}"/>
              </a:ext>
            </a:extLst>
          </p:cNvPr>
          <p:cNvGrpSpPr/>
          <p:nvPr userDrawn="1"/>
        </p:nvGrpSpPr>
        <p:grpSpPr>
          <a:xfrm>
            <a:off x="814388" y="2881529"/>
            <a:ext cx="2023200" cy="367957"/>
            <a:chOff x="998476" y="2881529"/>
            <a:chExt cx="2023200" cy="367957"/>
          </a:xfrm>
        </p:grpSpPr>
        <p:sp>
          <p:nvSpPr>
            <p:cNvPr id="4" name="Rectangle 21">
              <a:extLst>
                <a:ext uri="{FF2B5EF4-FFF2-40B4-BE49-F238E27FC236}">
                  <a16:creationId xmlns:a16="http://schemas.microsoft.com/office/drawing/2014/main" id="{0D837E59-7692-6173-B8E1-14306DA0007B}"/>
                </a:ext>
              </a:extLst>
            </p:cNvPr>
            <p:cNvSpPr/>
            <p:nvPr userDrawn="1"/>
          </p:nvSpPr>
          <p:spPr>
            <a:xfrm>
              <a:off x="1441950" y="2918577"/>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a:solidFill>
                  <a:schemeClr val="bg1"/>
                </a:solidFill>
                <a:ea typeface="KoPub돋움체 Medium" panose="00000600000000000000" pitchFamily="2" charset="-127"/>
              </a:endParaRPr>
            </a:p>
          </p:txBody>
        </p:sp>
        <p:sp>
          <p:nvSpPr>
            <p:cNvPr id="5" name="Rectangle 22">
              <a:extLst>
                <a:ext uri="{FF2B5EF4-FFF2-40B4-BE49-F238E27FC236}">
                  <a16:creationId xmlns:a16="http://schemas.microsoft.com/office/drawing/2014/main" id="{63A0873E-10BB-D01B-552E-612CD2FA66E5}"/>
                </a:ext>
              </a:extLst>
            </p:cNvPr>
            <p:cNvSpPr/>
            <p:nvPr userDrawn="1"/>
          </p:nvSpPr>
          <p:spPr>
            <a:xfrm>
              <a:off x="1877844" y="2918577"/>
              <a:ext cx="281156" cy="322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a:solidFill>
                  <a:schemeClr val="bg1"/>
                </a:solidFill>
                <a:ea typeface="KoPub돋움체 Medium" panose="00000600000000000000" pitchFamily="2" charset="-127"/>
              </a:endParaRPr>
            </a:p>
          </p:txBody>
        </p:sp>
        <p:sp>
          <p:nvSpPr>
            <p:cNvPr id="6" name="Rectangle 23">
              <a:extLst>
                <a:ext uri="{FF2B5EF4-FFF2-40B4-BE49-F238E27FC236}">
                  <a16:creationId xmlns:a16="http://schemas.microsoft.com/office/drawing/2014/main" id="{CFCCC858-408B-04F7-10D6-B41581E934F3}"/>
                </a:ext>
              </a:extLst>
            </p:cNvPr>
            <p:cNvSpPr/>
            <p:nvPr userDrawn="1"/>
          </p:nvSpPr>
          <p:spPr>
            <a:xfrm>
              <a:off x="2689276" y="2924173"/>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a:solidFill>
                  <a:schemeClr val="bg1"/>
                </a:solidFill>
                <a:ea typeface="KoPub돋움체 Medium" panose="00000600000000000000" pitchFamily="2" charset="-127"/>
              </a:endParaRPr>
            </a:p>
          </p:txBody>
        </p:sp>
        <p:sp>
          <p:nvSpPr>
            <p:cNvPr id="7" name="Rectangle 24">
              <a:extLst>
                <a:ext uri="{FF2B5EF4-FFF2-40B4-BE49-F238E27FC236}">
                  <a16:creationId xmlns:a16="http://schemas.microsoft.com/office/drawing/2014/main" id="{E2AF0963-4A95-2141-B3F1-BCFF7260F7D8}"/>
                </a:ext>
              </a:extLst>
            </p:cNvPr>
            <p:cNvSpPr/>
            <p:nvPr userDrawn="1"/>
          </p:nvSpPr>
          <p:spPr>
            <a:xfrm>
              <a:off x="1025526" y="2924174"/>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a:solidFill>
                  <a:schemeClr val="bg1"/>
                </a:solidFill>
                <a:ea typeface="KoPub돋움체 Medium" panose="00000600000000000000" pitchFamily="2" charset="-127"/>
              </a:endParaRPr>
            </a:p>
          </p:txBody>
        </p:sp>
        <p:pic>
          <p:nvPicPr>
            <p:cNvPr id="8" name="Picture 25">
              <a:extLst>
                <a:ext uri="{FF2B5EF4-FFF2-40B4-BE49-F238E27FC236}">
                  <a16:creationId xmlns:a16="http://schemas.microsoft.com/office/drawing/2014/main" id="{9E71E806-F1C9-4A9D-CB78-535A6819C59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22950" y="2881529"/>
              <a:ext cx="360000" cy="360000"/>
            </a:xfrm>
            <a:prstGeom prst="rect">
              <a:avLst/>
            </a:prstGeom>
          </p:spPr>
        </p:pic>
        <p:pic>
          <p:nvPicPr>
            <p:cNvPr id="9" name="Picture 26" descr="Icon&#10;&#10;Description automatically generated">
              <a:extLst>
                <a:ext uri="{FF2B5EF4-FFF2-40B4-BE49-F238E27FC236}">
                  <a16:creationId xmlns:a16="http://schemas.microsoft.com/office/drawing/2014/main" id="{609CBAF8-E9F1-5F6B-C13E-FC371EBF2D2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242336" y="2881529"/>
              <a:ext cx="359648" cy="360000"/>
            </a:xfrm>
            <a:prstGeom prst="rect">
              <a:avLst/>
            </a:prstGeom>
          </p:spPr>
        </p:pic>
        <p:pic>
          <p:nvPicPr>
            <p:cNvPr id="10" name="Picture 27" descr="Logo&#10;&#10;Description automatically generated">
              <a:extLst>
                <a:ext uri="{FF2B5EF4-FFF2-40B4-BE49-F238E27FC236}">
                  <a16:creationId xmlns:a16="http://schemas.microsoft.com/office/drawing/2014/main" id="{E7DCDC19-7288-96EF-B1BC-FD898D4357C8}"/>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414350" y="2889486"/>
              <a:ext cx="360000" cy="360000"/>
            </a:xfrm>
            <a:prstGeom prst="rect">
              <a:avLst/>
            </a:prstGeom>
          </p:spPr>
        </p:pic>
        <p:pic>
          <p:nvPicPr>
            <p:cNvPr id="11" name="Picture 28" descr="Logo&#10;&#10;Description automatically generated">
              <a:extLst>
                <a:ext uri="{FF2B5EF4-FFF2-40B4-BE49-F238E27FC236}">
                  <a16:creationId xmlns:a16="http://schemas.microsoft.com/office/drawing/2014/main" id="{C717E061-A538-5754-7A57-81B25A524528}"/>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998476" y="2884275"/>
              <a:ext cx="360000" cy="360000"/>
            </a:xfrm>
            <a:prstGeom prst="rect">
              <a:avLst/>
            </a:prstGeom>
          </p:spPr>
        </p:pic>
        <p:pic>
          <p:nvPicPr>
            <p:cNvPr id="12" name="Picture 29" descr="Icon&#10;&#10;Description automatically generated">
              <a:extLst>
                <a:ext uri="{FF2B5EF4-FFF2-40B4-BE49-F238E27FC236}">
                  <a16:creationId xmlns:a16="http://schemas.microsoft.com/office/drawing/2014/main" id="{F4FDEE2C-4543-01DE-7C7E-62044450102E}"/>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2661676" y="2881529"/>
              <a:ext cx="360000" cy="360000"/>
            </a:xfrm>
            <a:prstGeom prst="rect">
              <a:avLst/>
            </a:prstGeom>
          </p:spPr>
        </p:pic>
      </p:grpSp>
    </p:spTree>
    <p:extLst>
      <p:ext uri="{BB962C8B-B14F-4D97-AF65-F5344CB8AC3E}">
        <p14:creationId xmlns:p14="http://schemas.microsoft.com/office/powerpoint/2010/main" val="32672736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ack Cover light gradient">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55D4F83-EE56-426F-AE1E-5CC7E9EECE71}"/>
              </a:ext>
            </a:extLst>
          </p:cNvPr>
          <p:cNvGrpSpPr/>
          <p:nvPr userDrawn="1"/>
        </p:nvGrpSpPr>
        <p:grpSpPr>
          <a:xfrm>
            <a:off x="814388" y="2881529"/>
            <a:ext cx="2023200" cy="367957"/>
            <a:chOff x="998476" y="2881529"/>
            <a:chExt cx="2023200" cy="367957"/>
          </a:xfrm>
        </p:grpSpPr>
        <p:sp>
          <p:nvSpPr>
            <p:cNvPr id="22" name="Rectangle 21">
              <a:extLst>
                <a:ext uri="{FF2B5EF4-FFF2-40B4-BE49-F238E27FC236}">
                  <a16:creationId xmlns:a16="http://schemas.microsoft.com/office/drawing/2014/main" id="{ABF425CB-49A0-4902-A6B4-5ADD75DB8D64}"/>
                </a:ext>
              </a:extLst>
            </p:cNvPr>
            <p:cNvSpPr/>
            <p:nvPr userDrawn="1"/>
          </p:nvSpPr>
          <p:spPr>
            <a:xfrm>
              <a:off x="1441950" y="2918577"/>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3" name="Rectangle 22">
              <a:extLst>
                <a:ext uri="{FF2B5EF4-FFF2-40B4-BE49-F238E27FC236}">
                  <a16:creationId xmlns:a16="http://schemas.microsoft.com/office/drawing/2014/main" id="{B799CAE1-593D-44B9-ACE6-EDCD682B6571}"/>
                </a:ext>
              </a:extLst>
            </p:cNvPr>
            <p:cNvSpPr/>
            <p:nvPr userDrawn="1"/>
          </p:nvSpPr>
          <p:spPr>
            <a:xfrm>
              <a:off x="1877844" y="2918577"/>
              <a:ext cx="281156" cy="322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4" name="Rectangle 23">
              <a:extLst>
                <a:ext uri="{FF2B5EF4-FFF2-40B4-BE49-F238E27FC236}">
                  <a16:creationId xmlns:a16="http://schemas.microsoft.com/office/drawing/2014/main" id="{F3D3BC1A-AB6B-4C81-BFB3-D253D87C4A0A}"/>
                </a:ext>
              </a:extLst>
            </p:cNvPr>
            <p:cNvSpPr/>
            <p:nvPr userDrawn="1"/>
          </p:nvSpPr>
          <p:spPr>
            <a:xfrm>
              <a:off x="2689276" y="2924173"/>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5" name="Rectangle 24">
              <a:extLst>
                <a:ext uri="{FF2B5EF4-FFF2-40B4-BE49-F238E27FC236}">
                  <a16:creationId xmlns:a16="http://schemas.microsoft.com/office/drawing/2014/main" id="{E04A9C55-E916-4C14-9748-7196193F6842}"/>
                </a:ext>
              </a:extLst>
            </p:cNvPr>
            <p:cNvSpPr/>
            <p:nvPr userDrawn="1"/>
          </p:nvSpPr>
          <p:spPr>
            <a:xfrm>
              <a:off x="1025526" y="2924174"/>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pic>
          <p:nvPicPr>
            <p:cNvPr id="26" name="Picture 25">
              <a:extLst>
                <a:ext uri="{FF2B5EF4-FFF2-40B4-BE49-F238E27FC236}">
                  <a16:creationId xmlns:a16="http://schemas.microsoft.com/office/drawing/2014/main" id="{4960C917-1BF7-41E9-9AA7-70AA024B574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2950" y="2881529"/>
              <a:ext cx="360000" cy="360000"/>
            </a:xfrm>
            <a:prstGeom prst="rect">
              <a:avLst/>
            </a:prstGeom>
          </p:spPr>
        </p:pic>
        <p:pic>
          <p:nvPicPr>
            <p:cNvPr id="27" name="Picture 26" descr="Icon&#10;&#10;Description automatically generated">
              <a:extLst>
                <a:ext uri="{FF2B5EF4-FFF2-40B4-BE49-F238E27FC236}">
                  <a16:creationId xmlns:a16="http://schemas.microsoft.com/office/drawing/2014/main" id="{1CB0AAE4-23B8-49DE-BCEF-8B238EB0483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42336" y="2881529"/>
              <a:ext cx="359648" cy="360000"/>
            </a:xfrm>
            <a:prstGeom prst="rect">
              <a:avLst/>
            </a:prstGeom>
          </p:spPr>
        </p:pic>
        <p:pic>
          <p:nvPicPr>
            <p:cNvPr id="28" name="Picture 27" descr="Logo&#10;&#10;Description automatically generated">
              <a:extLst>
                <a:ext uri="{FF2B5EF4-FFF2-40B4-BE49-F238E27FC236}">
                  <a16:creationId xmlns:a16="http://schemas.microsoft.com/office/drawing/2014/main" id="{B2C0E53A-EE33-4270-B14D-B869E85C47F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4350" y="2889486"/>
              <a:ext cx="360000" cy="360000"/>
            </a:xfrm>
            <a:prstGeom prst="rect">
              <a:avLst/>
            </a:prstGeom>
          </p:spPr>
        </p:pic>
        <p:pic>
          <p:nvPicPr>
            <p:cNvPr id="29" name="Picture 28" descr="Logo&#10;&#10;Description automatically generated">
              <a:extLst>
                <a:ext uri="{FF2B5EF4-FFF2-40B4-BE49-F238E27FC236}">
                  <a16:creationId xmlns:a16="http://schemas.microsoft.com/office/drawing/2014/main" id="{D72C2AF4-7898-4D5E-8942-28DD6446578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98476" y="2884275"/>
              <a:ext cx="360000" cy="360000"/>
            </a:xfrm>
            <a:prstGeom prst="rect">
              <a:avLst/>
            </a:prstGeom>
          </p:spPr>
        </p:pic>
        <p:pic>
          <p:nvPicPr>
            <p:cNvPr id="30" name="Picture 29" descr="Icon&#10;&#10;Description automatically generated">
              <a:extLst>
                <a:ext uri="{FF2B5EF4-FFF2-40B4-BE49-F238E27FC236}">
                  <a16:creationId xmlns:a16="http://schemas.microsoft.com/office/drawing/2014/main" id="{6A09DBD9-8B17-436D-A512-D46DE0CFD5C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1676" y="2881529"/>
              <a:ext cx="360000" cy="360000"/>
            </a:xfrm>
            <a:prstGeom prst="rect">
              <a:avLst/>
            </a:prstGeom>
          </p:spPr>
        </p:pic>
      </p:grpSp>
      <p:pic>
        <p:nvPicPr>
          <p:cNvPr id="16" name="그림 15">
            <a:extLst>
              <a:ext uri="{FF2B5EF4-FFF2-40B4-BE49-F238E27FC236}">
                <a16:creationId xmlns:a16="http://schemas.microsoft.com/office/drawing/2014/main" id="{E3763A4B-B42B-4F7C-959D-5E3F2C550C4C}"/>
              </a:ext>
            </a:extLst>
          </p:cNvPr>
          <p:cNvPicPr>
            <a:picLocks noChangeAspect="1"/>
          </p:cNvPicPr>
          <p:nvPr userDrawn="1"/>
        </p:nvPicPr>
        <p:blipFill>
          <a:blip r:embed="rId8"/>
          <a:stretch>
            <a:fillRect/>
          </a:stretch>
        </p:blipFill>
        <p:spPr>
          <a:xfrm>
            <a:off x="814388" y="442914"/>
            <a:ext cx="1397794" cy="324630"/>
          </a:xfrm>
          <a:prstGeom prst="rect">
            <a:avLst/>
          </a:prstGeom>
        </p:spPr>
      </p:pic>
      <p:sp>
        <p:nvSpPr>
          <p:cNvPr id="17" name="TextBox 16">
            <a:extLst>
              <a:ext uri="{FF2B5EF4-FFF2-40B4-BE49-F238E27FC236}">
                <a16:creationId xmlns:a16="http://schemas.microsoft.com/office/drawing/2014/main" id="{589B0AD3-9A9E-46FC-8A25-D0FCBCE0DB57}"/>
              </a:ext>
            </a:extLst>
          </p:cNvPr>
          <p:cNvSpPr txBox="1"/>
          <p:nvPr userDrawn="1">
            <p:custDataLst>
              <p:tags r:id="rId1"/>
            </p:custDataLst>
          </p:nvPr>
        </p:nvSpPr>
        <p:spPr>
          <a:xfrm>
            <a:off x="814388" y="5852058"/>
            <a:ext cx="2731517" cy="15388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noProof="0">
                <a:solidFill>
                  <a:schemeClr val="accent2"/>
                </a:solidFill>
                <a:latin typeface="+mn-lt"/>
                <a:ea typeface="+mn-ea"/>
                <a:cs typeface="+mn-cs"/>
              </a:rPr>
              <a:t>Document Classification: KPMG Confidential</a:t>
            </a:r>
            <a:endParaRPr lang="en-GB" sz="1000" b="1" kern="1200" noProof="0">
              <a:solidFill>
                <a:schemeClr val="accent2"/>
              </a:solidFill>
              <a:latin typeface="+mn-lt"/>
              <a:ea typeface="+mn-ea"/>
              <a:cs typeface="+mn-cs"/>
            </a:endParaRPr>
          </a:p>
        </p:txBody>
      </p:sp>
      <p:sp>
        <p:nvSpPr>
          <p:cNvPr id="18" name="Text Placeholder 2">
            <a:extLst>
              <a:ext uri="{FF2B5EF4-FFF2-40B4-BE49-F238E27FC236}">
                <a16:creationId xmlns:a16="http://schemas.microsoft.com/office/drawing/2014/main" id="{E6F40CAA-457D-4ACA-933B-4CA56674A584}"/>
              </a:ext>
            </a:extLst>
          </p:cNvPr>
          <p:cNvSpPr>
            <a:spLocks noGrp="1"/>
          </p:cNvSpPr>
          <p:nvPr>
            <p:ph type="body" sz="quarter" idx="14" hasCustomPrompt="1"/>
          </p:nvPr>
        </p:nvSpPr>
        <p:spPr>
          <a:xfrm>
            <a:off x="814388" y="3351965"/>
            <a:ext cx="2411738" cy="119064"/>
          </a:xfrm>
        </p:spPr>
        <p:txBody>
          <a:bodyPr/>
          <a:lstStyle>
            <a:lvl1pPr>
              <a:buFontTx/>
              <a:buNone/>
              <a:defRPr sz="1100" b="1">
                <a:solidFill>
                  <a:schemeClr val="accent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marL="0" marR="0" lvl="0" indent="0" algn="l" defTabSz="914400" rtl="0" eaLnBrk="1" fontAlgn="auto" latinLnBrk="1" hangingPunct="1">
              <a:lnSpc>
                <a:spcPct val="100000"/>
              </a:lnSpc>
              <a:spcBef>
                <a:spcPts val="0"/>
              </a:spcBef>
              <a:spcAft>
                <a:spcPts val="600"/>
              </a:spcAft>
              <a:buClrTx/>
              <a:buSzTx/>
              <a:buFontTx/>
              <a:buNone/>
              <a:tabLst/>
              <a:defRPr/>
            </a:pPr>
            <a:r>
              <a:rPr lang="en-US" altLang="ko-KR"/>
              <a:t>kpmg.com/</a:t>
            </a:r>
            <a:r>
              <a:rPr lang="en-US" altLang="ko-KR" err="1"/>
              <a:t>socialmedia</a:t>
            </a:r>
            <a:endParaRPr lang="ko-KR" altLang="en-US"/>
          </a:p>
        </p:txBody>
      </p:sp>
      <p:sp>
        <p:nvSpPr>
          <p:cNvPr id="19" name="Text Placeholder 39">
            <a:extLst>
              <a:ext uri="{FF2B5EF4-FFF2-40B4-BE49-F238E27FC236}">
                <a16:creationId xmlns:a16="http://schemas.microsoft.com/office/drawing/2014/main" id="{A7D5F4CE-76D4-489C-A483-BB698EEEF38A}"/>
              </a:ext>
            </a:extLst>
          </p:cNvPr>
          <p:cNvSpPr txBox="1">
            <a:spLocks/>
          </p:cNvSpPr>
          <p:nvPr userDrawn="1"/>
        </p:nvSpPr>
        <p:spPr>
          <a:xfrm>
            <a:off x="814388" y="1540366"/>
            <a:ext cx="6255182" cy="389255"/>
          </a:xfrm>
          <a:prstGeom prst="rect">
            <a:avLst/>
          </a:prstGeom>
        </p:spPr>
        <p:txBody>
          <a:bodyPr vert="horz" wrap="square" lIns="0" tIns="0" rIns="0" bIns="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accent2"/>
                </a:solidFill>
                <a:latin typeface="Arial" panose="020B0604020202020204" pitchFamily="34" charset="0"/>
                <a:ea typeface="Times New Roman" panose="02020603050405020304" pitchFamily="18" charset="0"/>
                <a:cs typeface="Cordia New"/>
              </a:rPr>
              <a:t>Some or all of the services described herein may not be permissible for KPMG audit clients and their affiliates or related entities.</a:t>
            </a:r>
            <a:endParaRPr lang="en-US" sz="1200">
              <a:solidFill>
                <a:schemeClr val="accent2"/>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20" name="Text Placeholder 4">
            <a:extLst>
              <a:ext uri="{FF2B5EF4-FFF2-40B4-BE49-F238E27FC236}">
                <a16:creationId xmlns:a16="http://schemas.microsoft.com/office/drawing/2014/main" id="{CAF169DD-2628-4682-89A7-679DA771AEE6}"/>
              </a:ext>
            </a:extLst>
          </p:cNvPr>
          <p:cNvSpPr>
            <a:spLocks noGrp="1"/>
          </p:cNvSpPr>
          <p:nvPr>
            <p:ph type="body" sz="quarter" idx="16" hasCustomPrompt="1"/>
          </p:nvPr>
        </p:nvSpPr>
        <p:spPr>
          <a:xfrm>
            <a:off x="814388" y="3735113"/>
            <a:ext cx="6371272" cy="1184498"/>
          </a:xfrm>
        </p:spPr>
        <p:txBody>
          <a:bodyPr/>
          <a:lstStyle>
            <a:lvl1pPr algn="l">
              <a:defRPr sz="1000" b="0">
                <a:solidFill>
                  <a:schemeClr val="accent2"/>
                </a:solidFill>
              </a:defRPr>
            </a:lvl1pPr>
          </a:lstStyle>
          <a:p>
            <a:r>
              <a:rPr lang="en-US"/>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a:t>The KPMG name and logo are trademarks used under license by the independent member firms of the KPMG             global organization.</a:t>
            </a:r>
          </a:p>
        </p:txBody>
      </p:sp>
      <p:sp>
        <p:nvSpPr>
          <p:cNvPr id="21" name="Text Placeholder 4">
            <a:extLst>
              <a:ext uri="{FF2B5EF4-FFF2-40B4-BE49-F238E27FC236}">
                <a16:creationId xmlns:a16="http://schemas.microsoft.com/office/drawing/2014/main" id="{A27FA21A-626B-40C6-8761-7CC075463A00}"/>
              </a:ext>
            </a:extLst>
          </p:cNvPr>
          <p:cNvSpPr txBox="1">
            <a:spLocks/>
          </p:cNvSpPr>
          <p:nvPr userDrawn="1"/>
        </p:nvSpPr>
        <p:spPr>
          <a:xfrm>
            <a:off x="814388" y="4955955"/>
            <a:ext cx="6255182" cy="922790"/>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1000"/>
              </a:spcAft>
              <a:buFontTx/>
              <a:buNone/>
              <a:defRPr sz="1000" b="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1000"/>
              </a:spcAft>
              <a:buFontTx/>
              <a:buNone/>
              <a:defRPr sz="1000" b="0" kern="1200">
                <a:solidFill>
                  <a:schemeClr val="bg1"/>
                </a:solidFill>
                <a:latin typeface="+mn-lt"/>
                <a:ea typeface="+mn-ea"/>
                <a:cs typeface="+mn-cs"/>
              </a:defRPr>
            </a:lvl2pPr>
            <a:lvl3pPr marL="18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a:solidFill>
                  <a:schemeClr val="tx2"/>
                </a:solidFill>
                <a:latin typeface="+mn-lt"/>
                <a:ea typeface="+mn-ea"/>
                <a:cs typeface="+mn-cs"/>
              </a:defRPr>
            </a:lvl3pPr>
            <a:lvl4pPr marL="36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a:solidFill>
                  <a:schemeClr val="tx2"/>
                </a:solidFill>
                <a:latin typeface="+mn-lt"/>
                <a:ea typeface="+mn-ea"/>
                <a:cs typeface="+mn-cs"/>
              </a:defRPr>
            </a:lvl4pPr>
            <a:lvl5pPr marL="54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a:solidFill>
                  <a:schemeClr val="accent2"/>
                </a:solidFill>
              </a:rPr>
              <a:t>© 2022 KPMG Samjong Accounting Corp., a Korea Limited Liability Company and a member firm of the KPMG global organization of independent member firms affiliated with KPMG International Limited, a private English company limited by guarantee. All rights reserved.</a:t>
            </a:r>
          </a:p>
          <a:p>
            <a:endParaRPr lang="en-US" sz="1000">
              <a:solidFill>
                <a:schemeClr val="accent2"/>
              </a:solidFill>
            </a:endParaRPr>
          </a:p>
        </p:txBody>
      </p:sp>
    </p:spTree>
    <p:extLst>
      <p:ext uri="{BB962C8B-B14F-4D97-AF65-F5344CB8AC3E}">
        <p14:creationId xmlns:p14="http://schemas.microsoft.com/office/powerpoint/2010/main" val="1539209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BEDF-35C5-4CA5-9B3E-991280392BF0}"/>
              </a:ext>
            </a:extLst>
          </p:cNvPr>
          <p:cNvSpPr>
            <a:spLocks noGrp="1"/>
          </p:cNvSpPr>
          <p:nvPr>
            <p:ph type="title"/>
          </p:nvPr>
        </p:nvSpPr>
        <p:spPr/>
        <p:txBody>
          <a:bodyPr/>
          <a:lstStyle/>
          <a:p>
            <a:r>
              <a:rPr lang="ko-KR" altLang="en-US"/>
              <a:t>마스터 제목 스타일 편집</a:t>
            </a:r>
            <a:endParaRPr lang="en-US"/>
          </a:p>
        </p:txBody>
      </p:sp>
      <p:grpSp>
        <p:nvGrpSpPr>
          <p:cNvPr id="17" name="Group 16">
            <a:extLst>
              <a:ext uri="{FF2B5EF4-FFF2-40B4-BE49-F238E27FC236}">
                <a16:creationId xmlns:a16="http://schemas.microsoft.com/office/drawing/2014/main" id="{626EF98C-751D-4F2D-9E73-1A67C86BDEB6}"/>
              </a:ext>
            </a:extLst>
          </p:cNvPr>
          <p:cNvGrpSpPr/>
          <p:nvPr userDrawn="1"/>
        </p:nvGrpSpPr>
        <p:grpSpPr>
          <a:xfrm>
            <a:off x="488950" y="1435485"/>
            <a:ext cx="1369453" cy="3862635"/>
            <a:chOff x="431800" y="1435485"/>
            <a:chExt cx="1369453" cy="3862635"/>
          </a:xfrm>
        </p:grpSpPr>
        <p:sp>
          <p:nvSpPr>
            <p:cNvPr id="18" name="TextBox 17">
              <a:extLst>
                <a:ext uri="{FF2B5EF4-FFF2-40B4-BE49-F238E27FC236}">
                  <a16:creationId xmlns:a16="http://schemas.microsoft.com/office/drawing/2014/main" id="{083A029E-F47E-4063-92DE-3F7D08D2978A}"/>
                </a:ext>
              </a:extLst>
            </p:cNvPr>
            <p:cNvSpPr txBox="1"/>
            <p:nvPr userDrawn="1"/>
          </p:nvSpPr>
          <p:spPr>
            <a:xfrm>
              <a:off x="437207" y="1435485"/>
              <a:ext cx="1364046" cy="138499"/>
            </a:xfrm>
            <a:prstGeom prst="rect">
              <a:avLst/>
            </a:prstGeom>
            <a:noFill/>
          </p:spPr>
          <p:txBody>
            <a:bodyPr wrap="square" lIns="0" tIns="0" rIns="0" bIns="0" rtlCol="0">
              <a:spAutoFit/>
            </a:bodyPr>
            <a:lstStyle/>
            <a:p>
              <a:pPr algn="l">
                <a:spcAft>
                  <a:spcPts val="600"/>
                </a:spcAft>
              </a:pPr>
              <a:r>
                <a:rPr lang="en-US" sz="900" b="1">
                  <a:solidFill>
                    <a:sysClr val="windowText" lastClr="000000"/>
                  </a:solidFill>
                </a:rPr>
                <a:t>Primary Colors</a:t>
              </a:r>
            </a:p>
          </p:txBody>
        </p:sp>
        <p:sp>
          <p:nvSpPr>
            <p:cNvPr id="19" name="Rectangle 18">
              <a:extLst>
                <a:ext uri="{FF2B5EF4-FFF2-40B4-BE49-F238E27FC236}">
                  <a16:creationId xmlns:a16="http://schemas.microsoft.com/office/drawing/2014/main" id="{B4D79E91-240E-4CE9-BD78-5046C30D1A18}"/>
                </a:ext>
              </a:extLst>
            </p:cNvPr>
            <p:cNvSpPr>
              <a:spLocks/>
            </p:cNvSpPr>
            <p:nvPr userDrawn="1"/>
          </p:nvSpPr>
          <p:spPr>
            <a:xfrm>
              <a:off x="431800" y="2323989"/>
              <a:ext cx="498229"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20" name="Rectangle 19">
              <a:extLst>
                <a:ext uri="{FF2B5EF4-FFF2-40B4-BE49-F238E27FC236}">
                  <a16:creationId xmlns:a16="http://schemas.microsoft.com/office/drawing/2014/main" id="{2C69FA0A-5FC1-4DE0-B123-631C80946944}"/>
                </a:ext>
              </a:extLst>
            </p:cNvPr>
            <p:cNvSpPr>
              <a:spLocks/>
            </p:cNvSpPr>
            <p:nvPr userDrawn="1"/>
          </p:nvSpPr>
          <p:spPr>
            <a:xfrm>
              <a:off x="431800" y="1809427"/>
              <a:ext cx="498229"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21" name="Rectangle 20">
              <a:extLst>
                <a:ext uri="{FF2B5EF4-FFF2-40B4-BE49-F238E27FC236}">
                  <a16:creationId xmlns:a16="http://schemas.microsoft.com/office/drawing/2014/main" id="{16C58682-AE35-412D-9814-1AC993C40193}"/>
                </a:ext>
              </a:extLst>
            </p:cNvPr>
            <p:cNvSpPr>
              <a:spLocks/>
            </p:cNvSpPr>
            <p:nvPr userDrawn="1"/>
          </p:nvSpPr>
          <p:spPr>
            <a:xfrm>
              <a:off x="431800" y="2838550"/>
              <a:ext cx="498229"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12</a:t>
              </a:r>
            </a:p>
            <a:p>
              <a:pPr algn="ctr"/>
              <a:r>
                <a:rPr lang="en-GB" sz="800">
                  <a:solidFill>
                    <a:schemeClr val="bg1"/>
                  </a:solidFill>
                </a:rPr>
                <a:t>35</a:t>
              </a:r>
            </a:p>
            <a:p>
              <a:pPr algn="ctr"/>
              <a:r>
                <a:rPr lang="en-GB" sz="800">
                  <a:solidFill>
                    <a:schemeClr val="bg1"/>
                  </a:solidFill>
                </a:rPr>
                <a:t>60</a:t>
              </a:r>
            </a:p>
          </p:txBody>
        </p:sp>
        <p:sp>
          <p:nvSpPr>
            <p:cNvPr id="31" name="Rectangle 30">
              <a:extLst>
                <a:ext uri="{FF2B5EF4-FFF2-40B4-BE49-F238E27FC236}">
                  <a16:creationId xmlns:a16="http://schemas.microsoft.com/office/drawing/2014/main" id="{EB84E864-7714-4B35-A11C-CEC6ACE57FDD}"/>
                </a:ext>
              </a:extLst>
            </p:cNvPr>
            <p:cNvSpPr>
              <a:spLocks/>
            </p:cNvSpPr>
            <p:nvPr userDrawn="1"/>
          </p:nvSpPr>
          <p:spPr>
            <a:xfrm>
              <a:off x="431800" y="3353112"/>
              <a:ext cx="498229"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172</a:t>
              </a:r>
            </a:p>
            <a:p>
              <a:pPr algn="ctr"/>
              <a:r>
                <a:rPr lang="en-GB" sz="800">
                  <a:solidFill>
                    <a:sysClr val="windowText" lastClr="000000"/>
                  </a:solidFill>
                </a:rPr>
                <a:t>234</a:t>
              </a:r>
            </a:p>
            <a:p>
              <a:pPr algn="ctr"/>
              <a:r>
                <a:rPr lang="en-GB" sz="800">
                  <a:solidFill>
                    <a:sysClr val="windowText" lastClr="000000"/>
                  </a:solidFill>
                </a:rPr>
                <a:t>255</a:t>
              </a:r>
            </a:p>
          </p:txBody>
        </p:sp>
        <p:sp>
          <p:nvSpPr>
            <p:cNvPr id="33" name="Rectangle 32">
              <a:extLst>
                <a:ext uri="{FF2B5EF4-FFF2-40B4-BE49-F238E27FC236}">
                  <a16:creationId xmlns:a16="http://schemas.microsoft.com/office/drawing/2014/main" id="{D9C9DB94-A023-463B-87CC-D56EDA60B7B2}"/>
                </a:ext>
              </a:extLst>
            </p:cNvPr>
            <p:cNvSpPr>
              <a:spLocks/>
            </p:cNvSpPr>
            <p:nvPr userDrawn="1"/>
          </p:nvSpPr>
          <p:spPr>
            <a:xfrm>
              <a:off x="431800" y="3864167"/>
              <a:ext cx="498229"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184</a:t>
              </a:r>
            </a:p>
            <a:p>
              <a:pPr algn="ctr"/>
              <a:r>
                <a:rPr lang="en-GB" sz="800">
                  <a:solidFill>
                    <a:schemeClr val="bg1"/>
                  </a:solidFill>
                </a:rPr>
                <a:t>245</a:t>
              </a:r>
            </a:p>
          </p:txBody>
        </p:sp>
        <p:sp>
          <p:nvSpPr>
            <p:cNvPr id="34" name="Rectangle 33">
              <a:extLst>
                <a:ext uri="{FF2B5EF4-FFF2-40B4-BE49-F238E27FC236}">
                  <a16:creationId xmlns:a16="http://schemas.microsoft.com/office/drawing/2014/main" id="{70818289-F48A-4AAD-932A-D124C06F33CB}"/>
                </a:ext>
              </a:extLst>
            </p:cNvPr>
            <p:cNvSpPr>
              <a:spLocks/>
            </p:cNvSpPr>
            <p:nvPr userDrawn="1"/>
          </p:nvSpPr>
          <p:spPr>
            <a:xfrm>
              <a:off x="431800" y="4378727"/>
              <a:ext cx="498229"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35" name="Rectangle 34">
              <a:extLst>
                <a:ext uri="{FF2B5EF4-FFF2-40B4-BE49-F238E27FC236}">
                  <a16:creationId xmlns:a16="http://schemas.microsoft.com/office/drawing/2014/main" id="{F59E4511-F558-44E0-8DD3-D17EFB8C6E18}"/>
                </a:ext>
              </a:extLst>
            </p:cNvPr>
            <p:cNvSpPr>
              <a:spLocks/>
            </p:cNvSpPr>
            <p:nvPr userDrawn="1"/>
          </p:nvSpPr>
          <p:spPr>
            <a:xfrm>
              <a:off x="431800" y="4886895"/>
              <a:ext cx="498229"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sp>
          <p:nvSpPr>
            <p:cNvPr id="36" name="TextBox 35">
              <a:extLst>
                <a:ext uri="{FF2B5EF4-FFF2-40B4-BE49-F238E27FC236}">
                  <a16:creationId xmlns:a16="http://schemas.microsoft.com/office/drawing/2014/main" id="{3448FA23-008F-4A21-BC6A-6185FCFC52D2}"/>
                </a:ext>
              </a:extLst>
            </p:cNvPr>
            <p:cNvSpPr txBox="1"/>
            <p:nvPr userDrawn="1"/>
          </p:nvSpPr>
          <p:spPr>
            <a:xfrm>
              <a:off x="1028090" y="2971948"/>
              <a:ext cx="561051" cy="153888"/>
            </a:xfrm>
            <a:prstGeom prst="rect">
              <a:avLst/>
            </a:prstGeom>
            <a:noFill/>
          </p:spPr>
          <p:txBody>
            <a:bodyPr wrap="none" lIns="0" tIns="0" rIns="0" bIns="0" rtlCol="0" anchor="ctr">
              <a:spAutoFit/>
            </a:bodyPr>
            <a:lstStyle/>
            <a:p>
              <a:pPr algn="l">
                <a:spcAft>
                  <a:spcPts val="600"/>
                </a:spcAft>
              </a:pPr>
              <a:r>
                <a:rPr lang="en-GB" sz="1000"/>
                <a:t>Dark Blue</a:t>
              </a:r>
            </a:p>
          </p:txBody>
        </p:sp>
        <p:sp>
          <p:nvSpPr>
            <p:cNvPr id="37" name="TextBox 36">
              <a:extLst>
                <a:ext uri="{FF2B5EF4-FFF2-40B4-BE49-F238E27FC236}">
                  <a16:creationId xmlns:a16="http://schemas.microsoft.com/office/drawing/2014/main" id="{BC720359-127E-405D-919C-083611C7A08A}"/>
                </a:ext>
              </a:extLst>
            </p:cNvPr>
            <p:cNvSpPr txBox="1"/>
            <p:nvPr userDrawn="1"/>
          </p:nvSpPr>
          <p:spPr>
            <a:xfrm>
              <a:off x="1028090" y="1949834"/>
              <a:ext cx="652423" cy="153888"/>
            </a:xfrm>
            <a:prstGeom prst="rect">
              <a:avLst/>
            </a:prstGeom>
            <a:noFill/>
          </p:spPr>
          <p:txBody>
            <a:bodyPr wrap="none" lIns="0" tIns="0" rIns="0" bIns="0" rtlCol="0" anchor="ctr">
              <a:spAutoFit/>
            </a:bodyPr>
            <a:lstStyle/>
            <a:p>
              <a:pPr algn="l">
                <a:spcAft>
                  <a:spcPts val="600"/>
                </a:spcAft>
              </a:pPr>
              <a:r>
                <a:rPr lang="en-GB" sz="1000"/>
                <a:t>KPMG blue</a:t>
              </a:r>
            </a:p>
          </p:txBody>
        </p:sp>
        <p:sp>
          <p:nvSpPr>
            <p:cNvPr id="38" name="TextBox 37">
              <a:extLst>
                <a:ext uri="{FF2B5EF4-FFF2-40B4-BE49-F238E27FC236}">
                  <a16:creationId xmlns:a16="http://schemas.microsoft.com/office/drawing/2014/main" id="{7C39E4F3-E153-4CC0-A276-C622A3204E0A}"/>
                </a:ext>
              </a:extLst>
            </p:cNvPr>
            <p:cNvSpPr txBox="1"/>
            <p:nvPr userDrawn="1"/>
          </p:nvSpPr>
          <p:spPr>
            <a:xfrm>
              <a:off x="1028090" y="3483005"/>
              <a:ext cx="565861" cy="153888"/>
            </a:xfrm>
            <a:prstGeom prst="rect">
              <a:avLst/>
            </a:prstGeom>
            <a:noFill/>
          </p:spPr>
          <p:txBody>
            <a:bodyPr wrap="none" lIns="0" tIns="0" rIns="0" bIns="0" rtlCol="0" anchor="ctr">
              <a:spAutoFit/>
            </a:bodyPr>
            <a:lstStyle/>
            <a:p>
              <a:pPr algn="l">
                <a:spcAft>
                  <a:spcPts val="600"/>
                </a:spcAft>
              </a:pPr>
              <a:r>
                <a:rPr lang="en-GB" sz="1000"/>
                <a:t>Light Blue</a:t>
              </a:r>
            </a:p>
          </p:txBody>
        </p:sp>
        <p:sp>
          <p:nvSpPr>
            <p:cNvPr id="39" name="TextBox 38">
              <a:extLst>
                <a:ext uri="{FF2B5EF4-FFF2-40B4-BE49-F238E27FC236}">
                  <a16:creationId xmlns:a16="http://schemas.microsoft.com/office/drawing/2014/main" id="{4DF54008-2462-4D42-8BCA-DA618813F8D4}"/>
                </a:ext>
              </a:extLst>
            </p:cNvPr>
            <p:cNvSpPr txBox="1"/>
            <p:nvPr userDrawn="1"/>
          </p:nvSpPr>
          <p:spPr>
            <a:xfrm>
              <a:off x="1028090" y="2460891"/>
              <a:ext cx="658835" cy="153888"/>
            </a:xfrm>
            <a:prstGeom prst="rect">
              <a:avLst/>
            </a:prstGeom>
            <a:noFill/>
          </p:spPr>
          <p:txBody>
            <a:bodyPr wrap="none" lIns="0" tIns="0" rIns="0" bIns="0" rtlCol="0" anchor="ctr">
              <a:spAutoFit/>
            </a:bodyPr>
            <a:lstStyle/>
            <a:p>
              <a:pPr algn="l">
                <a:spcAft>
                  <a:spcPts val="600"/>
                </a:spcAft>
              </a:pPr>
              <a:r>
                <a:rPr lang="en-GB" sz="1000"/>
                <a:t>Cobalt Blue</a:t>
              </a:r>
            </a:p>
          </p:txBody>
        </p:sp>
        <p:sp>
          <p:nvSpPr>
            <p:cNvPr id="40" name="TextBox 39">
              <a:extLst>
                <a:ext uri="{FF2B5EF4-FFF2-40B4-BE49-F238E27FC236}">
                  <a16:creationId xmlns:a16="http://schemas.microsoft.com/office/drawing/2014/main" id="{3F305D39-8E62-4075-BA1C-E1EB03EE2713}"/>
                </a:ext>
              </a:extLst>
            </p:cNvPr>
            <p:cNvSpPr txBox="1"/>
            <p:nvPr userDrawn="1"/>
          </p:nvSpPr>
          <p:spPr>
            <a:xfrm>
              <a:off x="1028090" y="3993446"/>
              <a:ext cx="666849" cy="153888"/>
            </a:xfrm>
            <a:prstGeom prst="rect">
              <a:avLst/>
            </a:prstGeom>
            <a:noFill/>
          </p:spPr>
          <p:txBody>
            <a:bodyPr wrap="none" lIns="0" tIns="0" rIns="0" bIns="0" rtlCol="0" anchor="ctr">
              <a:spAutoFit/>
            </a:bodyPr>
            <a:lstStyle/>
            <a:p>
              <a:pPr algn="l">
                <a:spcAft>
                  <a:spcPts val="600"/>
                </a:spcAft>
              </a:pPr>
              <a:r>
                <a:rPr lang="en-GB" sz="1000"/>
                <a:t>Pacific Blue</a:t>
              </a:r>
            </a:p>
          </p:txBody>
        </p:sp>
        <p:sp>
          <p:nvSpPr>
            <p:cNvPr id="41" name="TextBox 40">
              <a:extLst>
                <a:ext uri="{FF2B5EF4-FFF2-40B4-BE49-F238E27FC236}">
                  <a16:creationId xmlns:a16="http://schemas.microsoft.com/office/drawing/2014/main" id="{BA2CA773-E86A-4B8F-ADA0-2CB9E1BA2E5D}"/>
                </a:ext>
              </a:extLst>
            </p:cNvPr>
            <p:cNvSpPr txBox="1"/>
            <p:nvPr userDrawn="1"/>
          </p:nvSpPr>
          <p:spPr>
            <a:xfrm>
              <a:off x="1028090" y="4504503"/>
              <a:ext cx="368691" cy="153888"/>
            </a:xfrm>
            <a:prstGeom prst="rect">
              <a:avLst/>
            </a:prstGeom>
            <a:noFill/>
          </p:spPr>
          <p:txBody>
            <a:bodyPr wrap="none" lIns="0" tIns="0" rIns="0" bIns="0" rtlCol="0" anchor="ctr">
              <a:spAutoFit/>
            </a:bodyPr>
            <a:lstStyle/>
            <a:p>
              <a:pPr algn="l">
                <a:spcAft>
                  <a:spcPts val="600"/>
                </a:spcAft>
              </a:pPr>
              <a:r>
                <a:rPr lang="en-GB" sz="1000"/>
                <a:t>Purple</a:t>
              </a:r>
            </a:p>
          </p:txBody>
        </p:sp>
        <p:sp>
          <p:nvSpPr>
            <p:cNvPr id="42" name="TextBox 41">
              <a:extLst>
                <a:ext uri="{FF2B5EF4-FFF2-40B4-BE49-F238E27FC236}">
                  <a16:creationId xmlns:a16="http://schemas.microsoft.com/office/drawing/2014/main" id="{DE021187-04CC-4668-8F96-790FD0271481}"/>
                </a:ext>
              </a:extLst>
            </p:cNvPr>
            <p:cNvSpPr txBox="1"/>
            <p:nvPr userDrawn="1"/>
          </p:nvSpPr>
          <p:spPr>
            <a:xfrm>
              <a:off x="1028090" y="5015563"/>
              <a:ext cx="248466" cy="153888"/>
            </a:xfrm>
            <a:prstGeom prst="rect">
              <a:avLst/>
            </a:prstGeom>
            <a:noFill/>
          </p:spPr>
          <p:txBody>
            <a:bodyPr wrap="none" lIns="0" tIns="0" rIns="0" bIns="0" rtlCol="0" anchor="ctr">
              <a:spAutoFit/>
            </a:bodyPr>
            <a:lstStyle/>
            <a:p>
              <a:pPr algn="l">
                <a:spcAft>
                  <a:spcPts val="600"/>
                </a:spcAft>
              </a:pPr>
              <a:r>
                <a:rPr lang="en-GB" sz="1000"/>
                <a:t>Pink</a:t>
              </a:r>
            </a:p>
          </p:txBody>
        </p:sp>
      </p:grpSp>
      <p:grpSp>
        <p:nvGrpSpPr>
          <p:cNvPr id="43" name="Group 42">
            <a:extLst>
              <a:ext uri="{FF2B5EF4-FFF2-40B4-BE49-F238E27FC236}">
                <a16:creationId xmlns:a16="http://schemas.microsoft.com/office/drawing/2014/main" id="{376D7BA7-F988-4666-909E-7464B1E670A4}"/>
              </a:ext>
            </a:extLst>
          </p:cNvPr>
          <p:cNvGrpSpPr/>
          <p:nvPr userDrawn="1"/>
        </p:nvGrpSpPr>
        <p:grpSpPr>
          <a:xfrm>
            <a:off x="2237283" y="1435485"/>
            <a:ext cx="1648146" cy="4377197"/>
            <a:chOff x="2007613" y="1435485"/>
            <a:chExt cx="1648146" cy="4377197"/>
          </a:xfrm>
        </p:grpSpPr>
        <p:sp>
          <p:nvSpPr>
            <p:cNvPr id="44" name="TextBox 43">
              <a:extLst>
                <a:ext uri="{FF2B5EF4-FFF2-40B4-BE49-F238E27FC236}">
                  <a16:creationId xmlns:a16="http://schemas.microsoft.com/office/drawing/2014/main" id="{BC1060C3-3C0F-479A-93CB-2EE23BCD7FEC}"/>
                </a:ext>
              </a:extLst>
            </p:cNvPr>
            <p:cNvSpPr txBox="1"/>
            <p:nvPr userDrawn="1"/>
          </p:nvSpPr>
          <p:spPr>
            <a:xfrm>
              <a:off x="2007613" y="1435485"/>
              <a:ext cx="1648146" cy="276999"/>
            </a:xfrm>
            <a:prstGeom prst="rect">
              <a:avLst/>
            </a:prstGeom>
            <a:noFill/>
          </p:spPr>
          <p:txBody>
            <a:bodyPr wrap="square" lIns="0" tIns="0" rIns="0" bIns="0" rtlCol="0">
              <a:spAutoFit/>
            </a:bodyPr>
            <a:lstStyle/>
            <a:p>
              <a:pPr algn="l">
                <a:spcAft>
                  <a:spcPts val="600"/>
                </a:spcAft>
              </a:pPr>
              <a:r>
                <a:rPr lang="en-US" sz="900" b="1">
                  <a:solidFill>
                    <a:sysClr val="windowText" lastClr="000000"/>
                  </a:solidFill>
                </a:rPr>
                <a:t>Accent Colors for Infographics and charts only</a:t>
              </a:r>
            </a:p>
          </p:txBody>
        </p:sp>
        <p:sp>
          <p:nvSpPr>
            <p:cNvPr id="45" name="Rectangle 44">
              <a:extLst>
                <a:ext uri="{FF2B5EF4-FFF2-40B4-BE49-F238E27FC236}">
                  <a16:creationId xmlns:a16="http://schemas.microsoft.com/office/drawing/2014/main" id="{3335F361-87F0-48D7-BB28-F86DB0E6AC27}"/>
                </a:ext>
              </a:extLst>
            </p:cNvPr>
            <p:cNvSpPr>
              <a:spLocks/>
            </p:cNvSpPr>
            <p:nvPr userDrawn="1"/>
          </p:nvSpPr>
          <p:spPr>
            <a:xfrm>
              <a:off x="2007613" y="1809934"/>
              <a:ext cx="498229" cy="411225"/>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118</a:t>
              </a:r>
            </a:p>
            <a:p>
              <a:pPr algn="ctr"/>
              <a:r>
                <a:rPr lang="en-GB" sz="800">
                  <a:solidFill>
                    <a:sysClr val="windowText" lastClr="000000"/>
                  </a:solidFill>
                </a:rPr>
                <a:t>210</a:t>
              </a:r>
            </a:p>
            <a:p>
              <a:pPr algn="ctr"/>
              <a:r>
                <a:rPr lang="en-GB" sz="800">
                  <a:solidFill>
                    <a:sysClr val="windowText" lastClr="000000"/>
                  </a:solidFill>
                </a:rPr>
                <a:t>255</a:t>
              </a:r>
            </a:p>
          </p:txBody>
        </p:sp>
        <p:sp>
          <p:nvSpPr>
            <p:cNvPr id="46" name="TextBox 45">
              <a:extLst>
                <a:ext uri="{FF2B5EF4-FFF2-40B4-BE49-F238E27FC236}">
                  <a16:creationId xmlns:a16="http://schemas.microsoft.com/office/drawing/2014/main" id="{74B604A4-6C82-4717-8A43-3F0A9CFE3675}"/>
                </a:ext>
              </a:extLst>
            </p:cNvPr>
            <p:cNvSpPr txBox="1"/>
            <p:nvPr userDrawn="1"/>
          </p:nvSpPr>
          <p:spPr>
            <a:xfrm>
              <a:off x="2657529" y="1936324"/>
              <a:ext cx="254878" cy="153888"/>
            </a:xfrm>
            <a:prstGeom prst="rect">
              <a:avLst/>
            </a:prstGeom>
            <a:noFill/>
          </p:spPr>
          <p:txBody>
            <a:bodyPr wrap="none" lIns="0" tIns="0" rIns="0" bIns="0" rtlCol="0" anchor="ctr">
              <a:spAutoFit/>
            </a:bodyPr>
            <a:lstStyle/>
            <a:p>
              <a:pPr algn="l">
                <a:spcAft>
                  <a:spcPts val="600"/>
                </a:spcAft>
              </a:pPr>
              <a:r>
                <a:rPr lang="en-GB" sz="1000"/>
                <a:t>Blue</a:t>
              </a:r>
            </a:p>
          </p:txBody>
        </p:sp>
        <p:sp>
          <p:nvSpPr>
            <p:cNvPr id="47" name="Rectangle 46">
              <a:extLst>
                <a:ext uri="{FF2B5EF4-FFF2-40B4-BE49-F238E27FC236}">
                  <a16:creationId xmlns:a16="http://schemas.microsoft.com/office/drawing/2014/main" id="{E9A7B845-E279-4827-B3F5-EE88BCD7970D}"/>
                </a:ext>
              </a:extLst>
            </p:cNvPr>
            <p:cNvSpPr>
              <a:spLocks/>
            </p:cNvSpPr>
            <p:nvPr userDrawn="1"/>
          </p:nvSpPr>
          <p:spPr>
            <a:xfrm>
              <a:off x="2007613" y="2320484"/>
              <a:ext cx="498229" cy="411225"/>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81</a:t>
              </a:r>
            </a:p>
            <a:p>
              <a:pPr algn="ctr"/>
              <a:r>
                <a:rPr lang="en-GB" sz="800">
                  <a:solidFill>
                    <a:schemeClr val="bg1"/>
                  </a:solidFill>
                </a:rPr>
                <a:t>13</a:t>
              </a:r>
            </a:p>
            <a:p>
              <a:pPr algn="ctr"/>
              <a:r>
                <a:rPr lang="en-GB" sz="800">
                  <a:solidFill>
                    <a:schemeClr val="bg1"/>
                  </a:solidFill>
                </a:rPr>
                <a:t>188</a:t>
              </a:r>
            </a:p>
          </p:txBody>
        </p:sp>
        <p:sp>
          <p:nvSpPr>
            <p:cNvPr id="48" name="Rectangle 47">
              <a:extLst>
                <a:ext uri="{FF2B5EF4-FFF2-40B4-BE49-F238E27FC236}">
                  <a16:creationId xmlns:a16="http://schemas.microsoft.com/office/drawing/2014/main" id="{4A90F216-5807-405C-8D10-CD867A982C59}"/>
                </a:ext>
              </a:extLst>
            </p:cNvPr>
            <p:cNvSpPr>
              <a:spLocks/>
            </p:cNvSpPr>
            <p:nvPr userDrawn="1"/>
          </p:nvSpPr>
          <p:spPr>
            <a:xfrm>
              <a:off x="2007613" y="2835046"/>
              <a:ext cx="498229" cy="411225"/>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180</a:t>
              </a:r>
            </a:p>
            <a:p>
              <a:pPr algn="ctr"/>
              <a:r>
                <a:rPr lang="en-GB" sz="800">
                  <a:solidFill>
                    <a:schemeClr val="bg1"/>
                  </a:solidFill>
                </a:rPr>
                <a:t>151</a:t>
              </a:r>
            </a:p>
            <a:p>
              <a:pPr algn="ctr"/>
              <a:r>
                <a:rPr lang="en-GB" sz="800">
                  <a:solidFill>
                    <a:schemeClr val="bg1"/>
                  </a:solidFill>
                </a:rPr>
                <a:t>255</a:t>
              </a:r>
            </a:p>
          </p:txBody>
        </p:sp>
        <p:sp>
          <p:nvSpPr>
            <p:cNvPr id="49" name="Rectangle 48">
              <a:extLst>
                <a:ext uri="{FF2B5EF4-FFF2-40B4-BE49-F238E27FC236}">
                  <a16:creationId xmlns:a16="http://schemas.microsoft.com/office/drawing/2014/main" id="{E0A2DCA7-A9C2-4CC3-89F5-2BDFBCF3D89D}"/>
                </a:ext>
              </a:extLst>
            </p:cNvPr>
            <p:cNvSpPr>
              <a:spLocks/>
            </p:cNvSpPr>
            <p:nvPr userDrawn="1"/>
          </p:nvSpPr>
          <p:spPr>
            <a:xfrm>
              <a:off x="2007613" y="3349607"/>
              <a:ext cx="498229" cy="411225"/>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171</a:t>
              </a:r>
            </a:p>
            <a:p>
              <a:pPr algn="ctr"/>
              <a:r>
                <a:rPr lang="en-GB" sz="800">
                  <a:solidFill>
                    <a:schemeClr val="bg1"/>
                  </a:solidFill>
                </a:rPr>
                <a:t>13</a:t>
              </a:r>
            </a:p>
            <a:p>
              <a:pPr algn="ctr"/>
              <a:r>
                <a:rPr lang="en-GB" sz="800">
                  <a:solidFill>
                    <a:schemeClr val="bg1"/>
                  </a:solidFill>
                </a:rPr>
                <a:t>130</a:t>
              </a:r>
            </a:p>
          </p:txBody>
        </p:sp>
        <p:sp>
          <p:nvSpPr>
            <p:cNvPr id="50" name="Rectangle 49">
              <a:extLst>
                <a:ext uri="{FF2B5EF4-FFF2-40B4-BE49-F238E27FC236}">
                  <a16:creationId xmlns:a16="http://schemas.microsoft.com/office/drawing/2014/main" id="{FEEFA968-8540-4166-9452-A264FA919022}"/>
                </a:ext>
              </a:extLst>
            </p:cNvPr>
            <p:cNvSpPr>
              <a:spLocks/>
            </p:cNvSpPr>
            <p:nvPr userDrawn="1"/>
          </p:nvSpPr>
          <p:spPr>
            <a:xfrm>
              <a:off x="2007613" y="3864169"/>
              <a:ext cx="498229" cy="411225"/>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255</a:t>
              </a:r>
            </a:p>
            <a:p>
              <a:pPr algn="ctr"/>
              <a:r>
                <a:rPr lang="en-GB" sz="800">
                  <a:solidFill>
                    <a:sysClr val="windowText" lastClr="000000"/>
                  </a:solidFill>
                </a:rPr>
                <a:t>163</a:t>
              </a:r>
            </a:p>
            <a:p>
              <a:pPr algn="ctr"/>
              <a:r>
                <a:rPr lang="en-GB" sz="800">
                  <a:solidFill>
                    <a:sysClr val="windowText" lastClr="000000"/>
                  </a:solidFill>
                </a:rPr>
                <a:t>218</a:t>
              </a:r>
            </a:p>
          </p:txBody>
        </p:sp>
        <p:sp>
          <p:nvSpPr>
            <p:cNvPr id="51" name="Rectangle 50">
              <a:extLst>
                <a:ext uri="{FF2B5EF4-FFF2-40B4-BE49-F238E27FC236}">
                  <a16:creationId xmlns:a16="http://schemas.microsoft.com/office/drawing/2014/main" id="{3F53EE44-8E9F-4230-ADA7-72C736B7CEE6}"/>
                </a:ext>
              </a:extLst>
            </p:cNvPr>
            <p:cNvSpPr>
              <a:spLocks/>
            </p:cNvSpPr>
            <p:nvPr userDrawn="1"/>
          </p:nvSpPr>
          <p:spPr>
            <a:xfrm>
              <a:off x="2007613" y="4378729"/>
              <a:ext cx="498229" cy="411225"/>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9</a:t>
              </a:r>
            </a:p>
            <a:p>
              <a:pPr algn="ctr"/>
              <a:r>
                <a:rPr lang="en-GB" sz="800">
                  <a:solidFill>
                    <a:schemeClr val="bg1"/>
                  </a:solidFill>
                </a:rPr>
                <a:t>142</a:t>
              </a:r>
            </a:p>
            <a:p>
              <a:pPr algn="ctr"/>
              <a:r>
                <a:rPr lang="en-GB" sz="800">
                  <a:solidFill>
                    <a:schemeClr val="bg1"/>
                  </a:solidFill>
                </a:rPr>
                <a:t>126</a:t>
              </a:r>
            </a:p>
          </p:txBody>
        </p:sp>
        <p:sp>
          <p:nvSpPr>
            <p:cNvPr id="52" name="Rectangle 51">
              <a:extLst>
                <a:ext uri="{FF2B5EF4-FFF2-40B4-BE49-F238E27FC236}">
                  <a16:creationId xmlns:a16="http://schemas.microsoft.com/office/drawing/2014/main" id="{0BDDB377-D7F9-41DE-B077-AC2F3F904393}"/>
                </a:ext>
              </a:extLst>
            </p:cNvPr>
            <p:cNvSpPr>
              <a:spLocks/>
            </p:cNvSpPr>
            <p:nvPr userDrawn="1"/>
          </p:nvSpPr>
          <p:spPr>
            <a:xfrm>
              <a:off x="2007613" y="4886897"/>
              <a:ext cx="498229" cy="4112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192</a:t>
              </a:r>
            </a:p>
            <a:p>
              <a:pPr algn="ctr"/>
              <a:r>
                <a:rPr lang="en-GB" sz="800">
                  <a:solidFill>
                    <a:schemeClr val="bg1"/>
                  </a:solidFill>
                </a:rPr>
                <a:t>174</a:t>
              </a:r>
            </a:p>
          </p:txBody>
        </p:sp>
        <p:sp>
          <p:nvSpPr>
            <p:cNvPr id="53" name="Rectangle 52">
              <a:extLst>
                <a:ext uri="{FF2B5EF4-FFF2-40B4-BE49-F238E27FC236}">
                  <a16:creationId xmlns:a16="http://schemas.microsoft.com/office/drawing/2014/main" id="{714BD556-167D-4EC4-8115-9FBAED75518F}"/>
                </a:ext>
              </a:extLst>
            </p:cNvPr>
            <p:cNvSpPr>
              <a:spLocks/>
            </p:cNvSpPr>
            <p:nvPr userDrawn="1"/>
          </p:nvSpPr>
          <p:spPr>
            <a:xfrm>
              <a:off x="2007613" y="5401457"/>
              <a:ext cx="498229" cy="4112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accent3"/>
                  </a:solidFill>
                </a:rPr>
                <a:t>99</a:t>
              </a:r>
            </a:p>
            <a:p>
              <a:pPr algn="ctr"/>
              <a:r>
                <a:rPr lang="en-GB" sz="800">
                  <a:solidFill>
                    <a:schemeClr val="accent3"/>
                  </a:solidFill>
                </a:rPr>
                <a:t>235</a:t>
              </a:r>
            </a:p>
            <a:p>
              <a:pPr algn="ctr"/>
              <a:r>
                <a:rPr lang="en-GB" sz="800">
                  <a:solidFill>
                    <a:schemeClr val="accent3"/>
                  </a:solidFill>
                </a:rPr>
                <a:t>218</a:t>
              </a:r>
            </a:p>
          </p:txBody>
        </p:sp>
        <p:sp>
          <p:nvSpPr>
            <p:cNvPr id="54" name="TextBox 53">
              <a:extLst>
                <a:ext uri="{FF2B5EF4-FFF2-40B4-BE49-F238E27FC236}">
                  <a16:creationId xmlns:a16="http://schemas.microsoft.com/office/drawing/2014/main" id="{99FF26D7-88CE-41A4-BB14-85032BEFA3A6}"/>
                </a:ext>
              </a:extLst>
            </p:cNvPr>
            <p:cNvSpPr txBox="1"/>
            <p:nvPr userDrawn="1"/>
          </p:nvSpPr>
          <p:spPr>
            <a:xfrm>
              <a:off x="2657529" y="3483005"/>
              <a:ext cx="554639" cy="153888"/>
            </a:xfrm>
            <a:prstGeom prst="rect">
              <a:avLst/>
            </a:prstGeom>
            <a:noFill/>
          </p:spPr>
          <p:txBody>
            <a:bodyPr wrap="none" lIns="0" tIns="0" rIns="0" bIns="0" rtlCol="0" anchor="ctr">
              <a:spAutoFit/>
            </a:bodyPr>
            <a:lstStyle/>
            <a:p>
              <a:pPr algn="l">
                <a:spcAft>
                  <a:spcPts val="600"/>
                </a:spcAft>
              </a:pPr>
              <a:r>
                <a:rPr lang="en-GB" sz="1000"/>
                <a:t>Dark Pink</a:t>
              </a:r>
            </a:p>
          </p:txBody>
        </p:sp>
        <p:sp>
          <p:nvSpPr>
            <p:cNvPr id="55" name="TextBox 54">
              <a:extLst>
                <a:ext uri="{FF2B5EF4-FFF2-40B4-BE49-F238E27FC236}">
                  <a16:creationId xmlns:a16="http://schemas.microsoft.com/office/drawing/2014/main" id="{908EAC3E-37E0-4D96-8F99-BFD1D5E7E14D}"/>
                </a:ext>
              </a:extLst>
            </p:cNvPr>
            <p:cNvSpPr txBox="1"/>
            <p:nvPr userDrawn="1"/>
          </p:nvSpPr>
          <p:spPr>
            <a:xfrm>
              <a:off x="2657529" y="2460891"/>
              <a:ext cx="674865" cy="153888"/>
            </a:xfrm>
            <a:prstGeom prst="rect">
              <a:avLst/>
            </a:prstGeom>
            <a:noFill/>
          </p:spPr>
          <p:txBody>
            <a:bodyPr wrap="none" lIns="0" tIns="0" rIns="0" bIns="0" rtlCol="0" anchor="ctr">
              <a:spAutoFit/>
            </a:bodyPr>
            <a:lstStyle/>
            <a:p>
              <a:pPr algn="l">
                <a:spcAft>
                  <a:spcPts val="600"/>
                </a:spcAft>
              </a:pPr>
              <a:r>
                <a:rPr lang="en-GB" sz="1000"/>
                <a:t>Dark Purple</a:t>
              </a:r>
            </a:p>
          </p:txBody>
        </p:sp>
        <p:sp>
          <p:nvSpPr>
            <p:cNvPr id="56" name="TextBox 55">
              <a:extLst>
                <a:ext uri="{FF2B5EF4-FFF2-40B4-BE49-F238E27FC236}">
                  <a16:creationId xmlns:a16="http://schemas.microsoft.com/office/drawing/2014/main" id="{5F77B255-8418-4436-A58A-558711D968FD}"/>
                </a:ext>
              </a:extLst>
            </p:cNvPr>
            <p:cNvSpPr txBox="1"/>
            <p:nvPr userDrawn="1"/>
          </p:nvSpPr>
          <p:spPr>
            <a:xfrm>
              <a:off x="2657529" y="3994062"/>
              <a:ext cx="559449" cy="153888"/>
            </a:xfrm>
            <a:prstGeom prst="rect">
              <a:avLst/>
            </a:prstGeom>
            <a:noFill/>
          </p:spPr>
          <p:txBody>
            <a:bodyPr wrap="none" lIns="0" tIns="0" rIns="0" bIns="0" rtlCol="0" anchor="ctr">
              <a:spAutoFit/>
            </a:bodyPr>
            <a:lstStyle/>
            <a:p>
              <a:pPr algn="l">
                <a:spcAft>
                  <a:spcPts val="600"/>
                </a:spcAft>
              </a:pPr>
              <a:r>
                <a:rPr lang="en-GB" sz="1000"/>
                <a:t>Light Pink</a:t>
              </a:r>
            </a:p>
          </p:txBody>
        </p:sp>
        <p:sp>
          <p:nvSpPr>
            <p:cNvPr id="57" name="TextBox 56">
              <a:extLst>
                <a:ext uri="{FF2B5EF4-FFF2-40B4-BE49-F238E27FC236}">
                  <a16:creationId xmlns:a16="http://schemas.microsoft.com/office/drawing/2014/main" id="{01E008D5-E3F8-4131-A8F5-831027FCB80A}"/>
                </a:ext>
              </a:extLst>
            </p:cNvPr>
            <p:cNvSpPr txBox="1"/>
            <p:nvPr userDrawn="1"/>
          </p:nvSpPr>
          <p:spPr>
            <a:xfrm>
              <a:off x="2657529" y="4505119"/>
              <a:ext cx="660437" cy="153888"/>
            </a:xfrm>
            <a:prstGeom prst="rect">
              <a:avLst/>
            </a:prstGeom>
            <a:noFill/>
          </p:spPr>
          <p:txBody>
            <a:bodyPr wrap="none" lIns="0" tIns="0" rIns="0" bIns="0" rtlCol="0" anchor="ctr">
              <a:spAutoFit/>
            </a:bodyPr>
            <a:lstStyle/>
            <a:p>
              <a:pPr algn="l">
                <a:spcAft>
                  <a:spcPts val="600"/>
                </a:spcAft>
              </a:pPr>
              <a:r>
                <a:rPr lang="en-GB" sz="1000"/>
                <a:t>Dark Green</a:t>
              </a:r>
            </a:p>
          </p:txBody>
        </p:sp>
        <p:sp>
          <p:nvSpPr>
            <p:cNvPr id="58" name="TextBox 57">
              <a:extLst>
                <a:ext uri="{FF2B5EF4-FFF2-40B4-BE49-F238E27FC236}">
                  <a16:creationId xmlns:a16="http://schemas.microsoft.com/office/drawing/2014/main" id="{3F865C62-77EC-494F-AC78-71694BD76491}"/>
                </a:ext>
              </a:extLst>
            </p:cNvPr>
            <p:cNvSpPr txBox="1"/>
            <p:nvPr userDrawn="1"/>
          </p:nvSpPr>
          <p:spPr>
            <a:xfrm>
              <a:off x="2657529" y="2971948"/>
              <a:ext cx="679673" cy="153888"/>
            </a:xfrm>
            <a:prstGeom prst="rect">
              <a:avLst/>
            </a:prstGeom>
            <a:noFill/>
          </p:spPr>
          <p:txBody>
            <a:bodyPr wrap="none" lIns="0" tIns="0" rIns="0" bIns="0" rtlCol="0" anchor="ctr">
              <a:spAutoFit/>
            </a:bodyPr>
            <a:lstStyle/>
            <a:p>
              <a:pPr algn="l">
                <a:spcAft>
                  <a:spcPts val="600"/>
                </a:spcAft>
              </a:pPr>
              <a:r>
                <a:rPr lang="en-GB" sz="1000"/>
                <a:t>Light Purple</a:t>
              </a:r>
            </a:p>
          </p:txBody>
        </p:sp>
        <p:sp>
          <p:nvSpPr>
            <p:cNvPr id="59" name="TextBox 58">
              <a:extLst>
                <a:ext uri="{FF2B5EF4-FFF2-40B4-BE49-F238E27FC236}">
                  <a16:creationId xmlns:a16="http://schemas.microsoft.com/office/drawing/2014/main" id="{AF507AF3-D767-4145-8ED2-02982BC91823}"/>
                </a:ext>
              </a:extLst>
            </p:cNvPr>
            <p:cNvSpPr txBox="1"/>
            <p:nvPr userDrawn="1"/>
          </p:nvSpPr>
          <p:spPr>
            <a:xfrm>
              <a:off x="2657529" y="5016176"/>
              <a:ext cx="354264" cy="153888"/>
            </a:xfrm>
            <a:prstGeom prst="rect">
              <a:avLst/>
            </a:prstGeom>
            <a:noFill/>
          </p:spPr>
          <p:txBody>
            <a:bodyPr wrap="none" lIns="0" tIns="0" rIns="0" bIns="0" rtlCol="0" anchor="ctr">
              <a:spAutoFit/>
            </a:bodyPr>
            <a:lstStyle/>
            <a:p>
              <a:pPr algn="l">
                <a:spcAft>
                  <a:spcPts val="600"/>
                </a:spcAft>
              </a:pPr>
              <a:r>
                <a:rPr lang="en-GB" sz="1000"/>
                <a:t>Green</a:t>
              </a:r>
            </a:p>
          </p:txBody>
        </p:sp>
        <p:sp>
          <p:nvSpPr>
            <p:cNvPr id="60" name="TextBox 59">
              <a:extLst>
                <a:ext uri="{FF2B5EF4-FFF2-40B4-BE49-F238E27FC236}">
                  <a16:creationId xmlns:a16="http://schemas.microsoft.com/office/drawing/2014/main" id="{1DDCB9E0-92E0-4DB1-A590-422C38C09273}"/>
                </a:ext>
              </a:extLst>
            </p:cNvPr>
            <p:cNvSpPr txBox="1"/>
            <p:nvPr userDrawn="1"/>
          </p:nvSpPr>
          <p:spPr>
            <a:xfrm>
              <a:off x="2657529" y="5527233"/>
              <a:ext cx="665247" cy="153888"/>
            </a:xfrm>
            <a:prstGeom prst="rect">
              <a:avLst/>
            </a:prstGeom>
            <a:noFill/>
          </p:spPr>
          <p:txBody>
            <a:bodyPr wrap="none" lIns="0" tIns="0" rIns="0" bIns="0" rtlCol="0" anchor="ctr">
              <a:spAutoFit/>
            </a:bodyPr>
            <a:lstStyle/>
            <a:p>
              <a:pPr algn="l">
                <a:spcAft>
                  <a:spcPts val="600"/>
                </a:spcAft>
              </a:pPr>
              <a:r>
                <a:rPr lang="en-GB" sz="1000"/>
                <a:t>Light Green</a:t>
              </a:r>
            </a:p>
          </p:txBody>
        </p:sp>
      </p:grpSp>
      <p:grpSp>
        <p:nvGrpSpPr>
          <p:cNvPr id="61" name="Group 60">
            <a:extLst>
              <a:ext uri="{FF2B5EF4-FFF2-40B4-BE49-F238E27FC236}">
                <a16:creationId xmlns:a16="http://schemas.microsoft.com/office/drawing/2014/main" id="{8742FD4D-73C5-4A6D-9EE3-CB45975651B2}"/>
              </a:ext>
            </a:extLst>
          </p:cNvPr>
          <p:cNvGrpSpPr/>
          <p:nvPr userDrawn="1"/>
        </p:nvGrpSpPr>
        <p:grpSpPr>
          <a:xfrm>
            <a:off x="4264308" y="1435485"/>
            <a:ext cx="1500577" cy="3357790"/>
            <a:chOff x="3842071" y="1435485"/>
            <a:chExt cx="1500577" cy="3357790"/>
          </a:xfrm>
        </p:grpSpPr>
        <p:sp>
          <p:nvSpPr>
            <p:cNvPr id="62" name="TextBox 61">
              <a:extLst>
                <a:ext uri="{FF2B5EF4-FFF2-40B4-BE49-F238E27FC236}">
                  <a16:creationId xmlns:a16="http://schemas.microsoft.com/office/drawing/2014/main" id="{1C57A480-B606-4DD1-8D3C-DE158BE7BD5C}"/>
                </a:ext>
              </a:extLst>
            </p:cNvPr>
            <p:cNvSpPr txBox="1"/>
            <p:nvPr userDrawn="1"/>
          </p:nvSpPr>
          <p:spPr>
            <a:xfrm>
              <a:off x="3842071" y="1435485"/>
              <a:ext cx="1500577" cy="276999"/>
            </a:xfrm>
            <a:prstGeom prst="rect">
              <a:avLst/>
            </a:prstGeom>
            <a:noFill/>
          </p:spPr>
          <p:txBody>
            <a:bodyPr wrap="square" lIns="0" tIns="0" rIns="0" bIns="0" rtlCol="0">
              <a:spAutoFit/>
            </a:bodyPr>
            <a:lstStyle/>
            <a:p>
              <a:pPr algn="l">
                <a:spcAft>
                  <a:spcPts val="600"/>
                </a:spcAft>
              </a:pPr>
              <a:r>
                <a:rPr lang="en-US" sz="900" b="1">
                  <a:solidFill>
                    <a:sysClr val="windowText" lastClr="000000"/>
                  </a:solidFill>
                </a:rPr>
                <a:t>Neutrals for Infographics and charts only </a:t>
              </a:r>
            </a:p>
          </p:txBody>
        </p:sp>
        <p:sp>
          <p:nvSpPr>
            <p:cNvPr id="63" name="Rectangle 62">
              <a:extLst>
                <a:ext uri="{FF2B5EF4-FFF2-40B4-BE49-F238E27FC236}">
                  <a16:creationId xmlns:a16="http://schemas.microsoft.com/office/drawing/2014/main" id="{16F784C5-C471-4F17-9339-14EAFD43619E}"/>
                </a:ext>
              </a:extLst>
            </p:cNvPr>
            <p:cNvSpPr>
              <a:spLocks/>
            </p:cNvSpPr>
            <p:nvPr userDrawn="1"/>
          </p:nvSpPr>
          <p:spPr>
            <a:xfrm>
              <a:off x="3842071" y="1809427"/>
              <a:ext cx="498229" cy="41122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51</a:t>
              </a:r>
            </a:p>
            <a:p>
              <a:pPr algn="ctr"/>
              <a:r>
                <a:rPr lang="en-GB" sz="800">
                  <a:solidFill>
                    <a:schemeClr val="bg1"/>
                  </a:solidFill>
                </a:rPr>
                <a:t>51</a:t>
              </a:r>
            </a:p>
            <a:p>
              <a:pPr algn="ctr"/>
              <a:r>
                <a:rPr lang="en-GB" sz="800">
                  <a:solidFill>
                    <a:schemeClr val="bg1"/>
                  </a:solidFill>
                </a:rPr>
                <a:t>51</a:t>
              </a:r>
            </a:p>
          </p:txBody>
        </p:sp>
        <p:sp>
          <p:nvSpPr>
            <p:cNvPr id="64" name="Rectangle 63">
              <a:extLst>
                <a:ext uri="{FF2B5EF4-FFF2-40B4-BE49-F238E27FC236}">
                  <a16:creationId xmlns:a16="http://schemas.microsoft.com/office/drawing/2014/main" id="{78800130-0010-43BD-9A59-D5736437F99D}"/>
                </a:ext>
              </a:extLst>
            </p:cNvPr>
            <p:cNvSpPr>
              <a:spLocks/>
            </p:cNvSpPr>
            <p:nvPr userDrawn="1"/>
          </p:nvSpPr>
          <p:spPr>
            <a:xfrm>
              <a:off x="3842071" y="2323989"/>
              <a:ext cx="498229" cy="41122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a:p>
              <a:pPr algn="ctr"/>
              <a:endParaRPr lang="en-GB" sz="800">
                <a:solidFill>
                  <a:schemeClr val="bg1"/>
                </a:solidFill>
              </a:endParaRPr>
            </a:p>
          </p:txBody>
        </p:sp>
        <p:sp>
          <p:nvSpPr>
            <p:cNvPr id="65" name="Rectangle 64">
              <a:extLst>
                <a:ext uri="{FF2B5EF4-FFF2-40B4-BE49-F238E27FC236}">
                  <a16:creationId xmlns:a16="http://schemas.microsoft.com/office/drawing/2014/main" id="{E5B3F059-6423-4220-85D1-ECEBD7452A31}"/>
                </a:ext>
              </a:extLst>
            </p:cNvPr>
            <p:cNvSpPr>
              <a:spLocks/>
            </p:cNvSpPr>
            <p:nvPr userDrawn="1"/>
          </p:nvSpPr>
          <p:spPr>
            <a:xfrm>
              <a:off x="3842071" y="2838550"/>
              <a:ext cx="498229" cy="411225"/>
            </a:xfrm>
            <a:prstGeom prst="rect">
              <a:avLst/>
            </a:prstGeom>
            <a:solidFill>
              <a:srgbClr val="9898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152</a:t>
              </a:r>
            </a:p>
            <a:p>
              <a:pPr algn="ctr"/>
              <a:r>
                <a:rPr lang="en-GB" sz="800">
                  <a:solidFill>
                    <a:schemeClr val="bg1"/>
                  </a:solidFill>
                </a:rPr>
                <a:t>152</a:t>
              </a:r>
            </a:p>
            <a:p>
              <a:pPr algn="ctr"/>
              <a:r>
                <a:rPr lang="en-GB" sz="800">
                  <a:solidFill>
                    <a:schemeClr val="bg1"/>
                  </a:solidFill>
                </a:rPr>
                <a:t>152</a:t>
              </a:r>
            </a:p>
          </p:txBody>
        </p:sp>
        <p:sp>
          <p:nvSpPr>
            <p:cNvPr id="66" name="Rectangle 65">
              <a:extLst>
                <a:ext uri="{FF2B5EF4-FFF2-40B4-BE49-F238E27FC236}">
                  <a16:creationId xmlns:a16="http://schemas.microsoft.com/office/drawing/2014/main" id="{FA0F1CED-D754-4851-9E05-0AC4EF15B853}"/>
                </a:ext>
              </a:extLst>
            </p:cNvPr>
            <p:cNvSpPr>
              <a:spLocks/>
            </p:cNvSpPr>
            <p:nvPr userDrawn="1"/>
          </p:nvSpPr>
          <p:spPr>
            <a:xfrm>
              <a:off x="3842071" y="3353112"/>
              <a:ext cx="498229" cy="411225"/>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178</a:t>
              </a:r>
            </a:p>
            <a:p>
              <a:pPr algn="ctr"/>
              <a:r>
                <a:rPr lang="en-GB" sz="800">
                  <a:solidFill>
                    <a:sysClr val="windowText" lastClr="000000"/>
                  </a:solidFill>
                </a:rPr>
                <a:t>178</a:t>
              </a:r>
            </a:p>
            <a:p>
              <a:pPr algn="ctr"/>
              <a:r>
                <a:rPr lang="en-GB" sz="800">
                  <a:solidFill>
                    <a:sysClr val="windowText" lastClr="000000"/>
                  </a:solidFill>
                </a:rPr>
                <a:t>178</a:t>
              </a:r>
            </a:p>
          </p:txBody>
        </p:sp>
        <p:sp>
          <p:nvSpPr>
            <p:cNvPr id="67" name="Rectangle 66">
              <a:extLst>
                <a:ext uri="{FF2B5EF4-FFF2-40B4-BE49-F238E27FC236}">
                  <a16:creationId xmlns:a16="http://schemas.microsoft.com/office/drawing/2014/main" id="{E0740997-FA82-48D9-9C0A-60D2ED5545CB}"/>
                </a:ext>
              </a:extLst>
            </p:cNvPr>
            <p:cNvSpPr>
              <a:spLocks/>
            </p:cNvSpPr>
            <p:nvPr userDrawn="1"/>
          </p:nvSpPr>
          <p:spPr>
            <a:xfrm>
              <a:off x="3842071" y="3867672"/>
              <a:ext cx="498229" cy="41122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229</a:t>
              </a:r>
            </a:p>
            <a:p>
              <a:pPr algn="ctr"/>
              <a:r>
                <a:rPr lang="en-GB" sz="800">
                  <a:solidFill>
                    <a:schemeClr val="tx1"/>
                  </a:solidFill>
                </a:rPr>
                <a:t>229</a:t>
              </a:r>
            </a:p>
            <a:p>
              <a:pPr algn="ctr"/>
              <a:r>
                <a:rPr lang="en-GB" sz="800">
                  <a:solidFill>
                    <a:schemeClr val="tx1"/>
                  </a:solidFill>
                </a:rPr>
                <a:t>229</a:t>
              </a:r>
            </a:p>
          </p:txBody>
        </p:sp>
        <p:sp>
          <p:nvSpPr>
            <p:cNvPr id="68" name="TextBox 67">
              <a:extLst>
                <a:ext uri="{FF2B5EF4-FFF2-40B4-BE49-F238E27FC236}">
                  <a16:creationId xmlns:a16="http://schemas.microsoft.com/office/drawing/2014/main" id="{6BBCECD7-F11C-4934-B786-E4D69C8D1FF5}"/>
                </a:ext>
              </a:extLst>
            </p:cNvPr>
            <p:cNvSpPr txBox="1"/>
            <p:nvPr userDrawn="1"/>
          </p:nvSpPr>
          <p:spPr>
            <a:xfrm>
              <a:off x="4455842" y="2971948"/>
              <a:ext cx="383118" cy="153888"/>
            </a:xfrm>
            <a:prstGeom prst="rect">
              <a:avLst/>
            </a:prstGeom>
            <a:noFill/>
          </p:spPr>
          <p:txBody>
            <a:bodyPr wrap="none" lIns="0" tIns="0" rIns="0" bIns="0" rtlCol="0" anchor="ctr">
              <a:spAutoFit/>
            </a:bodyPr>
            <a:lstStyle/>
            <a:p>
              <a:pPr algn="l">
                <a:spcAft>
                  <a:spcPts val="600"/>
                </a:spcAft>
              </a:pPr>
              <a:r>
                <a:rPr lang="en-GB" sz="1000"/>
                <a:t>Grey 3</a:t>
              </a:r>
            </a:p>
          </p:txBody>
        </p:sp>
        <p:sp>
          <p:nvSpPr>
            <p:cNvPr id="69" name="TextBox 68">
              <a:extLst>
                <a:ext uri="{FF2B5EF4-FFF2-40B4-BE49-F238E27FC236}">
                  <a16:creationId xmlns:a16="http://schemas.microsoft.com/office/drawing/2014/main" id="{CA72EB82-FEC0-494E-990C-FC388AFF380F}"/>
                </a:ext>
              </a:extLst>
            </p:cNvPr>
            <p:cNvSpPr txBox="1"/>
            <p:nvPr userDrawn="1"/>
          </p:nvSpPr>
          <p:spPr>
            <a:xfrm>
              <a:off x="4455842" y="1949834"/>
              <a:ext cx="383118" cy="153888"/>
            </a:xfrm>
            <a:prstGeom prst="rect">
              <a:avLst/>
            </a:prstGeom>
            <a:noFill/>
          </p:spPr>
          <p:txBody>
            <a:bodyPr wrap="none" lIns="0" tIns="0" rIns="0" bIns="0" rtlCol="0" anchor="ctr">
              <a:spAutoFit/>
            </a:bodyPr>
            <a:lstStyle/>
            <a:p>
              <a:pPr algn="l">
                <a:spcAft>
                  <a:spcPts val="600"/>
                </a:spcAft>
              </a:pPr>
              <a:r>
                <a:rPr lang="en-GB" sz="1000"/>
                <a:t>Grey 1</a:t>
              </a:r>
            </a:p>
          </p:txBody>
        </p:sp>
        <p:sp>
          <p:nvSpPr>
            <p:cNvPr id="70" name="TextBox 69">
              <a:extLst>
                <a:ext uri="{FF2B5EF4-FFF2-40B4-BE49-F238E27FC236}">
                  <a16:creationId xmlns:a16="http://schemas.microsoft.com/office/drawing/2014/main" id="{F200AEF1-A91B-4302-9237-8FAD545E8D2C}"/>
                </a:ext>
              </a:extLst>
            </p:cNvPr>
            <p:cNvSpPr txBox="1"/>
            <p:nvPr userDrawn="1"/>
          </p:nvSpPr>
          <p:spPr>
            <a:xfrm>
              <a:off x="4455842" y="3483005"/>
              <a:ext cx="383118" cy="153888"/>
            </a:xfrm>
            <a:prstGeom prst="rect">
              <a:avLst/>
            </a:prstGeom>
            <a:noFill/>
          </p:spPr>
          <p:txBody>
            <a:bodyPr wrap="none" lIns="0" tIns="0" rIns="0" bIns="0" rtlCol="0" anchor="ctr">
              <a:spAutoFit/>
            </a:bodyPr>
            <a:lstStyle/>
            <a:p>
              <a:pPr algn="l">
                <a:spcAft>
                  <a:spcPts val="600"/>
                </a:spcAft>
              </a:pPr>
              <a:r>
                <a:rPr lang="en-GB" sz="1000"/>
                <a:t>Grey 4</a:t>
              </a:r>
            </a:p>
          </p:txBody>
        </p:sp>
        <p:sp>
          <p:nvSpPr>
            <p:cNvPr id="71" name="TextBox 70">
              <a:extLst>
                <a:ext uri="{FF2B5EF4-FFF2-40B4-BE49-F238E27FC236}">
                  <a16:creationId xmlns:a16="http://schemas.microsoft.com/office/drawing/2014/main" id="{539D18EE-90FF-4E5E-A08B-B10AE2C06151}"/>
                </a:ext>
              </a:extLst>
            </p:cNvPr>
            <p:cNvSpPr txBox="1"/>
            <p:nvPr userDrawn="1"/>
          </p:nvSpPr>
          <p:spPr>
            <a:xfrm>
              <a:off x="4455842" y="3994062"/>
              <a:ext cx="383118" cy="153888"/>
            </a:xfrm>
            <a:prstGeom prst="rect">
              <a:avLst/>
            </a:prstGeom>
            <a:noFill/>
          </p:spPr>
          <p:txBody>
            <a:bodyPr wrap="none" lIns="0" tIns="0" rIns="0" bIns="0" rtlCol="0" anchor="ctr">
              <a:spAutoFit/>
            </a:bodyPr>
            <a:lstStyle/>
            <a:p>
              <a:pPr algn="l">
                <a:spcAft>
                  <a:spcPts val="600"/>
                </a:spcAft>
              </a:pPr>
              <a:r>
                <a:rPr lang="en-GB" sz="1000"/>
                <a:t>Grey 5</a:t>
              </a:r>
            </a:p>
          </p:txBody>
        </p:sp>
        <p:sp>
          <p:nvSpPr>
            <p:cNvPr id="72" name="TextBox 71">
              <a:extLst>
                <a:ext uri="{FF2B5EF4-FFF2-40B4-BE49-F238E27FC236}">
                  <a16:creationId xmlns:a16="http://schemas.microsoft.com/office/drawing/2014/main" id="{9B702DFC-3763-40E5-9D3F-F6CCA2101F9B}"/>
                </a:ext>
              </a:extLst>
            </p:cNvPr>
            <p:cNvSpPr txBox="1"/>
            <p:nvPr userDrawn="1"/>
          </p:nvSpPr>
          <p:spPr>
            <a:xfrm>
              <a:off x="4455842" y="2460891"/>
              <a:ext cx="383118" cy="153888"/>
            </a:xfrm>
            <a:prstGeom prst="rect">
              <a:avLst/>
            </a:prstGeom>
            <a:noFill/>
          </p:spPr>
          <p:txBody>
            <a:bodyPr wrap="none" lIns="0" tIns="0" rIns="0" bIns="0" rtlCol="0" anchor="ctr">
              <a:spAutoFit/>
            </a:bodyPr>
            <a:lstStyle/>
            <a:p>
              <a:pPr algn="l">
                <a:spcAft>
                  <a:spcPts val="600"/>
                </a:spcAft>
              </a:pPr>
              <a:r>
                <a:rPr lang="en-GB" sz="1000"/>
                <a:t>Grey 2</a:t>
              </a:r>
            </a:p>
          </p:txBody>
        </p:sp>
        <p:sp>
          <p:nvSpPr>
            <p:cNvPr id="73" name="Rectangle 72">
              <a:extLst>
                <a:ext uri="{FF2B5EF4-FFF2-40B4-BE49-F238E27FC236}">
                  <a16:creationId xmlns:a16="http://schemas.microsoft.com/office/drawing/2014/main" id="{B100E486-6869-4606-80CB-8DDAEC604BBA}"/>
                </a:ext>
              </a:extLst>
            </p:cNvPr>
            <p:cNvSpPr>
              <a:spLocks/>
            </p:cNvSpPr>
            <p:nvPr userDrawn="1"/>
          </p:nvSpPr>
          <p:spPr>
            <a:xfrm>
              <a:off x="3842071" y="4382050"/>
              <a:ext cx="498229" cy="4112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255</a:t>
              </a:r>
            </a:p>
            <a:p>
              <a:pPr algn="ctr"/>
              <a:r>
                <a:rPr lang="en-GB" sz="800">
                  <a:solidFill>
                    <a:schemeClr val="tx1"/>
                  </a:solidFill>
                </a:rPr>
                <a:t>255</a:t>
              </a:r>
            </a:p>
            <a:p>
              <a:pPr algn="ctr"/>
              <a:r>
                <a:rPr lang="en-GB" sz="800">
                  <a:solidFill>
                    <a:schemeClr val="tx1"/>
                  </a:solidFill>
                </a:rPr>
                <a:t>255</a:t>
              </a:r>
            </a:p>
          </p:txBody>
        </p:sp>
        <p:sp>
          <p:nvSpPr>
            <p:cNvPr id="74" name="TextBox 73">
              <a:extLst>
                <a:ext uri="{FF2B5EF4-FFF2-40B4-BE49-F238E27FC236}">
                  <a16:creationId xmlns:a16="http://schemas.microsoft.com/office/drawing/2014/main" id="{BFC5A060-16C0-437F-ABBC-D317FDE11F09}"/>
                </a:ext>
              </a:extLst>
            </p:cNvPr>
            <p:cNvSpPr txBox="1"/>
            <p:nvPr userDrawn="1"/>
          </p:nvSpPr>
          <p:spPr>
            <a:xfrm>
              <a:off x="4455842" y="4508440"/>
              <a:ext cx="327013" cy="153888"/>
            </a:xfrm>
            <a:prstGeom prst="rect">
              <a:avLst/>
            </a:prstGeom>
            <a:noFill/>
          </p:spPr>
          <p:txBody>
            <a:bodyPr wrap="none" lIns="0" tIns="0" rIns="0" bIns="0" rtlCol="0" anchor="ctr">
              <a:spAutoFit/>
            </a:bodyPr>
            <a:lstStyle/>
            <a:p>
              <a:pPr algn="l">
                <a:spcAft>
                  <a:spcPts val="600"/>
                </a:spcAft>
              </a:pPr>
              <a:r>
                <a:rPr lang="en-GB" sz="1000"/>
                <a:t>White</a:t>
              </a:r>
            </a:p>
          </p:txBody>
        </p:sp>
      </p:grpSp>
      <p:sp>
        <p:nvSpPr>
          <p:cNvPr id="75" name="Rectangle 74">
            <a:extLst>
              <a:ext uri="{FF2B5EF4-FFF2-40B4-BE49-F238E27FC236}">
                <a16:creationId xmlns:a16="http://schemas.microsoft.com/office/drawing/2014/main" id="{7C47067D-6D7D-4614-B396-55BF762EEA52}"/>
              </a:ext>
            </a:extLst>
          </p:cNvPr>
          <p:cNvSpPr/>
          <p:nvPr userDrawn="1"/>
        </p:nvSpPr>
        <p:spPr>
          <a:xfrm>
            <a:off x="6088251" y="2801733"/>
            <a:ext cx="839614" cy="411225"/>
          </a:xfrm>
          <a:prstGeom prst="rect">
            <a:avLst/>
          </a:prstGeom>
          <a:gradFill>
            <a:gsLst>
              <a:gs pos="100000">
                <a:schemeClr val="accent1"/>
              </a:gs>
              <a:gs pos="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900">
              <a:solidFill>
                <a:schemeClr val="bg1"/>
              </a:solidFill>
            </a:endParaRPr>
          </a:p>
        </p:txBody>
      </p:sp>
      <p:sp>
        <p:nvSpPr>
          <p:cNvPr id="76" name="Rectangle 75">
            <a:extLst>
              <a:ext uri="{FF2B5EF4-FFF2-40B4-BE49-F238E27FC236}">
                <a16:creationId xmlns:a16="http://schemas.microsoft.com/office/drawing/2014/main" id="{F1E20DB8-4C5C-4EB5-B83B-D8CCBF35FBB5}"/>
              </a:ext>
            </a:extLst>
          </p:cNvPr>
          <p:cNvSpPr/>
          <p:nvPr userDrawn="1"/>
        </p:nvSpPr>
        <p:spPr>
          <a:xfrm>
            <a:off x="7686023" y="2801733"/>
            <a:ext cx="839614" cy="411225"/>
          </a:xfrm>
          <a:prstGeom prst="rect">
            <a:avLst/>
          </a:prstGeom>
          <a:gradFill>
            <a:gsLst>
              <a:gs pos="100000">
                <a:srgbClr val="ACEAFF"/>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900">
              <a:solidFill>
                <a:schemeClr val="bg1"/>
              </a:solidFill>
            </a:endParaRPr>
          </a:p>
        </p:txBody>
      </p:sp>
      <p:sp>
        <p:nvSpPr>
          <p:cNvPr id="77" name="TextBox 76">
            <a:extLst>
              <a:ext uri="{FF2B5EF4-FFF2-40B4-BE49-F238E27FC236}">
                <a16:creationId xmlns:a16="http://schemas.microsoft.com/office/drawing/2014/main" id="{8CBA3CFC-8261-410A-8137-9E8FF7099DA9}"/>
              </a:ext>
            </a:extLst>
          </p:cNvPr>
          <p:cNvSpPr txBox="1"/>
          <p:nvPr userDrawn="1"/>
        </p:nvSpPr>
        <p:spPr>
          <a:xfrm>
            <a:off x="6088251" y="3257608"/>
            <a:ext cx="1147750" cy="138499"/>
          </a:xfrm>
          <a:prstGeom prst="rect">
            <a:avLst/>
          </a:prstGeom>
          <a:noFill/>
        </p:spPr>
        <p:txBody>
          <a:bodyPr wrap="square" lIns="0" tIns="0" rIns="0" bIns="0" rtlCol="0" anchor="t">
            <a:noAutofit/>
          </a:bodyPr>
          <a:lstStyle/>
          <a:p>
            <a:pPr algn="l">
              <a:spcAft>
                <a:spcPts val="600"/>
              </a:spcAft>
            </a:pPr>
            <a:r>
              <a:rPr lang="en-GB" sz="900"/>
              <a:t>Purple/Cobalt gradient</a:t>
            </a:r>
          </a:p>
        </p:txBody>
      </p:sp>
      <p:sp>
        <p:nvSpPr>
          <p:cNvPr id="78" name="TextBox 77">
            <a:extLst>
              <a:ext uri="{FF2B5EF4-FFF2-40B4-BE49-F238E27FC236}">
                <a16:creationId xmlns:a16="http://schemas.microsoft.com/office/drawing/2014/main" id="{9CFC3585-ABFA-4AE6-A10E-EEDCCDD34C22}"/>
              </a:ext>
            </a:extLst>
          </p:cNvPr>
          <p:cNvSpPr txBox="1"/>
          <p:nvPr userDrawn="1"/>
        </p:nvSpPr>
        <p:spPr>
          <a:xfrm>
            <a:off x="7671088" y="3257608"/>
            <a:ext cx="1333698" cy="138499"/>
          </a:xfrm>
          <a:prstGeom prst="rect">
            <a:avLst/>
          </a:prstGeom>
          <a:noFill/>
        </p:spPr>
        <p:txBody>
          <a:bodyPr wrap="square" lIns="0" tIns="0" rIns="0" bIns="0" rtlCol="0" anchor="t">
            <a:noAutofit/>
          </a:bodyPr>
          <a:lstStyle/>
          <a:p>
            <a:pPr algn="l">
              <a:spcAft>
                <a:spcPts val="600"/>
              </a:spcAft>
            </a:pPr>
            <a:r>
              <a:rPr lang="en-GB" sz="900"/>
              <a:t>Pacific/Light Blue gradient</a:t>
            </a:r>
          </a:p>
        </p:txBody>
      </p:sp>
      <p:sp>
        <p:nvSpPr>
          <p:cNvPr id="79" name="TextBox 78">
            <a:extLst>
              <a:ext uri="{FF2B5EF4-FFF2-40B4-BE49-F238E27FC236}">
                <a16:creationId xmlns:a16="http://schemas.microsoft.com/office/drawing/2014/main" id="{F82566FC-9890-4B72-BE08-8CFEB585DB07}"/>
              </a:ext>
            </a:extLst>
          </p:cNvPr>
          <p:cNvSpPr txBox="1"/>
          <p:nvPr userDrawn="1"/>
        </p:nvSpPr>
        <p:spPr>
          <a:xfrm>
            <a:off x="6088250" y="1404112"/>
            <a:ext cx="3318943" cy="1300356"/>
          </a:xfrm>
          <a:prstGeom prst="rect">
            <a:avLst/>
          </a:prstGeom>
          <a:noFill/>
        </p:spPr>
        <p:txBody>
          <a:bodyPr wrap="square" lIns="0" tIns="0" rIns="0" bIns="0" rtlCol="0">
            <a:spAutoFit/>
          </a:bodyPr>
          <a:lstStyle/>
          <a:p>
            <a:pPr algn="l">
              <a:spcAft>
                <a:spcPts val="300"/>
              </a:spcAft>
            </a:pPr>
            <a:r>
              <a:rPr lang="en-US" sz="900" b="1">
                <a:solidFill>
                  <a:sysClr val="windowText" lastClr="000000"/>
                </a:solidFill>
              </a:rPr>
              <a:t>Gradients</a:t>
            </a:r>
          </a:p>
          <a:p>
            <a:pPr marL="171450" indent="-171450" algn="l">
              <a:spcAft>
                <a:spcPts val="300"/>
              </a:spcAft>
              <a:buFont typeface="Arial" panose="020B0604020202020204" pitchFamily="34" charset="0"/>
              <a:buChar char="•"/>
            </a:pPr>
            <a:r>
              <a:rPr lang="en-GB" sz="900" b="0">
                <a:solidFill>
                  <a:sysClr val="windowText" lastClr="000000"/>
                </a:solidFill>
              </a:rPr>
              <a:t>The </a:t>
            </a:r>
            <a:r>
              <a:rPr lang="en-GB" sz="900" b="0" err="1">
                <a:solidFill>
                  <a:sysClr val="windowText" lastClr="000000"/>
                </a:solidFill>
              </a:rPr>
              <a:t>colors</a:t>
            </a:r>
            <a:r>
              <a:rPr lang="en-GB" sz="900" b="0">
                <a:solidFill>
                  <a:sysClr val="windowText" lastClr="000000"/>
                </a:solidFill>
              </a:rPr>
              <a:t> are applied at both ends of the gradient, at 0% and 100%locations</a:t>
            </a:r>
          </a:p>
          <a:p>
            <a:pPr marL="171450" indent="-171450" algn="l">
              <a:spcAft>
                <a:spcPts val="300"/>
              </a:spcAft>
              <a:buFont typeface="Arial" panose="020B0604020202020204" pitchFamily="34" charset="0"/>
              <a:buChar char="•"/>
            </a:pPr>
            <a:r>
              <a:rPr lang="en-GB" sz="900" b="0">
                <a:solidFill>
                  <a:sysClr val="windowText" lastClr="000000"/>
                </a:solidFill>
              </a:rPr>
              <a:t>The mid-point is at 50%</a:t>
            </a:r>
          </a:p>
          <a:p>
            <a:pPr marL="171450" indent="-171450" algn="l">
              <a:spcAft>
                <a:spcPts val="300"/>
              </a:spcAft>
              <a:buFont typeface="Arial" panose="020B0604020202020204" pitchFamily="34" charset="0"/>
              <a:buChar char="•"/>
            </a:pPr>
            <a:r>
              <a:rPr lang="en-GB" sz="900" b="0">
                <a:solidFill>
                  <a:sysClr val="windowText" lastClr="000000"/>
                </a:solidFill>
              </a:rPr>
              <a:t>The gradients are used at a 0º angle</a:t>
            </a:r>
          </a:p>
          <a:p>
            <a:pPr marL="171450" indent="-171450" algn="l">
              <a:spcAft>
                <a:spcPts val="300"/>
              </a:spcAft>
              <a:buFont typeface="Arial" panose="020B0604020202020204" pitchFamily="34" charset="0"/>
              <a:buChar char="•"/>
            </a:pPr>
            <a:r>
              <a:rPr lang="en-GB" sz="900" b="0">
                <a:solidFill>
                  <a:sysClr val="windowText" lastClr="000000"/>
                </a:solidFill>
              </a:rPr>
              <a:t>Use the linear gradient, never radial</a:t>
            </a:r>
          </a:p>
          <a:p>
            <a:pPr marL="171450" indent="-171450" algn="l">
              <a:spcAft>
                <a:spcPts val="300"/>
              </a:spcAft>
              <a:buFont typeface="Arial" panose="020B0604020202020204" pitchFamily="34" charset="0"/>
              <a:buChar char="•"/>
            </a:pPr>
            <a:r>
              <a:rPr lang="en-GB" sz="900" b="0">
                <a:solidFill>
                  <a:sysClr val="windowText" lastClr="000000"/>
                </a:solidFill>
              </a:rPr>
              <a:t>Do not create new gradients; use only the gradients shown here</a:t>
            </a:r>
            <a:endParaRPr lang="en-US" sz="900" b="0">
              <a:solidFill>
                <a:sysClr val="windowText" lastClr="000000"/>
              </a:solidFill>
            </a:endParaRPr>
          </a:p>
        </p:txBody>
      </p:sp>
      <p:sp>
        <p:nvSpPr>
          <p:cNvPr id="80" name="TextBox 79">
            <a:extLst>
              <a:ext uri="{FF2B5EF4-FFF2-40B4-BE49-F238E27FC236}">
                <a16:creationId xmlns:a16="http://schemas.microsoft.com/office/drawing/2014/main" id="{B8F5D1B3-C998-4ACA-9985-7436032C658D}"/>
              </a:ext>
            </a:extLst>
          </p:cNvPr>
          <p:cNvSpPr txBox="1"/>
          <p:nvPr userDrawn="1"/>
        </p:nvSpPr>
        <p:spPr>
          <a:xfrm>
            <a:off x="6088252" y="3614651"/>
            <a:ext cx="1077218" cy="138499"/>
          </a:xfrm>
          <a:prstGeom prst="rect">
            <a:avLst/>
          </a:prstGeom>
          <a:noFill/>
        </p:spPr>
        <p:txBody>
          <a:bodyPr wrap="square" lIns="0" tIns="0" rIns="0" bIns="0" rtlCol="0">
            <a:spAutoFit/>
          </a:bodyPr>
          <a:lstStyle/>
          <a:p>
            <a:pPr algn="l">
              <a:spcAft>
                <a:spcPts val="600"/>
              </a:spcAft>
            </a:pPr>
            <a:r>
              <a:rPr lang="en-US" sz="900" b="1">
                <a:solidFill>
                  <a:sysClr val="windowText" lastClr="000000"/>
                </a:solidFill>
              </a:rPr>
              <a:t>Traffic Light Palette</a:t>
            </a:r>
            <a:endParaRPr lang="en-US" sz="900" b="0">
              <a:solidFill>
                <a:sysClr val="windowText" lastClr="000000"/>
              </a:solidFill>
            </a:endParaRPr>
          </a:p>
        </p:txBody>
      </p:sp>
      <p:sp>
        <p:nvSpPr>
          <p:cNvPr id="81" name="Rectangle 80">
            <a:extLst>
              <a:ext uri="{FF2B5EF4-FFF2-40B4-BE49-F238E27FC236}">
                <a16:creationId xmlns:a16="http://schemas.microsoft.com/office/drawing/2014/main" id="{7A19278E-80D6-4EAE-9C16-04A195593FCD}"/>
              </a:ext>
            </a:extLst>
          </p:cNvPr>
          <p:cNvSpPr>
            <a:spLocks/>
          </p:cNvSpPr>
          <p:nvPr userDrawn="1"/>
        </p:nvSpPr>
        <p:spPr>
          <a:xfrm>
            <a:off x="7781625" y="3867251"/>
            <a:ext cx="651210" cy="411225"/>
          </a:xfrm>
          <a:prstGeom prst="rect">
            <a:avLst/>
          </a:prstGeom>
          <a:solidFill>
            <a:srgbClr val="2699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38</a:t>
            </a:r>
          </a:p>
          <a:p>
            <a:pPr algn="ctr"/>
            <a:r>
              <a:rPr lang="en-GB" sz="800">
                <a:solidFill>
                  <a:schemeClr val="bg1"/>
                </a:solidFill>
              </a:rPr>
              <a:t>153</a:t>
            </a:r>
          </a:p>
          <a:p>
            <a:pPr algn="ctr"/>
            <a:r>
              <a:rPr lang="en-GB" sz="800">
                <a:solidFill>
                  <a:schemeClr val="bg1"/>
                </a:solidFill>
              </a:rPr>
              <a:t>36</a:t>
            </a:r>
          </a:p>
        </p:txBody>
      </p:sp>
      <p:sp>
        <p:nvSpPr>
          <p:cNvPr id="82" name="Rectangle 81">
            <a:extLst>
              <a:ext uri="{FF2B5EF4-FFF2-40B4-BE49-F238E27FC236}">
                <a16:creationId xmlns:a16="http://schemas.microsoft.com/office/drawing/2014/main" id="{78D6DEF7-07C8-4597-A905-842B08D28F0A}"/>
              </a:ext>
            </a:extLst>
          </p:cNvPr>
          <p:cNvSpPr>
            <a:spLocks/>
          </p:cNvSpPr>
          <p:nvPr userDrawn="1"/>
        </p:nvSpPr>
        <p:spPr>
          <a:xfrm>
            <a:off x="6934938" y="3867251"/>
            <a:ext cx="651210" cy="411225"/>
          </a:xfrm>
          <a:prstGeom prst="rect">
            <a:avLst/>
          </a:prstGeom>
          <a:solidFill>
            <a:srgbClr val="F1C44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241</a:t>
            </a:r>
          </a:p>
          <a:p>
            <a:pPr algn="ctr"/>
            <a:r>
              <a:rPr lang="en-GB" sz="800">
                <a:solidFill>
                  <a:schemeClr val="bg1"/>
                </a:solidFill>
              </a:rPr>
              <a:t>196</a:t>
            </a:r>
          </a:p>
          <a:p>
            <a:pPr algn="ctr"/>
            <a:r>
              <a:rPr lang="en-GB" sz="800">
                <a:solidFill>
                  <a:schemeClr val="bg1"/>
                </a:solidFill>
              </a:rPr>
              <a:t>77</a:t>
            </a:r>
          </a:p>
        </p:txBody>
      </p:sp>
      <p:sp>
        <p:nvSpPr>
          <p:cNvPr id="83" name="Rectangle 82">
            <a:extLst>
              <a:ext uri="{FF2B5EF4-FFF2-40B4-BE49-F238E27FC236}">
                <a16:creationId xmlns:a16="http://schemas.microsoft.com/office/drawing/2014/main" id="{809EF0A9-6427-4B0B-9951-B942321353CB}"/>
              </a:ext>
            </a:extLst>
          </p:cNvPr>
          <p:cNvSpPr>
            <a:spLocks/>
          </p:cNvSpPr>
          <p:nvPr userDrawn="1"/>
        </p:nvSpPr>
        <p:spPr>
          <a:xfrm>
            <a:off x="6088252" y="3867251"/>
            <a:ext cx="651210" cy="411225"/>
          </a:xfrm>
          <a:prstGeom prst="rect">
            <a:avLst/>
          </a:prstGeom>
          <a:solidFill>
            <a:srgbClr val="ED21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237</a:t>
            </a:r>
          </a:p>
          <a:p>
            <a:pPr algn="ctr"/>
            <a:r>
              <a:rPr lang="en-GB" sz="800">
                <a:solidFill>
                  <a:schemeClr val="bg1"/>
                </a:solidFill>
              </a:rPr>
              <a:t>33</a:t>
            </a:r>
          </a:p>
          <a:p>
            <a:pPr algn="ctr"/>
            <a:r>
              <a:rPr lang="en-GB" sz="800">
                <a:solidFill>
                  <a:schemeClr val="bg1"/>
                </a:solidFill>
              </a:rPr>
              <a:t>36</a:t>
            </a:r>
          </a:p>
        </p:txBody>
      </p:sp>
      <p:sp>
        <p:nvSpPr>
          <p:cNvPr id="84" name="TextBox 83">
            <a:extLst>
              <a:ext uri="{FF2B5EF4-FFF2-40B4-BE49-F238E27FC236}">
                <a16:creationId xmlns:a16="http://schemas.microsoft.com/office/drawing/2014/main" id="{1D8A2577-F141-44A2-B6A7-1718EF8E4ED3}"/>
              </a:ext>
            </a:extLst>
          </p:cNvPr>
          <p:cNvSpPr txBox="1"/>
          <p:nvPr userDrawn="1"/>
        </p:nvSpPr>
        <p:spPr>
          <a:xfrm>
            <a:off x="6088251" y="4442242"/>
            <a:ext cx="3318941" cy="492443"/>
          </a:xfrm>
          <a:prstGeom prst="rect">
            <a:avLst/>
          </a:prstGeom>
          <a:noFill/>
        </p:spPr>
        <p:txBody>
          <a:bodyPr wrap="square" lIns="0" tIns="0" rIns="0" bIns="0" rtlCol="0">
            <a:spAutoFit/>
          </a:bodyPr>
          <a:lstStyle/>
          <a:p>
            <a:pPr algn="l">
              <a:spcAft>
                <a:spcPts val="300"/>
              </a:spcAft>
            </a:pPr>
            <a:r>
              <a:rPr lang="en-US" sz="900" b="1">
                <a:solidFill>
                  <a:sysClr val="windowText" lastClr="000000"/>
                </a:solidFill>
              </a:rPr>
              <a:t>Potential chart color order</a:t>
            </a:r>
          </a:p>
          <a:p>
            <a:pPr marL="171450" indent="-171450" algn="l">
              <a:spcAft>
                <a:spcPts val="300"/>
              </a:spcAft>
              <a:buFont typeface="Arial" panose="020B0604020202020204" pitchFamily="34" charset="0"/>
              <a:buChar char="•"/>
            </a:pPr>
            <a:r>
              <a:rPr lang="en-US" sz="900" b="0">
                <a:solidFill>
                  <a:sysClr val="windowText" lastClr="000000"/>
                </a:solidFill>
              </a:rPr>
              <a:t>Prioritize our blues, but they don’t have to be used all at once</a:t>
            </a:r>
          </a:p>
          <a:p>
            <a:pPr marL="171450" indent="-171450" algn="l">
              <a:spcAft>
                <a:spcPts val="300"/>
              </a:spcAft>
              <a:buFont typeface="Arial" panose="020B0604020202020204" pitchFamily="34" charset="0"/>
              <a:buChar char="•"/>
            </a:pPr>
            <a:r>
              <a:rPr lang="en-US" sz="900" b="0">
                <a:solidFill>
                  <a:sysClr val="windowText" lastClr="000000"/>
                </a:solidFill>
              </a:rPr>
              <a:t>Mix light, mid and dark tones within data sets</a:t>
            </a:r>
          </a:p>
        </p:txBody>
      </p:sp>
      <p:grpSp>
        <p:nvGrpSpPr>
          <p:cNvPr id="4" name="Group 3">
            <a:extLst>
              <a:ext uri="{FF2B5EF4-FFF2-40B4-BE49-F238E27FC236}">
                <a16:creationId xmlns:a16="http://schemas.microsoft.com/office/drawing/2014/main" id="{E7F4307E-8DC7-4A94-ABA2-93BF21A194C0}"/>
              </a:ext>
            </a:extLst>
          </p:cNvPr>
          <p:cNvGrpSpPr/>
          <p:nvPr userDrawn="1"/>
        </p:nvGrpSpPr>
        <p:grpSpPr>
          <a:xfrm>
            <a:off x="6088251" y="5138763"/>
            <a:ext cx="3318941" cy="868337"/>
            <a:chOff x="6088252" y="5261186"/>
            <a:chExt cx="2681306" cy="745914"/>
          </a:xfrm>
        </p:grpSpPr>
        <p:sp>
          <p:nvSpPr>
            <p:cNvPr id="85" name="Rectangle 84">
              <a:extLst>
                <a:ext uri="{FF2B5EF4-FFF2-40B4-BE49-F238E27FC236}">
                  <a16:creationId xmlns:a16="http://schemas.microsoft.com/office/drawing/2014/main" id="{283C138C-9744-4057-B347-B658A31DF93E}"/>
                </a:ext>
              </a:extLst>
            </p:cNvPr>
            <p:cNvSpPr/>
            <p:nvPr userDrawn="1"/>
          </p:nvSpPr>
          <p:spPr>
            <a:xfrm>
              <a:off x="6875898" y="5261186"/>
              <a:ext cx="318368" cy="320103"/>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30</a:t>
              </a:r>
            </a:p>
            <a:p>
              <a:pPr algn="ctr">
                <a:lnSpc>
                  <a:spcPct val="90000"/>
                </a:lnSpc>
              </a:pPr>
              <a:r>
                <a:rPr lang="en-GB" sz="700">
                  <a:solidFill>
                    <a:schemeClr val="bg1"/>
                  </a:solidFill>
                </a:rPr>
                <a:t>73</a:t>
              </a:r>
            </a:p>
            <a:p>
              <a:pPr algn="ctr">
                <a:lnSpc>
                  <a:spcPct val="90000"/>
                </a:lnSpc>
              </a:pPr>
              <a:r>
                <a:rPr lang="en-GB" sz="700">
                  <a:solidFill>
                    <a:schemeClr val="bg1"/>
                  </a:solidFill>
                </a:rPr>
                <a:t>226</a:t>
              </a:r>
            </a:p>
          </p:txBody>
        </p:sp>
        <p:sp>
          <p:nvSpPr>
            <p:cNvPr id="86" name="Rectangle 85">
              <a:extLst>
                <a:ext uri="{FF2B5EF4-FFF2-40B4-BE49-F238E27FC236}">
                  <a16:creationId xmlns:a16="http://schemas.microsoft.com/office/drawing/2014/main" id="{3C79581B-1628-4CDD-B36E-34EBC052AC88}"/>
                </a:ext>
              </a:extLst>
            </p:cNvPr>
            <p:cNvSpPr/>
            <p:nvPr userDrawn="1"/>
          </p:nvSpPr>
          <p:spPr>
            <a:xfrm>
              <a:off x="6088252" y="5261186"/>
              <a:ext cx="318368" cy="320103"/>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0</a:t>
              </a:r>
            </a:p>
            <a:p>
              <a:pPr algn="ctr">
                <a:lnSpc>
                  <a:spcPct val="90000"/>
                </a:lnSpc>
              </a:pPr>
              <a:r>
                <a:rPr lang="en-GB" sz="700">
                  <a:solidFill>
                    <a:schemeClr val="bg1"/>
                  </a:solidFill>
                </a:rPr>
                <a:t>51</a:t>
              </a:r>
            </a:p>
            <a:p>
              <a:pPr algn="ctr">
                <a:lnSpc>
                  <a:spcPct val="90000"/>
                </a:lnSpc>
              </a:pPr>
              <a:r>
                <a:rPr lang="en-GB" sz="700">
                  <a:solidFill>
                    <a:schemeClr val="bg1"/>
                  </a:solidFill>
                </a:rPr>
                <a:t>141</a:t>
              </a:r>
            </a:p>
          </p:txBody>
        </p:sp>
        <p:sp>
          <p:nvSpPr>
            <p:cNvPr id="87" name="Rectangle 86">
              <a:extLst>
                <a:ext uri="{FF2B5EF4-FFF2-40B4-BE49-F238E27FC236}">
                  <a16:creationId xmlns:a16="http://schemas.microsoft.com/office/drawing/2014/main" id="{0E4BFD7D-7B7C-42AB-BBA6-C3D81ED28AD3}"/>
                </a:ext>
              </a:extLst>
            </p:cNvPr>
            <p:cNvSpPr/>
            <p:nvPr userDrawn="1"/>
          </p:nvSpPr>
          <p:spPr>
            <a:xfrm>
              <a:off x="7269722" y="5261186"/>
              <a:ext cx="318368" cy="320103"/>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ysClr val="windowText" lastClr="000000"/>
                  </a:solidFill>
                </a:rPr>
                <a:t>118</a:t>
              </a:r>
            </a:p>
            <a:p>
              <a:pPr algn="ctr">
                <a:lnSpc>
                  <a:spcPct val="90000"/>
                </a:lnSpc>
              </a:pPr>
              <a:r>
                <a:rPr lang="en-GB" sz="700">
                  <a:solidFill>
                    <a:sysClr val="windowText" lastClr="000000"/>
                  </a:solidFill>
                </a:rPr>
                <a:t>210</a:t>
              </a:r>
            </a:p>
            <a:p>
              <a:pPr algn="ctr">
                <a:lnSpc>
                  <a:spcPct val="90000"/>
                </a:lnSpc>
              </a:pPr>
              <a:r>
                <a:rPr lang="en-GB" sz="700">
                  <a:solidFill>
                    <a:sysClr val="windowText" lastClr="000000"/>
                  </a:solidFill>
                </a:rPr>
                <a:t>255</a:t>
              </a:r>
            </a:p>
          </p:txBody>
        </p:sp>
        <p:sp>
          <p:nvSpPr>
            <p:cNvPr id="88" name="Rectangle 87">
              <a:extLst>
                <a:ext uri="{FF2B5EF4-FFF2-40B4-BE49-F238E27FC236}">
                  <a16:creationId xmlns:a16="http://schemas.microsoft.com/office/drawing/2014/main" id="{B5D917B2-29BF-4083-AFA3-34EA48DE2D13}"/>
                </a:ext>
              </a:extLst>
            </p:cNvPr>
            <p:cNvSpPr/>
            <p:nvPr userDrawn="1"/>
          </p:nvSpPr>
          <p:spPr>
            <a:xfrm>
              <a:off x="8057367" y="5261186"/>
              <a:ext cx="318368" cy="320103"/>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180</a:t>
              </a:r>
            </a:p>
            <a:p>
              <a:pPr algn="ctr">
                <a:lnSpc>
                  <a:spcPct val="90000"/>
                </a:lnSpc>
              </a:pPr>
              <a:r>
                <a:rPr lang="en-GB" sz="700">
                  <a:solidFill>
                    <a:schemeClr val="bg1"/>
                  </a:solidFill>
                </a:rPr>
                <a:t>151</a:t>
              </a:r>
            </a:p>
            <a:p>
              <a:pPr algn="ctr">
                <a:lnSpc>
                  <a:spcPct val="90000"/>
                </a:lnSpc>
              </a:pPr>
              <a:r>
                <a:rPr lang="en-GB" sz="700">
                  <a:solidFill>
                    <a:schemeClr val="bg1"/>
                  </a:solidFill>
                </a:rPr>
                <a:t>255</a:t>
              </a:r>
            </a:p>
          </p:txBody>
        </p:sp>
        <p:sp>
          <p:nvSpPr>
            <p:cNvPr id="89" name="Rectangle 88">
              <a:extLst>
                <a:ext uri="{FF2B5EF4-FFF2-40B4-BE49-F238E27FC236}">
                  <a16:creationId xmlns:a16="http://schemas.microsoft.com/office/drawing/2014/main" id="{A2D7C73A-67D8-4FED-800A-7C73CBDB5101}"/>
                </a:ext>
              </a:extLst>
            </p:cNvPr>
            <p:cNvSpPr/>
            <p:nvPr userDrawn="1"/>
          </p:nvSpPr>
          <p:spPr>
            <a:xfrm>
              <a:off x="6875898" y="5686997"/>
              <a:ext cx="318368" cy="320103"/>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253</a:t>
              </a:r>
            </a:p>
            <a:p>
              <a:pPr algn="ctr">
                <a:lnSpc>
                  <a:spcPct val="90000"/>
                </a:lnSpc>
              </a:pPr>
              <a:r>
                <a:rPr lang="en-GB" sz="700">
                  <a:solidFill>
                    <a:schemeClr val="bg1"/>
                  </a:solidFill>
                </a:rPr>
                <a:t>52</a:t>
              </a:r>
            </a:p>
            <a:p>
              <a:pPr algn="ctr">
                <a:lnSpc>
                  <a:spcPct val="90000"/>
                </a:lnSpc>
              </a:pPr>
              <a:r>
                <a:rPr lang="en-GB" sz="700">
                  <a:solidFill>
                    <a:schemeClr val="bg1"/>
                  </a:solidFill>
                </a:rPr>
                <a:t>156</a:t>
              </a:r>
            </a:p>
          </p:txBody>
        </p:sp>
        <p:sp>
          <p:nvSpPr>
            <p:cNvPr id="90" name="Rectangle 89">
              <a:extLst>
                <a:ext uri="{FF2B5EF4-FFF2-40B4-BE49-F238E27FC236}">
                  <a16:creationId xmlns:a16="http://schemas.microsoft.com/office/drawing/2014/main" id="{EC915D2C-E7FF-48C5-88D0-A214E72825B1}"/>
                </a:ext>
              </a:extLst>
            </p:cNvPr>
            <p:cNvSpPr/>
            <p:nvPr userDrawn="1"/>
          </p:nvSpPr>
          <p:spPr>
            <a:xfrm>
              <a:off x="7663544" y="5261186"/>
              <a:ext cx="318368" cy="320103"/>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114</a:t>
              </a:r>
            </a:p>
            <a:p>
              <a:pPr algn="ctr">
                <a:lnSpc>
                  <a:spcPct val="90000"/>
                </a:lnSpc>
              </a:pPr>
              <a:r>
                <a:rPr lang="en-GB" sz="700">
                  <a:solidFill>
                    <a:schemeClr val="bg1"/>
                  </a:solidFill>
                </a:rPr>
                <a:t>19</a:t>
              </a:r>
            </a:p>
            <a:p>
              <a:pPr algn="ctr">
                <a:lnSpc>
                  <a:spcPct val="90000"/>
                </a:lnSpc>
              </a:pPr>
              <a:r>
                <a:rPr lang="en-GB" sz="700">
                  <a:solidFill>
                    <a:schemeClr val="bg1"/>
                  </a:solidFill>
                </a:rPr>
                <a:t>234</a:t>
              </a:r>
            </a:p>
          </p:txBody>
        </p:sp>
        <p:sp>
          <p:nvSpPr>
            <p:cNvPr id="91" name="Rectangle 90">
              <a:extLst>
                <a:ext uri="{FF2B5EF4-FFF2-40B4-BE49-F238E27FC236}">
                  <a16:creationId xmlns:a16="http://schemas.microsoft.com/office/drawing/2014/main" id="{8BEE1031-0F8F-4739-9C13-A5F2DC318357}"/>
                </a:ext>
              </a:extLst>
            </p:cNvPr>
            <p:cNvSpPr/>
            <p:nvPr userDrawn="1"/>
          </p:nvSpPr>
          <p:spPr>
            <a:xfrm>
              <a:off x="7269722" y="5686997"/>
              <a:ext cx="318368" cy="320103"/>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255</a:t>
              </a:r>
            </a:p>
            <a:p>
              <a:pPr algn="ctr">
                <a:lnSpc>
                  <a:spcPct val="90000"/>
                </a:lnSpc>
              </a:pPr>
              <a:r>
                <a:rPr lang="en-GB" sz="700">
                  <a:solidFill>
                    <a:schemeClr val="bg1"/>
                  </a:solidFill>
                </a:rPr>
                <a:t>163</a:t>
              </a:r>
            </a:p>
            <a:p>
              <a:pPr algn="ctr">
                <a:lnSpc>
                  <a:spcPct val="90000"/>
                </a:lnSpc>
              </a:pPr>
              <a:r>
                <a:rPr lang="en-GB" sz="700">
                  <a:solidFill>
                    <a:schemeClr val="bg1"/>
                  </a:solidFill>
                </a:rPr>
                <a:t>218</a:t>
              </a:r>
            </a:p>
          </p:txBody>
        </p:sp>
        <p:sp>
          <p:nvSpPr>
            <p:cNvPr id="92" name="Rectangle 91">
              <a:extLst>
                <a:ext uri="{FF2B5EF4-FFF2-40B4-BE49-F238E27FC236}">
                  <a16:creationId xmlns:a16="http://schemas.microsoft.com/office/drawing/2014/main" id="{F2066229-A6D4-425C-AC6C-C91823237793}"/>
                </a:ext>
              </a:extLst>
            </p:cNvPr>
            <p:cNvSpPr/>
            <p:nvPr userDrawn="1"/>
          </p:nvSpPr>
          <p:spPr>
            <a:xfrm>
              <a:off x="6088252" y="5686997"/>
              <a:ext cx="318368" cy="320103"/>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0</a:t>
              </a:r>
            </a:p>
            <a:p>
              <a:pPr algn="ctr">
                <a:lnSpc>
                  <a:spcPct val="90000"/>
                </a:lnSpc>
              </a:pPr>
              <a:r>
                <a:rPr lang="en-GB" sz="700">
                  <a:solidFill>
                    <a:schemeClr val="bg1"/>
                  </a:solidFill>
                </a:rPr>
                <a:t>192</a:t>
              </a:r>
            </a:p>
            <a:p>
              <a:pPr algn="ctr">
                <a:lnSpc>
                  <a:spcPct val="90000"/>
                </a:lnSpc>
              </a:pPr>
              <a:r>
                <a:rPr lang="en-GB" sz="700">
                  <a:solidFill>
                    <a:schemeClr val="bg1"/>
                  </a:solidFill>
                </a:rPr>
                <a:t>174</a:t>
              </a:r>
            </a:p>
          </p:txBody>
        </p:sp>
        <p:sp>
          <p:nvSpPr>
            <p:cNvPr id="93" name="Rectangle 92">
              <a:extLst>
                <a:ext uri="{FF2B5EF4-FFF2-40B4-BE49-F238E27FC236}">
                  <a16:creationId xmlns:a16="http://schemas.microsoft.com/office/drawing/2014/main" id="{B1A139CB-8C9F-44CD-AD3D-19CC8D3948A1}"/>
                </a:ext>
              </a:extLst>
            </p:cNvPr>
            <p:cNvSpPr/>
            <p:nvPr userDrawn="1"/>
          </p:nvSpPr>
          <p:spPr>
            <a:xfrm>
              <a:off x="8451190" y="5686997"/>
              <a:ext cx="318368" cy="320103"/>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ysClr val="windowText" lastClr="000000"/>
                  </a:solidFill>
                </a:rPr>
                <a:t>99</a:t>
              </a:r>
            </a:p>
            <a:p>
              <a:pPr algn="ctr">
                <a:lnSpc>
                  <a:spcPct val="90000"/>
                </a:lnSpc>
              </a:pPr>
              <a:r>
                <a:rPr lang="en-GB" sz="700">
                  <a:solidFill>
                    <a:sysClr val="windowText" lastClr="000000"/>
                  </a:solidFill>
                </a:rPr>
                <a:t>235</a:t>
              </a:r>
            </a:p>
            <a:p>
              <a:pPr algn="ctr">
                <a:lnSpc>
                  <a:spcPct val="90000"/>
                </a:lnSpc>
              </a:pPr>
              <a:r>
                <a:rPr lang="en-GB" sz="700">
                  <a:solidFill>
                    <a:sysClr val="windowText" lastClr="000000"/>
                  </a:solidFill>
                </a:rPr>
                <a:t>218</a:t>
              </a:r>
            </a:p>
          </p:txBody>
        </p:sp>
        <p:sp>
          <p:nvSpPr>
            <p:cNvPr id="94" name="Rectangle 93">
              <a:extLst>
                <a:ext uri="{FF2B5EF4-FFF2-40B4-BE49-F238E27FC236}">
                  <a16:creationId xmlns:a16="http://schemas.microsoft.com/office/drawing/2014/main" id="{A6A28226-9A3E-4DF4-A814-1F5BE4A18360}"/>
                </a:ext>
              </a:extLst>
            </p:cNvPr>
            <p:cNvSpPr/>
            <p:nvPr userDrawn="1"/>
          </p:nvSpPr>
          <p:spPr>
            <a:xfrm>
              <a:off x="6482075" y="5261186"/>
              <a:ext cx="318368" cy="320103"/>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0</a:t>
              </a:r>
            </a:p>
            <a:p>
              <a:pPr algn="ctr">
                <a:lnSpc>
                  <a:spcPct val="90000"/>
                </a:lnSpc>
              </a:pPr>
              <a:r>
                <a:rPr lang="en-GB" sz="700">
                  <a:solidFill>
                    <a:schemeClr val="bg1"/>
                  </a:solidFill>
                </a:rPr>
                <a:t>184</a:t>
              </a:r>
            </a:p>
            <a:p>
              <a:pPr algn="ctr">
                <a:lnSpc>
                  <a:spcPct val="90000"/>
                </a:lnSpc>
              </a:pPr>
              <a:r>
                <a:rPr lang="en-GB" sz="700">
                  <a:solidFill>
                    <a:schemeClr val="bg1"/>
                  </a:solidFill>
                </a:rPr>
                <a:t>245</a:t>
              </a:r>
            </a:p>
          </p:txBody>
        </p:sp>
        <p:sp>
          <p:nvSpPr>
            <p:cNvPr id="95" name="Rectangle 94">
              <a:extLst>
                <a:ext uri="{FF2B5EF4-FFF2-40B4-BE49-F238E27FC236}">
                  <a16:creationId xmlns:a16="http://schemas.microsoft.com/office/drawing/2014/main" id="{21C44B0D-C09B-4486-995E-6FCC691F6CF2}"/>
                </a:ext>
              </a:extLst>
            </p:cNvPr>
            <p:cNvSpPr/>
            <p:nvPr userDrawn="1"/>
          </p:nvSpPr>
          <p:spPr>
            <a:xfrm>
              <a:off x="8057367" y="5686997"/>
              <a:ext cx="318368" cy="320103"/>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81</a:t>
              </a:r>
            </a:p>
            <a:p>
              <a:pPr algn="ctr">
                <a:lnSpc>
                  <a:spcPct val="90000"/>
                </a:lnSpc>
              </a:pPr>
              <a:r>
                <a:rPr lang="en-GB" sz="700">
                  <a:solidFill>
                    <a:schemeClr val="bg1"/>
                  </a:solidFill>
                </a:rPr>
                <a:t>13</a:t>
              </a:r>
            </a:p>
            <a:p>
              <a:pPr algn="ctr">
                <a:lnSpc>
                  <a:spcPct val="90000"/>
                </a:lnSpc>
              </a:pPr>
              <a:r>
                <a:rPr lang="en-GB" sz="700">
                  <a:solidFill>
                    <a:schemeClr val="bg1"/>
                  </a:solidFill>
                </a:rPr>
                <a:t>188</a:t>
              </a:r>
            </a:p>
          </p:txBody>
        </p:sp>
        <p:sp>
          <p:nvSpPr>
            <p:cNvPr id="96" name="Rectangle 95">
              <a:extLst>
                <a:ext uri="{FF2B5EF4-FFF2-40B4-BE49-F238E27FC236}">
                  <a16:creationId xmlns:a16="http://schemas.microsoft.com/office/drawing/2014/main" id="{24B14724-2B96-4A69-984B-74A5856F63C4}"/>
                </a:ext>
              </a:extLst>
            </p:cNvPr>
            <p:cNvSpPr/>
            <p:nvPr userDrawn="1"/>
          </p:nvSpPr>
          <p:spPr>
            <a:xfrm>
              <a:off x="8451190" y="5261186"/>
              <a:ext cx="318368" cy="320103"/>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9</a:t>
              </a:r>
            </a:p>
            <a:p>
              <a:pPr algn="ctr">
                <a:lnSpc>
                  <a:spcPct val="90000"/>
                </a:lnSpc>
              </a:pPr>
              <a:r>
                <a:rPr lang="en-GB" sz="700">
                  <a:solidFill>
                    <a:schemeClr val="bg1"/>
                  </a:solidFill>
                </a:rPr>
                <a:t>142</a:t>
              </a:r>
            </a:p>
            <a:p>
              <a:pPr algn="ctr">
                <a:lnSpc>
                  <a:spcPct val="90000"/>
                </a:lnSpc>
              </a:pPr>
              <a:r>
                <a:rPr lang="en-GB" sz="700">
                  <a:solidFill>
                    <a:schemeClr val="bg1"/>
                  </a:solidFill>
                </a:rPr>
                <a:t>126</a:t>
              </a:r>
            </a:p>
          </p:txBody>
        </p:sp>
        <p:sp>
          <p:nvSpPr>
            <p:cNvPr id="97" name="Rectangle 96">
              <a:extLst>
                <a:ext uri="{FF2B5EF4-FFF2-40B4-BE49-F238E27FC236}">
                  <a16:creationId xmlns:a16="http://schemas.microsoft.com/office/drawing/2014/main" id="{25A56029-E17B-4898-871B-11FD8F48CAF6}"/>
                </a:ext>
              </a:extLst>
            </p:cNvPr>
            <p:cNvSpPr/>
            <p:nvPr userDrawn="1"/>
          </p:nvSpPr>
          <p:spPr>
            <a:xfrm>
              <a:off x="7663544" y="5686997"/>
              <a:ext cx="318368" cy="320103"/>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102</a:t>
              </a:r>
            </a:p>
            <a:p>
              <a:pPr algn="ctr">
                <a:lnSpc>
                  <a:spcPct val="90000"/>
                </a:lnSpc>
              </a:pPr>
              <a:r>
                <a:rPr lang="en-GB" sz="700">
                  <a:solidFill>
                    <a:schemeClr val="bg1"/>
                  </a:solidFill>
                </a:rPr>
                <a:t>102</a:t>
              </a:r>
            </a:p>
            <a:p>
              <a:pPr algn="ctr">
                <a:lnSpc>
                  <a:spcPct val="90000"/>
                </a:lnSpc>
              </a:pPr>
              <a:r>
                <a:rPr lang="en-GB" sz="700">
                  <a:solidFill>
                    <a:schemeClr val="bg1"/>
                  </a:solidFill>
                </a:rPr>
                <a:t>102</a:t>
              </a:r>
            </a:p>
          </p:txBody>
        </p:sp>
        <p:sp>
          <p:nvSpPr>
            <p:cNvPr id="98" name="Rectangle 97">
              <a:extLst>
                <a:ext uri="{FF2B5EF4-FFF2-40B4-BE49-F238E27FC236}">
                  <a16:creationId xmlns:a16="http://schemas.microsoft.com/office/drawing/2014/main" id="{E91353B9-D58F-4CC4-8017-A57DFEF3A5A0}"/>
                </a:ext>
              </a:extLst>
            </p:cNvPr>
            <p:cNvSpPr/>
            <p:nvPr userDrawn="1"/>
          </p:nvSpPr>
          <p:spPr>
            <a:xfrm>
              <a:off x="6482075" y="5686997"/>
              <a:ext cx="318368" cy="320103"/>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171</a:t>
              </a:r>
            </a:p>
            <a:p>
              <a:pPr algn="ctr">
                <a:lnSpc>
                  <a:spcPct val="90000"/>
                </a:lnSpc>
              </a:pPr>
              <a:r>
                <a:rPr lang="en-GB" sz="700">
                  <a:solidFill>
                    <a:schemeClr val="bg1"/>
                  </a:solidFill>
                </a:rPr>
                <a:t>13</a:t>
              </a:r>
            </a:p>
            <a:p>
              <a:pPr algn="ctr">
                <a:lnSpc>
                  <a:spcPct val="90000"/>
                </a:lnSpc>
              </a:pPr>
              <a:r>
                <a:rPr lang="en-GB" sz="700">
                  <a:solidFill>
                    <a:schemeClr val="bg1"/>
                  </a:solidFill>
                </a:rPr>
                <a:t>130</a:t>
              </a:r>
            </a:p>
          </p:txBody>
        </p:sp>
      </p:grpSp>
      <p:grpSp>
        <p:nvGrpSpPr>
          <p:cNvPr id="99" name="Group 98">
            <a:extLst>
              <a:ext uri="{FF2B5EF4-FFF2-40B4-BE49-F238E27FC236}">
                <a16:creationId xmlns:a16="http://schemas.microsoft.com/office/drawing/2014/main" id="{642ECFFB-E253-47C6-9B8B-4847610FA685}"/>
              </a:ext>
            </a:extLst>
          </p:cNvPr>
          <p:cNvGrpSpPr/>
          <p:nvPr userDrawn="1"/>
        </p:nvGrpSpPr>
        <p:grpSpPr>
          <a:xfrm>
            <a:off x="6088251" y="3518776"/>
            <a:ext cx="3030263" cy="852557"/>
            <a:chOff x="5676530" y="3651946"/>
            <a:chExt cx="2681922" cy="852557"/>
          </a:xfrm>
        </p:grpSpPr>
        <p:cxnSp>
          <p:nvCxnSpPr>
            <p:cNvPr id="100" name="Straight Connector 99">
              <a:extLst>
                <a:ext uri="{FF2B5EF4-FFF2-40B4-BE49-F238E27FC236}">
                  <a16:creationId xmlns:a16="http://schemas.microsoft.com/office/drawing/2014/main" id="{88B9AC04-B2BC-4A0F-AB2E-330C8D5D1160}"/>
                </a:ext>
              </a:extLst>
            </p:cNvPr>
            <p:cNvCxnSpPr>
              <a:cxnSpLocks/>
            </p:cNvCxnSpPr>
            <p:nvPr userDrawn="1"/>
          </p:nvCxnSpPr>
          <p:spPr>
            <a:xfrm>
              <a:off x="5676530" y="4504503"/>
              <a:ext cx="268192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74DB764-E8F7-423C-B6C3-CB9F7B30F378}"/>
                </a:ext>
              </a:extLst>
            </p:cNvPr>
            <p:cNvCxnSpPr>
              <a:cxnSpLocks/>
            </p:cNvCxnSpPr>
            <p:nvPr userDrawn="1"/>
          </p:nvCxnSpPr>
          <p:spPr>
            <a:xfrm>
              <a:off x="5676530" y="3651946"/>
              <a:ext cx="268192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292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8F469BE0-8477-4747-9993-1605C2C7E693}"/>
              </a:ext>
            </a:extLst>
          </p:cNvPr>
          <p:cNvPicPr>
            <a:picLocks noChangeAspect="1"/>
          </p:cNvPicPr>
          <p:nvPr userDrawn="1"/>
        </p:nvPicPr>
        <p:blipFill>
          <a:blip r:embed="rId2"/>
          <a:stretch>
            <a:fillRect/>
          </a:stretch>
        </p:blipFill>
        <p:spPr>
          <a:xfrm>
            <a:off x="814388" y="442914"/>
            <a:ext cx="1397794" cy="324630"/>
          </a:xfrm>
          <a:prstGeom prst="rect">
            <a:avLst/>
          </a:prstGeom>
        </p:spPr>
      </p:pic>
      <p:sp>
        <p:nvSpPr>
          <p:cNvPr id="17" name="Rectangle 4">
            <a:extLst>
              <a:ext uri="{FF2B5EF4-FFF2-40B4-BE49-F238E27FC236}">
                <a16:creationId xmlns:a16="http://schemas.microsoft.com/office/drawing/2014/main" id="{C76107EA-96B5-4B9F-B906-551432F2A63D}"/>
              </a:ext>
            </a:extLst>
          </p:cNvPr>
          <p:cNvSpPr>
            <a:spLocks noChangeAspect="1"/>
          </p:cNvSpPr>
          <p:nvPr userDrawn="1"/>
        </p:nvSpPr>
        <p:spPr>
          <a:xfrm>
            <a:off x="812846" y="1268413"/>
            <a:ext cx="6848978" cy="4752974"/>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8" name="Title 1">
            <a:extLst>
              <a:ext uri="{FF2B5EF4-FFF2-40B4-BE49-F238E27FC236}">
                <a16:creationId xmlns:a16="http://schemas.microsoft.com/office/drawing/2014/main" id="{7BC13FE1-EF54-4BCF-BFD5-495271CE0EC0}"/>
              </a:ext>
            </a:extLst>
          </p:cNvPr>
          <p:cNvSpPr>
            <a:spLocks noGrp="1"/>
          </p:cNvSpPr>
          <p:nvPr>
            <p:ph type="ctrTitle" hasCustomPrompt="1"/>
          </p:nvPr>
        </p:nvSpPr>
        <p:spPr>
          <a:xfrm>
            <a:off x="1059658" y="1514884"/>
            <a:ext cx="6356889" cy="3206745"/>
          </a:xfrm>
        </p:spPr>
        <p:txBody>
          <a:bodyPr anchor="t" anchorCtr="0"/>
          <a:lstStyle>
            <a:lvl1pPr algn="l">
              <a:defRPr sz="6000" baseline="0">
                <a:solidFill>
                  <a:schemeClr val="bg1"/>
                </a:solidFill>
              </a:defRPr>
            </a:lvl1pPr>
          </a:lstStyle>
          <a:p>
            <a:r>
              <a:rPr lang="en-GB"/>
              <a:t>Title slide text only</a:t>
            </a:r>
            <a:endParaRPr lang="en-US"/>
          </a:p>
        </p:txBody>
      </p:sp>
      <p:sp>
        <p:nvSpPr>
          <p:cNvPr id="19" name="Text Placeholder 3">
            <a:extLst>
              <a:ext uri="{FF2B5EF4-FFF2-40B4-BE49-F238E27FC236}">
                <a16:creationId xmlns:a16="http://schemas.microsoft.com/office/drawing/2014/main" id="{7F5CF173-EC66-4F4A-948E-DD79DF830CFB}"/>
              </a:ext>
            </a:extLst>
          </p:cNvPr>
          <p:cNvSpPr>
            <a:spLocks noGrp="1"/>
          </p:cNvSpPr>
          <p:nvPr>
            <p:ph type="body" sz="quarter" idx="11"/>
          </p:nvPr>
        </p:nvSpPr>
        <p:spPr>
          <a:xfrm>
            <a:off x="1059658" y="4969417"/>
            <a:ext cx="6356889"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479477301"/>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본문(헤딩있음)">
    <p:spTree>
      <p:nvGrpSpPr>
        <p:cNvPr id="1" name=""/>
        <p:cNvGrpSpPr/>
        <p:nvPr/>
      </p:nvGrpSpPr>
      <p:grpSpPr>
        <a:xfrm>
          <a:off x="0" y="0"/>
          <a:ext cx="0" cy="0"/>
          <a:chOff x="0" y="0"/>
          <a:chExt cx="0" cy="0"/>
        </a:xfrm>
      </p:grpSpPr>
      <p:sp>
        <p:nvSpPr>
          <p:cNvPr id="12" name="텍스트 개체 틀 11"/>
          <p:cNvSpPr>
            <a:spLocks noGrp="1"/>
          </p:cNvSpPr>
          <p:nvPr>
            <p:ph type="body" sz="quarter" idx="10" hasCustomPrompt="1"/>
          </p:nvPr>
        </p:nvSpPr>
        <p:spPr>
          <a:xfrm>
            <a:off x="488951" y="189191"/>
            <a:ext cx="8928099" cy="215444"/>
          </a:xfrm>
          <a:prstGeom prst="rect">
            <a:avLst/>
          </a:prstGeom>
        </p:spPr>
        <p:txBody>
          <a:bodyPr lIns="0" tIns="0" rIns="0" bIns="0" anchor="ctr">
            <a:noAutofit/>
          </a:bodyPr>
          <a:lstStyle>
            <a:lvl1pPr eaLnBrk="1" latinLnBrk="1" hangingPunct="1">
              <a:spcAft>
                <a:spcPts val="0"/>
              </a:spcAft>
              <a:defRPr lang="en-US" altLang="ko-KR" sz="971" b="0" i="0" baseline="0" dirty="0">
                <a:ln>
                  <a:solidFill>
                    <a:schemeClr val="bg1">
                      <a:lumMod val="65000"/>
                      <a:alpha val="0"/>
                    </a:schemeClr>
                  </a:solidFill>
                </a:ln>
                <a:solidFill>
                  <a:schemeClr val="bg1">
                    <a:lumMod val="50000"/>
                  </a:schemeClr>
                </a:solidFill>
                <a:latin typeface="KoPub돋움체 Medium" panose="02020603020101020101" pitchFamily="18" charset="-127"/>
                <a:ea typeface="KoPub돋움체 Medium" panose="02020603020101020101" pitchFamily="18" charset="-127"/>
                <a:cs typeface="Univers for KPMG" panose="020B0603020202020204" pitchFamily="34" charset="0"/>
              </a:defRPr>
            </a:lvl1pPr>
            <a:lvl2pPr>
              <a:defRPr>
                <a:solidFill>
                  <a:schemeClr val="tx1">
                    <a:lumMod val="50000"/>
                    <a:lumOff val="50000"/>
                  </a:schemeClr>
                </a:solidFill>
              </a:defRPr>
            </a:lvl2pPr>
          </a:lstStyle>
          <a:p>
            <a:pPr lvl="1"/>
            <a:r>
              <a:rPr lang="ko-KR" altLang="en-US"/>
              <a:t>문서 </a:t>
            </a:r>
            <a:r>
              <a:rPr lang="en-US" altLang="ko-KR"/>
              <a:t>OR </a:t>
            </a:r>
            <a:r>
              <a:rPr lang="ko-KR" altLang="en-US"/>
              <a:t>섹션 제목</a:t>
            </a:r>
            <a:endParaRPr lang="en-US" altLang="ko-KR"/>
          </a:p>
        </p:txBody>
      </p:sp>
      <p:sp>
        <p:nvSpPr>
          <p:cNvPr id="14" name="텍스트 개체 틀 11"/>
          <p:cNvSpPr>
            <a:spLocks noGrp="1"/>
          </p:cNvSpPr>
          <p:nvPr>
            <p:ph type="body" sz="quarter" idx="11" hasCustomPrompt="1"/>
          </p:nvPr>
        </p:nvSpPr>
        <p:spPr>
          <a:xfrm>
            <a:off x="488949" y="404222"/>
            <a:ext cx="8928099" cy="360000"/>
          </a:xfrm>
          <a:prstGeom prst="rect">
            <a:avLst/>
          </a:prstGeom>
        </p:spPr>
        <p:txBody>
          <a:bodyPr lIns="0" tIns="0" rIns="0" bIns="0" anchor="ctr"/>
          <a:lstStyle>
            <a:lvl1pPr eaLnBrk="1" latinLnBrk="1" hangingPunct="1">
              <a:spcAft>
                <a:spcPts val="0"/>
              </a:spcAft>
              <a:defRPr lang="ko-KR" altLang="en-US" sz="1748" b="1" i="0" baseline="0" dirty="0">
                <a:solidFill>
                  <a:srgbClr val="003087"/>
                </a:solidFill>
                <a:latin typeface="KoPub돋움체 Bold" panose="02020603020101020101" pitchFamily="18" charset="-127"/>
                <a:ea typeface="KoPub돋움체 Bold" panose="02020603020101020101" pitchFamily="18" charset="-127"/>
                <a:cs typeface="Univers for KPMG" panose="020B0603020202020204" pitchFamily="34" charset="0"/>
              </a:defRPr>
            </a:lvl1pPr>
          </a:lstStyle>
          <a:p>
            <a:pPr lvl="0"/>
            <a:r>
              <a:rPr lang="ko-KR" altLang="en-US"/>
              <a:t>페이지 제목</a:t>
            </a:r>
          </a:p>
        </p:txBody>
      </p:sp>
      <p:sp>
        <p:nvSpPr>
          <p:cNvPr id="17" name="텍스트 개체 틀 11"/>
          <p:cNvSpPr>
            <a:spLocks noGrp="1"/>
          </p:cNvSpPr>
          <p:nvPr>
            <p:ph type="body" sz="quarter" idx="12" hasCustomPrompt="1"/>
          </p:nvPr>
        </p:nvSpPr>
        <p:spPr>
          <a:xfrm>
            <a:off x="488951" y="764222"/>
            <a:ext cx="8928100" cy="413703"/>
          </a:xfrm>
          <a:prstGeom prst="rect">
            <a:avLst/>
          </a:prstGeom>
        </p:spPr>
        <p:txBody>
          <a:bodyPr lIns="0" tIns="0" rIns="0" bIns="0" anchor="ctr"/>
          <a:lstStyle>
            <a:lvl1pPr marL="0" marR="0" indent="0" defTabSz="888038" eaLnBrk="1" fontAlgn="auto" latinLnBrk="0" hangingPunct="1">
              <a:lnSpc>
                <a:spcPct val="110000"/>
              </a:lnSpc>
              <a:spcBef>
                <a:spcPts val="0"/>
              </a:spcBef>
              <a:spcAft>
                <a:spcPts val="0"/>
              </a:spcAft>
              <a:buClrTx/>
              <a:buSzTx/>
              <a:buFontTx/>
              <a:buNone/>
              <a:tabLst/>
              <a:defRPr lang="en-US" altLang="ko-KR" sz="1360" b="0" i="0" baseline="0" dirty="0">
                <a:ln>
                  <a:solidFill>
                    <a:schemeClr val="bg1">
                      <a:lumMod val="6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Univers for KPMG" panose="020B0603020202020204" pitchFamily="34" charset="0"/>
              </a:defRPr>
            </a:lvl1pPr>
          </a:lstStyle>
          <a:p>
            <a:pPr marL="0" marR="0" lvl="0" indent="0" defTabSz="888038" eaLnBrk="1" fontAlgn="auto" latinLnBrk="1" hangingPunct="1">
              <a:lnSpc>
                <a:spcPct val="120000"/>
              </a:lnSpc>
              <a:spcBef>
                <a:spcPts val="0"/>
              </a:spcBef>
              <a:spcAft>
                <a:spcPts val="0"/>
              </a:spcAft>
              <a:buClrTx/>
              <a:buSzTx/>
              <a:buFontTx/>
              <a:buNone/>
              <a:tabLst/>
              <a:defRPr/>
            </a:pPr>
            <a:r>
              <a:rPr lang="ko-KR" altLang="en-US"/>
              <a:t>헤딩 메시지</a:t>
            </a:r>
            <a:endParaRPr lang="en-US" altLang="ko-KR"/>
          </a:p>
        </p:txBody>
      </p:sp>
      <p:grpSp>
        <p:nvGrpSpPr>
          <p:cNvPr id="2" name="Group 16">
            <a:extLst>
              <a:ext uri="{FF2B5EF4-FFF2-40B4-BE49-F238E27FC236}">
                <a16:creationId xmlns:a16="http://schemas.microsoft.com/office/drawing/2014/main" id="{5F182803-34C9-CA60-3288-CC1485098C33}"/>
              </a:ext>
            </a:extLst>
          </p:cNvPr>
          <p:cNvGrpSpPr/>
          <p:nvPr userDrawn="1"/>
        </p:nvGrpSpPr>
        <p:grpSpPr>
          <a:xfrm>
            <a:off x="-684727" y="1138164"/>
            <a:ext cx="498229" cy="3488693"/>
            <a:chOff x="431800" y="1809427"/>
            <a:chExt cx="498229" cy="3488693"/>
          </a:xfrm>
        </p:grpSpPr>
        <p:sp>
          <p:nvSpPr>
            <p:cNvPr id="4" name="Rectangle 18">
              <a:extLst>
                <a:ext uri="{FF2B5EF4-FFF2-40B4-BE49-F238E27FC236}">
                  <a16:creationId xmlns:a16="http://schemas.microsoft.com/office/drawing/2014/main" id="{481B5BC7-197F-264B-C71E-83DE8F3287E6}"/>
                </a:ext>
              </a:extLst>
            </p:cNvPr>
            <p:cNvSpPr>
              <a:spLocks/>
            </p:cNvSpPr>
            <p:nvPr userDrawn="1"/>
          </p:nvSpPr>
          <p:spPr>
            <a:xfrm>
              <a:off x="431800" y="2323989"/>
              <a:ext cx="498229"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5" name="Rectangle 19">
              <a:extLst>
                <a:ext uri="{FF2B5EF4-FFF2-40B4-BE49-F238E27FC236}">
                  <a16:creationId xmlns:a16="http://schemas.microsoft.com/office/drawing/2014/main" id="{64D11FA7-9EAA-E0FA-2D7A-2A48E7CA02BE}"/>
                </a:ext>
              </a:extLst>
            </p:cNvPr>
            <p:cNvSpPr>
              <a:spLocks/>
            </p:cNvSpPr>
            <p:nvPr userDrawn="1"/>
          </p:nvSpPr>
          <p:spPr>
            <a:xfrm>
              <a:off x="431800" y="1809427"/>
              <a:ext cx="498229"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7" name="Rectangle 20">
              <a:extLst>
                <a:ext uri="{FF2B5EF4-FFF2-40B4-BE49-F238E27FC236}">
                  <a16:creationId xmlns:a16="http://schemas.microsoft.com/office/drawing/2014/main" id="{460125E4-6376-4C97-FF9C-1283370E1357}"/>
                </a:ext>
              </a:extLst>
            </p:cNvPr>
            <p:cNvSpPr>
              <a:spLocks/>
            </p:cNvSpPr>
            <p:nvPr userDrawn="1"/>
          </p:nvSpPr>
          <p:spPr>
            <a:xfrm>
              <a:off x="431800" y="2838550"/>
              <a:ext cx="498229"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12</a:t>
              </a:r>
            </a:p>
            <a:p>
              <a:pPr algn="ctr"/>
              <a:r>
                <a:rPr lang="en-GB" sz="800">
                  <a:solidFill>
                    <a:schemeClr val="bg1"/>
                  </a:solidFill>
                </a:rPr>
                <a:t>35</a:t>
              </a:r>
            </a:p>
            <a:p>
              <a:pPr algn="ctr"/>
              <a:r>
                <a:rPr lang="en-GB" sz="800">
                  <a:solidFill>
                    <a:schemeClr val="bg1"/>
                  </a:solidFill>
                </a:rPr>
                <a:t>60</a:t>
              </a:r>
            </a:p>
          </p:txBody>
        </p:sp>
        <p:sp>
          <p:nvSpPr>
            <p:cNvPr id="8" name="Rectangle 30">
              <a:extLst>
                <a:ext uri="{FF2B5EF4-FFF2-40B4-BE49-F238E27FC236}">
                  <a16:creationId xmlns:a16="http://schemas.microsoft.com/office/drawing/2014/main" id="{2E8C9EBF-3525-68FE-BC76-08C5397772B2}"/>
                </a:ext>
              </a:extLst>
            </p:cNvPr>
            <p:cNvSpPr>
              <a:spLocks/>
            </p:cNvSpPr>
            <p:nvPr userDrawn="1"/>
          </p:nvSpPr>
          <p:spPr>
            <a:xfrm>
              <a:off x="431800" y="3353112"/>
              <a:ext cx="498229"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172</a:t>
              </a:r>
            </a:p>
            <a:p>
              <a:pPr algn="ctr"/>
              <a:r>
                <a:rPr lang="en-GB" sz="800">
                  <a:solidFill>
                    <a:sysClr val="windowText" lastClr="000000"/>
                  </a:solidFill>
                </a:rPr>
                <a:t>234</a:t>
              </a:r>
            </a:p>
            <a:p>
              <a:pPr algn="ctr"/>
              <a:r>
                <a:rPr lang="en-GB" sz="800">
                  <a:solidFill>
                    <a:sysClr val="windowText" lastClr="000000"/>
                  </a:solidFill>
                </a:rPr>
                <a:t>255</a:t>
              </a:r>
            </a:p>
          </p:txBody>
        </p:sp>
        <p:sp>
          <p:nvSpPr>
            <p:cNvPr id="9" name="Rectangle 32">
              <a:extLst>
                <a:ext uri="{FF2B5EF4-FFF2-40B4-BE49-F238E27FC236}">
                  <a16:creationId xmlns:a16="http://schemas.microsoft.com/office/drawing/2014/main" id="{2927131F-5BA6-73AE-353B-E93A7ADD58A7}"/>
                </a:ext>
              </a:extLst>
            </p:cNvPr>
            <p:cNvSpPr>
              <a:spLocks/>
            </p:cNvSpPr>
            <p:nvPr userDrawn="1"/>
          </p:nvSpPr>
          <p:spPr>
            <a:xfrm>
              <a:off x="431800" y="3864167"/>
              <a:ext cx="498229"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184</a:t>
              </a:r>
            </a:p>
            <a:p>
              <a:pPr algn="ctr"/>
              <a:r>
                <a:rPr lang="en-GB" sz="800">
                  <a:solidFill>
                    <a:schemeClr val="bg1"/>
                  </a:solidFill>
                </a:rPr>
                <a:t>245</a:t>
              </a:r>
            </a:p>
          </p:txBody>
        </p:sp>
        <p:sp>
          <p:nvSpPr>
            <p:cNvPr id="10" name="Rectangle 33">
              <a:extLst>
                <a:ext uri="{FF2B5EF4-FFF2-40B4-BE49-F238E27FC236}">
                  <a16:creationId xmlns:a16="http://schemas.microsoft.com/office/drawing/2014/main" id="{7B4E73B2-C218-B955-7B61-1D91874ED3D6}"/>
                </a:ext>
              </a:extLst>
            </p:cNvPr>
            <p:cNvSpPr>
              <a:spLocks/>
            </p:cNvSpPr>
            <p:nvPr userDrawn="1"/>
          </p:nvSpPr>
          <p:spPr>
            <a:xfrm>
              <a:off x="431800" y="4378727"/>
              <a:ext cx="498229"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11" name="Rectangle 34">
              <a:extLst>
                <a:ext uri="{FF2B5EF4-FFF2-40B4-BE49-F238E27FC236}">
                  <a16:creationId xmlns:a16="http://schemas.microsoft.com/office/drawing/2014/main" id="{CDCBAB9C-BA99-DAD0-1689-EA0C393AB143}"/>
                </a:ext>
              </a:extLst>
            </p:cNvPr>
            <p:cNvSpPr>
              <a:spLocks/>
            </p:cNvSpPr>
            <p:nvPr userDrawn="1"/>
          </p:nvSpPr>
          <p:spPr>
            <a:xfrm>
              <a:off x="431800" y="4886895"/>
              <a:ext cx="498229"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grpSp>
    </p:spTree>
    <p:extLst>
      <p:ext uri="{BB962C8B-B14F-4D97-AF65-F5344CB8AC3E}">
        <p14:creationId xmlns:p14="http://schemas.microsoft.com/office/powerpoint/2010/main" val="908952195"/>
      </p:ext>
    </p:extLst>
  </p:cSld>
  <p:clrMapOvr>
    <a:masterClrMapping/>
  </p:clrMapOvr>
  <p:extLst>
    <p:ext uri="{DCECCB84-F9BA-43D5-87BE-67443E8EF086}">
      <p15:sldGuideLst xmlns:p15="http://schemas.microsoft.com/office/powerpoint/2012/main">
        <p15:guide id="2" orient="horz" pos="4020">
          <p15:clr>
            <a:srgbClr val="FBAE40"/>
          </p15:clr>
        </p15:guide>
        <p15:guide id="3" orient="horz" pos="119">
          <p15:clr>
            <a:srgbClr val="FBAE40"/>
          </p15:clr>
        </p15:guide>
        <p15:guide id="4" pos="308" userDrawn="1">
          <p15:clr>
            <a:srgbClr val="FBAE40"/>
          </p15:clr>
        </p15:guide>
        <p15:guide id="5" pos="5932" userDrawn="1">
          <p15:clr>
            <a:srgbClr val="FBAE40"/>
          </p15:clr>
        </p15:guide>
        <p15:guide id="6" orient="horz" pos="255">
          <p15:clr>
            <a:srgbClr val="FBAE40"/>
          </p15:clr>
        </p15:guide>
        <p15:guide id="8" orient="horz" pos="482">
          <p15:clr>
            <a:srgbClr val="FBAE40"/>
          </p15:clr>
        </p15:guide>
        <p15:guide id="11" orient="horz" pos="550" userDrawn="1">
          <p15:clr>
            <a:srgbClr val="FBAE40"/>
          </p15:clr>
        </p15:guide>
        <p15:guide id="13" orient="horz" pos="822" userDrawn="1">
          <p15:clr>
            <a:srgbClr val="FBAE40"/>
          </p15:clr>
        </p15:guide>
        <p15:guide id="14" orient="horz" pos="1003" userDrawn="1">
          <p15:clr>
            <a:srgbClr val="FBAE40"/>
          </p15:clr>
        </p15:guide>
        <p15:guide id="16" pos="3052">
          <p15:clr>
            <a:srgbClr val="FBAE40"/>
          </p15:clr>
        </p15:guide>
        <p15:guide id="17" pos="3188">
          <p15:clr>
            <a:srgbClr val="FBAE40"/>
          </p15:clr>
        </p15:guide>
        <p15:guide id="20" orient="horz" pos="3793">
          <p15:clr>
            <a:srgbClr val="FBAE40"/>
          </p15:clr>
        </p15:guide>
        <p15:guide id="21" orient="horz" pos="113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내용(Governinig)">
    <p:spTree>
      <p:nvGrpSpPr>
        <p:cNvPr id="1" name=""/>
        <p:cNvGrpSpPr/>
        <p:nvPr/>
      </p:nvGrpSpPr>
      <p:grpSpPr>
        <a:xfrm>
          <a:off x="0" y="0"/>
          <a:ext cx="0" cy="0"/>
          <a:chOff x="0" y="0"/>
          <a:chExt cx="0" cy="0"/>
        </a:xfrm>
      </p:grpSpPr>
      <p:sp>
        <p:nvSpPr>
          <p:cNvPr id="12" name="텍스트 개체 틀 11"/>
          <p:cNvSpPr>
            <a:spLocks noGrp="1"/>
          </p:cNvSpPr>
          <p:nvPr>
            <p:ph type="body" sz="quarter" idx="10" hasCustomPrompt="1"/>
          </p:nvPr>
        </p:nvSpPr>
        <p:spPr>
          <a:xfrm>
            <a:off x="452998" y="189191"/>
            <a:ext cx="9000565" cy="215444"/>
          </a:xfrm>
          <a:prstGeom prst="rect">
            <a:avLst/>
          </a:prstGeom>
        </p:spPr>
        <p:txBody>
          <a:bodyPr lIns="0" tIns="0" rIns="0" bIns="0" anchor="ctr">
            <a:noAutofit/>
          </a:bodyPr>
          <a:lstStyle>
            <a:lvl1pPr>
              <a:spcAft>
                <a:spcPts val="0"/>
              </a:spcAft>
              <a:defRPr sz="971" b="0" baseline="0">
                <a:solidFill>
                  <a:srgbClr val="7F7F7F"/>
                </a:solidFill>
                <a:latin typeface="Univers for KPMG" panose="020B0603020202020204" pitchFamily="34" charset="0"/>
                <a:ea typeface="맑은 고딕" panose="020B0503020000020004" pitchFamily="50" charset="-127"/>
              </a:defRPr>
            </a:lvl1pPr>
          </a:lstStyle>
          <a:p>
            <a:pPr lvl="0"/>
            <a:r>
              <a:rPr lang="en-US" altLang="ko-KR"/>
              <a:t>Section Title</a:t>
            </a:r>
          </a:p>
        </p:txBody>
      </p:sp>
      <p:sp>
        <p:nvSpPr>
          <p:cNvPr id="14" name="텍스트 개체 틀 11"/>
          <p:cNvSpPr>
            <a:spLocks noGrp="1"/>
          </p:cNvSpPr>
          <p:nvPr>
            <p:ph type="body" sz="quarter" idx="11" hasCustomPrompt="1"/>
          </p:nvPr>
        </p:nvSpPr>
        <p:spPr>
          <a:xfrm>
            <a:off x="452998" y="404222"/>
            <a:ext cx="9000565" cy="360000"/>
          </a:xfrm>
          <a:prstGeom prst="rect">
            <a:avLst/>
          </a:prstGeom>
        </p:spPr>
        <p:txBody>
          <a:bodyPr lIns="0" tIns="0" rIns="0" bIns="0" anchor="ctr"/>
          <a:lstStyle>
            <a:lvl1pPr>
              <a:spcAft>
                <a:spcPts val="0"/>
              </a:spcAft>
              <a:defRPr sz="1748" b="1" baseline="0">
                <a:latin typeface="Univers for KPMG" panose="020B0603020202020204" pitchFamily="34" charset="0"/>
                <a:ea typeface="맑은 고딕" panose="020B0503020000020004" pitchFamily="50" charset="-127"/>
              </a:defRPr>
            </a:lvl1pPr>
          </a:lstStyle>
          <a:p>
            <a:pPr lvl="0"/>
            <a:r>
              <a:rPr lang="en-US" altLang="ko-KR"/>
              <a:t>Page Title</a:t>
            </a:r>
            <a:endParaRPr lang="ko-KR" altLang="en-US"/>
          </a:p>
        </p:txBody>
      </p:sp>
      <p:sp>
        <p:nvSpPr>
          <p:cNvPr id="17" name="텍스트 개체 틀 11"/>
          <p:cNvSpPr>
            <a:spLocks noGrp="1"/>
          </p:cNvSpPr>
          <p:nvPr>
            <p:ph type="body" sz="quarter" idx="12" hasCustomPrompt="1"/>
          </p:nvPr>
        </p:nvSpPr>
        <p:spPr>
          <a:xfrm>
            <a:off x="452998" y="764222"/>
            <a:ext cx="9000565" cy="540000"/>
          </a:xfrm>
          <a:prstGeom prst="rect">
            <a:avLst/>
          </a:prstGeom>
        </p:spPr>
        <p:txBody>
          <a:bodyPr lIns="0" tIns="0" rIns="0" bIns="0" anchor="ctr"/>
          <a:lstStyle>
            <a:lvl1pPr marL="0" marR="0" indent="0" defTabSz="888038" eaLnBrk="1" fontAlgn="auto" latinLnBrk="0" hangingPunct="1">
              <a:lnSpc>
                <a:spcPct val="110000"/>
              </a:lnSpc>
              <a:spcBef>
                <a:spcPts val="0"/>
              </a:spcBef>
              <a:spcAft>
                <a:spcPts val="0"/>
              </a:spcAft>
              <a:buClrTx/>
              <a:buSzTx/>
              <a:buFontTx/>
              <a:buNone/>
              <a:tabLst/>
              <a:defRPr sz="1360" b="1" baseline="0">
                <a:solidFill>
                  <a:schemeClr val="tx1"/>
                </a:solidFill>
                <a:latin typeface="Univers for KPMG" panose="020B0603020202020204" pitchFamily="34" charset="0"/>
                <a:ea typeface="맑은 고딕" panose="020B0503020000020004" pitchFamily="50" charset="-127"/>
              </a:defRPr>
            </a:lvl1pPr>
          </a:lstStyle>
          <a:p>
            <a:pPr marL="0" marR="0" lvl="0" indent="0" defTabSz="888038" eaLnBrk="1" fontAlgn="auto" latinLnBrk="1" hangingPunct="1">
              <a:lnSpc>
                <a:spcPct val="120000"/>
              </a:lnSpc>
              <a:spcBef>
                <a:spcPts val="0"/>
              </a:spcBef>
              <a:spcAft>
                <a:spcPts val="0"/>
              </a:spcAft>
              <a:buClrTx/>
              <a:buSzTx/>
              <a:buFontTx/>
              <a:buNone/>
              <a:tabLst/>
              <a:defRPr/>
            </a:pPr>
            <a:r>
              <a:rPr lang="en-US" altLang="ko-KR"/>
              <a:t>Governing Message</a:t>
            </a:r>
          </a:p>
        </p:txBody>
      </p:sp>
      <p:sp>
        <p:nvSpPr>
          <p:cNvPr id="13" name="TextBox 12">
            <a:extLst>
              <a:ext uri="{FF2B5EF4-FFF2-40B4-BE49-F238E27FC236}">
                <a16:creationId xmlns:a16="http://schemas.microsoft.com/office/drawing/2014/main" id="{CF8E41FE-E812-402C-8D56-E28C2ACB995D}"/>
              </a:ext>
            </a:extLst>
          </p:cNvPr>
          <p:cNvSpPr txBox="1"/>
          <p:nvPr userDrawn="1"/>
        </p:nvSpPr>
        <p:spPr>
          <a:xfrm>
            <a:off x="8010717" y="135352"/>
            <a:ext cx="1439503" cy="186337"/>
          </a:xfrm>
          <a:prstGeom prst="rect">
            <a:avLst/>
          </a:prstGeom>
          <a:noFill/>
          <a:ln w="6350">
            <a:solidFill>
              <a:schemeClr val="bg1">
                <a:lumMod val="65000"/>
              </a:schemeClr>
            </a:solidFill>
          </a:ln>
        </p:spPr>
        <p:txBody>
          <a:bodyPr vert="horz" wrap="none" lIns="63503" tIns="31752" rIns="63503" bIns="31752" rtlCol="0" anchor="ctr" anchorCtr="0">
            <a:spAutoFit/>
          </a:bodyPr>
          <a:lstStyle/>
          <a:p>
            <a:pPr algn="ctr" defTabSz="806501"/>
            <a:r>
              <a:rPr lang="en-US" altLang="ko-KR" sz="794" b="0" kern="0">
                <a:solidFill>
                  <a:schemeClr val="bg1">
                    <a:lumMod val="65000"/>
                  </a:schemeClr>
                </a:solidFill>
                <a:latin typeface="arial" panose="020B0604020202020204" pitchFamily="34" charset="0"/>
                <a:cs typeface="arial" panose="020B0604020202020204" pitchFamily="34" charset="0"/>
              </a:rPr>
              <a:t>Strictly</a:t>
            </a:r>
            <a:r>
              <a:rPr lang="en-US" altLang="ko-KR" sz="794" b="0" kern="0" baseline="0">
                <a:solidFill>
                  <a:schemeClr val="bg1">
                    <a:lumMod val="65000"/>
                  </a:schemeClr>
                </a:solidFill>
                <a:latin typeface="arial" panose="020B0604020202020204" pitchFamily="34" charset="0"/>
                <a:cs typeface="arial" panose="020B0604020202020204" pitchFamily="34" charset="0"/>
              </a:rPr>
              <a:t> Private &amp; Confidential</a:t>
            </a:r>
            <a:endParaRPr lang="ko-KR" altLang="en-US" sz="794" b="0" kern="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4392095"/>
      </p:ext>
    </p:extLst>
  </p:cSld>
  <p:clrMapOvr>
    <a:masterClrMapping/>
  </p:clrMapOvr>
  <p:extLst>
    <p:ext uri="{DCECCB84-F9BA-43D5-87BE-67443E8EF086}">
      <p15:sldGuideLst xmlns:p15="http://schemas.microsoft.com/office/powerpoint/2012/main">
        <p15:guide id="2" orient="horz" pos="4020">
          <p15:clr>
            <a:srgbClr val="FBAE40"/>
          </p15:clr>
        </p15:guide>
        <p15:guide id="3" orient="horz" pos="119">
          <p15:clr>
            <a:srgbClr val="FBAE40"/>
          </p15:clr>
        </p15:guide>
        <p15:guide id="4" pos="285">
          <p15:clr>
            <a:srgbClr val="FBAE40"/>
          </p15:clr>
        </p15:guide>
        <p15:guide id="5" pos="5955">
          <p15:clr>
            <a:srgbClr val="FBAE40"/>
          </p15:clr>
        </p15:guide>
        <p15:guide id="6" orient="horz" pos="255">
          <p15:clr>
            <a:srgbClr val="FBAE40"/>
          </p15:clr>
        </p15:guide>
        <p15:guide id="8" orient="horz" pos="482">
          <p15:clr>
            <a:srgbClr val="FBAE40"/>
          </p15:clr>
        </p15:guide>
        <p15:guide id="11" orient="horz" pos="822">
          <p15:clr>
            <a:srgbClr val="FBAE40"/>
          </p15:clr>
        </p15:guide>
        <p15:guide id="13" orient="horz" pos="867">
          <p15:clr>
            <a:srgbClr val="FBAE40"/>
          </p15:clr>
        </p15:guide>
        <p15:guide id="14" orient="horz" pos="1026">
          <p15:clr>
            <a:srgbClr val="FBAE40"/>
          </p15:clr>
        </p15:guide>
        <p15:guide id="16" pos="3052">
          <p15:clr>
            <a:srgbClr val="FBAE40"/>
          </p15:clr>
        </p15:guide>
        <p15:guide id="17" pos="3188">
          <p15:clr>
            <a:srgbClr val="FBAE40"/>
          </p15:clr>
        </p15:guide>
        <p15:guide id="18" orient="horz" pos="3793">
          <p15:clr>
            <a:srgbClr val="FBAE40"/>
          </p15:clr>
        </p15:guide>
        <p15:guide id="19" orient="horz" pos="1071">
          <p15:clr>
            <a:srgbClr val="FBAE40"/>
          </p15:clr>
        </p15:guide>
        <p15:guide id="20" orient="horz" pos="37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2F7677-E68A-4B9D-BD77-AED2A937FB01}"/>
              </a:ext>
            </a:extLst>
          </p:cNvPr>
          <p:cNvSpPr>
            <a:spLocks noChangeAspect="1"/>
          </p:cNvSpPr>
          <p:nvPr userDrawn="1"/>
        </p:nvSpPr>
        <p:spPr>
          <a:xfrm>
            <a:off x="4442218" y="442913"/>
            <a:ext cx="3957246" cy="5578475"/>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9" name="Title 1">
            <a:extLst>
              <a:ext uri="{FF2B5EF4-FFF2-40B4-BE49-F238E27FC236}">
                <a16:creationId xmlns:a16="http://schemas.microsoft.com/office/drawing/2014/main" id="{761EF0CE-F7A1-4591-B6CC-532B64630C6A}"/>
              </a:ext>
            </a:extLst>
          </p:cNvPr>
          <p:cNvSpPr>
            <a:spLocks noGrp="1"/>
          </p:cNvSpPr>
          <p:nvPr>
            <p:ph type="ctrTitle" hasCustomPrompt="1"/>
          </p:nvPr>
        </p:nvSpPr>
        <p:spPr>
          <a:xfrm>
            <a:off x="4684266" y="685894"/>
            <a:ext cx="3471421" cy="4140000"/>
          </a:xfrm>
        </p:spPr>
        <p:txBody>
          <a:bodyPr anchor="t" anchorCtr="0"/>
          <a:lstStyle>
            <a:lvl1pPr algn="l">
              <a:defRPr sz="6000" baseline="0">
                <a:solidFill>
                  <a:schemeClr val="bg1"/>
                </a:solidFill>
              </a:defRPr>
            </a:lvl1pPr>
          </a:lstStyle>
          <a:p>
            <a:r>
              <a:rPr lang="en-GB"/>
              <a:t>Title slide text only</a:t>
            </a:r>
            <a:endParaRPr lang="en-US"/>
          </a:p>
        </p:txBody>
      </p:sp>
      <p:sp>
        <p:nvSpPr>
          <p:cNvPr id="10" name="Text Placeholder 3">
            <a:extLst>
              <a:ext uri="{FF2B5EF4-FFF2-40B4-BE49-F238E27FC236}">
                <a16:creationId xmlns:a16="http://schemas.microsoft.com/office/drawing/2014/main" id="{78731660-334C-4303-AC5A-A2D533414C83}"/>
              </a:ext>
            </a:extLst>
          </p:cNvPr>
          <p:cNvSpPr>
            <a:spLocks noGrp="1"/>
          </p:cNvSpPr>
          <p:nvPr>
            <p:ph type="body" sz="quarter" idx="11"/>
          </p:nvPr>
        </p:nvSpPr>
        <p:spPr>
          <a:xfrm>
            <a:off x="4684266" y="5004567"/>
            <a:ext cx="3471421"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pic>
        <p:nvPicPr>
          <p:cNvPr id="6" name="그림 5">
            <a:extLst>
              <a:ext uri="{FF2B5EF4-FFF2-40B4-BE49-F238E27FC236}">
                <a16:creationId xmlns:a16="http://schemas.microsoft.com/office/drawing/2014/main" id="{0088DAB6-098E-4263-9285-8C96696EF525}"/>
              </a:ext>
            </a:extLst>
          </p:cNvPr>
          <p:cNvPicPr>
            <a:picLocks noChangeAspect="1"/>
          </p:cNvPicPr>
          <p:nvPr userDrawn="1"/>
        </p:nvPicPr>
        <p:blipFill>
          <a:blip r:embed="rId2"/>
          <a:stretch>
            <a:fillRect/>
          </a:stretch>
        </p:blipFill>
        <p:spPr>
          <a:xfrm>
            <a:off x="814388" y="442914"/>
            <a:ext cx="1397794" cy="324630"/>
          </a:xfrm>
          <a:prstGeom prst="rect">
            <a:avLst/>
          </a:prstGeom>
        </p:spPr>
      </p:pic>
    </p:spTree>
    <p:extLst>
      <p:ext uri="{BB962C8B-B14F-4D97-AF65-F5344CB8AC3E}">
        <p14:creationId xmlns:p14="http://schemas.microsoft.com/office/powerpoint/2010/main" val="280106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 Image_KPMG Blue">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B0275A1-4E3E-48B4-BAB9-5760028C2A89}"/>
              </a:ext>
            </a:extLst>
          </p:cNvPr>
          <p:cNvSpPr>
            <a:spLocks noGrp="1"/>
          </p:cNvSpPr>
          <p:nvPr>
            <p:ph type="ctrTitle" hasCustomPrompt="1"/>
          </p:nvPr>
        </p:nvSpPr>
        <p:spPr>
          <a:xfrm>
            <a:off x="5802562" y="1277649"/>
            <a:ext cx="3614487" cy="3022538"/>
          </a:xfrm>
        </p:spPr>
        <p:txBody>
          <a:bodyPr anchor="t" anchorCtr="0"/>
          <a:lstStyle>
            <a:lvl1pPr algn="l">
              <a:defRPr sz="6000" baseline="0">
                <a:solidFill>
                  <a:schemeClr val="bg1"/>
                </a:solidFill>
              </a:defRPr>
            </a:lvl1pPr>
          </a:lstStyle>
          <a:p>
            <a:r>
              <a:rPr lang="en-GB"/>
              <a:t>Title slide text only</a:t>
            </a:r>
            <a:endParaRPr lang="en-US"/>
          </a:p>
        </p:txBody>
      </p:sp>
      <p:sp>
        <p:nvSpPr>
          <p:cNvPr id="10" name="Text Placeholder 3">
            <a:extLst>
              <a:ext uri="{FF2B5EF4-FFF2-40B4-BE49-F238E27FC236}">
                <a16:creationId xmlns:a16="http://schemas.microsoft.com/office/drawing/2014/main" id="{AC1C3988-08A6-4286-B6AA-05D89ED8A651}"/>
              </a:ext>
            </a:extLst>
          </p:cNvPr>
          <p:cNvSpPr>
            <a:spLocks noGrp="1"/>
          </p:cNvSpPr>
          <p:nvPr>
            <p:ph type="body" sz="quarter" idx="11"/>
          </p:nvPr>
        </p:nvSpPr>
        <p:spPr>
          <a:xfrm>
            <a:off x="5802562" y="4895698"/>
            <a:ext cx="3614487"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
        <p:nvSpPr>
          <p:cNvPr id="11" name="Picture Placeholder 2">
            <a:extLst>
              <a:ext uri="{FF2B5EF4-FFF2-40B4-BE49-F238E27FC236}">
                <a16:creationId xmlns:a16="http://schemas.microsoft.com/office/drawing/2014/main" id="{8F0376D9-6560-49E3-9347-981424F2A841}"/>
              </a:ext>
            </a:extLst>
          </p:cNvPr>
          <p:cNvSpPr>
            <a:spLocks noGrp="1"/>
          </p:cNvSpPr>
          <p:nvPr>
            <p:ph type="pic" sz="quarter" idx="12"/>
          </p:nvPr>
        </p:nvSpPr>
        <p:spPr>
          <a:xfrm>
            <a:off x="814388" y="1277649"/>
            <a:ext cx="4354574" cy="3022538"/>
          </a:xfrm>
          <a:solidFill>
            <a:schemeClr val="accent1"/>
          </a:solidFill>
        </p:spPr>
        <p:txBody>
          <a:bodyPr vert="horz" lIns="0" tIns="0" rIns="0" bIns="0" rtlCol="0" anchor="ctr" anchorCtr="0">
            <a:noAutofit/>
          </a:bodyPr>
          <a:lstStyle>
            <a:lvl1pPr>
              <a:defRPr lang="en-US" b="0">
                <a:solidFill>
                  <a:schemeClr val="bg1"/>
                </a:solidFill>
              </a:defRPr>
            </a:lvl1pPr>
          </a:lstStyle>
          <a:p>
            <a:pPr lvl="0" algn="ctr"/>
            <a:r>
              <a:rPr lang="ko-KR" altLang="en-US"/>
              <a:t>그림을 추가하려면 아이콘을 클릭하십시오</a:t>
            </a:r>
            <a:endParaRPr lang="en-US"/>
          </a:p>
        </p:txBody>
      </p:sp>
      <p:pic>
        <p:nvPicPr>
          <p:cNvPr id="6" name="그림 5">
            <a:extLst>
              <a:ext uri="{FF2B5EF4-FFF2-40B4-BE49-F238E27FC236}">
                <a16:creationId xmlns:a16="http://schemas.microsoft.com/office/drawing/2014/main" id="{0A0CEA71-5582-4441-A4DB-F49B962F2296}"/>
              </a:ext>
            </a:extLst>
          </p:cNvPr>
          <p:cNvPicPr>
            <a:picLocks noChangeAspect="1"/>
          </p:cNvPicPr>
          <p:nvPr userDrawn="1"/>
        </p:nvPicPr>
        <p:blipFill>
          <a:blip r:embed="rId2"/>
          <a:stretch>
            <a:fillRect/>
          </a:stretch>
        </p:blipFill>
        <p:spPr>
          <a:xfrm>
            <a:off x="5802562" y="442914"/>
            <a:ext cx="1395081" cy="324000"/>
          </a:xfrm>
          <a:prstGeom prst="rect">
            <a:avLst/>
          </a:prstGeom>
        </p:spPr>
      </p:pic>
    </p:spTree>
    <p:extLst>
      <p:ext uri="{BB962C8B-B14F-4D97-AF65-F5344CB8AC3E}">
        <p14:creationId xmlns:p14="http://schemas.microsoft.com/office/powerpoint/2010/main" val="2051539045"/>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 Image_KPMG Blue">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682207-1C67-48E7-903C-2443D4C29A9D}"/>
              </a:ext>
            </a:extLst>
          </p:cNvPr>
          <p:cNvSpPr>
            <a:spLocks noGrp="1"/>
          </p:cNvSpPr>
          <p:nvPr>
            <p:ph type="ctrTitle" hasCustomPrompt="1"/>
          </p:nvPr>
        </p:nvSpPr>
        <p:spPr>
          <a:xfrm>
            <a:off x="4525599" y="1268413"/>
            <a:ext cx="4566013" cy="3023462"/>
          </a:xfrm>
        </p:spPr>
        <p:txBody>
          <a:bodyPr anchor="t" anchorCtr="0"/>
          <a:lstStyle>
            <a:lvl1pPr algn="l">
              <a:defRPr sz="6000" baseline="0">
                <a:solidFill>
                  <a:schemeClr val="bg1"/>
                </a:solidFill>
              </a:defRPr>
            </a:lvl1pPr>
          </a:lstStyle>
          <a:p>
            <a:r>
              <a:rPr lang="en-GB"/>
              <a:t>Title slide text only</a:t>
            </a:r>
            <a:endParaRPr lang="en-US"/>
          </a:p>
        </p:txBody>
      </p:sp>
      <p:sp>
        <p:nvSpPr>
          <p:cNvPr id="7" name="Text Placeholder 3">
            <a:extLst>
              <a:ext uri="{FF2B5EF4-FFF2-40B4-BE49-F238E27FC236}">
                <a16:creationId xmlns:a16="http://schemas.microsoft.com/office/drawing/2014/main" id="{16693FA2-0CA2-4E11-B8BD-FECD97D4C7D9}"/>
              </a:ext>
            </a:extLst>
          </p:cNvPr>
          <p:cNvSpPr>
            <a:spLocks noGrp="1"/>
          </p:cNvSpPr>
          <p:nvPr>
            <p:ph type="body" sz="quarter" idx="11"/>
          </p:nvPr>
        </p:nvSpPr>
        <p:spPr>
          <a:xfrm>
            <a:off x="4525599" y="4887385"/>
            <a:ext cx="4566013"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
        <p:nvSpPr>
          <p:cNvPr id="8" name="Picture Placeholder 2">
            <a:extLst>
              <a:ext uri="{FF2B5EF4-FFF2-40B4-BE49-F238E27FC236}">
                <a16:creationId xmlns:a16="http://schemas.microsoft.com/office/drawing/2014/main" id="{246D80B7-7732-4A1A-A021-569FBF49B80E}"/>
              </a:ext>
            </a:extLst>
          </p:cNvPr>
          <p:cNvSpPr>
            <a:spLocks noGrp="1"/>
          </p:cNvSpPr>
          <p:nvPr>
            <p:ph type="pic" sz="quarter" idx="12"/>
          </p:nvPr>
        </p:nvSpPr>
        <p:spPr>
          <a:xfrm>
            <a:off x="814388" y="1268413"/>
            <a:ext cx="3077611" cy="4428972"/>
          </a:xfrm>
          <a:solidFill>
            <a:schemeClr val="accent1"/>
          </a:solidFill>
        </p:spPr>
        <p:txBody>
          <a:bodyPr vert="horz" lIns="0" tIns="0" rIns="0" bIns="0" rtlCol="0" anchor="ctr" anchorCtr="0">
            <a:noAutofit/>
          </a:bodyPr>
          <a:lstStyle>
            <a:lvl1pPr>
              <a:defRPr lang="en-US" b="0">
                <a:solidFill>
                  <a:schemeClr val="bg1"/>
                </a:solidFill>
              </a:defRPr>
            </a:lvl1pPr>
          </a:lstStyle>
          <a:p>
            <a:pPr lvl="0" algn="ctr"/>
            <a:r>
              <a:rPr lang="ko-KR" altLang="en-US"/>
              <a:t>그림을 추가하려면 아이콘을 클릭하십시오</a:t>
            </a:r>
            <a:endParaRPr lang="en-US"/>
          </a:p>
        </p:txBody>
      </p:sp>
      <p:pic>
        <p:nvPicPr>
          <p:cNvPr id="10" name="그림 9">
            <a:extLst>
              <a:ext uri="{FF2B5EF4-FFF2-40B4-BE49-F238E27FC236}">
                <a16:creationId xmlns:a16="http://schemas.microsoft.com/office/drawing/2014/main" id="{E466BC0D-AA43-4F7F-BA04-794CE397C349}"/>
              </a:ext>
            </a:extLst>
          </p:cNvPr>
          <p:cNvPicPr>
            <a:picLocks noChangeAspect="1"/>
          </p:cNvPicPr>
          <p:nvPr userDrawn="1"/>
        </p:nvPicPr>
        <p:blipFill>
          <a:blip r:embed="rId2"/>
          <a:stretch>
            <a:fillRect/>
          </a:stretch>
        </p:blipFill>
        <p:spPr>
          <a:xfrm>
            <a:off x="4507213" y="442914"/>
            <a:ext cx="1395081" cy="324000"/>
          </a:xfrm>
          <a:prstGeom prst="rect">
            <a:avLst/>
          </a:prstGeom>
        </p:spPr>
      </p:pic>
    </p:spTree>
    <p:extLst>
      <p:ext uri="{BB962C8B-B14F-4D97-AF65-F5344CB8AC3E}">
        <p14:creationId xmlns:p14="http://schemas.microsoft.com/office/powerpoint/2010/main" val="1418315470"/>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 Image_Cobalt Blue">
    <p:bg>
      <p:bgPr>
        <a:solidFill>
          <a:schemeClr val="accent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B0275A1-4E3E-48B4-BAB9-5760028C2A89}"/>
              </a:ext>
            </a:extLst>
          </p:cNvPr>
          <p:cNvSpPr>
            <a:spLocks noGrp="1"/>
          </p:cNvSpPr>
          <p:nvPr>
            <p:ph type="ctrTitle" hasCustomPrompt="1"/>
          </p:nvPr>
        </p:nvSpPr>
        <p:spPr>
          <a:xfrm>
            <a:off x="5802563" y="1268413"/>
            <a:ext cx="3289049" cy="3022538"/>
          </a:xfrm>
        </p:spPr>
        <p:txBody>
          <a:bodyPr anchor="t" anchorCtr="0"/>
          <a:lstStyle>
            <a:lvl1pPr algn="l">
              <a:defRPr sz="6000" baseline="0">
                <a:solidFill>
                  <a:schemeClr val="bg1"/>
                </a:solidFill>
              </a:defRPr>
            </a:lvl1pPr>
          </a:lstStyle>
          <a:p>
            <a:r>
              <a:rPr lang="en-GB"/>
              <a:t>Title slide text only</a:t>
            </a:r>
            <a:endParaRPr lang="en-US"/>
          </a:p>
        </p:txBody>
      </p:sp>
      <p:sp>
        <p:nvSpPr>
          <p:cNvPr id="10" name="Text Placeholder 3">
            <a:extLst>
              <a:ext uri="{FF2B5EF4-FFF2-40B4-BE49-F238E27FC236}">
                <a16:creationId xmlns:a16="http://schemas.microsoft.com/office/drawing/2014/main" id="{AC1C3988-08A6-4286-B6AA-05D89ED8A651}"/>
              </a:ext>
            </a:extLst>
          </p:cNvPr>
          <p:cNvSpPr>
            <a:spLocks noGrp="1"/>
          </p:cNvSpPr>
          <p:nvPr>
            <p:ph type="body" sz="quarter" idx="11"/>
          </p:nvPr>
        </p:nvSpPr>
        <p:spPr>
          <a:xfrm>
            <a:off x="5802563" y="4886462"/>
            <a:ext cx="3289049"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
        <p:nvSpPr>
          <p:cNvPr id="11" name="Picture Placeholder 2">
            <a:extLst>
              <a:ext uri="{FF2B5EF4-FFF2-40B4-BE49-F238E27FC236}">
                <a16:creationId xmlns:a16="http://schemas.microsoft.com/office/drawing/2014/main" id="{8F0376D9-6560-49E3-9347-981424F2A841}"/>
              </a:ext>
            </a:extLst>
          </p:cNvPr>
          <p:cNvSpPr>
            <a:spLocks noGrp="1"/>
          </p:cNvSpPr>
          <p:nvPr>
            <p:ph type="pic" sz="quarter" idx="12"/>
          </p:nvPr>
        </p:nvSpPr>
        <p:spPr>
          <a:xfrm>
            <a:off x="822701" y="1268413"/>
            <a:ext cx="4354574" cy="3022538"/>
          </a:xfrm>
          <a:solidFill>
            <a:schemeClr val="tx2"/>
          </a:solidFill>
        </p:spPr>
        <p:txBody>
          <a:bodyPr vert="horz" lIns="0" tIns="0" rIns="0" bIns="0" rtlCol="0" anchor="ctr" anchorCtr="0">
            <a:noAutofit/>
          </a:bodyPr>
          <a:lstStyle>
            <a:lvl1pPr>
              <a:defRPr lang="en-US" b="0">
                <a:solidFill>
                  <a:schemeClr val="bg1"/>
                </a:solidFill>
              </a:defRPr>
            </a:lvl1pPr>
          </a:lstStyle>
          <a:p>
            <a:pPr lvl="0" algn="ctr"/>
            <a:r>
              <a:rPr lang="ko-KR" altLang="en-US"/>
              <a:t>그림을 추가하려면 아이콘을 클릭하십시오</a:t>
            </a:r>
            <a:endParaRPr lang="en-US"/>
          </a:p>
        </p:txBody>
      </p:sp>
      <p:pic>
        <p:nvPicPr>
          <p:cNvPr id="6" name="그림 5">
            <a:extLst>
              <a:ext uri="{FF2B5EF4-FFF2-40B4-BE49-F238E27FC236}">
                <a16:creationId xmlns:a16="http://schemas.microsoft.com/office/drawing/2014/main" id="{81072B57-27A2-4D5D-855A-5C13597DEBC8}"/>
              </a:ext>
            </a:extLst>
          </p:cNvPr>
          <p:cNvPicPr>
            <a:picLocks noChangeAspect="1"/>
          </p:cNvPicPr>
          <p:nvPr userDrawn="1"/>
        </p:nvPicPr>
        <p:blipFill>
          <a:blip r:embed="rId2"/>
          <a:stretch>
            <a:fillRect/>
          </a:stretch>
        </p:blipFill>
        <p:spPr>
          <a:xfrm>
            <a:off x="814388" y="442914"/>
            <a:ext cx="1395081" cy="324000"/>
          </a:xfrm>
          <a:prstGeom prst="rect">
            <a:avLst/>
          </a:prstGeom>
        </p:spPr>
      </p:pic>
    </p:spTree>
    <p:extLst>
      <p:ext uri="{BB962C8B-B14F-4D97-AF65-F5344CB8AC3E}">
        <p14:creationId xmlns:p14="http://schemas.microsoft.com/office/powerpoint/2010/main" val="1488131159"/>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 Image_Cobalt Blu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682207-1C67-48E7-903C-2443D4C29A9D}"/>
              </a:ext>
            </a:extLst>
          </p:cNvPr>
          <p:cNvSpPr>
            <a:spLocks noGrp="1"/>
          </p:cNvSpPr>
          <p:nvPr>
            <p:ph type="ctrTitle" hasCustomPrompt="1"/>
          </p:nvPr>
        </p:nvSpPr>
        <p:spPr>
          <a:xfrm>
            <a:off x="814388" y="1268412"/>
            <a:ext cx="4645379" cy="3022537"/>
          </a:xfrm>
        </p:spPr>
        <p:txBody>
          <a:bodyPr anchor="t" anchorCtr="0"/>
          <a:lstStyle>
            <a:lvl1pPr algn="l">
              <a:defRPr sz="6000" baseline="0">
                <a:solidFill>
                  <a:schemeClr val="bg1"/>
                </a:solidFill>
              </a:defRPr>
            </a:lvl1pPr>
          </a:lstStyle>
          <a:p>
            <a:r>
              <a:rPr lang="en-GB"/>
              <a:t>Title slide text only</a:t>
            </a:r>
            <a:endParaRPr lang="en-US"/>
          </a:p>
        </p:txBody>
      </p:sp>
      <p:sp>
        <p:nvSpPr>
          <p:cNvPr id="7" name="Text Placeholder 3">
            <a:extLst>
              <a:ext uri="{FF2B5EF4-FFF2-40B4-BE49-F238E27FC236}">
                <a16:creationId xmlns:a16="http://schemas.microsoft.com/office/drawing/2014/main" id="{16693FA2-0CA2-4E11-B8BD-FECD97D4C7D9}"/>
              </a:ext>
            </a:extLst>
          </p:cNvPr>
          <p:cNvSpPr>
            <a:spLocks noGrp="1"/>
          </p:cNvSpPr>
          <p:nvPr>
            <p:ph type="body" sz="quarter" idx="11"/>
          </p:nvPr>
        </p:nvSpPr>
        <p:spPr>
          <a:xfrm>
            <a:off x="814388" y="4886461"/>
            <a:ext cx="4645379"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
        <p:nvSpPr>
          <p:cNvPr id="8" name="Picture Placeholder 2">
            <a:extLst>
              <a:ext uri="{FF2B5EF4-FFF2-40B4-BE49-F238E27FC236}">
                <a16:creationId xmlns:a16="http://schemas.microsoft.com/office/drawing/2014/main" id="{246D80B7-7732-4A1A-A021-569FBF49B80E}"/>
              </a:ext>
            </a:extLst>
          </p:cNvPr>
          <p:cNvSpPr>
            <a:spLocks noGrp="1"/>
          </p:cNvSpPr>
          <p:nvPr>
            <p:ph type="pic" sz="quarter" idx="12"/>
          </p:nvPr>
        </p:nvSpPr>
        <p:spPr>
          <a:xfrm>
            <a:off x="6082266" y="1268413"/>
            <a:ext cx="3077611" cy="4428048"/>
          </a:xfrm>
          <a:solidFill>
            <a:schemeClr val="tx2"/>
          </a:solidFill>
        </p:spPr>
        <p:txBody>
          <a:bodyPr vert="horz" lIns="0" tIns="0" rIns="0" bIns="0" rtlCol="0" anchor="ctr" anchorCtr="0">
            <a:noAutofit/>
          </a:bodyPr>
          <a:lstStyle>
            <a:lvl1pPr>
              <a:defRPr lang="en-US" b="0">
                <a:solidFill>
                  <a:schemeClr val="bg1"/>
                </a:solidFill>
              </a:defRPr>
            </a:lvl1pPr>
          </a:lstStyle>
          <a:p>
            <a:pPr lvl="0" algn="ctr"/>
            <a:r>
              <a:rPr lang="ko-KR" altLang="en-US"/>
              <a:t>그림을 추가하려면 아이콘을 클릭하십시오</a:t>
            </a:r>
            <a:endParaRPr lang="en-US"/>
          </a:p>
        </p:txBody>
      </p:sp>
      <p:pic>
        <p:nvPicPr>
          <p:cNvPr id="9" name="그림 8">
            <a:extLst>
              <a:ext uri="{FF2B5EF4-FFF2-40B4-BE49-F238E27FC236}">
                <a16:creationId xmlns:a16="http://schemas.microsoft.com/office/drawing/2014/main" id="{93F10161-D263-41A5-B939-AC00EF9D0522}"/>
              </a:ext>
            </a:extLst>
          </p:cNvPr>
          <p:cNvPicPr>
            <a:picLocks noChangeAspect="1"/>
          </p:cNvPicPr>
          <p:nvPr userDrawn="1"/>
        </p:nvPicPr>
        <p:blipFill>
          <a:blip r:embed="rId2"/>
          <a:stretch>
            <a:fillRect/>
          </a:stretch>
        </p:blipFill>
        <p:spPr>
          <a:xfrm>
            <a:off x="814388" y="442914"/>
            <a:ext cx="1395081" cy="324000"/>
          </a:xfrm>
          <a:prstGeom prst="rect">
            <a:avLst/>
          </a:prstGeom>
        </p:spPr>
      </p:pic>
    </p:spTree>
    <p:extLst>
      <p:ext uri="{BB962C8B-B14F-4D97-AF65-F5344CB8AC3E}">
        <p14:creationId xmlns:p14="http://schemas.microsoft.com/office/powerpoint/2010/main" val="4256167259"/>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410754"/>
            <a:ext cx="8918244" cy="723600"/>
          </a:xfrm>
          <a:prstGeom prst="rect">
            <a:avLst/>
          </a:prstGeom>
        </p:spPr>
        <p:txBody>
          <a:bodyPr vert="horz" lIns="0" tIns="0" rIns="0" bIns="0" rtlCol="0" anchor="t" anchorCtr="0">
            <a:noAutofit/>
          </a:bodyPr>
          <a:lstStyle/>
          <a:p>
            <a:r>
              <a:rPr lang="ko-KR" altLang="en-US"/>
              <a:t>마스터 제목 스타일 편집</a:t>
            </a:r>
            <a:endParaRPr lang="en-US"/>
          </a:p>
        </p:txBody>
      </p:sp>
      <p:sp>
        <p:nvSpPr>
          <p:cNvPr id="3" name="Text Placeholder 2"/>
          <p:cNvSpPr>
            <a:spLocks noGrp="1"/>
          </p:cNvSpPr>
          <p:nvPr>
            <p:ph type="body" idx="1"/>
          </p:nvPr>
        </p:nvSpPr>
        <p:spPr>
          <a:xfrm>
            <a:off x="488951" y="1422400"/>
            <a:ext cx="8918242" cy="4604400"/>
          </a:xfrm>
          <a:prstGeom prst="rect">
            <a:avLst/>
          </a:prstGeom>
        </p:spPr>
        <p:txBody>
          <a:bodyPr vert="horz" lIns="0" tIns="0" rIns="0" bIns="0" rtlCol="0" anchor="t" anchorCtr="0">
            <a:no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Rectangle 6">
            <a:extLst>
              <a:ext uri="{FF2B5EF4-FFF2-40B4-BE49-F238E27FC236}">
                <a16:creationId xmlns:a16="http://schemas.microsoft.com/office/drawing/2014/main" id="{91681138-B6FF-6261-633D-B9164FA92D03}"/>
              </a:ext>
            </a:extLst>
          </p:cNvPr>
          <p:cNvSpPr>
            <a:spLocks noChangeArrowheads="1"/>
          </p:cNvSpPr>
          <p:nvPr userDrawn="1"/>
        </p:nvSpPr>
        <p:spPr bwMode="auto">
          <a:xfrm>
            <a:off x="7982596" y="272758"/>
            <a:ext cx="1655763" cy="431800"/>
          </a:xfrm>
          <a:prstGeom prst="rect">
            <a:avLst/>
          </a:prstGeom>
          <a:noFill/>
          <a:ln w="12700">
            <a:noFill/>
            <a:miter lim="800000"/>
            <a:headEnd/>
            <a:tailEnd/>
          </a:ln>
          <a:effectLst/>
        </p:spPr>
        <p:txBody>
          <a:bodyPr wrap="none" lIns="0" tIns="0" rIns="0" bIns="0" anchor="ct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altLang="ko-KR" sz="1000" b="1" i="1" u="none" strike="noStrike" kern="0" cap="none" spc="0" normalizeH="0" baseline="0" noProof="0">
                <a:ln>
                  <a:noFill/>
                </a:ln>
                <a:solidFill>
                  <a:srgbClr val="747678"/>
                </a:solidFill>
                <a:effectLst/>
                <a:uLnTx/>
                <a:uFillTx/>
                <a:latin typeface="KoPub돋움체 Medium" panose="00000600000000000000" pitchFamily="2" charset="-127"/>
                <a:ea typeface="KoPub돋움체 Medium" panose="00000600000000000000" pitchFamily="2" charset="-127"/>
              </a:rPr>
              <a:t>Strictly Private and Confidential</a:t>
            </a:r>
          </a:p>
          <a:p>
            <a:pPr marL="0" marR="0" lvl="0" indent="0" algn="r" defTabSz="914400" eaLnBrk="1" fontAlgn="auto" latinLnBrk="0" hangingPunct="1">
              <a:lnSpc>
                <a:spcPct val="100000"/>
              </a:lnSpc>
              <a:spcBef>
                <a:spcPct val="0"/>
              </a:spcBef>
              <a:spcAft>
                <a:spcPts val="0"/>
              </a:spcAft>
              <a:buClrTx/>
              <a:buSzTx/>
              <a:buFontTx/>
              <a:buNone/>
              <a:tabLst/>
              <a:defRPr/>
            </a:pPr>
            <a:endParaRPr kumimoji="0" lang="en-US" altLang="ko-KR" sz="1800" b="1" i="1" u="none" strike="noStrike" kern="0" cap="none" spc="0" normalizeH="0" baseline="0" noProof="0">
              <a:ln>
                <a:noFill/>
              </a:ln>
              <a:solidFill>
                <a:srgbClr val="747678"/>
              </a:solidFill>
              <a:effectLst/>
              <a:uLnTx/>
              <a:uFillTx/>
              <a:latin typeface="KoPub돋움체 Medium" panose="00000600000000000000" pitchFamily="2" charset="-127"/>
              <a:ea typeface="KoPub돋움체 Medium" panose="00000600000000000000" pitchFamily="2" charset="-127"/>
            </a:endParaRPr>
          </a:p>
        </p:txBody>
      </p:sp>
      <p:sp>
        <p:nvSpPr>
          <p:cNvPr id="5" name="Text Box 30">
            <a:extLst>
              <a:ext uri="{FF2B5EF4-FFF2-40B4-BE49-F238E27FC236}">
                <a16:creationId xmlns:a16="http://schemas.microsoft.com/office/drawing/2014/main" id="{C6029FFF-F923-F8E5-6770-05E7719B13B0}"/>
              </a:ext>
            </a:extLst>
          </p:cNvPr>
          <p:cNvSpPr txBox="1">
            <a:spLocks noChangeArrowheads="1"/>
          </p:cNvSpPr>
          <p:nvPr userDrawn="1"/>
        </p:nvSpPr>
        <p:spPr bwMode="auto">
          <a:xfrm>
            <a:off x="7881642" y="503093"/>
            <a:ext cx="1756717" cy="215444"/>
          </a:xfrm>
          <a:prstGeom prst="rect">
            <a:avLst/>
          </a:prstGeom>
          <a:noFill/>
          <a:ln w="12700" algn="ctr">
            <a:noFill/>
            <a:miter lim="800000"/>
            <a:headEnd/>
            <a:tailEnd/>
          </a:ln>
          <a:effectLst/>
        </p:spPr>
        <p:txBody>
          <a:bodyPr wrap="square" lIns="0" tIns="0" rIns="39600" bIns="0" anchor="ctr" anchorCtr="0">
            <a:spAutoFit/>
          </a:bodyPr>
          <a:lstStyle/>
          <a:p>
            <a:pPr algn="r" fontAlgn="ctr">
              <a:spcBef>
                <a:spcPct val="50000"/>
              </a:spcBef>
              <a:buClr>
                <a:srgbClr val="0C2D83"/>
              </a:buClr>
              <a:defRPr/>
            </a:pPr>
            <a:r>
              <a:rPr lang="en-US" altLang="ko-KR" sz="1400" b="1">
                <a:solidFill>
                  <a:srgbClr val="FF0000"/>
                </a:solidFill>
                <a:latin typeface="KoPub돋움체 Medium" panose="00000600000000000000" pitchFamily="2" charset="-127"/>
                <a:ea typeface="KoPub돋움체 Medium" panose="00000600000000000000" pitchFamily="2" charset="-127"/>
              </a:rPr>
              <a:t>Draft</a:t>
            </a:r>
          </a:p>
        </p:txBody>
      </p:sp>
      <p:sp>
        <p:nvSpPr>
          <p:cNvPr id="13" name="Shape 8">
            <a:extLst>
              <a:ext uri="{FF2B5EF4-FFF2-40B4-BE49-F238E27FC236}">
                <a16:creationId xmlns:a16="http://schemas.microsoft.com/office/drawing/2014/main" id="{E7D6E0F2-0A37-4212-916F-A6C7F75DCD76}"/>
              </a:ext>
            </a:extLst>
          </p:cNvPr>
          <p:cNvSpPr txBox="1">
            <a:spLocks/>
          </p:cNvSpPr>
          <p:nvPr userDrawn="1"/>
        </p:nvSpPr>
        <p:spPr>
          <a:xfrm>
            <a:off x="9174564" y="6458858"/>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a:t>
            </a:fld>
            <a:endParaRPr lang="en-GB" sz="1000">
              <a:solidFill>
                <a:schemeClr val="accent2"/>
              </a:solidFill>
              <a:latin typeface="+mn-lt"/>
              <a:ea typeface="Arial"/>
              <a:cs typeface="Arial" panose="020B0604020202020204" pitchFamily="34" charset="0"/>
            </a:endParaRPr>
          </a:p>
        </p:txBody>
      </p:sp>
      <p:sp>
        <p:nvSpPr>
          <p:cNvPr id="14" name="TextBox 13">
            <a:extLst>
              <a:ext uri="{FF2B5EF4-FFF2-40B4-BE49-F238E27FC236}">
                <a16:creationId xmlns:a16="http://schemas.microsoft.com/office/drawing/2014/main" id="{895FEAE4-E8C4-4A61-BBED-D667D6DB44FE}"/>
              </a:ext>
              <a:ext uri="{C183D7F6-B498-43B3-948B-1728B52AA6E4}">
                <adec:decorative xmlns:adec="http://schemas.microsoft.com/office/drawing/2017/decorative" val="1"/>
              </a:ext>
            </a:extLst>
          </p:cNvPr>
          <p:cNvSpPr txBox="1"/>
          <p:nvPr userDrawn="1">
            <p:custDataLst>
              <p:tags r:id="rId43"/>
            </p:custDataLst>
          </p:nvPr>
        </p:nvSpPr>
        <p:spPr>
          <a:xfrm>
            <a:off x="4282826" y="6673134"/>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kern="1200" noProof="0">
                <a:solidFill>
                  <a:schemeClr val="tx1"/>
                </a:solidFill>
                <a:latin typeface="+mn-lt"/>
                <a:ea typeface="+mn-ea"/>
                <a:cs typeface="+mn-cs"/>
              </a:rPr>
              <a:t>Document Classification: KPMG Confidential</a:t>
            </a:r>
            <a:endParaRPr lang="en-GB" sz="600" b="1" kern="1200" noProof="0">
              <a:solidFill>
                <a:schemeClr val="tx1"/>
              </a:solidFill>
              <a:latin typeface="+mn-lt"/>
              <a:ea typeface="+mn-ea"/>
              <a:cs typeface="+mn-cs"/>
            </a:endParaRPr>
          </a:p>
        </p:txBody>
      </p:sp>
      <p:cxnSp>
        <p:nvCxnSpPr>
          <p:cNvPr id="16" name="Straight Connector 15">
            <a:extLst>
              <a:ext uri="{FF2B5EF4-FFF2-40B4-BE49-F238E27FC236}">
                <a16:creationId xmlns:a16="http://schemas.microsoft.com/office/drawing/2014/main" id="{2B4AC6CA-1CB5-4B3C-936C-11C979141293}"/>
              </a:ext>
            </a:extLst>
          </p:cNvPr>
          <p:cNvCxnSpPr/>
          <p:nvPr userDrawn="1"/>
        </p:nvCxnSpPr>
        <p:spPr>
          <a:xfrm>
            <a:off x="9156505" y="6442232"/>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그림 8">
            <a:extLst>
              <a:ext uri="{FF2B5EF4-FFF2-40B4-BE49-F238E27FC236}">
                <a16:creationId xmlns:a16="http://schemas.microsoft.com/office/drawing/2014/main" id="{C66721A2-FA35-47B3-8A24-2CAC00DBC2A3}"/>
              </a:ext>
            </a:extLst>
          </p:cNvPr>
          <p:cNvPicPr>
            <a:picLocks noChangeAspect="1"/>
          </p:cNvPicPr>
          <p:nvPr userDrawn="1"/>
        </p:nvPicPr>
        <p:blipFill>
          <a:blip r:embed="rId44"/>
          <a:stretch>
            <a:fillRect/>
          </a:stretch>
        </p:blipFill>
        <p:spPr>
          <a:xfrm>
            <a:off x="488950" y="6448779"/>
            <a:ext cx="749905" cy="174161"/>
          </a:xfrm>
          <a:prstGeom prst="rect">
            <a:avLst/>
          </a:prstGeom>
        </p:spPr>
      </p:pic>
      <p:sp>
        <p:nvSpPr>
          <p:cNvPr id="12" name="TextBox 11">
            <a:extLst>
              <a:ext uri="{FF2B5EF4-FFF2-40B4-BE49-F238E27FC236}">
                <a16:creationId xmlns:a16="http://schemas.microsoft.com/office/drawing/2014/main" id="{85723A68-5866-4B18-823B-E745C3823AB0}"/>
              </a:ext>
              <a:ext uri="{C183D7F6-B498-43B3-948B-1728B52AA6E4}">
                <adec:decorative xmlns:adec="http://schemas.microsoft.com/office/drawing/2017/decorative" val="1"/>
              </a:ext>
            </a:extLst>
          </p:cNvPr>
          <p:cNvSpPr txBox="1"/>
          <p:nvPr userDrawn="1"/>
        </p:nvSpPr>
        <p:spPr>
          <a:xfrm>
            <a:off x="1550341" y="6441231"/>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grpSp>
        <p:nvGrpSpPr>
          <p:cNvPr id="6" name="Group 16">
            <a:extLst>
              <a:ext uri="{FF2B5EF4-FFF2-40B4-BE49-F238E27FC236}">
                <a16:creationId xmlns:a16="http://schemas.microsoft.com/office/drawing/2014/main" id="{5F07ED00-22AF-5DF8-2954-DA77041B1AA6}"/>
              </a:ext>
            </a:extLst>
          </p:cNvPr>
          <p:cNvGrpSpPr/>
          <p:nvPr userDrawn="1"/>
        </p:nvGrpSpPr>
        <p:grpSpPr>
          <a:xfrm>
            <a:off x="-684727" y="1138164"/>
            <a:ext cx="498229" cy="3488693"/>
            <a:chOff x="431800" y="1809427"/>
            <a:chExt cx="498229" cy="3488693"/>
          </a:xfrm>
        </p:grpSpPr>
        <p:sp>
          <p:nvSpPr>
            <p:cNvPr id="7" name="Rectangle 18">
              <a:extLst>
                <a:ext uri="{FF2B5EF4-FFF2-40B4-BE49-F238E27FC236}">
                  <a16:creationId xmlns:a16="http://schemas.microsoft.com/office/drawing/2014/main" id="{85A07FA2-7D69-9D5D-F6C7-6043C77AEC2D}"/>
                </a:ext>
              </a:extLst>
            </p:cNvPr>
            <p:cNvSpPr>
              <a:spLocks/>
            </p:cNvSpPr>
            <p:nvPr userDrawn="1"/>
          </p:nvSpPr>
          <p:spPr>
            <a:xfrm>
              <a:off x="431800" y="2323989"/>
              <a:ext cx="498229"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8" name="Rectangle 19">
              <a:extLst>
                <a:ext uri="{FF2B5EF4-FFF2-40B4-BE49-F238E27FC236}">
                  <a16:creationId xmlns:a16="http://schemas.microsoft.com/office/drawing/2014/main" id="{833BAD37-195C-3F7C-E5FB-080DDDC4B8F6}"/>
                </a:ext>
              </a:extLst>
            </p:cNvPr>
            <p:cNvSpPr>
              <a:spLocks/>
            </p:cNvSpPr>
            <p:nvPr userDrawn="1"/>
          </p:nvSpPr>
          <p:spPr>
            <a:xfrm>
              <a:off x="431800" y="1809427"/>
              <a:ext cx="498229"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10" name="Rectangle 20">
              <a:extLst>
                <a:ext uri="{FF2B5EF4-FFF2-40B4-BE49-F238E27FC236}">
                  <a16:creationId xmlns:a16="http://schemas.microsoft.com/office/drawing/2014/main" id="{5FFE6E96-C864-05CB-6224-C3D200DF5F9F}"/>
                </a:ext>
              </a:extLst>
            </p:cNvPr>
            <p:cNvSpPr>
              <a:spLocks/>
            </p:cNvSpPr>
            <p:nvPr userDrawn="1"/>
          </p:nvSpPr>
          <p:spPr>
            <a:xfrm>
              <a:off x="431800" y="2838550"/>
              <a:ext cx="498229"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12</a:t>
              </a:r>
            </a:p>
            <a:p>
              <a:pPr algn="ctr"/>
              <a:r>
                <a:rPr lang="en-GB" sz="800">
                  <a:solidFill>
                    <a:schemeClr val="bg1"/>
                  </a:solidFill>
                </a:rPr>
                <a:t>35</a:t>
              </a:r>
            </a:p>
            <a:p>
              <a:pPr algn="ctr"/>
              <a:r>
                <a:rPr lang="en-GB" sz="800">
                  <a:solidFill>
                    <a:schemeClr val="bg1"/>
                  </a:solidFill>
                </a:rPr>
                <a:t>60</a:t>
              </a:r>
            </a:p>
          </p:txBody>
        </p:sp>
        <p:sp>
          <p:nvSpPr>
            <p:cNvPr id="11" name="Rectangle 30">
              <a:extLst>
                <a:ext uri="{FF2B5EF4-FFF2-40B4-BE49-F238E27FC236}">
                  <a16:creationId xmlns:a16="http://schemas.microsoft.com/office/drawing/2014/main" id="{EFACC3C1-7E1B-72E1-D3DE-F5349C838CD6}"/>
                </a:ext>
              </a:extLst>
            </p:cNvPr>
            <p:cNvSpPr>
              <a:spLocks/>
            </p:cNvSpPr>
            <p:nvPr userDrawn="1"/>
          </p:nvSpPr>
          <p:spPr>
            <a:xfrm>
              <a:off x="431800" y="3353112"/>
              <a:ext cx="498229"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172</a:t>
              </a:r>
            </a:p>
            <a:p>
              <a:pPr algn="ctr"/>
              <a:r>
                <a:rPr lang="en-GB" sz="800">
                  <a:solidFill>
                    <a:sysClr val="windowText" lastClr="000000"/>
                  </a:solidFill>
                </a:rPr>
                <a:t>234</a:t>
              </a:r>
            </a:p>
            <a:p>
              <a:pPr algn="ctr"/>
              <a:r>
                <a:rPr lang="en-GB" sz="800">
                  <a:solidFill>
                    <a:sysClr val="windowText" lastClr="000000"/>
                  </a:solidFill>
                </a:rPr>
                <a:t>255</a:t>
              </a:r>
            </a:p>
          </p:txBody>
        </p:sp>
        <p:sp>
          <p:nvSpPr>
            <p:cNvPr id="15" name="Rectangle 32">
              <a:extLst>
                <a:ext uri="{FF2B5EF4-FFF2-40B4-BE49-F238E27FC236}">
                  <a16:creationId xmlns:a16="http://schemas.microsoft.com/office/drawing/2014/main" id="{F5FDA0DE-E199-91CD-CDB7-6B26C4FAAFD1}"/>
                </a:ext>
              </a:extLst>
            </p:cNvPr>
            <p:cNvSpPr>
              <a:spLocks/>
            </p:cNvSpPr>
            <p:nvPr userDrawn="1"/>
          </p:nvSpPr>
          <p:spPr>
            <a:xfrm>
              <a:off x="431800" y="3864167"/>
              <a:ext cx="498229"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184</a:t>
              </a:r>
            </a:p>
            <a:p>
              <a:pPr algn="ctr"/>
              <a:r>
                <a:rPr lang="en-GB" sz="800">
                  <a:solidFill>
                    <a:schemeClr val="bg1"/>
                  </a:solidFill>
                </a:rPr>
                <a:t>245</a:t>
              </a:r>
            </a:p>
          </p:txBody>
        </p:sp>
        <p:sp>
          <p:nvSpPr>
            <p:cNvPr id="17" name="Rectangle 33">
              <a:extLst>
                <a:ext uri="{FF2B5EF4-FFF2-40B4-BE49-F238E27FC236}">
                  <a16:creationId xmlns:a16="http://schemas.microsoft.com/office/drawing/2014/main" id="{8181CD6C-2F46-5851-CD01-FD4C9D130871}"/>
                </a:ext>
              </a:extLst>
            </p:cNvPr>
            <p:cNvSpPr>
              <a:spLocks/>
            </p:cNvSpPr>
            <p:nvPr userDrawn="1"/>
          </p:nvSpPr>
          <p:spPr>
            <a:xfrm>
              <a:off x="431800" y="4378727"/>
              <a:ext cx="498229"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18" name="Rectangle 34">
              <a:extLst>
                <a:ext uri="{FF2B5EF4-FFF2-40B4-BE49-F238E27FC236}">
                  <a16:creationId xmlns:a16="http://schemas.microsoft.com/office/drawing/2014/main" id="{ECC75BC5-AEB9-4FCD-87F3-EE97F4BD8DDD}"/>
                </a:ext>
              </a:extLst>
            </p:cNvPr>
            <p:cNvSpPr>
              <a:spLocks/>
            </p:cNvSpPr>
            <p:nvPr userDrawn="1"/>
          </p:nvSpPr>
          <p:spPr>
            <a:xfrm>
              <a:off x="431800" y="4886895"/>
              <a:ext cx="498229"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grpSp>
      <p:pic>
        <p:nvPicPr>
          <p:cNvPr id="19" name="그림 18" descr="그래픽, 스크린샷, 로고, 폰트이(가) 표시된 사진&#10;&#10;자동 생성된 설명">
            <a:extLst>
              <a:ext uri="{FF2B5EF4-FFF2-40B4-BE49-F238E27FC236}">
                <a16:creationId xmlns:a16="http://schemas.microsoft.com/office/drawing/2014/main" id="{B42E59E9-1A06-4977-E27C-13264AF86831}"/>
              </a:ext>
            </a:extLst>
          </p:cNvPr>
          <p:cNvPicPr>
            <a:picLocks noChangeAspect="1"/>
          </p:cNvPicPr>
          <p:nvPr userDrawn="1"/>
        </p:nvPicPr>
        <p:blipFill>
          <a:blip r:embed="rId45"/>
          <a:stretch>
            <a:fillRect/>
          </a:stretch>
        </p:blipFill>
        <p:spPr>
          <a:xfrm>
            <a:off x="7982596" y="6126364"/>
            <a:ext cx="1151792" cy="814399"/>
          </a:xfrm>
          <a:prstGeom prst="rect">
            <a:avLst/>
          </a:prstGeom>
        </p:spPr>
      </p:pic>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31" r:id="rId1"/>
    <p:sldLayoutId id="2147483757" r:id="rId2"/>
    <p:sldLayoutId id="2147483732" r:id="rId3"/>
    <p:sldLayoutId id="2147483733" r:id="rId4"/>
    <p:sldLayoutId id="2147483734" r:id="rId5"/>
    <p:sldLayoutId id="2147483735" r:id="rId6"/>
    <p:sldLayoutId id="2147483736" r:id="rId7"/>
    <p:sldLayoutId id="2147483737" r:id="rId8"/>
    <p:sldLayoutId id="2147483738" r:id="rId9"/>
    <p:sldLayoutId id="2147483707" r:id="rId10"/>
    <p:sldLayoutId id="2147483729" r:id="rId11"/>
    <p:sldLayoutId id="2147483723" r:id="rId12"/>
    <p:sldLayoutId id="2147483726" r:id="rId13"/>
    <p:sldLayoutId id="2147483666" r:id="rId14"/>
    <p:sldLayoutId id="2147483739" r:id="rId15"/>
    <p:sldLayoutId id="2147483705" r:id="rId16"/>
    <p:sldLayoutId id="2147483740" r:id="rId17"/>
    <p:sldLayoutId id="2147483689" r:id="rId18"/>
    <p:sldLayoutId id="2147483741" r:id="rId19"/>
    <p:sldLayoutId id="2147483690" r:id="rId20"/>
    <p:sldLayoutId id="2147483692" r:id="rId21"/>
    <p:sldLayoutId id="2147483742" r:id="rId22"/>
    <p:sldLayoutId id="2147483693" r:id="rId23"/>
    <p:sldLayoutId id="2147483701" r:id="rId24"/>
    <p:sldLayoutId id="2147483744" r:id="rId25"/>
    <p:sldLayoutId id="2147483743" r:id="rId26"/>
    <p:sldLayoutId id="2147483745" r:id="rId27"/>
    <p:sldLayoutId id="2147483697" r:id="rId28"/>
    <p:sldLayoutId id="2147483746" r:id="rId29"/>
    <p:sldLayoutId id="2147483698" r:id="rId30"/>
    <p:sldLayoutId id="2147483699" r:id="rId31"/>
    <p:sldLayoutId id="2147483711" r:id="rId32"/>
    <p:sldLayoutId id="2147483747" r:id="rId33"/>
    <p:sldLayoutId id="2147483682" r:id="rId34"/>
    <p:sldLayoutId id="2147483748" r:id="rId35"/>
    <p:sldLayoutId id="2147483749" r:id="rId36"/>
    <p:sldLayoutId id="2147483667" r:id="rId37"/>
    <p:sldLayoutId id="2147483750" r:id="rId38"/>
    <p:sldLayoutId id="2147483751" r:id="rId39"/>
    <p:sldLayoutId id="2147483752" r:id="rId40"/>
    <p:sldLayoutId id="2147483754" r:id="rId41"/>
  </p:sldLayoutIdLst>
  <p:txStyles>
    <p:titleStyle>
      <a:lvl1pPr algn="l" defTabSz="914400" rtl="0" eaLnBrk="1" latinLnBrk="1" hangingPunct="1">
        <a:lnSpc>
          <a:spcPct val="70000"/>
        </a:lnSpc>
        <a:spcBef>
          <a:spcPct val="0"/>
        </a:spcBef>
        <a:buNone/>
        <a:defRPr sz="3800" kern="1200">
          <a:solidFill>
            <a:schemeClr val="tx2"/>
          </a:solidFill>
          <a:latin typeface="+mj-lt"/>
          <a:ea typeface="+mj-ea"/>
          <a:cs typeface="+mj-cs"/>
        </a:defRPr>
      </a:lvl1pPr>
    </p:titleStyle>
    <p:body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308" userDrawn="1">
          <p15:clr>
            <a:srgbClr val="F26B43"/>
          </p15:clr>
        </p15:guide>
        <p15:guide id="3" pos="5932" userDrawn="1">
          <p15:clr>
            <a:srgbClr val="F26B43"/>
          </p15:clr>
        </p15:guide>
        <p15:guide id="4" orient="horz" pos="742" userDrawn="1">
          <p15:clr>
            <a:srgbClr val="F26B43"/>
          </p15:clr>
        </p15:guide>
        <p15:guide id="6" orient="horz" pos="279" userDrawn="1">
          <p15:clr>
            <a:srgbClr val="F26B43"/>
          </p15:clr>
        </p15:guide>
        <p15:guide id="7" orient="horz" pos="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1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2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2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0.xml"/><Relationship Id="rId1" Type="http://schemas.openxmlformats.org/officeDocument/2006/relationships/tags" Target="../tags/tag2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0.xml"/><Relationship Id="rId1" Type="http://schemas.openxmlformats.org/officeDocument/2006/relationships/tags" Target="../tags/tag2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2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FA339D-71EE-20A1-7613-081350837841}"/>
              </a:ext>
            </a:extLst>
          </p:cNvPr>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327411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Oregovomab-FL</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Oregovomab FL</a:t>
            </a:r>
            <a:endParaRPr lang="en-US" altLang="ko-KR" sz="2800" b="1"/>
          </a:p>
        </p:txBody>
      </p:sp>
      <p:grpSp>
        <p:nvGrpSpPr>
          <p:cNvPr id="4" name="그룹 3">
            <a:extLst>
              <a:ext uri="{FF2B5EF4-FFF2-40B4-BE49-F238E27FC236}">
                <a16:creationId xmlns:a16="http://schemas.microsoft.com/office/drawing/2014/main" id="{E592E22D-1AB5-1852-8947-5F9E0E951C10}"/>
              </a:ext>
            </a:extLst>
          </p:cNvPr>
          <p:cNvGrpSpPr/>
          <p:nvPr/>
        </p:nvGrpSpPr>
        <p:grpSpPr>
          <a:xfrm>
            <a:off x="488950" y="1314941"/>
            <a:ext cx="8914074" cy="288000"/>
            <a:chOff x="452439" y="1416168"/>
            <a:chExt cx="4392613" cy="288000"/>
          </a:xfrm>
        </p:grpSpPr>
        <p:sp>
          <p:nvSpPr>
            <p:cNvPr id="5" name="TextBox 4">
              <a:extLst>
                <a:ext uri="{FF2B5EF4-FFF2-40B4-BE49-F238E27FC236}">
                  <a16:creationId xmlns:a16="http://schemas.microsoft.com/office/drawing/2014/main" id="{52C45326-2C24-B484-7CB2-A0E4397DB3E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Oregovomab-FL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77990721-356C-496C-AFC2-B418CD97C6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5700B4C5-F6B2-F596-DD2D-3A0724FCAE1B}"/>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3" name="표 2">
            <a:extLst>
              <a:ext uri="{FF2B5EF4-FFF2-40B4-BE49-F238E27FC236}">
                <a16:creationId xmlns:a16="http://schemas.microsoft.com/office/drawing/2014/main" id="{7019FDDC-1797-C762-436C-5A93BEB4EE5B}"/>
              </a:ext>
            </a:extLst>
          </p:cNvPr>
          <p:cNvGraphicFramePr>
            <a:graphicFrameLocks noGrp="1"/>
          </p:cNvGraphicFramePr>
          <p:nvPr>
            <p:extLst>
              <p:ext uri="{D42A27DB-BD31-4B8C-83A1-F6EECF244321}">
                <p14:modId xmlns:p14="http://schemas.microsoft.com/office/powerpoint/2010/main" val="4230742026"/>
              </p:ext>
            </p:extLst>
          </p:nvPr>
        </p:nvGraphicFramePr>
        <p:xfrm>
          <a:off x="504000" y="1728000"/>
          <a:ext cx="8928093" cy="3346680"/>
        </p:xfrm>
        <a:graphic>
          <a:graphicData uri="http://schemas.openxmlformats.org/drawingml/2006/table">
            <a:tbl>
              <a:tblPr/>
              <a:tblGrid>
                <a:gridCol w="1392782">
                  <a:extLst>
                    <a:ext uri="{9D8B030D-6E8A-4147-A177-3AD203B41FA5}">
                      <a16:colId xmlns:a16="http://schemas.microsoft.com/office/drawing/2014/main" val="528966519"/>
                    </a:ext>
                  </a:extLst>
                </a:gridCol>
                <a:gridCol w="428548">
                  <a:extLst>
                    <a:ext uri="{9D8B030D-6E8A-4147-A177-3AD203B41FA5}">
                      <a16:colId xmlns:a16="http://schemas.microsoft.com/office/drawing/2014/main" val="1977711111"/>
                    </a:ext>
                  </a:extLst>
                </a:gridCol>
                <a:gridCol w="214274">
                  <a:extLst>
                    <a:ext uri="{9D8B030D-6E8A-4147-A177-3AD203B41FA5}">
                      <a16:colId xmlns:a16="http://schemas.microsoft.com/office/drawing/2014/main" val="2193908022"/>
                    </a:ext>
                  </a:extLst>
                </a:gridCol>
                <a:gridCol w="428548">
                  <a:extLst>
                    <a:ext uri="{9D8B030D-6E8A-4147-A177-3AD203B41FA5}">
                      <a16:colId xmlns:a16="http://schemas.microsoft.com/office/drawing/2014/main" val="1701829418"/>
                    </a:ext>
                  </a:extLst>
                </a:gridCol>
                <a:gridCol w="428548">
                  <a:extLst>
                    <a:ext uri="{9D8B030D-6E8A-4147-A177-3AD203B41FA5}">
                      <a16:colId xmlns:a16="http://schemas.microsoft.com/office/drawing/2014/main" val="3014615193"/>
                    </a:ext>
                  </a:extLst>
                </a:gridCol>
                <a:gridCol w="464261">
                  <a:extLst>
                    <a:ext uri="{9D8B030D-6E8A-4147-A177-3AD203B41FA5}">
                      <a16:colId xmlns:a16="http://schemas.microsoft.com/office/drawing/2014/main" val="1950048545"/>
                    </a:ext>
                  </a:extLst>
                </a:gridCol>
                <a:gridCol w="464261">
                  <a:extLst>
                    <a:ext uri="{9D8B030D-6E8A-4147-A177-3AD203B41FA5}">
                      <a16:colId xmlns:a16="http://schemas.microsoft.com/office/drawing/2014/main" val="4173171651"/>
                    </a:ext>
                  </a:extLst>
                </a:gridCol>
                <a:gridCol w="464261">
                  <a:extLst>
                    <a:ext uri="{9D8B030D-6E8A-4147-A177-3AD203B41FA5}">
                      <a16:colId xmlns:a16="http://schemas.microsoft.com/office/drawing/2014/main" val="3272735533"/>
                    </a:ext>
                  </a:extLst>
                </a:gridCol>
                <a:gridCol w="464261">
                  <a:extLst>
                    <a:ext uri="{9D8B030D-6E8A-4147-A177-3AD203B41FA5}">
                      <a16:colId xmlns:a16="http://schemas.microsoft.com/office/drawing/2014/main" val="1135172530"/>
                    </a:ext>
                  </a:extLst>
                </a:gridCol>
                <a:gridCol w="464261">
                  <a:extLst>
                    <a:ext uri="{9D8B030D-6E8A-4147-A177-3AD203B41FA5}">
                      <a16:colId xmlns:a16="http://schemas.microsoft.com/office/drawing/2014/main" val="1695687769"/>
                    </a:ext>
                  </a:extLst>
                </a:gridCol>
                <a:gridCol w="464261">
                  <a:extLst>
                    <a:ext uri="{9D8B030D-6E8A-4147-A177-3AD203B41FA5}">
                      <a16:colId xmlns:a16="http://schemas.microsoft.com/office/drawing/2014/main" val="2424293570"/>
                    </a:ext>
                  </a:extLst>
                </a:gridCol>
                <a:gridCol w="464261">
                  <a:extLst>
                    <a:ext uri="{9D8B030D-6E8A-4147-A177-3AD203B41FA5}">
                      <a16:colId xmlns:a16="http://schemas.microsoft.com/office/drawing/2014/main" val="2043686223"/>
                    </a:ext>
                  </a:extLst>
                </a:gridCol>
                <a:gridCol w="464261">
                  <a:extLst>
                    <a:ext uri="{9D8B030D-6E8A-4147-A177-3AD203B41FA5}">
                      <a16:colId xmlns:a16="http://schemas.microsoft.com/office/drawing/2014/main" val="4174384565"/>
                    </a:ext>
                  </a:extLst>
                </a:gridCol>
                <a:gridCol w="464261">
                  <a:extLst>
                    <a:ext uri="{9D8B030D-6E8A-4147-A177-3AD203B41FA5}">
                      <a16:colId xmlns:a16="http://schemas.microsoft.com/office/drawing/2014/main" val="2400921064"/>
                    </a:ext>
                  </a:extLst>
                </a:gridCol>
                <a:gridCol w="464261">
                  <a:extLst>
                    <a:ext uri="{9D8B030D-6E8A-4147-A177-3AD203B41FA5}">
                      <a16:colId xmlns:a16="http://schemas.microsoft.com/office/drawing/2014/main" val="3075352597"/>
                    </a:ext>
                  </a:extLst>
                </a:gridCol>
                <a:gridCol w="464261">
                  <a:extLst>
                    <a:ext uri="{9D8B030D-6E8A-4147-A177-3AD203B41FA5}">
                      <a16:colId xmlns:a16="http://schemas.microsoft.com/office/drawing/2014/main" val="84890435"/>
                    </a:ext>
                  </a:extLst>
                </a:gridCol>
                <a:gridCol w="464261">
                  <a:extLst>
                    <a:ext uri="{9D8B030D-6E8A-4147-A177-3AD203B41FA5}">
                      <a16:colId xmlns:a16="http://schemas.microsoft.com/office/drawing/2014/main" val="4261361119"/>
                    </a:ext>
                  </a:extLst>
                </a:gridCol>
                <a:gridCol w="464261">
                  <a:extLst>
                    <a:ext uri="{9D8B030D-6E8A-4147-A177-3AD203B41FA5}">
                      <a16:colId xmlns:a16="http://schemas.microsoft.com/office/drawing/2014/main" val="2383955915"/>
                    </a:ext>
                  </a:extLst>
                </a:gridCol>
              </a:tblGrid>
              <a:tr h="162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208638740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Oregovomab-FL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매출액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$188,498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$835,810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$1,372,087</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$1,796,531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$2,124,387</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$2,247,636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$2,286,444</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$2,311,323</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$2,339,526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$2,428,170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$2,435,960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$2,444,521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$2,453,705</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$2,266,616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$2,029,022</a:t>
                      </a:r>
                    </a:p>
                  </a:txBody>
                  <a:tcPr marL="0" marR="18000" marT="0" marB="0" anchor="ctr">
                    <a:lnL>
                      <a:noFill/>
                    </a:lnL>
                    <a:lnR>
                      <a:noFill/>
                    </a:lnR>
                    <a:lnT>
                      <a:noFill/>
                    </a:lnT>
                    <a:lnB>
                      <a:noFill/>
                    </a:lnB>
                  </a:tcPr>
                </a:tc>
                <a:extLst>
                  <a:ext uri="{0D108BD9-81ED-4DB2-BD59-A6C34878D82A}">
                    <a16:rowId xmlns:a16="http://schemas.microsoft.com/office/drawing/2014/main" val="3730637169"/>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$188,498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$597,891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$816,339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$965,399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$1,131,276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$1,153,398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$1,175,805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$1,198,727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$1,222,095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$1,245,917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$1,270,200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$1,295,029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$1,320,256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$1,164,488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$951,920</a:t>
                      </a:r>
                    </a:p>
                  </a:txBody>
                  <a:tcPr marL="0" marR="18000" marT="0" marB="0" anchor="ctr">
                    <a:lnL>
                      <a:noFill/>
                    </a:lnL>
                    <a:lnR>
                      <a:noFill/>
                    </a:lnR>
                    <a:lnT>
                      <a:noFill/>
                    </a:lnT>
                    <a:lnB>
                      <a:noFill/>
                    </a:lnB>
                  </a:tcPr>
                </a:tc>
                <a:extLst>
                  <a:ext uri="{0D108BD9-81ED-4DB2-BD59-A6C34878D82A}">
                    <a16:rowId xmlns:a16="http://schemas.microsoft.com/office/drawing/2014/main" val="413554101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$217,599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$493,105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$650,158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$743,129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$836,726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$823,760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$810,978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$798,443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$786,053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$773,870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$761,891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$750,081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$738,468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$727,020</a:t>
                      </a:r>
                    </a:p>
                  </a:txBody>
                  <a:tcPr marL="0" marR="18000" marT="0" marB="0" anchor="ctr">
                    <a:lnL>
                      <a:noFill/>
                    </a:lnL>
                    <a:lnR>
                      <a:noFill/>
                    </a:lnR>
                    <a:lnT>
                      <a:noFill/>
                    </a:lnT>
                    <a:lnB>
                      <a:noFill/>
                    </a:lnB>
                  </a:tcPr>
                </a:tc>
                <a:extLst>
                  <a:ext uri="{0D108BD9-81ED-4DB2-BD59-A6C34878D82A}">
                    <a16:rowId xmlns:a16="http://schemas.microsoft.com/office/drawing/2014/main" val="4257081637"/>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$20,320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$44,676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$66,222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$89,401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$89,180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$88,958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$88,769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$88,547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$88,326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$88,136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$87,915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$87,693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$71,941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$62,268</a:t>
                      </a:r>
                    </a:p>
                  </a:txBody>
                  <a:tcPr marL="0" marR="18000" marT="0" marB="0" anchor="ctr">
                    <a:lnL>
                      <a:noFill/>
                    </a:lnL>
                    <a:lnR>
                      <a:noFill/>
                    </a:lnR>
                    <a:lnT>
                      <a:noFill/>
                    </a:lnT>
                    <a:lnB>
                      <a:noFill/>
                    </a:lnB>
                  </a:tcPr>
                </a:tc>
                <a:extLst>
                  <a:ext uri="{0D108BD9-81ED-4DB2-BD59-A6C34878D82A}">
                    <a16:rowId xmlns:a16="http://schemas.microsoft.com/office/drawing/2014/main" val="3102750400"/>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$17,968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$114,752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$160,581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$168,332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$197,920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$212,849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$230,441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$307,874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$303,754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$299,687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$295,675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$291,719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$287,814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0211110"/>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로열티율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81732416"/>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 수익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(C = A x 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$30,474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$135,123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$221,821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$290,439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$343,443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$363,368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$369,642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$373,664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$378,223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$392,554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$393,813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$395,198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$396,682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$366,436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$328,025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703352824"/>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지급로열티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$1,524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$6,444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$6,655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$8,713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$10,303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$10,901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$11,089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$11,210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$11,347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$11,777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$11,814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$11,856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$10,993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$9,841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6096719"/>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$128,678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$215,166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$281,726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$333,139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$352,467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$358,553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$362,454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$366,877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$380,778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$381,999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$383,342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$384,782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$355,443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$318,184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47830396"/>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$(7,643)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$(33,971)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$(56,804)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$(74,376)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$(87,949)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$(93,051)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$(94,658)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$(95,688)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$(96,855)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$(100,525)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$(100,848)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$(101,202)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$(101,582)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$(93,837)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$(84,001)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8469913"/>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$21,307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$94,707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$207,350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$245,191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$259,416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$263,895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$266,766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$270,021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$280,252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$281,151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$282,139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$283,199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$261,606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$234,184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31953967"/>
                  </a:ext>
                </a:extLst>
              </a:tr>
              <a:tr h="162000">
                <a:tc>
                  <a:txBody>
                    <a:bodyPr/>
                    <a:lstStyle/>
                    <a:p>
                      <a:pPr algn="r" fontAlgn="ct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상업화 성공확률</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100.0%</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63126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$7,905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$35,136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$58,752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$76,927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$90,966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$96,243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$97,905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$98,970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$100,178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$103,974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$104,307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$104,674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$105,067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$97,056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$86,882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2430213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0.9747</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0.5692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0.4637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0.3778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0.3078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0.2508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0.2043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0.1664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0.1356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0.1105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0.0733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0.0597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0.0487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979996"/>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$4,499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$16,293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$22,196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$23,677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$22,811</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$19,662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$16,295</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$13,420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$11,067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$9,358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$7,649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$6,253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$5,114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$3,848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$2,807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72904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$184,951</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95932774"/>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상각절세효과</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$10,057</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49182971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Oregovomab-FL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$195,008</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3283379413"/>
                  </a:ext>
                </a:extLst>
              </a:tr>
              <a:tr h="82473">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환율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원</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달러</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1,344.8 </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172281089"/>
                  </a:ext>
                </a:extLst>
              </a:tr>
              <a:tr h="162000">
                <a:tc>
                  <a:txBody>
                    <a:bodyPr/>
                    <a:lstStyle/>
                    <a:p>
                      <a:pPr algn="l" rtl="0"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Oregovomab-FL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백만원</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262,247</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2222463478"/>
                  </a:ext>
                </a:extLst>
              </a:tr>
            </a:tbl>
          </a:graphicData>
        </a:graphic>
      </p:graphicFrame>
      <p:sp>
        <p:nvSpPr>
          <p:cNvPr id="2" name="직사각형 1">
            <a:extLst>
              <a:ext uri="{FF2B5EF4-FFF2-40B4-BE49-F238E27FC236}">
                <a16:creationId xmlns:a16="http://schemas.microsoft.com/office/drawing/2014/main" id="{CD0C03AD-A05A-8196-48DE-04A5961C1DF1}"/>
              </a:ext>
            </a:extLst>
          </p:cNvPr>
          <p:cNvSpPr/>
          <p:nvPr/>
        </p:nvSpPr>
        <p:spPr>
          <a:xfrm>
            <a:off x="2467276" y="423313"/>
            <a:ext cx="4645640" cy="2752776"/>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l"/>
            <a:r>
              <a:rPr lang="ko-KR" altLang="en-US" sz="1000">
                <a:solidFill>
                  <a:schemeClr val="bg1"/>
                </a:solidFill>
              </a:rPr>
              <a:t>수정 필요</a:t>
            </a:r>
            <a:endParaRPr lang="en-US" altLang="ko-KR" sz="1000">
              <a:solidFill>
                <a:schemeClr val="bg1"/>
              </a:solidFill>
            </a:endParaRPr>
          </a:p>
          <a:p>
            <a:pPr algn="l"/>
            <a:endParaRPr lang="en-US" altLang="ko-KR" sz="1000">
              <a:solidFill>
                <a:schemeClr val="bg1"/>
              </a:solidFill>
            </a:endParaRPr>
          </a:p>
          <a:p>
            <a:pPr algn="l"/>
            <a:r>
              <a:rPr lang="ko-KR" altLang="en-US" sz="1000" err="1">
                <a:solidFill>
                  <a:schemeClr val="bg1"/>
                </a:solidFill>
              </a:rPr>
              <a:t>한장에</a:t>
            </a:r>
            <a:r>
              <a:rPr lang="ko-KR" altLang="en-US" sz="1000">
                <a:solidFill>
                  <a:schemeClr val="bg1"/>
                </a:solidFill>
              </a:rPr>
              <a:t> </a:t>
            </a:r>
            <a:r>
              <a:rPr lang="ko-KR" altLang="en-US" sz="1000" err="1">
                <a:solidFill>
                  <a:schemeClr val="bg1"/>
                </a:solidFill>
              </a:rPr>
              <a:t>안들어가면</a:t>
            </a:r>
            <a:r>
              <a:rPr lang="ko-KR" altLang="en-US" sz="1000">
                <a:solidFill>
                  <a:schemeClr val="bg1"/>
                </a:solidFill>
              </a:rPr>
              <a:t> 두장으로</a:t>
            </a:r>
          </a:p>
        </p:txBody>
      </p:sp>
    </p:spTree>
    <p:extLst>
      <p:ext uri="{BB962C8B-B14F-4D97-AF65-F5344CB8AC3E}">
        <p14:creationId xmlns:p14="http://schemas.microsoft.com/office/powerpoint/2010/main" val="228014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Oregovomab-RC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Oregovomab RC</a:t>
            </a:r>
            <a:endParaRPr lang="en-US" altLang="ko-KR" sz="2800" b="1"/>
          </a:p>
        </p:txBody>
      </p:sp>
      <p:grpSp>
        <p:nvGrpSpPr>
          <p:cNvPr id="4" name="그룹 3">
            <a:extLst>
              <a:ext uri="{FF2B5EF4-FFF2-40B4-BE49-F238E27FC236}">
                <a16:creationId xmlns:a16="http://schemas.microsoft.com/office/drawing/2014/main" id="{E592E22D-1AB5-1852-8947-5F9E0E951C10}"/>
              </a:ext>
            </a:extLst>
          </p:cNvPr>
          <p:cNvGrpSpPr/>
          <p:nvPr/>
        </p:nvGrpSpPr>
        <p:grpSpPr>
          <a:xfrm>
            <a:off x="488950" y="1314941"/>
            <a:ext cx="8914074" cy="288000"/>
            <a:chOff x="452439" y="1416168"/>
            <a:chExt cx="4392613" cy="288000"/>
          </a:xfrm>
        </p:grpSpPr>
        <p:sp>
          <p:nvSpPr>
            <p:cNvPr id="5" name="TextBox 4">
              <a:extLst>
                <a:ext uri="{FF2B5EF4-FFF2-40B4-BE49-F238E27FC236}">
                  <a16:creationId xmlns:a16="http://schemas.microsoft.com/office/drawing/2014/main" id="{52C45326-2C24-B484-7CB2-A0E4397DB3E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Oregovomab-RC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77990721-356C-496C-AFC2-B418CD97C6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5700B4C5-F6B2-F596-DD2D-3A0724FCAE1B}"/>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2" name="표 1">
            <a:extLst>
              <a:ext uri="{FF2B5EF4-FFF2-40B4-BE49-F238E27FC236}">
                <a16:creationId xmlns:a16="http://schemas.microsoft.com/office/drawing/2014/main" id="{0DF6FB07-E01F-1AC0-B089-C20F88D84847}"/>
              </a:ext>
            </a:extLst>
          </p:cNvPr>
          <p:cNvGraphicFramePr>
            <a:graphicFrameLocks noGrp="1"/>
          </p:cNvGraphicFramePr>
          <p:nvPr>
            <p:extLst>
              <p:ext uri="{D42A27DB-BD31-4B8C-83A1-F6EECF244321}">
                <p14:modId xmlns:p14="http://schemas.microsoft.com/office/powerpoint/2010/main" val="1678941494"/>
              </p:ext>
            </p:extLst>
          </p:nvPr>
        </p:nvGraphicFramePr>
        <p:xfrm>
          <a:off x="504000" y="1728000"/>
          <a:ext cx="8928093" cy="3346680"/>
        </p:xfrm>
        <a:graphic>
          <a:graphicData uri="http://schemas.openxmlformats.org/drawingml/2006/table">
            <a:tbl>
              <a:tblPr/>
              <a:tblGrid>
                <a:gridCol w="1392782">
                  <a:extLst>
                    <a:ext uri="{9D8B030D-6E8A-4147-A177-3AD203B41FA5}">
                      <a16:colId xmlns:a16="http://schemas.microsoft.com/office/drawing/2014/main" val="528966519"/>
                    </a:ext>
                  </a:extLst>
                </a:gridCol>
                <a:gridCol w="428548">
                  <a:extLst>
                    <a:ext uri="{9D8B030D-6E8A-4147-A177-3AD203B41FA5}">
                      <a16:colId xmlns:a16="http://schemas.microsoft.com/office/drawing/2014/main" val="1977711111"/>
                    </a:ext>
                  </a:extLst>
                </a:gridCol>
                <a:gridCol w="214274">
                  <a:extLst>
                    <a:ext uri="{9D8B030D-6E8A-4147-A177-3AD203B41FA5}">
                      <a16:colId xmlns:a16="http://schemas.microsoft.com/office/drawing/2014/main" val="2193908022"/>
                    </a:ext>
                  </a:extLst>
                </a:gridCol>
                <a:gridCol w="428548">
                  <a:extLst>
                    <a:ext uri="{9D8B030D-6E8A-4147-A177-3AD203B41FA5}">
                      <a16:colId xmlns:a16="http://schemas.microsoft.com/office/drawing/2014/main" val="1701829418"/>
                    </a:ext>
                  </a:extLst>
                </a:gridCol>
                <a:gridCol w="428548">
                  <a:extLst>
                    <a:ext uri="{9D8B030D-6E8A-4147-A177-3AD203B41FA5}">
                      <a16:colId xmlns:a16="http://schemas.microsoft.com/office/drawing/2014/main" val="3014615193"/>
                    </a:ext>
                  </a:extLst>
                </a:gridCol>
                <a:gridCol w="464261">
                  <a:extLst>
                    <a:ext uri="{9D8B030D-6E8A-4147-A177-3AD203B41FA5}">
                      <a16:colId xmlns:a16="http://schemas.microsoft.com/office/drawing/2014/main" val="1950048545"/>
                    </a:ext>
                  </a:extLst>
                </a:gridCol>
                <a:gridCol w="464261">
                  <a:extLst>
                    <a:ext uri="{9D8B030D-6E8A-4147-A177-3AD203B41FA5}">
                      <a16:colId xmlns:a16="http://schemas.microsoft.com/office/drawing/2014/main" val="4173171651"/>
                    </a:ext>
                  </a:extLst>
                </a:gridCol>
                <a:gridCol w="464261">
                  <a:extLst>
                    <a:ext uri="{9D8B030D-6E8A-4147-A177-3AD203B41FA5}">
                      <a16:colId xmlns:a16="http://schemas.microsoft.com/office/drawing/2014/main" val="3272735533"/>
                    </a:ext>
                  </a:extLst>
                </a:gridCol>
                <a:gridCol w="464261">
                  <a:extLst>
                    <a:ext uri="{9D8B030D-6E8A-4147-A177-3AD203B41FA5}">
                      <a16:colId xmlns:a16="http://schemas.microsoft.com/office/drawing/2014/main" val="1135172530"/>
                    </a:ext>
                  </a:extLst>
                </a:gridCol>
                <a:gridCol w="464261">
                  <a:extLst>
                    <a:ext uri="{9D8B030D-6E8A-4147-A177-3AD203B41FA5}">
                      <a16:colId xmlns:a16="http://schemas.microsoft.com/office/drawing/2014/main" val="1695687769"/>
                    </a:ext>
                  </a:extLst>
                </a:gridCol>
                <a:gridCol w="464261">
                  <a:extLst>
                    <a:ext uri="{9D8B030D-6E8A-4147-A177-3AD203B41FA5}">
                      <a16:colId xmlns:a16="http://schemas.microsoft.com/office/drawing/2014/main" val="2424293570"/>
                    </a:ext>
                  </a:extLst>
                </a:gridCol>
                <a:gridCol w="464261">
                  <a:extLst>
                    <a:ext uri="{9D8B030D-6E8A-4147-A177-3AD203B41FA5}">
                      <a16:colId xmlns:a16="http://schemas.microsoft.com/office/drawing/2014/main" val="2043686223"/>
                    </a:ext>
                  </a:extLst>
                </a:gridCol>
                <a:gridCol w="464261">
                  <a:extLst>
                    <a:ext uri="{9D8B030D-6E8A-4147-A177-3AD203B41FA5}">
                      <a16:colId xmlns:a16="http://schemas.microsoft.com/office/drawing/2014/main" val="4174384565"/>
                    </a:ext>
                  </a:extLst>
                </a:gridCol>
                <a:gridCol w="464261">
                  <a:extLst>
                    <a:ext uri="{9D8B030D-6E8A-4147-A177-3AD203B41FA5}">
                      <a16:colId xmlns:a16="http://schemas.microsoft.com/office/drawing/2014/main" val="2400921064"/>
                    </a:ext>
                  </a:extLst>
                </a:gridCol>
                <a:gridCol w="464261">
                  <a:extLst>
                    <a:ext uri="{9D8B030D-6E8A-4147-A177-3AD203B41FA5}">
                      <a16:colId xmlns:a16="http://schemas.microsoft.com/office/drawing/2014/main" val="3075352597"/>
                    </a:ext>
                  </a:extLst>
                </a:gridCol>
                <a:gridCol w="464261">
                  <a:extLst>
                    <a:ext uri="{9D8B030D-6E8A-4147-A177-3AD203B41FA5}">
                      <a16:colId xmlns:a16="http://schemas.microsoft.com/office/drawing/2014/main" val="84890435"/>
                    </a:ext>
                  </a:extLst>
                </a:gridCol>
                <a:gridCol w="464261">
                  <a:extLst>
                    <a:ext uri="{9D8B030D-6E8A-4147-A177-3AD203B41FA5}">
                      <a16:colId xmlns:a16="http://schemas.microsoft.com/office/drawing/2014/main" val="4261361119"/>
                    </a:ext>
                  </a:extLst>
                </a:gridCol>
                <a:gridCol w="464261">
                  <a:extLst>
                    <a:ext uri="{9D8B030D-6E8A-4147-A177-3AD203B41FA5}">
                      <a16:colId xmlns:a16="http://schemas.microsoft.com/office/drawing/2014/main" val="2383955915"/>
                    </a:ext>
                  </a:extLst>
                </a:gridCol>
              </a:tblGrid>
              <a:tr h="162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2043(F)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208638740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Oregovomab-RC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매출액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$37,960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$236,580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$427,978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$621,281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$705,954</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$721,239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$737,463</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$739,699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$742,148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$744,812</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$687,769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$616,232</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$606,332</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$533,831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$426,571</a:t>
                      </a:r>
                    </a:p>
                  </a:txBody>
                  <a:tcPr marL="0" marR="18000" marT="0" marB="0" anchor="ctr">
                    <a:lnL>
                      <a:noFill/>
                    </a:lnL>
                    <a:lnR>
                      <a:noFill/>
                    </a:lnR>
                    <a:lnT>
                      <a:noFill/>
                    </a:lnT>
                    <a:lnB>
                      <a:noFill/>
                    </a:lnB>
                  </a:tcPr>
                </a:tc>
                <a:extLst>
                  <a:ext uri="{0D108BD9-81ED-4DB2-BD59-A6C34878D82A}">
                    <a16:rowId xmlns:a16="http://schemas.microsoft.com/office/drawing/2014/main" val="3730637169"/>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$37,960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$168,262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$253,882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$349,771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$356,589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$363,539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$370,625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$377,849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$385,214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$392,723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$346,394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$283,170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$278,532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$269,865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$261,714</a:t>
                      </a:r>
                    </a:p>
                  </a:txBody>
                  <a:tcPr marL="0" marR="18000" marT="0" marB="0" anchor="ctr">
                    <a:lnL>
                      <a:noFill/>
                    </a:lnL>
                    <a:lnR>
                      <a:noFill/>
                    </a:lnR>
                    <a:lnT>
                      <a:noFill/>
                    </a:lnT>
                    <a:lnB>
                      <a:noFill/>
                    </a:lnB>
                  </a:tcPr>
                </a:tc>
                <a:extLst>
                  <a:ext uri="{0D108BD9-81ED-4DB2-BD59-A6C34878D82A}">
                    <a16:rowId xmlns:a16="http://schemas.microsoft.com/office/drawing/2014/main" val="413554101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$56,027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$119,912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$174,720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$232,451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$228,849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$225,304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$221,814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$218,377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$214,994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$211,664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$208,384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$205,156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$143,651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$73,227</a:t>
                      </a:r>
                    </a:p>
                  </a:txBody>
                  <a:tcPr marL="0" marR="18000" marT="0" marB="0" anchor="ctr">
                    <a:lnL>
                      <a:noFill/>
                    </a:lnL>
                    <a:lnR>
                      <a:noFill/>
                    </a:lnR>
                    <a:lnT>
                      <a:noFill/>
                    </a:lnT>
                    <a:lnB>
                      <a:noFill/>
                    </a:lnB>
                  </a:tcPr>
                </a:tc>
                <a:extLst>
                  <a:ext uri="{0D108BD9-81ED-4DB2-BD59-A6C34878D82A}">
                    <a16:rowId xmlns:a16="http://schemas.microsoft.com/office/drawing/2014/main" val="4257081637"/>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$12,290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$26,905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$33,975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$33,894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$33,812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$33,731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$33,650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$33,570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$33,489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$27,467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$23,777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$23,071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$22,050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$21,094</a:t>
                      </a:r>
                    </a:p>
                  </a:txBody>
                  <a:tcPr marL="0" marR="18000" marT="0" marB="0" anchor="ctr">
                    <a:lnL>
                      <a:noFill/>
                    </a:lnL>
                    <a:lnR>
                      <a:noFill/>
                    </a:lnR>
                    <a:lnT>
                      <a:noFill/>
                    </a:lnT>
                    <a:lnB>
                      <a:noFill/>
                    </a:lnB>
                  </a:tcPr>
                </a:tc>
                <a:extLst>
                  <a:ext uri="{0D108BD9-81ED-4DB2-BD59-A6C34878D82A}">
                    <a16:rowId xmlns:a16="http://schemas.microsoft.com/office/drawing/2014/main" val="3102750400"/>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$27,279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$62,814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$83,020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$95,038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$107,802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$106,385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$104,987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$103,606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$102,244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$99,574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$98,265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$70,536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0211110"/>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로열티율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81732416"/>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 수익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(C = A x 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$6,137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$38,247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$69,190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$100,440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$114,129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$116,600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$119,223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$119,585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$119,981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$120,411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$111,189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$99,624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$98,024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$86,303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$68,962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703352824"/>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지급로열티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$1,147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$3,013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$3,498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$3,577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$3,588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$3,599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$3,612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$3,336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$2,989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$2,589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$2,069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6096719"/>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$5,953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$37,100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$67,114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$97,427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$110,705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$113,102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$115,647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$115,997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$116,381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$116,799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$107,854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$96,635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$95,083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$83,714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$66,893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47830396"/>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$(1,572)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$(9,794)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$(17,718)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$(25,721)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$(29,226)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$(29,859)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$(30,531)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$(30,623)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$(30,725)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$(30,835)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$(28,473)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$(25,512)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$(25,102)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$(22,100)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$(17,660)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8469913"/>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$4,381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$27,305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$49,396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$71,706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$81,479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$83,243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$85,116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$85,374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$85,657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$85,964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$79,380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$71,124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$69,981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$61,613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$49,234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31953967"/>
                  </a:ext>
                </a:extLst>
              </a:tr>
              <a:tr h="162000">
                <a:tc>
                  <a:txBody>
                    <a:bodyPr/>
                    <a:lstStyle/>
                    <a:p>
                      <a:pPr algn="r" fontAlgn="ct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상업화 성공확률</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100.0%</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63126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$5,297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$9,583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$13,911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$16,149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$16,563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$16,617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$16,677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$15,400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$13,798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$13,576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$9,551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2430213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0.9747</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0.3078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0.2508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0.2043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0.1664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0.1356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0.1105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0.0733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0.0597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0.0487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0.0175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979996"/>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$1,328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$1,958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$2,315</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$2,143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$1,486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$1,214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$993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$812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$611</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$446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$256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72904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$16,133</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95932774"/>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상각절세효과</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$458</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49182971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Oregovomab-RC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USD k)</a:t>
                      </a:r>
                    </a:p>
                  </a:txBody>
                  <a:tcPr marL="18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$16,590</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3283379413"/>
                  </a:ext>
                </a:extLst>
              </a:tr>
              <a:tr h="82473">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환율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원</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달러</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1,344.8 </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172281089"/>
                  </a:ext>
                </a:extLst>
              </a:tr>
              <a:tr h="162000">
                <a:tc>
                  <a:txBody>
                    <a:bodyPr/>
                    <a:lstStyle/>
                    <a:p>
                      <a:pPr algn="l" rtl="0"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Oregovomab-RC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백만원</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22,310</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2222463478"/>
                  </a:ext>
                </a:extLst>
              </a:tr>
            </a:tbl>
          </a:graphicData>
        </a:graphic>
      </p:graphicFrame>
      <p:sp>
        <p:nvSpPr>
          <p:cNvPr id="8" name="직사각형 7">
            <a:extLst>
              <a:ext uri="{FF2B5EF4-FFF2-40B4-BE49-F238E27FC236}">
                <a16:creationId xmlns:a16="http://schemas.microsoft.com/office/drawing/2014/main" id="{BEFEA06B-6285-8F2E-8D7A-2B75FC95ED94}"/>
              </a:ext>
            </a:extLst>
          </p:cNvPr>
          <p:cNvSpPr/>
          <p:nvPr/>
        </p:nvSpPr>
        <p:spPr>
          <a:xfrm>
            <a:off x="2467276" y="423313"/>
            <a:ext cx="4645640" cy="2752776"/>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l"/>
            <a:r>
              <a:rPr lang="ko-KR" altLang="en-US" sz="1000">
                <a:solidFill>
                  <a:schemeClr val="bg1"/>
                </a:solidFill>
              </a:rPr>
              <a:t>수정 필요</a:t>
            </a:r>
            <a:endParaRPr lang="en-US" altLang="ko-KR" sz="1000">
              <a:solidFill>
                <a:schemeClr val="bg1"/>
              </a:solidFill>
            </a:endParaRPr>
          </a:p>
          <a:p>
            <a:pPr algn="l"/>
            <a:endParaRPr lang="en-US" altLang="ko-KR" sz="1000">
              <a:solidFill>
                <a:schemeClr val="bg1"/>
              </a:solidFill>
            </a:endParaRPr>
          </a:p>
          <a:p>
            <a:pPr algn="l"/>
            <a:r>
              <a:rPr lang="ko-KR" altLang="en-US" sz="1000" err="1">
                <a:solidFill>
                  <a:schemeClr val="bg1"/>
                </a:solidFill>
              </a:rPr>
              <a:t>한장에</a:t>
            </a:r>
            <a:r>
              <a:rPr lang="ko-KR" altLang="en-US" sz="1000">
                <a:solidFill>
                  <a:schemeClr val="bg1"/>
                </a:solidFill>
              </a:rPr>
              <a:t> </a:t>
            </a:r>
            <a:r>
              <a:rPr lang="ko-KR" altLang="en-US" sz="1000" err="1">
                <a:solidFill>
                  <a:schemeClr val="bg1"/>
                </a:solidFill>
              </a:rPr>
              <a:t>안들어가면</a:t>
            </a:r>
            <a:r>
              <a:rPr lang="ko-KR" altLang="en-US" sz="1000">
                <a:solidFill>
                  <a:schemeClr val="bg1"/>
                </a:solidFill>
              </a:rPr>
              <a:t> 두장으로</a:t>
            </a:r>
          </a:p>
        </p:txBody>
      </p:sp>
    </p:spTree>
    <p:extLst>
      <p:ext uri="{BB962C8B-B14F-4D97-AF65-F5344CB8AC3E}">
        <p14:creationId xmlns:p14="http://schemas.microsoft.com/office/powerpoint/2010/main" val="394677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Anti-MUC1</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Anti-MUC1</a:t>
            </a:r>
            <a:endParaRPr lang="en-US" altLang="ko-KR" sz="2800" b="1"/>
          </a:p>
        </p:txBody>
      </p:sp>
      <p:grpSp>
        <p:nvGrpSpPr>
          <p:cNvPr id="6" name="그룹 5">
            <a:extLst>
              <a:ext uri="{FF2B5EF4-FFF2-40B4-BE49-F238E27FC236}">
                <a16:creationId xmlns:a16="http://schemas.microsoft.com/office/drawing/2014/main" id="{16E342A6-4E35-D0E4-1DF0-D1329800433F}"/>
              </a:ext>
            </a:extLst>
          </p:cNvPr>
          <p:cNvGrpSpPr/>
          <p:nvPr/>
        </p:nvGrpSpPr>
        <p:grpSpPr>
          <a:xfrm>
            <a:off x="488950" y="1314941"/>
            <a:ext cx="8914074" cy="288000"/>
            <a:chOff x="452439" y="1416168"/>
            <a:chExt cx="4392613" cy="288000"/>
          </a:xfrm>
        </p:grpSpPr>
        <p:sp>
          <p:nvSpPr>
            <p:cNvPr id="7" name="TextBox 6">
              <a:extLst>
                <a:ext uri="{FF2B5EF4-FFF2-40B4-BE49-F238E27FC236}">
                  <a16:creationId xmlns:a16="http://schemas.microsoft.com/office/drawing/2014/main" id="{406CE9B5-F0D6-2DAC-3C9A-93B961730A85}"/>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Anti-MUC1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8" name="직선 연결선 7">
              <a:extLst>
                <a:ext uri="{FF2B5EF4-FFF2-40B4-BE49-F238E27FC236}">
                  <a16:creationId xmlns:a16="http://schemas.microsoft.com/office/drawing/2014/main" id="{FAECF294-2C83-1BF9-7207-86308A889F41}"/>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3DCD5A5F-03B9-31DC-A3F7-89E1C2B2BBD4}"/>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2" name="표 1">
            <a:extLst>
              <a:ext uri="{FF2B5EF4-FFF2-40B4-BE49-F238E27FC236}">
                <a16:creationId xmlns:a16="http://schemas.microsoft.com/office/drawing/2014/main" id="{CAAC7071-58D3-8D25-83BA-A556E6234872}"/>
              </a:ext>
            </a:extLst>
          </p:cNvPr>
          <p:cNvGraphicFramePr>
            <a:graphicFrameLocks noGrp="1"/>
          </p:cNvGraphicFramePr>
          <p:nvPr>
            <p:extLst>
              <p:ext uri="{D42A27DB-BD31-4B8C-83A1-F6EECF244321}">
                <p14:modId xmlns:p14="http://schemas.microsoft.com/office/powerpoint/2010/main" val="863317253"/>
              </p:ext>
            </p:extLst>
          </p:nvPr>
        </p:nvGraphicFramePr>
        <p:xfrm>
          <a:off x="504000" y="1728000"/>
          <a:ext cx="8928093" cy="3444216"/>
        </p:xfrm>
        <a:graphic>
          <a:graphicData uri="http://schemas.openxmlformats.org/drawingml/2006/table">
            <a:tbl>
              <a:tblPr/>
              <a:tblGrid>
                <a:gridCol w="1392782">
                  <a:extLst>
                    <a:ext uri="{9D8B030D-6E8A-4147-A177-3AD203B41FA5}">
                      <a16:colId xmlns:a16="http://schemas.microsoft.com/office/drawing/2014/main" val="528966519"/>
                    </a:ext>
                  </a:extLst>
                </a:gridCol>
                <a:gridCol w="428548">
                  <a:extLst>
                    <a:ext uri="{9D8B030D-6E8A-4147-A177-3AD203B41FA5}">
                      <a16:colId xmlns:a16="http://schemas.microsoft.com/office/drawing/2014/main" val="1977711111"/>
                    </a:ext>
                  </a:extLst>
                </a:gridCol>
                <a:gridCol w="214274">
                  <a:extLst>
                    <a:ext uri="{9D8B030D-6E8A-4147-A177-3AD203B41FA5}">
                      <a16:colId xmlns:a16="http://schemas.microsoft.com/office/drawing/2014/main" val="2193908022"/>
                    </a:ext>
                  </a:extLst>
                </a:gridCol>
                <a:gridCol w="428548">
                  <a:extLst>
                    <a:ext uri="{9D8B030D-6E8A-4147-A177-3AD203B41FA5}">
                      <a16:colId xmlns:a16="http://schemas.microsoft.com/office/drawing/2014/main" val="1701829418"/>
                    </a:ext>
                  </a:extLst>
                </a:gridCol>
                <a:gridCol w="428548">
                  <a:extLst>
                    <a:ext uri="{9D8B030D-6E8A-4147-A177-3AD203B41FA5}">
                      <a16:colId xmlns:a16="http://schemas.microsoft.com/office/drawing/2014/main" val="3014615193"/>
                    </a:ext>
                  </a:extLst>
                </a:gridCol>
                <a:gridCol w="464261">
                  <a:extLst>
                    <a:ext uri="{9D8B030D-6E8A-4147-A177-3AD203B41FA5}">
                      <a16:colId xmlns:a16="http://schemas.microsoft.com/office/drawing/2014/main" val="1950048545"/>
                    </a:ext>
                  </a:extLst>
                </a:gridCol>
                <a:gridCol w="464261">
                  <a:extLst>
                    <a:ext uri="{9D8B030D-6E8A-4147-A177-3AD203B41FA5}">
                      <a16:colId xmlns:a16="http://schemas.microsoft.com/office/drawing/2014/main" val="4173171651"/>
                    </a:ext>
                  </a:extLst>
                </a:gridCol>
                <a:gridCol w="464261">
                  <a:extLst>
                    <a:ext uri="{9D8B030D-6E8A-4147-A177-3AD203B41FA5}">
                      <a16:colId xmlns:a16="http://schemas.microsoft.com/office/drawing/2014/main" val="3272735533"/>
                    </a:ext>
                  </a:extLst>
                </a:gridCol>
                <a:gridCol w="464261">
                  <a:extLst>
                    <a:ext uri="{9D8B030D-6E8A-4147-A177-3AD203B41FA5}">
                      <a16:colId xmlns:a16="http://schemas.microsoft.com/office/drawing/2014/main" val="1135172530"/>
                    </a:ext>
                  </a:extLst>
                </a:gridCol>
                <a:gridCol w="464261">
                  <a:extLst>
                    <a:ext uri="{9D8B030D-6E8A-4147-A177-3AD203B41FA5}">
                      <a16:colId xmlns:a16="http://schemas.microsoft.com/office/drawing/2014/main" val="1695687769"/>
                    </a:ext>
                  </a:extLst>
                </a:gridCol>
                <a:gridCol w="464261">
                  <a:extLst>
                    <a:ext uri="{9D8B030D-6E8A-4147-A177-3AD203B41FA5}">
                      <a16:colId xmlns:a16="http://schemas.microsoft.com/office/drawing/2014/main" val="2424293570"/>
                    </a:ext>
                  </a:extLst>
                </a:gridCol>
                <a:gridCol w="464261">
                  <a:extLst>
                    <a:ext uri="{9D8B030D-6E8A-4147-A177-3AD203B41FA5}">
                      <a16:colId xmlns:a16="http://schemas.microsoft.com/office/drawing/2014/main" val="2043686223"/>
                    </a:ext>
                  </a:extLst>
                </a:gridCol>
                <a:gridCol w="464261">
                  <a:extLst>
                    <a:ext uri="{9D8B030D-6E8A-4147-A177-3AD203B41FA5}">
                      <a16:colId xmlns:a16="http://schemas.microsoft.com/office/drawing/2014/main" val="4174384565"/>
                    </a:ext>
                  </a:extLst>
                </a:gridCol>
                <a:gridCol w="464261">
                  <a:extLst>
                    <a:ext uri="{9D8B030D-6E8A-4147-A177-3AD203B41FA5}">
                      <a16:colId xmlns:a16="http://schemas.microsoft.com/office/drawing/2014/main" val="2400921064"/>
                    </a:ext>
                  </a:extLst>
                </a:gridCol>
                <a:gridCol w="464261">
                  <a:extLst>
                    <a:ext uri="{9D8B030D-6E8A-4147-A177-3AD203B41FA5}">
                      <a16:colId xmlns:a16="http://schemas.microsoft.com/office/drawing/2014/main" val="3075352597"/>
                    </a:ext>
                  </a:extLst>
                </a:gridCol>
                <a:gridCol w="464261">
                  <a:extLst>
                    <a:ext uri="{9D8B030D-6E8A-4147-A177-3AD203B41FA5}">
                      <a16:colId xmlns:a16="http://schemas.microsoft.com/office/drawing/2014/main" val="84890435"/>
                    </a:ext>
                  </a:extLst>
                </a:gridCol>
                <a:gridCol w="464261">
                  <a:extLst>
                    <a:ext uri="{9D8B030D-6E8A-4147-A177-3AD203B41FA5}">
                      <a16:colId xmlns:a16="http://schemas.microsoft.com/office/drawing/2014/main" val="4261361119"/>
                    </a:ext>
                  </a:extLst>
                </a:gridCol>
                <a:gridCol w="464261">
                  <a:extLst>
                    <a:ext uri="{9D8B030D-6E8A-4147-A177-3AD203B41FA5}">
                      <a16:colId xmlns:a16="http://schemas.microsoft.com/office/drawing/2014/main" val="2383955915"/>
                    </a:ext>
                  </a:extLst>
                </a:gridCol>
              </a:tblGrid>
              <a:tr h="162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endParaRPr lang="en-US" altLang="ko-KR" sz="700" b="1" i="0" u="none" strike="noStrike">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2046(F)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208638740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매출액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$108,637</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$538,288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$918,648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$1,196,888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$1,438,571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$1,526,758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$1,548,749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$1,567,596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$1,587,690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$1,623,898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$1,639,609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$1,655,859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$1,672,660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$1,530,489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$1,369,628</a:t>
                      </a:r>
                    </a:p>
                  </a:txBody>
                  <a:tcPr marL="0" marR="18000" marT="0" marB="0" anchor="ctr">
                    <a:lnL>
                      <a:noFill/>
                    </a:lnL>
                    <a:lnR>
                      <a:noFill/>
                    </a:lnR>
                    <a:lnT>
                      <a:noFill/>
                    </a:lnT>
                    <a:lnB>
                      <a:noFill/>
                    </a:lnB>
                  </a:tcPr>
                </a:tc>
                <a:extLst>
                  <a:ext uri="{0D108BD9-81ED-4DB2-BD59-A6C34878D82A}">
                    <a16:rowId xmlns:a16="http://schemas.microsoft.com/office/drawing/2014/main" val="3730637169"/>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$108,637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$346,513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$475,792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$565,848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$666,814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$683,643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$700,897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$718,586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$736,721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$755,314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$774,377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$793,920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$813,957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$721,984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$593,533</a:t>
                      </a:r>
                    </a:p>
                  </a:txBody>
                  <a:tcPr marL="0" marR="18000" marT="0" marB="0" anchor="ctr">
                    <a:lnL>
                      <a:noFill/>
                    </a:lnL>
                    <a:lnR>
                      <a:noFill/>
                    </a:lnR>
                    <a:lnT>
                      <a:noFill/>
                    </a:lnT>
                    <a:lnB>
                      <a:noFill/>
                    </a:lnB>
                  </a:tcPr>
                </a:tc>
                <a:extLst>
                  <a:ext uri="{0D108BD9-81ED-4DB2-BD59-A6C34878D82A}">
                    <a16:rowId xmlns:a16="http://schemas.microsoft.com/office/drawing/2014/main" val="413554101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$136,985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$316,810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$420,553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$483,535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$550,881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$546,018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$541,197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$536,420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$531,684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$526,990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$522,338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$517,727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$513,156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$508,626</a:t>
                      </a:r>
                    </a:p>
                  </a:txBody>
                  <a:tcPr marL="0" marR="18000" marT="0" marB="0" anchor="ctr">
                    <a:lnL>
                      <a:noFill/>
                    </a:lnL>
                    <a:lnR>
                      <a:noFill/>
                    </a:lnR>
                    <a:lnT>
                      <a:noFill/>
                    </a:lnT>
                    <a:lnB>
                      <a:noFill/>
                    </a:lnB>
                  </a:tcPr>
                </a:tc>
                <a:extLst>
                  <a:ext uri="{0D108BD9-81ED-4DB2-BD59-A6C34878D82A}">
                    <a16:rowId xmlns:a16="http://schemas.microsoft.com/office/drawing/2014/main" val="4257081637"/>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$54,790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$121,620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$182,004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$248,065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$249,827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$251,600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$253,387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$255,186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$256,998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$258,822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$260,660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$262,511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$217,357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$189,947</a:t>
                      </a:r>
                    </a:p>
                  </a:txBody>
                  <a:tcPr marL="0" marR="18000" marT="0" marB="0" anchor="ctr">
                    <a:lnL>
                      <a:noFill/>
                    </a:lnL>
                    <a:lnR>
                      <a:noFill/>
                    </a:lnR>
                    <a:lnT>
                      <a:noFill/>
                    </a:lnT>
                    <a:lnB>
                      <a:noFill/>
                    </a:lnB>
                  </a:tcPr>
                </a:tc>
                <a:extLst>
                  <a:ext uri="{0D108BD9-81ED-4DB2-BD59-A6C34878D82A}">
                    <a16:rowId xmlns:a16="http://schemas.microsoft.com/office/drawing/2014/main" val="3102750400"/>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$4,427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$28,483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$40,156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$42,408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$50,234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$54,426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$59,363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$79,902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$79,420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$78,941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$78,465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$77,992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$77,522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0211110"/>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로열티율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81732416"/>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 수익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(C = A x 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$59,212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$101,051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$131,658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$170,362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$172,436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$174,646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$178,629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$180,357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$182,145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$183,993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$168,354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$150,659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703352824"/>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지급로열티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6096719"/>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$59,212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$101,051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$131,658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$170,362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$172,436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$174,646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$178,629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$180,357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$182,145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$183,993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$168,354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$150,659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47830396"/>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$(3,155)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$(15,632)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$(26,678)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$(34,758)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$(41,776)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$(44,337)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$(44,976)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$(45,523)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$(46,107)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$(47,158)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$(47,614)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$(48,086)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$(48,574)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$(44,445)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$(39,774)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8469913"/>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$8,795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$43,580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$74,374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$96,900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$116,467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$123,606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$125,387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$126,913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$128,539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$131,471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$132,743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$134,058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$135,419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$123,908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$110,885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31953967"/>
                  </a:ext>
                </a:extLst>
              </a:tr>
              <a:tr h="162000">
                <a:tc>
                  <a:txBody>
                    <a:bodyPr/>
                    <a:lstStyle/>
                    <a:p>
                      <a:pPr algn="r" fontAlgn="ct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상업화 성공확률</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100.0%</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63126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$1,091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$5,404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$9,222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$12,016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$14,442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$15,327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$15,548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$15,737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$15,939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$16,302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$16,460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$16,623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$15,365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$13,750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2430213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0.9747</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0.1664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0.1356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0.1105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0.0733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0.0597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0.0487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0.0175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0.0142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0.0116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0.0094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979996"/>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$733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$1,081</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$1,059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$916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$757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$624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$515</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$429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$290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72904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$8,504</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95932774"/>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상각절세효과</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$122</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49182971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USD k)</a:t>
                      </a:r>
                    </a:p>
                  </a:txBody>
                  <a:tcPr marL="18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$8,626</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3283379413"/>
                  </a:ext>
                </a:extLst>
              </a:tr>
              <a:tr h="82473">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환율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원</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달러</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1,344.8 </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172281089"/>
                  </a:ext>
                </a:extLst>
              </a:tr>
              <a:tr h="162000">
                <a:tc>
                  <a:txBody>
                    <a:bodyPr/>
                    <a:lstStyle/>
                    <a:p>
                      <a:pPr algn="l" rtl="0"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백만원</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11,601</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2222463478"/>
                  </a:ext>
                </a:extLst>
              </a:tr>
            </a:tbl>
          </a:graphicData>
        </a:graphic>
      </p:graphicFrame>
    </p:spTree>
    <p:extLst>
      <p:ext uri="{BB962C8B-B14F-4D97-AF65-F5344CB8AC3E}">
        <p14:creationId xmlns:p14="http://schemas.microsoft.com/office/powerpoint/2010/main" val="278010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2697573535"/>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01</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Executive Summary</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02</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303111"/>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164651"/>
                  </a:ext>
                </a:extLst>
              </a:tr>
            </a:tbl>
          </a:graphicData>
        </a:graphic>
      </p:graphicFrame>
    </p:spTree>
    <p:extLst>
      <p:ext uri="{BB962C8B-B14F-4D97-AF65-F5344CB8AC3E}">
        <p14:creationId xmlns:p14="http://schemas.microsoft.com/office/powerpoint/2010/main" val="87939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02 Methodology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XXXXX</a:t>
            </a:r>
            <a:r>
              <a:rPr lang="ko-KR" altLang="en-US"/>
              <a:t> </a:t>
            </a:r>
            <a:r>
              <a:rPr lang="en-US" altLang="ko-KR" sz="2000"/>
              <a:t>-</a:t>
            </a:r>
            <a:r>
              <a:rPr lang="ko-KR" altLang="en-US" sz="2000"/>
              <a:t> </a:t>
            </a:r>
            <a:r>
              <a:rPr lang="en-US" altLang="ko-KR" sz="2000"/>
              <a:t>XXX</a:t>
            </a:r>
            <a:r>
              <a:rPr lang="ko-KR" altLang="en-US" sz="2800"/>
              <a:t> </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XXXXX</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XXXXX</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직사각형 1">
            <a:extLst>
              <a:ext uri="{FF2B5EF4-FFF2-40B4-BE49-F238E27FC236}">
                <a16:creationId xmlns:a16="http://schemas.microsoft.com/office/drawing/2014/main" id="{44C3D114-E202-7019-D73F-C44E418DFA68}"/>
              </a:ext>
            </a:extLst>
          </p:cNvPr>
          <p:cNvSpPr/>
          <p:nvPr/>
        </p:nvSpPr>
        <p:spPr>
          <a:xfrm>
            <a:off x="1260484" y="2315014"/>
            <a:ext cx="6370819" cy="2642114"/>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a:solidFill>
                  <a:schemeClr val="bg1"/>
                </a:solidFill>
              </a:rPr>
              <a:t>KTM</a:t>
            </a:r>
          </a:p>
          <a:p>
            <a:pPr algn="ctr"/>
            <a:endParaRPr lang="en-US" altLang="ko-KR" sz="900">
              <a:solidFill>
                <a:schemeClr val="bg1"/>
              </a:solidFill>
            </a:endParaRPr>
          </a:p>
          <a:p>
            <a:pPr algn="ctr"/>
            <a:r>
              <a:rPr lang="ko-KR" altLang="en-US" sz="900">
                <a:solidFill>
                  <a:schemeClr val="bg1"/>
                </a:solidFill>
              </a:rPr>
              <a:t>일반 </a:t>
            </a:r>
            <a:r>
              <a:rPr lang="en-US" altLang="ko-KR" sz="900" err="1">
                <a:solidFill>
                  <a:schemeClr val="bg1"/>
                </a:solidFill>
              </a:rPr>
              <a:t>rNPV</a:t>
            </a:r>
            <a:r>
              <a:rPr lang="en-US" altLang="ko-KR" sz="900">
                <a:solidFill>
                  <a:schemeClr val="bg1"/>
                </a:solidFill>
              </a:rPr>
              <a:t> + </a:t>
            </a:r>
            <a:r>
              <a:rPr lang="ko-KR" altLang="en-US" sz="900">
                <a:solidFill>
                  <a:schemeClr val="bg1"/>
                </a:solidFill>
              </a:rPr>
              <a:t>로열티 기반 </a:t>
            </a:r>
            <a:r>
              <a:rPr lang="en-US" altLang="ko-KR" sz="900" err="1">
                <a:solidFill>
                  <a:schemeClr val="bg1"/>
                </a:solidFill>
              </a:rPr>
              <a:t>rNPV</a:t>
            </a:r>
            <a:endParaRPr lang="ko-KR" altLang="en-US" sz="900">
              <a:solidFill>
                <a:schemeClr val="bg1"/>
              </a:solidFill>
            </a:endParaRPr>
          </a:p>
        </p:txBody>
      </p:sp>
    </p:spTree>
    <p:extLst>
      <p:ext uri="{BB962C8B-B14F-4D97-AF65-F5344CB8AC3E}">
        <p14:creationId xmlns:p14="http://schemas.microsoft.com/office/powerpoint/2010/main" val="297634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02 Methodology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XXXXX</a:t>
            </a:r>
            <a:r>
              <a:rPr lang="ko-KR" altLang="en-US"/>
              <a:t> </a:t>
            </a:r>
            <a:r>
              <a:rPr lang="en-US" altLang="ko-KR" sz="2000"/>
              <a:t>-</a:t>
            </a:r>
            <a:r>
              <a:rPr lang="ko-KR" altLang="en-US" sz="2000"/>
              <a:t> </a:t>
            </a:r>
            <a:r>
              <a:rPr lang="en-US" altLang="ko-KR" sz="2000"/>
              <a:t>XXX</a:t>
            </a:r>
            <a:r>
              <a:rPr lang="ko-KR" altLang="en-US" sz="2800"/>
              <a:t> </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XXXXX</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XXXXX</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직사각형 1">
            <a:extLst>
              <a:ext uri="{FF2B5EF4-FFF2-40B4-BE49-F238E27FC236}">
                <a16:creationId xmlns:a16="http://schemas.microsoft.com/office/drawing/2014/main" id="{7758C9D7-20A4-0F9F-CEE1-8446CA360291}"/>
              </a:ext>
            </a:extLst>
          </p:cNvPr>
          <p:cNvSpPr/>
          <p:nvPr/>
        </p:nvSpPr>
        <p:spPr>
          <a:xfrm>
            <a:off x="1260484" y="2315014"/>
            <a:ext cx="6370819" cy="2642114"/>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a:solidFill>
                  <a:schemeClr val="bg1"/>
                </a:solidFill>
              </a:rPr>
              <a:t>KTM</a:t>
            </a:r>
          </a:p>
          <a:p>
            <a:pPr algn="ctr"/>
            <a:endParaRPr lang="en-US" altLang="ko-KR" sz="900">
              <a:solidFill>
                <a:schemeClr val="bg1"/>
              </a:solidFill>
            </a:endParaRPr>
          </a:p>
          <a:p>
            <a:pPr algn="ctr"/>
            <a:r>
              <a:rPr lang="ko-KR" altLang="en-US" sz="900">
                <a:solidFill>
                  <a:schemeClr val="bg1"/>
                </a:solidFill>
              </a:rPr>
              <a:t>일반 </a:t>
            </a:r>
            <a:r>
              <a:rPr lang="en-US" altLang="ko-KR" sz="900" err="1">
                <a:solidFill>
                  <a:schemeClr val="bg1"/>
                </a:solidFill>
              </a:rPr>
              <a:t>rNPV</a:t>
            </a:r>
            <a:r>
              <a:rPr lang="en-US" altLang="ko-KR" sz="900">
                <a:solidFill>
                  <a:schemeClr val="bg1"/>
                </a:solidFill>
              </a:rPr>
              <a:t> + </a:t>
            </a:r>
            <a:r>
              <a:rPr lang="ko-KR" altLang="en-US" sz="900">
                <a:solidFill>
                  <a:schemeClr val="bg1"/>
                </a:solidFill>
              </a:rPr>
              <a:t>로열티 기반 </a:t>
            </a:r>
            <a:r>
              <a:rPr lang="en-US" altLang="ko-KR" sz="900" err="1">
                <a:solidFill>
                  <a:schemeClr val="bg1"/>
                </a:solidFill>
              </a:rPr>
              <a:t>rNPV</a:t>
            </a:r>
            <a:endParaRPr lang="ko-KR" altLang="en-US" sz="900">
              <a:solidFill>
                <a:schemeClr val="bg1"/>
              </a:solidFill>
            </a:endParaRPr>
          </a:p>
        </p:txBody>
      </p:sp>
    </p:spTree>
    <p:extLst>
      <p:ext uri="{BB962C8B-B14F-4D97-AF65-F5344CB8AC3E}">
        <p14:creationId xmlns:p14="http://schemas.microsoft.com/office/powerpoint/2010/main" val="4024225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02 Methodology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XXXXX</a:t>
            </a:r>
            <a:r>
              <a:rPr lang="ko-KR" altLang="en-US"/>
              <a:t> </a:t>
            </a:r>
            <a:r>
              <a:rPr lang="en-US" altLang="ko-KR" sz="2000"/>
              <a:t>-</a:t>
            </a:r>
            <a:r>
              <a:rPr lang="ko-KR" altLang="en-US" sz="2000"/>
              <a:t> </a:t>
            </a:r>
            <a:r>
              <a:rPr lang="en-US" altLang="ko-KR" sz="2000"/>
              <a:t>XXX</a:t>
            </a:r>
            <a:r>
              <a:rPr lang="ko-KR" altLang="en-US" sz="2800"/>
              <a:t> </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XXXXX</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XXXXX</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직사각형 1">
            <a:extLst>
              <a:ext uri="{FF2B5EF4-FFF2-40B4-BE49-F238E27FC236}">
                <a16:creationId xmlns:a16="http://schemas.microsoft.com/office/drawing/2014/main" id="{C2F14965-A4B2-54B9-80F4-97BC7B60B088}"/>
              </a:ext>
            </a:extLst>
          </p:cNvPr>
          <p:cNvSpPr/>
          <p:nvPr/>
        </p:nvSpPr>
        <p:spPr>
          <a:xfrm>
            <a:off x="1260484" y="2315014"/>
            <a:ext cx="6370819" cy="2642114"/>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a:solidFill>
                  <a:schemeClr val="bg1"/>
                </a:solidFill>
              </a:rPr>
              <a:t>KTM</a:t>
            </a:r>
          </a:p>
          <a:p>
            <a:pPr algn="ctr"/>
            <a:endParaRPr lang="en-US" altLang="ko-KR" sz="900">
              <a:solidFill>
                <a:schemeClr val="bg1"/>
              </a:solidFill>
            </a:endParaRPr>
          </a:p>
          <a:p>
            <a:pPr algn="ctr"/>
            <a:r>
              <a:rPr lang="ko-KR" altLang="en-US" sz="900">
                <a:solidFill>
                  <a:schemeClr val="bg1"/>
                </a:solidFill>
              </a:rPr>
              <a:t>일반 </a:t>
            </a:r>
            <a:r>
              <a:rPr lang="en-US" altLang="ko-KR" sz="900" err="1">
                <a:solidFill>
                  <a:schemeClr val="bg1"/>
                </a:solidFill>
              </a:rPr>
              <a:t>rNPV</a:t>
            </a:r>
            <a:r>
              <a:rPr lang="en-US" altLang="ko-KR" sz="900">
                <a:solidFill>
                  <a:schemeClr val="bg1"/>
                </a:solidFill>
              </a:rPr>
              <a:t> + </a:t>
            </a:r>
            <a:r>
              <a:rPr lang="ko-KR" altLang="en-US" sz="900">
                <a:solidFill>
                  <a:schemeClr val="bg1"/>
                </a:solidFill>
              </a:rPr>
              <a:t>로열티 기반 </a:t>
            </a:r>
            <a:r>
              <a:rPr lang="en-US" altLang="ko-KR" sz="900" err="1">
                <a:solidFill>
                  <a:schemeClr val="bg1"/>
                </a:solidFill>
              </a:rPr>
              <a:t>rNPV</a:t>
            </a:r>
            <a:endParaRPr lang="ko-KR" altLang="en-US" sz="900">
              <a:solidFill>
                <a:schemeClr val="bg1"/>
              </a:solidFill>
            </a:endParaRPr>
          </a:p>
        </p:txBody>
      </p:sp>
    </p:spTree>
    <p:extLst>
      <p:ext uri="{BB962C8B-B14F-4D97-AF65-F5344CB8AC3E}">
        <p14:creationId xmlns:p14="http://schemas.microsoft.com/office/powerpoint/2010/main" val="3513011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1024032668"/>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01</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Executive Summary</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03</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algn="l" defTabSz="661751" rtl="0" eaLnBrk="1" latinLnBrk="1" hangingPunct="1"/>
                      <a:r>
                        <a:rPr kumimoji="0" lang="en-US" altLang="ko-KR" sz="1800" b="1" i="0" u="none" strike="noStrike" kern="1200" cap="none" spc="0" normalizeH="0" baseline="0" noProof="0">
                          <a:ln>
                            <a:solidFill>
                              <a:srgbClr val="7213EA">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303111"/>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4455507"/>
                  </a:ext>
                </a:extLst>
              </a:tr>
            </a:tbl>
          </a:graphicData>
        </a:graphic>
      </p:graphicFrame>
    </p:spTree>
    <p:extLst>
      <p:ext uri="{BB962C8B-B14F-4D97-AF65-F5344CB8AC3E}">
        <p14:creationId xmlns:p14="http://schemas.microsoft.com/office/powerpoint/2010/main" val="2089708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507831"/>
          </a:xfrm>
          <a:prstGeom prst="rect">
            <a:avLst/>
          </a:prstGeom>
          <a:noFill/>
        </p:spPr>
        <p:txBody>
          <a:bodyPr wrap="square" lIns="0" tIns="0" rIns="0" bIns="0" rtlCol="0">
            <a:spAutoFit/>
          </a:bodyPr>
          <a:lstStyle/>
          <a:p>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바이오의약품은</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합성의약품에 비해 크기가 크고 복합한 구조이며 제조공정의 난이도가 높지만 생물체 기반으로 작용기전이 명확하고 특정 질병 표적 치료가 가능합니다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이에 따라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바이오의약품의</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중요성이 부각되면서 전체 의약품 중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비중이 지속적으로 증가하는 추세입니다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a:p>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err="1"/>
              <a:t>바이오의약품</a:t>
            </a:r>
            <a:r>
              <a:rPr lang="ko-KR" altLang="en-US" sz="2800"/>
              <a:t> 시장 </a:t>
            </a:r>
            <a:r>
              <a:rPr lang="en-US" altLang="ko-KR" sz="2800"/>
              <a:t>(1/3)</a:t>
            </a:r>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바이오의약품</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vs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합성의약품</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의약품 종류별 시장점유율 추이</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직사각형 5">
            <a:extLst>
              <a:ext uri="{FF2B5EF4-FFF2-40B4-BE49-F238E27FC236}">
                <a16:creationId xmlns:a16="http://schemas.microsoft.com/office/drawing/2014/main" id="{8C9E5ECB-31BF-938D-0B5D-F72460BC4413}"/>
              </a:ext>
            </a:extLst>
          </p:cNvPr>
          <p:cNvSpPr/>
          <p:nvPr/>
        </p:nvSpPr>
        <p:spPr>
          <a:xfrm>
            <a:off x="1057711" y="2244475"/>
            <a:ext cx="1829493" cy="530960"/>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7" name="직사각형 6">
            <a:extLst>
              <a:ext uri="{FF2B5EF4-FFF2-40B4-BE49-F238E27FC236}">
                <a16:creationId xmlns:a16="http://schemas.microsoft.com/office/drawing/2014/main" id="{28EF15F1-B719-750E-103E-C0B761181EAA}"/>
              </a:ext>
            </a:extLst>
          </p:cNvPr>
          <p:cNvSpPr/>
          <p:nvPr/>
        </p:nvSpPr>
        <p:spPr>
          <a:xfrm>
            <a:off x="1057711" y="2817847"/>
            <a:ext cx="1829493" cy="522781"/>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8" name="직사각형 7">
            <a:extLst>
              <a:ext uri="{FF2B5EF4-FFF2-40B4-BE49-F238E27FC236}">
                <a16:creationId xmlns:a16="http://schemas.microsoft.com/office/drawing/2014/main" id="{CE14278B-34F3-4812-2849-6DAAA2CF782F}"/>
              </a:ext>
            </a:extLst>
          </p:cNvPr>
          <p:cNvSpPr/>
          <p:nvPr/>
        </p:nvSpPr>
        <p:spPr>
          <a:xfrm>
            <a:off x="1057711" y="3381638"/>
            <a:ext cx="1829493" cy="586889"/>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9" name="직사각형 8">
            <a:extLst>
              <a:ext uri="{FF2B5EF4-FFF2-40B4-BE49-F238E27FC236}">
                <a16:creationId xmlns:a16="http://schemas.microsoft.com/office/drawing/2014/main" id="{8424DDA6-C3A4-86B6-B315-F49FE7461E31}"/>
              </a:ext>
            </a:extLst>
          </p:cNvPr>
          <p:cNvSpPr/>
          <p:nvPr/>
        </p:nvSpPr>
        <p:spPr>
          <a:xfrm>
            <a:off x="1057711" y="4011116"/>
            <a:ext cx="1829493" cy="527809"/>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10" name="직사각형 9">
            <a:extLst>
              <a:ext uri="{FF2B5EF4-FFF2-40B4-BE49-F238E27FC236}">
                <a16:creationId xmlns:a16="http://schemas.microsoft.com/office/drawing/2014/main" id="{3153A0CC-12A2-59A5-B896-6382B6B6B26A}"/>
              </a:ext>
            </a:extLst>
          </p:cNvPr>
          <p:cNvSpPr/>
          <p:nvPr/>
        </p:nvSpPr>
        <p:spPr>
          <a:xfrm>
            <a:off x="1057711" y="4587341"/>
            <a:ext cx="1829493" cy="529910"/>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11" name="TextBox 10">
            <a:extLst>
              <a:ext uri="{FF2B5EF4-FFF2-40B4-BE49-F238E27FC236}">
                <a16:creationId xmlns:a16="http://schemas.microsoft.com/office/drawing/2014/main" id="{F1EDED8F-756D-C2A5-9158-648685BA7C54}"/>
              </a:ext>
            </a:extLst>
          </p:cNvPr>
          <p:cNvSpPr txBox="1"/>
          <p:nvPr/>
        </p:nvSpPr>
        <p:spPr>
          <a:xfrm>
            <a:off x="1057711" y="2959199"/>
            <a:ext cx="1583932" cy="244682"/>
          </a:xfrm>
          <a:prstGeom prst="rect">
            <a:avLst/>
          </a:prstGeom>
          <a:noFill/>
          <a:ln w="6350">
            <a:noFill/>
          </a:ln>
        </p:spPr>
        <p:txBody>
          <a:bodyPr wrap="square" rtlCol="0" anchor="ctr">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크기가 크고 복잡한 구조</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13" name="TextBox 12">
            <a:extLst>
              <a:ext uri="{FF2B5EF4-FFF2-40B4-BE49-F238E27FC236}">
                <a16:creationId xmlns:a16="http://schemas.microsoft.com/office/drawing/2014/main" id="{0C85BD0C-8A95-7A9F-7470-556827B8C9A8}"/>
              </a:ext>
            </a:extLst>
          </p:cNvPr>
          <p:cNvSpPr txBox="1"/>
          <p:nvPr/>
        </p:nvSpPr>
        <p:spPr>
          <a:xfrm>
            <a:off x="489000" y="5209028"/>
            <a:ext cx="428039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err="1">
                <a:solidFill>
                  <a:schemeClr val="bg1">
                    <a:lumMod val="50000"/>
                  </a:schemeClr>
                </a:solidFill>
              </a:rPr>
              <a:t>국가생명공학정책연구센터</a:t>
            </a:r>
            <a:r>
              <a:rPr lang="en-US" altLang="ko-KR">
                <a:solidFill>
                  <a:schemeClr val="bg1">
                    <a:lumMod val="50000"/>
                  </a:schemeClr>
                </a:solidFill>
              </a:rPr>
              <a:t>, </a:t>
            </a:r>
            <a:r>
              <a:rPr lang="ko-KR" altLang="en-US" err="1">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p>
        </p:txBody>
      </p:sp>
      <p:sp>
        <p:nvSpPr>
          <p:cNvPr id="14" name="Rectangle 9">
            <a:extLst>
              <a:ext uri="{FF2B5EF4-FFF2-40B4-BE49-F238E27FC236}">
                <a16:creationId xmlns:a16="http://schemas.microsoft.com/office/drawing/2014/main" id="{CA25E666-CEDD-C630-0895-78D75DA1FD0A}"/>
              </a:ext>
            </a:extLst>
          </p:cNvPr>
          <p:cNvSpPr>
            <a:spLocks noChangeArrowheads="1"/>
          </p:cNvSpPr>
          <p:nvPr>
            <p:custDataLst>
              <p:tags r:id="rId1"/>
            </p:custDataLst>
          </p:nvPr>
        </p:nvSpPr>
        <p:spPr bwMode="blackWhite">
          <a:xfrm>
            <a:off x="2939901" y="1809239"/>
            <a:ext cx="1829493" cy="400785"/>
          </a:xfrm>
          <a:prstGeom prst="rect">
            <a:avLst/>
          </a:prstGeom>
          <a:solidFill>
            <a:srgbClr val="510DBC"/>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chemeClr val="accent6">
                      <a:alpha val="0"/>
                    </a:schemeClr>
                  </a:solidFill>
                </a:ln>
                <a:solidFill>
                  <a:schemeClr val="bg1"/>
                </a:solidFill>
                <a:latin typeface="KoPub돋움체 Medium" panose="00000600000000000000" pitchFamily="2" charset="-127"/>
                <a:ea typeface="KoPub돋움체 Medium" panose="00000600000000000000" pitchFamily="2" charset="-127"/>
              </a:rPr>
              <a:t>합성의약품</a:t>
            </a:r>
            <a:endParaRPr lang="en-US" altLang="ko-KR" sz="1000" b="1">
              <a:ln>
                <a:solidFill>
                  <a:schemeClr val="accent6">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15" name="Rectangle 9">
            <a:extLst>
              <a:ext uri="{FF2B5EF4-FFF2-40B4-BE49-F238E27FC236}">
                <a16:creationId xmlns:a16="http://schemas.microsoft.com/office/drawing/2014/main" id="{6886B40D-F06F-9417-6207-C0B1D605AF54}"/>
              </a:ext>
            </a:extLst>
          </p:cNvPr>
          <p:cNvSpPr>
            <a:spLocks noChangeArrowheads="1"/>
          </p:cNvSpPr>
          <p:nvPr>
            <p:custDataLst>
              <p:tags r:id="rId2"/>
            </p:custDataLst>
          </p:nvPr>
        </p:nvSpPr>
        <p:spPr bwMode="blackWhite">
          <a:xfrm>
            <a:off x="1057711" y="1808163"/>
            <a:ext cx="1829494" cy="401861"/>
          </a:xfrm>
          <a:prstGeom prst="rect">
            <a:avLst/>
          </a:prstGeom>
          <a:solidFill>
            <a:srgbClr val="00338D"/>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chemeClr val="accent6">
                      <a:alpha val="0"/>
                    </a:schemeClr>
                  </a:solidFill>
                </a:ln>
                <a:solidFill>
                  <a:schemeClr val="bg1"/>
                </a:solidFill>
                <a:latin typeface="KoPub돋움체 Medium" panose="00000600000000000000" pitchFamily="2" charset="-127"/>
                <a:ea typeface="KoPub돋움체 Medium" panose="00000600000000000000" pitchFamily="2" charset="-127"/>
              </a:rPr>
              <a:t>바이오의약품</a:t>
            </a:r>
            <a:endParaRPr lang="en-US" altLang="ko-KR" sz="1000" b="1">
              <a:ln>
                <a:solidFill>
                  <a:schemeClr val="accent6">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16" name="Rectangle 9">
            <a:extLst>
              <a:ext uri="{FF2B5EF4-FFF2-40B4-BE49-F238E27FC236}">
                <a16:creationId xmlns:a16="http://schemas.microsoft.com/office/drawing/2014/main" id="{E5037000-BF99-B688-EDF3-01EF3E8128AA}"/>
              </a:ext>
            </a:extLst>
          </p:cNvPr>
          <p:cNvSpPr>
            <a:spLocks noChangeArrowheads="1"/>
          </p:cNvSpPr>
          <p:nvPr>
            <p:custDataLst>
              <p:tags r:id="rId3"/>
            </p:custDataLst>
          </p:nvPr>
        </p:nvSpPr>
        <p:spPr bwMode="blackWhite">
          <a:xfrm>
            <a:off x="487261" y="2816060"/>
            <a:ext cx="522389" cy="530961"/>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구조</a:t>
            </a:r>
            <a:endParaRPr lang="en-US" altLang="ko-KR"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24" name="Rectangle 9">
            <a:extLst>
              <a:ext uri="{FF2B5EF4-FFF2-40B4-BE49-F238E27FC236}">
                <a16:creationId xmlns:a16="http://schemas.microsoft.com/office/drawing/2014/main" id="{0CF0DFAE-0E1C-EE77-97BC-9CCC6152BFA7}"/>
              </a:ext>
            </a:extLst>
          </p:cNvPr>
          <p:cNvSpPr>
            <a:spLocks noChangeArrowheads="1"/>
          </p:cNvSpPr>
          <p:nvPr>
            <p:custDataLst>
              <p:tags r:id="rId4"/>
            </p:custDataLst>
          </p:nvPr>
        </p:nvSpPr>
        <p:spPr bwMode="blackWhite">
          <a:xfrm>
            <a:off x="487261" y="3381638"/>
            <a:ext cx="522389" cy="591709"/>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제조</a:t>
            </a:r>
            <a:endParaRPr lang="en-US" altLang="ko-KR"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25" name="Rectangle 9">
            <a:extLst>
              <a:ext uri="{FF2B5EF4-FFF2-40B4-BE49-F238E27FC236}">
                <a16:creationId xmlns:a16="http://schemas.microsoft.com/office/drawing/2014/main" id="{F8B10F1F-9ED7-61F9-95E2-36B2B95E0274}"/>
              </a:ext>
            </a:extLst>
          </p:cNvPr>
          <p:cNvSpPr>
            <a:spLocks noChangeArrowheads="1"/>
          </p:cNvSpPr>
          <p:nvPr>
            <p:custDataLst>
              <p:tags r:id="rId5"/>
            </p:custDataLst>
          </p:nvPr>
        </p:nvSpPr>
        <p:spPr bwMode="blackWhite">
          <a:xfrm>
            <a:off x="487261" y="2250482"/>
            <a:ext cx="522389" cy="530961"/>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원료</a:t>
            </a:r>
            <a:endParaRPr lang="en-US" altLang="ko-KR"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26" name="직사각형 25">
            <a:extLst>
              <a:ext uri="{FF2B5EF4-FFF2-40B4-BE49-F238E27FC236}">
                <a16:creationId xmlns:a16="http://schemas.microsoft.com/office/drawing/2014/main" id="{3835746F-BB57-052E-B690-9D2636D2E8A9}"/>
              </a:ext>
            </a:extLst>
          </p:cNvPr>
          <p:cNvSpPr/>
          <p:nvPr/>
        </p:nvSpPr>
        <p:spPr>
          <a:xfrm>
            <a:off x="2939901" y="2244473"/>
            <a:ext cx="1829493" cy="530578"/>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27" name="TextBox 26">
            <a:extLst>
              <a:ext uri="{FF2B5EF4-FFF2-40B4-BE49-F238E27FC236}">
                <a16:creationId xmlns:a16="http://schemas.microsoft.com/office/drawing/2014/main" id="{91DEE2ED-D511-031A-509E-E6581CE3F0AB}"/>
              </a:ext>
            </a:extLst>
          </p:cNvPr>
          <p:cNvSpPr txBox="1"/>
          <p:nvPr/>
        </p:nvSpPr>
        <p:spPr>
          <a:xfrm>
            <a:off x="1057711" y="2312295"/>
            <a:ext cx="1480448" cy="397032"/>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생물체 유래물질           </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세포</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조직</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유전물질 등</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p:txBody>
      </p:sp>
      <p:sp>
        <p:nvSpPr>
          <p:cNvPr id="28" name="TextBox 27">
            <a:extLst>
              <a:ext uri="{FF2B5EF4-FFF2-40B4-BE49-F238E27FC236}">
                <a16:creationId xmlns:a16="http://schemas.microsoft.com/office/drawing/2014/main" id="{FDA69FF6-FC11-E824-E6F7-2133AFCE608C}"/>
              </a:ext>
            </a:extLst>
          </p:cNvPr>
          <p:cNvSpPr txBox="1"/>
          <p:nvPr/>
        </p:nvSpPr>
        <p:spPr>
          <a:xfrm>
            <a:off x="2939901" y="2376370"/>
            <a:ext cx="1480448" cy="244682"/>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합성화학물질</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29" name="직사각형 28">
            <a:extLst>
              <a:ext uri="{FF2B5EF4-FFF2-40B4-BE49-F238E27FC236}">
                <a16:creationId xmlns:a16="http://schemas.microsoft.com/office/drawing/2014/main" id="{B648C7D4-6F67-DF00-A97F-1E6A895E0896}"/>
              </a:ext>
            </a:extLst>
          </p:cNvPr>
          <p:cNvSpPr/>
          <p:nvPr/>
        </p:nvSpPr>
        <p:spPr>
          <a:xfrm>
            <a:off x="2939901" y="2816060"/>
            <a:ext cx="1829493" cy="524568"/>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30" name="TextBox 29">
            <a:extLst>
              <a:ext uri="{FF2B5EF4-FFF2-40B4-BE49-F238E27FC236}">
                <a16:creationId xmlns:a16="http://schemas.microsoft.com/office/drawing/2014/main" id="{D6032B67-39D5-E251-4A44-8E6EF9A45BF5}"/>
              </a:ext>
            </a:extLst>
          </p:cNvPr>
          <p:cNvSpPr txBox="1"/>
          <p:nvPr/>
        </p:nvSpPr>
        <p:spPr>
          <a:xfrm>
            <a:off x="2939901" y="2883024"/>
            <a:ext cx="1678569" cy="397032"/>
          </a:xfrm>
          <a:prstGeom prst="rect">
            <a:avLst/>
          </a:prstGeom>
          <a:noFill/>
          <a:ln w="6350">
            <a:noFill/>
          </a:ln>
        </p:spPr>
        <p:txBody>
          <a:bodyPr wrap="square" rtlCol="0" anchor="ctr">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물리화학적 특성이 명확한 저분자 구조 </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1" name="TextBox 30">
            <a:extLst>
              <a:ext uri="{FF2B5EF4-FFF2-40B4-BE49-F238E27FC236}">
                <a16:creationId xmlns:a16="http://schemas.microsoft.com/office/drawing/2014/main" id="{6B0FF8D2-2792-3754-697C-E0C2938A56FA}"/>
              </a:ext>
            </a:extLst>
          </p:cNvPr>
          <p:cNvSpPr txBox="1"/>
          <p:nvPr/>
        </p:nvSpPr>
        <p:spPr>
          <a:xfrm>
            <a:off x="1057711" y="3404757"/>
            <a:ext cx="1821261" cy="549381"/>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생물체를 이용해 복잡한 제조공정으로 변이성이 높아 맞춤형 소량 생산</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2" name="직사각형 31">
            <a:extLst>
              <a:ext uri="{FF2B5EF4-FFF2-40B4-BE49-F238E27FC236}">
                <a16:creationId xmlns:a16="http://schemas.microsoft.com/office/drawing/2014/main" id="{D71B3A52-E7D8-253D-FB81-F835A97FF238}"/>
              </a:ext>
            </a:extLst>
          </p:cNvPr>
          <p:cNvSpPr/>
          <p:nvPr/>
        </p:nvSpPr>
        <p:spPr>
          <a:xfrm>
            <a:off x="2939901" y="3381637"/>
            <a:ext cx="1829493" cy="586889"/>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33" name="TextBox 32">
            <a:extLst>
              <a:ext uri="{FF2B5EF4-FFF2-40B4-BE49-F238E27FC236}">
                <a16:creationId xmlns:a16="http://schemas.microsoft.com/office/drawing/2014/main" id="{4E834CEC-FA8C-7606-9107-F940F4B1238F}"/>
              </a:ext>
            </a:extLst>
          </p:cNvPr>
          <p:cNvSpPr txBox="1"/>
          <p:nvPr/>
        </p:nvSpPr>
        <p:spPr>
          <a:xfrm>
            <a:off x="2939901" y="3552605"/>
            <a:ext cx="1829290" cy="24468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화학적 합성을 통한 대량 생산</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4" name="TextBox 33">
            <a:extLst>
              <a:ext uri="{FF2B5EF4-FFF2-40B4-BE49-F238E27FC236}">
                <a16:creationId xmlns:a16="http://schemas.microsoft.com/office/drawing/2014/main" id="{A82552B5-4D54-1859-598C-7F22AD4D308A}"/>
              </a:ext>
            </a:extLst>
          </p:cNvPr>
          <p:cNvSpPr txBox="1"/>
          <p:nvPr/>
        </p:nvSpPr>
        <p:spPr>
          <a:xfrm>
            <a:off x="1057711" y="4077764"/>
            <a:ext cx="1811845" cy="39703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생물체 기반으로 고유 독성이 낮고 작용기전이 명확</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5" name="직사각형 34">
            <a:extLst>
              <a:ext uri="{FF2B5EF4-FFF2-40B4-BE49-F238E27FC236}">
                <a16:creationId xmlns:a16="http://schemas.microsoft.com/office/drawing/2014/main" id="{658607F9-9554-F891-D543-15D3918B544C}"/>
              </a:ext>
            </a:extLst>
          </p:cNvPr>
          <p:cNvSpPr/>
          <p:nvPr/>
        </p:nvSpPr>
        <p:spPr>
          <a:xfrm>
            <a:off x="2939901" y="4016899"/>
            <a:ext cx="1829493" cy="522026"/>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36" name="TextBox 35">
            <a:extLst>
              <a:ext uri="{FF2B5EF4-FFF2-40B4-BE49-F238E27FC236}">
                <a16:creationId xmlns:a16="http://schemas.microsoft.com/office/drawing/2014/main" id="{64D4D976-27E1-A472-735A-AC04734F1CB3}"/>
              </a:ext>
            </a:extLst>
          </p:cNvPr>
          <p:cNvSpPr txBox="1"/>
          <p:nvPr/>
        </p:nvSpPr>
        <p:spPr>
          <a:xfrm>
            <a:off x="2939901" y="4151957"/>
            <a:ext cx="1829492" cy="24468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대사산물에 의한 독성 예측 어려움</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7" name="TextBox 36">
            <a:extLst>
              <a:ext uri="{FF2B5EF4-FFF2-40B4-BE49-F238E27FC236}">
                <a16:creationId xmlns:a16="http://schemas.microsoft.com/office/drawing/2014/main" id="{A6D0AFAA-6DCC-3325-182E-559579E38D6E}"/>
              </a:ext>
            </a:extLst>
          </p:cNvPr>
          <p:cNvSpPr txBox="1"/>
          <p:nvPr/>
        </p:nvSpPr>
        <p:spPr>
          <a:xfrm>
            <a:off x="1057711" y="4623066"/>
            <a:ext cx="1827197" cy="39703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질병의 근본적인 원인 치료 및 희귀</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난치</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만성질환</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등 치료 가능</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8" name="직사각형 37">
            <a:extLst>
              <a:ext uri="{FF2B5EF4-FFF2-40B4-BE49-F238E27FC236}">
                <a16:creationId xmlns:a16="http://schemas.microsoft.com/office/drawing/2014/main" id="{FDF4AB08-3074-3067-5080-BDB729343CB4}"/>
              </a:ext>
            </a:extLst>
          </p:cNvPr>
          <p:cNvSpPr/>
          <p:nvPr/>
        </p:nvSpPr>
        <p:spPr>
          <a:xfrm>
            <a:off x="2939901" y="4585567"/>
            <a:ext cx="1829493" cy="530961"/>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39" name="TextBox 38">
            <a:extLst>
              <a:ext uri="{FF2B5EF4-FFF2-40B4-BE49-F238E27FC236}">
                <a16:creationId xmlns:a16="http://schemas.microsoft.com/office/drawing/2014/main" id="{56E6FD50-DAD7-6EE5-5FE2-DF9E9F885642}"/>
              </a:ext>
            </a:extLst>
          </p:cNvPr>
          <p:cNvSpPr txBox="1"/>
          <p:nvPr/>
        </p:nvSpPr>
        <p:spPr>
          <a:xfrm>
            <a:off x="2939901" y="4633855"/>
            <a:ext cx="1829492" cy="39703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대부분 질병에 대해 증상개선에 그침</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40" name="Rectangle 9">
            <a:extLst>
              <a:ext uri="{FF2B5EF4-FFF2-40B4-BE49-F238E27FC236}">
                <a16:creationId xmlns:a16="http://schemas.microsoft.com/office/drawing/2014/main" id="{74D2B15E-122F-3AC0-41F3-D15E6EA2852C}"/>
              </a:ext>
            </a:extLst>
          </p:cNvPr>
          <p:cNvSpPr>
            <a:spLocks noChangeArrowheads="1"/>
          </p:cNvSpPr>
          <p:nvPr>
            <p:custDataLst>
              <p:tags r:id="rId6"/>
            </p:custDataLst>
          </p:nvPr>
        </p:nvSpPr>
        <p:spPr bwMode="blackWhite">
          <a:xfrm>
            <a:off x="487261" y="4007964"/>
            <a:ext cx="522389" cy="530961"/>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독성</a:t>
            </a:r>
            <a:endParaRPr lang="en-US" altLang="ko-KR"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41" name="Rectangle 9">
            <a:extLst>
              <a:ext uri="{FF2B5EF4-FFF2-40B4-BE49-F238E27FC236}">
                <a16:creationId xmlns:a16="http://schemas.microsoft.com/office/drawing/2014/main" id="{68C89031-B9FA-350E-8DCC-C9E06322D9ED}"/>
              </a:ext>
            </a:extLst>
          </p:cNvPr>
          <p:cNvSpPr>
            <a:spLocks noChangeArrowheads="1"/>
          </p:cNvSpPr>
          <p:nvPr>
            <p:custDataLst>
              <p:tags r:id="rId7"/>
            </p:custDataLst>
          </p:nvPr>
        </p:nvSpPr>
        <p:spPr bwMode="blackWhite">
          <a:xfrm>
            <a:off x="487261" y="4582701"/>
            <a:ext cx="522389" cy="536985"/>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효능</a:t>
            </a:r>
            <a:endParaRPr lang="en-US" altLang="ko-KR"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pSp>
        <p:nvGrpSpPr>
          <p:cNvPr id="42" name="그룹 41">
            <a:extLst>
              <a:ext uri="{FF2B5EF4-FFF2-40B4-BE49-F238E27FC236}">
                <a16:creationId xmlns:a16="http://schemas.microsoft.com/office/drawing/2014/main" id="{1564E4E1-F869-AD26-14CF-0F0EA8B0EE3D}"/>
              </a:ext>
            </a:extLst>
          </p:cNvPr>
          <p:cNvGrpSpPr/>
          <p:nvPr/>
        </p:nvGrpSpPr>
        <p:grpSpPr>
          <a:xfrm>
            <a:off x="5441521" y="3349364"/>
            <a:ext cx="3837116" cy="1585170"/>
            <a:chOff x="5441521" y="4106602"/>
            <a:chExt cx="3837116" cy="1585170"/>
          </a:xfrm>
        </p:grpSpPr>
        <p:sp>
          <p:nvSpPr>
            <p:cNvPr id="43" name="직사각형 42">
              <a:extLst>
                <a:ext uri="{FF2B5EF4-FFF2-40B4-BE49-F238E27FC236}">
                  <a16:creationId xmlns:a16="http://schemas.microsoft.com/office/drawing/2014/main" id="{2D472835-4597-05B7-1D9B-C2FBFE0461D1}"/>
                </a:ext>
              </a:extLst>
            </p:cNvPr>
            <p:cNvSpPr/>
            <p:nvPr/>
          </p:nvSpPr>
          <p:spPr>
            <a:xfrm>
              <a:off x="5441521"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4" name="직사각형 43">
              <a:extLst>
                <a:ext uri="{FF2B5EF4-FFF2-40B4-BE49-F238E27FC236}">
                  <a16:creationId xmlns:a16="http://schemas.microsoft.com/office/drawing/2014/main" id="{8EDE013A-646E-E6D4-8D18-3FCD02852937}"/>
                </a:ext>
              </a:extLst>
            </p:cNvPr>
            <p:cNvSpPr/>
            <p:nvPr/>
          </p:nvSpPr>
          <p:spPr>
            <a:xfrm>
              <a:off x="5946404"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5" name="직사각형 44">
              <a:extLst>
                <a:ext uri="{FF2B5EF4-FFF2-40B4-BE49-F238E27FC236}">
                  <a16:creationId xmlns:a16="http://schemas.microsoft.com/office/drawing/2014/main" id="{8D0A84C7-160B-4379-AFB4-0EE05F025AB6}"/>
                </a:ext>
              </a:extLst>
            </p:cNvPr>
            <p:cNvSpPr/>
            <p:nvPr/>
          </p:nvSpPr>
          <p:spPr>
            <a:xfrm>
              <a:off x="6451288"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6" name="직사각형 45">
              <a:extLst>
                <a:ext uri="{FF2B5EF4-FFF2-40B4-BE49-F238E27FC236}">
                  <a16:creationId xmlns:a16="http://schemas.microsoft.com/office/drawing/2014/main" id="{913F0DC9-0BA8-92D4-CFA7-EB86F28699E7}"/>
                </a:ext>
              </a:extLst>
            </p:cNvPr>
            <p:cNvSpPr/>
            <p:nvPr/>
          </p:nvSpPr>
          <p:spPr>
            <a:xfrm>
              <a:off x="6961781"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7" name="직사각형 46">
              <a:extLst>
                <a:ext uri="{FF2B5EF4-FFF2-40B4-BE49-F238E27FC236}">
                  <a16:creationId xmlns:a16="http://schemas.microsoft.com/office/drawing/2014/main" id="{EBFEB491-CF8D-9A32-3B12-86A84F24C3CB}"/>
                </a:ext>
              </a:extLst>
            </p:cNvPr>
            <p:cNvSpPr/>
            <p:nvPr/>
          </p:nvSpPr>
          <p:spPr>
            <a:xfrm>
              <a:off x="7472274"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9" name="직사각형 48">
              <a:extLst>
                <a:ext uri="{FF2B5EF4-FFF2-40B4-BE49-F238E27FC236}">
                  <a16:creationId xmlns:a16="http://schemas.microsoft.com/office/drawing/2014/main" id="{0054A9B2-3E89-4AFD-7AA8-A5DEDE332A3F}"/>
                </a:ext>
              </a:extLst>
            </p:cNvPr>
            <p:cNvSpPr/>
            <p:nvPr/>
          </p:nvSpPr>
          <p:spPr>
            <a:xfrm>
              <a:off x="7988377"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0" name="직사각형 49">
              <a:extLst>
                <a:ext uri="{FF2B5EF4-FFF2-40B4-BE49-F238E27FC236}">
                  <a16:creationId xmlns:a16="http://schemas.microsoft.com/office/drawing/2014/main" id="{9A819827-4340-92F4-9772-38BA326B71B3}"/>
                </a:ext>
              </a:extLst>
            </p:cNvPr>
            <p:cNvSpPr/>
            <p:nvPr/>
          </p:nvSpPr>
          <p:spPr>
            <a:xfrm>
              <a:off x="8493261"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1" name="직사각형 50">
              <a:extLst>
                <a:ext uri="{FF2B5EF4-FFF2-40B4-BE49-F238E27FC236}">
                  <a16:creationId xmlns:a16="http://schemas.microsoft.com/office/drawing/2014/main" id="{94980D49-46EA-F551-4635-786521E4880A}"/>
                </a:ext>
              </a:extLst>
            </p:cNvPr>
            <p:cNvSpPr/>
            <p:nvPr/>
          </p:nvSpPr>
          <p:spPr>
            <a:xfrm>
              <a:off x="9009365"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sp>
        <p:nvSpPr>
          <p:cNvPr id="52" name="직사각형 51">
            <a:extLst>
              <a:ext uri="{FF2B5EF4-FFF2-40B4-BE49-F238E27FC236}">
                <a16:creationId xmlns:a16="http://schemas.microsoft.com/office/drawing/2014/main" id="{B1D94FF9-AE1C-05F0-6852-0E7942A73649}"/>
              </a:ext>
            </a:extLst>
          </p:cNvPr>
          <p:cNvSpPr/>
          <p:nvPr/>
        </p:nvSpPr>
        <p:spPr>
          <a:xfrm>
            <a:off x="5132388" y="1808163"/>
            <a:ext cx="4274310"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전체 의약품 매출에서 </a:t>
            </a:r>
            <a:r>
              <a:rPr lang="ko-KR" altLang="en-US" sz="900" b="1" u="sng" err="1">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바이오의약품</a:t>
            </a:r>
            <a:r>
              <a:rPr lang="ko-KR" altLang="en-US" sz="900" b="1" u="sng">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 비중은 지속적으로 증가하여 </a:t>
            </a:r>
            <a:r>
              <a:rPr lang="en-US" altLang="ko-KR" sz="900" b="1" u="sng">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2028</a:t>
            </a:r>
            <a:r>
              <a:rPr lang="ko-KR" altLang="en-US" sz="900" b="1" u="sng">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년 </a:t>
            </a:r>
            <a:r>
              <a:rPr lang="en-US" altLang="ko-KR" sz="900" b="1" u="sng">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41%</a:t>
            </a:r>
            <a:r>
              <a:rPr lang="ko-KR" altLang="en-US" sz="900" b="1" u="sng">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까지 확대</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되면서 전반적인 의약품 성장에 기인할 것으로 예상 </a:t>
            </a:r>
            <a:endPar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271463" indent="-171450" fontAlgn="ctr">
              <a:lnSpc>
                <a:spcPct val="110000"/>
              </a:lnSpc>
              <a:spcAft>
                <a:spcPts val="500"/>
              </a:spcAft>
              <a:buFontTx/>
              <a:buChar char="-"/>
              <a:defRPr/>
            </a:pPr>
            <a:r>
              <a:rPr lang="ko-KR" altLang="en-US" sz="900" err="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바이오의약품의</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수요 </a:t>
            </a:r>
            <a:r>
              <a:rPr lang="ko-KR" altLang="en-US" sz="900" err="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증가뿐만</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아니라 합성의약품 대비 약가 비용이 높은 점도 전반적인 </a:t>
            </a:r>
            <a:r>
              <a:rPr lang="ko-KR" altLang="en-US" sz="900" err="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바이오의약품</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매출 비중 증가에 영향</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271463" indent="-171450" fontAlgn="ctr">
              <a:lnSpc>
                <a:spcPct val="110000"/>
              </a:lnSpc>
              <a:spcAft>
                <a:spcPts val="500"/>
              </a:spcAft>
              <a:buFontTx/>
              <a:buChar char="-"/>
              <a:defRPr/>
            </a:pP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2020~2021</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년 </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COVID-19 </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팬데믹의 영향으로 백신의 수요가 급격히 늘어나면서 </a:t>
            </a:r>
            <a:r>
              <a:rPr lang="ko-KR" altLang="en-US" sz="900" err="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바이오의약품</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비중이 </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33%</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에서 </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38%</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까지 증가 </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53" name="차트 52">
            <a:extLst>
              <a:ext uri="{FF2B5EF4-FFF2-40B4-BE49-F238E27FC236}">
                <a16:creationId xmlns:a16="http://schemas.microsoft.com/office/drawing/2014/main" id="{2F0681A4-A932-DBE5-4F05-AF4985075EE6}"/>
              </a:ext>
            </a:extLst>
          </p:cNvPr>
          <p:cNvGraphicFramePr/>
          <p:nvPr>
            <p:extLst>
              <p:ext uri="{D42A27DB-BD31-4B8C-83A1-F6EECF244321}">
                <p14:modId xmlns:p14="http://schemas.microsoft.com/office/powerpoint/2010/main" val="3845669677"/>
              </p:ext>
            </p:extLst>
          </p:nvPr>
        </p:nvGraphicFramePr>
        <p:xfrm>
          <a:off x="5132388" y="3180689"/>
          <a:ext cx="4274310" cy="1938997"/>
        </p:xfrm>
        <a:graphic>
          <a:graphicData uri="http://schemas.openxmlformats.org/drawingml/2006/chart">
            <c:chart xmlns:c="http://schemas.openxmlformats.org/drawingml/2006/chart" xmlns:r="http://schemas.openxmlformats.org/officeDocument/2006/relationships" r:id="rId9"/>
          </a:graphicData>
        </a:graphic>
      </p:graphicFrame>
      <p:sp>
        <p:nvSpPr>
          <p:cNvPr id="54" name="TextBox 53">
            <a:extLst>
              <a:ext uri="{FF2B5EF4-FFF2-40B4-BE49-F238E27FC236}">
                <a16:creationId xmlns:a16="http://schemas.microsoft.com/office/drawing/2014/main" id="{1FD2B327-1DF8-DF18-32E2-17FD459C6947}"/>
              </a:ext>
            </a:extLst>
          </p:cNvPr>
          <p:cNvSpPr txBox="1"/>
          <p:nvPr/>
        </p:nvSpPr>
        <p:spPr>
          <a:xfrm>
            <a:off x="5202239" y="3138375"/>
            <a:ext cx="182562" cy="144073"/>
          </a:xfrm>
          <a:prstGeom prst="rect">
            <a:avLst/>
          </a:prstGeom>
          <a:noFill/>
          <a:ln w="3175">
            <a:noFill/>
          </a:ln>
        </p:spPr>
        <p:txBody>
          <a:bodyPr wrap="square" lIns="0" tIns="0" rIns="0" bIns="36000" rtlCol="0">
            <a:spAutoFit/>
          </a:bodyPr>
          <a:lstStyle>
            <a:defPPr>
              <a:defRPr lang="en-US"/>
            </a:defPPr>
            <a:lvl1pPr algn="ctr">
              <a:defRPr sz="700" b="0" i="0" u="none" strike="noStrike"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맑은 고딕" panose="020B0503020000020004" pitchFamily="50" charset="-127"/>
              </a:defRPr>
            </a:lvl1pPr>
          </a:lstStyle>
          <a:p>
            <a:pPr algn="l"/>
            <a:r>
              <a:rPr lang="en-US" altLang="ko-KR">
                <a:ln>
                  <a:solidFill>
                    <a:schemeClr val="bg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endParaRPr lang="ko-KR" altLang="en-US">
              <a:ln>
                <a:solidFill>
                  <a:schemeClr val="bg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p:txBody>
      </p:sp>
      <p:sp>
        <p:nvSpPr>
          <p:cNvPr id="55" name="TextBox 54">
            <a:extLst>
              <a:ext uri="{FF2B5EF4-FFF2-40B4-BE49-F238E27FC236}">
                <a16:creationId xmlns:a16="http://schemas.microsoft.com/office/drawing/2014/main" id="{79159FFC-0FC5-6BBB-7ED0-9F4E6F321DB9}"/>
              </a:ext>
            </a:extLst>
          </p:cNvPr>
          <p:cNvSpPr txBox="1"/>
          <p:nvPr/>
        </p:nvSpPr>
        <p:spPr>
          <a:xfrm>
            <a:off x="5137538" y="5211371"/>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a:solidFill>
                  <a:schemeClr val="bg1">
                    <a:lumMod val="50000"/>
                  </a:schemeClr>
                </a:solidFill>
              </a:rPr>
              <a:t>국가생명공학정책연구센터</a:t>
            </a:r>
            <a:r>
              <a:rPr lang="en-US" altLang="ko-KR">
                <a:solidFill>
                  <a:schemeClr val="bg1">
                    <a:lumMod val="50000"/>
                  </a:schemeClr>
                </a:solidFill>
              </a:rPr>
              <a:t>, </a:t>
            </a:r>
            <a:r>
              <a:rPr lang="ko-KR" altLang="en-US">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p>
        </p:txBody>
      </p:sp>
    </p:spTree>
    <p:extLst>
      <p:ext uri="{BB962C8B-B14F-4D97-AF65-F5344CB8AC3E}">
        <p14:creationId xmlns:p14="http://schemas.microsoft.com/office/powerpoint/2010/main" val="2848408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글로벌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시장은 미국이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50%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이상의 점유율을 차지하고 있으며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대규모 장기투자가 필요한 산업 특성상 후발 업체의 추격이 어려워 미국</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유럽의 선진기업들 위주로 글로벌 매출액 상위권을 구성하고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err="1"/>
              <a:t>바이오의약품</a:t>
            </a:r>
            <a:r>
              <a:rPr lang="ko-KR" altLang="en-US"/>
              <a:t> 시장 </a:t>
            </a:r>
            <a:r>
              <a:rPr lang="en-US" altLang="ko-KR"/>
              <a:t>(2/3)</a:t>
            </a:r>
            <a:endParaRPr lang="en-US" altLang="ko-KR" sz="2800"/>
          </a:p>
        </p:txBody>
      </p:sp>
      <p:grpSp>
        <p:nvGrpSpPr>
          <p:cNvPr id="2" name="그룹 1">
            <a:extLst>
              <a:ext uri="{FF2B5EF4-FFF2-40B4-BE49-F238E27FC236}">
                <a16:creationId xmlns:a16="http://schemas.microsoft.com/office/drawing/2014/main" id="{BB445236-38E1-1104-1B4F-C7C19740081B}"/>
              </a:ext>
            </a:extLst>
          </p:cNvPr>
          <p:cNvGrpSpPr/>
          <p:nvPr/>
        </p:nvGrpSpPr>
        <p:grpSpPr>
          <a:xfrm>
            <a:off x="502976" y="1307321"/>
            <a:ext cx="4339721" cy="288000"/>
            <a:chOff x="452439" y="1416168"/>
            <a:chExt cx="4392613" cy="288000"/>
          </a:xfrm>
        </p:grpSpPr>
        <p:sp>
          <p:nvSpPr>
            <p:cNvPr id="4" name="TextBox 3">
              <a:extLst>
                <a:ext uri="{FF2B5EF4-FFF2-40B4-BE49-F238E27FC236}">
                  <a16:creationId xmlns:a16="http://schemas.microsoft.com/office/drawing/2014/main" id="{8E8A402A-1063-1190-B74A-B7BF73F195A0}"/>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글로벌 </a:t>
              </a: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바이오의약품</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시장 규모 추이</a:t>
              </a:r>
            </a:p>
          </p:txBody>
        </p:sp>
        <p:cxnSp>
          <p:nvCxnSpPr>
            <p:cNvPr id="5" name="직선 연결선 4">
              <a:extLst>
                <a:ext uri="{FF2B5EF4-FFF2-40B4-BE49-F238E27FC236}">
                  <a16:creationId xmlns:a16="http://schemas.microsoft.com/office/drawing/2014/main" id="{3E9B7876-25A8-A7E5-8431-48439EDF3BC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9C117B24-3526-4567-AB1B-4954153AC254}"/>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직사각형 6">
            <a:extLst>
              <a:ext uri="{FF2B5EF4-FFF2-40B4-BE49-F238E27FC236}">
                <a16:creationId xmlns:a16="http://schemas.microsoft.com/office/drawing/2014/main" id="{F5DC5210-26D6-77E0-D89B-3E1D64699A39}"/>
              </a:ext>
            </a:extLst>
          </p:cNvPr>
          <p:cNvSpPr/>
          <p:nvPr/>
        </p:nvSpPr>
        <p:spPr>
          <a:xfrm>
            <a:off x="2848130" y="2023672"/>
            <a:ext cx="2007423" cy="2893887"/>
          </a:xfrm>
          <a:prstGeom prst="rect">
            <a:avLst/>
          </a:prstGeom>
          <a:solidFill>
            <a:srgbClr val="F5EFFD"/>
          </a:solidFill>
          <a:ln w="15875">
            <a:solidFill>
              <a:srgbClr val="743DC9"/>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9" name="TextBox 8">
            <a:extLst>
              <a:ext uri="{FF2B5EF4-FFF2-40B4-BE49-F238E27FC236}">
                <a16:creationId xmlns:a16="http://schemas.microsoft.com/office/drawing/2014/main" id="{376758F8-8868-B520-78C5-F71EE4E665E7}"/>
              </a:ext>
            </a:extLst>
          </p:cNvPr>
          <p:cNvSpPr txBox="1"/>
          <p:nvPr/>
        </p:nvSpPr>
        <p:spPr>
          <a:xfrm>
            <a:off x="489000" y="4766911"/>
            <a:ext cx="4356051"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a:solidFill>
                  <a:schemeClr val="bg1">
                    <a:lumMod val="50000"/>
                  </a:schemeClr>
                </a:solidFill>
              </a:rPr>
              <a:t>한국바이오협회</a:t>
            </a:r>
            <a:r>
              <a:rPr lang="en-US" altLang="ko-KR">
                <a:solidFill>
                  <a:schemeClr val="bg1">
                    <a:lumMod val="50000"/>
                  </a:schemeClr>
                </a:solidFill>
              </a:rPr>
              <a:t>, </a:t>
            </a:r>
            <a:r>
              <a:rPr lang="ko-KR" altLang="en-US">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p>
        </p:txBody>
      </p:sp>
      <p:graphicFrame>
        <p:nvGraphicFramePr>
          <p:cNvPr id="10" name="차트 9">
            <a:extLst>
              <a:ext uri="{FF2B5EF4-FFF2-40B4-BE49-F238E27FC236}">
                <a16:creationId xmlns:a16="http://schemas.microsoft.com/office/drawing/2014/main" id="{AB6647E2-4F16-A84A-BC91-D48C36F9F02D}"/>
              </a:ext>
            </a:extLst>
          </p:cNvPr>
          <p:cNvGraphicFramePr/>
          <p:nvPr>
            <p:extLst>
              <p:ext uri="{D42A27DB-BD31-4B8C-83A1-F6EECF244321}">
                <p14:modId xmlns:p14="http://schemas.microsoft.com/office/powerpoint/2010/main" val="3351916896"/>
              </p:ext>
            </p:extLst>
          </p:nvPr>
        </p:nvGraphicFramePr>
        <p:xfrm>
          <a:off x="488949" y="2105189"/>
          <a:ext cx="4356101" cy="2812371"/>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AE93715-82BD-CFE5-BB18-8ABD660456EE}"/>
              </a:ext>
            </a:extLst>
          </p:cNvPr>
          <p:cNvSpPr txBox="1"/>
          <p:nvPr/>
        </p:nvSpPr>
        <p:spPr>
          <a:xfrm>
            <a:off x="406477" y="1778535"/>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a:solidFill>
                  <a:schemeClr val="tx1">
                    <a:lumMod val="75000"/>
                    <a:lumOff val="25000"/>
                  </a:schemeClr>
                </a:solidFill>
              </a:rPr>
              <a:t>(</a:t>
            </a:r>
            <a:r>
              <a:rPr lang="ko-KR" altLang="en-US" sz="800">
                <a:solidFill>
                  <a:schemeClr val="tx1">
                    <a:lumMod val="75000"/>
                    <a:lumOff val="25000"/>
                  </a:schemeClr>
                </a:solidFill>
              </a:rPr>
              <a:t>억 달러</a:t>
            </a:r>
            <a:r>
              <a:rPr lang="en-US" altLang="ko-KR" sz="800">
                <a:solidFill>
                  <a:schemeClr val="tx1">
                    <a:lumMod val="75000"/>
                    <a:lumOff val="25000"/>
                  </a:schemeClr>
                </a:solidFill>
              </a:rPr>
              <a:t>)</a:t>
            </a:r>
            <a:endParaRPr lang="ko-KR" altLang="en-US" sz="800">
              <a:solidFill>
                <a:schemeClr val="tx1">
                  <a:lumMod val="75000"/>
                  <a:lumOff val="25000"/>
                </a:schemeClr>
              </a:solidFill>
            </a:endParaRPr>
          </a:p>
        </p:txBody>
      </p:sp>
      <p:sp>
        <p:nvSpPr>
          <p:cNvPr id="27" name="화살표: 오른쪽 26">
            <a:extLst>
              <a:ext uri="{FF2B5EF4-FFF2-40B4-BE49-F238E27FC236}">
                <a16:creationId xmlns:a16="http://schemas.microsoft.com/office/drawing/2014/main" id="{1AA13706-E5D6-6DF5-8905-71E4C58280EA}"/>
              </a:ext>
            </a:extLst>
          </p:cNvPr>
          <p:cNvSpPr/>
          <p:nvPr/>
        </p:nvSpPr>
        <p:spPr>
          <a:xfrm rot="20315321">
            <a:off x="2730286" y="2016135"/>
            <a:ext cx="2068218" cy="429779"/>
          </a:xfrm>
          <a:prstGeom prst="rightArrow">
            <a:avLst/>
          </a:prstGeom>
          <a:gradFill flip="none" rotWithShape="1">
            <a:gsLst>
              <a:gs pos="0">
                <a:srgbClr val="510DBC"/>
              </a:gs>
              <a:gs pos="29000">
                <a:srgbClr val="954EEF">
                  <a:alpha val="80000"/>
                </a:srgbClr>
              </a:gs>
              <a:gs pos="98000">
                <a:srgbClr val="954EEF">
                  <a:alpha val="0"/>
                </a:srgbClr>
              </a:gs>
            </a:gsLst>
            <a:lin ang="10800000" scaled="1"/>
            <a:tileRect/>
          </a:gra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000" b="1">
                <a:solidFill>
                  <a:schemeClr val="tx1"/>
                </a:solidFill>
                <a:latin typeface="KoPub돋움체 Medium" panose="02020603020101020101" pitchFamily="18" charset="-127"/>
                <a:ea typeface="KoPub돋움체 Medium" panose="02020603020101020101" pitchFamily="18" charset="-127"/>
              </a:rPr>
              <a:t>CAGR</a:t>
            </a:r>
            <a:r>
              <a:rPr lang="ko-KR" altLang="en-US" sz="1000" b="1">
                <a:solidFill>
                  <a:schemeClr val="tx1"/>
                </a:solidFill>
                <a:latin typeface="KoPub돋움체 Medium" panose="02020603020101020101" pitchFamily="18" charset="-127"/>
                <a:ea typeface="KoPub돋움체 Medium" panose="02020603020101020101" pitchFamily="18" charset="-127"/>
              </a:rPr>
              <a:t> </a:t>
            </a:r>
            <a:r>
              <a:rPr lang="en-US" altLang="ko-KR" sz="1000" b="1">
                <a:solidFill>
                  <a:schemeClr val="tx1"/>
                </a:solidFill>
                <a:latin typeface="KoPub돋움체 Medium" panose="02020603020101020101" pitchFamily="18" charset="-127"/>
                <a:ea typeface="KoPub돋움체 Medium" panose="02020603020101020101" pitchFamily="18" charset="-127"/>
              </a:rPr>
              <a:t>8.9%</a:t>
            </a:r>
            <a:endParaRPr lang="ko-KR" altLang="en-US" sz="1000" b="1">
              <a:solidFill>
                <a:schemeClr val="tx1"/>
              </a:solidFill>
              <a:latin typeface="KoPub돋움체 Medium" panose="02020603020101020101" pitchFamily="18" charset="-127"/>
              <a:ea typeface="KoPub돋움체 Medium" panose="02020603020101020101" pitchFamily="18" charset="-127"/>
            </a:endParaRPr>
          </a:p>
        </p:txBody>
      </p:sp>
      <p:sp>
        <p:nvSpPr>
          <p:cNvPr id="28" name="직사각형 27">
            <a:extLst>
              <a:ext uri="{FF2B5EF4-FFF2-40B4-BE49-F238E27FC236}">
                <a16:creationId xmlns:a16="http://schemas.microsoft.com/office/drawing/2014/main" id="{4718D374-DA35-C587-8999-CF62B19D95CE}"/>
              </a:ext>
            </a:extLst>
          </p:cNvPr>
          <p:cNvSpPr/>
          <p:nvPr/>
        </p:nvSpPr>
        <p:spPr>
          <a:xfrm>
            <a:off x="488950" y="5121102"/>
            <a:ext cx="4353747" cy="114478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ko-KR" altLang="en-US" sz="900" b="1" err="1">
                <a:solidFill>
                  <a:srgbClr val="00338D"/>
                </a:solidFill>
                <a:latin typeface="KoPub돋움체 Light" panose="00000300000000000000" pitchFamily="2" charset="-127"/>
                <a:ea typeface="KoPub돋움체 Light" panose="00000300000000000000" pitchFamily="2" charset="-127"/>
              </a:rPr>
              <a:t>바이오의약품</a:t>
            </a:r>
            <a:r>
              <a:rPr lang="ko-KR" altLang="en-US" sz="900" b="1">
                <a:solidFill>
                  <a:srgbClr val="00338D"/>
                </a:solidFill>
                <a:latin typeface="KoPub돋움체 Light" panose="00000300000000000000" pitchFamily="2" charset="-127"/>
                <a:ea typeface="KoPub돋움체 Light" panose="00000300000000000000" pitchFamily="2" charset="-127"/>
              </a:rPr>
              <a:t> 시장 성장세</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우수한 약효 대비 적은 부작용으로 </a:t>
            </a:r>
            <a:r>
              <a:rPr lang="ko-KR" altLang="en-US" sz="900" err="1">
                <a:solidFill>
                  <a:schemeClr val="tx1"/>
                </a:solidFill>
                <a:latin typeface="KoPub돋움체 Light" panose="00000300000000000000" pitchFamily="2" charset="-127"/>
                <a:ea typeface="KoPub돋움체 Light" panose="00000300000000000000" pitchFamily="2" charset="-127"/>
              </a:rPr>
              <a:t>바이오의약품</a:t>
            </a:r>
            <a:r>
              <a:rPr lang="ko-KR" altLang="en-US" sz="900">
                <a:solidFill>
                  <a:schemeClr val="tx1"/>
                </a:solidFill>
                <a:latin typeface="KoPub돋움체 Light" panose="00000300000000000000" pitchFamily="2" charset="-127"/>
                <a:ea typeface="KoPub돋움체 Light" panose="00000300000000000000" pitchFamily="2" charset="-127"/>
              </a:rPr>
              <a:t> 개발 비중이 증가하면서 주요 국가들의 </a:t>
            </a:r>
            <a:r>
              <a:rPr lang="en-US" altLang="ko-KR" sz="900">
                <a:solidFill>
                  <a:schemeClr val="tx1"/>
                </a:solidFill>
                <a:latin typeface="KoPub돋움체 Light" panose="00000300000000000000" pitchFamily="2" charset="-127"/>
                <a:ea typeface="KoPub돋움체 Light" panose="00000300000000000000" pitchFamily="2" charset="-127"/>
              </a:rPr>
              <a:t>R&amp;D </a:t>
            </a:r>
            <a:r>
              <a:rPr lang="ko-KR" altLang="en-US" sz="900">
                <a:solidFill>
                  <a:schemeClr val="tx1"/>
                </a:solidFill>
                <a:latin typeface="KoPub돋움체 Light" panose="00000300000000000000" pitchFamily="2" charset="-127"/>
                <a:ea typeface="KoPub돋움체 Light" panose="00000300000000000000" pitchFamily="2" charset="-127"/>
              </a:rPr>
              <a:t>투자 및 정책 지원 증가 </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COVID-19 </a:t>
            </a:r>
            <a:r>
              <a:rPr lang="ko-KR" altLang="en-US" sz="900">
                <a:solidFill>
                  <a:schemeClr val="tx1"/>
                </a:solidFill>
                <a:latin typeface="KoPub돋움체 Light" panose="00000300000000000000" pitchFamily="2" charset="-127"/>
                <a:ea typeface="KoPub돋움체 Light" panose="00000300000000000000" pitchFamily="2" charset="-127"/>
              </a:rPr>
              <a:t>팬데믹 영향으로 백신 중요성 부각 </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항암제</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세포</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유전자치료제</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면역항암제 등</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면역치료제 </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아토피</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천식치료제 등</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비만치료제 분야의 </a:t>
            </a:r>
            <a:r>
              <a:rPr lang="ko-KR" altLang="en-US" sz="900" err="1">
                <a:solidFill>
                  <a:schemeClr val="tx1"/>
                </a:solidFill>
                <a:latin typeface="KoPub돋움체 Light" panose="00000300000000000000" pitchFamily="2" charset="-127"/>
                <a:ea typeface="KoPub돋움체 Light" panose="00000300000000000000" pitchFamily="2" charset="-127"/>
              </a:rPr>
              <a:t>질환별</a:t>
            </a:r>
            <a:r>
              <a:rPr lang="ko-KR" altLang="en-US" sz="900">
                <a:solidFill>
                  <a:schemeClr val="tx1"/>
                </a:solidFill>
                <a:latin typeface="KoPub돋움체 Light" panose="00000300000000000000" pitchFamily="2" charset="-127"/>
                <a:ea typeface="KoPub돋움체 Light" panose="00000300000000000000" pitchFamily="2" charset="-127"/>
              </a:rPr>
              <a:t> 신약 개발 확대 </a:t>
            </a:r>
          </a:p>
          <a:p>
            <a:pPr marL="259200" indent="-171450" latinLnBrk="1">
              <a:spcBef>
                <a:spcPts val="600"/>
              </a:spcBef>
              <a:buFont typeface="Wingdings" panose="05000000000000000000" pitchFamily="2" charset="2"/>
              <a:buChar char="ü"/>
            </a:pPr>
            <a:endParaRPr lang="ko-KR" altLang="en-US" sz="900">
              <a:solidFill>
                <a:schemeClr val="tx1"/>
              </a:solidFill>
              <a:latin typeface="KoPub돋움체 Light" panose="00000300000000000000" pitchFamily="2" charset="-127"/>
              <a:ea typeface="KoPub돋움체 Light" panose="00000300000000000000" pitchFamily="2" charset="-127"/>
            </a:endParaRPr>
          </a:p>
          <a:p>
            <a:pPr marL="87750" latinLnBrk="1">
              <a:spcBef>
                <a:spcPts val="600"/>
              </a:spcBef>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grpSp>
        <p:nvGrpSpPr>
          <p:cNvPr id="31" name="그룹 30">
            <a:extLst>
              <a:ext uri="{FF2B5EF4-FFF2-40B4-BE49-F238E27FC236}">
                <a16:creationId xmlns:a16="http://schemas.microsoft.com/office/drawing/2014/main" id="{071D6DDF-CE0B-3EF6-6F99-FD1B835BF666}"/>
              </a:ext>
            </a:extLst>
          </p:cNvPr>
          <p:cNvGrpSpPr/>
          <p:nvPr/>
        </p:nvGrpSpPr>
        <p:grpSpPr>
          <a:xfrm>
            <a:off x="5075087" y="1307321"/>
            <a:ext cx="4341963" cy="288000"/>
            <a:chOff x="452439" y="1416168"/>
            <a:chExt cx="4392613" cy="288000"/>
          </a:xfrm>
        </p:grpSpPr>
        <p:sp>
          <p:nvSpPr>
            <p:cNvPr id="32" name="TextBox 31">
              <a:extLst>
                <a:ext uri="{FF2B5EF4-FFF2-40B4-BE49-F238E27FC236}">
                  <a16:creationId xmlns:a16="http://schemas.microsoft.com/office/drawing/2014/main" id="{7FB32573-73F5-D674-F32B-A8D775F89B5B}"/>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바이오의약품</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국가별 시장점유율</a:t>
              </a:r>
            </a:p>
          </p:txBody>
        </p:sp>
        <p:cxnSp>
          <p:nvCxnSpPr>
            <p:cNvPr id="33" name="직선 연결선 32">
              <a:extLst>
                <a:ext uri="{FF2B5EF4-FFF2-40B4-BE49-F238E27FC236}">
                  <a16:creationId xmlns:a16="http://schemas.microsoft.com/office/drawing/2014/main" id="{F51854E3-066C-CEF3-5732-FFED7493F1D2}"/>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C6C9C6CA-46A0-1C1D-3410-6C83A7DDB990}"/>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766D8252-2A4A-2008-3FD1-4A981B91379C}"/>
              </a:ext>
            </a:extLst>
          </p:cNvPr>
          <p:cNvSpPr txBox="1"/>
          <p:nvPr/>
        </p:nvSpPr>
        <p:spPr>
          <a:xfrm>
            <a:off x="5132437" y="4801476"/>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a:solidFill>
                  <a:schemeClr val="bg1">
                    <a:lumMod val="50000"/>
                  </a:schemeClr>
                </a:solidFill>
              </a:rPr>
              <a:t>한국바이오의약품협회</a:t>
            </a:r>
            <a:r>
              <a:rPr lang="en-US" altLang="ko-KR">
                <a:solidFill>
                  <a:schemeClr val="bg1">
                    <a:lumMod val="50000"/>
                  </a:schemeClr>
                </a:solidFill>
              </a:rPr>
              <a:t>, </a:t>
            </a:r>
            <a:r>
              <a:rPr lang="ko-KR" altLang="en-US">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p>
        </p:txBody>
      </p:sp>
      <p:graphicFrame>
        <p:nvGraphicFramePr>
          <p:cNvPr id="36" name="차트 35">
            <a:extLst>
              <a:ext uri="{FF2B5EF4-FFF2-40B4-BE49-F238E27FC236}">
                <a16:creationId xmlns:a16="http://schemas.microsoft.com/office/drawing/2014/main" id="{80CB06EF-A84D-8DEE-C3EA-B292DF4A94E0}"/>
              </a:ext>
            </a:extLst>
          </p:cNvPr>
          <p:cNvGraphicFramePr/>
          <p:nvPr>
            <p:extLst>
              <p:ext uri="{D42A27DB-BD31-4B8C-83A1-F6EECF244321}">
                <p14:modId xmlns:p14="http://schemas.microsoft.com/office/powerpoint/2010/main" val="1304789529"/>
              </p:ext>
            </p:extLst>
          </p:nvPr>
        </p:nvGraphicFramePr>
        <p:xfrm>
          <a:off x="5132386" y="2126121"/>
          <a:ext cx="4284664" cy="2791435"/>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Box 36">
            <a:extLst>
              <a:ext uri="{FF2B5EF4-FFF2-40B4-BE49-F238E27FC236}">
                <a16:creationId xmlns:a16="http://schemas.microsoft.com/office/drawing/2014/main" id="{F9160E7F-95ED-CD0D-6DE7-0D699C844AC0}"/>
              </a:ext>
            </a:extLst>
          </p:cNvPr>
          <p:cNvSpPr txBox="1"/>
          <p:nvPr/>
        </p:nvSpPr>
        <p:spPr>
          <a:xfrm>
            <a:off x="5100420" y="1914300"/>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a:t>(</a:t>
            </a:r>
            <a:r>
              <a:rPr lang="ko-KR" altLang="en-US" sz="800"/>
              <a:t>백만 달러</a:t>
            </a:r>
            <a:r>
              <a:rPr lang="en-US" altLang="ko-KR" sz="800"/>
              <a:t>)</a:t>
            </a:r>
            <a:endParaRPr lang="ko-KR" altLang="en-US" sz="800"/>
          </a:p>
        </p:txBody>
      </p:sp>
      <p:grpSp>
        <p:nvGrpSpPr>
          <p:cNvPr id="38" name="그룹 37">
            <a:extLst>
              <a:ext uri="{FF2B5EF4-FFF2-40B4-BE49-F238E27FC236}">
                <a16:creationId xmlns:a16="http://schemas.microsoft.com/office/drawing/2014/main" id="{11D8CE8C-2F33-FFC4-6A2F-A5217E8032F6}"/>
              </a:ext>
            </a:extLst>
          </p:cNvPr>
          <p:cNvGrpSpPr/>
          <p:nvPr/>
        </p:nvGrpSpPr>
        <p:grpSpPr>
          <a:xfrm>
            <a:off x="8021903" y="2326195"/>
            <a:ext cx="1399413" cy="2064658"/>
            <a:chOff x="3910818" y="3736098"/>
            <a:chExt cx="1399413" cy="2001616"/>
          </a:xfrm>
        </p:grpSpPr>
        <p:sp>
          <p:nvSpPr>
            <p:cNvPr id="39" name="타원 38">
              <a:extLst>
                <a:ext uri="{FF2B5EF4-FFF2-40B4-BE49-F238E27FC236}">
                  <a16:creationId xmlns:a16="http://schemas.microsoft.com/office/drawing/2014/main" id="{D22A804B-4D32-A0C2-5CB5-3930CFE4DBDC}"/>
                </a:ext>
              </a:extLst>
            </p:cNvPr>
            <p:cNvSpPr/>
            <p:nvPr/>
          </p:nvSpPr>
          <p:spPr>
            <a:xfrm>
              <a:off x="4233004" y="4365991"/>
              <a:ext cx="408025" cy="391262"/>
            </a:xfrm>
            <a:prstGeom prst="ellipse">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21.2%</a:t>
              </a:r>
              <a:endParaRPr lang="ko-KR" altLang="en-US"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40" name="타원 39">
              <a:extLst>
                <a:ext uri="{FF2B5EF4-FFF2-40B4-BE49-F238E27FC236}">
                  <a16:creationId xmlns:a16="http://schemas.microsoft.com/office/drawing/2014/main" id="{33DA241D-F3EA-9287-EC12-A8AFBFB71D88}"/>
                </a:ext>
              </a:extLst>
            </p:cNvPr>
            <p:cNvSpPr/>
            <p:nvPr/>
          </p:nvSpPr>
          <p:spPr>
            <a:xfrm>
              <a:off x="4259026" y="5404483"/>
              <a:ext cx="355981" cy="333231"/>
            </a:xfrm>
            <a:prstGeom prst="ellipse">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12.5%</a:t>
              </a:r>
              <a:endParaRPr lang="ko-KR" altLang="en-US"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41" name="타원 40">
              <a:extLst>
                <a:ext uri="{FF2B5EF4-FFF2-40B4-BE49-F238E27FC236}">
                  <a16:creationId xmlns:a16="http://schemas.microsoft.com/office/drawing/2014/main" id="{73638B0A-72A9-148B-B64C-55E1A2857718}"/>
                </a:ext>
              </a:extLst>
            </p:cNvPr>
            <p:cNvSpPr/>
            <p:nvPr/>
          </p:nvSpPr>
          <p:spPr>
            <a:xfrm>
              <a:off x="4332502" y="4796696"/>
              <a:ext cx="209028" cy="195670"/>
            </a:xfrm>
            <a:prstGeom prst="ellipse">
              <a:avLst/>
            </a:prstGeom>
            <a:solidFill>
              <a:srgbClr val="B497FF"/>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8%</a:t>
              </a:r>
              <a:endParaRPr lang="ko-KR" altLang="en-US"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42" name="TextBox 41">
              <a:extLst>
                <a:ext uri="{FF2B5EF4-FFF2-40B4-BE49-F238E27FC236}">
                  <a16:creationId xmlns:a16="http://schemas.microsoft.com/office/drawing/2014/main" id="{A97373CA-0E4D-CC1D-6E0B-4ED1CB3B6111}"/>
                </a:ext>
              </a:extLst>
            </p:cNvPr>
            <p:cNvSpPr txBox="1"/>
            <p:nvPr/>
          </p:nvSpPr>
          <p:spPr>
            <a:xfrm>
              <a:off x="3910818" y="3736098"/>
              <a:ext cx="1399413" cy="119352"/>
            </a:xfrm>
            <a:prstGeom prst="rect">
              <a:avLst/>
            </a:prstGeom>
            <a:noFill/>
          </p:spPr>
          <p:txBody>
            <a:bodyPr wrap="square" lIns="0" tIns="0" rIns="0" bIns="0" rtlCol="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[ 2017~2021 </a:t>
              </a:r>
              <a:r>
                <a:rPr lang="ko-KR" altLang="en-US" sz="80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국가별</a:t>
              </a:r>
              <a:r>
                <a:rPr lang="en-US" altLang="ko-KR" sz="80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CAGR ]</a:t>
              </a:r>
              <a:endParaRPr lang="ko-KR" altLang="en-US" sz="80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43" name="타원 42">
              <a:extLst>
                <a:ext uri="{FF2B5EF4-FFF2-40B4-BE49-F238E27FC236}">
                  <a16:creationId xmlns:a16="http://schemas.microsoft.com/office/drawing/2014/main" id="{65EA7189-1BC8-A741-8C44-DD18B903D08B}"/>
                </a:ext>
              </a:extLst>
            </p:cNvPr>
            <p:cNvSpPr/>
            <p:nvPr/>
          </p:nvSpPr>
          <p:spPr>
            <a:xfrm>
              <a:off x="4280277" y="4033104"/>
              <a:ext cx="313478" cy="293444"/>
            </a:xfrm>
            <a:prstGeom prst="ellipse">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12.4%</a:t>
              </a:r>
              <a:endParaRPr lang="ko-KR" altLang="en-US"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44" name="타원 43">
              <a:extLst>
                <a:ext uri="{FF2B5EF4-FFF2-40B4-BE49-F238E27FC236}">
                  <a16:creationId xmlns:a16="http://schemas.microsoft.com/office/drawing/2014/main" id="{BD1E4DBE-ED7A-BB0C-E0FA-36C7FD188EE1}"/>
                </a:ext>
              </a:extLst>
            </p:cNvPr>
            <p:cNvSpPr/>
            <p:nvPr/>
          </p:nvSpPr>
          <p:spPr>
            <a:xfrm>
              <a:off x="4259026" y="5031809"/>
              <a:ext cx="355981" cy="333231"/>
            </a:xfrm>
            <a:prstGeom prst="ellipse">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12.5%</a:t>
              </a:r>
              <a:endParaRPr lang="ko-KR" altLang="en-US"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grpSp>
      <p:sp>
        <p:nvSpPr>
          <p:cNvPr id="45" name="직사각형 44">
            <a:extLst>
              <a:ext uri="{FF2B5EF4-FFF2-40B4-BE49-F238E27FC236}">
                <a16:creationId xmlns:a16="http://schemas.microsoft.com/office/drawing/2014/main" id="{F90C8D52-6B55-DB4A-91F4-A9427F5EC97E}"/>
              </a:ext>
            </a:extLst>
          </p:cNvPr>
          <p:cNvSpPr/>
          <p:nvPr/>
        </p:nvSpPr>
        <p:spPr>
          <a:xfrm>
            <a:off x="5060950" y="5121102"/>
            <a:ext cx="4353747" cy="114478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2021</a:t>
            </a:r>
            <a:r>
              <a:rPr lang="ko-KR" altLang="en-US" sz="900" b="1">
                <a:solidFill>
                  <a:srgbClr val="00338D"/>
                </a:solidFill>
                <a:latin typeface="KoPub돋움체 Light" panose="00000300000000000000" pitchFamily="2" charset="-127"/>
                <a:ea typeface="KoPub돋움체 Light" panose="00000300000000000000" pitchFamily="2" charset="-127"/>
              </a:rPr>
              <a:t>년 매출액 기준</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u="sng">
                <a:solidFill>
                  <a:srgbClr val="00338D"/>
                </a:solidFill>
                <a:latin typeface="KoPub돋움체 Light" panose="00000300000000000000" pitchFamily="2" charset="-127"/>
                <a:ea typeface="KoPub돋움체 Light" panose="00000300000000000000" pitchFamily="2" charset="-127"/>
              </a:rPr>
              <a:t>미국이 </a:t>
            </a:r>
            <a:r>
              <a:rPr lang="en-US" altLang="ko-KR" sz="900" b="1" u="sng">
                <a:solidFill>
                  <a:srgbClr val="00338D"/>
                </a:solidFill>
                <a:latin typeface="KoPub돋움체 Light" panose="00000300000000000000" pitchFamily="2" charset="-127"/>
                <a:ea typeface="KoPub돋움체 Light" panose="00000300000000000000" pitchFamily="2" charset="-127"/>
              </a:rPr>
              <a:t>59.7%</a:t>
            </a:r>
            <a:r>
              <a:rPr lang="ko-KR" altLang="en-US" sz="900" b="1" u="sng">
                <a:solidFill>
                  <a:srgbClr val="00338D"/>
                </a:solidFill>
                <a:latin typeface="KoPub돋움체 Light" panose="00000300000000000000" pitchFamily="2" charset="-127"/>
                <a:ea typeface="KoPub돋움체 Light" panose="00000300000000000000" pitchFamily="2" charset="-127"/>
              </a:rPr>
              <a:t>의 높은 점유율</a:t>
            </a:r>
            <a:r>
              <a:rPr lang="ko-KR" altLang="en-US" sz="900" b="1">
                <a:solidFill>
                  <a:srgbClr val="00338D"/>
                </a:solidFill>
                <a:latin typeface="KoPub돋움체 Light" panose="00000300000000000000" pitchFamily="2" charset="-127"/>
                <a:ea typeface="KoPub돋움체 Light" panose="00000300000000000000" pitchFamily="2" charset="-127"/>
              </a:rPr>
              <a:t>로 글로벌 </a:t>
            </a:r>
            <a:r>
              <a:rPr lang="ko-KR" altLang="en-US" sz="900" b="1" err="1">
                <a:solidFill>
                  <a:srgbClr val="00338D"/>
                </a:solidFill>
                <a:latin typeface="KoPub돋움체 Light" panose="00000300000000000000" pitchFamily="2" charset="-127"/>
                <a:ea typeface="KoPub돋움체 Light" panose="00000300000000000000" pitchFamily="2" charset="-127"/>
              </a:rPr>
              <a:t>바이오의약품</a:t>
            </a:r>
            <a:r>
              <a:rPr lang="ko-KR" altLang="en-US" sz="900" b="1">
                <a:solidFill>
                  <a:srgbClr val="00338D"/>
                </a:solidFill>
                <a:latin typeface="KoPub돋움체 Light" panose="00000300000000000000" pitchFamily="2" charset="-127"/>
                <a:ea typeface="KoPub돋움체 Light" panose="00000300000000000000" pitchFamily="2" charset="-127"/>
              </a:rPr>
              <a:t> 시장을 주도</a:t>
            </a: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미국 다음으로 독일</a:t>
            </a:r>
            <a:r>
              <a:rPr lang="en-US" altLang="ko-KR" sz="900">
                <a:solidFill>
                  <a:schemeClr val="tx1"/>
                </a:solidFill>
                <a:latin typeface="KoPub돋움체 Light" panose="00000300000000000000" pitchFamily="2" charset="-127"/>
                <a:ea typeface="KoPub돋움체 Light" panose="00000300000000000000" pitchFamily="2" charset="-127"/>
              </a:rPr>
              <a:t>(5.7%), </a:t>
            </a:r>
            <a:r>
              <a:rPr lang="ko-KR" altLang="en-US" sz="900">
                <a:solidFill>
                  <a:schemeClr val="tx1"/>
                </a:solidFill>
                <a:latin typeface="KoPub돋움체 Light" panose="00000300000000000000" pitchFamily="2" charset="-127"/>
                <a:ea typeface="KoPub돋움체 Light" panose="00000300000000000000" pitchFamily="2" charset="-127"/>
              </a:rPr>
              <a:t>일본</a:t>
            </a:r>
            <a:r>
              <a:rPr lang="en-US" altLang="ko-KR" sz="900">
                <a:solidFill>
                  <a:schemeClr val="tx1"/>
                </a:solidFill>
                <a:latin typeface="KoPub돋움체 Light" panose="00000300000000000000" pitchFamily="2" charset="-127"/>
                <a:ea typeface="KoPub돋움체 Light" panose="00000300000000000000" pitchFamily="2" charset="-127"/>
              </a:rPr>
              <a:t>(4.5%), </a:t>
            </a:r>
            <a:r>
              <a:rPr lang="ko-KR" altLang="en-US" sz="900">
                <a:solidFill>
                  <a:schemeClr val="tx1"/>
                </a:solidFill>
                <a:latin typeface="KoPub돋움체 Light" panose="00000300000000000000" pitchFamily="2" charset="-127"/>
                <a:ea typeface="KoPub돋움체 Light" panose="00000300000000000000" pitchFamily="2" charset="-127"/>
              </a:rPr>
              <a:t>중국</a:t>
            </a:r>
            <a:r>
              <a:rPr lang="en-US" altLang="ko-KR" sz="900">
                <a:solidFill>
                  <a:schemeClr val="tx1"/>
                </a:solidFill>
                <a:latin typeface="KoPub돋움체 Light" panose="00000300000000000000" pitchFamily="2" charset="-127"/>
                <a:ea typeface="KoPub돋움체 Light" panose="00000300000000000000" pitchFamily="2" charset="-127"/>
              </a:rPr>
              <a:t>(3.9%), </a:t>
            </a:r>
            <a:r>
              <a:rPr lang="ko-KR" altLang="en-US" sz="900">
                <a:solidFill>
                  <a:schemeClr val="tx1"/>
                </a:solidFill>
                <a:latin typeface="KoPub돋움체 Light" panose="00000300000000000000" pitchFamily="2" charset="-127"/>
                <a:ea typeface="KoPub돋움체 Light" panose="00000300000000000000" pitchFamily="2" charset="-127"/>
              </a:rPr>
              <a:t>프랑스</a:t>
            </a:r>
            <a:r>
              <a:rPr lang="en-US" altLang="ko-KR" sz="900">
                <a:solidFill>
                  <a:schemeClr val="tx1"/>
                </a:solidFill>
                <a:latin typeface="KoPub돋움체 Light" panose="00000300000000000000" pitchFamily="2" charset="-127"/>
                <a:ea typeface="KoPub돋움체 Light" panose="00000300000000000000" pitchFamily="2" charset="-127"/>
              </a:rPr>
              <a:t>(3.6%) </a:t>
            </a:r>
            <a:r>
              <a:rPr lang="ko-KR" altLang="en-US" sz="900">
                <a:solidFill>
                  <a:schemeClr val="tx1"/>
                </a:solidFill>
                <a:latin typeface="KoPub돋움체 Light" panose="00000300000000000000" pitchFamily="2" charset="-127"/>
                <a:ea typeface="KoPub돋움체 Light" panose="00000300000000000000" pitchFamily="2" charset="-127"/>
              </a:rPr>
              <a:t>순으로 시장 점유</a:t>
            </a: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중국은 최근 </a:t>
            </a:r>
            <a:r>
              <a:rPr lang="en-US" altLang="ko-KR" sz="900">
                <a:solidFill>
                  <a:schemeClr val="tx1"/>
                </a:solidFill>
                <a:latin typeface="KoPub돋움체 Light" panose="00000300000000000000" pitchFamily="2" charset="-127"/>
                <a:ea typeface="KoPub돋움체 Light" panose="00000300000000000000" pitchFamily="2" charset="-127"/>
              </a:rPr>
              <a:t>5</a:t>
            </a:r>
            <a:r>
              <a:rPr lang="ko-KR" altLang="en-US" sz="900">
                <a:solidFill>
                  <a:schemeClr val="tx1"/>
                </a:solidFill>
                <a:latin typeface="KoPub돋움체 Light" panose="00000300000000000000" pitchFamily="2" charset="-127"/>
                <a:ea typeface="KoPub돋움체 Light" panose="00000300000000000000" pitchFamily="2" charset="-127"/>
              </a:rPr>
              <a:t>년간 연평균 </a:t>
            </a:r>
            <a:r>
              <a:rPr lang="en-US" altLang="ko-KR" sz="900">
                <a:solidFill>
                  <a:schemeClr val="tx1"/>
                </a:solidFill>
                <a:latin typeface="KoPub돋움체 Light" panose="00000300000000000000" pitchFamily="2" charset="-127"/>
                <a:ea typeface="KoPub돋움체 Light" panose="00000300000000000000" pitchFamily="2" charset="-127"/>
              </a:rPr>
              <a:t>21.2%</a:t>
            </a:r>
            <a:r>
              <a:rPr lang="ko-KR" altLang="en-US" sz="900">
                <a:solidFill>
                  <a:schemeClr val="tx1"/>
                </a:solidFill>
                <a:latin typeface="KoPub돋움체 Light" panose="00000300000000000000" pitchFamily="2" charset="-127"/>
                <a:ea typeface="KoPub돋움체 Light" panose="00000300000000000000" pitchFamily="2" charset="-127"/>
              </a:rPr>
              <a:t>로 빠르게 성장하며 글로벌 시장 확대</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한국은 전체 시장의 </a:t>
            </a:r>
            <a:r>
              <a:rPr lang="en-US" altLang="ko-KR" sz="900">
                <a:solidFill>
                  <a:schemeClr val="tx1"/>
                </a:solidFill>
                <a:latin typeface="KoPub돋움체 Light" panose="00000300000000000000" pitchFamily="2" charset="-127"/>
                <a:ea typeface="KoPub돋움체 Light" panose="00000300000000000000" pitchFamily="2" charset="-127"/>
              </a:rPr>
              <a:t>0.69% </a:t>
            </a:r>
            <a:r>
              <a:rPr lang="ko-KR" altLang="en-US" sz="900">
                <a:solidFill>
                  <a:schemeClr val="tx1"/>
                </a:solidFill>
                <a:latin typeface="KoPub돋움체 Light" panose="00000300000000000000" pitchFamily="2" charset="-127"/>
                <a:ea typeface="KoPub돋움체 Light" panose="00000300000000000000" pitchFamily="2" charset="-127"/>
              </a:rPr>
              <a:t>점유율 차지</a:t>
            </a:r>
          </a:p>
          <a:p>
            <a:pPr marL="259200" indent="-171450" latinLnBrk="1">
              <a:spcBef>
                <a:spcPts val="600"/>
              </a:spcBef>
              <a:buFont typeface="Wingdings" panose="05000000000000000000" pitchFamily="2" charset="2"/>
              <a:buChar char="ü"/>
            </a:pPr>
            <a:endParaRPr lang="ko-KR" altLang="en-US" sz="900">
              <a:solidFill>
                <a:schemeClr val="tx1"/>
              </a:solidFill>
              <a:latin typeface="KoPub돋움체 Light" panose="00000300000000000000" pitchFamily="2" charset="-127"/>
              <a:ea typeface="KoPub돋움체 Light" panose="00000300000000000000" pitchFamily="2" charset="-127"/>
            </a:endParaRPr>
          </a:p>
          <a:p>
            <a:pPr marL="87750" latinLnBrk="1">
              <a:spcBef>
                <a:spcPts val="600"/>
              </a:spcBef>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276294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XXXXX</a:t>
            </a:r>
            <a:r>
              <a:rPr lang="ko-KR" altLang="en-US" b="1"/>
              <a:t> </a:t>
            </a:r>
            <a:r>
              <a:rPr lang="en-US" altLang="ko-KR" sz="2000" b="1"/>
              <a:t>-</a:t>
            </a:r>
            <a:r>
              <a:rPr lang="ko-KR" altLang="en-US" sz="2000" b="1"/>
              <a:t> </a:t>
            </a:r>
            <a:r>
              <a:rPr lang="en-US" altLang="ko-KR" sz="2000" b="1"/>
              <a:t>XXX</a:t>
            </a:r>
            <a:r>
              <a:rPr lang="ko-KR" altLang="en-US" sz="2800" b="1"/>
              <a:t> </a:t>
            </a:r>
            <a:endParaRPr lang="en-US" altLang="ko-KR" sz="2800" b="1"/>
          </a:p>
        </p:txBody>
      </p:sp>
      <p:sp>
        <p:nvSpPr>
          <p:cNvPr id="2" name="텍스트 개체 틀 5">
            <a:extLst>
              <a:ext uri="{FF2B5EF4-FFF2-40B4-BE49-F238E27FC236}">
                <a16:creationId xmlns:a16="http://schemas.microsoft.com/office/drawing/2014/main" id="{2E68CB24-9829-FC7E-D0D2-9FB1E16BD598}"/>
              </a:ext>
            </a:extLst>
          </p:cNvPr>
          <p:cNvSpPr txBox="1">
            <a:spLocks/>
          </p:cNvSpPr>
          <p:nvPr/>
        </p:nvSpPr>
        <p:spPr>
          <a:xfrm>
            <a:off x="488950" y="6062454"/>
            <a:ext cx="4368796" cy="287999"/>
          </a:xfrm>
          <a:prstGeom prst="rect">
            <a:avLst/>
          </a:prstGeom>
          <a:noFill/>
        </p:spPr>
        <p:txBody>
          <a:bodyPr vert="horz" wrap="square" lIns="0" tIns="0" rIns="0" bIns="0" rtlCol="0" anchor="t" anchorCtr="0">
            <a:noAutofit/>
          </a:bodyPr>
          <a:lstStyle>
            <a:lvl1pPr eaLnBrk="1" latinLnBrk="1" hangingPunct="1">
              <a:spcAft>
                <a:spcPts val="650"/>
              </a:spcAft>
              <a:defRPr lang="ko-KR" altLang="en-US" sz="800" b="0" i="0" kern="0" baseline="0" dirty="0">
                <a:solidFill>
                  <a:srgbClr val="7F7F7F"/>
                </a:solidFill>
                <a:latin typeface="+mn-lt"/>
                <a:ea typeface="+mn-ea"/>
                <a:cs typeface="Arial" panose="020B0604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a:spcAft>
                <a:spcPts val="0"/>
              </a:spcAft>
            </a:pPr>
            <a:r>
              <a:rPr lang="en-US" altLang="ko-KR">
                <a:latin typeface="KoPub돋움체 Medium" panose="02020603020101020101" pitchFamily="18" charset="-127"/>
                <a:ea typeface="KoPub돋움체 Medium" panose="02020603020101020101" pitchFamily="18" charset="-127"/>
              </a:rPr>
              <a:t>Source : </a:t>
            </a:r>
            <a:r>
              <a:rPr lang="ko-KR" altLang="en-US">
                <a:latin typeface="KoPub돋움체 Medium" panose="02020603020101020101" pitchFamily="18" charset="-127"/>
                <a:ea typeface="KoPub돋움체 Medium" panose="02020603020101020101" pitchFamily="18" charset="-127"/>
              </a:rPr>
              <a:t>회사제시자료</a:t>
            </a:r>
            <a:r>
              <a:rPr lang="en-US" altLang="ko-KR">
                <a:latin typeface="KoPub돋움체 Medium" panose="02020603020101020101" pitchFamily="18" charset="-127"/>
                <a:ea typeface="KoPub돋움체 Medium" panose="02020603020101020101" pitchFamily="18" charset="-127"/>
              </a:rPr>
              <a:t>, KPMG Analysis</a:t>
            </a:r>
          </a:p>
          <a:p>
            <a:pPr>
              <a:spcAft>
                <a:spcPts val="0"/>
              </a:spcAft>
            </a:pPr>
            <a:r>
              <a:rPr lang="en-US" altLang="ko-KR">
                <a:latin typeface="KoPub돋움체 Medium" panose="02020603020101020101" pitchFamily="18" charset="-127"/>
                <a:ea typeface="KoPub돋움체 Medium" panose="02020603020101020101" pitchFamily="18" charset="-127"/>
              </a:rPr>
              <a:t>Note 1 : XXXX</a:t>
            </a:r>
            <a:endParaRPr lang="ko-KR" altLang="en-US">
              <a:latin typeface="KoPub돋움체 Medium" panose="02020603020101020101" pitchFamily="18" charset="-127"/>
              <a:ea typeface="KoPub돋움체 Medium" panose="02020603020101020101" pitchFamily="18" charset="-127"/>
            </a:endParaRPr>
          </a:p>
        </p:txBody>
      </p:sp>
      <p:sp>
        <p:nvSpPr>
          <p:cNvPr id="8" name="직사각형 7">
            <a:extLst>
              <a:ext uri="{FF2B5EF4-FFF2-40B4-BE49-F238E27FC236}">
                <a16:creationId xmlns:a16="http://schemas.microsoft.com/office/drawing/2014/main" id="{C9D5F945-C448-1161-32F6-2B32DD62E02F}"/>
              </a:ext>
            </a:extLst>
          </p:cNvPr>
          <p:cNvSpPr/>
          <p:nvPr/>
        </p:nvSpPr>
        <p:spPr>
          <a:xfrm>
            <a:off x="5068496" y="1727999"/>
            <a:ext cx="4353747" cy="4293389"/>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XXXX</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XXXX</a:t>
            </a: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XXXX</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XXXX</a:t>
            </a: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graphicFrame>
        <p:nvGraphicFramePr>
          <p:cNvPr id="10" name="표 9">
            <a:extLst>
              <a:ext uri="{FF2B5EF4-FFF2-40B4-BE49-F238E27FC236}">
                <a16:creationId xmlns:a16="http://schemas.microsoft.com/office/drawing/2014/main" id="{B0310396-4708-E666-2257-43320C6693EA}"/>
              </a:ext>
            </a:extLst>
          </p:cNvPr>
          <p:cNvGraphicFramePr>
            <a:graphicFrameLocks noGrp="1"/>
          </p:cNvGraphicFramePr>
          <p:nvPr>
            <p:extLst>
              <p:ext uri="{D42A27DB-BD31-4B8C-83A1-F6EECF244321}">
                <p14:modId xmlns:p14="http://schemas.microsoft.com/office/powerpoint/2010/main" val="4176405574"/>
              </p:ext>
            </p:extLst>
          </p:nvPr>
        </p:nvGraphicFramePr>
        <p:xfrm>
          <a:off x="504000" y="1728000"/>
          <a:ext cx="4355339" cy="4293387"/>
        </p:xfrm>
        <a:graphic>
          <a:graphicData uri="http://schemas.openxmlformats.org/drawingml/2006/table">
            <a:tbl>
              <a:tblPr/>
              <a:tblGrid>
                <a:gridCol w="1381840">
                  <a:extLst>
                    <a:ext uri="{9D8B030D-6E8A-4147-A177-3AD203B41FA5}">
                      <a16:colId xmlns:a16="http://schemas.microsoft.com/office/drawing/2014/main" val="547920814"/>
                    </a:ext>
                  </a:extLst>
                </a:gridCol>
                <a:gridCol w="703636">
                  <a:extLst>
                    <a:ext uri="{9D8B030D-6E8A-4147-A177-3AD203B41FA5}">
                      <a16:colId xmlns:a16="http://schemas.microsoft.com/office/drawing/2014/main" val="945299894"/>
                    </a:ext>
                  </a:extLst>
                </a:gridCol>
                <a:gridCol w="756621">
                  <a:extLst>
                    <a:ext uri="{9D8B030D-6E8A-4147-A177-3AD203B41FA5}">
                      <a16:colId xmlns:a16="http://schemas.microsoft.com/office/drawing/2014/main" val="1590418034"/>
                    </a:ext>
                  </a:extLst>
                </a:gridCol>
                <a:gridCol w="756621">
                  <a:extLst>
                    <a:ext uri="{9D8B030D-6E8A-4147-A177-3AD203B41FA5}">
                      <a16:colId xmlns:a16="http://schemas.microsoft.com/office/drawing/2014/main" val="1767520212"/>
                    </a:ext>
                  </a:extLst>
                </a:gridCol>
                <a:gridCol w="756621">
                  <a:extLst>
                    <a:ext uri="{9D8B030D-6E8A-4147-A177-3AD203B41FA5}">
                      <a16:colId xmlns:a16="http://schemas.microsoft.com/office/drawing/2014/main" val="3578341166"/>
                    </a:ext>
                  </a:extLst>
                </a:gridCol>
              </a:tblGrid>
              <a:tr h="186669">
                <a:tc>
                  <a:txBody>
                    <a:bodyPr/>
                    <a:lstStyle/>
                    <a:p>
                      <a:pPr algn="l"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 USD k</a:t>
                      </a: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2020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2021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2022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2023.1Q</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2423589603"/>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매출액</a:t>
                      </a:r>
                      <a:r>
                        <a:rPr lang="en-US" altLang="ko-KR" sz="900" b="1" i="0" u="none" strike="noStrike" baseline="30000">
                          <a:solidFill>
                            <a:srgbClr val="000000"/>
                          </a:solidFill>
                          <a:effectLst/>
                          <a:latin typeface="KoPub돋움체 Medium" panose="00000600000000000000" pitchFamily="2" charset="-127"/>
                          <a:ea typeface="KoPub돋움체 Medium" panose="00000600000000000000" pitchFamily="2" charset="-127"/>
                        </a:rPr>
                        <a:t>1</a:t>
                      </a:r>
                      <a:endParaRPr lang="ko-KR" altLang="en-US" sz="900" b="1" i="0" u="none" strike="noStrike" baseline="30000">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3,678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18,886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17,602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36,690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extLst>
                  <a:ext uri="{0D108BD9-81ED-4DB2-BD59-A6C34878D82A}">
                    <a16:rowId xmlns:a16="http://schemas.microsoft.com/office/drawing/2014/main" val="651652512"/>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5,582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22,646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30,399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35,974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extLst>
                  <a:ext uri="{0D108BD9-81ED-4DB2-BD59-A6C34878D82A}">
                    <a16:rowId xmlns:a16="http://schemas.microsoft.com/office/drawing/2014/main" val="3498943959"/>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재료비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2F2F2"/>
                    </a:solidFill>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21,286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53436890"/>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노무비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F2F2F2"/>
                    </a:solidFill>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5,444</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17897723"/>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기타매출원가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2F2F2"/>
                    </a:solidFill>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9,244</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244189840"/>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매출총이익</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손실</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(1,903)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(3,760)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(12,797)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716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E5F4FB"/>
                    </a:solidFill>
                  </a:tcPr>
                </a:tc>
                <a:extLst>
                  <a:ext uri="{0D108BD9-81ED-4DB2-BD59-A6C34878D82A}">
                    <a16:rowId xmlns:a16="http://schemas.microsoft.com/office/drawing/2014/main" val="2661116550"/>
                  </a:ext>
                </a:extLst>
              </a:tr>
              <a:tr h="186669">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매출총이익 </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-51.75%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-19.91%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-72.70%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1.95%</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59684239"/>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판관비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2,377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1,952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4,884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1,053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037975974"/>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노무비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573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971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1,664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388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276520199"/>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기타판관비</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1,804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982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3,220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666</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812625386"/>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영업이익</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손실</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(4,280)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(5,712)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(17,681)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(337)</a:t>
                      </a:r>
                    </a:p>
                  </a:txBody>
                  <a:tcPr marL="36000" marR="36000" marT="0" marB="0" anchor="ctr">
                    <a:lnL>
                      <a:noFill/>
                    </a:lnL>
                    <a:lnR w="6350" cap="flat" cmpd="sng" algn="ctr">
                      <a:solidFill>
                        <a:srgbClr val="000000"/>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E5F4FB"/>
                    </a:solidFill>
                  </a:tcPr>
                </a:tc>
                <a:extLst>
                  <a:ext uri="{0D108BD9-81ED-4DB2-BD59-A6C34878D82A}">
                    <a16:rowId xmlns:a16="http://schemas.microsoft.com/office/drawing/2014/main" val="43202505"/>
                  </a:ext>
                </a:extLst>
              </a:tr>
              <a:tr h="186669">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영업이익 </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-116.36%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-30.25%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-100.45%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-0.92%</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605319966"/>
                  </a:ext>
                </a:extLst>
              </a:tr>
              <a:tr h="186669">
                <a:tc>
                  <a:txBody>
                    <a:bodyPr/>
                    <a:lstStyle/>
                    <a:p>
                      <a:pPr algn="l" rtl="0"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D&amp;A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2,854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4,397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4,983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4,933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552165015"/>
                  </a:ext>
                </a:extLst>
              </a:tr>
              <a:tr h="186669">
                <a:tc>
                  <a:txBody>
                    <a:bodyPr/>
                    <a:lstStyle/>
                    <a:p>
                      <a:pPr algn="l"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EBITDA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(1,426)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(1,315)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(12,697)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4,596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E5F4FB"/>
                    </a:solidFill>
                  </a:tcPr>
                </a:tc>
                <a:extLst>
                  <a:ext uri="{0D108BD9-81ED-4DB2-BD59-A6C34878D82A}">
                    <a16:rowId xmlns:a16="http://schemas.microsoft.com/office/drawing/2014/main" val="1947836213"/>
                  </a:ext>
                </a:extLst>
              </a:tr>
              <a:tr h="186669">
                <a:tc>
                  <a:txBody>
                    <a:bodyPr/>
                    <a:lstStyle/>
                    <a:p>
                      <a:pPr algn="l" rtl="0" fontAlgn="ctr"/>
                      <a:r>
                        <a:rPr lang="en-US" sz="900" b="0" i="1" u="none" strike="noStrike">
                          <a:solidFill>
                            <a:srgbClr val="00338D"/>
                          </a:solidFill>
                          <a:effectLst/>
                          <a:latin typeface="KoPub돋움체 Medium" panose="00000600000000000000" pitchFamily="2" charset="-127"/>
                          <a:ea typeface="KoPub돋움체 Medium" panose="00000600000000000000" pitchFamily="2" charset="-127"/>
                        </a:rPr>
                        <a:t>EBITDA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-38.77%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-6.96%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-72.13%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12.53%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97167560"/>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영업외손익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(1,576)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(1,127)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(405)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(1,601)</a:t>
                      </a:r>
                    </a:p>
                  </a:txBody>
                  <a:tcPr marL="36000" marR="36000" marT="0" marB="0" anchor="ctr">
                    <a:lnL>
                      <a:noFill/>
                    </a:lnL>
                    <a:lnR w="6350" cap="flat" cmpd="sng" algn="ctr">
                      <a:solidFill>
                        <a:srgbClr val="000000"/>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84543403"/>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이자비용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(1,799)</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(1,735)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(1,150)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(1,891)</a:t>
                      </a:r>
                    </a:p>
                  </a:txBody>
                  <a:tcPr marL="36000" marR="36000" marT="0" marB="0" anchor="ctr">
                    <a:lnL>
                      <a:noFill/>
                    </a:lnL>
                    <a:lnR w="6350" cap="flat" cmpd="sng" algn="ctr">
                      <a:solidFill>
                        <a:srgbClr val="000000"/>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098988263"/>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223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608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745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290</a:t>
                      </a:r>
                    </a:p>
                  </a:txBody>
                  <a:tcPr marL="36000" marR="3600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640776492"/>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세전순이익</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손실</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(5,856)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(6,839)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(18,085)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(1,938)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06246629"/>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법인세비용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44559874"/>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당기순이익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(5,856)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(6,847)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(18,085)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(1,938)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E5F4FB"/>
                    </a:solidFill>
                  </a:tcPr>
                </a:tc>
                <a:extLst>
                  <a:ext uri="{0D108BD9-81ED-4DB2-BD59-A6C34878D82A}">
                    <a16:rowId xmlns:a16="http://schemas.microsoft.com/office/drawing/2014/main" val="441972808"/>
                  </a:ext>
                </a:extLst>
              </a:tr>
              <a:tr h="186669">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당기순이익 </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-159.21%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-36.26%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-102.75%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-5.28%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68100740"/>
                  </a:ext>
                </a:extLst>
              </a:tr>
            </a:tbl>
          </a:graphicData>
        </a:graphic>
      </p:graphicFrame>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XXXXX</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XXXXX</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4" name="직사각형 23">
            <a:extLst>
              <a:ext uri="{FF2B5EF4-FFF2-40B4-BE49-F238E27FC236}">
                <a16:creationId xmlns:a16="http://schemas.microsoft.com/office/drawing/2014/main" id="{D2462918-30CA-D21C-B99C-96F85DC74D64}"/>
              </a:ext>
            </a:extLst>
          </p:cNvPr>
          <p:cNvSpPr/>
          <p:nvPr/>
        </p:nvSpPr>
        <p:spPr>
          <a:xfrm>
            <a:off x="4815847" y="18381"/>
            <a:ext cx="4803706" cy="12578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228600" indent="-228600">
              <a:buAutoNum type="arabicPeriod"/>
            </a:pPr>
            <a:r>
              <a:rPr lang="ko-KR" altLang="en-US" sz="1000" err="1">
                <a:solidFill>
                  <a:schemeClr val="bg1"/>
                </a:solidFill>
                <a:latin typeface="KoPub돋움체 Light" panose="00000300000000000000" pitchFamily="2" charset="-127"/>
                <a:ea typeface="KoPub돋움체 Light" panose="00000300000000000000" pitchFamily="2" charset="-127"/>
              </a:rPr>
              <a:t>셀여백</a:t>
            </a:r>
            <a:r>
              <a:rPr lang="ko-KR" altLang="en-US" sz="1000">
                <a:solidFill>
                  <a:schemeClr val="bg1"/>
                </a:solidFill>
                <a:latin typeface="KoPub돋움체 Light" panose="00000300000000000000" pitchFamily="2" charset="-127"/>
                <a:ea typeface="KoPub돋움체 Light" panose="00000300000000000000" pitchFamily="2" charset="-127"/>
              </a:rPr>
              <a:t>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ko-KR" altLang="en-US" sz="1000">
                <a:solidFill>
                  <a:schemeClr val="bg1"/>
                </a:solidFill>
                <a:latin typeface="KoPub돋움체 Light" panose="00000300000000000000" pitchFamily="2" charset="-127"/>
                <a:ea typeface="KoPub돋움체 Light" panose="00000300000000000000" pitchFamily="2" charset="-127"/>
              </a:rPr>
              <a:t>왼쪽 </a:t>
            </a:r>
            <a:r>
              <a:rPr lang="en-US" altLang="ko-KR" sz="1000">
                <a:solidFill>
                  <a:schemeClr val="bg1"/>
                </a:solidFill>
                <a:latin typeface="KoPub돋움체 Light" panose="00000300000000000000" pitchFamily="2" charset="-127"/>
                <a:ea typeface="KoPub돋움체 Light" panose="00000300000000000000" pitchFamily="2" charset="-127"/>
              </a:rPr>
              <a:t>0.1 / </a:t>
            </a:r>
            <a:r>
              <a:rPr lang="ko-KR" altLang="en-US" sz="1000">
                <a:solidFill>
                  <a:schemeClr val="bg1"/>
                </a:solidFill>
                <a:latin typeface="KoPub돋움체 Light" panose="00000300000000000000" pitchFamily="2" charset="-127"/>
                <a:ea typeface="KoPub돋움체 Light" panose="00000300000000000000" pitchFamily="2" charset="-127"/>
              </a:rPr>
              <a:t>오른쪽 </a:t>
            </a:r>
            <a:r>
              <a:rPr lang="en-US" altLang="ko-KR" sz="1000">
                <a:solidFill>
                  <a:schemeClr val="bg1"/>
                </a:solidFill>
                <a:latin typeface="KoPub돋움체 Light" panose="00000300000000000000" pitchFamily="2" charset="-127"/>
                <a:ea typeface="KoPub돋움체 Light" panose="00000300000000000000" pitchFamily="2" charset="-127"/>
              </a:rPr>
              <a:t>0.1</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표 음수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ko-KR" altLang="en-US" sz="1000">
                <a:solidFill>
                  <a:schemeClr val="bg1"/>
                </a:solidFill>
                <a:latin typeface="KoPub돋움체 Light" panose="00000300000000000000" pitchFamily="2" charset="-127"/>
                <a:ea typeface="KoPub돋움체 Light" panose="00000300000000000000" pitchFamily="2" charset="-127"/>
              </a:rPr>
              <a:t>빨강</a:t>
            </a:r>
            <a:r>
              <a:rPr lang="en-US" altLang="ko-KR" sz="1000">
                <a:solidFill>
                  <a:schemeClr val="bg1"/>
                </a:solidFill>
                <a:latin typeface="KoPub돋움체 Light" panose="00000300000000000000" pitchFamily="2" charset="-127"/>
                <a:ea typeface="KoPub돋움체 Light" panose="00000300000000000000" pitchFamily="2" charset="-127"/>
              </a:rPr>
              <a:t>] (X,XXX) /</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표 윤곽선 </a:t>
            </a:r>
            <a:r>
              <a:rPr lang="en-US" altLang="ko-KR" sz="1000">
                <a:solidFill>
                  <a:schemeClr val="bg1"/>
                </a:solidFill>
                <a:latin typeface="KoPub돋움체 Light" panose="00000300000000000000" pitchFamily="2" charset="-127"/>
                <a:ea typeface="KoPub돋움체 Light" panose="00000300000000000000" pitchFamily="2" charset="-127"/>
              </a:rPr>
              <a:t>: 0 / 51 / 141</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표 헤더 음영 </a:t>
            </a:r>
            <a:r>
              <a:rPr lang="en-US" altLang="ko-KR" sz="1000">
                <a:solidFill>
                  <a:schemeClr val="bg1"/>
                </a:solidFill>
                <a:latin typeface="KoPub돋움체 Light" panose="00000300000000000000" pitchFamily="2" charset="-127"/>
                <a:ea typeface="KoPub돋움체 Light" panose="00000300000000000000" pitchFamily="2" charset="-127"/>
              </a:rPr>
              <a:t>: 0 / 51 / 141</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각종 비율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ko-KR" altLang="en-US" sz="1000">
                <a:solidFill>
                  <a:schemeClr val="bg1"/>
                </a:solidFill>
                <a:latin typeface="KoPub돋움체 Light" panose="00000300000000000000" pitchFamily="2" charset="-127"/>
                <a:ea typeface="KoPub돋움체 Light" panose="00000300000000000000" pitchFamily="2" charset="-127"/>
              </a:rPr>
              <a:t>소수점 첫째자리 </a:t>
            </a:r>
            <a:r>
              <a:rPr lang="en-US" altLang="ko-KR" sz="1000">
                <a:solidFill>
                  <a:schemeClr val="bg1"/>
                </a:solidFill>
                <a:latin typeface="KoPub돋움체 Light" panose="00000300000000000000" pitchFamily="2" charset="-127"/>
                <a:ea typeface="KoPub돋움체 Light" panose="00000300000000000000" pitchFamily="2" charset="-127"/>
              </a:rPr>
              <a:t>&amp; </a:t>
            </a:r>
            <a:r>
              <a:rPr lang="ko-KR" altLang="en-US" sz="1000">
                <a:solidFill>
                  <a:schemeClr val="bg1"/>
                </a:solidFill>
                <a:latin typeface="KoPub돋움체 Light" panose="00000300000000000000" pitchFamily="2" charset="-127"/>
                <a:ea typeface="KoPub돋움체 Light" panose="00000300000000000000" pitchFamily="2" charset="-127"/>
              </a:rPr>
              <a:t>이탤릭체 </a:t>
            </a:r>
            <a:r>
              <a:rPr lang="en-US" altLang="ko-KR" sz="1000">
                <a:solidFill>
                  <a:schemeClr val="bg1"/>
                </a:solidFill>
                <a:latin typeface="KoPub돋움체 Light" panose="00000300000000000000" pitchFamily="2" charset="-127"/>
                <a:ea typeface="KoPub돋움체 Light" panose="00000300000000000000" pitchFamily="2" charset="-127"/>
              </a:rPr>
              <a:t>&amp; KPMG Blue (0/51/141)</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폰트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ko-KR" altLang="en-US" sz="1000">
                <a:solidFill>
                  <a:schemeClr val="bg1"/>
                </a:solidFill>
                <a:latin typeface="KoPub돋움체 Light" panose="00000300000000000000" pitchFamily="2" charset="-127"/>
                <a:ea typeface="KoPub돋움체 Light" panose="00000300000000000000" pitchFamily="2" charset="-127"/>
              </a:rPr>
              <a:t>맑은 고딕 </a:t>
            </a:r>
            <a:r>
              <a:rPr lang="en-US" altLang="ko-KR" sz="1000">
                <a:solidFill>
                  <a:schemeClr val="bg1"/>
                </a:solidFill>
                <a:latin typeface="KoPub돋움체 Light" panose="00000300000000000000" pitchFamily="2" charset="-127"/>
                <a:ea typeface="KoPub돋움체 Light" panose="00000300000000000000" pitchFamily="2" charset="-127"/>
              </a:rPr>
              <a:t>&amp; </a:t>
            </a:r>
            <a:r>
              <a:rPr lang="ko-KR" altLang="en-US" sz="1000">
                <a:solidFill>
                  <a:schemeClr val="bg1"/>
                </a:solidFill>
                <a:latin typeface="KoPub돋움체 Light" panose="00000300000000000000" pitchFamily="2" charset="-127"/>
                <a:ea typeface="KoPub돋움체 Light" panose="00000300000000000000" pitchFamily="2" charset="-127"/>
              </a:rPr>
              <a:t>글자크기 </a:t>
            </a:r>
            <a:r>
              <a:rPr lang="en-US" altLang="ko-KR" sz="1000">
                <a:solidFill>
                  <a:schemeClr val="bg1"/>
                </a:solidFill>
                <a:latin typeface="KoPub돋움체 Light" panose="00000300000000000000" pitchFamily="2" charset="-127"/>
                <a:ea typeface="KoPub돋움체 Light" panose="00000300000000000000" pitchFamily="2" charset="-127"/>
              </a:rPr>
              <a:t>9 (</a:t>
            </a:r>
            <a:r>
              <a:rPr lang="ko-KR" altLang="en-US" sz="1000">
                <a:solidFill>
                  <a:schemeClr val="bg1"/>
                </a:solidFill>
                <a:latin typeface="KoPub돋움체 Light" panose="00000300000000000000" pitchFamily="2" charset="-127"/>
                <a:ea typeface="KoPub돋움체 Light" panose="00000300000000000000" pitchFamily="2" charset="-127"/>
              </a:rPr>
              <a:t>크기 </a:t>
            </a:r>
            <a:r>
              <a:rPr lang="ko-KR" altLang="en-US" sz="1000" err="1">
                <a:solidFill>
                  <a:schemeClr val="bg1"/>
                </a:solidFill>
                <a:latin typeface="KoPub돋움체 Light" panose="00000300000000000000" pitchFamily="2" charset="-127"/>
                <a:ea typeface="KoPub돋움체 Light" panose="00000300000000000000" pitchFamily="2" charset="-127"/>
              </a:rPr>
              <a:t>안맞으면</a:t>
            </a:r>
            <a:r>
              <a:rPr lang="ko-KR" altLang="en-US" sz="1000">
                <a:solidFill>
                  <a:schemeClr val="bg1"/>
                </a:solidFill>
                <a:latin typeface="KoPub돋움체 Light" panose="00000300000000000000" pitchFamily="2" charset="-127"/>
                <a:ea typeface="KoPub돋움체 Light" panose="00000300000000000000" pitchFamily="2" charset="-127"/>
              </a:rPr>
              <a:t> 협의 후 축소 가능</a:t>
            </a:r>
            <a:r>
              <a:rPr lang="en-US" altLang="ko-KR" sz="1000">
                <a:solidFill>
                  <a:schemeClr val="bg1"/>
                </a:solidFill>
                <a:latin typeface="KoPub돋움체 Light" panose="00000300000000000000" pitchFamily="2" charset="-127"/>
                <a:ea typeface="KoPub돋움체 Light" panose="00000300000000000000" pitchFamily="2" charset="-127"/>
              </a:rPr>
              <a:t>)</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주기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ko-KR" altLang="en-US" sz="1000">
                <a:solidFill>
                  <a:schemeClr val="bg1"/>
                </a:solidFill>
                <a:latin typeface="KoPub돋움체 Light" panose="00000300000000000000" pitchFamily="2" charset="-127"/>
                <a:ea typeface="KoPub돋움체 Light" panose="00000300000000000000" pitchFamily="2" charset="-127"/>
              </a:rPr>
              <a:t>아래 표 참조</a:t>
            </a:r>
            <a:endParaRPr lang="en-US" altLang="ko-KR" sz="1000">
              <a:solidFill>
                <a:schemeClr val="bg1"/>
              </a:solidFill>
              <a:latin typeface="KoPub돋움체 Light" panose="00000300000000000000" pitchFamily="2" charset="-127"/>
              <a:ea typeface="KoPub돋움체 Light" panose="00000300000000000000" pitchFamily="2" charset="-127"/>
            </a:endParaRPr>
          </a:p>
        </p:txBody>
      </p:sp>
      <p:sp>
        <p:nvSpPr>
          <p:cNvPr id="11" name="직사각형 10">
            <a:extLst>
              <a:ext uri="{FF2B5EF4-FFF2-40B4-BE49-F238E27FC236}">
                <a16:creationId xmlns:a16="http://schemas.microsoft.com/office/drawing/2014/main" id="{091537FA-4C7B-3AF4-EFAA-B930512CD54F}"/>
              </a:ext>
            </a:extLst>
          </p:cNvPr>
          <p:cNvSpPr/>
          <p:nvPr/>
        </p:nvSpPr>
        <p:spPr>
          <a:xfrm>
            <a:off x="803524" y="2569021"/>
            <a:ext cx="3433515" cy="12578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ko-KR" altLang="en-US" sz="1000">
                <a:solidFill>
                  <a:schemeClr val="bg1"/>
                </a:solidFill>
                <a:latin typeface="KoPub돋움체 Light" panose="00000300000000000000" pitchFamily="2" charset="-127"/>
                <a:ea typeface="KoPub돋움체 Light" panose="00000300000000000000" pitchFamily="2" charset="-127"/>
              </a:rPr>
              <a:t>표 폰트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en-US" altLang="ko-KR" sz="1000" err="1">
                <a:solidFill>
                  <a:schemeClr val="bg1"/>
                </a:solidFill>
                <a:latin typeface="KoPub돋움체 Light" panose="00000300000000000000" pitchFamily="2" charset="-127"/>
                <a:ea typeface="KoPub돋움체 Light" panose="00000300000000000000" pitchFamily="2" charset="-127"/>
              </a:rPr>
              <a:t>KoPub</a:t>
            </a:r>
            <a:r>
              <a:rPr lang="ko-KR" altLang="en-US" sz="1000">
                <a:solidFill>
                  <a:schemeClr val="bg1"/>
                </a:solidFill>
                <a:latin typeface="KoPub돋움체 Light" panose="00000300000000000000" pitchFamily="2" charset="-127"/>
                <a:ea typeface="KoPub돋움체 Light" panose="00000300000000000000" pitchFamily="2" charset="-127"/>
              </a:rPr>
              <a:t>돋움체 </a:t>
            </a:r>
            <a:r>
              <a:rPr lang="en-US" altLang="ko-KR" sz="1000">
                <a:solidFill>
                  <a:schemeClr val="bg1"/>
                </a:solidFill>
                <a:latin typeface="KoPub돋움체 Light" panose="00000300000000000000" pitchFamily="2" charset="-127"/>
                <a:ea typeface="KoPub돋움체 Light" panose="00000300000000000000" pitchFamily="2" charset="-127"/>
              </a:rPr>
              <a:t>Medium </a:t>
            </a:r>
          </a:p>
        </p:txBody>
      </p:sp>
      <p:sp>
        <p:nvSpPr>
          <p:cNvPr id="9" name="직사각형 8">
            <a:extLst>
              <a:ext uri="{FF2B5EF4-FFF2-40B4-BE49-F238E27FC236}">
                <a16:creationId xmlns:a16="http://schemas.microsoft.com/office/drawing/2014/main" id="{3F2CAC83-231E-7537-6DF5-6EA8C667E78C}"/>
              </a:ext>
            </a:extLst>
          </p:cNvPr>
          <p:cNvSpPr/>
          <p:nvPr/>
        </p:nvSpPr>
        <p:spPr>
          <a:xfrm>
            <a:off x="5500942" y="2662104"/>
            <a:ext cx="3433515" cy="12578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1000">
                <a:solidFill>
                  <a:schemeClr val="bg1"/>
                </a:solidFill>
                <a:latin typeface="KoPub돋움체 Light" panose="00000300000000000000" pitchFamily="2" charset="-127"/>
                <a:ea typeface="KoPub돋움체 Light" panose="00000300000000000000" pitchFamily="2" charset="-127"/>
              </a:rPr>
              <a:t>Text</a:t>
            </a:r>
            <a:r>
              <a:rPr lang="ko-KR" altLang="en-US" sz="1000">
                <a:solidFill>
                  <a:schemeClr val="bg1"/>
                </a:solidFill>
                <a:latin typeface="KoPub돋움체 Light" panose="00000300000000000000" pitchFamily="2" charset="-127"/>
                <a:ea typeface="KoPub돋움체 Light" panose="00000300000000000000" pitchFamily="2" charset="-127"/>
              </a:rPr>
              <a:t> </a:t>
            </a:r>
            <a:r>
              <a:rPr lang="en-US" altLang="ko-KR" sz="1000">
                <a:solidFill>
                  <a:schemeClr val="bg1"/>
                </a:solidFill>
                <a:latin typeface="KoPub돋움체 Light" panose="00000300000000000000" pitchFamily="2" charset="-127"/>
                <a:ea typeface="KoPub돋움체 Light" panose="00000300000000000000" pitchFamily="2" charset="-127"/>
              </a:rPr>
              <a:t>box</a:t>
            </a:r>
            <a:r>
              <a:rPr lang="ko-KR" altLang="en-US" sz="1000">
                <a:solidFill>
                  <a:schemeClr val="bg1"/>
                </a:solidFill>
                <a:latin typeface="KoPub돋움체 Light" panose="00000300000000000000" pitchFamily="2" charset="-127"/>
                <a:ea typeface="KoPub돋움체 Light" panose="00000300000000000000" pitchFamily="2" charset="-127"/>
              </a:rPr>
              <a:t> 폰트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en-US" altLang="ko-KR" sz="1000" err="1">
                <a:solidFill>
                  <a:schemeClr val="bg1"/>
                </a:solidFill>
                <a:latin typeface="KoPub돋움체 Light" panose="00000300000000000000" pitchFamily="2" charset="-127"/>
                <a:ea typeface="KoPub돋움체 Light" panose="00000300000000000000" pitchFamily="2" charset="-127"/>
              </a:rPr>
              <a:t>KoPub</a:t>
            </a:r>
            <a:r>
              <a:rPr lang="ko-KR" altLang="en-US" sz="1000">
                <a:solidFill>
                  <a:schemeClr val="bg1"/>
                </a:solidFill>
                <a:latin typeface="KoPub돋움체 Light" panose="00000300000000000000" pitchFamily="2" charset="-127"/>
                <a:ea typeface="KoPub돋움체 Light" panose="00000300000000000000" pitchFamily="2" charset="-127"/>
              </a:rPr>
              <a:t>돋움체 </a:t>
            </a:r>
            <a:r>
              <a:rPr lang="en-US" altLang="ko-KR" sz="1000">
                <a:solidFill>
                  <a:schemeClr val="bg1"/>
                </a:solidFill>
                <a:latin typeface="KoPub돋움체 Light" panose="00000300000000000000" pitchFamily="2" charset="-127"/>
                <a:ea typeface="KoPub돋움체 Light" panose="00000300000000000000" pitchFamily="2" charset="-127"/>
              </a:rPr>
              <a:t>Light</a:t>
            </a:r>
          </a:p>
        </p:txBody>
      </p:sp>
    </p:spTree>
    <p:extLst>
      <p:ext uri="{BB962C8B-B14F-4D97-AF65-F5344CB8AC3E}">
        <p14:creationId xmlns:p14="http://schemas.microsoft.com/office/powerpoint/2010/main" val="554591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2021</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COVID-19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팬데믹의 영향으로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가운데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휴미라</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스텔라라 등이 포함되는 자가면역 치료제가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22%</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로 가장 큰 비중을 차지하였으나</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향후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COVID-19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영향은 점차 감소하고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종양학</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분야의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바이오의약품이</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매출을 주도할 것으로 전망됩니다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err="1"/>
              <a:t>바이오의약품</a:t>
            </a:r>
            <a:r>
              <a:rPr lang="ko-KR" altLang="en-US"/>
              <a:t> 시장 </a:t>
            </a:r>
            <a:r>
              <a:rPr lang="en-US" altLang="ko-KR"/>
              <a:t>(3/3)</a:t>
            </a:r>
            <a:endParaRPr lang="en-US" altLang="ko-KR" sz="40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글로벌 </a:t>
              </a: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바이오의약품</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치료영역별 시장점유율</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글로벌 주요 </a:t>
              </a: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바이오의약품</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매출액 현황 </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5" name="차트 4">
            <a:extLst>
              <a:ext uri="{FF2B5EF4-FFF2-40B4-BE49-F238E27FC236}">
                <a16:creationId xmlns:a16="http://schemas.microsoft.com/office/drawing/2014/main" id="{10EDFD18-5540-D8BF-5589-F0A18883CFA0}"/>
              </a:ext>
            </a:extLst>
          </p:cNvPr>
          <p:cNvGraphicFramePr/>
          <p:nvPr>
            <p:extLst>
              <p:ext uri="{D42A27DB-BD31-4B8C-83A1-F6EECF244321}">
                <p14:modId xmlns:p14="http://schemas.microsoft.com/office/powerpoint/2010/main" val="4160803230"/>
              </p:ext>
            </p:extLst>
          </p:nvPr>
        </p:nvGraphicFramePr>
        <p:xfrm>
          <a:off x="551126" y="2124725"/>
          <a:ext cx="4279511" cy="2027437"/>
        </p:xfrm>
        <a:graphic>
          <a:graphicData uri="http://schemas.openxmlformats.org/drawingml/2006/chart">
            <c:chart xmlns:c="http://schemas.openxmlformats.org/drawingml/2006/chart" xmlns:r="http://schemas.openxmlformats.org/officeDocument/2006/relationships" r:id="rId2"/>
          </a:graphicData>
        </a:graphic>
      </p:graphicFrame>
      <p:sp>
        <p:nvSpPr>
          <p:cNvPr id="6" name="설명선: 굽은 선(테두리 없음) 5">
            <a:extLst>
              <a:ext uri="{FF2B5EF4-FFF2-40B4-BE49-F238E27FC236}">
                <a16:creationId xmlns:a16="http://schemas.microsoft.com/office/drawing/2014/main" id="{E1569B81-92B5-94D0-65C7-7DC4C22740C6}"/>
              </a:ext>
            </a:extLst>
          </p:cNvPr>
          <p:cNvSpPr/>
          <p:nvPr/>
        </p:nvSpPr>
        <p:spPr>
          <a:xfrm>
            <a:off x="3718081" y="3191671"/>
            <a:ext cx="1306551" cy="243453"/>
          </a:xfrm>
          <a:prstGeom prst="callout2">
            <a:avLst>
              <a:gd name="adj1" fmla="val 29183"/>
              <a:gd name="adj2" fmla="val 5736"/>
              <a:gd name="adj3" fmla="val 29183"/>
              <a:gd name="adj4" fmla="val -4849"/>
              <a:gd name="adj5" fmla="val 73376"/>
              <a:gd name="adj6" fmla="val -12340"/>
            </a:avLst>
          </a:prstGeom>
          <a:noFill/>
          <a:ln w="3175">
            <a:solidFill>
              <a:srgbClr val="743D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fontAlgn="ctr">
              <a:lnSpc>
                <a:spcPct val="110000"/>
              </a:lnSpc>
              <a:spcBef>
                <a:spcPts val="0"/>
              </a:spcBef>
              <a:spcAft>
                <a:spcPts val="500"/>
              </a:spcAft>
              <a:buClrTx/>
              <a:buSzTx/>
              <a:buFont typeface="Wingdings" panose="05000000000000000000" pitchFamily="2" charset="2"/>
              <a:buChar char="ü"/>
              <a:tabLst/>
              <a:defRPr/>
            </a:pPr>
            <a:r>
              <a:rPr lang="ko-KR" altLang="en-US" sz="800">
                <a:ln>
                  <a:solidFill>
                    <a:sysClr val="window" lastClr="FFFFFF">
                      <a:lumMod val="65000"/>
                      <a:alpha val="0"/>
                    </a:sysClr>
                  </a:solidFill>
                </a:ln>
                <a:solidFill>
                  <a:schemeClr val="tx1">
                    <a:lumMod val="85000"/>
                    <a:lumOff val="15000"/>
                  </a:schemeClr>
                </a:solidFill>
                <a:latin typeface="+mn-ea"/>
              </a:rPr>
              <a:t>키트루다</a:t>
            </a:r>
            <a:r>
              <a:rPr lang="en-US" altLang="ko-KR" sz="800">
                <a:ln>
                  <a:solidFill>
                    <a:sysClr val="window" lastClr="FFFFFF">
                      <a:lumMod val="65000"/>
                      <a:alpha val="0"/>
                    </a:sysClr>
                  </a:solidFill>
                </a:ln>
                <a:solidFill>
                  <a:schemeClr val="tx1">
                    <a:lumMod val="85000"/>
                    <a:lumOff val="15000"/>
                  </a:schemeClr>
                </a:solidFill>
                <a:latin typeface="+mn-ea"/>
              </a:rPr>
              <a:t>(Keytruda), </a:t>
            </a:r>
            <a:r>
              <a:rPr lang="ko-KR" altLang="en-US" sz="800">
                <a:ln>
                  <a:solidFill>
                    <a:sysClr val="window" lastClr="FFFFFF">
                      <a:lumMod val="65000"/>
                      <a:alpha val="0"/>
                    </a:sysClr>
                  </a:solidFill>
                </a:ln>
                <a:solidFill>
                  <a:schemeClr val="tx1">
                    <a:lumMod val="85000"/>
                    <a:lumOff val="15000"/>
                  </a:schemeClr>
                </a:solidFill>
                <a:latin typeface="+mn-ea"/>
              </a:rPr>
              <a:t>옵디보</a:t>
            </a:r>
            <a:r>
              <a:rPr lang="en-US" altLang="ko-KR" sz="800">
                <a:ln>
                  <a:solidFill>
                    <a:sysClr val="window" lastClr="FFFFFF">
                      <a:lumMod val="65000"/>
                      <a:alpha val="0"/>
                    </a:sysClr>
                  </a:solidFill>
                </a:ln>
                <a:solidFill>
                  <a:schemeClr val="tx1">
                    <a:lumMod val="85000"/>
                    <a:lumOff val="15000"/>
                  </a:schemeClr>
                </a:solidFill>
                <a:latin typeface="+mn-ea"/>
              </a:rPr>
              <a:t>(Opdivo)</a:t>
            </a:r>
            <a:endParaRPr lang="ko-KR" altLang="en-US" sz="800">
              <a:ln>
                <a:solidFill>
                  <a:sysClr val="window" lastClr="FFFFFF">
                    <a:lumMod val="65000"/>
                    <a:alpha val="0"/>
                  </a:sysClr>
                </a:solidFill>
              </a:ln>
              <a:solidFill>
                <a:schemeClr val="tx1">
                  <a:lumMod val="85000"/>
                  <a:lumOff val="15000"/>
                </a:schemeClr>
              </a:solidFill>
              <a:latin typeface="+mn-ea"/>
            </a:endParaRPr>
          </a:p>
        </p:txBody>
      </p:sp>
      <p:sp>
        <p:nvSpPr>
          <p:cNvPr id="7" name="TextBox 6">
            <a:extLst>
              <a:ext uri="{FF2B5EF4-FFF2-40B4-BE49-F238E27FC236}">
                <a16:creationId xmlns:a16="http://schemas.microsoft.com/office/drawing/2014/main" id="{BDB79241-ADCF-0CB7-68E4-E7A4F10B22FF}"/>
              </a:ext>
            </a:extLst>
          </p:cNvPr>
          <p:cNvSpPr txBox="1"/>
          <p:nvPr/>
        </p:nvSpPr>
        <p:spPr>
          <a:xfrm>
            <a:off x="545974" y="4434774"/>
            <a:ext cx="4284614"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err="1">
                <a:solidFill>
                  <a:schemeClr val="bg1">
                    <a:lumMod val="50000"/>
                  </a:schemeClr>
                </a:solidFill>
              </a:rPr>
              <a:t>한국바이오의약품협회</a:t>
            </a:r>
            <a:r>
              <a:rPr lang="en-US" altLang="ko-KR">
                <a:solidFill>
                  <a:schemeClr val="bg1">
                    <a:lumMod val="50000"/>
                  </a:schemeClr>
                </a:solidFill>
              </a:rPr>
              <a:t>,</a:t>
            </a:r>
            <a:r>
              <a:rPr lang="ko-KR" altLang="en-US">
                <a:solidFill>
                  <a:schemeClr val="bg1">
                    <a:lumMod val="50000"/>
                  </a:schemeClr>
                </a:solidFill>
              </a:rPr>
              <a:t> </a:t>
            </a:r>
            <a:r>
              <a:rPr lang="ko-KR" altLang="en-US" err="1">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endParaRPr lang="en-US" altLang="ko-KR">
              <a:solidFill>
                <a:schemeClr val="bg1">
                  <a:lumMod val="50000"/>
                </a:schemeClr>
              </a:solidFill>
            </a:endParaRPr>
          </a:p>
          <a:p>
            <a:r>
              <a:rPr lang="en-US" altLang="ko-KR">
                <a:solidFill>
                  <a:schemeClr val="bg1">
                    <a:lumMod val="50000"/>
                  </a:schemeClr>
                </a:solidFill>
              </a:rPr>
              <a:t>Note 1 : </a:t>
            </a:r>
            <a:r>
              <a:rPr lang="ko-KR" altLang="en-US">
                <a:solidFill>
                  <a:schemeClr val="bg1">
                    <a:lumMod val="50000"/>
                  </a:schemeClr>
                </a:solidFill>
              </a:rPr>
              <a:t>블록버스터 의약품은 단일</a:t>
            </a:r>
            <a:r>
              <a:rPr lang="en-US" altLang="ko-KR">
                <a:solidFill>
                  <a:schemeClr val="bg1">
                    <a:lumMod val="50000"/>
                  </a:schemeClr>
                </a:solidFill>
              </a:rPr>
              <a:t> </a:t>
            </a:r>
            <a:r>
              <a:rPr lang="ko-KR" altLang="en-US">
                <a:solidFill>
                  <a:schemeClr val="bg1">
                    <a:lumMod val="50000"/>
                  </a:schemeClr>
                </a:solidFill>
              </a:rPr>
              <a:t>제품으로 연 매출 약 </a:t>
            </a:r>
            <a:r>
              <a:rPr lang="en-US" altLang="ko-KR">
                <a:solidFill>
                  <a:schemeClr val="bg1">
                    <a:lumMod val="50000"/>
                  </a:schemeClr>
                </a:solidFill>
              </a:rPr>
              <a:t>10</a:t>
            </a:r>
            <a:r>
              <a:rPr lang="ko-KR" altLang="en-US">
                <a:solidFill>
                  <a:schemeClr val="bg1">
                    <a:lumMod val="50000"/>
                  </a:schemeClr>
                </a:solidFill>
              </a:rPr>
              <a:t>억 달러 이상을 기록한 의약품  </a:t>
            </a:r>
          </a:p>
        </p:txBody>
      </p:sp>
      <p:sp>
        <p:nvSpPr>
          <p:cNvPr id="8" name="TextBox 7">
            <a:extLst>
              <a:ext uri="{FF2B5EF4-FFF2-40B4-BE49-F238E27FC236}">
                <a16:creationId xmlns:a16="http://schemas.microsoft.com/office/drawing/2014/main" id="{EDC2DF83-6D50-6CC8-3A2D-4F62B7CA3E87}"/>
              </a:ext>
            </a:extLst>
          </p:cNvPr>
          <p:cNvSpPr txBox="1"/>
          <p:nvPr/>
        </p:nvSpPr>
        <p:spPr>
          <a:xfrm>
            <a:off x="852251" y="1806173"/>
            <a:ext cx="3599830" cy="152349"/>
          </a:xfrm>
          <a:prstGeom prst="rect">
            <a:avLst/>
          </a:prstGeom>
          <a:noFill/>
        </p:spPr>
        <p:txBody>
          <a:bodyPr wrap="square" lIns="0" tIns="0" rIns="0" bIns="0" rtlCol="0">
            <a:spAutoFit/>
          </a:bodyPr>
          <a:lstStyle/>
          <a:p>
            <a:pPr marL="100013" algn="ctr" fontAlgn="ctr">
              <a:lnSpc>
                <a:spcPct val="110000"/>
              </a:lnSpc>
              <a:spcAft>
                <a:spcPts val="500"/>
              </a:spcAft>
              <a:defRPr/>
            </a:pPr>
            <a:r>
              <a:rPr lang="en-US" altLang="ko-KR" sz="900" b="1">
                <a:ln>
                  <a:solidFill>
                    <a:schemeClr val="accent6">
                      <a:alpha val="0"/>
                    </a:schemeClr>
                  </a:solidFill>
                </a:ln>
                <a:solidFill>
                  <a:schemeClr val="tx1">
                    <a:lumMod val="85000"/>
                    <a:lumOff val="15000"/>
                  </a:schemeClr>
                </a:solidFill>
                <a:latin typeface="+mn-ea"/>
              </a:rPr>
              <a:t>[ </a:t>
            </a:r>
            <a:r>
              <a:rPr lang="ko-KR" altLang="en-US" sz="900" b="1" err="1">
                <a:ln>
                  <a:solidFill>
                    <a:schemeClr val="accent6">
                      <a:alpha val="0"/>
                    </a:schemeClr>
                  </a:solidFill>
                </a:ln>
                <a:solidFill>
                  <a:schemeClr val="tx1">
                    <a:lumMod val="85000"/>
                    <a:lumOff val="15000"/>
                  </a:schemeClr>
                </a:solidFill>
                <a:latin typeface="+mn-ea"/>
              </a:rPr>
              <a:t>바이오의약품</a:t>
            </a:r>
            <a:r>
              <a:rPr lang="ko-KR" altLang="en-US" sz="900" b="1">
                <a:ln>
                  <a:solidFill>
                    <a:schemeClr val="accent6">
                      <a:alpha val="0"/>
                    </a:schemeClr>
                  </a:solidFill>
                </a:ln>
                <a:solidFill>
                  <a:schemeClr val="tx1">
                    <a:lumMod val="85000"/>
                    <a:lumOff val="15000"/>
                  </a:schemeClr>
                </a:solidFill>
                <a:latin typeface="+mn-ea"/>
              </a:rPr>
              <a:t> 치료영역별 시장점유율 및 주요 블록버스터</a:t>
            </a:r>
            <a:r>
              <a:rPr lang="en-US" altLang="ko-KR" sz="900" b="1" baseline="30000">
                <a:ln>
                  <a:solidFill>
                    <a:schemeClr val="accent6">
                      <a:alpha val="0"/>
                    </a:schemeClr>
                  </a:solidFill>
                </a:ln>
                <a:solidFill>
                  <a:schemeClr val="tx1">
                    <a:lumMod val="85000"/>
                    <a:lumOff val="15000"/>
                  </a:schemeClr>
                </a:solidFill>
                <a:latin typeface="+mn-ea"/>
              </a:rPr>
              <a:t>1</a:t>
            </a:r>
            <a:r>
              <a:rPr lang="ko-KR" altLang="en-US" sz="900" b="1">
                <a:ln>
                  <a:solidFill>
                    <a:schemeClr val="accent6">
                      <a:alpha val="0"/>
                    </a:schemeClr>
                  </a:solidFill>
                </a:ln>
                <a:solidFill>
                  <a:schemeClr val="tx1">
                    <a:lumMod val="85000"/>
                    <a:lumOff val="15000"/>
                  </a:schemeClr>
                </a:solidFill>
                <a:latin typeface="+mn-ea"/>
              </a:rPr>
              <a:t> 의약품 </a:t>
            </a:r>
            <a:r>
              <a:rPr lang="en-US" altLang="ko-KR" sz="900" b="1">
                <a:ln>
                  <a:solidFill>
                    <a:schemeClr val="accent6">
                      <a:alpha val="0"/>
                    </a:schemeClr>
                  </a:solidFill>
                </a:ln>
                <a:solidFill>
                  <a:schemeClr val="tx1">
                    <a:lumMod val="85000"/>
                    <a:lumOff val="15000"/>
                  </a:schemeClr>
                </a:solidFill>
                <a:latin typeface="+mn-ea"/>
              </a:rPr>
              <a:t>]</a:t>
            </a:r>
            <a:endParaRPr lang="ko-KR" altLang="en-US" sz="900" b="1">
              <a:ln>
                <a:solidFill>
                  <a:schemeClr val="accent6">
                    <a:alpha val="0"/>
                  </a:schemeClr>
                </a:solidFill>
              </a:ln>
              <a:solidFill>
                <a:schemeClr val="tx1">
                  <a:lumMod val="85000"/>
                  <a:lumOff val="15000"/>
                </a:schemeClr>
              </a:solidFill>
              <a:latin typeface="+mn-ea"/>
            </a:endParaRPr>
          </a:p>
        </p:txBody>
      </p:sp>
      <p:sp>
        <p:nvSpPr>
          <p:cNvPr id="9" name="설명선: 굽은 선(테두리 없음) 8">
            <a:extLst>
              <a:ext uri="{FF2B5EF4-FFF2-40B4-BE49-F238E27FC236}">
                <a16:creationId xmlns:a16="http://schemas.microsoft.com/office/drawing/2014/main" id="{E678B635-3EE3-37FA-DBE5-A8C4AE1A8436}"/>
              </a:ext>
            </a:extLst>
          </p:cNvPr>
          <p:cNvSpPr/>
          <p:nvPr/>
        </p:nvSpPr>
        <p:spPr>
          <a:xfrm>
            <a:off x="3646449" y="2228853"/>
            <a:ext cx="1135998" cy="243453"/>
          </a:xfrm>
          <a:prstGeom prst="callout2">
            <a:avLst>
              <a:gd name="adj1" fmla="val 29183"/>
              <a:gd name="adj2" fmla="val 3388"/>
              <a:gd name="adj3" fmla="val 31791"/>
              <a:gd name="adj4" fmla="val -11114"/>
              <a:gd name="adj5" fmla="val 91633"/>
              <a:gd name="adj6" fmla="val -27543"/>
            </a:avLst>
          </a:prstGeom>
          <a:noFill/>
          <a:ln w="3175">
            <a:solidFill>
              <a:srgbClr val="91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ctr">
              <a:lnSpc>
                <a:spcPct val="110000"/>
              </a:lnSpc>
              <a:spcAft>
                <a:spcPts val="500"/>
              </a:spcAft>
              <a:buFont typeface="Wingdings" panose="05000000000000000000" pitchFamily="2" charset="2"/>
              <a:buChar char="ü"/>
              <a:defRPr/>
            </a:pPr>
            <a:r>
              <a:rPr lang="ko-KR" altLang="en-US" sz="800">
                <a:ln>
                  <a:solidFill>
                    <a:sysClr val="window" lastClr="FFFFFF">
                      <a:lumMod val="65000"/>
                      <a:alpha val="0"/>
                    </a:sysClr>
                  </a:solidFill>
                </a:ln>
                <a:solidFill>
                  <a:schemeClr val="tx1">
                    <a:lumMod val="85000"/>
                    <a:lumOff val="15000"/>
                  </a:schemeClr>
                </a:solidFill>
                <a:latin typeface="+mn-ea"/>
              </a:rPr>
              <a:t>휴미라</a:t>
            </a:r>
            <a:r>
              <a:rPr lang="en-US" altLang="ko-KR" sz="800">
                <a:ln>
                  <a:solidFill>
                    <a:sysClr val="window" lastClr="FFFFFF">
                      <a:lumMod val="65000"/>
                      <a:alpha val="0"/>
                    </a:sysClr>
                  </a:solidFill>
                </a:ln>
                <a:solidFill>
                  <a:schemeClr val="tx1">
                    <a:lumMod val="85000"/>
                    <a:lumOff val="15000"/>
                  </a:schemeClr>
                </a:solidFill>
                <a:latin typeface="+mn-ea"/>
              </a:rPr>
              <a:t>(Humira), </a:t>
            </a:r>
            <a:r>
              <a:rPr lang="ko-KR" altLang="en-US" sz="800">
                <a:ln>
                  <a:solidFill>
                    <a:sysClr val="window" lastClr="FFFFFF">
                      <a:lumMod val="65000"/>
                      <a:alpha val="0"/>
                    </a:sysClr>
                  </a:solidFill>
                </a:ln>
                <a:solidFill>
                  <a:schemeClr val="tx1">
                    <a:lumMod val="85000"/>
                    <a:lumOff val="15000"/>
                  </a:schemeClr>
                </a:solidFill>
                <a:latin typeface="+mn-ea"/>
              </a:rPr>
              <a:t>스텔라라</a:t>
            </a:r>
            <a:r>
              <a:rPr lang="en-US" altLang="ko-KR" sz="800">
                <a:ln>
                  <a:solidFill>
                    <a:sysClr val="window" lastClr="FFFFFF">
                      <a:lumMod val="65000"/>
                      <a:alpha val="0"/>
                    </a:sysClr>
                  </a:solidFill>
                </a:ln>
                <a:solidFill>
                  <a:schemeClr val="tx1">
                    <a:lumMod val="85000"/>
                    <a:lumOff val="15000"/>
                  </a:schemeClr>
                </a:solidFill>
                <a:latin typeface="+mn-ea"/>
              </a:rPr>
              <a:t>(Stelara) </a:t>
            </a:r>
            <a:endParaRPr lang="ko-KR" altLang="en-US" sz="800">
              <a:ln>
                <a:solidFill>
                  <a:sysClr val="window" lastClr="FFFFFF">
                    <a:lumMod val="65000"/>
                    <a:alpha val="0"/>
                  </a:sysClr>
                </a:solidFill>
              </a:ln>
              <a:solidFill>
                <a:schemeClr val="tx1">
                  <a:lumMod val="85000"/>
                  <a:lumOff val="15000"/>
                </a:schemeClr>
              </a:solidFill>
              <a:latin typeface="+mn-ea"/>
            </a:endParaRPr>
          </a:p>
        </p:txBody>
      </p:sp>
      <p:sp>
        <p:nvSpPr>
          <p:cNvPr id="10" name="설명선: 굽은 선(테두리 없음) 9">
            <a:extLst>
              <a:ext uri="{FF2B5EF4-FFF2-40B4-BE49-F238E27FC236}">
                <a16:creationId xmlns:a16="http://schemas.microsoft.com/office/drawing/2014/main" id="{FD4C3CB1-BFB2-0C4C-85AA-5645DB7805E4}"/>
              </a:ext>
            </a:extLst>
          </p:cNvPr>
          <p:cNvSpPr/>
          <p:nvPr/>
        </p:nvSpPr>
        <p:spPr>
          <a:xfrm>
            <a:off x="3475896" y="3895374"/>
            <a:ext cx="1306551" cy="243453"/>
          </a:xfrm>
          <a:prstGeom prst="callout2">
            <a:avLst>
              <a:gd name="adj1" fmla="val 55527"/>
              <a:gd name="adj2" fmla="val 1309"/>
              <a:gd name="adj3" fmla="val 80566"/>
              <a:gd name="adj4" fmla="val -10489"/>
              <a:gd name="adj5" fmla="val 58509"/>
              <a:gd name="adj6" fmla="val -42459"/>
            </a:avLst>
          </a:prstGeom>
          <a:noFill/>
          <a:ln w="3175">
            <a:solidFill>
              <a:srgbClr val="C3A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ctr">
              <a:lnSpc>
                <a:spcPct val="110000"/>
              </a:lnSpc>
              <a:spcAft>
                <a:spcPts val="500"/>
              </a:spcAft>
              <a:buFont typeface="Wingdings" panose="05000000000000000000" pitchFamily="2" charset="2"/>
              <a:buChar char="ü"/>
              <a:defRPr/>
            </a:pPr>
            <a:r>
              <a:rPr lang="ko-KR" altLang="en-US" sz="800">
                <a:ln>
                  <a:solidFill>
                    <a:sysClr val="window" lastClr="FFFFFF">
                      <a:lumMod val="65000"/>
                      <a:alpha val="0"/>
                    </a:sysClr>
                  </a:solidFill>
                </a:ln>
                <a:solidFill>
                  <a:schemeClr val="tx1">
                    <a:lumMod val="85000"/>
                    <a:lumOff val="15000"/>
                  </a:schemeClr>
                </a:solidFill>
                <a:latin typeface="+mn-ea"/>
              </a:rPr>
              <a:t>트루리시티</a:t>
            </a:r>
            <a:r>
              <a:rPr lang="en-US" altLang="ko-KR" sz="800">
                <a:ln>
                  <a:solidFill>
                    <a:sysClr val="window" lastClr="FFFFFF">
                      <a:lumMod val="65000"/>
                      <a:alpha val="0"/>
                    </a:sysClr>
                  </a:solidFill>
                </a:ln>
                <a:solidFill>
                  <a:schemeClr val="tx1">
                    <a:lumMod val="85000"/>
                    <a:lumOff val="15000"/>
                  </a:schemeClr>
                </a:solidFill>
                <a:latin typeface="+mn-ea"/>
              </a:rPr>
              <a:t>(Trulicity)</a:t>
            </a:r>
            <a:endParaRPr lang="ko-KR" altLang="en-US" sz="800">
              <a:ln>
                <a:solidFill>
                  <a:sysClr val="window" lastClr="FFFFFF">
                    <a:lumMod val="65000"/>
                    <a:alpha val="0"/>
                  </a:sysClr>
                </a:solidFill>
              </a:ln>
              <a:solidFill>
                <a:schemeClr val="tx1">
                  <a:lumMod val="85000"/>
                  <a:lumOff val="15000"/>
                </a:schemeClr>
              </a:solidFill>
              <a:latin typeface="+mn-ea"/>
            </a:endParaRPr>
          </a:p>
        </p:txBody>
      </p:sp>
      <p:sp>
        <p:nvSpPr>
          <p:cNvPr id="11" name="직사각형 10">
            <a:extLst>
              <a:ext uri="{FF2B5EF4-FFF2-40B4-BE49-F238E27FC236}">
                <a16:creationId xmlns:a16="http://schemas.microsoft.com/office/drawing/2014/main" id="{ECDF4821-AD40-B6CF-71B3-321A26C837E6}"/>
              </a:ext>
            </a:extLst>
          </p:cNvPr>
          <p:cNvSpPr/>
          <p:nvPr/>
        </p:nvSpPr>
        <p:spPr>
          <a:xfrm>
            <a:off x="488950" y="5121102"/>
            <a:ext cx="4353747" cy="912783"/>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2021</a:t>
            </a:r>
            <a:r>
              <a:rPr lang="ko-KR" altLang="en-US" sz="900" b="1">
                <a:solidFill>
                  <a:srgbClr val="00338D"/>
                </a:solidFill>
                <a:latin typeface="KoPub돋움체 Light" panose="00000300000000000000" pitchFamily="2" charset="-127"/>
                <a:ea typeface="KoPub돋움체 Light" panose="00000300000000000000" pitchFamily="2" charset="-127"/>
              </a:rPr>
              <a:t>년 매출액 기준</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a:solidFill>
                  <a:srgbClr val="00338D"/>
                </a:solidFill>
                <a:latin typeface="KoPub돋움체 Light" panose="00000300000000000000" pitchFamily="2" charset="-127"/>
                <a:ea typeface="KoPub돋움체 Light" panose="00000300000000000000" pitchFamily="2" charset="-127"/>
              </a:rPr>
              <a:t>대표적인 블록버스터 의약품인 ‘</a:t>
            </a:r>
            <a:r>
              <a:rPr lang="ko-KR" altLang="en-US" sz="900" b="1" err="1">
                <a:solidFill>
                  <a:srgbClr val="00338D"/>
                </a:solidFill>
                <a:latin typeface="KoPub돋움체 Light" panose="00000300000000000000" pitchFamily="2" charset="-127"/>
                <a:ea typeface="KoPub돋움체 Light" panose="00000300000000000000" pitchFamily="2" charset="-127"/>
              </a:rPr>
              <a:t>휴미라</a:t>
            </a:r>
            <a:r>
              <a:rPr lang="en-US" altLang="ko-KR" sz="900" b="1">
                <a:solidFill>
                  <a:srgbClr val="00338D"/>
                </a:solidFill>
                <a:latin typeface="KoPub돋움체 Light" panose="00000300000000000000" pitchFamily="2" charset="-127"/>
                <a:ea typeface="KoPub돋움체 Light" panose="00000300000000000000" pitchFamily="2" charset="-127"/>
              </a:rPr>
              <a:t>(Humira)’, ‘</a:t>
            </a:r>
            <a:r>
              <a:rPr lang="ko-KR" altLang="en-US" sz="900" b="1">
                <a:solidFill>
                  <a:srgbClr val="00338D"/>
                </a:solidFill>
                <a:latin typeface="KoPub돋움체 Light" panose="00000300000000000000" pitchFamily="2" charset="-127"/>
                <a:ea typeface="KoPub돋움체 Light" panose="00000300000000000000" pitchFamily="2" charset="-127"/>
              </a:rPr>
              <a:t>스텔라라 </a:t>
            </a:r>
            <a:r>
              <a:rPr lang="en-US" altLang="ko-KR" sz="900" b="1">
                <a:solidFill>
                  <a:srgbClr val="00338D"/>
                </a:solidFill>
                <a:latin typeface="KoPub돋움체 Light" panose="00000300000000000000" pitchFamily="2" charset="-127"/>
                <a:ea typeface="KoPub돋움체 Light" panose="00000300000000000000" pitchFamily="2" charset="-127"/>
              </a:rPr>
              <a:t>(Stelara)’ </a:t>
            </a:r>
            <a:r>
              <a:rPr lang="ko-KR" altLang="en-US" sz="900" b="1">
                <a:solidFill>
                  <a:srgbClr val="00338D"/>
                </a:solidFill>
                <a:latin typeface="KoPub돋움체 Light" panose="00000300000000000000" pitchFamily="2" charset="-127"/>
                <a:ea typeface="KoPub돋움체 Light" panose="00000300000000000000" pitchFamily="2" charset="-127"/>
              </a:rPr>
              <a:t>등이 포함된 자가면역 치료제가 </a:t>
            </a:r>
            <a:r>
              <a:rPr lang="en-US" altLang="ko-KR" sz="900" b="1">
                <a:solidFill>
                  <a:srgbClr val="00338D"/>
                </a:solidFill>
                <a:latin typeface="KoPub돋움체 Light" panose="00000300000000000000" pitchFamily="2" charset="-127"/>
                <a:ea typeface="KoPub돋움체 Light" panose="00000300000000000000" pitchFamily="2" charset="-127"/>
              </a:rPr>
              <a:t>22%</a:t>
            </a:r>
            <a:r>
              <a:rPr lang="ko-KR" altLang="en-US" sz="900" b="1">
                <a:solidFill>
                  <a:srgbClr val="00338D"/>
                </a:solidFill>
                <a:latin typeface="KoPub돋움체 Light" panose="00000300000000000000" pitchFamily="2" charset="-127"/>
                <a:ea typeface="KoPub돋움체 Light" panose="00000300000000000000" pitchFamily="2" charset="-127"/>
              </a:rPr>
              <a:t>로 가장 큰 비중을 차지 </a:t>
            </a: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자가면역 치료제 다음으로는 </a:t>
            </a:r>
            <a:r>
              <a:rPr lang="ko-KR" altLang="en-US" sz="900" b="1" u="sng">
                <a:solidFill>
                  <a:schemeClr val="tx1"/>
                </a:solidFill>
                <a:latin typeface="KoPub돋움체 Light" panose="00000300000000000000" pitchFamily="2" charset="-127"/>
                <a:ea typeface="KoPub돋움체 Light" panose="00000300000000000000" pitchFamily="2" charset="-127"/>
              </a:rPr>
              <a:t>면역항암제</a:t>
            </a:r>
            <a:r>
              <a:rPr lang="en-US" altLang="ko-KR" sz="900" b="1" u="sng">
                <a:solidFill>
                  <a:schemeClr val="tx1"/>
                </a:solidFill>
                <a:latin typeface="KoPub돋움체 Light" panose="00000300000000000000" pitchFamily="2" charset="-127"/>
                <a:ea typeface="KoPub돋움체 Light" panose="00000300000000000000" pitchFamily="2" charset="-127"/>
              </a:rPr>
              <a:t>(18%)</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당뇨병 치료제</a:t>
            </a:r>
            <a:r>
              <a:rPr lang="en-US" altLang="ko-KR" sz="900">
                <a:solidFill>
                  <a:schemeClr val="tx1"/>
                </a:solidFill>
                <a:latin typeface="KoPub돋움체 Light" panose="00000300000000000000" pitchFamily="2" charset="-127"/>
                <a:ea typeface="KoPub돋움체 Light" panose="00000300000000000000" pitchFamily="2" charset="-127"/>
              </a:rPr>
              <a:t>(18%), </a:t>
            </a:r>
            <a:r>
              <a:rPr lang="ko-KR" altLang="en-US" sz="900">
                <a:solidFill>
                  <a:schemeClr val="tx1"/>
                </a:solidFill>
                <a:latin typeface="KoPub돋움체 Light" panose="00000300000000000000" pitchFamily="2" charset="-127"/>
                <a:ea typeface="KoPub돋움체 Light" panose="00000300000000000000" pitchFamily="2" charset="-127"/>
              </a:rPr>
              <a:t>백신</a:t>
            </a:r>
            <a:r>
              <a:rPr lang="en-US" altLang="ko-KR" sz="900">
                <a:solidFill>
                  <a:schemeClr val="tx1"/>
                </a:solidFill>
                <a:latin typeface="KoPub돋움체 Light" panose="00000300000000000000" pitchFamily="2" charset="-127"/>
                <a:ea typeface="KoPub돋움체 Light" panose="00000300000000000000" pitchFamily="2" charset="-127"/>
              </a:rPr>
              <a:t>(5%), </a:t>
            </a:r>
            <a:r>
              <a:rPr lang="ko-KR" altLang="en-US" sz="900">
                <a:solidFill>
                  <a:schemeClr val="tx1"/>
                </a:solidFill>
                <a:latin typeface="KoPub돋움체 Light" panose="00000300000000000000" pitchFamily="2" charset="-127"/>
                <a:ea typeface="KoPub돋움체 Light" panose="00000300000000000000" pitchFamily="2" charset="-127"/>
              </a:rPr>
              <a:t>기타 중추신경계</a:t>
            </a:r>
            <a:r>
              <a:rPr lang="en-US" altLang="ko-KR" sz="900">
                <a:solidFill>
                  <a:schemeClr val="tx1"/>
                </a:solidFill>
                <a:latin typeface="KoPub돋움체 Light" panose="00000300000000000000" pitchFamily="2" charset="-127"/>
                <a:ea typeface="KoPub돋움체 Light" panose="00000300000000000000" pitchFamily="2" charset="-127"/>
              </a:rPr>
              <a:t>(4%) </a:t>
            </a:r>
            <a:r>
              <a:rPr lang="ko-KR" altLang="en-US" sz="900">
                <a:solidFill>
                  <a:schemeClr val="tx1"/>
                </a:solidFill>
                <a:latin typeface="KoPub돋움체 Light" panose="00000300000000000000" pitchFamily="2" charset="-127"/>
                <a:ea typeface="KoPub돋움체 Light" panose="00000300000000000000" pitchFamily="2" charset="-127"/>
              </a:rPr>
              <a:t>순으로 시장 점유</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sp>
        <p:nvSpPr>
          <p:cNvPr id="13" name="직사각형 12">
            <a:extLst>
              <a:ext uri="{FF2B5EF4-FFF2-40B4-BE49-F238E27FC236}">
                <a16:creationId xmlns:a16="http://schemas.microsoft.com/office/drawing/2014/main" id="{47433808-CEA7-EA75-6B04-C4A76B72C612}"/>
              </a:ext>
            </a:extLst>
          </p:cNvPr>
          <p:cNvSpPr/>
          <p:nvPr/>
        </p:nvSpPr>
        <p:spPr>
          <a:xfrm>
            <a:off x="5060950" y="5121102"/>
            <a:ext cx="4353747" cy="912783"/>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글로벌 </a:t>
            </a:r>
            <a:r>
              <a:rPr lang="ko-KR" altLang="en-US" sz="900" b="1" err="1">
                <a:solidFill>
                  <a:srgbClr val="00338D"/>
                </a:solidFill>
                <a:latin typeface="KoPub돋움체 Light" panose="00000300000000000000" pitchFamily="2" charset="-127"/>
                <a:ea typeface="KoPub돋움체 Light" panose="00000300000000000000" pitchFamily="2" charset="-127"/>
              </a:rPr>
              <a:t>바이오의약품</a:t>
            </a:r>
            <a:r>
              <a:rPr lang="ko-KR" altLang="en-US" sz="900" b="1">
                <a:solidFill>
                  <a:srgbClr val="00338D"/>
                </a:solidFill>
                <a:latin typeface="KoPub돋움체 Light" panose="00000300000000000000" pitchFamily="2" charset="-127"/>
                <a:ea typeface="KoPub돋움체 Light" panose="00000300000000000000" pitchFamily="2" charset="-127"/>
              </a:rPr>
              <a:t> 중 자가면역 치료제 시장점유율이 가장 큰 가운데</a:t>
            </a:r>
            <a:r>
              <a:rPr lang="en-US" altLang="ko-KR" sz="900" b="1">
                <a:solidFill>
                  <a:srgbClr val="00338D"/>
                </a:solidFill>
                <a:latin typeface="KoPub돋움체 Light" panose="00000300000000000000" pitchFamily="2" charset="-127"/>
                <a:ea typeface="KoPub돋움체 Light" panose="00000300000000000000" pitchFamily="2" charset="-127"/>
              </a:rPr>
              <a:t>, 2021</a:t>
            </a:r>
            <a:r>
              <a:rPr lang="ko-KR" altLang="en-US" sz="900" b="1">
                <a:solidFill>
                  <a:srgbClr val="00338D"/>
                </a:solidFill>
                <a:latin typeface="KoPub돋움체 Light" panose="00000300000000000000" pitchFamily="2" charset="-127"/>
                <a:ea typeface="KoPub돋움체 Light" panose="00000300000000000000" pitchFamily="2" charset="-127"/>
              </a:rPr>
              <a:t>년 </a:t>
            </a:r>
            <a:r>
              <a:rPr lang="en-US" altLang="ko-KR" sz="900" b="1">
                <a:solidFill>
                  <a:srgbClr val="00338D"/>
                </a:solidFill>
                <a:latin typeface="KoPub돋움체 Light" panose="00000300000000000000" pitchFamily="2" charset="-127"/>
                <a:ea typeface="KoPub돋움체 Light" panose="00000300000000000000" pitchFamily="2" charset="-127"/>
              </a:rPr>
              <a:t>COVID-19 </a:t>
            </a:r>
            <a:r>
              <a:rPr lang="ko-KR" altLang="en-US" sz="900" b="1">
                <a:solidFill>
                  <a:srgbClr val="00338D"/>
                </a:solidFill>
                <a:latin typeface="KoPub돋움체 Light" panose="00000300000000000000" pitchFamily="2" charset="-127"/>
                <a:ea typeface="KoPub돋움체 Light" panose="00000300000000000000" pitchFamily="2" charset="-127"/>
              </a:rPr>
              <a:t>팬데믹 영향으로 백신 수요가 급증하면서 ‘코미나티’ 제품이 매출액 </a:t>
            </a:r>
            <a:r>
              <a:rPr lang="en-US" altLang="ko-KR" sz="900" b="1">
                <a:solidFill>
                  <a:srgbClr val="00338D"/>
                </a:solidFill>
                <a:latin typeface="KoPub돋움체 Light" panose="00000300000000000000" pitchFamily="2" charset="-127"/>
                <a:ea typeface="KoPub돋움체 Light" panose="00000300000000000000" pitchFamily="2" charset="-127"/>
              </a:rPr>
              <a:t>1</a:t>
            </a:r>
            <a:r>
              <a:rPr lang="ko-KR" altLang="en-US" sz="900" b="1">
                <a:solidFill>
                  <a:srgbClr val="00338D"/>
                </a:solidFill>
                <a:latin typeface="KoPub돋움체 Light" panose="00000300000000000000" pitchFamily="2" charset="-127"/>
                <a:ea typeface="KoPub돋움체 Light" panose="00000300000000000000" pitchFamily="2" charset="-127"/>
              </a:rPr>
              <a:t>위를 달성하였고</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a:solidFill>
                  <a:srgbClr val="00338D"/>
                </a:solidFill>
                <a:latin typeface="KoPub돋움체 Light" panose="00000300000000000000" pitchFamily="2" charset="-127"/>
                <a:ea typeface="KoPub돋움체 Light" panose="00000300000000000000" pitchFamily="2" charset="-127"/>
              </a:rPr>
              <a:t>스파이크박스’ 역시 상위권 기록</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반면에 </a:t>
            </a:r>
            <a:r>
              <a:rPr lang="ko-KR" altLang="en-US" sz="900" b="1" u="sng" err="1">
                <a:solidFill>
                  <a:srgbClr val="00338D"/>
                </a:solidFill>
                <a:latin typeface="KoPub돋움체 Light" panose="00000300000000000000" pitchFamily="2" charset="-127"/>
                <a:ea typeface="KoPub돋움체 Light" panose="00000300000000000000" pitchFamily="2" charset="-127"/>
              </a:rPr>
              <a:t>종양학</a:t>
            </a:r>
            <a:r>
              <a:rPr lang="en-US" altLang="ko-KR" sz="900" b="1" u="sng">
                <a:solidFill>
                  <a:srgbClr val="00338D"/>
                </a:solidFill>
                <a:latin typeface="KoPub돋움체 Light" panose="00000300000000000000" pitchFamily="2" charset="-127"/>
                <a:ea typeface="KoPub돋움체 Light" panose="00000300000000000000" pitchFamily="2" charset="-127"/>
              </a:rPr>
              <a:t>(Oncology) </a:t>
            </a:r>
            <a:r>
              <a:rPr lang="ko-KR" altLang="en-US" sz="900" b="1" u="sng">
                <a:solidFill>
                  <a:srgbClr val="00338D"/>
                </a:solidFill>
                <a:latin typeface="KoPub돋움체 Light" panose="00000300000000000000" pitchFamily="2" charset="-127"/>
                <a:ea typeface="KoPub돋움체 Light" panose="00000300000000000000" pitchFamily="2" charset="-127"/>
              </a:rPr>
              <a:t>분야의 강세가 예상</a:t>
            </a:r>
            <a:r>
              <a:rPr lang="ko-KR" altLang="en-US" sz="900" b="1">
                <a:solidFill>
                  <a:srgbClr val="00338D"/>
                </a:solidFill>
                <a:latin typeface="KoPub돋움체 Light" panose="00000300000000000000" pitchFamily="2" charset="-127"/>
                <a:ea typeface="KoPub돋움체 Light" panose="00000300000000000000" pitchFamily="2" charset="-127"/>
              </a:rPr>
              <a:t>되면서 면역항암제인 ‘</a:t>
            </a:r>
            <a:r>
              <a:rPr lang="ko-KR" altLang="en-US" sz="900" b="1" err="1">
                <a:solidFill>
                  <a:srgbClr val="00338D"/>
                </a:solidFill>
                <a:latin typeface="KoPub돋움체 Light" panose="00000300000000000000" pitchFamily="2" charset="-127"/>
                <a:ea typeface="KoPub돋움체 Light" panose="00000300000000000000" pitchFamily="2" charset="-127"/>
              </a:rPr>
              <a:t>키트루다’와</a:t>
            </a:r>
            <a:r>
              <a:rPr lang="ko-KR" altLang="en-US" sz="900" b="1">
                <a:solidFill>
                  <a:srgbClr val="00338D"/>
                </a:solidFill>
                <a:latin typeface="KoPub돋움체 Light" panose="00000300000000000000" pitchFamily="2" charset="-127"/>
                <a:ea typeface="KoPub돋움체 Light" panose="00000300000000000000" pitchFamily="2" charset="-127"/>
              </a:rPr>
              <a:t> ‘</a:t>
            </a:r>
            <a:r>
              <a:rPr lang="ko-KR" altLang="en-US" sz="900" b="1" err="1">
                <a:solidFill>
                  <a:srgbClr val="00338D"/>
                </a:solidFill>
                <a:latin typeface="KoPub돋움체 Light" panose="00000300000000000000" pitchFamily="2" charset="-127"/>
                <a:ea typeface="KoPub돋움체 Light" panose="00000300000000000000" pitchFamily="2" charset="-127"/>
              </a:rPr>
              <a:t>옵디보’가</a:t>
            </a:r>
            <a:r>
              <a:rPr lang="ko-KR" altLang="en-US" sz="900" b="1">
                <a:solidFill>
                  <a:srgbClr val="00338D"/>
                </a:solidFill>
                <a:latin typeface="KoPub돋움체 Light" panose="00000300000000000000" pitchFamily="2" charset="-127"/>
                <a:ea typeface="KoPub돋움체 Light" panose="00000300000000000000" pitchFamily="2" charset="-127"/>
              </a:rPr>
              <a:t> </a:t>
            </a:r>
            <a:r>
              <a:rPr lang="ko-KR" altLang="en-US" sz="900" b="1" err="1">
                <a:solidFill>
                  <a:srgbClr val="00338D"/>
                </a:solidFill>
                <a:latin typeface="KoPub돋움체 Light" panose="00000300000000000000" pitchFamily="2" charset="-127"/>
                <a:ea typeface="KoPub돋움체 Light" panose="00000300000000000000" pitchFamily="2" charset="-127"/>
              </a:rPr>
              <a:t>바이오의약품</a:t>
            </a:r>
            <a:r>
              <a:rPr lang="ko-KR" altLang="en-US" sz="900" b="1">
                <a:solidFill>
                  <a:srgbClr val="00338D"/>
                </a:solidFill>
                <a:latin typeface="KoPub돋움체 Light" panose="00000300000000000000" pitchFamily="2" charset="-127"/>
                <a:ea typeface="KoPub돋움체 Light" panose="00000300000000000000" pitchFamily="2" charset="-127"/>
              </a:rPr>
              <a:t> 매출 성장을 주도할 것으로 전망</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87750" latinLnBrk="1">
              <a:spcBef>
                <a:spcPts val="600"/>
              </a:spcBef>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sp>
        <p:nvSpPr>
          <p:cNvPr id="14" name="화살표: 오른쪽 13">
            <a:extLst>
              <a:ext uri="{FF2B5EF4-FFF2-40B4-BE49-F238E27FC236}">
                <a16:creationId xmlns:a16="http://schemas.microsoft.com/office/drawing/2014/main" id="{3D08EF41-2C66-C0C8-625F-EE766242E75A}"/>
              </a:ext>
            </a:extLst>
          </p:cNvPr>
          <p:cNvSpPr/>
          <p:nvPr/>
        </p:nvSpPr>
        <p:spPr>
          <a:xfrm>
            <a:off x="8616183" y="3145122"/>
            <a:ext cx="192133" cy="254293"/>
          </a:xfrm>
          <a:prstGeom prst="rightArrow">
            <a:avLst/>
          </a:prstGeom>
          <a:solidFill>
            <a:srgbClr val="EEFB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5" name="화살표: 오른쪽 14">
            <a:extLst>
              <a:ext uri="{FF2B5EF4-FFF2-40B4-BE49-F238E27FC236}">
                <a16:creationId xmlns:a16="http://schemas.microsoft.com/office/drawing/2014/main" id="{2A05C5E5-6EF4-4774-A22A-2BB05EB74373}"/>
              </a:ext>
            </a:extLst>
          </p:cNvPr>
          <p:cNvSpPr/>
          <p:nvPr/>
        </p:nvSpPr>
        <p:spPr>
          <a:xfrm>
            <a:off x="8616183" y="3748942"/>
            <a:ext cx="192133" cy="254293"/>
          </a:xfrm>
          <a:prstGeom prst="rightArrow">
            <a:avLst/>
          </a:prstGeom>
          <a:solidFill>
            <a:srgbClr val="EEFB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6" name="화살표: 오른쪽 15">
            <a:extLst>
              <a:ext uri="{FF2B5EF4-FFF2-40B4-BE49-F238E27FC236}">
                <a16:creationId xmlns:a16="http://schemas.microsoft.com/office/drawing/2014/main" id="{8AF36708-D159-3ACF-8D00-554229178962}"/>
              </a:ext>
            </a:extLst>
          </p:cNvPr>
          <p:cNvSpPr/>
          <p:nvPr/>
        </p:nvSpPr>
        <p:spPr>
          <a:xfrm>
            <a:off x="8616183" y="2331820"/>
            <a:ext cx="192133" cy="254293"/>
          </a:xfrm>
          <a:prstGeom prst="rightArrow">
            <a:avLst/>
          </a:prstGeom>
          <a:solidFill>
            <a:srgbClr val="EEFB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4" name="TextBox 23">
            <a:extLst>
              <a:ext uri="{FF2B5EF4-FFF2-40B4-BE49-F238E27FC236}">
                <a16:creationId xmlns:a16="http://schemas.microsoft.com/office/drawing/2014/main" id="{5EB82EEC-4CAC-4BC5-C002-9BEA4E3554E2}"/>
              </a:ext>
            </a:extLst>
          </p:cNvPr>
          <p:cNvSpPr txBox="1"/>
          <p:nvPr/>
        </p:nvSpPr>
        <p:spPr>
          <a:xfrm>
            <a:off x="5075413" y="4467377"/>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err="1">
                <a:solidFill>
                  <a:schemeClr val="bg1">
                    <a:lumMod val="50000"/>
                  </a:schemeClr>
                </a:solidFill>
              </a:rPr>
              <a:t>한국바이오의약품협회</a:t>
            </a:r>
            <a:r>
              <a:rPr lang="en-US" altLang="ko-KR">
                <a:solidFill>
                  <a:schemeClr val="bg1">
                    <a:lumMod val="50000"/>
                  </a:schemeClr>
                </a:solidFill>
              </a:rPr>
              <a:t>, Statista, </a:t>
            </a:r>
            <a:r>
              <a:rPr lang="ko-KR" altLang="en-US" err="1">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endParaRPr lang="en-US" altLang="ko-KR">
              <a:solidFill>
                <a:schemeClr val="bg1">
                  <a:lumMod val="50000"/>
                </a:schemeClr>
              </a:solidFill>
            </a:endParaRPr>
          </a:p>
        </p:txBody>
      </p:sp>
      <p:sp>
        <p:nvSpPr>
          <p:cNvPr id="25" name="TextBox 24">
            <a:extLst>
              <a:ext uri="{FF2B5EF4-FFF2-40B4-BE49-F238E27FC236}">
                <a16:creationId xmlns:a16="http://schemas.microsoft.com/office/drawing/2014/main" id="{7AD81CB1-41A0-2290-956F-10D2BB3DCA69}"/>
              </a:ext>
            </a:extLst>
          </p:cNvPr>
          <p:cNvSpPr txBox="1"/>
          <p:nvPr/>
        </p:nvSpPr>
        <p:spPr>
          <a:xfrm>
            <a:off x="8135521" y="1721586"/>
            <a:ext cx="475932" cy="110818"/>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700"/>
              <a:t>(</a:t>
            </a:r>
            <a:r>
              <a:rPr lang="ko-KR" altLang="en-US" sz="700"/>
              <a:t>억 달러</a:t>
            </a:r>
            <a:r>
              <a:rPr lang="en-US" altLang="ko-KR" sz="700"/>
              <a:t>)</a:t>
            </a:r>
            <a:endParaRPr lang="ko-KR" altLang="en-US" sz="700"/>
          </a:p>
        </p:txBody>
      </p:sp>
      <p:sp>
        <p:nvSpPr>
          <p:cNvPr id="26" name="타원 25">
            <a:extLst>
              <a:ext uri="{FF2B5EF4-FFF2-40B4-BE49-F238E27FC236}">
                <a16:creationId xmlns:a16="http://schemas.microsoft.com/office/drawing/2014/main" id="{B38E7856-07C6-0809-5682-6F98117ABA70}"/>
              </a:ext>
            </a:extLst>
          </p:cNvPr>
          <p:cNvSpPr/>
          <p:nvPr/>
        </p:nvSpPr>
        <p:spPr>
          <a:xfrm>
            <a:off x="8847233" y="3047636"/>
            <a:ext cx="435863" cy="417957"/>
          </a:xfrm>
          <a:prstGeom prst="ellipse">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1000" b="1">
                <a:ln>
                  <a:solidFill>
                    <a:schemeClr val="bg1">
                      <a:lumMod val="75000"/>
                      <a:alpha val="0"/>
                    </a:schemeClr>
                  </a:solidFill>
                </a:ln>
                <a:solidFill>
                  <a:schemeClr val="bg1"/>
                </a:solidFill>
              </a:rPr>
              <a:t>8.0%</a:t>
            </a:r>
            <a:endParaRPr lang="ko-KR" altLang="en-US" sz="1000" b="1">
              <a:ln>
                <a:solidFill>
                  <a:schemeClr val="bg1">
                    <a:lumMod val="75000"/>
                    <a:alpha val="0"/>
                  </a:schemeClr>
                </a:solidFill>
              </a:ln>
              <a:solidFill>
                <a:schemeClr val="bg1"/>
              </a:solidFill>
            </a:endParaRPr>
          </a:p>
        </p:txBody>
      </p:sp>
      <p:sp>
        <p:nvSpPr>
          <p:cNvPr id="27" name="타원 26">
            <a:extLst>
              <a:ext uri="{FF2B5EF4-FFF2-40B4-BE49-F238E27FC236}">
                <a16:creationId xmlns:a16="http://schemas.microsoft.com/office/drawing/2014/main" id="{38DBBE19-9C19-23AB-D3C7-29777FDAB910}"/>
              </a:ext>
            </a:extLst>
          </p:cNvPr>
          <p:cNvSpPr/>
          <p:nvPr/>
        </p:nvSpPr>
        <p:spPr>
          <a:xfrm>
            <a:off x="8922276" y="2323340"/>
            <a:ext cx="289525" cy="271023"/>
          </a:xfrm>
          <a:prstGeom prst="ellipse">
            <a:avLst/>
          </a:prstGeom>
          <a:solidFill>
            <a:srgbClr val="BC3D9B"/>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700" b="1">
                <a:ln>
                  <a:solidFill>
                    <a:schemeClr val="bg1">
                      <a:lumMod val="75000"/>
                      <a:alpha val="0"/>
                    </a:schemeClr>
                  </a:solidFill>
                </a:ln>
                <a:solidFill>
                  <a:schemeClr val="bg1"/>
                </a:solidFill>
              </a:rPr>
              <a:t>-18.1%</a:t>
            </a:r>
            <a:endParaRPr lang="ko-KR" altLang="en-US" sz="700" b="1">
              <a:ln>
                <a:solidFill>
                  <a:schemeClr val="bg1">
                    <a:lumMod val="75000"/>
                    <a:alpha val="0"/>
                  </a:schemeClr>
                </a:solidFill>
              </a:ln>
              <a:solidFill>
                <a:schemeClr val="bg1"/>
              </a:solidFill>
            </a:endParaRPr>
          </a:p>
        </p:txBody>
      </p:sp>
      <p:sp>
        <p:nvSpPr>
          <p:cNvPr id="28" name="TextBox 27">
            <a:extLst>
              <a:ext uri="{FF2B5EF4-FFF2-40B4-BE49-F238E27FC236}">
                <a16:creationId xmlns:a16="http://schemas.microsoft.com/office/drawing/2014/main" id="{67F956FB-4C63-F43C-A308-F55D5C9BF45B}"/>
              </a:ext>
            </a:extLst>
          </p:cNvPr>
          <p:cNvSpPr txBox="1"/>
          <p:nvPr/>
        </p:nvSpPr>
        <p:spPr>
          <a:xfrm>
            <a:off x="8547279" y="2115032"/>
            <a:ext cx="941954" cy="107722"/>
          </a:xfrm>
          <a:prstGeom prst="rect">
            <a:avLst/>
          </a:prstGeom>
          <a:noFill/>
        </p:spPr>
        <p:txBody>
          <a:bodyPr wrap="square" lIns="0" tIns="0" rIns="0" bIns="0" rtlCol="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700" b="1">
                <a:ln>
                  <a:solidFill>
                    <a:schemeClr val="bg1">
                      <a:lumMod val="75000"/>
                      <a:alpha val="0"/>
                    </a:schemeClr>
                  </a:solidFill>
                </a:ln>
                <a:solidFill>
                  <a:schemeClr val="tx1">
                    <a:lumMod val="85000"/>
                    <a:lumOff val="15000"/>
                  </a:schemeClr>
                </a:solidFill>
              </a:rPr>
              <a:t> [ 2021-2028 CAGR ]</a:t>
            </a:r>
            <a:endParaRPr lang="ko-KR" altLang="en-US" sz="700" b="1">
              <a:ln>
                <a:solidFill>
                  <a:schemeClr val="bg1">
                    <a:lumMod val="75000"/>
                    <a:alpha val="0"/>
                  </a:schemeClr>
                </a:solidFill>
              </a:ln>
              <a:solidFill>
                <a:schemeClr val="tx1">
                  <a:lumMod val="85000"/>
                  <a:lumOff val="15000"/>
                </a:schemeClr>
              </a:solidFill>
            </a:endParaRPr>
          </a:p>
        </p:txBody>
      </p:sp>
      <p:sp>
        <p:nvSpPr>
          <p:cNvPr id="29" name="타원 28">
            <a:extLst>
              <a:ext uri="{FF2B5EF4-FFF2-40B4-BE49-F238E27FC236}">
                <a16:creationId xmlns:a16="http://schemas.microsoft.com/office/drawing/2014/main" id="{CC1F96DA-AE9D-47BB-77A2-8F93CA60064D}"/>
              </a:ext>
            </a:extLst>
          </p:cNvPr>
          <p:cNvSpPr/>
          <p:nvPr/>
        </p:nvSpPr>
        <p:spPr>
          <a:xfrm>
            <a:off x="8847714" y="3676099"/>
            <a:ext cx="415575" cy="398502"/>
          </a:xfrm>
          <a:prstGeom prst="ellipse">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1000" b="1">
                <a:ln>
                  <a:solidFill>
                    <a:schemeClr val="bg1">
                      <a:lumMod val="75000"/>
                      <a:alpha val="0"/>
                    </a:schemeClr>
                  </a:solidFill>
                </a:ln>
                <a:solidFill>
                  <a:schemeClr val="bg1"/>
                </a:solidFill>
              </a:rPr>
              <a:t>9.0%</a:t>
            </a:r>
            <a:endParaRPr lang="ko-KR" altLang="en-US" sz="1000" b="1">
              <a:ln>
                <a:solidFill>
                  <a:schemeClr val="bg1">
                    <a:lumMod val="75000"/>
                    <a:alpha val="0"/>
                  </a:schemeClr>
                </a:solidFill>
              </a:ln>
              <a:solidFill>
                <a:schemeClr val="bg1"/>
              </a:solidFill>
            </a:endParaRPr>
          </a:p>
        </p:txBody>
      </p:sp>
      <p:graphicFrame>
        <p:nvGraphicFramePr>
          <p:cNvPr id="30" name="표 29">
            <a:extLst>
              <a:ext uri="{FF2B5EF4-FFF2-40B4-BE49-F238E27FC236}">
                <a16:creationId xmlns:a16="http://schemas.microsoft.com/office/drawing/2014/main" id="{3A0E5C27-9848-B9FC-80C1-101AA0F86A70}"/>
              </a:ext>
            </a:extLst>
          </p:cNvPr>
          <p:cNvGraphicFramePr>
            <a:graphicFrameLocks noGrp="1"/>
          </p:cNvGraphicFramePr>
          <p:nvPr>
            <p:extLst>
              <p:ext uri="{D42A27DB-BD31-4B8C-83A1-F6EECF244321}">
                <p14:modId xmlns:p14="http://schemas.microsoft.com/office/powerpoint/2010/main" val="2790544977"/>
              </p:ext>
            </p:extLst>
          </p:nvPr>
        </p:nvGraphicFramePr>
        <p:xfrm>
          <a:off x="5138591" y="1872785"/>
          <a:ext cx="3399699" cy="2523861"/>
        </p:xfrm>
        <a:graphic>
          <a:graphicData uri="http://schemas.openxmlformats.org/drawingml/2006/table">
            <a:tbl>
              <a:tblPr>
                <a:tableStyleId>{5C22544A-7EE6-4342-B048-85BDC9FD1C3A}</a:tableStyleId>
              </a:tblPr>
              <a:tblGrid>
                <a:gridCol w="272858">
                  <a:extLst>
                    <a:ext uri="{9D8B030D-6E8A-4147-A177-3AD203B41FA5}">
                      <a16:colId xmlns:a16="http://schemas.microsoft.com/office/drawing/2014/main" val="393690651"/>
                    </a:ext>
                  </a:extLst>
                </a:gridCol>
                <a:gridCol w="757003">
                  <a:extLst>
                    <a:ext uri="{9D8B030D-6E8A-4147-A177-3AD203B41FA5}">
                      <a16:colId xmlns:a16="http://schemas.microsoft.com/office/drawing/2014/main" val="4132117322"/>
                    </a:ext>
                  </a:extLst>
                </a:gridCol>
                <a:gridCol w="1515639">
                  <a:extLst>
                    <a:ext uri="{9D8B030D-6E8A-4147-A177-3AD203B41FA5}">
                      <a16:colId xmlns:a16="http://schemas.microsoft.com/office/drawing/2014/main" val="2803679029"/>
                    </a:ext>
                  </a:extLst>
                </a:gridCol>
                <a:gridCol w="448350">
                  <a:extLst>
                    <a:ext uri="{9D8B030D-6E8A-4147-A177-3AD203B41FA5}">
                      <a16:colId xmlns:a16="http://schemas.microsoft.com/office/drawing/2014/main" val="1119459545"/>
                    </a:ext>
                  </a:extLst>
                </a:gridCol>
                <a:gridCol w="405849">
                  <a:extLst>
                    <a:ext uri="{9D8B030D-6E8A-4147-A177-3AD203B41FA5}">
                      <a16:colId xmlns:a16="http://schemas.microsoft.com/office/drawing/2014/main" val="3758728225"/>
                    </a:ext>
                  </a:extLst>
                </a:gridCol>
              </a:tblGrid>
              <a:tr h="395927">
                <a:tc>
                  <a:txBody>
                    <a:bodyPr/>
                    <a:lstStyle/>
                    <a:p>
                      <a:pPr algn="ctr" fontAlgn="ctr"/>
                      <a:r>
                        <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순위</a:t>
                      </a:r>
                    </a:p>
                  </a:txBody>
                  <a:tcPr marT="36000" marB="3600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제품명</a:t>
                      </a:r>
                      <a:endPar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기업명</a:t>
                      </a:r>
                      <a:endPar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2020</a:t>
                      </a: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2021</a:t>
                      </a:r>
                      <a:endPar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88798685"/>
                  </a:ext>
                </a:extLst>
              </a:tr>
              <a:tr h="296029">
                <a:tc>
                  <a:txBody>
                    <a:bodyPr/>
                    <a:lstStyle/>
                    <a:p>
                      <a:pPr algn="ctr" fontAlgn="ct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1</a:t>
                      </a:r>
                      <a:endPar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코미나티</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화이자</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a:t>
                      </a: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바이오엔텍</a:t>
                      </a:r>
                      <a:endPar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(Pfizer/BioNTech)</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1.5</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369</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extLst>
                  <a:ext uri="{0D108BD9-81ED-4DB2-BD59-A6C34878D82A}">
                    <a16:rowId xmlns:a16="http://schemas.microsoft.com/office/drawing/2014/main" val="1323168968"/>
                  </a:ext>
                </a:extLst>
              </a:tr>
              <a:tr h="289404">
                <a:tc>
                  <a:txBody>
                    <a:bodyPr/>
                    <a:lstStyle/>
                    <a:p>
                      <a:pPr algn="ctr" fontAlgn="ct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2</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휴미라</a:t>
                      </a:r>
                      <a:endPar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애브비</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(Abbvie)</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204</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207</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947711934"/>
                  </a:ext>
                </a:extLst>
              </a:tr>
              <a:tr h="296029">
                <a:tc>
                  <a:txBody>
                    <a:bodyPr/>
                    <a:lstStyle/>
                    <a:p>
                      <a:pPr algn="ctr" fontAlgn="ct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3</a:t>
                      </a:r>
                      <a:endPar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스파이크박스</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모더나</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(Moderna)</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2.0</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177</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830463210"/>
                  </a:ext>
                </a:extLst>
              </a:tr>
              <a:tr h="233557">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4</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키트루다</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MSD</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144</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172</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extLst>
                  <a:ext uri="{0D108BD9-81ED-4DB2-BD59-A6C34878D82A}">
                    <a16:rowId xmlns:a16="http://schemas.microsoft.com/office/drawing/2014/main" val="2148132688"/>
                  </a:ext>
                </a:extLst>
              </a:tr>
              <a:tr h="28940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5</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스텔라라</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존슨앤존슨</a:t>
                      </a:r>
                      <a:endPar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p>
                      <a:pPr algn="l"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(Johnson &amp; </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Johnson)</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79</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91</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014543523"/>
                  </a:ext>
                </a:extLst>
              </a:tr>
              <a:tr h="434107">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6</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옵디보</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브리스톨</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 </a:t>
                      </a: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마이어스 스퀴브</a:t>
                      </a:r>
                      <a:endPar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p>
                      <a:pPr algn="l"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(Bristol Myers Squibb)</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79</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76</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extLst>
                  <a:ext uri="{0D108BD9-81ED-4DB2-BD59-A6C34878D82A}">
                    <a16:rowId xmlns:a16="http://schemas.microsoft.com/office/drawing/2014/main" val="313074391"/>
                  </a:ext>
                </a:extLst>
              </a:tr>
              <a:tr h="28940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7</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트루리시티</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일라이 릴리</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(Eli Lilly)</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51</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65</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7016341"/>
                  </a:ext>
                </a:extLst>
              </a:tr>
            </a:tbl>
          </a:graphicData>
        </a:graphic>
      </p:graphicFrame>
    </p:spTree>
    <p:extLst>
      <p:ext uri="{BB962C8B-B14F-4D97-AF65-F5344CB8AC3E}">
        <p14:creationId xmlns:p14="http://schemas.microsoft.com/office/powerpoint/2010/main" val="46545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507831"/>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신약개발은 일반적으로 후보물질 탐색 ▶ 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임상 ▶ 임상시험 ▶ 시판의 네 가지 단계로 구분되며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최대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15</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이상의 오랜 시간과 막대한 비용이 소요되는 장기간의 절차입니다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a:p>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b="1"/>
              <a:t>신약개발 절차</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세부 단계별 이해</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4" name="표 4">
            <a:extLst>
              <a:ext uri="{FF2B5EF4-FFF2-40B4-BE49-F238E27FC236}">
                <a16:creationId xmlns:a16="http://schemas.microsoft.com/office/drawing/2014/main" id="{6F6B0B6E-A8DF-4692-B5FA-8C2DBA5A6C31}"/>
              </a:ext>
            </a:extLst>
          </p:cNvPr>
          <p:cNvGraphicFramePr>
            <a:graphicFrameLocks noGrp="1"/>
          </p:cNvGraphicFramePr>
          <p:nvPr>
            <p:extLst>
              <p:ext uri="{D42A27DB-BD31-4B8C-83A1-F6EECF244321}">
                <p14:modId xmlns:p14="http://schemas.microsoft.com/office/powerpoint/2010/main" val="3229521349"/>
              </p:ext>
            </p:extLst>
          </p:nvPr>
        </p:nvGraphicFramePr>
        <p:xfrm>
          <a:off x="502975" y="2360423"/>
          <a:ext cx="8914067" cy="2724180"/>
        </p:xfrm>
        <a:graphic>
          <a:graphicData uri="http://schemas.openxmlformats.org/drawingml/2006/table">
            <a:tbl>
              <a:tblPr firstRow="1" bandRow="1">
                <a:tableStyleId>{2D5ABB26-0587-4C30-8999-92F81FD0307C}</a:tableStyleId>
              </a:tblPr>
              <a:tblGrid>
                <a:gridCol w="1114258">
                  <a:extLst>
                    <a:ext uri="{9D8B030D-6E8A-4147-A177-3AD203B41FA5}">
                      <a16:colId xmlns:a16="http://schemas.microsoft.com/office/drawing/2014/main" val="1025690801"/>
                    </a:ext>
                  </a:extLst>
                </a:gridCol>
                <a:gridCol w="1562195">
                  <a:extLst>
                    <a:ext uri="{9D8B030D-6E8A-4147-A177-3AD203B41FA5}">
                      <a16:colId xmlns:a16="http://schemas.microsoft.com/office/drawing/2014/main" val="451699469"/>
                    </a:ext>
                  </a:extLst>
                </a:gridCol>
                <a:gridCol w="1409350">
                  <a:extLst>
                    <a:ext uri="{9D8B030D-6E8A-4147-A177-3AD203B41FA5}">
                      <a16:colId xmlns:a16="http://schemas.microsoft.com/office/drawing/2014/main" val="3866519310"/>
                    </a:ext>
                  </a:extLst>
                </a:gridCol>
                <a:gridCol w="771787">
                  <a:extLst>
                    <a:ext uri="{9D8B030D-6E8A-4147-A177-3AD203B41FA5}">
                      <a16:colId xmlns:a16="http://schemas.microsoft.com/office/drawing/2014/main" val="2084369325"/>
                    </a:ext>
                  </a:extLst>
                </a:gridCol>
                <a:gridCol w="956345">
                  <a:extLst>
                    <a:ext uri="{9D8B030D-6E8A-4147-A177-3AD203B41FA5}">
                      <a16:colId xmlns:a16="http://schemas.microsoft.com/office/drawing/2014/main" val="3421795435"/>
                    </a:ext>
                  </a:extLst>
                </a:gridCol>
                <a:gridCol w="704675">
                  <a:extLst>
                    <a:ext uri="{9D8B030D-6E8A-4147-A177-3AD203B41FA5}">
                      <a16:colId xmlns:a16="http://schemas.microsoft.com/office/drawing/2014/main" val="3102768644"/>
                    </a:ext>
                  </a:extLst>
                </a:gridCol>
                <a:gridCol w="1093198">
                  <a:extLst>
                    <a:ext uri="{9D8B030D-6E8A-4147-A177-3AD203B41FA5}">
                      <a16:colId xmlns:a16="http://schemas.microsoft.com/office/drawing/2014/main" val="265803485"/>
                    </a:ext>
                  </a:extLst>
                </a:gridCol>
                <a:gridCol w="1302259">
                  <a:extLst>
                    <a:ext uri="{9D8B030D-6E8A-4147-A177-3AD203B41FA5}">
                      <a16:colId xmlns:a16="http://schemas.microsoft.com/office/drawing/2014/main" val="800651730"/>
                    </a:ext>
                  </a:extLst>
                </a:gridCol>
              </a:tblGrid>
              <a:tr h="544836">
                <a:tc>
                  <a:txBody>
                    <a:bodyPr/>
                    <a:lstStyle/>
                    <a:p>
                      <a:pPr algn="l" latinLnBrk="1"/>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100">
                          <a:latin typeface="KoPub돋움체 Medium" panose="00000600000000000000" pitchFamily="2" charset="-127"/>
                          <a:ea typeface="KoPub돋움체 Medium" panose="00000600000000000000" pitchFamily="2" charset="-127"/>
                        </a:rPr>
                        <a:t>질병 이해</a:t>
                      </a:r>
                      <a:endParaRPr lang="en-US" altLang="ko-KR" sz="1100">
                        <a:latin typeface="KoPub돋움체 Medium" panose="00000600000000000000" pitchFamily="2" charset="-127"/>
                        <a:ea typeface="KoPub돋움체 Medium" panose="00000600000000000000" pitchFamily="2" charset="-127"/>
                      </a:endParaRPr>
                    </a:p>
                    <a:p>
                      <a:pPr algn="ctr" latinLnBrk="1"/>
                      <a:r>
                        <a:rPr lang="ko-KR" altLang="en-US" sz="1100">
                          <a:latin typeface="KoPub돋움체 Medium" panose="00000600000000000000" pitchFamily="2" charset="-127"/>
                          <a:ea typeface="KoPub돋움체 Medium" panose="00000600000000000000" pitchFamily="2" charset="-127"/>
                        </a:rPr>
                        <a:t>타겟 검증</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100">
                          <a:latin typeface="KoPub돋움체 Medium" panose="00000600000000000000" pitchFamily="2" charset="-127"/>
                          <a:ea typeface="KoPub돋움체 Medium" panose="00000600000000000000" pitchFamily="2" charset="-127"/>
                        </a:rPr>
                        <a:t>주기안정성 시험</a:t>
                      </a:r>
                      <a:endParaRPr lang="en-US" altLang="ko-KR" sz="1100">
                        <a:latin typeface="KoPub돋움체 Medium" panose="00000600000000000000" pitchFamily="2" charset="-127"/>
                        <a:ea typeface="KoPub돋움체 Medium" panose="00000600000000000000" pitchFamily="2" charset="-127"/>
                      </a:endParaRPr>
                    </a:p>
                    <a:p>
                      <a:pPr algn="ctr" latinLnBrk="1"/>
                      <a:r>
                        <a:rPr lang="ko-KR" altLang="en-US" sz="1100">
                          <a:latin typeface="KoPub돋움체 Medium" panose="00000600000000000000" pitchFamily="2" charset="-127"/>
                          <a:ea typeface="KoPub돋움체 Medium" panose="00000600000000000000" pitchFamily="2" charset="-127"/>
                        </a:rPr>
                        <a:t>후보물질 최적화</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200" b="1">
                          <a:latin typeface="KoPub돋움체 Medium" panose="00000600000000000000" pitchFamily="2" charset="-127"/>
                          <a:ea typeface="KoPub돋움체 Medium" panose="00000600000000000000" pitchFamily="2" charset="-127"/>
                        </a:rPr>
                        <a:t>1</a:t>
                      </a:r>
                      <a:r>
                        <a:rPr lang="ko-KR" altLang="en-US" sz="1200" b="1">
                          <a:latin typeface="KoPub돋움체 Medium" panose="00000600000000000000" pitchFamily="2" charset="-127"/>
                          <a:ea typeface="KoPub돋움체 Medium" panose="00000600000000000000" pitchFamily="2" charset="-127"/>
                        </a:rPr>
                        <a:t>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200" b="1">
                          <a:latin typeface="KoPub돋움체 Medium" panose="00000600000000000000" pitchFamily="2" charset="-127"/>
                          <a:ea typeface="KoPub돋움체 Medium" panose="00000600000000000000" pitchFamily="2" charset="-127"/>
                        </a:rPr>
                        <a:t>2</a:t>
                      </a:r>
                      <a:r>
                        <a:rPr lang="ko-KR" altLang="en-US" sz="1200" b="1">
                          <a:latin typeface="KoPub돋움체 Medium" panose="00000600000000000000" pitchFamily="2" charset="-127"/>
                          <a:ea typeface="KoPub돋움체 Medium" panose="00000600000000000000" pitchFamily="2" charset="-127"/>
                        </a:rPr>
                        <a:t>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200" b="1">
                          <a:latin typeface="KoPub돋움체 Medium" panose="00000600000000000000" pitchFamily="2" charset="-127"/>
                          <a:ea typeface="KoPub돋움체 Medium" panose="00000600000000000000" pitchFamily="2" charset="-127"/>
                        </a:rPr>
                        <a:t>3</a:t>
                      </a:r>
                      <a:r>
                        <a:rPr lang="ko-KR" altLang="en-US" sz="1200" b="1">
                          <a:latin typeface="KoPub돋움체 Medium" panose="00000600000000000000" pitchFamily="2" charset="-127"/>
                          <a:ea typeface="KoPub돋움체 Medium" panose="00000600000000000000" pitchFamily="2" charset="-127"/>
                        </a:rPr>
                        <a:t>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100">
                          <a:latin typeface="KoPub돋움체 Medium" panose="00000600000000000000" pitchFamily="2" charset="-127"/>
                          <a:ea typeface="KoPub돋움체 Medium" panose="00000600000000000000" pitchFamily="2" charset="-127"/>
                        </a:rPr>
                        <a:t>당국 승인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100">
                          <a:latin typeface="KoPub돋움체 Medium" panose="00000600000000000000" pitchFamily="2" charset="-127"/>
                          <a:ea typeface="KoPub돋움체 Medium" panose="00000600000000000000" pitchFamily="2" charset="-127"/>
                        </a:rPr>
                        <a:t>시판 후 조사</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7496376"/>
                  </a:ext>
                </a:extLst>
              </a:tr>
              <a:tr h="544836">
                <a:tc>
                  <a:txBody>
                    <a:bodyPr/>
                    <a:lstStyle/>
                    <a:p>
                      <a:pPr marL="0" algn="ctr" defTabSz="914400" rtl="0" eaLnBrk="1" latinLnBrk="1" hangingPunct="1"/>
                      <a:r>
                        <a:rPr lang="ko-KR" altLang="en-US" sz="1200" b="1" kern="1200">
                          <a:solidFill>
                            <a:schemeClr val="tx1"/>
                          </a:solidFill>
                          <a:latin typeface="KoPub돋움체 Medium" panose="00000600000000000000" pitchFamily="2" charset="-127"/>
                          <a:ea typeface="KoPub돋움체 Medium" panose="00000600000000000000" pitchFamily="2" charset="-127"/>
                          <a:cs typeface="+mn-cs"/>
                        </a:rPr>
                        <a:t>후보물질비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1" hangingPunct="1"/>
                      <a:r>
                        <a:rPr lang="en-US" altLang="ko-KR" sz="1100" kern="1200">
                          <a:solidFill>
                            <a:schemeClr val="tx1"/>
                          </a:solidFill>
                          <a:latin typeface="KoPub돋움체 Medium" panose="00000600000000000000" pitchFamily="2" charset="-127"/>
                          <a:ea typeface="KoPub돋움체 Medium" panose="00000600000000000000" pitchFamily="2" charset="-127"/>
                          <a:cs typeface="+mn-cs"/>
                        </a:rPr>
                        <a:t>5,000~10,000</a:t>
                      </a:r>
                      <a:r>
                        <a:rPr lang="ko-KR" altLang="en-US" sz="1100" kern="1200">
                          <a:solidFill>
                            <a:schemeClr val="tx1"/>
                          </a:solidFill>
                          <a:latin typeface="KoPub돋움체 Medium" panose="00000600000000000000" pitchFamily="2" charset="-127"/>
                          <a:ea typeface="KoPub돋움체 Medium" panose="00000600000000000000" pitchFamily="2" charset="-127"/>
                          <a:cs typeface="+mn-cs"/>
                        </a:rPr>
                        <a:t>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50</a:t>
                      </a:r>
                      <a:r>
                        <a:rPr lang="ko-KR" altLang="en-US" sz="1100">
                          <a:latin typeface="KoPub돋움체 Medium" panose="00000600000000000000" pitchFamily="2" charset="-127"/>
                          <a:ea typeface="KoPub돋움체 Medium" panose="00000600000000000000" pitchFamily="2" charset="-127"/>
                        </a:rPr>
                        <a:t>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9</a:t>
                      </a:r>
                      <a:r>
                        <a:rPr lang="ko-KR" altLang="en-US" sz="1100">
                          <a:latin typeface="KoPub돋움체 Medium" panose="00000600000000000000" pitchFamily="2" charset="-127"/>
                          <a:ea typeface="KoPub돋움체 Medium" panose="00000600000000000000" pitchFamily="2" charset="-127"/>
                        </a:rPr>
                        <a:t>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5</a:t>
                      </a:r>
                      <a:r>
                        <a:rPr lang="ko-KR" altLang="en-US" sz="1100">
                          <a:latin typeface="KoPub돋움체 Medium" panose="00000600000000000000" pitchFamily="2" charset="-127"/>
                          <a:ea typeface="KoPub돋움체 Medium" panose="00000600000000000000" pitchFamily="2" charset="-127"/>
                        </a:rPr>
                        <a:t>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a:t>
                      </a:r>
                      <a:r>
                        <a:rPr lang="ko-KR" altLang="en-US" sz="1100">
                          <a:latin typeface="KoPub돋움체 Medium" panose="00000600000000000000" pitchFamily="2" charset="-127"/>
                          <a:ea typeface="KoPub돋움체 Medium" panose="00000600000000000000" pitchFamily="2" charset="-127"/>
                        </a:rPr>
                        <a:t>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a:t>
                      </a:r>
                      <a:r>
                        <a:rPr lang="ko-KR" altLang="en-US" sz="1100">
                          <a:latin typeface="KoPub돋움체 Medium" panose="00000600000000000000" pitchFamily="2" charset="-127"/>
                          <a:ea typeface="KoPub돋움체 Medium" panose="00000600000000000000" pitchFamily="2" charset="-127"/>
                        </a:rPr>
                        <a:t>개</a:t>
                      </a:r>
                      <a:endParaRPr lang="en-US" altLang="ko-KR"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4561661"/>
                  </a:ext>
                </a:extLst>
              </a:tr>
              <a:tr h="544836">
                <a:tc>
                  <a:txBody>
                    <a:bodyPr/>
                    <a:lstStyle/>
                    <a:p>
                      <a:pPr algn="ctr" latinLnBrk="1"/>
                      <a:r>
                        <a:rPr lang="ko-KR" altLang="en-US" sz="1200" b="1">
                          <a:latin typeface="KoPub돋움체 Medium" panose="00000600000000000000" pitchFamily="2" charset="-127"/>
                          <a:ea typeface="KoPub돋움체 Medium" panose="00000600000000000000" pitchFamily="2" charset="-127"/>
                        </a:rPr>
                        <a:t>임상환자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20~</a:t>
                      </a:r>
                    </a:p>
                    <a:p>
                      <a:pPr algn="ctr" latinLnBrk="1"/>
                      <a:r>
                        <a:rPr lang="en-US" altLang="ko-KR" sz="1100">
                          <a:latin typeface="KoPub돋움체 Medium" panose="00000600000000000000" pitchFamily="2" charset="-127"/>
                          <a:ea typeface="KoPub돋움체 Medium" panose="00000600000000000000" pitchFamily="2" charset="-127"/>
                        </a:rPr>
                        <a:t>100</a:t>
                      </a:r>
                      <a:r>
                        <a:rPr lang="ko-KR" altLang="en-US" sz="1100">
                          <a:latin typeface="KoPub돋움체 Medium" panose="00000600000000000000" pitchFamily="2" charset="-127"/>
                          <a:ea typeface="KoPub돋움체 Medium" panose="00000600000000000000" pitchFamily="2" charset="-127"/>
                        </a:rPr>
                        <a:t>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100~</a:t>
                      </a:r>
                    </a:p>
                    <a:p>
                      <a:pPr algn="ctr" latinLnBrk="1"/>
                      <a:r>
                        <a:rPr lang="en-US" altLang="ko-KR" sz="1100">
                          <a:latin typeface="KoPub돋움체 Medium" panose="00000600000000000000" pitchFamily="2" charset="-127"/>
                          <a:ea typeface="KoPub돋움체 Medium" panose="00000600000000000000" pitchFamily="2" charset="-127"/>
                        </a:rPr>
                        <a:t>500</a:t>
                      </a:r>
                      <a:r>
                        <a:rPr lang="ko-KR" altLang="en-US" sz="1100">
                          <a:latin typeface="KoPub돋움체 Medium" panose="00000600000000000000" pitchFamily="2" charset="-127"/>
                          <a:ea typeface="KoPub돋움체 Medium" panose="00000600000000000000" pitchFamily="2" charset="-127"/>
                        </a:rPr>
                        <a:t>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1,000~</a:t>
                      </a:r>
                    </a:p>
                    <a:p>
                      <a:pPr algn="ctr" latinLnBrk="1"/>
                      <a:r>
                        <a:rPr lang="en-US" altLang="ko-KR" sz="1100">
                          <a:latin typeface="KoPub돋움체 Medium" panose="00000600000000000000" pitchFamily="2" charset="-127"/>
                          <a:ea typeface="KoPub돋움체 Medium" panose="00000600000000000000" pitchFamily="2" charset="-127"/>
                        </a:rPr>
                        <a:t>5,000</a:t>
                      </a:r>
                      <a:r>
                        <a:rPr lang="ko-KR" altLang="en-US" sz="1100">
                          <a:latin typeface="KoPub돋움체 Medium" panose="00000600000000000000" pitchFamily="2" charset="-127"/>
                          <a:ea typeface="KoPub돋움체 Medium" panose="00000600000000000000" pitchFamily="2" charset="-127"/>
                        </a:rPr>
                        <a:t>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670276"/>
                  </a:ext>
                </a:extLst>
              </a:tr>
              <a:tr h="544836">
                <a:tc>
                  <a:txBody>
                    <a:bodyPr/>
                    <a:lstStyle/>
                    <a:p>
                      <a:pPr algn="ctr" latinLnBrk="1"/>
                      <a:r>
                        <a:rPr lang="ko-KR" altLang="en-US" sz="1200" b="1">
                          <a:latin typeface="KoPub돋움체 Medium" panose="00000600000000000000" pitchFamily="2" charset="-127"/>
                          <a:ea typeface="KoPub돋움체 Medium" panose="00000600000000000000" pitchFamily="2" charset="-127"/>
                        </a:rPr>
                        <a:t>비용비중</a:t>
                      </a:r>
                      <a:r>
                        <a:rPr lang="en-US" altLang="ko-KR" sz="1200" b="1" baseline="30000">
                          <a:latin typeface="KoPub돋움체 Medium" panose="00000600000000000000" pitchFamily="2" charset="-127"/>
                          <a:ea typeface="KoPub돋움체 Medium" panose="00000600000000000000" pitchFamily="2" charset="-127"/>
                        </a:rPr>
                        <a:t>1</a:t>
                      </a:r>
                      <a:endParaRPr lang="ko-KR" altLang="en-US" sz="1200" b="1" baseline="300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19%</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10%</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15%</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22%</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31%</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3%</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2072751"/>
                  </a:ext>
                </a:extLst>
              </a:tr>
              <a:tr h="544836">
                <a:tc>
                  <a:txBody>
                    <a:bodyPr/>
                    <a:lstStyle/>
                    <a:p>
                      <a:pPr algn="ctr" latinLnBrk="1"/>
                      <a:r>
                        <a:rPr lang="ko-KR" altLang="en-US" sz="1200" b="1">
                          <a:latin typeface="KoPub돋움체 Medium" panose="00000600000000000000" pitchFamily="2" charset="-127"/>
                          <a:ea typeface="KoPub돋움체 Medium" panose="00000600000000000000" pitchFamily="2" charset="-127"/>
                        </a:rPr>
                        <a:t>소요기간</a:t>
                      </a:r>
                      <a:r>
                        <a:rPr lang="en-US" altLang="ko-KR" sz="1200" b="1" baseline="30000">
                          <a:latin typeface="KoPub돋움체 Medium" panose="00000600000000000000" pitchFamily="2" charset="-127"/>
                          <a:ea typeface="KoPub돋움체 Medium" panose="00000600000000000000" pitchFamily="2" charset="-127"/>
                        </a:rPr>
                        <a:t>2</a:t>
                      </a:r>
                      <a:endParaRPr lang="ko-KR" altLang="en-US" sz="1200" b="1">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~5</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~1.5</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1.5</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rgbClr val="FFA3DA"/>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rgbClr val="FFA3DA"/>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2.5</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rgbClr val="FFA3DA"/>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83708075"/>
                  </a:ext>
                </a:extLst>
              </a:tr>
            </a:tbl>
          </a:graphicData>
        </a:graphic>
      </p:graphicFrame>
      <p:sp>
        <p:nvSpPr>
          <p:cNvPr id="5" name="화살표: 오각형 4">
            <a:extLst>
              <a:ext uri="{FF2B5EF4-FFF2-40B4-BE49-F238E27FC236}">
                <a16:creationId xmlns:a16="http://schemas.microsoft.com/office/drawing/2014/main" id="{BAA36E30-D2CD-C69A-806A-ED3C4406BCE6}"/>
              </a:ext>
            </a:extLst>
          </p:cNvPr>
          <p:cNvSpPr/>
          <p:nvPr/>
        </p:nvSpPr>
        <p:spPr>
          <a:xfrm>
            <a:off x="1618906" y="1818217"/>
            <a:ext cx="1692000" cy="540000"/>
          </a:xfrm>
          <a:prstGeom prst="homePlate">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50">
                <a:solidFill>
                  <a:schemeClr val="bg1"/>
                </a:solidFill>
                <a:latin typeface="KoPub돋움체 Bold" panose="00000800000000000000" pitchFamily="2" charset="-127"/>
                <a:ea typeface="KoPub돋움체 Bold" panose="00000800000000000000" pitchFamily="2" charset="-127"/>
              </a:rPr>
              <a:t>후보물질 탐색</a:t>
            </a:r>
          </a:p>
        </p:txBody>
      </p:sp>
      <p:sp>
        <p:nvSpPr>
          <p:cNvPr id="6" name="화살표: 갈매기형 수장 5">
            <a:extLst>
              <a:ext uri="{FF2B5EF4-FFF2-40B4-BE49-F238E27FC236}">
                <a16:creationId xmlns:a16="http://schemas.microsoft.com/office/drawing/2014/main" id="{7AEAEF24-5119-96D5-C0A7-097E9BA51AB2}"/>
              </a:ext>
            </a:extLst>
          </p:cNvPr>
          <p:cNvSpPr/>
          <p:nvPr/>
        </p:nvSpPr>
        <p:spPr>
          <a:xfrm>
            <a:off x="3091442" y="1818217"/>
            <a:ext cx="1692000" cy="540000"/>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50">
                <a:solidFill>
                  <a:schemeClr val="bg1"/>
                </a:solidFill>
                <a:latin typeface="KoPub돋움체 Bold" panose="00000800000000000000" pitchFamily="2" charset="-127"/>
                <a:ea typeface="KoPub돋움체 Bold" panose="00000800000000000000" pitchFamily="2" charset="-127"/>
              </a:rPr>
              <a:t>전임상</a:t>
            </a:r>
            <a:endParaRPr lang="en-US" altLang="ko-KR" sz="1250">
              <a:solidFill>
                <a:schemeClr val="bg1"/>
              </a:solidFill>
              <a:latin typeface="KoPub돋움체 Bold" panose="00000800000000000000" pitchFamily="2" charset="-127"/>
              <a:ea typeface="KoPub돋움체 Bold" panose="00000800000000000000" pitchFamily="2" charset="-127"/>
            </a:endParaRPr>
          </a:p>
          <a:p>
            <a:pPr algn="ctr"/>
            <a:r>
              <a:rPr lang="en-US" altLang="ko-KR" sz="1250">
                <a:solidFill>
                  <a:schemeClr val="bg1"/>
                </a:solidFill>
                <a:latin typeface="KoPub돋움체 Bold" panose="00000800000000000000" pitchFamily="2" charset="-127"/>
                <a:ea typeface="KoPub돋움체 Bold" panose="00000800000000000000" pitchFamily="2" charset="-127"/>
              </a:rPr>
              <a:t>(</a:t>
            </a:r>
            <a:r>
              <a:rPr lang="ko-KR" altLang="en-US" sz="1250">
                <a:solidFill>
                  <a:schemeClr val="bg1"/>
                </a:solidFill>
                <a:latin typeface="KoPub돋움체 Bold" panose="00000800000000000000" pitchFamily="2" charset="-127"/>
                <a:ea typeface="KoPub돋움체 Bold" panose="00000800000000000000" pitchFamily="2" charset="-127"/>
              </a:rPr>
              <a:t>비임상</a:t>
            </a:r>
            <a:r>
              <a:rPr lang="en-US" altLang="ko-KR" sz="1250">
                <a:solidFill>
                  <a:schemeClr val="bg1"/>
                </a:solidFill>
                <a:latin typeface="KoPub돋움체 Bold" panose="00000800000000000000" pitchFamily="2" charset="-127"/>
                <a:ea typeface="KoPub돋움체 Bold" panose="00000800000000000000" pitchFamily="2" charset="-127"/>
              </a:rPr>
              <a:t>)</a:t>
            </a:r>
            <a:endParaRPr lang="ko-KR" altLang="en-US" sz="1250" err="1">
              <a:solidFill>
                <a:schemeClr val="bg1"/>
              </a:solidFill>
              <a:latin typeface="KoPub돋움체 Bold" panose="00000800000000000000" pitchFamily="2" charset="-127"/>
              <a:ea typeface="KoPub돋움체 Bold" panose="00000800000000000000" pitchFamily="2" charset="-127"/>
            </a:endParaRPr>
          </a:p>
        </p:txBody>
      </p:sp>
      <p:sp>
        <p:nvSpPr>
          <p:cNvPr id="7" name="화살표: 갈매기형 수장 6">
            <a:extLst>
              <a:ext uri="{FF2B5EF4-FFF2-40B4-BE49-F238E27FC236}">
                <a16:creationId xmlns:a16="http://schemas.microsoft.com/office/drawing/2014/main" id="{9BC670D9-3695-EDC9-06B7-99B17EEB1CB4}"/>
              </a:ext>
            </a:extLst>
          </p:cNvPr>
          <p:cNvSpPr/>
          <p:nvPr/>
        </p:nvSpPr>
        <p:spPr>
          <a:xfrm>
            <a:off x="4563978" y="1818217"/>
            <a:ext cx="2516330" cy="540000"/>
          </a:xfrm>
          <a:prstGeom prst="chevron">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50">
                <a:solidFill>
                  <a:schemeClr val="bg1"/>
                </a:solidFill>
                <a:latin typeface="KoPub돋움체 Bold" panose="00000800000000000000" pitchFamily="2" charset="-127"/>
                <a:ea typeface="KoPub돋움체 Bold" panose="00000800000000000000" pitchFamily="2" charset="-127"/>
              </a:rPr>
              <a:t>임상</a:t>
            </a:r>
          </a:p>
        </p:txBody>
      </p:sp>
      <p:sp>
        <p:nvSpPr>
          <p:cNvPr id="8" name="화살표: 갈매기형 수장 7">
            <a:extLst>
              <a:ext uri="{FF2B5EF4-FFF2-40B4-BE49-F238E27FC236}">
                <a16:creationId xmlns:a16="http://schemas.microsoft.com/office/drawing/2014/main" id="{CC3F30C8-5BEA-67D8-8744-F7CB07FD4C28}"/>
              </a:ext>
            </a:extLst>
          </p:cNvPr>
          <p:cNvSpPr/>
          <p:nvPr/>
        </p:nvSpPr>
        <p:spPr>
          <a:xfrm>
            <a:off x="6862194" y="1818217"/>
            <a:ext cx="1334320" cy="540000"/>
          </a:xfrm>
          <a:prstGeom prst="chevron">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50">
                <a:solidFill>
                  <a:schemeClr val="bg1"/>
                </a:solidFill>
                <a:latin typeface="KoPub돋움체 Bold" panose="00000800000000000000" pitchFamily="2" charset="-127"/>
                <a:ea typeface="KoPub돋움체 Bold" panose="00000800000000000000" pitchFamily="2" charset="-127"/>
              </a:rPr>
              <a:t>신약</a:t>
            </a:r>
            <a:endParaRPr lang="en-US" altLang="ko-KR" sz="1250">
              <a:solidFill>
                <a:schemeClr val="bg1"/>
              </a:solidFill>
              <a:latin typeface="KoPub돋움체 Bold" panose="00000800000000000000" pitchFamily="2" charset="-127"/>
              <a:ea typeface="KoPub돋움체 Bold" panose="00000800000000000000" pitchFamily="2" charset="-127"/>
            </a:endParaRPr>
          </a:p>
          <a:p>
            <a:pPr algn="ctr"/>
            <a:r>
              <a:rPr lang="ko-KR" altLang="en-US" sz="1250">
                <a:solidFill>
                  <a:schemeClr val="bg1"/>
                </a:solidFill>
                <a:latin typeface="KoPub돋움체 Bold" panose="00000800000000000000" pitchFamily="2" charset="-127"/>
                <a:ea typeface="KoPub돋움체 Bold" panose="00000800000000000000" pitchFamily="2" charset="-127"/>
              </a:rPr>
              <a:t>판매허가</a:t>
            </a:r>
          </a:p>
        </p:txBody>
      </p:sp>
      <p:sp>
        <p:nvSpPr>
          <p:cNvPr id="9" name="화살표: 갈매기형 수장 8">
            <a:extLst>
              <a:ext uri="{FF2B5EF4-FFF2-40B4-BE49-F238E27FC236}">
                <a16:creationId xmlns:a16="http://schemas.microsoft.com/office/drawing/2014/main" id="{253D6772-B43C-5D4E-13BD-57BF3D101692}"/>
              </a:ext>
            </a:extLst>
          </p:cNvPr>
          <p:cNvSpPr/>
          <p:nvPr/>
        </p:nvSpPr>
        <p:spPr>
          <a:xfrm>
            <a:off x="7977050" y="1818217"/>
            <a:ext cx="1440000" cy="540000"/>
          </a:xfrm>
          <a:prstGeom prst="chevron">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50">
                <a:solidFill>
                  <a:schemeClr val="bg1"/>
                </a:solidFill>
                <a:latin typeface="KoPub돋움체 Bold" panose="00000800000000000000" pitchFamily="2" charset="-127"/>
                <a:ea typeface="KoPub돋움체 Bold" panose="00000800000000000000" pitchFamily="2" charset="-127"/>
              </a:rPr>
              <a:t>시판</a:t>
            </a:r>
          </a:p>
        </p:txBody>
      </p:sp>
      <p:graphicFrame>
        <p:nvGraphicFramePr>
          <p:cNvPr id="10" name="표 9">
            <a:extLst>
              <a:ext uri="{FF2B5EF4-FFF2-40B4-BE49-F238E27FC236}">
                <a16:creationId xmlns:a16="http://schemas.microsoft.com/office/drawing/2014/main" id="{3669BB9E-E0FF-65BC-6FF7-8D4E616B5379}"/>
              </a:ext>
            </a:extLst>
          </p:cNvPr>
          <p:cNvGraphicFramePr>
            <a:graphicFrameLocks noGrp="1"/>
          </p:cNvGraphicFramePr>
          <p:nvPr/>
        </p:nvGraphicFramePr>
        <p:xfrm>
          <a:off x="3355596" y="0"/>
          <a:ext cx="208280" cy="365760"/>
        </p:xfrm>
        <a:graphic>
          <a:graphicData uri="http://schemas.openxmlformats.org/drawingml/2006/table">
            <a:tbl>
              <a:tblPr/>
              <a:tblGrid>
                <a:gridCol w="208280">
                  <a:extLst>
                    <a:ext uri="{9D8B030D-6E8A-4147-A177-3AD203B41FA5}">
                      <a16:colId xmlns:a16="http://schemas.microsoft.com/office/drawing/2014/main" val="4105321885"/>
                    </a:ext>
                  </a:extLst>
                </a:gridCol>
              </a:tblGrid>
              <a:tr h="0">
                <a:tc>
                  <a:txBody>
                    <a:bodyPr/>
                    <a:lstStyle/>
                    <a:p>
                      <a:pPr latinLnBrk="1"/>
                      <a:endParaRPr lang="ko-KR" altLang="en-US"/>
                    </a:p>
                  </a:txBody>
                  <a:tcPr>
                    <a:lnL>
                      <a:noFill/>
                    </a:lnL>
                    <a:lnR>
                      <a:noFill/>
                    </a:lnR>
                    <a:lnT>
                      <a:noFill/>
                    </a:lnT>
                    <a:lnB>
                      <a:noFill/>
                    </a:lnB>
                  </a:tcPr>
                </a:tc>
                <a:extLst>
                  <a:ext uri="{0D108BD9-81ED-4DB2-BD59-A6C34878D82A}">
                    <a16:rowId xmlns:a16="http://schemas.microsoft.com/office/drawing/2014/main" val="2053872935"/>
                  </a:ext>
                </a:extLst>
              </a:tr>
            </a:tbl>
          </a:graphicData>
        </a:graphic>
      </p:graphicFrame>
      <p:cxnSp>
        <p:nvCxnSpPr>
          <p:cNvPr id="14" name="직선 연결선 13">
            <a:extLst>
              <a:ext uri="{FF2B5EF4-FFF2-40B4-BE49-F238E27FC236}">
                <a16:creationId xmlns:a16="http://schemas.microsoft.com/office/drawing/2014/main" id="{00DB628D-42CB-0F84-A15A-A2566BA3C122}"/>
              </a:ext>
            </a:extLst>
          </p:cNvPr>
          <p:cNvCxnSpPr>
            <a:cxnSpLocks/>
          </p:cNvCxnSpPr>
          <p:nvPr/>
        </p:nvCxnSpPr>
        <p:spPr>
          <a:xfrm>
            <a:off x="1618906" y="1818217"/>
            <a:ext cx="0" cy="3266386"/>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B43CEE1D-1DA0-48AF-88C2-44006591BAF9}"/>
              </a:ext>
            </a:extLst>
          </p:cNvPr>
          <p:cNvSpPr/>
          <p:nvPr/>
        </p:nvSpPr>
        <p:spPr>
          <a:xfrm>
            <a:off x="4507994" y="4475607"/>
            <a:ext cx="2599730" cy="667202"/>
          </a:xfrm>
          <a:prstGeom prst="rect">
            <a:avLst/>
          </a:prstGeom>
          <a:noFill/>
          <a:ln w="38100">
            <a:solidFill>
              <a:srgbClr val="FD349C"/>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3" name="TextBox 22">
            <a:extLst>
              <a:ext uri="{FF2B5EF4-FFF2-40B4-BE49-F238E27FC236}">
                <a16:creationId xmlns:a16="http://schemas.microsoft.com/office/drawing/2014/main" id="{535C6104-677D-26D7-3342-274F90FF322A}"/>
              </a:ext>
            </a:extLst>
          </p:cNvPr>
          <p:cNvSpPr txBox="1"/>
          <p:nvPr/>
        </p:nvSpPr>
        <p:spPr>
          <a:xfrm>
            <a:off x="5230201" y="5106375"/>
            <a:ext cx="1846016" cy="481417"/>
          </a:xfrm>
          <a:prstGeom prst="rect">
            <a:avLst/>
          </a:prstGeom>
          <a:noFill/>
        </p:spPr>
        <p:txBody>
          <a:bodyPr wrap="square" lIns="54610" tIns="54610" rIns="54610" bIns="54610" rtlCol="0">
            <a:noAutofit/>
          </a:bodyPr>
          <a:lstStyle/>
          <a:p>
            <a:pPr>
              <a:spcAft>
                <a:spcPts val="600"/>
              </a:spcAft>
            </a:pPr>
            <a:r>
              <a:rPr lang="en-US" altLang="ko-KR" sz="1600">
                <a:solidFill>
                  <a:srgbClr val="FD349C"/>
                </a:solidFill>
                <a:latin typeface="KoPub돋움체 Bold" panose="00000800000000000000" pitchFamily="2" charset="-127"/>
                <a:ea typeface="KoPub돋움체 Bold" panose="00000800000000000000" pitchFamily="2" charset="-127"/>
              </a:rPr>
              <a:t>6</a:t>
            </a:r>
            <a:r>
              <a:rPr lang="ko-KR" altLang="en-US" sz="1600">
                <a:solidFill>
                  <a:srgbClr val="FD349C"/>
                </a:solidFill>
                <a:latin typeface="KoPub돋움체 Bold" panose="00000800000000000000" pitchFamily="2" charset="-127"/>
                <a:ea typeface="KoPub돋움체 Bold" panose="00000800000000000000" pitchFamily="2" charset="-127"/>
              </a:rPr>
              <a:t>년 이상 소요</a:t>
            </a:r>
            <a:endParaRPr lang="ko-KR" altLang="en-US" sz="900">
              <a:solidFill>
                <a:srgbClr val="FD349C"/>
              </a:solidFill>
              <a:latin typeface="KoPub돋움체 Bold" panose="00000800000000000000" pitchFamily="2" charset="-127"/>
              <a:ea typeface="KoPub돋움체 Bold" panose="00000800000000000000" pitchFamily="2" charset="-127"/>
            </a:endParaRPr>
          </a:p>
        </p:txBody>
      </p:sp>
      <p:sp>
        <p:nvSpPr>
          <p:cNvPr id="13" name="직사각형 12">
            <a:extLst>
              <a:ext uri="{FF2B5EF4-FFF2-40B4-BE49-F238E27FC236}">
                <a16:creationId xmlns:a16="http://schemas.microsoft.com/office/drawing/2014/main" id="{DB8400EF-52DC-87FF-A24B-642E96619FD0}"/>
              </a:ext>
            </a:extLst>
          </p:cNvPr>
          <p:cNvSpPr/>
          <p:nvPr/>
        </p:nvSpPr>
        <p:spPr>
          <a:xfrm>
            <a:off x="488936" y="6033020"/>
            <a:ext cx="8426461" cy="386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err="1">
                <a:solidFill>
                  <a:schemeClr val="bg2">
                    <a:lumMod val="50000"/>
                  </a:schemeClr>
                </a:solidFill>
                <a:latin typeface="KoPub돋움체 Light" panose="00000300000000000000" pitchFamily="2" charset="-127"/>
                <a:ea typeface="KoPub돋움체 Light" panose="00000300000000000000" pitchFamily="2" charset="-127"/>
              </a:rPr>
              <a:t>Soruce</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한국제약바이오협회</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의약품안전나라</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Journal of Health Economics</a:t>
            </a:r>
          </a:p>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글로벌 제약사 기준 단계별 개발비용 비중</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한편</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한국신약개발연구조합</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연구 결과상 확인되는 국내 제약사 개발비용은 </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신약 개발비용 </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301.1</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억원</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개량신약 </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30.1</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억원</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2 :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글로벌 제약사 기준 신약개발 소요기간은 평균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10~15</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년</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한편</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19</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년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한국신약개발연구조합의</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조사 결과  </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신약 </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9.3</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년</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개량신약 </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3.7</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년</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b="1" err="1">
                <a:solidFill>
                  <a:schemeClr val="bg2">
                    <a:lumMod val="50000"/>
                  </a:schemeClr>
                </a:solidFill>
                <a:latin typeface="KoPub돋움체 Light" panose="00000300000000000000" pitchFamily="2" charset="-127"/>
                <a:ea typeface="KoPub돋움체 Light" panose="00000300000000000000" pitchFamily="2" charset="-127"/>
              </a:rPr>
              <a:t>바이오시밀러</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 </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3.8</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년</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으로 비교적 짧은 개발기간 소요</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a:t>
            </a:r>
          </a:p>
          <a:p>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4221305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미국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바이오협회가</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’11~’20</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년의 자료를 분석한 결과</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의약품 후보물질이 임상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1</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상에서 품목 허가 승인까지 모두 성공할 누적확률</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은 평균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7.9%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b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b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그 중에서도 항암제의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는 전체 평균 대비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2.6%p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낮은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5.3%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 보인 바</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개발 난이도와 진입장벽이 높은 시장 특성을 확인할 수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신약개발 특징</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FDA</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신약개발 단계별성공률 및 누적성공률</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FDA</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신약개발 </a:t>
              </a: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질환별</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누적성공률</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8" name="차트 7">
            <a:extLst>
              <a:ext uri="{FF2B5EF4-FFF2-40B4-BE49-F238E27FC236}">
                <a16:creationId xmlns:a16="http://schemas.microsoft.com/office/drawing/2014/main" id="{8BC6C796-F673-88FE-CB90-3CF687D3D3AD}"/>
              </a:ext>
            </a:extLst>
          </p:cNvPr>
          <p:cNvGraphicFramePr>
            <a:graphicFrameLocks/>
          </p:cNvGraphicFramePr>
          <p:nvPr>
            <p:extLst>
              <p:ext uri="{D42A27DB-BD31-4B8C-83A1-F6EECF244321}">
                <p14:modId xmlns:p14="http://schemas.microsoft.com/office/powerpoint/2010/main" val="296222221"/>
              </p:ext>
            </p:extLst>
          </p:nvPr>
        </p:nvGraphicFramePr>
        <p:xfrm>
          <a:off x="488937" y="1808164"/>
          <a:ext cx="4356000" cy="2647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표 8">
            <a:extLst>
              <a:ext uri="{FF2B5EF4-FFF2-40B4-BE49-F238E27FC236}">
                <a16:creationId xmlns:a16="http://schemas.microsoft.com/office/drawing/2014/main" id="{279607DE-B2DE-B0C0-2853-DD35DF0D865A}"/>
              </a:ext>
            </a:extLst>
          </p:cNvPr>
          <p:cNvGraphicFramePr>
            <a:graphicFrameLocks noGrp="1"/>
          </p:cNvGraphicFramePr>
          <p:nvPr>
            <p:extLst>
              <p:ext uri="{D42A27DB-BD31-4B8C-83A1-F6EECF244321}">
                <p14:modId xmlns:p14="http://schemas.microsoft.com/office/powerpoint/2010/main" val="2128509577"/>
              </p:ext>
            </p:extLst>
          </p:nvPr>
        </p:nvGraphicFramePr>
        <p:xfrm>
          <a:off x="723714" y="4771565"/>
          <a:ext cx="3900485" cy="1188160"/>
        </p:xfrm>
        <a:graphic>
          <a:graphicData uri="http://schemas.openxmlformats.org/drawingml/2006/table">
            <a:tbl>
              <a:tblPr>
                <a:tableStyleId>{2D5ABB26-0587-4C30-8999-92F81FD0307C}</a:tableStyleId>
              </a:tblPr>
              <a:tblGrid>
                <a:gridCol w="780097">
                  <a:extLst>
                    <a:ext uri="{9D8B030D-6E8A-4147-A177-3AD203B41FA5}">
                      <a16:colId xmlns:a16="http://schemas.microsoft.com/office/drawing/2014/main" val="2940937912"/>
                    </a:ext>
                  </a:extLst>
                </a:gridCol>
                <a:gridCol w="780097">
                  <a:extLst>
                    <a:ext uri="{9D8B030D-6E8A-4147-A177-3AD203B41FA5}">
                      <a16:colId xmlns:a16="http://schemas.microsoft.com/office/drawing/2014/main" val="815872406"/>
                    </a:ext>
                  </a:extLst>
                </a:gridCol>
                <a:gridCol w="780097">
                  <a:extLst>
                    <a:ext uri="{9D8B030D-6E8A-4147-A177-3AD203B41FA5}">
                      <a16:colId xmlns:a16="http://schemas.microsoft.com/office/drawing/2014/main" val="3398470336"/>
                    </a:ext>
                  </a:extLst>
                </a:gridCol>
                <a:gridCol w="780097">
                  <a:extLst>
                    <a:ext uri="{9D8B030D-6E8A-4147-A177-3AD203B41FA5}">
                      <a16:colId xmlns:a16="http://schemas.microsoft.com/office/drawing/2014/main" val="40342132"/>
                    </a:ext>
                  </a:extLst>
                </a:gridCol>
                <a:gridCol w="780097">
                  <a:extLst>
                    <a:ext uri="{9D8B030D-6E8A-4147-A177-3AD203B41FA5}">
                      <a16:colId xmlns:a16="http://schemas.microsoft.com/office/drawing/2014/main" val="3721949170"/>
                    </a:ext>
                  </a:extLst>
                </a:gridCol>
              </a:tblGrid>
              <a:tr h="138360">
                <a:tc>
                  <a:txBody>
                    <a:bodyPr/>
                    <a:lstStyle/>
                    <a:p>
                      <a:pPr algn="ctr"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단계별 성공률</a:t>
                      </a:r>
                      <a:r>
                        <a:rPr lang="en-US" altLang="ko-KR" sz="800" b="1" baseline="30000">
                          <a:solidFill>
                            <a:schemeClr val="bg1"/>
                          </a:solidFill>
                          <a:latin typeface="KoPub돋움체 Medium" panose="00000600000000000000" pitchFamily="2" charset="-127"/>
                          <a:ea typeface="KoPub돋움체 Medium" panose="00000600000000000000" pitchFamily="2" charset="-127"/>
                        </a:rPr>
                        <a:t>1</a:t>
                      </a:r>
                      <a:endPar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altLang="ko-KR" sz="800" b="1" u="none" strike="noStrike">
                          <a:solidFill>
                            <a:schemeClr val="bg1"/>
                          </a:solidFill>
                          <a:effectLst/>
                          <a:latin typeface="KoPub돋움체 Medium" panose="00000600000000000000" pitchFamily="2" charset="-127"/>
                          <a:ea typeface="KoPub돋움체 Medium" panose="00000600000000000000" pitchFamily="2" charset="-127"/>
                        </a:rPr>
                        <a:t>1</a:t>
                      </a: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상 ▶ </a:t>
                      </a:r>
                      <a:r>
                        <a:rPr lang="en-US" altLang="ko-KR" sz="800" b="1" u="none" strike="noStrike">
                          <a:solidFill>
                            <a:schemeClr val="bg1"/>
                          </a:solidFill>
                          <a:effectLst/>
                          <a:latin typeface="KoPub돋움체 Medium" panose="00000600000000000000" pitchFamily="2" charset="-127"/>
                          <a:ea typeface="KoPub돋움체 Medium" panose="00000600000000000000" pitchFamily="2" charset="-127"/>
                        </a:rPr>
                        <a:t>2</a:t>
                      </a: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상</a:t>
                      </a:r>
                      <a:endPar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5EB8"/>
                      </a:solidFill>
                      <a:prstDash val="solid"/>
                      <a:round/>
                      <a:headEnd type="none" w="med" len="med"/>
                      <a:tailEnd type="none" w="med" len="med"/>
                    </a:lnL>
                    <a:lnT w="12700" cap="flat" cmpd="sng" algn="ctr">
                      <a:solidFill>
                        <a:srgbClr val="00338D"/>
                      </a:solidFill>
                      <a:prstDash val="solid"/>
                      <a:round/>
                      <a:headEnd type="none" w="med" len="med"/>
                      <a:tailEnd type="none" w="med" len="med"/>
                    </a:lnT>
                    <a:solidFill>
                      <a:srgbClr val="00338D"/>
                    </a:solidFill>
                  </a:tcPr>
                </a:tc>
                <a:tc>
                  <a:txBody>
                    <a:bodyPr/>
                    <a:lstStyle/>
                    <a:p>
                      <a:pPr algn="ctr" fontAlgn="ctr"/>
                      <a:r>
                        <a:rPr lang="en-US" altLang="ko-KR" sz="800" b="1" u="none" strike="noStrike">
                          <a:solidFill>
                            <a:schemeClr val="bg1"/>
                          </a:solidFill>
                          <a:effectLst/>
                          <a:latin typeface="KoPub돋움체 Medium" panose="00000600000000000000" pitchFamily="2" charset="-127"/>
                          <a:ea typeface="KoPub돋움체 Medium" panose="00000600000000000000" pitchFamily="2" charset="-127"/>
                        </a:rPr>
                        <a:t>2</a:t>
                      </a: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상 ▶ </a:t>
                      </a:r>
                      <a:r>
                        <a:rPr lang="en-US" altLang="ko-KR" sz="800" b="1" u="none" strike="noStrike">
                          <a:solidFill>
                            <a:schemeClr val="bg1"/>
                          </a:solidFill>
                          <a:effectLst/>
                          <a:latin typeface="KoPub돋움체 Medium" panose="00000600000000000000" pitchFamily="2" charset="-127"/>
                          <a:ea typeface="KoPub돋움체 Medium" panose="00000600000000000000" pitchFamily="2" charset="-127"/>
                        </a:rPr>
                        <a:t>3</a:t>
                      </a: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상</a:t>
                      </a:r>
                      <a:endPar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T w="12700" cap="flat" cmpd="sng" algn="ctr">
                      <a:solidFill>
                        <a:srgbClr val="00338D"/>
                      </a:solidFill>
                      <a:prstDash val="solid"/>
                      <a:round/>
                      <a:headEnd type="none" w="med" len="med"/>
                      <a:tailEnd type="none" w="med" len="med"/>
                    </a:lnT>
                    <a:solidFill>
                      <a:srgbClr val="00338D"/>
                    </a:solidFill>
                  </a:tcPr>
                </a:tc>
                <a:tc>
                  <a:txBody>
                    <a:bodyPr/>
                    <a:lstStyle/>
                    <a:p>
                      <a:pPr algn="ctr" fontAlgn="ctr"/>
                      <a:r>
                        <a:rPr lang="en-US" altLang="ko-KR" sz="800" b="1" u="none" strike="noStrike">
                          <a:solidFill>
                            <a:schemeClr val="bg1"/>
                          </a:solidFill>
                          <a:effectLst/>
                          <a:latin typeface="KoPub돋움체 Medium" panose="00000600000000000000" pitchFamily="2" charset="-127"/>
                          <a:ea typeface="KoPub돋움체 Medium" panose="00000600000000000000" pitchFamily="2" charset="-127"/>
                        </a:rPr>
                        <a:t>3</a:t>
                      </a: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상 ▶ 심사</a:t>
                      </a:r>
                      <a:endPar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T w="12700" cap="flat" cmpd="sng" algn="ctr">
                      <a:solidFill>
                        <a:srgbClr val="00338D"/>
                      </a:solidFill>
                      <a:prstDash val="solid"/>
                      <a:round/>
                      <a:headEnd type="none" w="med" len="med"/>
                      <a:tailEnd type="none" w="med" len="med"/>
                    </a:lnT>
                    <a:solidFill>
                      <a:srgbClr val="00338D"/>
                    </a:solidFill>
                  </a:tcPr>
                </a:tc>
                <a:tc>
                  <a:txBody>
                    <a:bodyPr/>
                    <a:lstStyle/>
                    <a:p>
                      <a:pPr algn="ctr" fontAlgn="ct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심사 ▶ 승인</a:t>
                      </a:r>
                      <a:endPar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solidFill>
                      <a:srgbClr val="00338D"/>
                    </a:solidFill>
                  </a:tcPr>
                </a:tc>
                <a:extLst>
                  <a:ext uri="{0D108BD9-81ED-4DB2-BD59-A6C34878D82A}">
                    <a16:rowId xmlns:a16="http://schemas.microsoft.com/office/drawing/2014/main" val="3957608216"/>
                  </a:ext>
                </a:extLst>
              </a:tr>
              <a:tr h="138360">
                <a:tc>
                  <a:txBody>
                    <a:bodyPr/>
                    <a:lstStyle/>
                    <a:p>
                      <a:pPr algn="ctr" fontAlgn="ctr"/>
                      <a:r>
                        <a:rPr lang="ko-KR" altLang="en-US" sz="800" b="1" u="none" strike="noStrike">
                          <a:solidFill>
                            <a:srgbClr val="7213EA"/>
                          </a:solidFill>
                          <a:effectLst/>
                          <a:latin typeface="KoPub돋움체 Medium" panose="00000600000000000000" pitchFamily="2" charset="-127"/>
                          <a:ea typeface="KoPub돋움체 Medium" panose="00000600000000000000" pitchFamily="2" charset="-127"/>
                        </a:rPr>
                        <a:t>모든질환</a:t>
                      </a:r>
                      <a:endParaRPr lang="ko-KR" altLang="en-US" sz="800" b="1" i="0" u="none" strike="noStrike" baseline="30000">
                        <a:solidFill>
                          <a:srgbClr val="7213EA"/>
                        </a:solidFill>
                        <a:effectLst/>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800" b="1" u="none" strike="noStrike">
                          <a:solidFill>
                            <a:srgbClr val="7213EA"/>
                          </a:solidFill>
                          <a:effectLst/>
                          <a:latin typeface="KoPub돋움체 Medium" panose="00000600000000000000" pitchFamily="2" charset="-127"/>
                          <a:ea typeface="KoPub돋움체 Medium" panose="00000600000000000000" pitchFamily="2" charset="-127"/>
                        </a:rPr>
                        <a:t>52.0%</a:t>
                      </a:r>
                      <a:endParaRPr lang="en-US" altLang="ko-KR" sz="800" b="1" i="0" u="none" strike="noStrike">
                        <a:solidFill>
                          <a:srgbClr val="7213EA"/>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noFill/>
                  </a:tcPr>
                </a:tc>
                <a:tc>
                  <a:txBody>
                    <a:bodyPr/>
                    <a:lstStyle/>
                    <a:p>
                      <a:pPr algn="ctr" fontAlgn="ctr"/>
                      <a:r>
                        <a:rPr lang="en-US" altLang="ko-KR" sz="800" b="1" u="none" strike="noStrike">
                          <a:solidFill>
                            <a:srgbClr val="7213EA"/>
                          </a:solidFill>
                          <a:effectLst/>
                          <a:latin typeface="KoPub돋움체 Medium" panose="00000600000000000000" pitchFamily="2" charset="-127"/>
                          <a:ea typeface="KoPub돋움체 Medium" panose="00000600000000000000" pitchFamily="2" charset="-127"/>
                        </a:rPr>
                        <a:t>28.9%</a:t>
                      </a:r>
                      <a:endParaRPr lang="en-US" altLang="ko-KR" sz="800" b="1" i="0" u="none" strike="noStrike">
                        <a:solidFill>
                          <a:srgbClr val="7213EA"/>
                        </a:solidFill>
                        <a:effectLst/>
                        <a:latin typeface="KoPub돋움체 Medium" panose="00000600000000000000" pitchFamily="2" charset="-127"/>
                        <a:ea typeface="KoPub돋움체 Medium" panose="00000600000000000000" pitchFamily="2" charset="-127"/>
                      </a:endParaRPr>
                    </a:p>
                  </a:txBody>
                  <a:tcPr marL="36000" marR="36000" marT="0" marB="0" anchor="ctr">
                    <a:noFill/>
                  </a:tcPr>
                </a:tc>
                <a:tc>
                  <a:txBody>
                    <a:bodyPr/>
                    <a:lstStyle/>
                    <a:p>
                      <a:pPr algn="ctr" fontAlgn="ctr"/>
                      <a:r>
                        <a:rPr lang="en-US" altLang="ko-KR" sz="800" b="1" u="none" strike="noStrike">
                          <a:solidFill>
                            <a:srgbClr val="7213EA"/>
                          </a:solidFill>
                          <a:effectLst/>
                          <a:latin typeface="KoPub돋움체 Medium" panose="00000600000000000000" pitchFamily="2" charset="-127"/>
                          <a:ea typeface="KoPub돋움체 Medium" panose="00000600000000000000" pitchFamily="2" charset="-127"/>
                        </a:rPr>
                        <a:t>57.8%</a:t>
                      </a:r>
                      <a:endParaRPr lang="en-US" altLang="ko-KR" sz="800" b="1" i="0" u="none" strike="noStrike">
                        <a:solidFill>
                          <a:srgbClr val="7213EA"/>
                        </a:solidFill>
                        <a:effectLst/>
                        <a:latin typeface="KoPub돋움체 Medium" panose="00000600000000000000" pitchFamily="2" charset="-127"/>
                        <a:ea typeface="KoPub돋움체 Medium" panose="00000600000000000000" pitchFamily="2" charset="-127"/>
                      </a:endParaRPr>
                    </a:p>
                  </a:txBody>
                  <a:tcPr marL="36000" marR="36000" marT="0" marB="0" anchor="ctr">
                    <a:noFill/>
                  </a:tcPr>
                </a:tc>
                <a:tc>
                  <a:txBody>
                    <a:bodyPr/>
                    <a:lstStyle/>
                    <a:p>
                      <a:pPr algn="ctr" fontAlgn="ctr"/>
                      <a:r>
                        <a:rPr lang="en-US" altLang="ko-KR" sz="800" b="1" u="none" strike="noStrike">
                          <a:solidFill>
                            <a:srgbClr val="7213EA"/>
                          </a:solidFill>
                          <a:effectLst/>
                          <a:latin typeface="KoPub돋움체 Medium" panose="00000600000000000000" pitchFamily="2" charset="-127"/>
                          <a:ea typeface="KoPub돋움체 Medium" panose="00000600000000000000" pitchFamily="2" charset="-127"/>
                        </a:rPr>
                        <a:t>90.6%</a:t>
                      </a:r>
                      <a:endParaRPr lang="en-US" altLang="ko-KR" sz="800" b="1" i="0" u="none" strike="noStrike">
                        <a:solidFill>
                          <a:srgbClr val="7213EA"/>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noFill/>
                  </a:tcPr>
                </a:tc>
                <a:extLst>
                  <a:ext uri="{0D108BD9-81ED-4DB2-BD59-A6C34878D82A}">
                    <a16:rowId xmlns:a16="http://schemas.microsoft.com/office/drawing/2014/main" val="3575322405"/>
                  </a:ext>
                </a:extLst>
              </a:tr>
              <a:tr h="138360">
                <a:tc>
                  <a:txBody>
                    <a:bodyPr/>
                    <a:lstStyle/>
                    <a:p>
                      <a:pPr algn="ctr" latinLnBrk="1"/>
                      <a:r>
                        <a:rPr lang="ko-KR" altLang="en-US"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희귀질환</a:t>
                      </a:r>
                      <a:endParaRPr lang="ko-KR" altLang="en-US">
                        <a:solidFill>
                          <a:schemeClr val="tx1">
                            <a:lumMod val="65000"/>
                            <a:lumOff val="35000"/>
                          </a:schemeClr>
                        </a:solidFill>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67.4%</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44.6%</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60.4%</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93.6%</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tcPr>
                </a:tc>
                <a:extLst>
                  <a:ext uri="{0D108BD9-81ED-4DB2-BD59-A6C34878D82A}">
                    <a16:rowId xmlns:a16="http://schemas.microsoft.com/office/drawing/2014/main" val="2572402742"/>
                  </a:ext>
                </a:extLst>
              </a:tr>
              <a:tr h="138360">
                <a:tc>
                  <a:txBody>
                    <a:bodyPr/>
                    <a:lstStyle/>
                    <a:p>
                      <a:pPr algn="ctr" latinLnBrk="1"/>
                      <a:r>
                        <a:rPr lang="ko-KR" altLang="en-US"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만성질환</a:t>
                      </a:r>
                      <a:endParaRPr lang="ko-KR" altLang="en-US">
                        <a:solidFill>
                          <a:schemeClr val="tx1">
                            <a:lumMod val="65000"/>
                            <a:lumOff val="35000"/>
                          </a:schemeClr>
                        </a:solidFill>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46.0%</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23.1%</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59.5%</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92.6%</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22236366"/>
                  </a:ext>
                </a:extLst>
              </a:tr>
              <a:tr h="81117">
                <a:tc gridSpan="5">
                  <a:txBody>
                    <a:bodyPr/>
                    <a:lstStyle/>
                    <a:p>
                      <a:pPr algn="ctr" fontAlgn="ctr"/>
                      <a:endParaRPr lang="ko-KR" altLang="en-US" sz="800" b="0" i="0" u="none" strike="noStrike" baseline="30000">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hMerge="1">
                  <a:txBody>
                    <a:bodyPr/>
                    <a:lstStyle/>
                    <a:p>
                      <a:pPr algn="ctr" fontAlgn="ctr"/>
                      <a:endParaRPr lang="ko-KR" altLang="en-US" sz="800" b="0" i="0" u="none" strike="noStrike">
                        <a:solidFill>
                          <a:schemeClr val="tx1"/>
                        </a:solidFill>
                        <a:effectLst/>
                        <a:latin typeface="KoPub돋움체 Light" panose="00000300000000000000" pitchFamily="2" charset="-127"/>
                        <a:ea typeface="KoPub돋움체 Light" panose="00000300000000000000" pitchFamily="2" charset="-127"/>
                      </a:endParaRPr>
                    </a:p>
                  </a:txBody>
                  <a:tcPr marL="46800" marR="46800" marT="0" marB="0" anchor="ct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hMerge="1">
                  <a:txBody>
                    <a:bodyPr/>
                    <a:lstStyle/>
                    <a:p>
                      <a:pPr algn="ctr" fontAlgn="ctr"/>
                      <a:endParaRPr lang="ko-KR" altLang="en-US" sz="800" b="0" i="0" u="none" strike="noStrike">
                        <a:solidFill>
                          <a:schemeClr val="tx1"/>
                        </a:solidFill>
                        <a:effectLst/>
                        <a:latin typeface="KoPub돋움체 Light" panose="00000300000000000000" pitchFamily="2" charset="-127"/>
                        <a:ea typeface="KoPub돋움체 Light" panose="00000300000000000000" pitchFamily="2" charset="-127"/>
                      </a:endParaRPr>
                    </a:p>
                  </a:txBody>
                  <a:tcPr marL="46800" marR="46800" marT="0" marB="0" anchor="ct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hMerge="1">
                  <a:txBody>
                    <a:bodyPr/>
                    <a:lstStyle/>
                    <a:p>
                      <a:pPr algn="ctr" fontAlgn="ctr"/>
                      <a:endParaRPr lang="ko-KR" altLang="en-US" sz="800" b="0" i="0" u="none" strike="noStrike">
                        <a:solidFill>
                          <a:schemeClr val="tx1"/>
                        </a:solidFill>
                        <a:effectLst/>
                        <a:latin typeface="KoPub돋움체 Light" panose="00000300000000000000" pitchFamily="2" charset="-127"/>
                        <a:ea typeface="KoPub돋움체 Light" panose="00000300000000000000" pitchFamily="2" charset="-127"/>
                      </a:endParaRPr>
                    </a:p>
                  </a:txBody>
                  <a:tcPr marL="46800" marR="46800" marT="0" marB="0" anchor="ct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hMerge="1">
                  <a:txBody>
                    <a:bodyPr/>
                    <a:lstStyle/>
                    <a:p>
                      <a:pPr algn="ctr" fontAlgn="ctr"/>
                      <a:endParaRPr lang="ko-KR" altLang="en-US" sz="800" b="0" i="0" u="none" strike="noStrike">
                        <a:solidFill>
                          <a:schemeClr val="tx1"/>
                        </a:solidFill>
                        <a:effectLst/>
                        <a:latin typeface="KoPub돋움체 Light" panose="00000300000000000000" pitchFamily="2" charset="-127"/>
                        <a:ea typeface="KoPub돋움체 Light" panose="00000300000000000000" pitchFamily="2" charset="-127"/>
                      </a:endParaRPr>
                    </a:p>
                  </a:txBody>
                  <a:tcPr marL="46800" marR="46800" marT="0" marB="0" anchor="ct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41669329"/>
                  </a:ext>
                </a:extLst>
              </a:tr>
              <a:tr h="138360">
                <a:tc>
                  <a:txBody>
                    <a:bodyPr/>
                    <a:lstStyle/>
                    <a:p>
                      <a:pPr marL="0" algn="ctr" defTabSz="914400" rtl="0" eaLnBrk="1" fontAlgn="ctr" latinLnBrk="1" hangingPunct="1"/>
                      <a:r>
                        <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누적 성공률</a:t>
                      </a:r>
                      <a:r>
                        <a:rPr lang="en-US" altLang="ko-KR" sz="800" b="1" baseline="30000">
                          <a:solidFill>
                            <a:schemeClr val="bg1"/>
                          </a:solidFill>
                          <a:latin typeface="KoPub돋움체 Medium" panose="00000600000000000000" pitchFamily="2" charset="-127"/>
                          <a:ea typeface="KoPub돋움체 Medium" panose="00000600000000000000" pitchFamily="2" charset="-127"/>
                        </a:rPr>
                        <a:t>2</a:t>
                      </a:r>
                      <a:endPar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solidFill>
                        <a:srgbClr val="00338D"/>
                      </a:solidFill>
                      <a:prstDash val="solid"/>
                      <a:round/>
                      <a:headEnd type="none" w="med" len="med"/>
                      <a:tailEnd type="none" w="med" len="med"/>
                    </a:lnL>
                    <a:lnT w="12700" cap="flat" cmpd="sng" algn="ctr">
                      <a:solidFill>
                        <a:srgbClr val="00338D"/>
                      </a:solidFill>
                      <a:prstDash val="solid"/>
                      <a:round/>
                      <a:headEnd type="none" w="med" len="med"/>
                      <a:tailEnd type="none" w="med" len="med"/>
                    </a:lnT>
                    <a:lnB>
                      <a:noFill/>
                    </a:lnB>
                    <a:solidFill>
                      <a:srgbClr val="00338D"/>
                    </a:solidFill>
                  </a:tcPr>
                </a:tc>
                <a:tc>
                  <a:txBody>
                    <a:bodyPr/>
                    <a:lstStyle/>
                    <a:p>
                      <a:pPr marL="0" algn="ctr" defTabSz="914400" rtl="0" eaLnBrk="1" fontAlgn="ctr" latinLnBrk="1" hangingPunct="1"/>
                      <a:r>
                        <a:rPr lang="en-US" altLang="ko-KR"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1</a:t>
                      </a:r>
                      <a:r>
                        <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상</a:t>
                      </a:r>
                    </a:p>
                  </a:txBody>
                  <a:tcPr marL="36000" marR="36000" marT="0" marB="0" anchor="ctr">
                    <a:lnT w="12700" cap="flat" cmpd="sng" algn="ctr">
                      <a:solidFill>
                        <a:srgbClr val="00338D"/>
                      </a:solidFill>
                      <a:prstDash val="solid"/>
                      <a:round/>
                      <a:headEnd type="none" w="med" len="med"/>
                      <a:tailEnd type="none" w="med" len="med"/>
                    </a:lnT>
                    <a:solidFill>
                      <a:srgbClr val="00338D"/>
                    </a:solidFill>
                  </a:tcPr>
                </a:tc>
                <a:tc>
                  <a:txBody>
                    <a:bodyPr/>
                    <a:lstStyle/>
                    <a:p>
                      <a:pPr marL="0" algn="ctr" defTabSz="914400" rtl="0" eaLnBrk="1" fontAlgn="ctr" latinLnBrk="1" hangingPunct="1"/>
                      <a:r>
                        <a:rPr lang="en-US" altLang="ko-KR"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2</a:t>
                      </a:r>
                      <a:r>
                        <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상</a:t>
                      </a:r>
                    </a:p>
                  </a:txBody>
                  <a:tcPr marL="36000" marR="36000" marT="0" marB="0" anchor="ctr">
                    <a:lnT w="12700" cap="flat" cmpd="sng" algn="ctr">
                      <a:solidFill>
                        <a:srgbClr val="00338D"/>
                      </a:solidFill>
                      <a:prstDash val="solid"/>
                      <a:round/>
                      <a:headEnd type="none" w="med" len="med"/>
                      <a:tailEnd type="none" w="med" len="med"/>
                    </a:lnT>
                    <a:solidFill>
                      <a:srgbClr val="00338D"/>
                    </a:solidFill>
                  </a:tcPr>
                </a:tc>
                <a:tc>
                  <a:txBody>
                    <a:bodyPr/>
                    <a:lstStyle/>
                    <a:p>
                      <a:pPr marL="0" algn="ctr" defTabSz="914400" rtl="0" eaLnBrk="1" fontAlgn="ctr" latinLnBrk="1" hangingPunct="1"/>
                      <a:r>
                        <a:rPr lang="en-US" altLang="ko-KR"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3</a:t>
                      </a:r>
                      <a:r>
                        <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상</a:t>
                      </a:r>
                    </a:p>
                  </a:txBody>
                  <a:tcPr marL="36000" marR="36000" marT="0" marB="0" anchor="ctr">
                    <a:lnT w="12700" cap="flat" cmpd="sng" algn="ctr">
                      <a:solidFill>
                        <a:srgbClr val="00338D"/>
                      </a:solidFill>
                      <a:prstDash val="solid"/>
                      <a:round/>
                      <a:headEnd type="none" w="med" len="med"/>
                      <a:tailEnd type="none" w="med" len="med"/>
                    </a:lnT>
                    <a:solidFill>
                      <a:srgbClr val="00338D"/>
                    </a:solidFill>
                  </a:tcPr>
                </a:tc>
                <a:tc>
                  <a:txBody>
                    <a:bodyPr/>
                    <a:lstStyle/>
                    <a:p>
                      <a:pPr marL="0" algn="ctr" defTabSz="914400" rtl="0" eaLnBrk="1" fontAlgn="ctr" latinLnBrk="1" hangingPunct="1"/>
                      <a:r>
                        <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심사</a:t>
                      </a:r>
                    </a:p>
                  </a:txBody>
                  <a:tcPr marL="36000" marR="36000" marT="0" marB="0" anchor="ctr">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solidFill>
                      <a:srgbClr val="00338D"/>
                    </a:solidFill>
                  </a:tcPr>
                </a:tc>
                <a:extLst>
                  <a:ext uri="{0D108BD9-81ED-4DB2-BD59-A6C34878D82A}">
                    <a16:rowId xmlns:a16="http://schemas.microsoft.com/office/drawing/2014/main" val="2662233548"/>
                  </a:ext>
                </a:extLst>
              </a:tr>
              <a:tr h="138360">
                <a:tc>
                  <a:txBody>
                    <a:bodyPr/>
                    <a:lstStyle/>
                    <a:p>
                      <a:pPr algn="ctr" fontAlgn="ctr"/>
                      <a:r>
                        <a:rPr lang="ko-KR" altLang="en-US" sz="800" b="1" u="none" strike="noStrike">
                          <a:solidFill>
                            <a:schemeClr val="tx1"/>
                          </a:solidFill>
                          <a:effectLst/>
                          <a:latin typeface="KoPub돋움체 Medium" panose="00000600000000000000" pitchFamily="2" charset="-127"/>
                          <a:ea typeface="KoPub돋움체 Medium" panose="00000600000000000000" pitchFamily="2" charset="-127"/>
                        </a:rPr>
                        <a:t>모든질환</a:t>
                      </a:r>
                      <a:endParaRPr lang="ko-KR" altLang="en-US" sz="800" b="1" i="0" u="none" strike="noStrike" baseline="30000">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800" b="1" u="none" strike="noStrike">
                          <a:solidFill>
                            <a:srgbClr val="098E7E"/>
                          </a:solidFill>
                          <a:effectLst/>
                          <a:latin typeface="KoPub돋움체 Medium" panose="00000600000000000000" pitchFamily="2" charset="-127"/>
                          <a:ea typeface="KoPub돋움체 Medium" panose="00000600000000000000" pitchFamily="2" charset="-127"/>
                        </a:rPr>
                        <a:t>7.9%</a:t>
                      </a:r>
                      <a:endParaRPr lang="en-US" altLang="ko-KR" sz="800" b="1" i="0" u="none" strike="noStrike">
                        <a:solidFill>
                          <a:srgbClr val="098E7E"/>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noFill/>
                  </a:tcPr>
                </a:tc>
                <a:tc>
                  <a:txBody>
                    <a:bodyPr/>
                    <a:lstStyle/>
                    <a:p>
                      <a:pPr algn="ctr" fontAlgn="ctr"/>
                      <a:r>
                        <a:rPr lang="en-US" altLang="ko-KR" sz="800" b="1" u="none" strike="noStrike">
                          <a:solidFill>
                            <a:schemeClr val="tx1"/>
                          </a:solidFill>
                          <a:effectLst/>
                          <a:latin typeface="KoPub돋움체 Medium" panose="00000600000000000000" pitchFamily="2" charset="-127"/>
                          <a:ea typeface="KoPub돋움체 Medium" panose="00000600000000000000" pitchFamily="2" charset="-127"/>
                        </a:rPr>
                        <a:t>15.1%</a:t>
                      </a:r>
                      <a:endParaRPr lang="en-US" altLang="ko-KR" sz="8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noFill/>
                  </a:tcPr>
                </a:tc>
                <a:tc>
                  <a:txBody>
                    <a:bodyPr/>
                    <a:lstStyle/>
                    <a:p>
                      <a:pPr algn="ctr" fontAlgn="ctr"/>
                      <a:r>
                        <a:rPr lang="en-US" altLang="ko-KR" sz="800" b="1" u="none" strike="noStrike">
                          <a:solidFill>
                            <a:schemeClr val="tx1"/>
                          </a:solidFill>
                          <a:effectLst/>
                          <a:latin typeface="KoPub돋움체 Medium" panose="00000600000000000000" pitchFamily="2" charset="-127"/>
                          <a:ea typeface="KoPub돋움체 Medium" panose="00000600000000000000" pitchFamily="2" charset="-127"/>
                        </a:rPr>
                        <a:t>52.4%</a:t>
                      </a:r>
                      <a:endParaRPr lang="en-US" altLang="ko-KR" sz="8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noFill/>
                  </a:tcPr>
                </a:tc>
                <a:tc>
                  <a:txBody>
                    <a:bodyPr/>
                    <a:lstStyle/>
                    <a:p>
                      <a:pPr algn="ctr" fontAlgn="ctr"/>
                      <a:r>
                        <a:rPr lang="en-US" altLang="ko-KR" sz="800" b="1" u="none" strike="noStrike">
                          <a:solidFill>
                            <a:schemeClr val="tx1"/>
                          </a:solidFill>
                          <a:effectLst/>
                          <a:latin typeface="KoPub돋움체 Medium" panose="00000600000000000000" pitchFamily="2" charset="-127"/>
                          <a:ea typeface="KoPub돋움체 Medium" panose="00000600000000000000" pitchFamily="2" charset="-127"/>
                        </a:rPr>
                        <a:t>90.6%</a:t>
                      </a:r>
                      <a:endParaRPr lang="en-US" altLang="ko-KR" sz="8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noFill/>
                  </a:tcPr>
                </a:tc>
                <a:extLst>
                  <a:ext uri="{0D108BD9-81ED-4DB2-BD59-A6C34878D82A}">
                    <a16:rowId xmlns:a16="http://schemas.microsoft.com/office/drawing/2014/main" val="248520751"/>
                  </a:ext>
                </a:extLst>
              </a:tr>
              <a:tr h="138360">
                <a:tc>
                  <a:txBody>
                    <a:bodyPr/>
                    <a:lstStyle/>
                    <a:p>
                      <a:pPr algn="ctr" latinLnBrk="1"/>
                      <a:r>
                        <a:rPr lang="ko-KR" altLang="en-US"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희귀질환</a:t>
                      </a:r>
                      <a:endParaRPr lang="ko-KR" altLang="en-US">
                        <a:solidFill>
                          <a:schemeClr val="tx1">
                            <a:lumMod val="65000"/>
                            <a:lumOff val="35000"/>
                          </a:schemeClr>
                        </a:solidFill>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17.0%</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25.2%</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56.5%</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93.6%</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tcPr>
                </a:tc>
                <a:extLst>
                  <a:ext uri="{0D108BD9-81ED-4DB2-BD59-A6C34878D82A}">
                    <a16:rowId xmlns:a16="http://schemas.microsoft.com/office/drawing/2014/main" val="2981903759"/>
                  </a:ext>
                </a:extLst>
              </a:tr>
              <a:tr h="138360">
                <a:tc>
                  <a:txBody>
                    <a:bodyPr/>
                    <a:lstStyle/>
                    <a:p>
                      <a:pPr algn="ctr" latinLnBrk="1"/>
                      <a:r>
                        <a:rPr lang="ko-KR" altLang="en-US"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만성질환</a:t>
                      </a:r>
                      <a:endParaRPr lang="ko-KR" altLang="en-US">
                        <a:solidFill>
                          <a:schemeClr val="tx1">
                            <a:lumMod val="65000"/>
                            <a:lumOff val="35000"/>
                          </a:schemeClr>
                        </a:solidFill>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5.9%</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12.7%</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55.1%</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92.6%</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3932535"/>
                  </a:ext>
                </a:extLst>
              </a:tr>
            </a:tbl>
          </a:graphicData>
        </a:graphic>
      </p:graphicFrame>
      <p:graphicFrame>
        <p:nvGraphicFramePr>
          <p:cNvPr id="15" name="차트 14">
            <a:extLst>
              <a:ext uri="{FF2B5EF4-FFF2-40B4-BE49-F238E27FC236}">
                <a16:creationId xmlns:a16="http://schemas.microsoft.com/office/drawing/2014/main" id="{F155C970-E6BE-575F-B2F7-30CF8B4F509C}"/>
              </a:ext>
            </a:extLst>
          </p:cNvPr>
          <p:cNvGraphicFramePr/>
          <p:nvPr>
            <p:extLst>
              <p:ext uri="{D42A27DB-BD31-4B8C-83A1-F6EECF244321}">
                <p14:modId xmlns:p14="http://schemas.microsoft.com/office/powerpoint/2010/main" val="2322871559"/>
              </p:ext>
            </p:extLst>
          </p:nvPr>
        </p:nvGraphicFramePr>
        <p:xfrm>
          <a:off x="5075086" y="1808165"/>
          <a:ext cx="4356000" cy="2577125"/>
        </p:xfrm>
        <a:graphic>
          <a:graphicData uri="http://schemas.openxmlformats.org/drawingml/2006/chart">
            <c:chart xmlns:c="http://schemas.openxmlformats.org/drawingml/2006/chart" xmlns:r="http://schemas.openxmlformats.org/officeDocument/2006/relationships" r:id="rId3"/>
          </a:graphicData>
        </a:graphic>
      </p:graphicFrame>
      <p:cxnSp>
        <p:nvCxnSpPr>
          <p:cNvPr id="29" name="직선 연결선 28">
            <a:extLst>
              <a:ext uri="{FF2B5EF4-FFF2-40B4-BE49-F238E27FC236}">
                <a16:creationId xmlns:a16="http://schemas.microsoft.com/office/drawing/2014/main" id="{0773AED3-FDA1-22D5-BD03-A5B8EB20F310}"/>
              </a:ext>
            </a:extLst>
          </p:cNvPr>
          <p:cNvCxnSpPr>
            <a:cxnSpLocks/>
          </p:cNvCxnSpPr>
          <p:nvPr/>
        </p:nvCxnSpPr>
        <p:spPr>
          <a:xfrm>
            <a:off x="5475543" y="3450631"/>
            <a:ext cx="3873261" cy="0"/>
          </a:xfrm>
          <a:prstGeom prst="line">
            <a:avLst/>
          </a:prstGeom>
          <a:ln w="19050">
            <a:solidFill>
              <a:srgbClr val="098E7E"/>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A5B8D09-75F6-4299-8DE9-4817F29C7D38}"/>
              </a:ext>
            </a:extLst>
          </p:cNvPr>
          <p:cNvSpPr txBox="1"/>
          <p:nvPr/>
        </p:nvSpPr>
        <p:spPr>
          <a:xfrm>
            <a:off x="6078245" y="3137471"/>
            <a:ext cx="866465" cy="282475"/>
          </a:xfrm>
          <a:prstGeom prst="rect">
            <a:avLst/>
          </a:prstGeom>
          <a:noFill/>
        </p:spPr>
        <p:txBody>
          <a:bodyPr wrap="square" lIns="54610" tIns="54610" rIns="54610" bIns="54610" rtlCol="0">
            <a:noAutofit/>
          </a:bodyPr>
          <a:lstStyle/>
          <a:p>
            <a:pPr>
              <a:spcAft>
                <a:spcPts val="600"/>
              </a:spcAft>
            </a:pPr>
            <a:r>
              <a:rPr lang="en-US" altLang="ko-KR" sz="1200">
                <a:solidFill>
                  <a:srgbClr val="098E7E"/>
                </a:solidFill>
                <a:latin typeface="KoPub돋움체 Bold" panose="00000800000000000000" pitchFamily="2" charset="-127"/>
                <a:ea typeface="KoPub돋움체 Bold" panose="00000800000000000000" pitchFamily="2" charset="-127"/>
              </a:rPr>
              <a:t>7.9% </a:t>
            </a:r>
            <a:r>
              <a:rPr lang="ko-KR" altLang="en-US" sz="1200">
                <a:solidFill>
                  <a:srgbClr val="098E7E"/>
                </a:solidFill>
                <a:latin typeface="KoPub돋움체 Bold" panose="00000800000000000000" pitchFamily="2" charset="-127"/>
                <a:ea typeface="KoPub돋움체 Bold" panose="00000800000000000000" pitchFamily="2" charset="-127"/>
              </a:rPr>
              <a:t>평균</a:t>
            </a:r>
          </a:p>
        </p:txBody>
      </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6" name="직사각형 35">
            <a:extLst>
              <a:ext uri="{FF2B5EF4-FFF2-40B4-BE49-F238E27FC236}">
                <a16:creationId xmlns:a16="http://schemas.microsoft.com/office/drawing/2014/main" id="{B7F984D6-DCC4-B481-CF0A-EA26E7635FBC}"/>
              </a:ext>
            </a:extLst>
          </p:cNvPr>
          <p:cNvSpPr/>
          <p:nvPr/>
        </p:nvSpPr>
        <p:spPr>
          <a:xfrm>
            <a:off x="5060950" y="4771565"/>
            <a:ext cx="4353747" cy="1188000"/>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주요 질환별로 확인해보면 혈액질환 임상시험 누적성공률이 </a:t>
            </a:r>
            <a:r>
              <a:rPr lang="en-US" altLang="ko-KR" sz="900" b="1">
                <a:solidFill>
                  <a:srgbClr val="00338D"/>
                </a:solidFill>
                <a:latin typeface="KoPub돋움체 Light" panose="00000300000000000000" pitchFamily="2" charset="-127"/>
                <a:ea typeface="KoPub돋움체 Light" panose="00000300000000000000" pitchFamily="2" charset="-127"/>
              </a:rPr>
              <a:t>23.9%</a:t>
            </a:r>
            <a:r>
              <a:rPr lang="ko-KR" altLang="en-US" sz="900" b="1">
                <a:solidFill>
                  <a:srgbClr val="00338D"/>
                </a:solidFill>
                <a:latin typeface="KoPub돋움체 Light" panose="00000300000000000000" pitchFamily="2" charset="-127"/>
                <a:ea typeface="KoPub돋움체 Light" panose="00000300000000000000" pitchFamily="2" charset="-127"/>
              </a:rPr>
              <a:t>로 가장 높았고</a:t>
            </a:r>
            <a:r>
              <a:rPr lang="en-US" altLang="ko-KR" sz="900" b="1">
                <a:solidFill>
                  <a:srgbClr val="00338D"/>
                </a:solidFill>
                <a:latin typeface="KoPub돋움체 Light" panose="00000300000000000000" pitchFamily="2" charset="-127"/>
                <a:ea typeface="KoPub돋움체 Light" panose="00000300000000000000" pitchFamily="2" charset="-127"/>
              </a:rPr>
              <a:t>,</a:t>
            </a:r>
            <a:br>
              <a:rPr lang="en-US" altLang="ko-KR" sz="900" b="1">
                <a:solidFill>
                  <a:srgbClr val="00338D"/>
                </a:solidFill>
                <a:latin typeface="KoPub돋움체 Light" panose="00000300000000000000" pitchFamily="2" charset="-127"/>
                <a:ea typeface="KoPub돋움체 Light" panose="00000300000000000000" pitchFamily="2" charset="-127"/>
              </a:rPr>
            </a:br>
            <a:r>
              <a:rPr lang="ko-KR" altLang="en-US" sz="900" b="1">
                <a:solidFill>
                  <a:srgbClr val="00338D"/>
                </a:solidFill>
                <a:latin typeface="KoPub돋움체 Light" panose="00000300000000000000" pitchFamily="2" charset="-127"/>
                <a:ea typeface="KoPub돋움체 Light" panose="00000300000000000000" pitchFamily="2" charset="-127"/>
              </a:rPr>
              <a:t>비뇨기질환 임상시험 누적성공률이 </a:t>
            </a:r>
            <a:r>
              <a:rPr lang="en-US" altLang="ko-KR" sz="900" b="1">
                <a:solidFill>
                  <a:srgbClr val="00338D"/>
                </a:solidFill>
                <a:latin typeface="KoPub돋움체 Light" panose="00000300000000000000" pitchFamily="2" charset="-127"/>
                <a:ea typeface="KoPub돋움체 Light" panose="00000300000000000000" pitchFamily="2" charset="-127"/>
              </a:rPr>
              <a:t>3.6%</a:t>
            </a:r>
            <a:r>
              <a:rPr lang="ko-KR" altLang="en-US" sz="900" b="1">
                <a:solidFill>
                  <a:srgbClr val="00338D"/>
                </a:solidFill>
                <a:latin typeface="KoPub돋움체 Light" panose="00000300000000000000" pitchFamily="2" charset="-127"/>
                <a:ea typeface="KoPub돋움체 Light" panose="00000300000000000000" pitchFamily="2" charset="-127"/>
              </a:rPr>
              <a:t>로 가장 낮았음</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종양 항암제의 경우 평균보다 낮은 </a:t>
            </a:r>
            <a:r>
              <a:rPr lang="en-US" altLang="ko-KR" sz="900" b="1">
                <a:solidFill>
                  <a:srgbClr val="00338D"/>
                </a:solidFill>
                <a:latin typeface="KoPub돋움체 Light" panose="00000300000000000000" pitchFamily="2" charset="-127"/>
                <a:ea typeface="KoPub돋움체 Light" panose="00000300000000000000" pitchFamily="2" charset="-127"/>
              </a:rPr>
              <a:t>5.3%</a:t>
            </a:r>
            <a:r>
              <a:rPr lang="ko-KR" altLang="en-US" sz="900" b="1">
                <a:solidFill>
                  <a:srgbClr val="00338D"/>
                </a:solidFill>
                <a:latin typeface="KoPub돋움체 Light" panose="00000300000000000000" pitchFamily="2" charset="-127"/>
                <a:ea typeface="KoPub돋움체 Light" panose="00000300000000000000" pitchFamily="2" charset="-127"/>
              </a:rPr>
              <a:t>의 임상시험 누적성공률 보임</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낮은 누적성공률은 그만큼 해당 분야의 신규 경쟁자 진입이 어렵다는 의미로</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시장에서 높은 마진율을 유지할 개연성 높음</a:t>
            </a:r>
          </a:p>
        </p:txBody>
      </p:sp>
      <p:sp>
        <p:nvSpPr>
          <p:cNvPr id="37" name="TextBox 36">
            <a:extLst>
              <a:ext uri="{FF2B5EF4-FFF2-40B4-BE49-F238E27FC236}">
                <a16:creationId xmlns:a16="http://schemas.microsoft.com/office/drawing/2014/main" id="{677EAFEC-58FE-50CB-2815-984D60C10F45}"/>
              </a:ext>
            </a:extLst>
          </p:cNvPr>
          <p:cNvSpPr txBox="1"/>
          <p:nvPr/>
        </p:nvSpPr>
        <p:spPr>
          <a:xfrm>
            <a:off x="5095516" y="4389245"/>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a:solidFill>
                  <a:schemeClr val="bg1">
                    <a:lumMod val="50000"/>
                  </a:schemeClr>
                </a:solidFill>
              </a:rPr>
              <a:t>미국 </a:t>
            </a:r>
            <a:r>
              <a:rPr lang="ko-KR" altLang="en-US" err="1">
                <a:solidFill>
                  <a:schemeClr val="bg1">
                    <a:lumMod val="50000"/>
                  </a:schemeClr>
                </a:solidFill>
              </a:rPr>
              <a:t>바이오협회</a:t>
            </a:r>
            <a:endParaRPr lang="en-US" altLang="ko-KR">
              <a:solidFill>
                <a:schemeClr val="bg1">
                  <a:lumMod val="50000"/>
                </a:schemeClr>
              </a:solidFill>
            </a:endParaRPr>
          </a:p>
        </p:txBody>
      </p:sp>
      <p:sp>
        <p:nvSpPr>
          <p:cNvPr id="38" name="TextBox 37">
            <a:extLst>
              <a:ext uri="{FF2B5EF4-FFF2-40B4-BE49-F238E27FC236}">
                <a16:creationId xmlns:a16="http://schemas.microsoft.com/office/drawing/2014/main" id="{0C76D2E1-BDCE-9BFA-7D8A-9AA9F151F0C3}"/>
              </a:ext>
            </a:extLst>
          </p:cNvPr>
          <p:cNvSpPr txBox="1"/>
          <p:nvPr/>
        </p:nvSpPr>
        <p:spPr>
          <a:xfrm>
            <a:off x="721518" y="4389245"/>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rgbClr val="7F7F7F"/>
                </a:solidFill>
              </a:rPr>
              <a:t>Source: </a:t>
            </a:r>
            <a:r>
              <a:rPr lang="ko-KR" altLang="en-US">
                <a:solidFill>
                  <a:srgbClr val="7F7F7F"/>
                </a:solidFill>
              </a:rPr>
              <a:t>미국 </a:t>
            </a:r>
            <a:r>
              <a:rPr lang="ko-KR" altLang="en-US" err="1">
                <a:solidFill>
                  <a:srgbClr val="7F7F7F"/>
                </a:solidFill>
              </a:rPr>
              <a:t>바이오협회</a:t>
            </a:r>
            <a:endParaRPr lang="en-US" altLang="ko-KR">
              <a:solidFill>
                <a:srgbClr val="7F7F7F"/>
              </a:solidFill>
            </a:endParaRPr>
          </a:p>
        </p:txBody>
      </p:sp>
      <p:sp>
        <p:nvSpPr>
          <p:cNvPr id="39" name="직사각형 38">
            <a:extLst>
              <a:ext uri="{FF2B5EF4-FFF2-40B4-BE49-F238E27FC236}">
                <a16:creationId xmlns:a16="http://schemas.microsoft.com/office/drawing/2014/main" id="{19F063DB-22E8-4191-A0D8-505B1C0A5C6E}"/>
              </a:ext>
            </a:extLst>
          </p:cNvPr>
          <p:cNvSpPr/>
          <p:nvPr/>
        </p:nvSpPr>
        <p:spPr>
          <a:xfrm>
            <a:off x="488936" y="6033020"/>
            <a:ext cx="8426461" cy="386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단계별 성공률</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각 단계에서 후속 단계로 진행하는 비율</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2 :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누적 성공률</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각 단계에서 최종 승인까지 이어지는 비율</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541894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507831"/>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최근 글로벌 제약기업들은 장기간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고비용이 소모되는 기존의 신약 개발 절차에만 의존하기보다는</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외부와의 협업을 통해 필요한 기술과 아이디어를 도입하거나 공유하는 개방형 혁신</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(Open Innovation)</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을 통해 신약개발의 효율성을 높이고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a:p>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개방형 혁신</a:t>
            </a:r>
            <a:r>
              <a:rPr lang="en-US" altLang="ko-KR" sz="2800">
                <a:latin typeface="+mj-ea"/>
              </a:rPr>
              <a:t>(Open Innovation)</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신약개발 트렌드 변화</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개방 강도에 따른 개방형 혁신의 분류</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3" name="그룹 62">
            <a:extLst>
              <a:ext uri="{FF2B5EF4-FFF2-40B4-BE49-F238E27FC236}">
                <a16:creationId xmlns:a16="http://schemas.microsoft.com/office/drawing/2014/main" id="{07988B4B-EEC8-B001-740E-C57A73FB54DE}"/>
              </a:ext>
            </a:extLst>
          </p:cNvPr>
          <p:cNvGrpSpPr/>
          <p:nvPr/>
        </p:nvGrpSpPr>
        <p:grpSpPr>
          <a:xfrm>
            <a:off x="5379551" y="1815152"/>
            <a:ext cx="4037499" cy="972000"/>
            <a:chOff x="5379551" y="1815152"/>
            <a:chExt cx="4037499" cy="972000"/>
          </a:xfrm>
        </p:grpSpPr>
        <p:sp>
          <p:nvSpPr>
            <p:cNvPr id="34" name="직사각형 33">
              <a:extLst>
                <a:ext uri="{FF2B5EF4-FFF2-40B4-BE49-F238E27FC236}">
                  <a16:creationId xmlns:a16="http://schemas.microsoft.com/office/drawing/2014/main" id="{A4C5C193-F993-3D6C-ADD9-C92B464050F5}"/>
                </a:ext>
              </a:extLst>
            </p:cNvPr>
            <p:cNvSpPr/>
            <p:nvPr/>
          </p:nvSpPr>
          <p:spPr>
            <a:xfrm>
              <a:off x="5379551" y="1815152"/>
              <a:ext cx="747185" cy="972000"/>
            </a:xfrm>
            <a:prstGeom prst="rect">
              <a:avLst/>
            </a:prstGeom>
            <a:solidFill>
              <a:srgbClr val="95AAD0"/>
            </a:solidFill>
            <a:ln w="9525">
              <a:solidFill>
                <a:srgbClr val="95AAD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KoPub돋움체 Light" panose="00000300000000000000" pitchFamily="2" charset="-127"/>
                  <a:ea typeface="KoPub돋움체 Light" panose="00000300000000000000" pitchFamily="2" charset="-127"/>
                </a:rPr>
                <a:t>아웃소싱</a:t>
              </a:r>
              <a:endParaRPr lang="en-US" altLang="ko-KR" sz="900" b="1">
                <a:solidFill>
                  <a:schemeClr val="bg1"/>
                </a:solidFill>
                <a:latin typeface="KoPub돋움체 Light" panose="00000300000000000000" pitchFamily="2" charset="-127"/>
                <a:ea typeface="KoPub돋움체 Light" panose="00000300000000000000" pitchFamily="2" charset="-127"/>
              </a:endParaRPr>
            </a:p>
          </p:txBody>
        </p:sp>
        <p:sp>
          <p:nvSpPr>
            <p:cNvPr id="35" name="직사각형 34">
              <a:extLst>
                <a:ext uri="{FF2B5EF4-FFF2-40B4-BE49-F238E27FC236}">
                  <a16:creationId xmlns:a16="http://schemas.microsoft.com/office/drawing/2014/main" id="{0649E760-09F7-DAEC-A30C-C975F031D42A}"/>
                </a:ext>
              </a:extLst>
            </p:cNvPr>
            <p:cNvSpPr/>
            <p:nvPr/>
          </p:nvSpPr>
          <p:spPr>
            <a:xfrm>
              <a:off x="6177050" y="1815152"/>
              <a:ext cx="3240000" cy="972000"/>
            </a:xfrm>
            <a:prstGeom prst="rect">
              <a:avLst/>
            </a:prstGeom>
            <a:solidFill>
              <a:schemeClr val="bg1"/>
            </a:solidFill>
            <a:ln w="12700">
              <a:solidFill>
                <a:srgbClr val="95AAD0"/>
              </a:solidFill>
            </a:ln>
          </p:spPr>
          <p:style>
            <a:lnRef idx="2">
              <a:schemeClr val="accent1">
                <a:shade val="50000"/>
              </a:schemeClr>
            </a:lnRef>
            <a:fillRef idx="1">
              <a:schemeClr val="accent1"/>
            </a:fillRef>
            <a:effectRef idx="0">
              <a:schemeClr val="accent1"/>
            </a:effectRef>
            <a:fontRef idx="minor">
              <a:schemeClr val="lt1"/>
            </a:fontRef>
          </p:style>
          <p:txBody>
            <a:bodyPr lIns="54000" tIns="18000" rIns="54000" bIns="18000" rtlCol="0" anchor="ctr" anchorCtr="0"/>
            <a:lstStyle/>
            <a:p>
              <a:pPr>
                <a:lnSpc>
                  <a:spcPct val="120000"/>
                </a:lnSpc>
                <a:spcAft>
                  <a:spcPts val="300"/>
                </a:spcAft>
              </a:pPr>
              <a:r>
                <a:rPr lang="ko-KR" altLang="en-US" sz="900" b="1">
                  <a:solidFill>
                    <a:srgbClr val="00338D"/>
                  </a:solidFill>
                  <a:latin typeface="KoPub돋움체 Light" panose="00000300000000000000" pitchFamily="2" charset="-127"/>
                  <a:ea typeface="KoPub돋움체 Light" panose="00000300000000000000" pitchFamily="2" charset="-127"/>
                </a:rPr>
                <a:t>아웃소싱 </a:t>
              </a:r>
              <a:r>
                <a:rPr lang="en-US" altLang="ko-KR" sz="900" b="1">
                  <a:solidFill>
                    <a:srgbClr val="00338D"/>
                  </a:solidFill>
                  <a:latin typeface="KoPub돋움체 Light" panose="00000300000000000000" pitchFamily="2" charset="-127"/>
                  <a:ea typeface="KoPub돋움체 Light" panose="00000300000000000000" pitchFamily="2" charset="-127"/>
                </a:rPr>
                <a:t>(Outsourcing)</a:t>
              </a:r>
            </a:p>
            <a:p>
              <a:pPr marL="108000" indent="-108000">
                <a:lnSpc>
                  <a:spcPct val="120000"/>
                </a:lnSpc>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전임상 테스트</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임상시험 모니터링</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환자 모집 등 </a:t>
              </a:r>
              <a:r>
                <a:rPr lang="ko-KR" altLang="en-US" sz="800" err="1">
                  <a:solidFill>
                    <a:schemeClr val="tx1"/>
                  </a:solidFill>
                  <a:latin typeface="KoPub돋움체 Light" panose="00000300000000000000" pitchFamily="2" charset="-127"/>
                  <a:ea typeface="KoPub돋움체 Light" panose="00000300000000000000" pitchFamily="2" charset="-127"/>
                </a:rPr>
                <a:t>비핵심</a:t>
              </a:r>
              <a:r>
                <a:rPr lang="ko-KR" altLang="en-US" sz="800">
                  <a:solidFill>
                    <a:schemeClr val="tx1"/>
                  </a:solidFill>
                  <a:latin typeface="KoPub돋움체 Light" panose="00000300000000000000" pitchFamily="2" charset="-127"/>
                  <a:ea typeface="KoPub돋움체 Light" panose="00000300000000000000" pitchFamily="2" charset="-127"/>
                </a:rPr>
                <a:t> 분야에서 임상 대행기업</a:t>
              </a:r>
              <a:r>
                <a:rPr lang="en-US" altLang="ko-KR" sz="800">
                  <a:solidFill>
                    <a:schemeClr val="tx1"/>
                  </a:solidFill>
                  <a:latin typeface="KoPub돋움체 Light" panose="00000300000000000000" pitchFamily="2" charset="-127"/>
                  <a:ea typeface="KoPub돋움체 Light" panose="00000300000000000000" pitchFamily="2" charset="-127"/>
                </a:rPr>
                <a:t>(CRO) </a:t>
              </a:r>
              <a:r>
                <a:rPr lang="ko-KR" altLang="en-US" sz="800">
                  <a:solidFill>
                    <a:schemeClr val="tx1"/>
                  </a:solidFill>
                  <a:latin typeface="KoPub돋움체 Light" panose="00000300000000000000" pitchFamily="2" charset="-127"/>
                  <a:ea typeface="KoPub돋움체 Light" panose="00000300000000000000" pitchFamily="2" charset="-127"/>
                </a:rPr>
                <a:t>등과 같은 외부 자원을 활용하는 방식</a:t>
              </a:r>
              <a:endParaRPr lang="en-US" altLang="ko-KR" sz="800">
                <a:solidFill>
                  <a:schemeClr val="tx1"/>
                </a:solidFill>
                <a:latin typeface="KoPub돋움체 Light" panose="00000300000000000000" pitchFamily="2" charset="-127"/>
                <a:ea typeface="KoPub돋움체 Light" panose="00000300000000000000" pitchFamily="2" charset="-127"/>
              </a:endParaRPr>
            </a:p>
            <a:p>
              <a:pPr marL="108000" indent="-108000">
                <a:lnSpc>
                  <a:spcPct val="120000"/>
                </a:lnSpc>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바이오 의약품 시장의 성장으로 제조역량의 중요성이 커지며 </a:t>
              </a:r>
              <a:r>
                <a:rPr lang="en-US" altLang="ko-KR" sz="800">
                  <a:solidFill>
                    <a:schemeClr val="tx1"/>
                  </a:solidFill>
                  <a:latin typeface="KoPub돋움체 Light" panose="00000300000000000000" pitchFamily="2" charset="-127"/>
                  <a:ea typeface="KoPub돋움체 Light" panose="00000300000000000000" pitchFamily="2" charset="-127"/>
                </a:rPr>
                <a:t>CRO, CMO </a:t>
              </a:r>
              <a:r>
                <a:rPr lang="ko-KR" altLang="en-US" sz="800">
                  <a:solidFill>
                    <a:schemeClr val="tx1"/>
                  </a:solidFill>
                  <a:latin typeface="KoPub돋움체 Light" panose="00000300000000000000" pitchFamily="2" charset="-127"/>
                  <a:ea typeface="KoPub돋움체 Light" panose="00000300000000000000" pitchFamily="2" charset="-127"/>
                </a:rPr>
                <a:t>등 아웃소싱 서비스가 빠르게 성장 중임</a:t>
              </a:r>
              <a:endParaRPr lang="en-US" altLang="ko-KR" sz="800">
                <a:solidFill>
                  <a:schemeClr val="tx1"/>
                </a:solidFill>
                <a:latin typeface="KoPub돋움체 Light" panose="00000300000000000000" pitchFamily="2" charset="-127"/>
                <a:ea typeface="KoPub돋움체 Light" panose="00000300000000000000" pitchFamily="2" charset="-127"/>
              </a:endParaRPr>
            </a:p>
            <a:p>
              <a:pPr marL="108000" indent="-108000">
                <a:lnSpc>
                  <a:spcPct val="120000"/>
                </a:lnSpc>
                <a:buClr>
                  <a:srgbClr val="005EB8"/>
                </a:buClr>
                <a:buFont typeface="Wingdings" panose="05000000000000000000" pitchFamily="2" charset="2"/>
                <a:buChar char="§"/>
              </a:pPr>
              <a:endParaRPr lang="ko-KR" altLang="en-US" sz="800">
                <a:solidFill>
                  <a:schemeClr val="tx1"/>
                </a:solidFill>
                <a:latin typeface="KoPub돋움체 Light" panose="00000300000000000000" pitchFamily="2" charset="-127"/>
                <a:ea typeface="KoPub돋움체 Light" panose="00000300000000000000" pitchFamily="2" charset="-127"/>
              </a:endParaRPr>
            </a:p>
          </p:txBody>
        </p:sp>
      </p:grpSp>
      <p:grpSp>
        <p:nvGrpSpPr>
          <p:cNvPr id="62" name="그룹 61">
            <a:extLst>
              <a:ext uri="{FF2B5EF4-FFF2-40B4-BE49-F238E27FC236}">
                <a16:creationId xmlns:a16="http://schemas.microsoft.com/office/drawing/2014/main" id="{C6CCFB64-0805-CB3A-629C-96B3BA81510A}"/>
              </a:ext>
            </a:extLst>
          </p:cNvPr>
          <p:cNvGrpSpPr/>
          <p:nvPr/>
        </p:nvGrpSpPr>
        <p:grpSpPr>
          <a:xfrm>
            <a:off x="5379549" y="2893523"/>
            <a:ext cx="4037501" cy="972000"/>
            <a:chOff x="5379549" y="2916905"/>
            <a:chExt cx="4037501" cy="972000"/>
          </a:xfrm>
        </p:grpSpPr>
        <p:sp>
          <p:nvSpPr>
            <p:cNvPr id="36" name="직사각형 35">
              <a:extLst>
                <a:ext uri="{FF2B5EF4-FFF2-40B4-BE49-F238E27FC236}">
                  <a16:creationId xmlns:a16="http://schemas.microsoft.com/office/drawing/2014/main" id="{078A8D25-8FDC-05F1-60C6-E9F0D9815192}"/>
                </a:ext>
              </a:extLst>
            </p:cNvPr>
            <p:cNvSpPr/>
            <p:nvPr/>
          </p:nvSpPr>
          <p:spPr>
            <a:xfrm>
              <a:off x="5379549" y="2916905"/>
              <a:ext cx="747185" cy="972000"/>
            </a:xfrm>
            <a:prstGeom prst="rect">
              <a:avLst/>
            </a:prstGeom>
            <a:solidFill>
              <a:srgbClr val="5F7FB8"/>
            </a:solidFill>
            <a:ln w="9525">
              <a:solidFill>
                <a:srgbClr val="5F7FB8"/>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err="1">
                  <a:solidFill>
                    <a:schemeClr val="bg1"/>
                  </a:solidFill>
                  <a:latin typeface="KoPub돋움체 Light" panose="00000300000000000000" pitchFamily="2" charset="-127"/>
                  <a:ea typeface="KoPub돋움체 Light" panose="00000300000000000000" pitchFamily="2" charset="-127"/>
                </a:rPr>
                <a:t>라이센싱</a:t>
              </a:r>
              <a:endParaRPr lang="ko-KR" altLang="en-US" sz="900" b="1">
                <a:solidFill>
                  <a:schemeClr val="bg1"/>
                </a:solidFill>
                <a:latin typeface="KoPub돋움체 Light" panose="00000300000000000000" pitchFamily="2" charset="-127"/>
                <a:ea typeface="KoPub돋움체 Light" panose="00000300000000000000" pitchFamily="2" charset="-127"/>
              </a:endParaRPr>
            </a:p>
          </p:txBody>
        </p:sp>
        <p:sp>
          <p:nvSpPr>
            <p:cNvPr id="38" name="직사각형 37">
              <a:extLst>
                <a:ext uri="{FF2B5EF4-FFF2-40B4-BE49-F238E27FC236}">
                  <a16:creationId xmlns:a16="http://schemas.microsoft.com/office/drawing/2014/main" id="{1718083B-499E-E39D-57CA-236B95D792DA}"/>
                </a:ext>
              </a:extLst>
            </p:cNvPr>
            <p:cNvSpPr/>
            <p:nvPr/>
          </p:nvSpPr>
          <p:spPr>
            <a:xfrm>
              <a:off x="6177050" y="2916905"/>
              <a:ext cx="3240000" cy="972000"/>
            </a:xfrm>
            <a:prstGeom prst="rect">
              <a:avLst/>
            </a:prstGeom>
            <a:solidFill>
              <a:schemeClr val="bg1"/>
            </a:solidFill>
            <a:ln w="12700">
              <a:solidFill>
                <a:srgbClr val="5F7FB8"/>
              </a:solidFill>
            </a:ln>
          </p:spPr>
          <p:style>
            <a:lnRef idx="2">
              <a:schemeClr val="accent1">
                <a:shade val="50000"/>
              </a:schemeClr>
            </a:lnRef>
            <a:fillRef idx="1">
              <a:schemeClr val="accent1"/>
            </a:fillRef>
            <a:effectRef idx="0">
              <a:schemeClr val="accent1"/>
            </a:effectRef>
            <a:fontRef idx="minor">
              <a:schemeClr val="lt1"/>
            </a:fontRef>
          </p:style>
          <p:txBody>
            <a:bodyPr lIns="54000" tIns="18000" rIns="54000" bIns="18000" rtlCol="0" anchor="ctr" anchorCtr="0"/>
            <a:lstStyle/>
            <a:p>
              <a:pPr>
                <a:spcAft>
                  <a:spcPts val="300"/>
                </a:spcAft>
              </a:pPr>
              <a:r>
                <a:rPr lang="ko-KR" altLang="en-US" sz="900" b="1" err="1">
                  <a:solidFill>
                    <a:srgbClr val="00338D"/>
                  </a:solidFill>
                  <a:latin typeface="KoPub돋움체 Light" panose="00000300000000000000" pitchFamily="2" charset="-127"/>
                  <a:ea typeface="KoPub돋움체 Light" panose="00000300000000000000" pitchFamily="2" charset="-127"/>
                </a:rPr>
                <a:t>라이센싱</a:t>
              </a:r>
              <a:r>
                <a:rPr lang="ko-KR" altLang="en-US" sz="900" b="1">
                  <a:solidFill>
                    <a:srgbClr val="00338D"/>
                  </a:solidFill>
                  <a:latin typeface="KoPub돋움체 Light" panose="00000300000000000000" pitchFamily="2" charset="-127"/>
                  <a:ea typeface="KoPub돋움체 Light" panose="00000300000000000000" pitchFamily="2" charset="-127"/>
                </a:rPr>
                <a:t> </a:t>
              </a:r>
              <a:r>
                <a:rPr lang="en-US" altLang="ko-KR" sz="900" b="1">
                  <a:solidFill>
                    <a:srgbClr val="00338D"/>
                  </a:solidFill>
                  <a:latin typeface="KoPub돋움체 Light" panose="00000300000000000000" pitchFamily="2" charset="-127"/>
                  <a:ea typeface="KoPub돋움체 Light" panose="00000300000000000000" pitchFamily="2" charset="-127"/>
                </a:rPr>
                <a:t>(Licensing)</a:t>
              </a:r>
            </a:p>
            <a:p>
              <a:pPr marL="108000" indent="-108000">
                <a:spcAft>
                  <a:spcPts val="300"/>
                </a:spcAft>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기술 수출</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기술 도입</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인수합병</a:t>
              </a:r>
              <a:r>
                <a:rPr lang="en-US" altLang="ko-KR" sz="800">
                  <a:solidFill>
                    <a:schemeClr val="tx1"/>
                  </a:solidFill>
                  <a:latin typeface="KoPub돋움체 Light" panose="00000300000000000000" pitchFamily="2" charset="-127"/>
                  <a:ea typeface="KoPub돋움체 Light" panose="00000300000000000000" pitchFamily="2" charset="-127"/>
                </a:rPr>
                <a:t>(M&amp;A), </a:t>
              </a:r>
              <a:r>
                <a:rPr lang="ko-KR" altLang="en-US" sz="800" err="1">
                  <a:solidFill>
                    <a:schemeClr val="tx1"/>
                  </a:solidFill>
                  <a:latin typeface="KoPub돋움체 Light" panose="00000300000000000000" pitchFamily="2" charset="-127"/>
                  <a:ea typeface="KoPub돋움체 Light" panose="00000300000000000000" pitchFamily="2" charset="-127"/>
                </a:rPr>
                <a:t>바이오벤처</a:t>
              </a:r>
              <a:r>
                <a:rPr lang="ko-KR" altLang="en-US" sz="800">
                  <a:solidFill>
                    <a:schemeClr val="tx1"/>
                  </a:solidFill>
                  <a:latin typeface="KoPub돋움체 Light" panose="00000300000000000000" pitchFamily="2" charset="-127"/>
                  <a:ea typeface="KoPub돋움체 Light" panose="00000300000000000000" pitchFamily="2" charset="-127"/>
                </a:rPr>
                <a:t> 투자 등을 포함</a:t>
              </a:r>
              <a:endParaRPr lang="en-US" altLang="ko-KR" sz="800">
                <a:solidFill>
                  <a:schemeClr val="tx1"/>
                </a:solidFill>
                <a:latin typeface="KoPub돋움체 Light" panose="00000300000000000000" pitchFamily="2" charset="-127"/>
                <a:ea typeface="KoPub돋움체 Light" panose="00000300000000000000" pitchFamily="2" charset="-127"/>
              </a:endParaRPr>
            </a:p>
            <a:p>
              <a:pPr marL="108000" indent="-108000">
                <a:spcAft>
                  <a:spcPts val="300"/>
                </a:spcAft>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기술을 보유하고 있지만 높은 임상비용을 감당하기 어려운 중소 제약사는 기술수출을 통해 자금 충당 및 신약 개발에 재투자 가능</a:t>
              </a:r>
              <a:endParaRPr lang="en-US" altLang="ko-KR" sz="800">
                <a:solidFill>
                  <a:schemeClr val="tx1"/>
                </a:solidFill>
                <a:latin typeface="KoPub돋움체 Light" panose="00000300000000000000" pitchFamily="2" charset="-127"/>
                <a:ea typeface="KoPub돋움체 Light" panose="00000300000000000000" pitchFamily="2" charset="-127"/>
              </a:endParaRPr>
            </a:p>
            <a:p>
              <a:pPr marL="108000" indent="-108000">
                <a:spcAft>
                  <a:spcPts val="300"/>
                </a:spcAft>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기술이전 받는 기업은 혁신 기술 및 신약 후보 물질을 확보함으로써 신약개발 속도를 높이고 자체 파이프라인을 확대 가능</a:t>
              </a:r>
            </a:p>
          </p:txBody>
        </p:sp>
      </p:grpSp>
      <p:grpSp>
        <p:nvGrpSpPr>
          <p:cNvPr id="61" name="그룹 60">
            <a:extLst>
              <a:ext uri="{FF2B5EF4-FFF2-40B4-BE49-F238E27FC236}">
                <a16:creationId xmlns:a16="http://schemas.microsoft.com/office/drawing/2014/main" id="{264150AB-B5A4-591A-8947-1546A636AC5F}"/>
              </a:ext>
            </a:extLst>
          </p:cNvPr>
          <p:cNvGrpSpPr/>
          <p:nvPr/>
        </p:nvGrpSpPr>
        <p:grpSpPr>
          <a:xfrm>
            <a:off x="5379549" y="3971896"/>
            <a:ext cx="4037501" cy="972000"/>
            <a:chOff x="5379549" y="4018658"/>
            <a:chExt cx="4037501" cy="972000"/>
          </a:xfrm>
          <a:solidFill>
            <a:srgbClr val="2B55A0"/>
          </a:solidFill>
        </p:grpSpPr>
        <p:sp>
          <p:nvSpPr>
            <p:cNvPr id="37" name="직사각형 36">
              <a:extLst>
                <a:ext uri="{FF2B5EF4-FFF2-40B4-BE49-F238E27FC236}">
                  <a16:creationId xmlns:a16="http://schemas.microsoft.com/office/drawing/2014/main" id="{957F28C5-0961-F82E-7249-9503E4992932}"/>
                </a:ext>
              </a:extLst>
            </p:cNvPr>
            <p:cNvSpPr/>
            <p:nvPr/>
          </p:nvSpPr>
          <p:spPr>
            <a:xfrm>
              <a:off x="5379549" y="4018658"/>
              <a:ext cx="747185" cy="972000"/>
            </a:xfrm>
            <a:prstGeom prst="rect">
              <a:avLst/>
            </a:prstGeom>
            <a:grpFill/>
            <a:ln w="9525">
              <a:solidFill>
                <a:srgbClr val="2B55A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KoPub돋움체 Light" panose="00000300000000000000" pitchFamily="2" charset="-127"/>
                  <a:ea typeface="KoPub돋움체 Light" panose="00000300000000000000" pitchFamily="2" charset="-127"/>
                </a:rPr>
                <a:t>협업</a:t>
              </a:r>
            </a:p>
          </p:txBody>
        </p:sp>
        <p:sp>
          <p:nvSpPr>
            <p:cNvPr id="39" name="직사각형 38">
              <a:extLst>
                <a:ext uri="{FF2B5EF4-FFF2-40B4-BE49-F238E27FC236}">
                  <a16:creationId xmlns:a16="http://schemas.microsoft.com/office/drawing/2014/main" id="{D853CBEC-BB9D-2D3D-40AA-1D27F0B6CF53}"/>
                </a:ext>
              </a:extLst>
            </p:cNvPr>
            <p:cNvSpPr/>
            <p:nvPr/>
          </p:nvSpPr>
          <p:spPr>
            <a:xfrm>
              <a:off x="6177050" y="4018658"/>
              <a:ext cx="3240000" cy="972000"/>
            </a:xfrm>
            <a:prstGeom prst="rect">
              <a:avLst/>
            </a:prstGeom>
            <a:noFill/>
            <a:ln w="12700">
              <a:solidFill>
                <a:srgbClr val="2B55A0"/>
              </a:solidFill>
            </a:ln>
          </p:spPr>
          <p:style>
            <a:lnRef idx="2">
              <a:schemeClr val="accent1">
                <a:shade val="50000"/>
              </a:schemeClr>
            </a:lnRef>
            <a:fillRef idx="1">
              <a:schemeClr val="accent1"/>
            </a:fillRef>
            <a:effectRef idx="0">
              <a:schemeClr val="accent1"/>
            </a:effectRef>
            <a:fontRef idx="minor">
              <a:schemeClr val="lt1"/>
            </a:fontRef>
          </p:style>
          <p:txBody>
            <a:bodyPr lIns="54000" tIns="18000" rIns="54000" bIns="18000" rtlCol="0" anchor="ctr" anchorCtr="0"/>
            <a:lstStyle/>
            <a:p>
              <a:pPr>
                <a:spcAft>
                  <a:spcPts val="300"/>
                </a:spcAft>
              </a:pPr>
              <a:r>
                <a:rPr lang="ko-KR" altLang="en-US" sz="900" b="1">
                  <a:solidFill>
                    <a:srgbClr val="00338D"/>
                  </a:solidFill>
                  <a:latin typeface="KoPub돋움체 Light" panose="00000300000000000000" pitchFamily="2" charset="-127"/>
                  <a:ea typeface="KoPub돋움체 Light" panose="00000300000000000000" pitchFamily="2" charset="-127"/>
                </a:rPr>
                <a:t>협업 </a:t>
              </a:r>
              <a:r>
                <a:rPr lang="en-US" altLang="ko-KR" sz="900" b="1">
                  <a:solidFill>
                    <a:srgbClr val="00338D"/>
                  </a:solidFill>
                  <a:latin typeface="KoPub돋움체 Light" panose="00000300000000000000" pitchFamily="2" charset="-127"/>
                  <a:ea typeface="KoPub돋움체 Light" panose="00000300000000000000" pitchFamily="2" charset="-127"/>
                </a:rPr>
                <a:t>(Collaboration)</a:t>
              </a:r>
            </a:p>
            <a:p>
              <a:pPr marL="108000" indent="-108000">
                <a:spcAft>
                  <a:spcPts val="300"/>
                </a:spcAft>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외부 기업과 지식</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경험</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내부 역량과 자원을 공유하고 리스크를 분산하기 위한 공동개발 및 조인트 벤처 등을 의미함</a:t>
              </a:r>
            </a:p>
          </p:txBody>
        </p:sp>
      </p:grpSp>
      <p:grpSp>
        <p:nvGrpSpPr>
          <p:cNvPr id="60" name="그룹 59">
            <a:extLst>
              <a:ext uri="{FF2B5EF4-FFF2-40B4-BE49-F238E27FC236}">
                <a16:creationId xmlns:a16="http://schemas.microsoft.com/office/drawing/2014/main" id="{496B0494-1980-8DFE-27A6-D97445F63C95}"/>
              </a:ext>
            </a:extLst>
          </p:cNvPr>
          <p:cNvGrpSpPr/>
          <p:nvPr/>
        </p:nvGrpSpPr>
        <p:grpSpPr>
          <a:xfrm>
            <a:off x="5379547" y="5050267"/>
            <a:ext cx="4037501" cy="972000"/>
            <a:chOff x="5379547" y="5050267"/>
            <a:chExt cx="4037501" cy="972000"/>
          </a:xfrm>
        </p:grpSpPr>
        <p:sp>
          <p:nvSpPr>
            <p:cNvPr id="40" name="직사각형 39">
              <a:extLst>
                <a:ext uri="{FF2B5EF4-FFF2-40B4-BE49-F238E27FC236}">
                  <a16:creationId xmlns:a16="http://schemas.microsoft.com/office/drawing/2014/main" id="{086CE2C2-DE2D-F53D-2A99-EB1CC3267A44}"/>
                </a:ext>
              </a:extLst>
            </p:cNvPr>
            <p:cNvSpPr/>
            <p:nvPr/>
          </p:nvSpPr>
          <p:spPr>
            <a:xfrm>
              <a:off x="6177048" y="5050267"/>
              <a:ext cx="3240000" cy="972000"/>
            </a:xfrm>
            <a:prstGeom prst="rect">
              <a:avLst/>
            </a:prstGeom>
            <a:solidFill>
              <a:schemeClr val="bg1"/>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18000" rIns="54000" bIns="18000" rtlCol="0" anchor="ctr" anchorCtr="0"/>
            <a:lstStyle/>
            <a:p>
              <a:pPr>
                <a:spcAft>
                  <a:spcPts val="300"/>
                </a:spcAft>
              </a:pPr>
              <a:r>
                <a:rPr lang="ko-KR" altLang="en-US" sz="900" b="1">
                  <a:solidFill>
                    <a:srgbClr val="00338D"/>
                  </a:solidFill>
                  <a:latin typeface="KoPub돋움체 Light" panose="00000300000000000000" pitchFamily="2" charset="-127"/>
                  <a:ea typeface="KoPub돋움체 Light" panose="00000300000000000000" pitchFamily="2" charset="-127"/>
                </a:rPr>
                <a:t>오픈소스 </a:t>
              </a:r>
              <a:r>
                <a:rPr lang="en-US" altLang="ko-KR" sz="900" b="1">
                  <a:solidFill>
                    <a:srgbClr val="00338D"/>
                  </a:solidFill>
                  <a:latin typeface="KoPub돋움체 Light" panose="00000300000000000000" pitchFamily="2" charset="-127"/>
                  <a:ea typeface="KoPub돋움체 Light" panose="00000300000000000000" pitchFamily="2" charset="-127"/>
                </a:rPr>
                <a:t>(Open-Source)</a:t>
              </a:r>
            </a:p>
            <a:p>
              <a:pPr marL="108000" indent="-108000">
                <a:spcAft>
                  <a:spcPts val="300"/>
                </a:spcAft>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고도의 협업 네트워크를 바탕으로 신약 개발 전 단계에 걸쳐서 정보 및 기술을 공유하는 개념</a:t>
              </a:r>
            </a:p>
          </p:txBody>
        </p:sp>
        <p:sp>
          <p:nvSpPr>
            <p:cNvPr id="41" name="직사각형 40">
              <a:extLst>
                <a:ext uri="{FF2B5EF4-FFF2-40B4-BE49-F238E27FC236}">
                  <a16:creationId xmlns:a16="http://schemas.microsoft.com/office/drawing/2014/main" id="{F91B67F3-7DD2-A2F8-B223-5AB7A19F9B4D}"/>
                </a:ext>
              </a:extLst>
            </p:cNvPr>
            <p:cNvSpPr/>
            <p:nvPr/>
          </p:nvSpPr>
          <p:spPr>
            <a:xfrm>
              <a:off x="5379547" y="5050267"/>
              <a:ext cx="747185" cy="972000"/>
            </a:xfrm>
            <a:prstGeom prst="rect">
              <a:avLst/>
            </a:prstGeom>
            <a:solidFill>
              <a:srgbClr val="00338D"/>
            </a:solidFill>
            <a:ln w="9525">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KoPub돋움체 Light" panose="00000300000000000000" pitchFamily="2" charset="-127"/>
                  <a:ea typeface="KoPub돋움체 Light" panose="00000300000000000000" pitchFamily="2" charset="-127"/>
                </a:rPr>
                <a:t>오픈소스</a:t>
              </a:r>
            </a:p>
          </p:txBody>
        </p:sp>
      </p:grpSp>
      <p:sp>
        <p:nvSpPr>
          <p:cNvPr id="10" name="사각형: 둥근 모서리 9">
            <a:extLst>
              <a:ext uri="{FF2B5EF4-FFF2-40B4-BE49-F238E27FC236}">
                <a16:creationId xmlns:a16="http://schemas.microsoft.com/office/drawing/2014/main" id="{BBFEDE84-8179-6629-165D-508B9F7861DD}"/>
              </a:ext>
            </a:extLst>
          </p:cNvPr>
          <p:cNvSpPr/>
          <p:nvPr/>
        </p:nvSpPr>
        <p:spPr>
          <a:xfrm>
            <a:off x="544976" y="2750772"/>
            <a:ext cx="2088000" cy="72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50000"/>
              </a:lnSpc>
            </a:pPr>
            <a:r>
              <a:rPr lang="en-US" altLang="ko-KR" sz="800" b="1">
                <a:solidFill>
                  <a:schemeClr val="bg1"/>
                </a:solidFill>
                <a:latin typeface="KoPub돋움체 Light" panose="00000300000000000000" pitchFamily="2" charset="-127"/>
                <a:ea typeface="KoPub돋움체 Light" panose="00000300000000000000" pitchFamily="2" charset="-127"/>
              </a:rPr>
              <a:t>~2000</a:t>
            </a:r>
            <a:r>
              <a:rPr lang="ko-KR" altLang="en-US" sz="800" b="1">
                <a:solidFill>
                  <a:schemeClr val="bg1"/>
                </a:solidFill>
                <a:latin typeface="KoPub돋움체 Light" panose="00000300000000000000" pitchFamily="2" charset="-127"/>
                <a:ea typeface="KoPub돋움체 Light" panose="00000300000000000000" pitchFamily="2" charset="-127"/>
              </a:rPr>
              <a:t>년대</a:t>
            </a:r>
            <a:endParaRPr lang="en-US" altLang="ko-KR" sz="800" b="1">
              <a:solidFill>
                <a:schemeClr val="bg1"/>
              </a:solidFill>
              <a:latin typeface="KoPub돋움체 Light" panose="00000300000000000000" pitchFamily="2" charset="-127"/>
              <a:ea typeface="KoPub돋움체 Light" panose="00000300000000000000" pitchFamily="2" charset="-127"/>
            </a:endParaRPr>
          </a:p>
          <a:p>
            <a:pPr algn="ctr">
              <a:lnSpc>
                <a:spcPct val="150000"/>
              </a:lnSpc>
            </a:pPr>
            <a:r>
              <a:rPr lang="ko-KR" altLang="en-US" sz="1200" b="1">
                <a:solidFill>
                  <a:schemeClr val="bg1"/>
                </a:solidFill>
                <a:latin typeface="KoPub돋움체 Light" panose="00000300000000000000" pitchFamily="2" charset="-127"/>
                <a:ea typeface="KoPub돋움체 Light" panose="00000300000000000000" pitchFamily="2" charset="-127"/>
              </a:rPr>
              <a:t>폐쇄형 혁신</a:t>
            </a:r>
            <a:endParaRPr lang="en-US" altLang="ko-KR" sz="1200" b="1">
              <a:solidFill>
                <a:schemeClr val="bg1"/>
              </a:solidFill>
              <a:latin typeface="KoPub돋움체 Light" panose="00000300000000000000" pitchFamily="2" charset="-127"/>
              <a:ea typeface="KoPub돋움체 Light" panose="00000300000000000000" pitchFamily="2" charset="-127"/>
            </a:endParaRPr>
          </a:p>
          <a:p>
            <a:pPr algn="ctr">
              <a:lnSpc>
                <a:spcPct val="150000"/>
              </a:lnSpc>
            </a:pPr>
            <a:r>
              <a:rPr lang="en-US" altLang="ko-KR" sz="800" b="1">
                <a:solidFill>
                  <a:schemeClr val="bg1"/>
                </a:solidFill>
                <a:latin typeface="KoPub돋움체 Light" panose="00000300000000000000" pitchFamily="2" charset="-127"/>
                <a:ea typeface="KoPub돋움체 Light" panose="00000300000000000000" pitchFamily="2" charset="-127"/>
              </a:rPr>
              <a:t>(Closed Innovation)</a:t>
            </a:r>
          </a:p>
        </p:txBody>
      </p:sp>
      <p:sp>
        <p:nvSpPr>
          <p:cNvPr id="11" name="사각형: 둥근 모서리 10">
            <a:extLst>
              <a:ext uri="{FF2B5EF4-FFF2-40B4-BE49-F238E27FC236}">
                <a16:creationId xmlns:a16="http://schemas.microsoft.com/office/drawing/2014/main" id="{986E5C1A-B701-A3AE-9936-FE45F2C7BF5B}"/>
              </a:ext>
            </a:extLst>
          </p:cNvPr>
          <p:cNvSpPr/>
          <p:nvPr/>
        </p:nvSpPr>
        <p:spPr>
          <a:xfrm>
            <a:off x="2710234" y="2750772"/>
            <a:ext cx="2088000" cy="7200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20000"/>
              </a:lnSpc>
            </a:pPr>
            <a:r>
              <a:rPr lang="en-US" altLang="ko-KR" sz="800" b="1">
                <a:solidFill>
                  <a:schemeClr val="bg1"/>
                </a:solidFill>
                <a:latin typeface="KoPub돋움체 Light" panose="00000300000000000000" pitchFamily="2" charset="-127"/>
                <a:ea typeface="KoPub돋움체 Light" panose="00000300000000000000" pitchFamily="2" charset="-127"/>
              </a:rPr>
              <a:t>2010</a:t>
            </a:r>
            <a:r>
              <a:rPr lang="ko-KR" altLang="en-US" sz="800" b="1">
                <a:solidFill>
                  <a:schemeClr val="bg1"/>
                </a:solidFill>
                <a:latin typeface="KoPub돋움체 Light" panose="00000300000000000000" pitchFamily="2" charset="-127"/>
                <a:ea typeface="KoPub돋움체 Light" panose="00000300000000000000" pitchFamily="2" charset="-127"/>
              </a:rPr>
              <a:t>년대 이후</a:t>
            </a:r>
            <a:endParaRPr lang="en-US" altLang="ko-KR" sz="800" b="1">
              <a:solidFill>
                <a:schemeClr val="bg1"/>
              </a:solidFill>
              <a:latin typeface="KoPub돋움체 Light" panose="00000300000000000000" pitchFamily="2" charset="-127"/>
              <a:ea typeface="KoPub돋움체 Light" panose="00000300000000000000" pitchFamily="2" charset="-127"/>
            </a:endParaRPr>
          </a:p>
          <a:p>
            <a:pPr algn="ctr">
              <a:lnSpc>
                <a:spcPct val="150000"/>
              </a:lnSpc>
            </a:pPr>
            <a:r>
              <a:rPr lang="ko-KR" altLang="en-US" sz="1200" b="1">
                <a:solidFill>
                  <a:schemeClr val="bg1"/>
                </a:solidFill>
                <a:latin typeface="KoPub돋움체 Light" panose="00000300000000000000" pitchFamily="2" charset="-127"/>
                <a:ea typeface="KoPub돋움체 Light" panose="00000300000000000000" pitchFamily="2" charset="-127"/>
              </a:rPr>
              <a:t>개방형 혁신</a:t>
            </a:r>
            <a:endParaRPr lang="en-US" altLang="ko-KR" sz="1200" b="1">
              <a:solidFill>
                <a:schemeClr val="bg1"/>
              </a:solidFill>
              <a:latin typeface="KoPub돋움체 Light" panose="00000300000000000000" pitchFamily="2" charset="-127"/>
              <a:ea typeface="KoPub돋움체 Light" panose="00000300000000000000" pitchFamily="2" charset="-127"/>
            </a:endParaRPr>
          </a:p>
          <a:p>
            <a:pPr algn="ctr">
              <a:lnSpc>
                <a:spcPct val="150000"/>
              </a:lnSpc>
            </a:pPr>
            <a:r>
              <a:rPr lang="en-US" altLang="ko-KR" sz="800" b="1">
                <a:solidFill>
                  <a:schemeClr val="bg1"/>
                </a:solidFill>
                <a:latin typeface="KoPub돋움체 Light" panose="00000300000000000000" pitchFamily="2" charset="-127"/>
                <a:ea typeface="KoPub돋움체 Light" panose="00000300000000000000" pitchFamily="2" charset="-127"/>
              </a:rPr>
              <a:t>(Open Innovation)</a:t>
            </a:r>
          </a:p>
        </p:txBody>
      </p:sp>
      <p:sp>
        <p:nvSpPr>
          <p:cNvPr id="55" name="사각형: 둥근 모서리 54">
            <a:extLst>
              <a:ext uri="{FF2B5EF4-FFF2-40B4-BE49-F238E27FC236}">
                <a16:creationId xmlns:a16="http://schemas.microsoft.com/office/drawing/2014/main" id="{4EEA9AD0-5550-6798-3AF8-F1F526A26BD3}"/>
              </a:ext>
            </a:extLst>
          </p:cNvPr>
          <p:cNvSpPr/>
          <p:nvPr/>
        </p:nvSpPr>
        <p:spPr>
          <a:xfrm>
            <a:off x="547842" y="3572941"/>
            <a:ext cx="2088000" cy="432000"/>
          </a:xfrm>
          <a:prstGeom prst="roundRect">
            <a:avLst/>
          </a:prstGeom>
          <a:solidFill>
            <a:srgbClr val="FFFFFF"/>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자체 역량에 의존해 연구개발에서 사업화 단계까지 기밀을 유지하며 신약 개발 방식</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
        <p:nvSpPr>
          <p:cNvPr id="56" name="사각형: 둥근 모서리 55">
            <a:extLst>
              <a:ext uri="{FF2B5EF4-FFF2-40B4-BE49-F238E27FC236}">
                <a16:creationId xmlns:a16="http://schemas.microsoft.com/office/drawing/2014/main" id="{8CB6EF1F-B0E9-8EE7-15B5-996C2A73556A}"/>
              </a:ext>
            </a:extLst>
          </p:cNvPr>
          <p:cNvSpPr/>
          <p:nvPr/>
        </p:nvSpPr>
        <p:spPr>
          <a:xfrm>
            <a:off x="2711308" y="3572941"/>
            <a:ext cx="2088000" cy="432000"/>
          </a:xfrm>
          <a:prstGeom prst="roundRect">
            <a:avLst/>
          </a:prstGeom>
          <a:solidFill>
            <a:srgbClr val="FFFFFF"/>
          </a:solid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20000"/>
              </a:lnSpc>
            </a:pPr>
            <a:r>
              <a:rPr lang="ko-KR" altLang="en-US" sz="800" b="1">
                <a:solidFill>
                  <a:schemeClr val="tx1"/>
                </a:solidFill>
                <a:latin typeface="KoPub돋움체 Light" panose="00000300000000000000" pitchFamily="2" charset="-127"/>
                <a:ea typeface="KoPub돋움체 Light" panose="00000300000000000000" pitchFamily="2" charset="-127"/>
              </a:rPr>
              <a:t>신약 개발 과정에서 외부의 지식</a:t>
            </a:r>
            <a:r>
              <a:rPr lang="en-US" altLang="ko-KR" sz="800" b="1">
                <a:solidFill>
                  <a:schemeClr val="tx1"/>
                </a:solidFill>
                <a:latin typeface="KoPub돋움체 Light" panose="00000300000000000000" pitchFamily="2" charset="-127"/>
                <a:ea typeface="KoPub돋움체 Light" panose="00000300000000000000" pitchFamily="2" charset="-127"/>
              </a:rPr>
              <a:t>, </a:t>
            </a:r>
            <a:r>
              <a:rPr lang="ko-KR" altLang="en-US" sz="800" b="1">
                <a:solidFill>
                  <a:schemeClr val="tx1"/>
                </a:solidFill>
                <a:latin typeface="KoPub돋움체 Light" panose="00000300000000000000" pitchFamily="2" charset="-127"/>
                <a:ea typeface="KoPub돋움체 Light" panose="00000300000000000000" pitchFamily="2" charset="-127"/>
              </a:rPr>
              <a:t>기술</a:t>
            </a:r>
            <a:r>
              <a:rPr lang="en-US" altLang="ko-KR" sz="800" b="1">
                <a:solidFill>
                  <a:schemeClr val="tx1"/>
                </a:solidFill>
                <a:latin typeface="KoPub돋움체 Light" panose="00000300000000000000" pitchFamily="2" charset="-127"/>
                <a:ea typeface="KoPub돋움체 Light" panose="00000300000000000000" pitchFamily="2" charset="-127"/>
              </a:rPr>
              <a:t>, </a:t>
            </a:r>
            <a:r>
              <a:rPr lang="ko-KR" altLang="en-US" sz="800" b="1">
                <a:solidFill>
                  <a:schemeClr val="tx1"/>
                </a:solidFill>
                <a:latin typeface="KoPub돋움체 Light" panose="00000300000000000000" pitchFamily="2" charset="-127"/>
                <a:ea typeface="KoPub돋움체 Light" panose="00000300000000000000" pitchFamily="2" charset="-127"/>
              </a:rPr>
              <a:t>경험을 적극적으로 받아들이는 개발 방식</a:t>
            </a:r>
          </a:p>
        </p:txBody>
      </p:sp>
      <p:sp>
        <p:nvSpPr>
          <p:cNvPr id="57" name="사각형: 둥근 모서리 56">
            <a:extLst>
              <a:ext uri="{FF2B5EF4-FFF2-40B4-BE49-F238E27FC236}">
                <a16:creationId xmlns:a16="http://schemas.microsoft.com/office/drawing/2014/main" id="{629FF6AE-CCAE-8B82-D0AF-E7B93121D7A3}"/>
              </a:ext>
            </a:extLst>
          </p:cNvPr>
          <p:cNvSpPr/>
          <p:nvPr/>
        </p:nvSpPr>
        <p:spPr>
          <a:xfrm>
            <a:off x="547843" y="4107110"/>
            <a:ext cx="2088000" cy="846100"/>
          </a:xfrm>
          <a:prstGeom prst="roundRect">
            <a:avLst/>
          </a:prstGeom>
          <a:solidFill>
            <a:srgbClr val="FFFFFF"/>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08000" indent="-108000">
              <a:buFont typeface="Wingdings" panose="05000000000000000000" pitchFamily="2" charset="2"/>
              <a:buChar char="§"/>
            </a:pP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신약 개발 과정에서 장기간</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(10~15</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년</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고비용 소요</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pPr marL="108000" indent="-108000">
              <a:buFont typeface="Wingdings" panose="05000000000000000000" pitchFamily="2" charset="2"/>
              <a:buChar char="§"/>
            </a:pP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신약 개발 성공 시 막대한 이익 독점적 확보</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
        <p:nvSpPr>
          <p:cNvPr id="58" name="사각형: 둥근 모서리 57">
            <a:extLst>
              <a:ext uri="{FF2B5EF4-FFF2-40B4-BE49-F238E27FC236}">
                <a16:creationId xmlns:a16="http://schemas.microsoft.com/office/drawing/2014/main" id="{338AE3D3-7C96-C419-AA1D-58B7C5DB06B5}"/>
              </a:ext>
            </a:extLst>
          </p:cNvPr>
          <p:cNvSpPr/>
          <p:nvPr/>
        </p:nvSpPr>
        <p:spPr>
          <a:xfrm>
            <a:off x="2707868" y="4113804"/>
            <a:ext cx="2088000" cy="839406"/>
          </a:xfrm>
          <a:prstGeom prst="roundRect">
            <a:avLst/>
          </a:prstGeom>
          <a:solidFill>
            <a:srgbClr val="FFFFFF"/>
          </a:solid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08000" indent="-108000">
              <a:lnSpc>
                <a:spcPct val="120000"/>
              </a:lnSpc>
              <a:buFont typeface="Wingdings" panose="05000000000000000000" pitchFamily="2" charset="2"/>
              <a:buChar char="§"/>
            </a:pPr>
            <a:r>
              <a:rPr lang="ko-KR" altLang="en-US" sz="800" b="1">
                <a:solidFill>
                  <a:schemeClr val="tx1"/>
                </a:solidFill>
                <a:latin typeface="KoPub돋움체 Light" panose="00000300000000000000" pitchFamily="2" charset="-127"/>
                <a:ea typeface="KoPub돋움체 Light" panose="00000300000000000000" pitchFamily="2" charset="-127"/>
              </a:rPr>
              <a:t>협업을 통한 신약 개발 과정 단축 및 효율화 </a:t>
            </a:r>
            <a:endParaRPr lang="en-US" altLang="ko-KR" sz="800" b="1">
              <a:solidFill>
                <a:schemeClr val="tx1"/>
              </a:solidFill>
              <a:latin typeface="KoPub돋움체 Light" panose="00000300000000000000" pitchFamily="2" charset="-127"/>
              <a:ea typeface="KoPub돋움체 Light" panose="00000300000000000000" pitchFamily="2" charset="-127"/>
            </a:endParaRPr>
          </a:p>
          <a:p>
            <a:pPr marL="108000" indent="-108000">
              <a:lnSpc>
                <a:spcPct val="120000"/>
              </a:lnSpc>
              <a:buFont typeface="Wingdings" panose="05000000000000000000" pitchFamily="2" charset="2"/>
              <a:buChar char="§"/>
            </a:pPr>
            <a:r>
              <a:rPr lang="ko-KR" altLang="en-US" sz="800" b="1">
                <a:solidFill>
                  <a:schemeClr val="tx1"/>
                </a:solidFill>
                <a:latin typeface="KoPub돋움체 Light" panose="00000300000000000000" pitchFamily="2" charset="-127"/>
                <a:ea typeface="KoPub돋움체 Light" panose="00000300000000000000" pitchFamily="2" charset="-127"/>
              </a:rPr>
              <a:t>해외 기업</a:t>
            </a:r>
            <a:r>
              <a:rPr lang="en-US" altLang="ko-KR" sz="800" b="1">
                <a:solidFill>
                  <a:schemeClr val="tx1"/>
                </a:solidFill>
                <a:latin typeface="KoPub돋움체 Light" panose="00000300000000000000" pitchFamily="2" charset="-127"/>
                <a:ea typeface="KoPub돋움체 Light" panose="00000300000000000000" pitchFamily="2" charset="-127"/>
              </a:rPr>
              <a:t>, </a:t>
            </a:r>
            <a:r>
              <a:rPr lang="ko-KR" altLang="en-US" sz="800" b="1">
                <a:solidFill>
                  <a:schemeClr val="tx1"/>
                </a:solidFill>
                <a:latin typeface="KoPub돋움체 Light" panose="00000300000000000000" pitchFamily="2" charset="-127"/>
                <a:ea typeface="KoPub돋움체 Light" panose="00000300000000000000" pitchFamily="2" charset="-127"/>
              </a:rPr>
              <a:t>대학</a:t>
            </a:r>
            <a:r>
              <a:rPr lang="en-US" altLang="ko-KR" sz="800" b="1">
                <a:solidFill>
                  <a:schemeClr val="tx1"/>
                </a:solidFill>
                <a:latin typeface="KoPub돋움체 Light" panose="00000300000000000000" pitchFamily="2" charset="-127"/>
                <a:ea typeface="KoPub돋움체 Light" panose="00000300000000000000" pitchFamily="2" charset="-127"/>
              </a:rPr>
              <a:t>, </a:t>
            </a:r>
            <a:r>
              <a:rPr lang="ko-KR" altLang="en-US" sz="800" b="1">
                <a:solidFill>
                  <a:schemeClr val="tx1"/>
                </a:solidFill>
                <a:latin typeface="KoPub돋움체 Light" panose="00000300000000000000" pitchFamily="2" charset="-127"/>
                <a:ea typeface="KoPub돋움체 Light" panose="00000300000000000000" pitchFamily="2" charset="-127"/>
              </a:rPr>
              <a:t>바이오 클러스터</a:t>
            </a:r>
            <a:r>
              <a:rPr lang="en-US" altLang="ko-KR" sz="800" b="1">
                <a:solidFill>
                  <a:schemeClr val="tx1"/>
                </a:solidFill>
                <a:latin typeface="KoPub돋움체 Light" panose="00000300000000000000" pitchFamily="2" charset="-127"/>
                <a:ea typeface="KoPub돋움체 Light" panose="00000300000000000000" pitchFamily="2" charset="-127"/>
              </a:rPr>
              <a:t>, </a:t>
            </a:r>
            <a:r>
              <a:rPr lang="ko-KR" altLang="en-US" sz="800" b="1">
                <a:solidFill>
                  <a:schemeClr val="tx1"/>
                </a:solidFill>
                <a:latin typeface="KoPub돋움체 Light" panose="00000300000000000000" pitchFamily="2" charset="-127"/>
                <a:ea typeface="KoPub돋움체 Light" panose="00000300000000000000" pitchFamily="2" charset="-127"/>
              </a:rPr>
              <a:t>투자자 등과의 협업 통한 글로벌 시장 진출 발판 마련 </a:t>
            </a:r>
          </a:p>
        </p:txBody>
      </p:sp>
      <p:sp>
        <p:nvSpPr>
          <p:cNvPr id="68" name="화살표: 아래쪽 67">
            <a:extLst>
              <a:ext uri="{FF2B5EF4-FFF2-40B4-BE49-F238E27FC236}">
                <a16:creationId xmlns:a16="http://schemas.microsoft.com/office/drawing/2014/main" id="{83E46F8D-8416-C939-5791-34CAD7EE2ECE}"/>
              </a:ext>
            </a:extLst>
          </p:cNvPr>
          <p:cNvSpPr/>
          <p:nvPr/>
        </p:nvSpPr>
        <p:spPr>
          <a:xfrm>
            <a:off x="4990324" y="1807532"/>
            <a:ext cx="363568" cy="4285839"/>
          </a:xfrm>
          <a:prstGeom prst="downArrow">
            <a:avLst/>
          </a:prstGeom>
          <a:gradFill>
            <a:gsLst>
              <a:gs pos="0">
                <a:srgbClr val="00338D">
                  <a:alpha val="10000"/>
                </a:srgbClr>
              </a:gs>
              <a:gs pos="50000">
                <a:srgbClr val="00338D"/>
              </a:gs>
              <a:gs pos="85000">
                <a:srgbClr val="00338D"/>
              </a:gs>
              <a:gs pos="100000">
                <a:srgbClr val="00338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endParaRPr>
          </a:p>
        </p:txBody>
      </p:sp>
      <p:sp>
        <p:nvSpPr>
          <p:cNvPr id="69" name="TextBox 68">
            <a:extLst>
              <a:ext uri="{FF2B5EF4-FFF2-40B4-BE49-F238E27FC236}">
                <a16:creationId xmlns:a16="http://schemas.microsoft.com/office/drawing/2014/main" id="{58E89D93-7474-193D-1233-81738C441067}"/>
              </a:ext>
            </a:extLst>
          </p:cNvPr>
          <p:cNvSpPr txBox="1"/>
          <p:nvPr/>
        </p:nvSpPr>
        <p:spPr>
          <a:xfrm>
            <a:off x="502976" y="5905305"/>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err="1">
                <a:solidFill>
                  <a:schemeClr val="bg1">
                    <a:lumMod val="50000"/>
                  </a:schemeClr>
                </a:solidFill>
              </a:rPr>
              <a:t>한국제약바이오협회</a:t>
            </a:r>
            <a:r>
              <a:rPr lang="en-US" altLang="ko-KR">
                <a:solidFill>
                  <a:schemeClr val="bg1">
                    <a:lumMod val="50000"/>
                  </a:schemeClr>
                </a:solidFill>
              </a:rPr>
              <a:t>, </a:t>
            </a:r>
            <a:r>
              <a:rPr lang="ko-KR" altLang="en-US">
                <a:solidFill>
                  <a:schemeClr val="bg1">
                    <a:lumMod val="50000"/>
                  </a:schemeClr>
                </a:solidFill>
              </a:rPr>
              <a:t>한국무역협회</a:t>
            </a:r>
            <a:endParaRPr lang="en-US" altLang="ko-KR">
              <a:solidFill>
                <a:schemeClr val="bg1">
                  <a:lumMod val="50000"/>
                </a:schemeClr>
              </a:solidFill>
            </a:endParaRPr>
          </a:p>
        </p:txBody>
      </p:sp>
    </p:spTree>
    <p:extLst>
      <p:ext uri="{BB962C8B-B14F-4D97-AF65-F5344CB8AC3E}">
        <p14:creationId xmlns:p14="http://schemas.microsoft.com/office/powerpoint/2010/main" val="1230803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662305875"/>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01</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Executive Summary</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04</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algn="l" defTabSz="661751" rtl="0" eaLnBrk="1" latinLnBrk="1" hangingPunct="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Company Overview</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303111"/>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1485848"/>
                  </a:ext>
                </a:extLst>
              </a:tr>
            </a:tbl>
          </a:graphicData>
        </a:graphic>
      </p:graphicFrame>
    </p:spTree>
    <p:extLst>
      <p:ext uri="{BB962C8B-B14F-4D97-AF65-F5344CB8AC3E}">
        <p14:creationId xmlns:p14="http://schemas.microsoft.com/office/powerpoint/2010/main" val="1827941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04 Company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대상회사는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2018</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6</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상장한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현대사료</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社가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2022</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카나리아바이오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로 사명 변경하며 사료사업과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바이오사업을</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동시에 영위하고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2023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4</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월에는 대상회사의 자회사였던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『LSL C&amp;C』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합병을 완료하여</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LSL C&amp;C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자회사이자 평가대상자산을 보유하고 있던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『MH C&amp;C』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 직접 지배하게 됐습니다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a:t>대상회사 일반 현황</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일반 현황</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회사 연혁</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 name="그룹 1">
            <a:extLst>
              <a:ext uri="{FF2B5EF4-FFF2-40B4-BE49-F238E27FC236}">
                <a16:creationId xmlns:a16="http://schemas.microsoft.com/office/drawing/2014/main" id="{97FF44A5-9702-79B0-D2E4-235CB0DC08F4}"/>
              </a:ext>
            </a:extLst>
          </p:cNvPr>
          <p:cNvGrpSpPr/>
          <p:nvPr/>
        </p:nvGrpSpPr>
        <p:grpSpPr>
          <a:xfrm>
            <a:off x="502976" y="3741074"/>
            <a:ext cx="4341963" cy="288000"/>
            <a:chOff x="452439" y="1416168"/>
            <a:chExt cx="4392613" cy="288000"/>
          </a:xfrm>
        </p:grpSpPr>
        <p:sp>
          <p:nvSpPr>
            <p:cNvPr id="3" name="TextBox 2">
              <a:extLst>
                <a:ext uri="{FF2B5EF4-FFF2-40B4-BE49-F238E27FC236}">
                  <a16:creationId xmlns:a16="http://schemas.microsoft.com/office/drawing/2014/main" id="{FE0094BE-43DE-1D07-D4FD-7331F5DC53D2}"/>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rPr>
                <a:t>주요 주주 및 지분 구조</a:t>
              </a:r>
              <a:endParaRPr lang="en-US" altLang="ko-KR" sz="1100" b="1">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endParaRPr>
            </a:p>
          </p:txBody>
        </p:sp>
        <p:cxnSp>
          <p:nvCxnSpPr>
            <p:cNvPr id="4" name="직선 연결선 3">
              <a:extLst>
                <a:ext uri="{FF2B5EF4-FFF2-40B4-BE49-F238E27FC236}">
                  <a16:creationId xmlns:a16="http://schemas.microsoft.com/office/drawing/2014/main" id="{14C0F5A2-F26B-5F21-8121-BE8F4E496D07}"/>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673C33A1-0572-421A-EFEC-11D8D35F57C3}"/>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직사각형 6">
            <a:extLst>
              <a:ext uri="{FF2B5EF4-FFF2-40B4-BE49-F238E27FC236}">
                <a16:creationId xmlns:a16="http://schemas.microsoft.com/office/drawing/2014/main" id="{E8CD953F-C82D-D167-4343-76F6D0413B6C}"/>
              </a:ext>
            </a:extLst>
          </p:cNvPr>
          <p:cNvSpPr/>
          <p:nvPr/>
        </p:nvSpPr>
        <p:spPr>
          <a:xfrm>
            <a:off x="5528223" y="8146313"/>
            <a:ext cx="1368252" cy="596390"/>
          </a:xfrm>
          <a:prstGeom prst="rect">
            <a:avLst/>
          </a:prstGeom>
          <a:solidFill>
            <a:srgbClr val="FFB717"/>
          </a:solidFill>
          <a:ln>
            <a:solidFill>
              <a:srgbClr val="FFB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1100" b="1" err="1">
                <a:latin typeface="KoPub돋움체 Medium" panose="00000600000000000000" pitchFamily="2" charset="-127"/>
                <a:ea typeface="KoPub돋움체 Medium" panose="00000600000000000000" pitchFamily="2" charset="-127"/>
              </a:rPr>
              <a:t>카나리아바이오</a:t>
            </a:r>
            <a:endParaRPr lang="en-US" altLang="ko-KR" sz="1100" b="1">
              <a:latin typeface="KoPub돋움체 Medium" panose="00000600000000000000" pitchFamily="2" charset="-127"/>
              <a:ea typeface="KoPub돋움체 Medium" panose="00000600000000000000" pitchFamily="2" charset="-127"/>
            </a:endParaRPr>
          </a:p>
          <a:p>
            <a:pPr algn="ctr"/>
            <a:r>
              <a:rPr lang="en-US" altLang="ko-KR" sz="1100" b="1">
                <a:latin typeface="KoPub돋움체 Medium" panose="00000600000000000000" pitchFamily="2" charset="-127"/>
                <a:ea typeface="KoPub돋움체 Medium" panose="00000600000000000000" pitchFamily="2" charset="-127"/>
              </a:rPr>
              <a:t>(</a:t>
            </a:r>
            <a:r>
              <a:rPr lang="ko-KR" altLang="en-US" sz="1100" b="1" i="0">
                <a:solidFill>
                  <a:schemeClr val="lt1"/>
                </a:solidFill>
                <a:effectLst/>
                <a:latin typeface="KoPub돋움체 Medium" panose="00000600000000000000" pitchFamily="2" charset="-127"/>
                <a:ea typeface="KoPub돋움체 Medium" panose="00000600000000000000" pitchFamily="2" charset="-127"/>
              </a:rPr>
              <a:t>대상회사</a:t>
            </a:r>
            <a:r>
              <a:rPr lang="en-US" altLang="ko-KR" sz="1100" b="1">
                <a:latin typeface="KoPub돋움체 Medium" panose="00000600000000000000" pitchFamily="2" charset="-127"/>
                <a:ea typeface="KoPub돋움체 Medium" panose="00000600000000000000" pitchFamily="2" charset="-127"/>
              </a:rPr>
              <a:t>)</a:t>
            </a:r>
            <a:endParaRPr lang="ko-KR" altLang="en-US" sz="1100" b="1">
              <a:latin typeface="KoPub돋움체 Medium" panose="00000600000000000000" pitchFamily="2" charset="-127"/>
              <a:ea typeface="KoPub돋움체 Medium" panose="00000600000000000000" pitchFamily="2" charset="-127"/>
            </a:endParaRPr>
          </a:p>
        </p:txBody>
      </p:sp>
      <p:sp>
        <p:nvSpPr>
          <p:cNvPr id="8" name="직사각형 7">
            <a:extLst>
              <a:ext uri="{FF2B5EF4-FFF2-40B4-BE49-F238E27FC236}">
                <a16:creationId xmlns:a16="http://schemas.microsoft.com/office/drawing/2014/main" id="{399601CF-0CC0-68E8-2D07-DD77AE5BB720}"/>
              </a:ext>
            </a:extLst>
          </p:cNvPr>
          <p:cNvSpPr/>
          <p:nvPr/>
        </p:nvSpPr>
        <p:spPr>
          <a:xfrm>
            <a:off x="5507543" y="8980933"/>
            <a:ext cx="1409611" cy="596389"/>
          </a:xfrm>
          <a:prstGeom prst="rect">
            <a:avLst/>
          </a:prstGeom>
          <a:solidFill>
            <a:srgbClr val="FFCB5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1100" b="1" err="1">
                <a:latin typeface="KoPub돋움체 Medium" panose="00000600000000000000" pitchFamily="2" charset="-127"/>
                <a:ea typeface="KoPub돋움체 Medium" panose="00000600000000000000" pitchFamily="2" charset="-127"/>
              </a:rPr>
              <a:t>카나리아바이오</a:t>
            </a:r>
            <a:endParaRPr lang="en-US" altLang="ko-KR" sz="1100" b="1">
              <a:latin typeface="KoPub돋움체 Medium" panose="00000600000000000000" pitchFamily="2" charset="-127"/>
              <a:ea typeface="KoPub돋움체 Medium" panose="00000600000000000000" pitchFamily="2" charset="-127"/>
            </a:endParaRPr>
          </a:p>
          <a:p>
            <a:pPr algn="ctr"/>
            <a:r>
              <a:rPr lang="en-US" altLang="ko-KR" sz="1100" b="1">
                <a:latin typeface="KoPub돋움체 Medium" panose="00000600000000000000" pitchFamily="2" charset="-127"/>
                <a:ea typeface="KoPub돋움체 Medium" panose="00000600000000000000" pitchFamily="2" charset="-127"/>
              </a:rPr>
              <a:t>(</a:t>
            </a:r>
            <a:r>
              <a:rPr lang="ko-KR" altLang="en-US" sz="1100" b="1" i="0">
                <a:solidFill>
                  <a:schemeClr val="lt1"/>
                </a:solidFill>
                <a:effectLst/>
                <a:latin typeface="KoPub돋움체 Medium" panose="00000600000000000000" pitchFamily="2" charset="-127"/>
                <a:ea typeface="KoPub돋움체 Medium" panose="00000600000000000000" pitchFamily="2" charset="-127"/>
              </a:rPr>
              <a:t>舊 </a:t>
            </a:r>
            <a:r>
              <a:rPr lang="ko-KR" altLang="en-US" sz="1100" b="1" i="0" err="1">
                <a:solidFill>
                  <a:schemeClr val="lt1"/>
                </a:solidFill>
                <a:effectLst/>
                <a:latin typeface="KoPub돋움체 Medium" panose="00000600000000000000" pitchFamily="2" charset="-127"/>
                <a:ea typeface="KoPub돋움체 Medium" panose="00000600000000000000" pitchFamily="2" charset="-127"/>
              </a:rPr>
              <a:t>엠에이치씨앤씨</a:t>
            </a:r>
            <a:r>
              <a:rPr lang="en-US" altLang="ko-KR" sz="1100" b="1" i="0">
                <a:solidFill>
                  <a:schemeClr val="lt1"/>
                </a:solidFill>
                <a:effectLst/>
                <a:latin typeface="KoPub돋움체 Medium" panose="00000600000000000000" pitchFamily="2" charset="-127"/>
                <a:ea typeface="KoPub돋움체 Medium" panose="00000600000000000000" pitchFamily="2" charset="-127"/>
              </a:rPr>
              <a:t>)</a:t>
            </a:r>
            <a:endParaRPr lang="ko-KR" altLang="en-US" sz="1100" b="1">
              <a:latin typeface="KoPub돋움체 Medium" panose="00000600000000000000" pitchFamily="2" charset="-127"/>
              <a:ea typeface="KoPub돋움체 Medium" panose="00000600000000000000" pitchFamily="2" charset="-127"/>
            </a:endParaRPr>
          </a:p>
        </p:txBody>
      </p:sp>
      <p:cxnSp>
        <p:nvCxnSpPr>
          <p:cNvPr id="9" name="직선 화살표 연결선 8">
            <a:extLst>
              <a:ext uri="{FF2B5EF4-FFF2-40B4-BE49-F238E27FC236}">
                <a16:creationId xmlns:a16="http://schemas.microsoft.com/office/drawing/2014/main" id="{90E2AB78-8F01-7ECE-7BA2-6A67A9184267}"/>
              </a:ext>
            </a:extLst>
          </p:cNvPr>
          <p:cNvCxnSpPr>
            <a:cxnSpLocks/>
            <a:stCxn id="7" idx="2"/>
          </p:cNvCxnSpPr>
          <p:nvPr/>
        </p:nvCxnSpPr>
        <p:spPr>
          <a:xfrm>
            <a:off x="6212349" y="8742703"/>
            <a:ext cx="0" cy="245584"/>
          </a:xfrm>
          <a:prstGeom prst="straightConnector1">
            <a:avLst/>
          </a:prstGeom>
          <a:ln>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E761B376-0DEB-0B88-3D0C-20B657C8D923}"/>
              </a:ext>
            </a:extLst>
          </p:cNvPr>
          <p:cNvSpPr/>
          <p:nvPr/>
        </p:nvSpPr>
        <p:spPr>
          <a:xfrm>
            <a:off x="6207586" y="8739197"/>
            <a:ext cx="811282" cy="273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ko-KR" sz="1100" b="1">
                <a:solidFill>
                  <a:sysClr val="windowText" lastClr="000000"/>
                </a:solidFill>
                <a:latin typeface="KoPub돋움체 Medium" panose="00000600000000000000" pitchFamily="2" charset="-127"/>
                <a:ea typeface="KoPub돋움체 Medium" panose="00000600000000000000" pitchFamily="2" charset="-127"/>
              </a:rPr>
              <a:t>100%</a:t>
            </a:r>
            <a:endParaRPr lang="ko-KR" altLang="en-US" sz="1100" b="1">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11" name="직사각형 10">
            <a:extLst>
              <a:ext uri="{FF2B5EF4-FFF2-40B4-BE49-F238E27FC236}">
                <a16:creationId xmlns:a16="http://schemas.microsoft.com/office/drawing/2014/main" id="{E7B6E033-1AC5-CC6E-E774-F53B4EEE0F72}"/>
              </a:ext>
            </a:extLst>
          </p:cNvPr>
          <p:cNvSpPr/>
          <p:nvPr/>
        </p:nvSpPr>
        <p:spPr>
          <a:xfrm>
            <a:off x="3969536" y="7156133"/>
            <a:ext cx="2997770" cy="818397"/>
          </a:xfrm>
          <a:prstGeom prst="rect">
            <a:avLst/>
          </a:prstGeom>
          <a:solidFill>
            <a:srgbClr val="098E7E">
              <a:alpha val="5000"/>
            </a:srgbClr>
          </a:solidFill>
          <a:ln w="19050">
            <a:solidFill>
              <a:srgbClr val="00C0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sz="1100">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13" name="직사각형 12">
            <a:extLst>
              <a:ext uri="{FF2B5EF4-FFF2-40B4-BE49-F238E27FC236}">
                <a16:creationId xmlns:a16="http://schemas.microsoft.com/office/drawing/2014/main" id="{5C4828D1-45CC-1F01-B555-88868DAC219F}"/>
              </a:ext>
            </a:extLst>
          </p:cNvPr>
          <p:cNvSpPr/>
          <p:nvPr/>
        </p:nvSpPr>
        <p:spPr>
          <a:xfrm>
            <a:off x="5531768" y="7246449"/>
            <a:ext cx="1368252" cy="447257"/>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1000">
                <a:solidFill>
                  <a:sysClr val="windowText" lastClr="000000"/>
                </a:solidFill>
                <a:latin typeface="KoPub돋움체 Medium" panose="00000600000000000000" pitchFamily="2" charset="-127"/>
                <a:ea typeface="KoPub돋움체 Medium" panose="00000600000000000000" pitchFamily="2" charset="-127"/>
              </a:rPr>
              <a:t>기타 특수관계인</a:t>
            </a:r>
            <a:endParaRPr lang="en-US" altLang="ko-KR" sz="1000">
              <a:solidFill>
                <a:sysClr val="windowText" lastClr="000000"/>
              </a:solidFill>
              <a:latin typeface="KoPub돋움체 Medium" panose="00000600000000000000" pitchFamily="2" charset="-127"/>
              <a:ea typeface="KoPub돋움체 Medium" panose="00000600000000000000" pitchFamily="2" charset="-127"/>
            </a:endParaRPr>
          </a:p>
          <a:p>
            <a:pPr algn="ctr"/>
            <a:r>
              <a:rPr lang="en-US" altLang="ko-KR" sz="900">
                <a:solidFill>
                  <a:sysClr val="windowText" lastClr="000000"/>
                </a:solidFill>
                <a:latin typeface="KoPub돋움체 Medium" panose="00000600000000000000" pitchFamily="2" charset="-127"/>
                <a:ea typeface="KoPub돋움체 Medium" panose="00000600000000000000" pitchFamily="2" charset="-127"/>
              </a:rPr>
              <a:t>(</a:t>
            </a:r>
            <a:r>
              <a:rPr lang="ko-KR" altLang="en-US" sz="900">
                <a:solidFill>
                  <a:sysClr val="windowText" lastClr="000000"/>
                </a:solidFill>
                <a:latin typeface="KoPub돋움체 Medium" panose="00000600000000000000" pitchFamily="2" charset="-127"/>
                <a:ea typeface="KoPub돋움체 Medium" panose="00000600000000000000" pitchFamily="2" charset="-127"/>
              </a:rPr>
              <a:t>㈜</a:t>
            </a:r>
            <a:r>
              <a:rPr lang="ko-KR" altLang="en-US" sz="900" err="1">
                <a:solidFill>
                  <a:sysClr val="windowText" lastClr="000000"/>
                </a:solidFill>
                <a:latin typeface="KoPub돋움체 Medium" panose="00000600000000000000" pitchFamily="2" charset="-127"/>
                <a:ea typeface="KoPub돋움체 Medium" panose="00000600000000000000" pitchFamily="2" charset="-127"/>
              </a:rPr>
              <a:t>세종메디칼</a:t>
            </a:r>
            <a:r>
              <a:rPr lang="en-US" altLang="ko-KR" sz="900">
                <a:solidFill>
                  <a:sysClr val="windowText" lastClr="000000"/>
                </a:solidFill>
                <a:latin typeface="KoPub돋움체 Medium" panose="00000600000000000000" pitchFamily="2" charset="-127"/>
                <a:ea typeface="KoPub돋움체 Medium" panose="00000600000000000000" pitchFamily="2" charset="-127"/>
              </a:rPr>
              <a:t>, (</a:t>
            </a:r>
            <a:r>
              <a:rPr lang="ko-KR" altLang="en-US" sz="900">
                <a:solidFill>
                  <a:sysClr val="windowText" lastClr="000000"/>
                </a:solidFill>
                <a:latin typeface="KoPub돋움체 Medium" panose="00000600000000000000" pitchFamily="2" charset="-127"/>
                <a:ea typeface="KoPub돋움체 Medium" panose="00000600000000000000" pitchFamily="2" charset="-127"/>
              </a:rPr>
              <a:t>유</a:t>
            </a:r>
            <a:r>
              <a:rPr lang="en-US" altLang="ko-KR" sz="900">
                <a:solidFill>
                  <a:sysClr val="windowText" lastClr="000000"/>
                </a:solidFill>
                <a:latin typeface="KoPub돋움체 Medium" panose="00000600000000000000" pitchFamily="2" charset="-127"/>
                <a:ea typeface="KoPub돋움체 Medium" panose="00000600000000000000" pitchFamily="2" charset="-127"/>
              </a:rPr>
              <a:t>)</a:t>
            </a:r>
            <a:r>
              <a:rPr lang="ko-KR" altLang="en-US" sz="900" err="1">
                <a:solidFill>
                  <a:sysClr val="windowText" lastClr="000000"/>
                </a:solidFill>
                <a:latin typeface="KoPub돋움체 Medium" panose="00000600000000000000" pitchFamily="2" charset="-127"/>
                <a:ea typeface="KoPub돋움체 Medium" panose="00000600000000000000" pitchFamily="2" charset="-127"/>
              </a:rPr>
              <a:t>에스엘씨엔씨</a:t>
            </a:r>
            <a:r>
              <a:rPr lang="ko-KR" altLang="en-US" sz="900">
                <a:solidFill>
                  <a:sysClr val="windowText" lastClr="000000"/>
                </a:solidFill>
                <a:latin typeface="KoPub돋움체 Medium" panose="00000600000000000000" pitchFamily="2" charset="-127"/>
                <a:ea typeface="KoPub돋움체 Medium" panose="00000600000000000000" pitchFamily="2" charset="-127"/>
              </a:rPr>
              <a:t> 등</a:t>
            </a:r>
            <a:r>
              <a:rPr lang="en-US" altLang="ko-KR" sz="900">
                <a:solidFill>
                  <a:sysClr val="windowText" lastClr="000000"/>
                </a:solidFill>
                <a:latin typeface="KoPub돋움체 Medium" panose="00000600000000000000" pitchFamily="2" charset="-127"/>
                <a:ea typeface="KoPub돋움체 Medium" panose="00000600000000000000" pitchFamily="2" charset="-127"/>
              </a:rPr>
              <a:t>)</a:t>
            </a:r>
          </a:p>
        </p:txBody>
      </p:sp>
      <p:sp>
        <p:nvSpPr>
          <p:cNvPr id="14" name="직사각형 13">
            <a:extLst>
              <a:ext uri="{FF2B5EF4-FFF2-40B4-BE49-F238E27FC236}">
                <a16:creationId xmlns:a16="http://schemas.microsoft.com/office/drawing/2014/main" id="{3B9C6466-FA27-0074-08B6-399063BE29E6}"/>
              </a:ext>
            </a:extLst>
          </p:cNvPr>
          <p:cNvSpPr/>
          <p:nvPr/>
        </p:nvSpPr>
        <p:spPr>
          <a:xfrm>
            <a:off x="7076455" y="7244939"/>
            <a:ext cx="1239907" cy="45509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1000" b="1">
                <a:solidFill>
                  <a:sysClr val="windowText" lastClr="000000"/>
                </a:solidFill>
                <a:latin typeface="KoPub돋움체 Medium" panose="00000600000000000000" pitchFamily="2" charset="-127"/>
                <a:ea typeface="KoPub돋움체 Medium" panose="00000600000000000000" pitchFamily="2" charset="-127"/>
              </a:rPr>
              <a:t>소액주주</a:t>
            </a:r>
            <a:r>
              <a:rPr lang="ko-KR" altLang="en-US" sz="1000">
                <a:solidFill>
                  <a:sysClr val="windowText" lastClr="000000"/>
                </a:solidFill>
                <a:latin typeface="KoPub돋움체 Medium" panose="00000600000000000000" pitchFamily="2" charset="-127"/>
                <a:ea typeface="KoPub돋움체 Medium" panose="00000600000000000000" pitchFamily="2" charset="-127"/>
              </a:rPr>
              <a:t> 등</a:t>
            </a:r>
            <a:endParaRPr lang="en-US" altLang="ko-KR" sz="1000">
              <a:solidFill>
                <a:sysClr val="windowText" lastClr="000000"/>
              </a:solidFill>
              <a:latin typeface="KoPub돋움체 Medium" panose="00000600000000000000" pitchFamily="2" charset="-127"/>
              <a:ea typeface="KoPub돋움체 Medium" panose="00000600000000000000" pitchFamily="2" charset="-127"/>
            </a:endParaRPr>
          </a:p>
        </p:txBody>
      </p:sp>
      <p:cxnSp>
        <p:nvCxnSpPr>
          <p:cNvPr id="15" name="연결선: 꺾임 14">
            <a:extLst>
              <a:ext uri="{FF2B5EF4-FFF2-40B4-BE49-F238E27FC236}">
                <a16:creationId xmlns:a16="http://schemas.microsoft.com/office/drawing/2014/main" id="{7B8A5712-6568-9A8D-4BD5-BE04FB1491A3}"/>
              </a:ext>
            </a:extLst>
          </p:cNvPr>
          <p:cNvCxnSpPr>
            <a:cxnSpLocks/>
            <a:stCxn id="29" idx="2"/>
            <a:endCxn id="7" idx="0"/>
          </p:cNvCxnSpPr>
          <p:nvPr/>
        </p:nvCxnSpPr>
        <p:spPr>
          <a:xfrm rot="16200000" flipH="1">
            <a:off x="5260477" y="7194441"/>
            <a:ext cx="446278" cy="14574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연결선: 꺾임 15">
            <a:extLst>
              <a:ext uri="{FF2B5EF4-FFF2-40B4-BE49-F238E27FC236}">
                <a16:creationId xmlns:a16="http://schemas.microsoft.com/office/drawing/2014/main" id="{926B9E6F-B5E2-C4E3-EEAE-4B7FBA8E2FBE}"/>
              </a:ext>
            </a:extLst>
          </p:cNvPr>
          <p:cNvCxnSpPr>
            <a:cxnSpLocks/>
            <a:stCxn id="14" idx="2"/>
          </p:cNvCxnSpPr>
          <p:nvPr/>
        </p:nvCxnSpPr>
        <p:spPr>
          <a:xfrm rot="5400000">
            <a:off x="6844065" y="7071867"/>
            <a:ext cx="224177" cy="1480512"/>
          </a:xfrm>
          <a:prstGeom prst="bentConnector2">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2F0F25B0-DD23-9C63-34D4-AC829CAEA0CC}"/>
              </a:ext>
            </a:extLst>
          </p:cNvPr>
          <p:cNvSpPr/>
          <p:nvPr/>
        </p:nvSpPr>
        <p:spPr>
          <a:xfrm>
            <a:off x="4211737" y="7694256"/>
            <a:ext cx="815180" cy="22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ko-KR" sz="1100" b="1">
                <a:solidFill>
                  <a:sysClr val="windowText" lastClr="000000"/>
                </a:solidFill>
                <a:latin typeface="KoPub돋움체 Medium" panose="00000600000000000000" pitchFamily="2" charset="-127"/>
                <a:ea typeface="KoPub돋움체 Medium" panose="00000600000000000000" pitchFamily="2" charset="-127"/>
              </a:rPr>
              <a:t>42.21%</a:t>
            </a:r>
            <a:endParaRPr lang="ko-KR" altLang="en-US" sz="1100" b="1">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25" name="직사각형 24">
            <a:extLst>
              <a:ext uri="{FF2B5EF4-FFF2-40B4-BE49-F238E27FC236}">
                <a16:creationId xmlns:a16="http://schemas.microsoft.com/office/drawing/2014/main" id="{C975AD25-FB50-F0F7-D057-6A59CCAE8AB2}"/>
              </a:ext>
            </a:extLst>
          </p:cNvPr>
          <p:cNvSpPr/>
          <p:nvPr/>
        </p:nvSpPr>
        <p:spPr>
          <a:xfrm>
            <a:off x="3866313" y="8028524"/>
            <a:ext cx="1107090" cy="278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ko-KR" altLang="en-US" sz="1100" b="1">
                <a:solidFill>
                  <a:srgbClr val="098E7E"/>
                </a:solidFill>
                <a:latin typeface="KoPub돋움체 Medium" panose="00000600000000000000" pitchFamily="2" charset="-127"/>
                <a:ea typeface="KoPub돋움체 Medium" panose="00000600000000000000" pitchFamily="2" charset="-127"/>
              </a:rPr>
              <a:t>특수관계인</a:t>
            </a:r>
          </a:p>
        </p:txBody>
      </p:sp>
      <p:sp>
        <p:nvSpPr>
          <p:cNvPr id="26" name="직사각형 25">
            <a:extLst>
              <a:ext uri="{FF2B5EF4-FFF2-40B4-BE49-F238E27FC236}">
                <a16:creationId xmlns:a16="http://schemas.microsoft.com/office/drawing/2014/main" id="{443D1A06-70E5-135F-6673-4EAA233CDCA7}"/>
              </a:ext>
            </a:extLst>
          </p:cNvPr>
          <p:cNvSpPr/>
          <p:nvPr/>
        </p:nvSpPr>
        <p:spPr>
          <a:xfrm>
            <a:off x="1999328" y="4804183"/>
            <a:ext cx="1347468" cy="1302063"/>
          </a:xfrm>
          <a:prstGeom prst="rect">
            <a:avLst/>
          </a:prstGeom>
          <a:noFill/>
          <a:ln w="19050">
            <a:solidFill>
              <a:srgbClr val="FD349C"/>
            </a:solidFill>
            <a:prstDash val="sysDash"/>
          </a:ln>
          <a:extLst>
            <a:ext uri="{909E8E84-426E-40DD-AFC4-6F175D3DCCD1}">
              <a14:hiddenFill xmlns:a14="http://schemas.microsoft.com/office/drawing/2010/main">
                <a:solidFill>
                  <a:srgbClr val="00C0A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sz="1100">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27" name="직사각형 26">
            <a:extLst>
              <a:ext uri="{FF2B5EF4-FFF2-40B4-BE49-F238E27FC236}">
                <a16:creationId xmlns:a16="http://schemas.microsoft.com/office/drawing/2014/main" id="{2CE371CD-0E55-7986-8526-2D7FC1D3C83A}"/>
              </a:ext>
            </a:extLst>
          </p:cNvPr>
          <p:cNvSpPr/>
          <p:nvPr/>
        </p:nvSpPr>
        <p:spPr>
          <a:xfrm>
            <a:off x="5747134" y="7686890"/>
            <a:ext cx="811282" cy="22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ko-KR" sz="1100" b="1">
                <a:solidFill>
                  <a:sysClr val="windowText" lastClr="000000"/>
                </a:solidFill>
                <a:latin typeface="KoPub돋움체 Medium" panose="00000600000000000000" pitchFamily="2" charset="-127"/>
                <a:ea typeface="KoPub돋움체 Medium" panose="00000600000000000000" pitchFamily="2" charset="-127"/>
              </a:rPr>
              <a:t>8.52%</a:t>
            </a:r>
            <a:endParaRPr lang="ko-KR" altLang="en-US" sz="1100" b="1">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28" name="직사각형 27">
            <a:extLst>
              <a:ext uri="{FF2B5EF4-FFF2-40B4-BE49-F238E27FC236}">
                <a16:creationId xmlns:a16="http://schemas.microsoft.com/office/drawing/2014/main" id="{84450F2B-BB59-8059-D73A-FF87647E8A0C}"/>
              </a:ext>
            </a:extLst>
          </p:cNvPr>
          <p:cNvSpPr/>
          <p:nvPr/>
        </p:nvSpPr>
        <p:spPr>
          <a:xfrm>
            <a:off x="7147393" y="7686889"/>
            <a:ext cx="726117" cy="22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ko-KR" sz="1100" b="1">
                <a:solidFill>
                  <a:sysClr val="windowText" lastClr="000000"/>
                </a:solidFill>
                <a:latin typeface="KoPub돋움체 Medium" panose="00000600000000000000" pitchFamily="2" charset="-127"/>
                <a:ea typeface="KoPub돋움체 Medium" panose="00000600000000000000" pitchFamily="2" charset="-127"/>
              </a:rPr>
              <a:t>55.31%</a:t>
            </a:r>
            <a:endParaRPr lang="ko-KR" altLang="en-US" sz="1100" b="1">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29" name="직사각형 28">
            <a:extLst>
              <a:ext uri="{FF2B5EF4-FFF2-40B4-BE49-F238E27FC236}">
                <a16:creationId xmlns:a16="http://schemas.microsoft.com/office/drawing/2014/main" id="{B79368F6-169C-37E0-66F9-5A46FDB530BF}"/>
              </a:ext>
            </a:extLst>
          </p:cNvPr>
          <p:cNvSpPr/>
          <p:nvPr/>
        </p:nvSpPr>
        <p:spPr>
          <a:xfrm>
            <a:off x="4104245" y="7250421"/>
            <a:ext cx="1301277" cy="449614"/>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1000" err="1">
                <a:solidFill>
                  <a:sysClr val="windowText" lastClr="000000"/>
                </a:solidFill>
                <a:latin typeface="KoPub돋움체 Medium" panose="00000600000000000000" pitchFamily="2" charset="-127"/>
                <a:ea typeface="KoPub돋움체 Medium" panose="00000600000000000000" pitchFamily="2" charset="-127"/>
              </a:rPr>
              <a:t>카나리아바이오엠</a:t>
            </a:r>
            <a:endParaRPr lang="en-US" altLang="ko-KR" sz="1000">
              <a:solidFill>
                <a:sysClr val="windowText" lastClr="000000"/>
              </a:solidFill>
              <a:latin typeface="KoPub돋움체 Medium" panose="00000600000000000000" pitchFamily="2" charset="-127"/>
              <a:ea typeface="KoPub돋움체 Medium" panose="00000600000000000000" pitchFamily="2" charset="-127"/>
            </a:endParaRPr>
          </a:p>
          <a:p>
            <a:pPr algn="ctr"/>
            <a:r>
              <a:rPr lang="en-US" altLang="ko-KR" sz="1000">
                <a:solidFill>
                  <a:sysClr val="windowText" lastClr="000000"/>
                </a:solidFill>
                <a:latin typeface="KoPub돋움체 Medium" panose="00000600000000000000" pitchFamily="2" charset="-127"/>
                <a:ea typeface="KoPub돋움체 Medium" panose="00000600000000000000" pitchFamily="2" charset="-127"/>
              </a:rPr>
              <a:t>(</a:t>
            </a:r>
            <a:r>
              <a:rPr lang="ko-KR" altLang="ko-KR" sz="1000">
                <a:solidFill>
                  <a:sysClr val="windowText" lastClr="000000"/>
                </a:solidFill>
                <a:latin typeface="KoPub돋움체 Medium" panose="00000600000000000000" pitchFamily="2" charset="-127"/>
                <a:ea typeface="KoPub돋움체 Medium" panose="00000600000000000000" pitchFamily="2" charset="-127"/>
              </a:rPr>
              <a:t>舊</a:t>
            </a:r>
            <a:r>
              <a:rPr lang="en-US" altLang="ko-KR" sz="1000">
                <a:solidFill>
                  <a:sysClr val="windowText" lastClr="000000"/>
                </a:solidFill>
                <a:latin typeface="KoPub돋움체 Medium" panose="00000600000000000000" pitchFamily="2" charset="-127"/>
                <a:ea typeface="KoPub돋움체 Medium" panose="00000600000000000000" pitchFamily="2" charset="-127"/>
              </a:rPr>
              <a:t> </a:t>
            </a:r>
            <a:r>
              <a:rPr lang="ko-KR" altLang="en-US" sz="1000" err="1">
                <a:solidFill>
                  <a:sysClr val="windowText" lastClr="000000"/>
                </a:solidFill>
                <a:latin typeface="KoPub돋움체 Medium" panose="00000600000000000000" pitchFamily="2" charset="-127"/>
                <a:ea typeface="KoPub돋움체 Medium" panose="00000600000000000000" pitchFamily="2" charset="-127"/>
              </a:rPr>
              <a:t>두올물산</a:t>
            </a:r>
            <a:r>
              <a:rPr lang="en-US" altLang="ko-KR" sz="1000">
                <a:solidFill>
                  <a:sysClr val="windowText" lastClr="000000"/>
                </a:solidFill>
                <a:latin typeface="KoPub돋움체 Medium" panose="00000600000000000000" pitchFamily="2" charset="-127"/>
                <a:ea typeface="KoPub돋움체 Medium" panose="00000600000000000000" pitchFamily="2" charset="-127"/>
              </a:rPr>
              <a:t>)</a:t>
            </a:r>
            <a:endParaRPr lang="ko-KR" altLang="en-US" sz="1000">
              <a:solidFill>
                <a:sysClr val="windowText" lastClr="000000"/>
              </a:solidFill>
              <a:latin typeface="KoPub돋움체 Medium" panose="00000600000000000000" pitchFamily="2" charset="-127"/>
              <a:ea typeface="KoPub돋움체 Medium" panose="00000600000000000000" pitchFamily="2" charset="-127"/>
            </a:endParaRPr>
          </a:p>
        </p:txBody>
      </p:sp>
      <p:cxnSp>
        <p:nvCxnSpPr>
          <p:cNvPr id="30" name="직선 연결선 29">
            <a:extLst>
              <a:ext uri="{FF2B5EF4-FFF2-40B4-BE49-F238E27FC236}">
                <a16:creationId xmlns:a16="http://schemas.microsoft.com/office/drawing/2014/main" id="{4995A5EA-953B-22D1-ABED-693504381B19}"/>
              </a:ext>
            </a:extLst>
          </p:cNvPr>
          <p:cNvCxnSpPr>
            <a:cxnSpLocks/>
          </p:cNvCxnSpPr>
          <p:nvPr/>
        </p:nvCxnSpPr>
        <p:spPr>
          <a:xfrm>
            <a:off x="6211131" y="7709875"/>
            <a:ext cx="0" cy="348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5DC709-7008-5FD1-7EAC-25D430B6F68F}"/>
              </a:ext>
            </a:extLst>
          </p:cNvPr>
          <p:cNvSpPr txBox="1"/>
          <p:nvPr/>
        </p:nvSpPr>
        <p:spPr>
          <a:xfrm>
            <a:off x="7033157" y="8205791"/>
            <a:ext cx="1326506" cy="507831"/>
          </a:xfrm>
          <a:prstGeom prst="rect">
            <a:avLst/>
          </a:prstGeom>
          <a:noFill/>
        </p:spPr>
        <p:txBody>
          <a:bodyPr wrap="square" rtlCol="0">
            <a:spAutoFit/>
          </a:bodyPr>
          <a:lstStyle/>
          <a:p>
            <a:r>
              <a:rPr lang="en-US" altLang="ko-KR" sz="900" b="1">
                <a:solidFill>
                  <a:srgbClr val="FF0000"/>
                </a:solidFill>
                <a:latin typeface="KoPub돋움체 Medium" panose="00000600000000000000" pitchFamily="2" charset="-127"/>
                <a:ea typeface="KoPub돋움체 Medium" panose="00000600000000000000" pitchFamily="2" charset="-127"/>
              </a:rPr>
              <a:t>‘23</a:t>
            </a:r>
            <a:r>
              <a:rPr lang="ko-KR" altLang="en-US" sz="900" b="1">
                <a:solidFill>
                  <a:srgbClr val="FF0000"/>
                </a:solidFill>
                <a:latin typeface="KoPub돋움체 Medium" panose="00000600000000000000" pitchFamily="2" charset="-127"/>
                <a:ea typeface="KoPub돋움체 Medium" panose="00000600000000000000" pitchFamily="2" charset="-127"/>
              </a:rPr>
              <a:t>년 </a:t>
            </a:r>
            <a:r>
              <a:rPr lang="en-US" altLang="ko-KR" sz="900" b="1">
                <a:solidFill>
                  <a:srgbClr val="FF0000"/>
                </a:solidFill>
                <a:latin typeface="KoPub돋움체 Medium" panose="00000600000000000000" pitchFamily="2" charset="-127"/>
                <a:ea typeface="KoPub돋움체 Medium" panose="00000600000000000000" pitchFamily="2" charset="-127"/>
              </a:rPr>
              <a:t>4</a:t>
            </a:r>
            <a:r>
              <a:rPr lang="ko-KR" altLang="en-US" sz="900" b="1">
                <a:solidFill>
                  <a:srgbClr val="FF0000"/>
                </a:solidFill>
                <a:latin typeface="KoPub돋움체 Medium" panose="00000600000000000000" pitchFamily="2" charset="-127"/>
                <a:ea typeface="KoPub돋움체 Medium" panose="00000600000000000000" pitchFamily="2" charset="-127"/>
              </a:rPr>
              <a:t>월</a:t>
            </a:r>
            <a:r>
              <a:rPr lang="en-US" altLang="ko-KR" sz="900" b="1">
                <a:solidFill>
                  <a:srgbClr val="FF0000"/>
                </a:solidFill>
                <a:latin typeface="KoPub돋움체 Medium" panose="00000600000000000000" pitchFamily="2" charset="-127"/>
                <a:ea typeface="KoPub돋움체 Medium" panose="00000600000000000000" pitchFamily="2" charset="-127"/>
              </a:rPr>
              <a:t> </a:t>
            </a:r>
            <a:r>
              <a:rPr lang="ko-KR" altLang="en-US" sz="900" b="1">
                <a:solidFill>
                  <a:srgbClr val="FF0000"/>
                </a:solidFill>
                <a:latin typeface="KoPub돋움체 Medium" panose="00000600000000000000" pitchFamily="2" charset="-127"/>
                <a:ea typeface="KoPub돋움체 Medium" panose="00000600000000000000" pitchFamily="2" charset="-127"/>
              </a:rPr>
              <a:t>㈜</a:t>
            </a:r>
            <a:r>
              <a:rPr lang="ko-KR" altLang="en-US" sz="900" b="1" err="1">
                <a:solidFill>
                  <a:srgbClr val="FF0000"/>
                </a:solidFill>
                <a:latin typeface="KoPub돋움체 Medium" panose="00000600000000000000" pitchFamily="2" charset="-127"/>
                <a:ea typeface="KoPub돋움체 Medium" panose="00000600000000000000" pitchFamily="2" charset="-127"/>
              </a:rPr>
              <a:t>엘에스엘씨앤씨</a:t>
            </a:r>
            <a:r>
              <a:rPr lang="ko-KR" altLang="en-US" sz="900" b="1">
                <a:solidFill>
                  <a:srgbClr val="FF0000"/>
                </a:solidFill>
                <a:latin typeface="KoPub돋움체 Medium" panose="00000600000000000000" pitchFamily="2" charset="-127"/>
                <a:ea typeface="KoPub돋움체 Medium" panose="00000600000000000000" pitchFamily="2" charset="-127"/>
              </a:rPr>
              <a:t> 흡수합병</a:t>
            </a:r>
          </a:p>
        </p:txBody>
      </p:sp>
      <p:sp>
        <p:nvSpPr>
          <p:cNvPr id="33" name="직사각형 32">
            <a:extLst>
              <a:ext uri="{FF2B5EF4-FFF2-40B4-BE49-F238E27FC236}">
                <a16:creationId xmlns:a16="http://schemas.microsoft.com/office/drawing/2014/main" id="{A744DE6B-6E95-4F7E-722C-6ECB6B4248F8}"/>
              </a:ext>
            </a:extLst>
          </p:cNvPr>
          <p:cNvSpPr/>
          <p:nvPr/>
        </p:nvSpPr>
        <p:spPr>
          <a:xfrm>
            <a:off x="10086734" y="-6644"/>
            <a:ext cx="3832585" cy="3747402"/>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a:solidFill>
                  <a:schemeClr val="bg1"/>
                </a:solidFill>
              </a:rPr>
              <a:t>현대회계법인 보고서 </a:t>
            </a:r>
            <a:r>
              <a:rPr lang="en-US" altLang="ko-KR" sz="900">
                <a:solidFill>
                  <a:schemeClr val="bg1"/>
                </a:solidFill>
              </a:rPr>
              <a:t>+ </a:t>
            </a:r>
            <a:r>
              <a:rPr lang="ko-KR" altLang="en-US" sz="900">
                <a:solidFill>
                  <a:schemeClr val="bg1"/>
                </a:solidFill>
              </a:rPr>
              <a:t>홈페이지 참고해서 작성</a:t>
            </a:r>
          </a:p>
        </p:txBody>
      </p:sp>
      <p:pic>
        <p:nvPicPr>
          <p:cNvPr id="37" name="그림 36">
            <a:extLst>
              <a:ext uri="{FF2B5EF4-FFF2-40B4-BE49-F238E27FC236}">
                <a16:creationId xmlns:a16="http://schemas.microsoft.com/office/drawing/2014/main" id="{F16FFC31-E213-9224-222A-2E5A9EB0186C}"/>
              </a:ext>
            </a:extLst>
          </p:cNvPr>
          <p:cNvPicPr>
            <a:picLocks noChangeAspect="1"/>
          </p:cNvPicPr>
          <p:nvPr/>
        </p:nvPicPr>
        <p:blipFill>
          <a:blip r:embed="rId2"/>
          <a:stretch>
            <a:fillRect/>
          </a:stretch>
        </p:blipFill>
        <p:spPr>
          <a:xfrm>
            <a:off x="9977214" y="2581049"/>
            <a:ext cx="4424105" cy="2669128"/>
          </a:xfrm>
          <a:prstGeom prst="rect">
            <a:avLst/>
          </a:prstGeom>
        </p:spPr>
      </p:pic>
      <p:graphicFrame>
        <p:nvGraphicFramePr>
          <p:cNvPr id="39" name="표 38">
            <a:extLst>
              <a:ext uri="{FF2B5EF4-FFF2-40B4-BE49-F238E27FC236}">
                <a16:creationId xmlns:a16="http://schemas.microsoft.com/office/drawing/2014/main" id="{C1255343-96FB-8DE1-AC3A-B99B05A74699}"/>
              </a:ext>
            </a:extLst>
          </p:cNvPr>
          <p:cNvGraphicFramePr>
            <a:graphicFrameLocks noGrp="1"/>
          </p:cNvGraphicFramePr>
          <p:nvPr>
            <p:extLst>
              <p:ext uri="{D42A27DB-BD31-4B8C-83A1-F6EECF244321}">
                <p14:modId xmlns:p14="http://schemas.microsoft.com/office/powerpoint/2010/main" val="2292311742"/>
              </p:ext>
            </p:extLst>
          </p:nvPr>
        </p:nvGraphicFramePr>
        <p:xfrm>
          <a:off x="504000" y="1727999"/>
          <a:ext cx="4341050" cy="1833763"/>
        </p:xfrm>
        <a:graphic>
          <a:graphicData uri="http://schemas.openxmlformats.org/drawingml/2006/table">
            <a:tbl>
              <a:tblPr/>
              <a:tblGrid>
                <a:gridCol w="884853">
                  <a:extLst>
                    <a:ext uri="{9D8B030D-6E8A-4147-A177-3AD203B41FA5}">
                      <a16:colId xmlns:a16="http://schemas.microsoft.com/office/drawing/2014/main" val="3739406140"/>
                    </a:ext>
                  </a:extLst>
                </a:gridCol>
                <a:gridCol w="3456197">
                  <a:extLst>
                    <a:ext uri="{9D8B030D-6E8A-4147-A177-3AD203B41FA5}">
                      <a16:colId xmlns:a16="http://schemas.microsoft.com/office/drawing/2014/main" val="2320166700"/>
                    </a:ext>
                  </a:extLst>
                </a:gridCol>
              </a:tblGrid>
              <a:tr h="216000">
                <a:tc>
                  <a:txBody>
                    <a:bodyPr/>
                    <a:lstStyle/>
                    <a:p>
                      <a:pPr algn="ctr"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구분</a:t>
                      </a:r>
                    </a:p>
                  </a:txBody>
                  <a:tcPr marL="36000" marR="36000" marT="6350" marB="0" anchor="ctr">
                    <a:lnL>
                      <a:noFill/>
                    </a:lnL>
                    <a:lnR w="6350" cap="flat" cmpd="sng" algn="ctr">
                      <a:solidFill>
                        <a:srgbClr val="003383"/>
                      </a:solidFill>
                      <a:prstDash val="solid"/>
                      <a:round/>
                      <a:headEnd type="none" w="med" len="med"/>
                      <a:tailEnd type="none" w="med" len="med"/>
                    </a:lnR>
                    <a:lnT w="6350" cap="flat" cmpd="sng" algn="ctr">
                      <a:solidFill>
                        <a:srgbClr val="003383"/>
                      </a:solidFill>
                      <a:prstDash val="solid"/>
                      <a:round/>
                      <a:headEnd type="none" w="med" len="med"/>
                      <a:tailEnd type="none" w="med" len="med"/>
                    </a:lnT>
                    <a:lnB>
                      <a:noFill/>
                    </a:lnB>
                    <a:solidFill>
                      <a:srgbClr val="003383"/>
                    </a:solidFill>
                  </a:tcPr>
                </a:tc>
                <a:tc>
                  <a:txBody>
                    <a:bodyPr/>
                    <a:lstStyle/>
                    <a:p>
                      <a:pPr algn="l"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내용　</a:t>
                      </a:r>
                    </a:p>
                  </a:txBody>
                  <a:tcPr marL="36000" marR="36000" marT="6350" marB="0" anchor="ctr">
                    <a:lnL w="6350" cap="flat" cmpd="sng" algn="ctr">
                      <a:solidFill>
                        <a:srgbClr val="003383"/>
                      </a:solidFill>
                      <a:prstDash val="solid"/>
                      <a:round/>
                      <a:headEnd type="none" w="med" len="med"/>
                      <a:tailEnd type="none" w="med" len="med"/>
                    </a:lnL>
                    <a:lnR>
                      <a:noFill/>
                    </a:lnR>
                    <a:lnT w="6350" cap="flat" cmpd="sng" algn="ctr">
                      <a:solidFill>
                        <a:srgbClr val="003383"/>
                      </a:solidFill>
                      <a:prstDash val="solid"/>
                      <a:round/>
                      <a:headEnd type="none" w="med" len="med"/>
                      <a:tailEnd type="none" w="med" len="med"/>
                    </a:lnT>
                    <a:lnB>
                      <a:noFill/>
                    </a:lnB>
                    <a:solidFill>
                      <a:srgbClr val="003383"/>
                    </a:solidFill>
                  </a:tcPr>
                </a:tc>
                <a:extLst>
                  <a:ext uri="{0D108BD9-81ED-4DB2-BD59-A6C34878D82A}">
                    <a16:rowId xmlns:a16="http://schemas.microsoft.com/office/drawing/2014/main" val="3465521434"/>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회사명</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주</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카나리아바이오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舊</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현대사료</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40031190"/>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기업형태</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중견기업</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 KOSDAQ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상장</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6031232"/>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설립일</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1983</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년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03</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월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05</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일</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50992569"/>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본 사</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충청남도 천안시 동남구 용수골길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23</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02993805"/>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대표이사</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나한익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문현욱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각자 대표이사</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2179735"/>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임직원 수</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88</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명 </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0500494"/>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업종</a:t>
                      </a: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주요사업</a:t>
                      </a:r>
                    </a:p>
                  </a:txBody>
                  <a:tcPr marL="36000" marR="36000" marT="6350" marB="0" anchor="ctr">
                    <a:lnL>
                      <a:noFill/>
                    </a:lnL>
                    <a:lnR w="6350" cap="flat" cmpd="sng" algn="ctr">
                      <a:solidFill>
                        <a:srgbClr val="003383"/>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바이오사업</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배합사료 제조판매업</a:t>
                      </a:r>
                    </a:p>
                  </a:txBody>
                  <a:tcPr marL="36000" marR="36000" marT="6350" marB="0" anchor="ctr">
                    <a:lnL w="6350" cap="flat" cmpd="sng" algn="ctr">
                      <a:solidFill>
                        <a:srgbClr val="003383"/>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66991062"/>
                  </a:ext>
                </a:extLst>
              </a:tr>
            </a:tbl>
          </a:graphicData>
        </a:graphic>
      </p:graphicFrame>
      <p:sp>
        <p:nvSpPr>
          <p:cNvPr id="42" name="직사각형 41">
            <a:extLst>
              <a:ext uri="{FF2B5EF4-FFF2-40B4-BE49-F238E27FC236}">
                <a16:creationId xmlns:a16="http://schemas.microsoft.com/office/drawing/2014/main" id="{0C56B1BA-72F0-DF23-71A0-4A470ADA8117}"/>
              </a:ext>
            </a:extLst>
          </p:cNvPr>
          <p:cNvSpPr/>
          <p:nvPr/>
        </p:nvSpPr>
        <p:spPr>
          <a:xfrm>
            <a:off x="502976" y="4143566"/>
            <a:ext cx="1230793" cy="432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00" b="1">
                <a:solidFill>
                  <a:schemeClr val="bg1"/>
                </a:solidFill>
                <a:latin typeface="KoPub돋움체 Medium" panose="00000600000000000000" pitchFamily="2" charset="-127"/>
                <a:ea typeface="KoPub돋움체 Medium" panose="00000600000000000000" pitchFamily="2" charset="-127"/>
              </a:rPr>
              <a:t>기타 특수관계인</a:t>
            </a:r>
            <a:endParaRPr lang="en-US" altLang="ko-KR" sz="12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700" b="1">
                <a:solidFill>
                  <a:schemeClr val="bg1"/>
                </a:solidFill>
                <a:latin typeface="KoPub돋움체 Medium" panose="00000600000000000000" pitchFamily="2" charset="-127"/>
                <a:ea typeface="KoPub돋움체 Medium" panose="00000600000000000000" pitchFamily="2" charset="-127"/>
              </a:rPr>
              <a:t>(</a:t>
            </a:r>
            <a:r>
              <a:rPr lang="ko-KR" altLang="en-US" sz="700" b="1" err="1">
                <a:solidFill>
                  <a:schemeClr val="bg1"/>
                </a:solidFill>
                <a:latin typeface="KoPub돋움체 Medium" panose="00000600000000000000" pitchFamily="2" charset="-127"/>
                <a:ea typeface="KoPub돋움체 Medium" panose="00000600000000000000" pitchFamily="2" charset="-127"/>
              </a:rPr>
              <a:t>세종메디칼</a:t>
            </a:r>
            <a:r>
              <a:rPr lang="en-US" altLang="ko-KR" sz="700" b="1">
                <a:solidFill>
                  <a:schemeClr val="bg1"/>
                </a:solidFill>
                <a:latin typeface="KoPub돋움체 Medium" panose="00000600000000000000" pitchFamily="2" charset="-127"/>
                <a:ea typeface="KoPub돋움체 Medium" panose="00000600000000000000" pitchFamily="2" charset="-127"/>
              </a:rPr>
              <a:t>, </a:t>
            </a:r>
            <a:r>
              <a:rPr lang="ko-KR" altLang="en-US" sz="700" b="1" err="1">
                <a:solidFill>
                  <a:schemeClr val="bg1"/>
                </a:solidFill>
                <a:latin typeface="KoPub돋움체 Medium" panose="00000600000000000000" pitchFamily="2" charset="-127"/>
                <a:ea typeface="KoPub돋움체 Medium" panose="00000600000000000000" pitchFamily="2" charset="-127"/>
              </a:rPr>
              <a:t>에스엘씨앤씨</a:t>
            </a:r>
            <a:r>
              <a:rPr lang="ko-KR" altLang="en-US" sz="700" b="1">
                <a:solidFill>
                  <a:schemeClr val="bg1"/>
                </a:solidFill>
                <a:latin typeface="KoPub돋움체 Medium" panose="00000600000000000000" pitchFamily="2" charset="-127"/>
                <a:ea typeface="KoPub돋움체 Medium" panose="00000600000000000000" pitchFamily="2" charset="-127"/>
              </a:rPr>
              <a:t> 등</a:t>
            </a:r>
            <a:r>
              <a:rPr lang="en-US" altLang="ko-KR" sz="700" b="1">
                <a:solidFill>
                  <a:schemeClr val="bg1"/>
                </a:solidFill>
                <a:latin typeface="KoPub돋움체 Medium" panose="00000600000000000000" pitchFamily="2" charset="-127"/>
                <a:ea typeface="KoPub돋움체 Medium" panose="00000600000000000000" pitchFamily="2" charset="-127"/>
              </a:rPr>
              <a:t>)</a:t>
            </a:r>
            <a:endParaRPr lang="ko-KR" altLang="en-US" sz="700" b="1">
              <a:solidFill>
                <a:schemeClr val="bg1"/>
              </a:solidFill>
              <a:latin typeface="KoPub돋움체 Medium" panose="00000600000000000000" pitchFamily="2" charset="-127"/>
              <a:ea typeface="KoPub돋움체 Medium" panose="00000600000000000000" pitchFamily="2" charset="-127"/>
            </a:endParaRPr>
          </a:p>
        </p:txBody>
      </p:sp>
      <p:sp>
        <p:nvSpPr>
          <p:cNvPr id="43" name="직사각형 42">
            <a:extLst>
              <a:ext uri="{FF2B5EF4-FFF2-40B4-BE49-F238E27FC236}">
                <a16:creationId xmlns:a16="http://schemas.microsoft.com/office/drawing/2014/main" id="{5329CEFE-D308-4F3F-7200-EB446C09504A}"/>
              </a:ext>
            </a:extLst>
          </p:cNvPr>
          <p:cNvSpPr/>
          <p:nvPr/>
        </p:nvSpPr>
        <p:spPr>
          <a:xfrm>
            <a:off x="2057898" y="4143566"/>
            <a:ext cx="1230793" cy="432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00" b="1" err="1">
                <a:solidFill>
                  <a:schemeClr val="bg1"/>
                </a:solidFill>
                <a:latin typeface="KoPub돋움체 Medium" panose="00000600000000000000" pitchFamily="2" charset="-127"/>
                <a:ea typeface="KoPub돋움체 Medium" panose="00000600000000000000" pitchFamily="2" charset="-127"/>
              </a:rPr>
              <a:t>카나리아바이오엠</a:t>
            </a:r>
            <a:endParaRPr lang="en-US" altLang="ko-KR" sz="12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a:t>
            </a:r>
            <a:r>
              <a:rPr lang="ko-KR" altLang="en-US" sz="800" b="1">
                <a:solidFill>
                  <a:schemeClr val="bg1"/>
                </a:solidFill>
                <a:latin typeface="KoPub돋움체 Medium" panose="00000600000000000000" pitchFamily="2" charset="-127"/>
                <a:ea typeface="KoPub돋움체 Medium" panose="00000600000000000000" pitchFamily="2" charset="-127"/>
              </a:rPr>
              <a:t>舊 </a:t>
            </a:r>
            <a:r>
              <a:rPr lang="ko-KR" altLang="en-US" sz="800" b="1" err="1">
                <a:solidFill>
                  <a:schemeClr val="bg1"/>
                </a:solidFill>
                <a:latin typeface="KoPub돋움체 Medium" panose="00000600000000000000" pitchFamily="2" charset="-127"/>
                <a:ea typeface="KoPub돋움체 Medium" panose="00000600000000000000" pitchFamily="2" charset="-127"/>
              </a:rPr>
              <a:t>두올물산</a:t>
            </a:r>
            <a:r>
              <a:rPr lang="en-US" altLang="ko-KR" sz="800" b="1">
                <a:solidFill>
                  <a:schemeClr val="bg1"/>
                </a:solidFill>
                <a:latin typeface="KoPub돋움체 Medium" panose="00000600000000000000" pitchFamily="2" charset="-127"/>
                <a:ea typeface="KoPub돋움체 Medium" panose="00000600000000000000" pitchFamily="2" charset="-127"/>
              </a:rPr>
              <a:t>)</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44" name="직사각형 43">
            <a:extLst>
              <a:ext uri="{FF2B5EF4-FFF2-40B4-BE49-F238E27FC236}">
                <a16:creationId xmlns:a16="http://schemas.microsoft.com/office/drawing/2014/main" id="{B5C082E6-61A1-35B1-7E40-EDEAE4C37F57}"/>
              </a:ext>
            </a:extLst>
          </p:cNvPr>
          <p:cNvSpPr/>
          <p:nvPr/>
        </p:nvSpPr>
        <p:spPr>
          <a:xfrm>
            <a:off x="3612820" y="4143566"/>
            <a:ext cx="1230793" cy="432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00" b="1">
                <a:solidFill>
                  <a:schemeClr val="bg1"/>
                </a:solidFill>
                <a:latin typeface="KoPub돋움체 Medium" panose="00000600000000000000" pitchFamily="2" charset="-127"/>
                <a:ea typeface="KoPub돋움체 Medium" panose="00000600000000000000" pitchFamily="2" charset="-127"/>
              </a:rPr>
              <a:t>소액주주 등</a:t>
            </a:r>
          </a:p>
        </p:txBody>
      </p:sp>
      <p:sp>
        <p:nvSpPr>
          <p:cNvPr id="45" name="직사각형 44">
            <a:extLst>
              <a:ext uri="{FF2B5EF4-FFF2-40B4-BE49-F238E27FC236}">
                <a16:creationId xmlns:a16="http://schemas.microsoft.com/office/drawing/2014/main" id="{045CECE2-7397-A30C-D33F-3E8A614940C7}"/>
              </a:ext>
            </a:extLst>
          </p:cNvPr>
          <p:cNvSpPr/>
          <p:nvPr/>
        </p:nvSpPr>
        <p:spPr>
          <a:xfrm>
            <a:off x="2057897" y="4909074"/>
            <a:ext cx="1230793" cy="432000"/>
          </a:xfrm>
          <a:prstGeom prst="rect">
            <a:avLst/>
          </a:prstGeom>
          <a:solidFill>
            <a:srgbClr val="7213EA"/>
          </a:solidFill>
          <a:ln>
            <a:solidFill>
              <a:srgbClr val="7213E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00" b="1" err="1">
                <a:solidFill>
                  <a:schemeClr val="bg1"/>
                </a:solidFill>
                <a:latin typeface="KoPub돋움체 Medium" panose="00000600000000000000" pitchFamily="2" charset="-127"/>
                <a:ea typeface="KoPub돋움체 Medium" panose="00000600000000000000" pitchFamily="2" charset="-127"/>
              </a:rPr>
              <a:t>카나리아바이오</a:t>
            </a:r>
            <a:endParaRPr lang="en-US" altLang="ko-KR" sz="12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a:t>
            </a:r>
            <a:r>
              <a:rPr lang="ko-KR" altLang="en-US" sz="800" b="1">
                <a:solidFill>
                  <a:schemeClr val="bg1"/>
                </a:solidFill>
                <a:latin typeface="KoPub돋움체 Medium" panose="00000600000000000000" pitchFamily="2" charset="-127"/>
                <a:ea typeface="KoPub돋움체 Medium" panose="00000600000000000000" pitchFamily="2" charset="-127"/>
              </a:rPr>
              <a:t>대상회사</a:t>
            </a:r>
            <a:r>
              <a:rPr lang="en-US" altLang="ko-KR" sz="800" b="1">
                <a:solidFill>
                  <a:schemeClr val="bg1"/>
                </a:solidFill>
                <a:latin typeface="KoPub돋움체 Medium" panose="00000600000000000000" pitchFamily="2" charset="-127"/>
                <a:ea typeface="KoPub돋움체 Medium" panose="00000600000000000000" pitchFamily="2" charset="-127"/>
              </a:rPr>
              <a:t>)</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cxnSp>
        <p:nvCxnSpPr>
          <p:cNvPr id="49" name="연결선: 꺾임 48">
            <a:extLst>
              <a:ext uri="{FF2B5EF4-FFF2-40B4-BE49-F238E27FC236}">
                <a16:creationId xmlns:a16="http://schemas.microsoft.com/office/drawing/2014/main" id="{91D7E104-4758-CC42-E1E3-967D9A333DB5}"/>
              </a:ext>
            </a:extLst>
          </p:cNvPr>
          <p:cNvCxnSpPr>
            <a:cxnSpLocks/>
            <a:stCxn id="42" idx="2"/>
            <a:endCxn id="45" idx="0"/>
          </p:cNvCxnSpPr>
          <p:nvPr/>
        </p:nvCxnSpPr>
        <p:spPr>
          <a:xfrm rot="16200000" flipH="1">
            <a:off x="1729079" y="3964859"/>
            <a:ext cx="333508" cy="1554921"/>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연결선: 꺾임 50">
            <a:extLst>
              <a:ext uri="{FF2B5EF4-FFF2-40B4-BE49-F238E27FC236}">
                <a16:creationId xmlns:a16="http://schemas.microsoft.com/office/drawing/2014/main" id="{AB232CCA-6263-FD0A-1698-486B82F3678C}"/>
              </a:ext>
            </a:extLst>
          </p:cNvPr>
          <p:cNvCxnSpPr>
            <a:cxnSpLocks/>
            <a:stCxn id="43" idx="2"/>
            <a:endCxn id="45" idx="0"/>
          </p:cNvCxnSpPr>
          <p:nvPr/>
        </p:nvCxnSpPr>
        <p:spPr>
          <a:xfrm rot="5400000">
            <a:off x="2506541" y="4742320"/>
            <a:ext cx="333508" cy="1"/>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연결선: 꺾임 52">
            <a:extLst>
              <a:ext uri="{FF2B5EF4-FFF2-40B4-BE49-F238E27FC236}">
                <a16:creationId xmlns:a16="http://schemas.microsoft.com/office/drawing/2014/main" id="{E107449F-72FA-2E9A-E9D3-503CCE14416A}"/>
              </a:ext>
            </a:extLst>
          </p:cNvPr>
          <p:cNvCxnSpPr>
            <a:cxnSpLocks/>
          </p:cNvCxnSpPr>
          <p:nvPr/>
        </p:nvCxnSpPr>
        <p:spPr>
          <a:xfrm rot="5400000">
            <a:off x="3284002" y="3964860"/>
            <a:ext cx="333508" cy="1554923"/>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4987DE4-F13F-8F3B-F947-D3EE50921ACB}"/>
              </a:ext>
            </a:extLst>
          </p:cNvPr>
          <p:cNvSpPr txBox="1"/>
          <p:nvPr/>
        </p:nvSpPr>
        <p:spPr>
          <a:xfrm>
            <a:off x="1083868" y="4557165"/>
            <a:ext cx="590725" cy="288000"/>
          </a:xfrm>
          <a:prstGeom prst="rect">
            <a:avLst/>
          </a:prstGeom>
          <a:noFill/>
        </p:spPr>
        <p:txBody>
          <a:bodyPr wrap="square" lIns="54610" tIns="54610" rIns="54610" bIns="54610" rtlCol="0">
            <a:noAutofit/>
          </a:bodyPr>
          <a:lstStyle/>
          <a:p>
            <a:pPr>
              <a:spcAft>
                <a:spcPts val="600"/>
              </a:spcAft>
            </a:pPr>
            <a:r>
              <a:rPr lang="en-US" altLang="ko-KR" sz="800">
                <a:latin typeface="KoPub돋움체 Medium" panose="00000600000000000000" pitchFamily="2" charset="-127"/>
                <a:ea typeface="KoPub돋움체 Medium" panose="00000600000000000000" pitchFamily="2" charset="-127"/>
              </a:rPr>
              <a:t>13.86%</a:t>
            </a:r>
            <a:endParaRPr lang="ko-KR" altLang="en-US" sz="800" err="1">
              <a:latin typeface="KoPub돋움체 Medium" panose="00000600000000000000" pitchFamily="2" charset="-127"/>
              <a:ea typeface="KoPub돋움체 Medium" panose="00000600000000000000" pitchFamily="2" charset="-127"/>
            </a:endParaRPr>
          </a:p>
        </p:txBody>
      </p:sp>
      <p:sp>
        <p:nvSpPr>
          <p:cNvPr id="55" name="TextBox 54">
            <a:extLst>
              <a:ext uri="{FF2B5EF4-FFF2-40B4-BE49-F238E27FC236}">
                <a16:creationId xmlns:a16="http://schemas.microsoft.com/office/drawing/2014/main" id="{7F1C7F5A-3F26-62ED-32D9-4F91A33D9EE1}"/>
              </a:ext>
            </a:extLst>
          </p:cNvPr>
          <p:cNvSpPr txBox="1"/>
          <p:nvPr/>
        </p:nvSpPr>
        <p:spPr>
          <a:xfrm>
            <a:off x="2646683" y="4557165"/>
            <a:ext cx="590725" cy="288000"/>
          </a:xfrm>
          <a:prstGeom prst="rect">
            <a:avLst/>
          </a:prstGeom>
          <a:noFill/>
        </p:spPr>
        <p:txBody>
          <a:bodyPr wrap="square" lIns="54610" tIns="54610" rIns="54610" bIns="54610" rtlCol="0">
            <a:noAutofit/>
          </a:bodyPr>
          <a:lstStyle/>
          <a:p>
            <a:pPr>
              <a:spcAft>
                <a:spcPts val="600"/>
              </a:spcAft>
            </a:pPr>
            <a:r>
              <a:rPr lang="en-US" altLang="ko-KR" sz="800">
                <a:latin typeface="KoPub돋움체 Medium" panose="00000600000000000000" pitchFamily="2" charset="-127"/>
                <a:ea typeface="KoPub돋움체 Medium" panose="00000600000000000000" pitchFamily="2" charset="-127"/>
              </a:rPr>
              <a:t>43.89%</a:t>
            </a:r>
            <a:endParaRPr lang="ko-KR" altLang="en-US" sz="800">
              <a:latin typeface="KoPub돋움체 Medium" panose="00000600000000000000" pitchFamily="2" charset="-127"/>
              <a:ea typeface="KoPub돋움체 Medium" panose="00000600000000000000" pitchFamily="2" charset="-127"/>
            </a:endParaRPr>
          </a:p>
        </p:txBody>
      </p:sp>
      <p:sp>
        <p:nvSpPr>
          <p:cNvPr id="56" name="TextBox 55">
            <a:extLst>
              <a:ext uri="{FF2B5EF4-FFF2-40B4-BE49-F238E27FC236}">
                <a16:creationId xmlns:a16="http://schemas.microsoft.com/office/drawing/2014/main" id="{BFF274D0-57B0-C51E-8BA0-C5A15223182D}"/>
              </a:ext>
            </a:extLst>
          </p:cNvPr>
          <p:cNvSpPr txBox="1"/>
          <p:nvPr/>
        </p:nvSpPr>
        <p:spPr>
          <a:xfrm>
            <a:off x="4200635" y="4557165"/>
            <a:ext cx="590725" cy="288000"/>
          </a:xfrm>
          <a:prstGeom prst="rect">
            <a:avLst/>
          </a:prstGeom>
          <a:noFill/>
        </p:spPr>
        <p:txBody>
          <a:bodyPr wrap="square" lIns="54610" tIns="54610" rIns="54610" bIns="54610" rtlCol="0">
            <a:noAutofit/>
          </a:bodyPr>
          <a:lstStyle/>
          <a:p>
            <a:pPr>
              <a:spcAft>
                <a:spcPts val="600"/>
              </a:spcAft>
            </a:pPr>
            <a:r>
              <a:rPr lang="en-US" altLang="ko-KR" sz="800">
                <a:latin typeface="KoPub돋움체 Medium" panose="00000600000000000000" pitchFamily="2" charset="-127"/>
                <a:ea typeface="KoPub돋움체 Medium" panose="00000600000000000000" pitchFamily="2" charset="-127"/>
              </a:rPr>
              <a:t>42.25%</a:t>
            </a:r>
            <a:endParaRPr lang="ko-KR" altLang="en-US" sz="800" err="1">
              <a:latin typeface="KoPub돋움체 Medium" panose="00000600000000000000" pitchFamily="2" charset="-127"/>
              <a:ea typeface="KoPub돋움체 Medium" panose="00000600000000000000" pitchFamily="2" charset="-127"/>
            </a:endParaRPr>
          </a:p>
        </p:txBody>
      </p:sp>
      <p:graphicFrame>
        <p:nvGraphicFramePr>
          <p:cNvPr id="57" name="표 56">
            <a:extLst>
              <a:ext uri="{FF2B5EF4-FFF2-40B4-BE49-F238E27FC236}">
                <a16:creationId xmlns:a16="http://schemas.microsoft.com/office/drawing/2014/main" id="{BE0BCEB3-5588-E906-615F-30285F266067}"/>
              </a:ext>
            </a:extLst>
          </p:cNvPr>
          <p:cNvGraphicFramePr>
            <a:graphicFrameLocks noGrp="1"/>
          </p:cNvGraphicFramePr>
          <p:nvPr>
            <p:extLst>
              <p:ext uri="{D42A27DB-BD31-4B8C-83A1-F6EECF244321}">
                <p14:modId xmlns:p14="http://schemas.microsoft.com/office/powerpoint/2010/main" val="1485996518"/>
              </p:ext>
            </p:extLst>
          </p:nvPr>
        </p:nvGraphicFramePr>
        <p:xfrm>
          <a:off x="5066817" y="1728000"/>
          <a:ext cx="4341050" cy="4290720"/>
        </p:xfrm>
        <a:graphic>
          <a:graphicData uri="http://schemas.openxmlformats.org/drawingml/2006/table">
            <a:tbl>
              <a:tblPr/>
              <a:tblGrid>
                <a:gridCol w="678375">
                  <a:extLst>
                    <a:ext uri="{9D8B030D-6E8A-4147-A177-3AD203B41FA5}">
                      <a16:colId xmlns:a16="http://schemas.microsoft.com/office/drawing/2014/main" val="3739406140"/>
                    </a:ext>
                  </a:extLst>
                </a:gridCol>
                <a:gridCol w="3662675">
                  <a:extLst>
                    <a:ext uri="{9D8B030D-6E8A-4147-A177-3AD203B41FA5}">
                      <a16:colId xmlns:a16="http://schemas.microsoft.com/office/drawing/2014/main" val="2320166700"/>
                    </a:ext>
                  </a:extLst>
                </a:gridCol>
              </a:tblGrid>
              <a:tr h="216000">
                <a:tc>
                  <a:txBody>
                    <a:bodyPr/>
                    <a:lstStyle/>
                    <a:p>
                      <a:pPr algn="ctr"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연도</a:t>
                      </a:r>
                    </a:p>
                  </a:txBody>
                  <a:tcPr marL="36000" marR="36000" marT="6350" marB="0" anchor="ctr">
                    <a:lnL>
                      <a:noFill/>
                    </a:lnL>
                    <a:lnR w="6350" cap="flat" cmpd="sng" algn="ctr">
                      <a:solidFill>
                        <a:srgbClr val="003383"/>
                      </a:solidFill>
                      <a:prstDash val="solid"/>
                      <a:round/>
                      <a:headEnd type="none" w="med" len="med"/>
                      <a:tailEnd type="none" w="med" len="med"/>
                    </a:lnR>
                    <a:lnT w="6350" cap="flat" cmpd="sng" algn="ctr">
                      <a:solidFill>
                        <a:srgbClr val="003383"/>
                      </a:solidFill>
                      <a:prstDash val="solid"/>
                      <a:round/>
                      <a:headEnd type="none" w="med" len="med"/>
                      <a:tailEnd type="none" w="med" len="med"/>
                    </a:lnT>
                    <a:lnB>
                      <a:noFill/>
                    </a:lnB>
                    <a:solidFill>
                      <a:srgbClr val="003383"/>
                    </a:solidFill>
                  </a:tcPr>
                </a:tc>
                <a:tc>
                  <a:txBody>
                    <a:bodyPr/>
                    <a:lstStyle/>
                    <a:p>
                      <a:pPr algn="l"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내용　</a:t>
                      </a:r>
                    </a:p>
                  </a:txBody>
                  <a:tcPr marL="36000" marR="36000" marT="6350" marB="0" anchor="ctr">
                    <a:lnL w="6350" cap="flat" cmpd="sng" algn="ctr">
                      <a:solidFill>
                        <a:srgbClr val="003383"/>
                      </a:solidFill>
                      <a:prstDash val="solid"/>
                      <a:round/>
                      <a:headEnd type="none" w="med" len="med"/>
                      <a:tailEnd type="none" w="med" len="med"/>
                    </a:lnL>
                    <a:lnR>
                      <a:noFill/>
                    </a:lnR>
                    <a:lnT w="6350" cap="flat" cmpd="sng" algn="ctr">
                      <a:solidFill>
                        <a:srgbClr val="003383"/>
                      </a:solidFill>
                      <a:prstDash val="solid"/>
                      <a:round/>
                      <a:headEnd type="none" w="med" len="med"/>
                      <a:tailEnd type="none" w="med" len="med"/>
                    </a:lnT>
                    <a:lnB>
                      <a:noFill/>
                    </a:lnB>
                    <a:solidFill>
                      <a:srgbClr val="003383"/>
                    </a:solidFill>
                  </a:tcPr>
                </a:tc>
                <a:extLst>
                  <a:ext uri="{0D108BD9-81ED-4DB2-BD59-A6C34878D82A}">
                    <a16:rowId xmlns:a16="http://schemas.microsoft.com/office/drawing/2014/main" val="3465521434"/>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1983</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현대사료 주식회사 설립</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40031190"/>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1989</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전 공정 시스템 전산화</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68387050"/>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1991</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무재해 달성 사업상 수상</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59198688"/>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1994</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국내 최초 “익스팬더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1</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호기“ 설지</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16521809"/>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1997</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“익스팬더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2</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호기</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설지</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60494287"/>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2001</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월 생산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22,000</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톤 이상 생산을 위한 생산시설 증설</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5860619"/>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2002</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양돈 신제품 “피그텍 라인” 출시</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18960555"/>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2003</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월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26,000</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톤 이상 생산을 위한 생산시설 증설</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6031232"/>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2006</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농림부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HACCP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인증 획득</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50992569"/>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2012</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기술연구소 설립</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02993805"/>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2015</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연간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30</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만톤 초과 생산</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판매 달성</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2179735"/>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2018</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코스닥</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1000" b="0" i="0" u="none" strike="noStrike">
                          <a:solidFill>
                            <a:srgbClr val="000000"/>
                          </a:solidFill>
                          <a:effectLst/>
                          <a:latin typeface="KoPub돋움체 Medium" panose="00000600000000000000" pitchFamily="2" charset="-127"/>
                          <a:ea typeface="KoPub돋움체 Medium" panose="00000600000000000000" pitchFamily="2" charset="-127"/>
                        </a:rPr>
                        <a:t>KOSDAQ)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상장</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0500494"/>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2022</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나한익 대표이사 취임</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0796044"/>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2022</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“주식회사 카나리아바이오“로 사명 변경 및 바이오사업 진출</a:t>
                      </a:r>
                    </a:p>
                  </a:txBody>
                  <a:tcPr marL="36000" marR="36000" marT="6350" marB="0" anchor="ctr">
                    <a:lnL w="6350" cap="flat" cmpd="sng" algn="ctr">
                      <a:solidFill>
                        <a:srgbClr val="003383"/>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3966991062"/>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2023</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Oregovomab FL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글로벌 임상</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3</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상 환자 모집 완료</a:t>
                      </a:r>
                    </a:p>
                  </a:txBody>
                  <a:tcPr marL="36000" marR="36000" marT="6350" marB="0" anchor="ctr">
                    <a:lnL w="6350" cap="flat" cmpd="sng" algn="ctr">
                      <a:solidFill>
                        <a:srgbClr val="003383"/>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70256995"/>
                  </a:ext>
                </a:extLst>
              </a:tr>
            </a:tbl>
          </a:graphicData>
        </a:graphic>
      </p:graphicFrame>
      <p:sp>
        <p:nvSpPr>
          <p:cNvPr id="73" name="직사각형 72">
            <a:extLst>
              <a:ext uri="{FF2B5EF4-FFF2-40B4-BE49-F238E27FC236}">
                <a16:creationId xmlns:a16="http://schemas.microsoft.com/office/drawing/2014/main" id="{67C22DF1-70CF-6888-BC61-FB9476E89381}"/>
              </a:ext>
            </a:extLst>
          </p:cNvPr>
          <p:cNvSpPr/>
          <p:nvPr/>
        </p:nvSpPr>
        <p:spPr>
          <a:xfrm>
            <a:off x="2059200" y="5628845"/>
            <a:ext cx="1230793" cy="432000"/>
          </a:xfrm>
          <a:prstGeom prst="rect">
            <a:avLst/>
          </a:prstGeom>
          <a:solidFill>
            <a:srgbClr val="7213E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00" b="1" err="1">
                <a:solidFill>
                  <a:schemeClr val="bg1"/>
                </a:solidFill>
                <a:latin typeface="KoPub돋움체 Medium" panose="00000600000000000000" pitchFamily="2" charset="-127"/>
                <a:ea typeface="KoPub돋움체 Medium" panose="00000600000000000000" pitchFamily="2" charset="-127"/>
              </a:rPr>
              <a:t>카나리아바이오</a:t>
            </a:r>
            <a:endParaRPr lang="en-US" altLang="ko-KR" sz="12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a:t>
            </a:r>
            <a:r>
              <a:rPr lang="ko-KR" altLang="en-US" sz="800" b="1">
                <a:solidFill>
                  <a:schemeClr val="bg1"/>
                </a:solidFill>
                <a:latin typeface="KoPub돋움체 Medium" panose="00000600000000000000" pitchFamily="2" charset="-127"/>
                <a:ea typeface="KoPub돋움체 Medium" panose="00000600000000000000" pitchFamily="2" charset="-127"/>
              </a:rPr>
              <a:t>舊 </a:t>
            </a:r>
            <a:r>
              <a:rPr lang="en-US" altLang="ko-KR" sz="800" b="1">
                <a:solidFill>
                  <a:schemeClr val="bg1"/>
                </a:solidFill>
                <a:latin typeface="KoPub돋움체 Medium" panose="00000600000000000000" pitchFamily="2" charset="-127"/>
                <a:ea typeface="KoPub돋움체 Medium" panose="00000600000000000000" pitchFamily="2" charset="-127"/>
              </a:rPr>
              <a:t>MH C&amp;C)</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cxnSp>
        <p:nvCxnSpPr>
          <p:cNvPr id="80" name="연결선: 꺾임 79">
            <a:extLst>
              <a:ext uri="{FF2B5EF4-FFF2-40B4-BE49-F238E27FC236}">
                <a16:creationId xmlns:a16="http://schemas.microsoft.com/office/drawing/2014/main" id="{5764B031-9A96-1EFA-9B4A-2B86292CBFE9}"/>
              </a:ext>
            </a:extLst>
          </p:cNvPr>
          <p:cNvCxnSpPr>
            <a:stCxn id="45" idx="2"/>
            <a:endCxn id="73" idx="0"/>
          </p:cNvCxnSpPr>
          <p:nvPr/>
        </p:nvCxnSpPr>
        <p:spPr>
          <a:xfrm rot="16200000" flipH="1">
            <a:off x="2530060" y="5484307"/>
            <a:ext cx="287771" cy="1303"/>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6CC7B02-9EA9-7695-946B-C2E349FEE942}"/>
              </a:ext>
            </a:extLst>
          </p:cNvPr>
          <p:cNvSpPr txBox="1"/>
          <p:nvPr/>
        </p:nvSpPr>
        <p:spPr>
          <a:xfrm>
            <a:off x="2646683" y="5372971"/>
            <a:ext cx="604827" cy="208975"/>
          </a:xfrm>
          <a:prstGeom prst="rect">
            <a:avLst/>
          </a:prstGeom>
          <a:noFill/>
        </p:spPr>
        <p:txBody>
          <a:bodyPr wrap="square" lIns="54610" tIns="54610" rIns="54610" bIns="54610" rtlCol="0">
            <a:noAutofit/>
          </a:bodyPr>
          <a:lstStyle/>
          <a:p>
            <a:pPr>
              <a:spcAft>
                <a:spcPts val="600"/>
              </a:spcAft>
            </a:pPr>
            <a:r>
              <a:rPr lang="en-US" altLang="ko-KR" sz="800">
                <a:latin typeface="KoPub돋움체 Medium" panose="00000600000000000000" pitchFamily="2" charset="-127"/>
                <a:ea typeface="KoPub돋움체 Medium" panose="00000600000000000000" pitchFamily="2" charset="-127"/>
              </a:rPr>
              <a:t>100%</a:t>
            </a:r>
            <a:endParaRPr lang="ko-KR" altLang="en-US" sz="800">
              <a:latin typeface="KoPub돋움체 Medium" panose="00000600000000000000" pitchFamily="2" charset="-127"/>
              <a:ea typeface="KoPub돋움체 Medium" panose="00000600000000000000" pitchFamily="2" charset="-127"/>
            </a:endParaRPr>
          </a:p>
        </p:txBody>
      </p:sp>
      <p:sp>
        <p:nvSpPr>
          <p:cNvPr id="50" name="TextBox 49">
            <a:extLst>
              <a:ext uri="{FF2B5EF4-FFF2-40B4-BE49-F238E27FC236}">
                <a16:creationId xmlns:a16="http://schemas.microsoft.com/office/drawing/2014/main" id="{7B119670-3E9B-87AA-2E48-DBDA7337803E}"/>
              </a:ext>
            </a:extLst>
          </p:cNvPr>
          <p:cNvSpPr txBox="1"/>
          <p:nvPr/>
        </p:nvSpPr>
        <p:spPr>
          <a:xfrm>
            <a:off x="3305945" y="5743765"/>
            <a:ext cx="1556360" cy="230832"/>
          </a:xfrm>
          <a:prstGeom prst="rect">
            <a:avLst/>
          </a:prstGeom>
          <a:noFill/>
        </p:spPr>
        <p:txBody>
          <a:bodyPr wrap="square" rtlCol="0">
            <a:spAutoFit/>
          </a:bodyPr>
          <a:lstStyle/>
          <a:p>
            <a:r>
              <a:rPr lang="ko-KR" altLang="en-US" sz="900" b="1">
                <a:solidFill>
                  <a:srgbClr val="FD349C"/>
                </a:solidFill>
                <a:latin typeface="KoPub돋움체 Medium" panose="00000600000000000000" pitchFamily="2" charset="-127"/>
                <a:ea typeface="KoPub돋움체 Medium" panose="00000600000000000000" pitchFamily="2" charset="-127"/>
              </a:rPr>
              <a:t>평가대상자산 보유</a:t>
            </a:r>
          </a:p>
        </p:txBody>
      </p:sp>
      <p:sp>
        <p:nvSpPr>
          <p:cNvPr id="52" name="TextBox 51">
            <a:extLst>
              <a:ext uri="{FF2B5EF4-FFF2-40B4-BE49-F238E27FC236}">
                <a16:creationId xmlns:a16="http://schemas.microsoft.com/office/drawing/2014/main" id="{5FFEFE4A-8419-DCC2-FF86-49DE7A4B491B}"/>
              </a:ext>
            </a:extLst>
          </p:cNvPr>
          <p:cNvSpPr txBox="1"/>
          <p:nvPr/>
        </p:nvSpPr>
        <p:spPr>
          <a:xfrm>
            <a:off x="502976" y="6058270"/>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DART,</a:t>
            </a:r>
            <a:r>
              <a:rPr lang="ko-KR" altLang="en-US">
                <a:solidFill>
                  <a:schemeClr val="bg1">
                    <a:lumMod val="50000"/>
                  </a:schemeClr>
                </a:solidFill>
              </a:rPr>
              <a:t> 회사제시자료</a:t>
            </a:r>
            <a:r>
              <a:rPr lang="en-US" altLang="ko-KR">
                <a:solidFill>
                  <a:schemeClr val="bg1">
                    <a:lumMod val="50000"/>
                  </a:schemeClr>
                </a:solidFill>
              </a:rPr>
              <a:t>, KPMG Analysis</a:t>
            </a:r>
          </a:p>
        </p:txBody>
      </p:sp>
    </p:spTree>
    <p:extLst>
      <p:ext uri="{BB962C8B-B14F-4D97-AF65-F5344CB8AC3E}">
        <p14:creationId xmlns:p14="http://schemas.microsoft.com/office/powerpoint/2010/main" val="1312908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04 Company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과거 주요 재무정보는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대상회사 주요 재무정보</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재무상태표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연결</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손익계산서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연결</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8" name="표 7">
            <a:extLst>
              <a:ext uri="{FF2B5EF4-FFF2-40B4-BE49-F238E27FC236}">
                <a16:creationId xmlns:a16="http://schemas.microsoft.com/office/drawing/2014/main" id="{B390E228-2C99-EBCC-3086-FFD0F5784B61}"/>
              </a:ext>
            </a:extLst>
          </p:cNvPr>
          <p:cNvGraphicFramePr>
            <a:graphicFrameLocks noGrp="1"/>
          </p:cNvGraphicFramePr>
          <p:nvPr>
            <p:extLst>
              <p:ext uri="{D42A27DB-BD31-4B8C-83A1-F6EECF244321}">
                <p14:modId xmlns:p14="http://schemas.microsoft.com/office/powerpoint/2010/main" val="2213330501"/>
              </p:ext>
            </p:extLst>
          </p:nvPr>
        </p:nvGraphicFramePr>
        <p:xfrm>
          <a:off x="502972" y="1728000"/>
          <a:ext cx="4341962" cy="3058306"/>
        </p:xfrm>
        <a:graphic>
          <a:graphicData uri="http://schemas.openxmlformats.org/drawingml/2006/table">
            <a:tbl>
              <a:tblPr/>
              <a:tblGrid>
                <a:gridCol w="2008722">
                  <a:extLst>
                    <a:ext uri="{9D8B030D-6E8A-4147-A177-3AD203B41FA5}">
                      <a16:colId xmlns:a16="http://schemas.microsoft.com/office/drawing/2014/main" val="1625667648"/>
                    </a:ext>
                  </a:extLst>
                </a:gridCol>
                <a:gridCol w="1166620">
                  <a:extLst>
                    <a:ext uri="{9D8B030D-6E8A-4147-A177-3AD203B41FA5}">
                      <a16:colId xmlns:a16="http://schemas.microsoft.com/office/drawing/2014/main" val="1626960429"/>
                    </a:ext>
                  </a:extLst>
                </a:gridCol>
                <a:gridCol w="1166620">
                  <a:extLst>
                    <a:ext uri="{9D8B030D-6E8A-4147-A177-3AD203B41FA5}">
                      <a16:colId xmlns:a16="http://schemas.microsoft.com/office/drawing/2014/main" val="3355434019"/>
                    </a:ext>
                  </a:extLst>
                </a:gridCol>
              </a:tblGrid>
              <a:tr h="216000">
                <a:tc>
                  <a:txBody>
                    <a:bodyPr/>
                    <a:lstStyle/>
                    <a:p>
                      <a:pPr algn="l"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 </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9525" marB="0" anchor="ctr">
                    <a:lnL>
                      <a:noFill/>
                    </a:lnL>
                    <a:lnR>
                      <a:noFill/>
                    </a:lnR>
                    <a:lnT>
                      <a:noFill/>
                    </a:lnT>
                    <a:lnB>
                      <a:noFill/>
                    </a:lnB>
                    <a:solidFill>
                      <a:srgbClr val="00338D"/>
                    </a:solidFill>
                  </a:tcPr>
                </a:tc>
                <a:tc>
                  <a:txBody>
                    <a:bodyPr/>
                    <a:lstStyle/>
                    <a:p>
                      <a:pPr algn="ctr" rtl="0" fontAlgn="b"/>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2022</a:t>
                      </a:r>
                    </a:p>
                  </a:txBody>
                  <a:tcPr marL="36000" marR="36000" marT="9525" marB="0" anchor="ctr">
                    <a:lnL>
                      <a:noFill/>
                    </a:lnL>
                    <a:lnR>
                      <a:noFill/>
                    </a:lnR>
                    <a:lnT>
                      <a:noFill/>
                    </a:lnT>
                    <a:lnB>
                      <a:noFill/>
                    </a:lnB>
                    <a:solidFill>
                      <a:srgbClr val="00338D"/>
                    </a:solidFill>
                  </a:tcPr>
                </a:tc>
                <a:tc>
                  <a:txBody>
                    <a:bodyPr/>
                    <a:lstStyle/>
                    <a:p>
                      <a:pPr algn="ctr" rtl="0" fontAlgn="b"/>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2023.3Q</a:t>
                      </a:r>
                    </a:p>
                  </a:txBody>
                  <a:tcPr marL="36000" marR="36000" marT="9525" marB="0" anchor="ctr">
                    <a:lnL>
                      <a:noFill/>
                    </a:lnL>
                    <a:lnR>
                      <a:noFill/>
                    </a:lnR>
                    <a:lnT>
                      <a:noFill/>
                    </a:lnT>
                    <a:lnB>
                      <a:noFill/>
                    </a:lnB>
                    <a:solidFill>
                      <a:srgbClr val="00338D"/>
                    </a:solidFill>
                  </a:tcPr>
                </a:tc>
                <a:extLst>
                  <a:ext uri="{0D108BD9-81ED-4DB2-BD59-A6C34878D82A}">
                    <a16:rowId xmlns:a16="http://schemas.microsoft.com/office/drawing/2014/main" val="4102373469"/>
                  </a:ext>
                </a:extLst>
              </a:tr>
              <a:tr h="166582">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유동자산</a:t>
                      </a:r>
                    </a:p>
                  </a:txBody>
                  <a:tcPr marL="36000" marR="36000" marT="9525" marB="0" anchor="ctr">
                    <a:lnL>
                      <a:noFill/>
                    </a:lnL>
                    <a:lnR>
                      <a:noFill/>
                    </a:lnR>
                    <a:lnT>
                      <a:noFill/>
                    </a:lnT>
                    <a:lnB>
                      <a:noFill/>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91,026</a:t>
                      </a:r>
                    </a:p>
                  </a:txBody>
                  <a:tcPr marL="36000" marR="36000" marT="0" marB="0" anchor="ctr">
                    <a:lnL>
                      <a:noFill/>
                    </a:lnL>
                    <a:lnR>
                      <a:noFill/>
                    </a:lnR>
                    <a:lnT>
                      <a:noFill/>
                    </a:lnT>
                    <a:lnB>
                      <a:noFill/>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78,918</a:t>
                      </a:r>
                    </a:p>
                  </a:txBody>
                  <a:tcPr marL="36000" marR="36000" marT="0" marB="0" anchor="ctr">
                    <a:lnL>
                      <a:noFill/>
                    </a:lnL>
                    <a:lnR>
                      <a:noFill/>
                    </a:lnR>
                    <a:lnT>
                      <a:noFill/>
                    </a:lnT>
                    <a:lnB>
                      <a:noFill/>
                    </a:lnB>
                  </a:tcPr>
                </a:tc>
                <a:extLst>
                  <a:ext uri="{0D108BD9-81ED-4DB2-BD59-A6C34878D82A}">
                    <a16:rowId xmlns:a16="http://schemas.microsoft.com/office/drawing/2014/main" val="1515382810"/>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현금및현금성자산</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12,407</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9,651</a:t>
                      </a:r>
                    </a:p>
                  </a:txBody>
                  <a:tcPr marL="36000" marR="36000" marT="0" marB="0" anchor="ctr">
                    <a:lnL>
                      <a:noFill/>
                    </a:lnL>
                    <a:lnR>
                      <a:noFill/>
                    </a:lnR>
                    <a:lnT>
                      <a:noFill/>
                    </a:lnT>
                    <a:lnB>
                      <a:noFill/>
                    </a:lnB>
                  </a:tcPr>
                </a:tc>
                <a:extLst>
                  <a:ext uri="{0D108BD9-81ED-4DB2-BD59-A6C34878D82A}">
                    <a16:rowId xmlns:a16="http://schemas.microsoft.com/office/drawing/2014/main" val="442901525"/>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매출채권및기타채권</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57,298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43,803</a:t>
                      </a:r>
                    </a:p>
                  </a:txBody>
                  <a:tcPr marL="36000" marR="36000" marT="0" marB="0" anchor="ctr">
                    <a:lnL>
                      <a:noFill/>
                    </a:lnL>
                    <a:lnR>
                      <a:noFill/>
                    </a:lnR>
                    <a:lnT>
                      <a:noFill/>
                    </a:lnT>
                    <a:lnB>
                      <a:noFill/>
                    </a:lnB>
                  </a:tcPr>
                </a:tc>
                <a:extLst>
                  <a:ext uri="{0D108BD9-81ED-4DB2-BD59-A6C34878D82A}">
                    <a16:rowId xmlns:a16="http://schemas.microsoft.com/office/drawing/2014/main" val="2601773960"/>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재고자산</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19,088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15,358</a:t>
                      </a:r>
                    </a:p>
                  </a:txBody>
                  <a:tcPr marL="36000" marR="36000" marT="0" marB="0" anchor="ctr">
                    <a:lnL>
                      <a:noFill/>
                    </a:lnL>
                    <a:lnR>
                      <a:noFill/>
                    </a:lnR>
                    <a:lnT>
                      <a:noFill/>
                    </a:lnT>
                    <a:lnB>
                      <a:noFill/>
                    </a:lnB>
                  </a:tcPr>
                </a:tc>
                <a:extLst>
                  <a:ext uri="{0D108BD9-81ED-4DB2-BD59-A6C34878D82A}">
                    <a16:rowId xmlns:a16="http://schemas.microsoft.com/office/drawing/2014/main" val="1784654909"/>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기타유동자산</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2,232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10,105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34051399"/>
                  </a:ext>
                </a:extLst>
              </a:tr>
              <a:tr h="166582">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비유동자산</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180,246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194,414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371624638"/>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유형자산</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30,039</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30,308</a:t>
                      </a:r>
                    </a:p>
                  </a:txBody>
                  <a:tcPr marL="36000" marR="36000" marT="0" marB="0" anchor="ctr">
                    <a:lnL>
                      <a:noFill/>
                    </a:lnL>
                    <a:lnR>
                      <a:noFill/>
                    </a:lnR>
                    <a:lnT>
                      <a:noFill/>
                    </a:lnT>
                    <a:lnB>
                      <a:noFill/>
                    </a:lnB>
                  </a:tcPr>
                </a:tc>
                <a:extLst>
                  <a:ext uri="{0D108BD9-81ED-4DB2-BD59-A6C34878D82A}">
                    <a16:rowId xmlns:a16="http://schemas.microsoft.com/office/drawing/2014/main" val="2154628463"/>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무형자산</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145,631</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159,327</a:t>
                      </a:r>
                    </a:p>
                  </a:txBody>
                  <a:tcPr marL="36000" marR="36000" marT="0" marB="0" anchor="ctr">
                    <a:lnL>
                      <a:noFill/>
                    </a:lnL>
                    <a:lnR>
                      <a:noFill/>
                    </a:lnR>
                    <a:lnT>
                      <a:noFill/>
                    </a:lnT>
                    <a:lnB>
                      <a:noFill/>
                    </a:lnB>
                  </a:tcPr>
                </a:tc>
                <a:extLst>
                  <a:ext uri="{0D108BD9-81ED-4DB2-BD59-A6C34878D82A}">
                    <a16:rowId xmlns:a16="http://schemas.microsoft.com/office/drawing/2014/main" val="2505135047"/>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기타비유동자산</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4,576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4,779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374385"/>
                  </a:ext>
                </a:extLst>
              </a:tr>
              <a:tr h="166582">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자산총계</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271,272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273,332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32543431"/>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매입채무및기타채무</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32,708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25,194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66064266"/>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단기</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장기차입금</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61,697</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62,264</a:t>
                      </a:r>
                    </a:p>
                  </a:txBody>
                  <a:tcPr marL="36000" marR="36000" marT="0" marB="0" anchor="ctr">
                    <a:lnL>
                      <a:noFill/>
                    </a:lnL>
                    <a:lnR>
                      <a:noFill/>
                    </a:lnR>
                    <a:lnT>
                      <a:noFill/>
                    </a:lnT>
                    <a:lnB>
                      <a:noFill/>
                    </a:lnB>
                  </a:tcPr>
                </a:tc>
                <a:extLst>
                  <a:ext uri="{0D108BD9-81ED-4DB2-BD59-A6C34878D82A}">
                    <a16:rowId xmlns:a16="http://schemas.microsoft.com/office/drawing/2014/main" val="150546944"/>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전환사채 및 신주인수권부사채</a:t>
                      </a:r>
                    </a:p>
                  </a:txBody>
                  <a:tcPr marL="36000" marR="36000" marT="9525" marB="0" anchor="ctr">
                    <a:lnL>
                      <a:noFill/>
                    </a:lnL>
                    <a:lnR>
                      <a:noFill/>
                    </a:lnR>
                    <a:lnT>
                      <a:noFill/>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67,527</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72,579</a:t>
                      </a:r>
                    </a:p>
                  </a:txBody>
                  <a:tcPr marL="36000" marR="36000" marT="0" marB="0" anchor="ct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754498535"/>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기타부채</a:t>
                      </a:r>
                    </a:p>
                  </a:txBody>
                  <a:tcPr marL="36000" marR="36000" marT="9525"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66,968</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65,148</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95526781"/>
                  </a:ext>
                </a:extLst>
              </a:tr>
              <a:tr h="166582">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부채총계</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228,900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225,184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03919869"/>
                  </a:ext>
                </a:extLst>
              </a:tr>
              <a:tr h="166582">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자본총계</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42,371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48,148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09909603"/>
                  </a:ext>
                </a:extLst>
              </a:tr>
              <a:tr h="176994">
                <a:tc>
                  <a:txBody>
                    <a:bodyPr/>
                    <a:lstStyle/>
                    <a:p>
                      <a:pPr algn="l" rtl="0" fontAlgn="ctr"/>
                      <a:r>
                        <a:rPr lang="ko-KR" altLang="en-US" sz="900" b="1" i="1" u="none" strike="noStrike">
                          <a:solidFill>
                            <a:srgbClr val="00338D"/>
                          </a:solidFill>
                          <a:effectLst/>
                          <a:latin typeface="KoPub돋움체 Medium" panose="00000600000000000000" pitchFamily="2" charset="-127"/>
                          <a:ea typeface="KoPub돋움체 Medium" panose="00000600000000000000" pitchFamily="2" charset="-127"/>
                        </a:rPr>
                        <a:t>부채비율</a:t>
                      </a:r>
                    </a:p>
                  </a:txBody>
                  <a:tcPr marL="36000" marR="36000" marT="9525"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540.2%</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467.7%</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24240316"/>
                  </a:ext>
                </a:extLst>
              </a:tr>
            </a:tbl>
          </a:graphicData>
        </a:graphic>
      </p:graphicFrame>
      <p:graphicFrame>
        <p:nvGraphicFramePr>
          <p:cNvPr id="9" name="표 8">
            <a:extLst>
              <a:ext uri="{FF2B5EF4-FFF2-40B4-BE49-F238E27FC236}">
                <a16:creationId xmlns:a16="http://schemas.microsoft.com/office/drawing/2014/main" id="{CB9495B7-4A1D-934B-4D71-0123DAD83B90}"/>
              </a:ext>
            </a:extLst>
          </p:cNvPr>
          <p:cNvGraphicFramePr>
            <a:graphicFrameLocks noGrp="1"/>
          </p:cNvGraphicFramePr>
          <p:nvPr>
            <p:extLst>
              <p:ext uri="{D42A27DB-BD31-4B8C-83A1-F6EECF244321}">
                <p14:modId xmlns:p14="http://schemas.microsoft.com/office/powerpoint/2010/main" val="1350809386"/>
              </p:ext>
            </p:extLst>
          </p:nvPr>
        </p:nvGraphicFramePr>
        <p:xfrm>
          <a:off x="5075085" y="1728000"/>
          <a:ext cx="4341959" cy="2123108"/>
        </p:xfrm>
        <a:graphic>
          <a:graphicData uri="http://schemas.openxmlformats.org/drawingml/2006/table">
            <a:tbl>
              <a:tblPr/>
              <a:tblGrid>
                <a:gridCol w="2008721">
                  <a:extLst>
                    <a:ext uri="{9D8B030D-6E8A-4147-A177-3AD203B41FA5}">
                      <a16:colId xmlns:a16="http://schemas.microsoft.com/office/drawing/2014/main" val="3919797655"/>
                    </a:ext>
                  </a:extLst>
                </a:gridCol>
                <a:gridCol w="1166619">
                  <a:extLst>
                    <a:ext uri="{9D8B030D-6E8A-4147-A177-3AD203B41FA5}">
                      <a16:colId xmlns:a16="http://schemas.microsoft.com/office/drawing/2014/main" val="2540670376"/>
                    </a:ext>
                  </a:extLst>
                </a:gridCol>
                <a:gridCol w="1166619">
                  <a:extLst>
                    <a:ext uri="{9D8B030D-6E8A-4147-A177-3AD203B41FA5}">
                      <a16:colId xmlns:a16="http://schemas.microsoft.com/office/drawing/2014/main" val="3230856626"/>
                    </a:ext>
                  </a:extLst>
                </a:gridCol>
              </a:tblGrid>
              <a:tr h="216000">
                <a:tc>
                  <a:txBody>
                    <a:bodyPr/>
                    <a:lstStyle/>
                    <a:p>
                      <a:pPr algn="l"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 </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9525" marB="0" anchor="ctr">
                    <a:lnL>
                      <a:noFill/>
                    </a:lnL>
                    <a:lnR>
                      <a:noFill/>
                    </a:lnR>
                    <a:lnT>
                      <a:noFill/>
                    </a:lnT>
                    <a:lnB>
                      <a:noFill/>
                    </a:lnB>
                    <a:solidFill>
                      <a:srgbClr val="00338D"/>
                    </a:solidFill>
                  </a:tcPr>
                </a:tc>
                <a:tc>
                  <a:txBody>
                    <a:bodyPr/>
                    <a:lstStyle/>
                    <a:p>
                      <a:pPr algn="ctr" rtl="0" fontAlgn="b"/>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2022</a:t>
                      </a:r>
                    </a:p>
                  </a:txBody>
                  <a:tcPr marL="36000" marR="36000" marT="9525" marB="0" anchor="ctr">
                    <a:lnL>
                      <a:noFill/>
                    </a:lnL>
                    <a:lnR>
                      <a:noFill/>
                    </a:lnR>
                    <a:lnT>
                      <a:noFill/>
                    </a:lnT>
                    <a:lnB>
                      <a:noFill/>
                    </a:lnB>
                    <a:solidFill>
                      <a:srgbClr val="00338D"/>
                    </a:solidFill>
                  </a:tcPr>
                </a:tc>
                <a:tc>
                  <a:txBody>
                    <a:bodyPr/>
                    <a:lstStyle/>
                    <a:p>
                      <a:pPr algn="ctr" rtl="0" fontAlgn="b"/>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2023.3Q</a:t>
                      </a:r>
                    </a:p>
                  </a:txBody>
                  <a:tcPr marL="36000" marR="36000" marT="9525" marB="0" anchor="ctr">
                    <a:lnL>
                      <a:noFill/>
                    </a:lnL>
                    <a:lnR>
                      <a:noFill/>
                    </a:lnR>
                    <a:lnT>
                      <a:noFill/>
                    </a:lnT>
                    <a:lnB>
                      <a:noFill/>
                    </a:lnB>
                    <a:solidFill>
                      <a:srgbClr val="00338D"/>
                    </a:solidFill>
                  </a:tcPr>
                </a:tc>
                <a:extLst>
                  <a:ext uri="{0D108BD9-81ED-4DB2-BD59-A6C34878D82A}">
                    <a16:rowId xmlns:a16="http://schemas.microsoft.com/office/drawing/2014/main" val="705599039"/>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매출액</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158,096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109,436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09274192"/>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매출원가</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138,988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96,542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20470669"/>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매출총이익</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19,107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12,894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698717860"/>
                  </a:ext>
                </a:extLst>
              </a:tr>
              <a:tr h="172394">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매출총이익</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12.1%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11.8%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0869813"/>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판매관리비</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21,262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12,562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83076945"/>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영업이익</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(2,155)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(128)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858847690"/>
                  </a:ext>
                </a:extLst>
              </a:tr>
              <a:tr h="172394">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영업이익</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-0.1%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78982766"/>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영업외손익</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(279,717)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(8,671)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210315106"/>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법인세비용</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879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(1,314)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57076985"/>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당기순이익</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(282,751)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(7,485)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28026316"/>
                  </a:ext>
                </a:extLst>
              </a:tr>
              <a:tr h="183168">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당기순이익</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9525" marB="0" anchor="ctr">
                    <a:lnL>
                      <a:noFill/>
                    </a:lnL>
                    <a:lnR>
                      <a:noFill/>
                    </a:lnR>
                    <a:lnT>
                      <a:noFill/>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-178.8%</a:t>
                      </a:r>
                    </a:p>
                  </a:txBody>
                  <a:tcPr marL="36000" marR="36000" marT="0" marB="0" anchor="ctr">
                    <a:lnL>
                      <a:noFill/>
                    </a:lnL>
                    <a:lnR>
                      <a:noFill/>
                    </a:lnR>
                    <a:lnT>
                      <a:noFill/>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-20.1%</a:t>
                      </a:r>
                    </a:p>
                  </a:txBody>
                  <a:tcPr marL="36000" marR="36000" marT="0" marB="0" anchor="ctr">
                    <a:lnL>
                      <a:noFill/>
                    </a:lnL>
                    <a:lnR>
                      <a:noFill/>
                    </a:lnR>
                    <a:lnT>
                      <a:noFill/>
                    </a:lnT>
                    <a:lnB w="190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07685280"/>
                  </a:ext>
                </a:extLst>
              </a:tr>
            </a:tbl>
          </a:graphicData>
        </a:graphic>
      </p:graphicFrame>
      <p:sp>
        <p:nvSpPr>
          <p:cNvPr id="10" name="TextBox 9">
            <a:extLst>
              <a:ext uri="{FF2B5EF4-FFF2-40B4-BE49-F238E27FC236}">
                <a16:creationId xmlns:a16="http://schemas.microsoft.com/office/drawing/2014/main" id="{88D5C104-0F07-C891-5DD6-6DB734B343E4}"/>
              </a:ext>
            </a:extLst>
          </p:cNvPr>
          <p:cNvSpPr txBox="1"/>
          <p:nvPr/>
        </p:nvSpPr>
        <p:spPr>
          <a:xfrm>
            <a:off x="502976" y="5905305"/>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DART,</a:t>
            </a:r>
            <a:r>
              <a:rPr lang="ko-KR" altLang="en-US">
                <a:solidFill>
                  <a:schemeClr val="bg1">
                    <a:lumMod val="50000"/>
                  </a:schemeClr>
                </a:solidFill>
              </a:rPr>
              <a:t> </a:t>
            </a:r>
            <a:r>
              <a:rPr lang="en-US" altLang="ko-KR">
                <a:solidFill>
                  <a:schemeClr val="bg1">
                    <a:lumMod val="50000"/>
                  </a:schemeClr>
                </a:solidFill>
              </a:rPr>
              <a:t>KPMG Analysis</a:t>
            </a:r>
          </a:p>
        </p:txBody>
      </p:sp>
    </p:spTree>
    <p:extLst>
      <p:ext uri="{BB962C8B-B14F-4D97-AF65-F5344CB8AC3E}">
        <p14:creationId xmlns:p14="http://schemas.microsoft.com/office/powerpoint/2010/main" val="2127156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04 Company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주요 신약 개발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및 개요는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Main Pipeline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은 글로벌 임상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상 진행중인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관련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FLORA 5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임상시험이며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해당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상 결과를 토대로 향후 미국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FDA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신약 허가를 신청할 계획입니다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대상회사 주요 </a:t>
            </a:r>
            <a:r>
              <a:rPr lang="en-US" altLang="ko-KR" sz="2800"/>
              <a:t>Pipeline</a:t>
            </a:r>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Key Pipeline lists</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2" name="표 1">
            <a:extLst>
              <a:ext uri="{FF2B5EF4-FFF2-40B4-BE49-F238E27FC236}">
                <a16:creationId xmlns:a16="http://schemas.microsoft.com/office/drawing/2014/main" id="{F7AF162E-D29F-8EF0-6571-9D92C49F3B0C}"/>
              </a:ext>
            </a:extLst>
          </p:cNvPr>
          <p:cNvGraphicFramePr>
            <a:graphicFrameLocks noGrp="1"/>
          </p:cNvGraphicFramePr>
          <p:nvPr>
            <p:extLst>
              <p:ext uri="{D42A27DB-BD31-4B8C-83A1-F6EECF244321}">
                <p14:modId xmlns:p14="http://schemas.microsoft.com/office/powerpoint/2010/main" val="4072334724"/>
              </p:ext>
            </p:extLst>
          </p:nvPr>
        </p:nvGraphicFramePr>
        <p:xfrm>
          <a:off x="504000" y="1728000"/>
          <a:ext cx="8929260" cy="3792420"/>
        </p:xfrm>
        <a:graphic>
          <a:graphicData uri="http://schemas.openxmlformats.org/drawingml/2006/table">
            <a:tbl>
              <a:tblPr/>
              <a:tblGrid>
                <a:gridCol w="905752">
                  <a:extLst>
                    <a:ext uri="{9D8B030D-6E8A-4147-A177-3AD203B41FA5}">
                      <a16:colId xmlns:a16="http://schemas.microsoft.com/office/drawing/2014/main" val="2932125104"/>
                    </a:ext>
                  </a:extLst>
                </a:gridCol>
                <a:gridCol w="1097228">
                  <a:extLst>
                    <a:ext uri="{9D8B030D-6E8A-4147-A177-3AD203B41FA5}">
                      <a16:colId xmlns:a16="http://schemas.microsoft.com/office/drawing/2014/main" val="1442265259"/>
                    </a:ext>
                  </a:extLst>
                </a:gridCol>
                <a:gridCol w="891540">
                  <a:extLst>
                    <a:ext uri="{9D8B030D-6E8A-4147-A177-3AD203B41FA5}">
                      <a16:colId xmlns:a16="http://schemas.microsoft.com/office/drawing/2014/main" val="1010236583"/>
                    </a:ext>
                  </a:extLst>
                </a:gridCol>
                <a:gridCol w="664924">
                  <a:extLst>
                    <a:ext uri="{9D8B030D-6E8A-4147-A177-3AD203B41FA5}">
                      <a16:colId xmlns:a16="http://schemas.microsoft.com/office/drawing/2014/main" val="3003499388"/>
                    </a:ext>
                  </a:extLst>
                </a:gridCol>
                <a:gridCol w="798116">
                  <a:extLst>
                    <a:ext uri="{9D8B030D-6E8A-4147-A177-3AD203B41FA5}">
                      <a16:colId xmlns:a16="http://schemas.microsoft.com/office/drawing/2014/main" val="2846266704"/>
                    </a:ext>
                  </a:extLst>
                </a:gridCol>
                <a:gridCol w="678180">
                  <a:extLst>
                    <a:ext uri="{9D8B030D-6E8A-4147-A177-3AD203B41FA5}">
                      <a16:colId xmlns:a16="http://schemas.microsoft.com/office/drawing/2014/main" val="771155699"/>
                    </a:ext>
                  </a:extLst>
                </a:gridCol>
                <a:gridCol w="3893520">
                  <a:extLst>
                    <a:ext uri="{9D8B030D-6E8A-4147-A177-3AD203B41FA5}">
                      <a16:colId xmlns:a16="http://schemas.microsoft.com/office/drawing/2014/main" val="2332901928"/>
                    </a:ext>
                  </a:extLst>
                </a:gridCol>
              </a:tblGrid>
              <a:tr h="432000">
                <a:tc>
                  <a:txBody>
                    <a:bodyPr/>
                    <a:lstStyle/>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물질명</a:t>
                      </a:r>
                    </a:p>
                  </a:txBody>
                  <a:tcPr marL="36000" marR="36000" marT="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분류</a:t>
                      </a:r>
                      <a:b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br>
                      <a:r>
                        <a:rPr lang="en-US" altLang="ko-KR" sz="900" b="0" i="0" u="none" strike="noStrike">
                          <a:solidFill>
                            <a:schemeClr val="bg1"/>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chemeClr val="bg1"/>
                          </a:solidFill>
                          <a:effectLst/>
                          <a:latin typeface="KoPub돋움체 Medium" panose="00000600000000000000" pitchFamily="2" charset="-127"/>
                          <a:ea typeface="KoPub돋움체 Medium" panose="00000600000000000000" pitchFamily="2" charset="-127"/>
                        </a:rPr>
                        <a:t>적응증</a:t>
                      </a:r>
                      <a:r>
                        <a:rPr lang="en-US" altLang="ko-KR" sz="900" b="0" i="0" u="none" strike="noStrike">
                          <a:solidFill>
                            <a:schemeClr val="bg1"/>
                          </a:solidFill>
                          <a:effectLst/>
                          <a:latin typeface="KoPub돋움체 Medium" panose="00000600000000000000" pitchFamily="2" charset="-127"/>
                          <a:ea typeface="KoPub돋움체 Medium" panose="00000600000000000000" pitchFamily="2" charset="-127"/>
                        </a:rPr>
                        <a:t>)</a:t>
                      </a:r>
                      <a:endPar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주요</a:t>
                      </a:r>
                      <a:endPar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endParaRPr>
                    </a:p>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임상시험명</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Study Site</a:t>
                      </a:r>
                      <a:endPar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임상단계</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평가대상자산</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900" b="1" i="0" u="none" strike="noStrike">
                          <a:solidFill>
                            <a:schemeClr val="bg1"/>
                          </a:solidFill>
                          <a:effectLst/>
                          <a:latin typeface="KoPub돋움체 Medium" panose="00000600000000000000" pitchFamily="2" charset="-127"/>
                          <a:ea typeface="KoPub돋움체 Medium" panose="00000600000000000000" pitchFamily="2" charset="-127"/>
                        </a:rPr>
                        <a:t>Description</a:t>
                      </a:r>
                    </a:p>
                  </a:txBody>
                  <a:tcPr marL="36000" marR="36000" marT="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extLst>
                  <a:ext uri="{0D108BD9-81ED-4DB2-BD59-A6C34878D82A}">
                    <a16:rowId xmlns:a16="http://schemas.microsoft.com/office/drawing/2014/main" val="2209893988"/>
                  </a:ext>
                </a:extLst>
              </a:tr>
              <a:tr h="1270684">
                <a:tc rowSpan="2">
                  <a:txBody>
                    <a:bodyPr/>
                    <a:lstStyle/>
                    <a:p>
                      <a:pPr algn="ctr"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Oregovomab</a:t>
                      </a:r>
                      <a:b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b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오레고보맙</a:t>
                      </a:r>
                    </a:p>
                  </a:txBody>
                  <a:tcPr marL="36000" marR="36000" marT="0" marB="0" anchor="ctr">
                    <a:lnL w="635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신규난소암</a:t>
                      </a:r>
                      <a:b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Oregovomab FL</a:t>
                      </a:r>
                      <a:r>
                        <a:rPr lang="en-US" sz="900" b="0" i="0" u="none" strike="noStrike" baseline="30000">
                          <a:solidFill>
                            <a:srgbClr val="000000"/>
                          </a:solidFill>
                          <a:effectLst/>
                          <a:latin typeface="KoPub돋움체 Medium" panose="00000600000000000000" pitchFamily="2" charset="-127"/>
                          <a:ea typeface="KoPub돋움체 Medium" panose="00000600000000000000" pitchFamily="2" charset="-127"/>
                        </a:rPr>
                        <a:t>1</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12700" cap="flat" cmpd="sng" algn="ctr">
                      <a:solidFill>
                        <a:srgbClr val="0070C0"/>
                      </a:solidFill>
                      <a:prstDash val="solid"/>
                      <a:round/>
                      <a:headEnd type="none" w="med" len="med"/>
                      <a:tailEnd type="none" w="med" len="med"/>
                    </a:lnL>
                    <a:lnR w="6350" cap="flat" cmpd="sng" algn="ctr">
                      <a:solidFill>
                        <a:srgbClr val="00338D"/>
                      </a:solidFill>
                      <a:prstDash val="sys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QPT-ORE-005/</a:t>
                      </a:r>
                    </a:p>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FLORA-005</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16</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개국</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162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개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Site</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3</a:t>
                      </a:r>
                      <a:r>
                        <a:rPr lang="ko-KR" altLang="en-US" sz="900" b="0" i="0" u="none" strike="noStrike">
                          <a:solidFill>
                            <a:schemeClr val="tx1"/>
                          </a:solidFill>
                          <a:effectLst/>
                          <a:latin typeface="KoPub돋움체 Medium" panose="00000600000000000000" pitchFamily="2" charset="-127"/>
                          <a:ea typeface="KoPub돋움체 Medium" panose="00000600000000000000" pitchFamily="2" charset="-127"/>
                        </a:rPr>
                        <a:t>상 진행 중</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O</a:t>
                      </a:r>
                      <a:endParaRPr lang="ko-KR" altLang="en-US"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l" fontAlgn="ctr"/>
                      <a:r>
                        <a:rPr lang="ko-KR" altLang="en-US" sz="900" b="1" i="0" u="sng" strike="noStrike">
                          <a:solidFill>
                            <a:srgbClr val="000000"/>
                          </a:solidFill>
                          <a:effectLst/>
                          <a:latin typeface="KoPub돋움체 Medium" panose="00000600000000000000" pitchFamily="2" charset="-127"/>
                          <a:ea typeface="KoPub돋움체 Medium" panose="00000600000000000000" pitchFamily="2" charset="-127"/>
                        </a:rPr>
                        <a:t>대상회사 메인 파이프라인</a:t>
                      </a:r>
                      <a:b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b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해당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 연구 결과로 미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FDA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신약 허가 신청 예정</a:t>
                      </a:r>
                      <a:b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b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marL="171450" indent="-171450" algn="l" fontAlgn="ctr">
                        <a:buFont typeface="Arial" panose="020B0604020202020204" pitchFamily="34" charset="0"/>
                        <a:buChar char="•"/>
                      </a:pP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Cohort 1: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화학요법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오레고보맙</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위약</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marL="171450" indent="-171450" algn="l" fontAlgn="ctr">
                        <a:buFont typeface="Arial" panose="020B0604020202020204" pitchFamily="34" charset="0"/>
                        <a:buChar char="•"/>
                      </a:pP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Cohort 2: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선행화학요법 → 중간수술 → 화학요법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오레고보맙</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위약</a:t>
                      </a:r>
                    </a:p>
                  </a:txBody>
                  <a:tcPr marL="36000" marR="36000" marT="0" marB="0" anchor="ctr">
                    <a:lnL w="6350" cap="flat" cmpd="sng" algn="ctr">
                      <a:solidFill>
                        <a:srgbClr val="00338D"/>
                      </a:solidFill>
                      <a:prstDash val="sysDash"/>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787636527"/>
                  </a:ext>
                </a:extLst>
              </a:tr>
              <a:tr h="795196">
                <a:tc vMerge="1">
                  <a:txBody>
                    <a:bodyPr/>
                    <a:lstStyle/>
                    <a:p>
                      <a:pPr latinLnBrk="1"/>
                      <a:endParaRPr lang="ko-KR" altLang="en-US"/>
                    </a:p>
                  </a:txBody>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재발난소암</a:t>
                      </a:r>
                      <a:b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Oregovomab RC</a:t>
                      </a:r>
                      <a:r>
                        <a:rPr lang="en-US" sz="900" b="0" i="0" u="none" strike="noStrike" baseline="30000">
                          <a:solidFill>
                            <a:srgbClr val="000000"/>
                          </a:solidFill>
                          <a:effectLst/>
                          <a:latin typeface="KoPub돋움체 Medium" panose="00000600000000000000" pitchFamily="2" charset="-127"/>
                          <a:ea typeface="KoPub돋움체 Medium" panose="00000600000000000000" pitchFamily="2" charset="-127"/>
                        </a:rPr>
                        <a:t>2</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12700" cap="flat" cmpd="sng" algn="ctr">
                      <a:solidFill>
                        <a:srgbClr val="0070C0"/>
                      </a:solidFill>
                      <a:prstDash val="solid"/>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QPT-ORE-004/</a:t>
                      </a:r>
                    </a:p>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FLORA-004</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미국</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3</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개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Site</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 진행 중</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O</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오레고보맙</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과 글로벌 제약사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GSK</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의 제줄라 병용투여 임상</a:t>
                      </a:r>
                      <a:b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b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marL="171450" indent="-171450" algn="l" fontAlgn="ctr">
                        <a:buFont typeface="Arial" panose="020B0604020202020204" pitchFamily="34" charset="0"/>
                        <a:buChar char="•"/>
                      </a:pPr>
                      <a:r>
                        <a:rPr lang="ko-KR" altLang="en-US" sz="900" b="0" i="0" u="sng" strike="noStrike">
                          <a:solidFill>
                            <a:srgbClr val="000000"/>
                          </a:solidFill>
                          <a:effectLst/>
                          <a:latin typeface="KoPub돋움체 Medium" panose="00000600000000000000" pitchFamily="2" charset="-127"/>
                          <a:ea typeface="KoPub돋움체 Medium" panose="00000600000000000000" pitchFamily="2" charset="-127"/>
                        </a:rPr>
                        <a:t>두 약물간 상호작용 및 관련 면역 조절 효과를 확인</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하는 소규모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환자수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10</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명</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837138958"/>
                  </a:ext>
                </a:extLst>
              </a:tr>
              <a:tr h="677320">
                <a:tc>
                  <a:txBody>
                    <a:bodyPr/>
                    <a:lstStyle/>
                    <a:p>
                      <a:pPr algn="ctr"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Anti-MUC1/</a:t>
                      </a:r>
                      <a:b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BrevaRex</a:t>
                      </a:r>
                      <a:b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b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브레바렉스</a:t>
                      </a:r>
                    </a:p>
                  </a:txBody>
                  <a:tcPr marL="36000" marR="36000" marT="0" marB="0" anchor="ctr">
                    <a:lnL w="635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췌장암</a:t>
                      </a:r>
                    </a:p>
                  </a:txBody>
                  <a:tcPr marL="36000" marR="36000" marT="0" marB="0" anchor="ctr">
                    <a:lnL w="12700" cap="flat" cmpd="sng" algn="ctr">
                      <a:solidFill>
                        <a:srgbClr val="0070C0"/>
                      </a:solidFill>
                      <a:prstDash val="solid"/>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 계획 중</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O</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미국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Memorial Sloan-Kettering Cancer</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와 협업 임상</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 준비 중</a:t>
                      </a:r>
                    </a:p>
                  </a:txBody>
                  <a:tcPr marL="36000" marR="36000" marT="0" marB="0" anchor="ctr">
                    <a:lnL w="6350" cap="flat" cmpd="sng" algn="ctr">
                      <a:solidFill>
                        <a:srgbClr val="00338D"/>
                      </a:solidFill>
                      <a:prstDash val="sysDash"/>
                      <a:round/>
                      <a:headEnd type="none" w="med" len="med"/>
                      <a:tailEnd type="none" w="med" len="med"/>
                    </a:lnL>
                    <a:lnR w="635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246461157"/>
                  </a:ext>
                </a:extLst>
              </a:tr>
              <a:tr h="617220">
                <a:tc>
                  <a:txBody>
                    <a:bodyPr/>
                    <a:lstStyle/>
                    <a:p>
                      <a:pPr algn="ctr"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Anti-HER2</a:t>
                      </a:r>
                    </a:p>
                  </a:txBody>
                  <a:tcPr marL="36000" marR="36000" marT="0" marB="0" anchor="ctr">
                    <a:lnL w="635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전이성 유방암</a:t>
                      </a:r>
                    </a:p>
                  </a:txBody>
                  <a:tcPr marL="36000" marR="36000" marT="0" marB="0" anchor="ctr">
                    <a:lnL w="12700" cap="flat" cmpd="sng" algn="ctr">
                      <a:solidFill>
                        <a:srgbClr val="0070C0"/>
                      </a:solidFill>
                      <a:prstDash val="solid"/>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전임상 계획 중</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X</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b"/>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sysDash"/>
                      <a:round/>
                      <a:headEnd type="none" w="med" len="med"/>
                      <a:tailEnd type="none" w="med" len="med"/>
                    </a:lnL>
                    <a:lnR w="635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1753601"/>
                  </a:ext>
                </a:extLst>
              </a:tr>
            </a:tbl>
          </a:graphicData>
        </a:graphic>
      </p:graphicFrame>
      <p:sp>
        <p:nvSpPr>
          <p:cNvPr id="3" name="TextBox 2">
            <a:extLst>
              <a:ext uri="{FF2B5EF4-FFF2-40B4-BE49-F238E27FC236}">
                <a16:creationId xmlns:a16="http://schemas.microsoft.com/office/drawing/2014/main" id="{39759F01-5438-351A-1D7F-66A9D938CF0F}"/>
              </a:ext>
            </a:extLst>
          </p:cNvPr>
          <p:cNvSpPr txBox="1"/>
          <p:nvPr/>
        </p:nvSpPr>
        <p:spPr>
          <a:xfrm>
            <a:off x="417560" y="6021388"/>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p>
        </p:txBody>
      </p:sp>
      <p:sp>
        <p:nvSpPr>
          <p:cNvPr id="4" name="TextBox 3">
            <a:extLst>
              <a:ext uri="{FF2B5EF4-FFF2-40B4-BE49-F238E27FC236}">
                <a16:creationId xmlns:a16="http://schemas.microsoft.com/office/drawing/2014/main" id="{6050D708-AE25-C722-425D-DCE00BA35B76}"/>
              </a:ext>
            </a:extLst>
          </p:cNvPr>
          <p:cNvSpPr txBox="1"/>
          <p:nvPr/>
        </p:nvSpPr>
        <p:spPr>
          <a:xfrm>
            <a:off x="417560" y="5545377"/>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Note 1 : Front-line / Note 2 : Recurrence</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
        <p:nvSpPr>
          <p:cNvPr id="5" name="직사각형 4">
            <a:extLst>
              <a:ext uri="{FF2B5EF4-FFF2-40B4-BE49-F238E27FC236}">
                <a16:creationId xmlns:a16="http://schemas.microsoft.com/office/drawing/2014/main" id="{2C989EDB-A506-0767-CE03-149C1705719D}"/>
              </a:ext>
            </a:extLst>
          </p:cNvPr>
          <p:cNvSpPr/>
          <p:nvPr/>
        </p:nvSpPr>
        <p:spPr>
          <a:xfrm>
            <a:off x="10338439" y="144732"/>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KMS</a:t>
            </a:r>
          </a:p>
          <a:p>
            <a:endParaRPr lang="en-US" altLang="ko-KR" sz="900">
              <a:solidFill>
                <a:schemeClr val="bg1"/>
              </a:solidFill>
            </a:endParaRPr>
          </a:p>
          <a:p>
            <a:pPr marL="228600" indent="-228600">
              <a:buAutoNum type="arabicPeriod"/>
            </a:pPr>
            <a:r>
              <a:rPr lang="en-US" altLang="ko-KR" sz="900">
                <a:solidFill>
                  <a:schemeClr val="bg1"/>
                </a:solidFill>
              </a:rPr>
              <a:t>KPMG </a:t>
            </a:r>
            <a:r>
              <a:rPr lang="ko-KR" altLang="en-US" sz="900">
                <a:solidFill>
                  <a:schemeClr val="bg1"/>
                </a:solidFill>
              </a:rPr>
              <a:t>양식으로 업데이트 부탁드립니다</a:t>
            </a:r>
            <a:r>
              <a:rPr lang="en-US" altLang="ko-KR" sz="900">
                <a:solidFill>
                  <a:schemeClr val="bg1"/>
                </a:solidFill>
              </a:rPr>
              <a:t>.</a:t>
            </a:r>
            <a:endParaRPr lang="ko-KR" altLang="en-US" sz="900">
              <a:solidFill>
                <a:schemeClr val="bg1"/>
              </a:solidFill>
            </a:endParaRPr>
          </a:p>
        </p:txBody>
      </p:sp>
    </p:spTree>
    <p:extLst>
      <p:ext uri="{BB962C8B-B14F-4D97-AF65-F5344CB8AC3E}">
        <p14:creationId xmlns:p14="http://schemas.microsoft.com/office/powerpoint/2010/main" val="74125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04 Company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대상회사는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바이오사업</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관련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Key 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인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난소암</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췌장암</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유방암 치료제 개발과 관련하여 다음과 같은 주요 특허를 보유하고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대상회사가 보유한 지적재산권은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임상 진행 및 상업화를 위해 연구개발활동이 지속적으로 수행되고 있으며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특정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 아닌 복수의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에 연관되어 있습니다</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대상회사 주요 </a:t>
            </a:r>
            <a:r>
              <a:rPr lang="ko-KR" altLang="en-US"/>
              <a:t>특허 보유 현황</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특허 보유 현황</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5" name="object 8">
            <a:extLst>
              <a:ext uri="{FF2B5EF4-FFF2-40B4-BE49-F238E27FC236}">
                <a16:creationId xmlns:a16="http://schemas.microsoft.com/office/drawing/2014/main" id="{775615FC-42A4-0D73-3712-7B1EA2B6D8D3}"/>
              </a:ext>
            </a:extLst>
          </p:cNvPr>
          <p:cNvGraphicFramePr>
            <a:graphicFrameLocks noGrp="1"/>
          </p:cNvGraphicFramePr>
          <p:nvPr>
            <p:extLst>
              <p:ext uri="{D42A27DB-BD31-4B8C-83A1-F6EECF244321}">
                <p14:modId xmlns:p14="http://schemas.microsoft.com/office/powerpoint/2010/main" val="499398237"/>
              </p:ext>
            </p:extLst>
          </p:nvPr>
        </p:nvGraphicFramePr>
        <p:xfrm>
          <a:off x="504000" y="1727999"/>
          <a:ext cx="8928000" cy="399148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gridCol w="5112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828000">
                  <a:extLst>
                    <a:ext uri="{9D8B030D-6E8A-4147-A177-3AD203B41FA5}">
                      <a16:colId xmlns:a16="http://schemas.microsoft.com/office/drawing/2014/main" val="20004"/>
                    </a:ext>
                  </a:extLst>
                </a:gridCol>
                <a:gridCol w="828000">
                  <a:extLst>
                    <a:ext uri="{9D8B030D-6E8A-4147-A177-3AD203B41FA5}">
                      <a16:colId xmlns:a16="http://schemas.microsoft.com/office/drawing/2014/main" val="20005"/>
                    </a:ext>
                  </a:extLst>
                </a:gridCol>
              </a:tblGrid>
              <a:tr h="248260">
                <a:tc rowSpan="2">
                  <a:txBody>
                    <a:bodyPr/>
                    <a:lstStyle/>
                    <a:p>
                      <a:pPr algn="ctr">
                        <a:lnSpc>
                          <a:spcPct val="100000"/>
                        </a:lnSpc>
                        <a:spcBef>
                          <a:spcPts val="35"/>
                        </a:spcBef>
                      </a:pPr>
                      <a:r>
                        <a:rPr lang="en-US" sz="1000" b="1">
                          <a:solidFill>
                            <a:schemeClr val="bg1"/>
                          </a:solidFill>
                          <a:latin typeface="KoPub돋움체 Medium" panose="00000600000000000000" pitchFamily="2" charset="-127"/>
                          <a:ea typeface="KoPub돋움체 Medium" panose="00000600000000000000" pitchFamily="2" charset="-127"/>
                          <a:cs typeface="Times New Roman"/>
                        </a:rPr>
                        <a:t>No</a:t>
                      </a:r>
                      <a:endParaRPr sz="1050" b="1">
                        <a:solidFill>
                          <a:schemeClr val="bg1"/>
                        </a:solidFill>
                        <a:latin typeface="KoPub돋움체 Medium" panose="00000600000000000000" pitchFamily="2" charset="-127"/>
                        <a:ea typeface="KoPub돋움체 Medium" panose="00000600000000000000" pitchFamily="2" charset="-127"/>
                        <a:cs typeface="Times New Roman"/>
                      </a:endParaRPr>
                    </a:p>
                  </a:txBody>
                  <a:tcPr marL="36000" marR="36000" marT="0" marB="0" anchor="ctr">
                    <a:lnR w="635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tc rowSpan="2">
                  <a:txBody>
                    <a:bodyPr/>
                    <a:lstStyle/>
                    <a:p>
                      <a:pPr algn="ctr">
                        <a:lnSpc>
                          <a:spcPct val="100000"/>
                        </a:lnSpc>
                        <a:spcBef>
                          <a:spcPts val="5"/>
                        </a:spcBef>
                      </a:pPr>
                      <a:r>
                        <a:rPr sz="1000" b="1" spc="-5">
                          <a:solidFill>
                            <a:schemeClr val="bg1"/>
                          </a:solidFill>
                          <a:latin typeface="KoPub돋움체 Medium" panose="00000600000000000000" pitchFamily="2" charset="-127"/>
                          <a:ea typeface="KoPub돋움체 Medium" panose="00000600000000000000" pitchFamily="2" charset="-127"/>
                          <a:cs typeface="맑은 고딕"/>
                        </a:rPr>
                        <a:t>Title</a:t>
                      </a:r>
                      <a:endParaRPr sz="10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tc gridSpan="4">
                  <a:txBody>
                    <a:bodyPr/>
                    <a:lstStyle/>
                    <a:p>
                      <a:pPr algn="ctr">
                        <a:lnSpc>
                          <a:spcPct val="100000"/>
                        </a:lnSpc>
                        <a:spcBef>
                          <a:spcPts val="345"/>
                        </a:spcBef>
                      </a:pPr>
                      <a:r>
                        <a:rPr sz="1000" b="1" spc="-5" err="1">
                          <a:solidFill>
                            <a:schemeClr val="bg1"/>
                          </a:solidFill>
                          <a:latin typeface="KoPub돋움체 Medium" panose="00000600000000000000" pitchFamily="2" charset="-127"/>
                          <a:ea typeface="KoPub돋움체 Medium" panose="00000600000000000000" pitchFamily="2" charset="-127"/>
                          <a:cs typeface="맑은 고딕"/>
                        </a:rPr>
                        <a:t>해당</a:t>
                      </a:r>
                      <a:r>
                        <a:rPr sz="1000" b="1">
                          <a:solidFill>
                            <a:schemeClr val="bg1"/>
                          </a:solidFill>
                          <a:latin typeface="KoPub돋움체 Medium" panose="00000600000000000000" pitchFamily="2" charset="-127"/>
                          <a:ea typeface="KoPub돋움체 Medium" panose="00000600000000000000" pitchFamily="2" charset="-127"/>
                          <a:cs typeface="맑은 고딕"/>
                        </a:rPr>
                        <a:t> </a:t>
                      </a:r>
                      <a:r>
                        <a:rPr sz="1000" b="1" spc="-5">
                          <a:solidFill>
                            <a:schemeClr val="bg1"/>
                          </a:solidFill>
                          <a:latin typeface="KoPub돋움체 Medium" panose="00000600000000000000" pitchFamily="2" charset="-127"/>
                          <a:ea typeface="KoPub돋움체 Medium" panose="00000600000000000000" pitchFamily="2" charset="-127"/>
                          <a:cs typeface="맑은 고딕"/>
                        </a:rPr>
                        <a:t>Pipeline</a:t>
                      </a:r>
                      <a:endParaRPr sz="10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T w="12700" cap="flat" cmpd="sng" algn="ctr">
                      <a:solidFill>
                        <a:srgbClr val="0070C0"/>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38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56161">
                <a:tc vMerge="1">
                  <a:txBody>
                    <a:bodyPr/>
                    <a:lstStyle/>
                    <a:p>
                      <a:endParaRPr/>
                    </a:p>
                  </a:txBody>
                  <a:tcPr marL="0" marR="0" marT="4445" marB="0">
                    <a:lnR w="6350">
                      <a:solidFill>
                        <a:srgbClr val="375F92"/>
                      </a:solidFill>
                      <a:prstDash val="solid"/>
                    </a:lnR>
                    <a:lnT w="19050">
                      <a:solidFill>
                        <a:srgbClr val="375F92"/>
                      </a:solidFill>
                      <a:prstDash val="solid"/>
                    </a:lnT>
                    <a:lnB w="12700">
                      <a:solidFill>
                        <a:srgbClr val="1F487C"/>
                      </a:solidFill>
                      <a:prstDash val="solid"/>
                    </a:lnB>
                    <a:solidFill>
                      <a:srgbClr val="C6EAF8"/>
                    </a:solidFill>
                  </a:tcPr>
                </a:tc>
                <a:tc vMerge="1">
                  <a:txBody>
                    <a:bodyPr/>
                    <a:lstStyle/>
                    <a:p>
                      <a:endParaRPr/>
                    </a:p>
                  </a:txBody>
                  <a:tcPr marL="0" marR="0" marT="4445" marB="0">
                    <a:lnL w="6350">
                      <a:solidFill>
                        <a:srgbClr val="375F92"/>
                      </a:solidFill>
                      <a:prstDash val="solid"/>
                    </a:lnL>
                    <a:lnR w="12700">
                      <a:solidFill>
                        <a:srgbClr val="1F487C"/>
                      </a:solidFill>
                      <a:prstDash val="solid"/>
                    </a:lnR>
                    <a:lnT w="19050">
                      <a:solidFill>
                        <a:srgbClr val="375F92"/>
                      </a:solidFill>
                      <a:prstDash val="solid"/>
                    </a:lnT>
                    <a:lnB w="12700">
                      <a:solidFill>
                        <a:srgbClr val="1F487C"/>
                      </a:solidFill>
                      <a:prstDash val="solid"/>
                    </a:lnB>
                    <a:solidFill>
                      <a:srgbClr val="C6EAF8"/>
                    </a:solidFill>
                  </a:tcPr>
                </a:tc>
                <a:tc>
                  <a:txBody>
                    <a:bodyPr/>
                    <a:lstStyle/>
                    <a:p>
                      <a:pPr marL="635" algn="ctr">
                        <a:lnSpc>
                          <a:spcPct val="100000"/>
                        </a:lnSpc>
                        <a:spcBef>
                          <a:spcPts val="350"/>
                        </a:spcBef>
                      </a:pPr>
                      <a:r>
                        <a:rPr lang="ko-KR" altLang="en-US" sz="900" b="1" err="1">
                          <a:solidFill>
                            <a:schemeClr val="bg1"/>
                          </a:solidFill>
                          <a:latin typeface="KoPub돋움체 Medium" panose="00000600000000000000" pitchFamily="2" charset="-127"/>
                          <a:ea typeface="KoPub돋움체 Medium" panose="00000600000000000000" pitchFamily="2" charset="-127"/>
                          <a:cs typeface="맑은 고딕"/>
                        </a:rPr>
                        <a:t>신규난소암</a:t>
                      </a:r>
                      <a:endParaRPr lang="en-US" altLang="ko-KR" sz="900" b="1">
                        <a:solidFill>
                          <a:schemeClr val="bg1"/>
                        </a:solidFill>
                        <a:latin typeface="KoPub돋움체 Medium" panose="00000600000000000000" pitchFamily="2" charset="-127"/>
                        <a:ea typeface="KoPub돋움체 Medium" panose="00000600000000000000" pitchFamily="2" charset="-127"/>
                        <a:cs typeface="맑은 고딕"/>
                      </a:endParaRPr>
                    </a:p>
                    <a:p>
                      <a:pPr marL="635" algn="ctr">
                        <a:lnSpc>
                          <a:spcPct val="100000"/>
                        </a:lnSpc>
                        <a:spcBef>
                          <a:spcPts val="350"/>
                        </a:spcBef>
                      </a:pPr>
                      <a:r>
                        <a:rPr lang="en-US" sz="800">
                          <a:solidFill>
                            <a:schemeClr val="bg1"/>
                          </a:solidFill>
                          <a:latin typeface="KoPub돋움체 Medium" panose="00000600000000000000" pitchFamily="2" charset="-127"/>
                          <a:ea typeface="KoPub돋움체 Medium" panose="00000600000000000000" pitchFamily="2" charset="-127"/>
                          <a:cs typeface="맑은 고딕"/>
                        </a:rPr>
                        <a:t>(</a:t>
                      </a:r>
                      <a:r>
                        <a:rPr lang="en-US" altLang="ko-KR" sz="800" b="0" i="0" u="none" strike="noStrike">
                          <a:solidFill>
                            <a:schemeClr val="bg1"/>
                          </a:solidFill>
                          <a:effectLst/>
                          <a:latin typeface="KoPub돋움체 Medium" panose="00000600000000000000" pitchFamily="2" charset="-127"/>
                          <a:ea typeface="KoPub돋움체 Medium" panose="00000600000000000000" pitchFamily="2" charset="-127"/>
                        </a:rPr>
                        <a:t>Oregovomab FL)</a:t>
                      </a:r>
                      <a:endParaRPr sz="8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tc>
                  <a:txBody>
                    <a:bodyPr/>
                    <a:lstStyle/>
                    <a:p>
                      <a:pPr marL="635" algn="ctr">
                        <a:lnSpc>
                          <a:spcPct val="100000"/>
                        </a:lnSpc>
                        <a:spcBef>
                          <a:spcPts val="350"/>
                        </a:spcBef>
                      </a:pPr>
                      <a:r>
                        <a:rPr lang="ko-KR" altLang="en-US" sz="900" b="1" spc="-5" err="1">
                          <a:solidFill>
                            <a:schemeClr val="bg1"/>
                          </a:solidFill>
                          <a:latin typeface="KoPub돋움체 Medium" panose="00000600000000000000" pitchFamily="2" charset="-127"/>
                          <a:ea typeface="KoPub돋움체 Medium" panose="00000600000000000000" pitchFamily="2" charset="-127"/>
                          <a:cs typeface="맑은 고딕"/>
                        </a:rPr>
                        <a:t>재발난소암</a:t>
                      </a:r>
                      <a:endParaRPr lang="en-US" altLang="ko-KR" sz="900" b="1" spc="-5">
                        <a:solidFill>
                          <a:schemeClr val="bg1"/>
                        </a:solidFill>
                        <a:latin typeface="KoPub돋움체 Medium" panose="00000600000000000000" pitchFamily="2" charset="-127"/>
                        <a:ea typeface="KoPub돋움체 Medium" panose="00000600000000000000" pitchFamily="2" charset="-127"/>
                        <a:cs typeface="맑은 고딕"/>
                      </a:endParaRPr>
                    </a:p>
                    <a:p>
                      <a:pPr marL="635" marR="0" lvl="0" indent="0" algn="ctr" defTabSz="914400" rtl="0" eaLnBrk="1" fontAlgn="auto" latinLnBrk="1" hangingPunct="1">
                        <a:lnSpc>
                          <a:spcPct val="100000"/>
                        </a:lnSpc>
                        <a:spcBef>
                          <a:spcPts val="350"/>
                        </a:spcBef>
                        <a:spcAft>
                          <a:spcPts val="0"/>
                        </a:spcAft>
                        <a:buClrTx/>
                        <a:buSzTx/>
                        <a:buFontTx/>
                        <a:buNone/>
                        <a:tabLst/>
                        <a:defRPr/>
                      </a:pPr>
                      <a:r>
                        <a:rPr lang="en-US" altLang="ko-KR" sz="800">
                          <a:solidFill>
                            <a:schemeClr val="bg1"/>
                          </a:solidFill>
                          <a:latin typeface="KoPub돋움체 Medium" panose="00000600000000000000" pitchFamily="2" charset="-127"/>
                          <a:ea typeface="KoPub돋움체 Medium" panose="00000600000000000000" pitchFamily="2" charset="-127"/>
                          <a:cs typeface="맑은 고딕"/>
                        </a:rPr>
                        <a:t>(</a:t>
                      </a:r>
                      <a:r>
                        <a:rPr lang="en-US" altLang="ko-KR" sz="800" b="0" i="0" u="none" strike="noStrike">
                          <a:solidFill>
                            <a:schemeClr val="bg1"/>
                          </a:solidFill>
                          <a:effectLst/>
                          <a:latin typeface="KoPub돋움체 Medium" panose="00000600000000000000" pitchFamily="2" charset="-127"/>
                          <a:ea typeface="KoPub돋움체 Medium" panose="00000600000000000000" pitchFamily="2" charset="-127"/>
                        </a:rPr>
                        <a:t>Oregovomab RC)</a:t>
                      </a:r>
                      <a:endParaRPr lang="en-US" altLang="ko-KR" sz="9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tc>
                  <a:txBody>
                    <a:bodyPr/>
                    <a:lstStyle/>
                    <a:p>
                      <a:pPr marL="1270" algn="ctr">
                        <a:lnSpc>
                          <a:spcPct val="100000"/>
                        </a:lnSpc>
                        <a:spcBef>
                          <a:spcPts val="400"/>
                        </a:spcBef>
                      </a:pPr>
                      <a:r>
                        <a:rPr lang="ko-KR" altLang="en-US" sz="900" b="1" spc="-5">
                          <a:solidFill>
                            <a:schemeClr val="bg1"/>
                          </a:solidFill>
                          <a:latin typeface="KoPub돋움체 Medium" panose="00000600000000000000" pitchFamily="2" charset="-127"/>
                          <a:ea typeface="KoPub돋움체 Medium" panose="00000600000000000000" pitchFamily="2" charset="-127"/>
                          <a:cs typeface="맑은 고딕"/>
                        </a:rPr>
                        <a:t>췌장암</a:t>
                      </a:r>
                      <a:endParaRPr sz="9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tc>
                  <a:txBody>
                    <a:bodyPr/>
                    <a:lstStyle/>
                    <a:p>
                      <a:pPr algn="ctr">
                        <a:lnSpc>
                          <a:spcPct val="100000"/>
                        </a:lnSpc>
                        <a:spcBef>
                          <a:spcPts val="350"/>
                        </a:spcBef>
                      </a:pPr>
                      <a:r>
                        <a:rPr lang="ko-KR" altLang="en-US" sz="900" b="1" spc="-5">
                          <a:solidFill>
                            <a:schemeClr val="bg1"/>
                          </a:solidFill>
                          <a:latin typeface="KoPub돋움체 Medium" panose="00000600000000000000" pitchFamily="2" charset="-127"/>
                          <a:ea typeface="KoPub돋움체 Medium" panose="00000600000000000000" pitchFamily="2" charset="-127"/>
                          <a:cs typeface="맑은 고딕"/>
                        </a:rPr>
                        <a:t>유방암</a:t>
                      </a:r>
                      <a:endParaRPr sz="9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extLst>
                  <a:ext uri="{0D108BD9-81ED-4DB2-BD59-A6C34878D82A}">
                    <a16:rowId xmlns:a16="http://schemas.microsoft.com/office/drawing/2014/main" val="10001"/>
                  </a:ext>
                </a:extLst>
              </a:tr>
              <a:tr h="248260">
                <a:tc>
                  <a:txBody>
                    <a:bodyPr/>
                    <a:lstStyle/>
                    <a:p>
                      <a:pPr algn="ctr">
                        <a:lnSpc>
                          <a:spcPct val="100000"/>
                        </a:lnSpc>
                        <a:spcBef>
                          <a:spcPts val="160"/>
                        </a:spcBef>
                      </a:pPr>
                      <a:r>
                        <a:rPr sz="1000">
                          <a:latin typeface="KoPub돋움체 Medium" panose="00000600000000000000" pitchFamily="2" charset="-127"/>
                          <a:ea typeface="KoPub돋움체 Medium" panose="00000600000000000000" pitchFamily="2" charset="-127"/>
                          <a:cs typeface="맑은 고딕"/>
                        </a:rPr>
                        <a:t>1</a:t>
                      </a:r>
                    </a:p>
                  </a:txBody>
                  <a:tcPr marL="36000" marR="36000" marT="0" marB="0" anchor="ctr">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a:lnSpc>
                          <a:spcPct val="100000"/>
                        </a:lnSpc>
                        <a:spcBef>
                          <a:spcPts val="160"/>
                        </a:spcBef>
                      </a:pPr>
                      <a:r>
                        <a:rPr sz="1000" spc="-20" err="1">
                          <a:latin typeface="KoPub돋움체 Medium" panose="00000600000000000000" pitchFamily="2" charset="-127"/>
                          <a:ea typeface="KoPub돋움체 Medium" panose="00000600000000000000" pitchFamily="2" charset="-127"/>
                          <a:cs typeface="맑은 고딕"/>
                        </a:rPr>
                        <a:t>BrevaRex</a:t>
                      </a:r>
                      <a:r>
                        <a:rPr sz="1000" spc="-20">
                          <a:latin typeface="KoPub돋움체 Medium" panose="00000600000000000000" pitchFamily="2" charset="-127"/>
                          <a:ea typeface="KoPub돋움체 Medium" panose="00000600000000000000" pitchFamily="2" charset="-127"/>
                          <a:cs typeface="맑은 고딕"/>
                        </a:rPr>
                        <a:t> </a:t>
                      </a:r>
                      <a:r>
                        <a:rPr sz="1000" spc="-15">
                          <a:latin typeface="KoPub돋움체 Medium" panose="00000600000000000000" pitchFamily="2" charset="-127"/>
                          <a:ea typeface="KoPub돋움체 Medium" panose="00000600000000000000" pitchFamily="2" charset="-127"/>
                          <a:cs typeface="맑은 고딕"/>
                        </a:rPr>
                        <a:t>Family: </a:t>
                      </a:r>
                      <a:r>
                        <a:rPr sz="1000" spc="-10">
                          <a:latin typeface="KoPub돋움체 Medium" panose="00000600000000000000" pitchFamily="2" charset="-127"/>
                          <a:ea typeface="KoPub돋움체 Medium" panose="00000600000000000000" pitchFamily="2" charset="-127"/>
                          <a:cs typeface="맑은 고딕"/>
                        </a:rPr>
                        <a:t>Therapeutic binding agent against </a:t>
                      </a:r>
                      <a:r>
                        <a:rPr sz="1000" spc="-5">
                          <a:latin typeface="KoPub돋움체 Medium" panose="00000600000000000000" pitchFamily="2" charset="-127"/>
                          <a:ea typeface="KoPub돋움체 Medium" panose="00000600000000000000" pitchFamily="2" charset="-127"/>
                          <a:cs typeface="맑은 고딕"/>
                        </a:rPr>
                        <a:t>MUC-1 </a:t>
                      </a:r>
                      <a:r>
                        <a:rPr sz="1000" spc="-10">
                          <a:latin typeface="KoPub돋움체 Medium" panose="00000600000000000000" pitchFamily="2" charset="-127"/>
                          <a:ea typeface="KoPub돋움체 Medium" panose="00000600000000000000" pitchFamily="2" charset="-127"/>
                          <a:cs typeface="맑은 고딕"/>
                        </a:rPr>
                        <a:t>Antigen </a:t>
                      </a:r>
                      <a:r>
                        <a:rPr sz="1000" spc="-5">
                          <a:latin typeface="KoPub돋움체 Medium" panose="00000600000000000000" pitchFamily="2" charset="-127"/>
                          <a:ea typeface="KoPub돋움체 Medium" panose="00000600000000000000" pitchFamily="2" charset="-127"/>
                          <a:cs typeface="맑은 고딕"/>
                        </a:rPr>
                        <a:t>and</a:t>
                      </a:r>
                      <a:r>
                        <a:rPr sz="1000" spc="10">
                          <a:latin typeface="KoPub돋움체 Medium" panose="00000600000000000000" pitchFamily="2" charset="-127"/>
                          <a:ea typeface="KoPub돋움체 Medium" panose="00000600000000000000" pitchFamily="2" charset="-127"/>
                          <a:cs typeface="맑은 고딕"/>
                        </a:rPr>
                        <a:t> </a:t>
                      </a:r>
                      <a:r>
                        <a:rPr sz="1000" spc="-5">
                          <a:latin typeface="KoPub돋움체 Medium" panose="00000600000000000000" pitchFamily="2" charset="-127"/>
                          <a:ea typeface="KoPub돋움체 Medium" panose="00000600000000000000" pitchFamily="2" charset="-127"/>
                          <a:cs typeface="맑은 고딕"/>
                        </a:rPr>
                        <a:t>methods</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16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2"/>
                  </a:ext>
                </a:extLst>
              </a:tr>
              <a:tr h="367766">
                <a:tc>
                  <a:txBody>
                    <a:bodyPr/>
                    <a:lstStyle/>
                    <a:p>
                      <a:pPr algn="ctr">
                        <a:lnSpc>
                          <a:spcPct val="100000"/>
                        </a:lnSpc>
                        <a:spcBef>
                          <a:spcPts val="805"/>
                        </a:spcBef>
                      </a:pPr>
                      <a:r>
                        <a:rPr sz="1000">
                          <a:latin typeface="KoPub돋움체 Medium" panose="00000600000000000000" pitchFamily="2" charset="-127"/>
                          <a:ea typeface="KoPub돋움체 Medium" panose="00000600000000000000" pitchFamily="2" charset="-127"/>
                          <a:cs typeface="맑은 고딕"/>
                        </a:rPr>
                        <a:t>2</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marR="338455">
                        <a:lnSpc>
                          <a:spcPct val="107000"/>
                        </a:lnSpc>
                        <a:spcBef>
                          <a:spcPts val="80"/>
                        </a:spcBef>
                      </a:pPr>
                      <a:r>
                        <a:rPr sz="1000" spc="-10">
                          <a:latin typeface="KoPub돋움체 Medium" panose="00000600000000000000" pitchFamily="2" charset="-127"/>
                          <a:ea typeface="KoPub돋움체 Medium" panose="00000600000000000000" pitchFamily="2" charset="-127"/>
                          <a:cs typeface="맑은 고딕"/>
                        </a:rPr>
                        <a:t>Dendritic Cell </a:t>
                      </a:r>
                      <a:r>
                        <a:rPr sz="1000" spc="-5">
                          <a:latin typeface="KoPub돋움체 Medium" panose="00000600000000000000" pitchFamily="2" charset="-127"/>
                          <a:ea typeface="KoPub돋움체 Medium" panose="00000600000000000000" pitchFamily="2" charset="-127"/>
                          <a:cs typeface="맑은 고딕"/>
                        </a:rPr>
                        <a:t>Ex </a:t>
                      </a:r>
                      <a:r>
                        <a:rPr sz="1000" spc="-10">
                          <a:latin typeface="KoPub돋움체 Medium" panose="00000600000000000000" pitchFamily="2" charset="-127"/>
                          <a:ea typeface="KoPub돋움체 Medium" panose="00000600000000000000" pitchFamily="2" charset="-127"/>
                          <a:cs typeface="맑은 고딕"/>
                        </a:rPr>
                        <a:t>Vivo </a:t>
                      </a:r>
                      <a:r>
                        <a:rPr sz="1000" spc="-15">
                          <a:latin typeface="KoPub돋움체 Medium" panose="00000600000000000000" pitchFamily="2" charset="-127"/>
                          <a:ea typeface="KoPub돋움체 Medium" panose="00000600000000000000" pitchFamily="2" charset="-127"/>
                          <a:cs typeface="맑은 고딕"/>
                        </a:rPr>
                        <a:t>Family: </a:t>
                      </a:r>
                      <a:r>
                        <a:rPr sz="1000" spc="-10">
                          <a:latin typeface="KoPub돋움체 Medium" panose="00000600000000000000" pitchFamily="2" charset="-127"/>
                          <a:ea typeface="KoPub돋움체 Medium" panose="00000600000000000000" pitchFamily="2" charset="-127"/>
                          <a:cs typeface="맑은 고딕"/>
                        </a:rPr>
                        <a:t>Therapeutic </a:t>
                      </a:r>
                      <a:r>
                        <a:rPr sz="1000" spc="-5">
                          <a:latin typeface="KoPub돋움체 Medium" panose="00000600000000000000" pitchFamily="2" charset="-127"/>
                          <a:ea typeface="KoPub돋움체 Medium" panose="00000600000000000000" pitchFamily="2" charset="-127"/>
                          <a:cs typeface="맑은 고딕"/>
                        </a:rPr>
                        <a:t>method and composition </a:t>
                      </a:r>
                      <a:r>
                        <a:rPr sz="1000" spc="-10">
                          <a:latin typeface="KoPub돋움체 Medium" panose="00000600000000000000" pitchFamily="2" charset="-127"/>
                          <a:ea typeface="KoPub돋움체 Medium" panose="00000600000000000000" pitchFamily="2" charset="-127"/>
                          <a:cs typeface="맑은 고딕"/>
                        </a:rPr>
                        <a:t>utilizing </a:t>
                      </a:r>
                      <a:r>
                        <a:rPr sz="1000" spc="-5">
                          <a:latin typeface="KoPub돋움체 Medium" panose="00000600000000000000" pitchFamily="2" charset="-127"/>
                          <a:ea typeface="KoPub돋움체 Medium" panose="00000600000000000000" pitchFamily="2" charset="-127"/>
                          <a:cs typeface="맑은 고딕"/>
                        </a:rPr>
                        <a:t>Antig</a:t>
                      </a:r>
                      <a:r>
                        <a:rPr lang="en-US" sz="1000" spc="-5">
                          <a:latin typeface="KoPub돋움체 Medium" panose="00000600000000000000" pitchFamily="2" charset="-127"/>
                          <a:ea typeface="KoPub돋움체 Medium" panose="00000600000000000000" pitchFamily="2" charset="-127"/>
                          <a:cs typeface="맑은 고딕"/>
                        </a:rPr>
                        <a:t>e</a:t>
                      </a:r>
                      <a:r>
                        <a:rPr sz="1000" spc="-5">
                          <a:latin typeface="KoPub돋움체 Medium" panose="00000600000000000000" pitchFamily="2" charset="-127"/>
                          <a:ea typeface="KoPub돋움체 Medium" panose="00000600000000000000" pitchFamily="2" charset="-127"/>
                          <a:cs typeface="맑은 고딕"/>
                        </a:rPr>
                        <a:t>n-  Antibody complexation and </a:t>
                      </a:r>
                      <a:r>
                        <a:rPr sz="1000" spc="-10">
                          <a:latin typeface="KoPub돋움체 Medium" panose="00000600000000000000" pitchFamily="2" charset="-127"/>
                          <a:ea typeface="KoPub돋움체 Medium" panose="00000600000000000000" pitchFamily="2" charset="-127"/>
                          <a:cs typeface="맑은 고딕"/>
                        </a:rPr>
                        <a:t>presentation </a:t>
                      </a:r>
                      <a:r>
                        <a:rPr sz="1000" spc="-5">
                          <a:latin typeface="KoPub돋움체 Medium" panose="00000600000000000000" pitchFamily="2" charset="-127"/>
                          <a:ea typeface="KoPub돋움체 Medium" panose="00000600000000000000" pitchFamily="2" charset="-127"/>
                          <a:cs typeface="맑은 고딕"/>
                        </a:rPr>
                        <a:t>by </a:t>
                      </a:r>
                      <a:r>
                        <a:rPr sz="1000" spc="-10">
                          <a:latin typeface="KoPub돋움체 Medium" panose="00000600000000000000" pitchFamily="2" charset="-127"/>
                          <a:ea typeface="KoPub돋움체 Medium" panose="00000600000000000000" pitchFamily="2" charset="-127"/>
                          <a:cs typeface="맑은 고딕"/>
                        </a:rPr>
                        <a:t>Dendritic</a:t>
                      </a:r>
                      <a:r>
                        <a:rPr sz="1000" spc="130">
                          <a:latin typeface="KoPub돋움체 Medium" panose="00000600000000000000" pitchFamily="2" charset="-127"/>
                          <a:ea typeface="KoPub돋움체 Medium" panose="00000600000000000000" pitchFamily="2" charset="-127"/>
                          <a:cs typeface="맑은 고딕"/>
                        </a:rPr>
                        <a:t> </a:t>
                      </a:r>
                      <a:r>
                        <a:rPr sz="1000" spc="-10">
                          <a:latin typeface="KoPub돋움체 Medium" panose="00000600000000000000" pitchFamily="2" charset="-127"/>
                          <a:ea typeface="KoPub돋움체 Medium" panose="00000600000000000000" pitchFamily="2" charset="-127"/>
                          <a:cs typeface="맑은 고딕"/>
                        </a:rPr>
                        <a:t>cel</a:t>
                      </a:r>
                      <a:r>
                        <a:rPr lang="en-US" sz="1000" spc="-10">
                          <a:latin typeface="KoPub돋움체 Medium" panose="00000600000000000000" pitchFamily="2" charset="-127"/>
                          <a:ea typeface="KoPub돋움체 Medium" panose="00000600000000000000" pitchFamily="2" charset="-127"/>
                          <a:cs typeface="맑은 고딕"/>
                        </a:rPr>
                        <a:t>l</a:t>
                      </a:r>
                      <a:r>
                        <a:rPr sz="1000" spc="-10">
                          <a:latin typeface="KoPub돋움체 Medium" panose="00000600000000000000" pitchFamily="2" charset="-127"/>
                          <a:ea typeface="KoPub돋움체 Medium" panose="00000600000000000000" pitchFamily="2" charset="-127"/>
                          <a:cs typeface="맑은 고딕"/>
                        </a:rPr>
                        <a:t>s</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3"/>
                  </a:ext>
                </a:extLst>
              </a:tr>
              <a:tr h="248260">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3</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a:lnSpc>
                          <a:spcPct val="100000"/>
                        </a:lnSpc>
                        <a:spcBef>
                          <a:spcPts val="165"/>
                        </a:spcBef>
                      </a:pPr>
                      <a:r>
                        <a:rPr sz="1000" spc="-5">
                          <a:latin typeface="KoPub돋움체 Medium" panose="00000600000000000000" pitchFamily="2" charset="-127"/>
                          <a:ea typeface="KoPub돋움체 Medium" panose="00000600000000000000" pitchFamily="2" charset="-127"/>
                          <a:cs typeface="맑은 고딕"/>
                        </a:rPr>
                        <a:t>Combined Therapy </a:t>
                      </a:r>
                      <a:r>
                        <a:rPr sz="1000" spc="-15">
                          <a:latin typeface="KoPub돋움체 Medium" panose="00000600000000000000" pitchFamily="2" charset="-127"/>
                          <a:ea typeface="KoPub돋움체 Medium" panose="00000600000000000000" pitchFamily="2" charset="-127"/>
                          <a:cs typeface="맑은 고딕"/>
                        </a:rPr>
                        <a:t>Family: </a:t>
                      </a:r>
                      <a:r>
                        <a:rPr sz="1000" spc="-5">
                          <a:latin typeface="KoPub돋움체 Medium" panose="00000600000000000000" pitchFamily="2" charset="-127"/>
                          <a:ea typeface="KoPub돋움체 Medium" panose="00000600000000000000" pitchFamily="2" charset="-127"/>
                          <a:cs typeface="맑은 고딕"/>
                        </a:rPr>
                        <a:t>Combination therapy for </a:t>
                      </a:r>
                      <a:r>
                        <a:rPr sz="1000" spc="-10">
                          <a:latin typeface="KoPub돋움체 Medium" panose="00000600000000000000" pitchFamily="2" charset="-127"/>
                          <a:ea typeface="KoPub돋움체 Medium" panose="00000600000000000000" pitchFamily="2" charset="-127"/>
                          <a:cs typeface="맑은 고딕"/>
                        </a:rPr>
                        <a:t>treating</a:t>
                      </a:r>
                      <a:r>
                        <a:rPr sz="1000" spc="155">
                          <a:latin typeface="KoPub돋움체 Medium" panose="00000600000000000000" pitchFamily="2" charset="-127"/>
                          <a:ea typeface="KoPub돋움체 Medium" panose="00000600000000000000" pitchFamily="2" charset="-127"/>
                          <a:cs typeface="맑은 고딕"/>
                        </a:rPr>
                        <a:t> </a:t>
                      </a:r>
                      <a:r>
                        <a:rPr sz="1000" spc="-5">
                          <a:latin typeface="KoPub돋움체 Medium" panose="00000600000000000000" pitchFamily="2" charset="-127"/>
                          <a:ea typeface="KoPub돋움체 Medium" panose="00000600000000000000" pitchFamily="2" charset="-127"/>
                          <a:cs typeface="맑은 고딕"/>
                        </a:rPr>
                        <a:t>disease</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4"/>
                  </a:ext>
                </a:extLst>
              </a:tr>
              <a:tr h="367766">
                <a:tc>
                  <a:txBody>
                    <a:bodyPr/>
                    <a:lstStyle/>
                    <a:p>
                      <a:pPr algn="ctr">
                        <a:lnSpc>
                          <a:spcPct val="100000"/>
                        </a:lnSpc>
                        <a:spcBef>
                          <a:spcPts val="805"/>
                        </a:spcBef>
                      </a:pPr>
                      <a:r>
                        <a:rPr sz="1000">
                          <a:latin typeface="KoPub돋움체 Medium" panose="00000600000000000000" pitchFamily="2" charset="-127"/>
                          <a:ea typeface="KoPub돋움체 Medium" panose="00000600000000000000" pitchFamily="2" charset="-127"/>
                          <a:cs typeface="맑은 고딕"/>
                        </a:rPr>
                        <a:t>4</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marR="367665">
                        <a:lnSpc>
                          <a:spcPct val="107000"/>
                        </a:lnSpc>
                        <a:spcBef>
                          <a:spcPts val="80"/>
                        </a:spcBef>
                      </a:pPr>
                      <a:r>
                        <a:rPr sz="1000" spc="-5">
                          <a:latin typeface="KoPub돋움체 Medium" panose="00000600000000000000" pitchFamily="2" charset="-127"/>
                          <a:ea typeface="KoPub돋움체 Medium" panose="00000600000000000000" pitchFamily="2" charset="-127"/>
                          <a:cs typeface="맑은 고딕"/>
                        </a:rPr>
                        <a:t>Combined Therapy </a:t>
                      </a:r>
                      <a:r>
                        <a:rPr sz="1000" spc="-15">
                          <a:latin typeface="KoPub돋움체 Medium" panose="00000600000000000000" pitchFamily="2" charset="-127"/>
                          <a:ea typeface="KoPub돋움체 Medium" panose="00000600000000000000" pitchFamily="2" charset="-127"/>
                          <a:cs typeface="맑은 고딕"/>
                        </a:rPr>
                        <a:t>Family: </a:t>
                      </a:r>
                      <a:r>
                        <a:rPr sz="1000" spc="-5">
                          <a:latin typeface="KoPub돋움체 Medium" panose="00000600000000000000" pitchFamily="2" charset="-127"/>
                          <a:ea typeface="KoPub돋움체 Medium" panose="00000600000000000000" pitchFamily="2" charset="-127"/>
                          <a:cs typeface="맑은 고딕"/>
                        </a:rPr>
                        <a:t>Method and composition for </a:t>
                      </a:r>
                      <a:r>
                        <a:rPr sz="1000" spc="-10" err="1">
                          <a:latin typeface="KoPub돋움체 Medium" panose="00000600000000000000" pitchFamily="2" charset="-127"/>
                          <a:ea typeface="KoPub돋움체 Medium" panose="00000600000000000000" pitchFamily="2" charset="-127"/>
                          <a:cs typeface="맑은 고딕"/>
                        </a:rPr>
                        <a:t>reconforming</a:t>
                      </a:r>
                      <a:r>
                        <a:rPr sz="1000" spc="-10">
                          <a:latin typeface="KoPub돋움체 Medium" panose="00000600000000000000" pitchFamily="2" charset="-127"/>
                          <a:ea typeface="KoPub돋움체 Medium" panose="00000600000000000000" pitchFamily="2" charset="-127"/>
                          <a:cs typeface="맑은 고딕"/>
                        </a:rPr>
                        <a:t> Multi-</a:t>
                      </a:r>
                      <a:r>
                        <a:rPr sz="1000" spc="-10" err="1">
                          <a:latin typeface="KoPub돋움체 Medium" panose="00000600000000000000" pitchFamily="2" charset="-127"/>
                          <a:ea typeface="KoPub돋움체 Medium" panose="00000600000000000000" pitchFamily="2" charset="-127"/>
                          <a:cs typeface="맑은 고딕"/>
                        </a:rPr>
                        <a:t>Epitopic</a:t>
                      </a:r>
                      <a:r>
                        <a:rPr sz="1000" spc="-10">
                          <a:latin typeface="KoPub돋움체 Medium" panose="00000600000000000000" pitchFamily="2" charset="-127"/>
                          <a:ea typeface="KoPub돋움체 Medium" panose="00000600000000000000" pitchFamily="2" charset="-127"/>
                          <a:cs typeface="맑은 고딕"/>
                        </a:rPr>
                        <a:t>  Antigens to initiate </a:t>
                      </a:r>
                      <a:r>
                        <a:rPr sz="1000" spc="-5">
                          <a:latin typeface="KoPub돋움체 Medium" panose="00000600000000000000" pitchFamily="2" charset="-127"/>
                          <a:ea typeface="KoPub돋움체 Medium" panose="00000600000000000000" pitchFamily="2" charset="-127"/>
                          <a:cs typeface="맑은 고딕"/>
                        </a:rPr>
                        <a:t>an immune</a:t>
                      </a:r>
                      <a:r>
                        <a:rPr sz="1000" spc="110">
                          <a:latin typeface="KoPub돋움체 Medium" panose="00000600000000000000" pitchFamily="2" charset="-127"/>
                          <a:ea typeface="KoPub돋움체 Medium" panose="00000600000000000000" pitchFamily="2" charset="-127"/>
                          <a:cs typeface="맑은 고딕"/>
                        </a:rPr>
                        <a:t> </a:t>
                      </a:r>
                      <a:r>
                        <a:rPr sz="1000" spc="-10">
                          <a:latin typeface="KoPub돋움체 Medium" panose="00000600000000000000" pitchFamily="2" charset="-127"/>
                          <a:ea typeface="KoPub돋움체 Medium" panose="00000600000000000000" pitchFamily="2" charset="-127"/>
                          <a:cs typeface="맑은 고딕"/>
                        </a:rPr>
                        <a:t>response</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5"/>
                  </a:ext>
                </a:extLst>
              </a:tr>
              <a:tr h="367766">
                <a:tc>
                  <a:txBody>
                    <a:bodyPr/>
                    <a:lstStyle/>
                    <a:p>
                      <a:pPr algn="ctr">
                        <a:lnSpc>
                          <a:spcPct val="100000"/>
                        </a:lnSpc>
                        <a:spcBef>
                          <a:spcPts val="805"/>
                        </a:spcBef>
                      </a:pPr>
                      <a:r>
                        <a:rPr sz="1000">
                          <a:latin typeface="KoPub돋움체 Medium" panose="00000600000000000000" pitchFamily="2" charset="-127"/>
                          <a:ea typeface="KoPub돋움체 Medium" panose="00000600000000000000" pitchFamily="2" charset="-127"/>
                          <a:cs typeface="맑은 고딕"/>
                        </a:rPr>
                        <a:t>5</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marR="235585">
                        <a:lnSpc>
                          <a:spcPct val="107000"/>
                        </a:lnSpc>
                        <a:spcBef>
                          <a:spcPts val="80"/>
                        </a:spcBef>
                      </a:pPr>
                      <a:r>
                        <a:rPr sz="1000" spc="-5" err="1">
                          <a:latin typeface="KoPub돋움체 Medium" panose="00000600000000000000" pitchFamily="2" charset="-127"/>
                          <a:ea typeface="KoPub돋움체 Medium" panose="00000600000000000000" pitchFamily="2" charset="-127"/>
                          <a:cs typeface="맑은 고딕"/>
                        </a:rPr>
                        <a:t>Immunolobulin</a:t>
                      </a:r>
                      <a:r>
                        <a:rPr sz="1000" spc="-5">
                          <a:latin typeface="KoPub돋움체 Medium" panose="00000600000000000000" pitchFamily="2" charset="-127"/>
                          <a:ea typeface="KoPub돋움체 Medium" panose="00000600000000000000" pitchFamily="2" charset="-127"/>
                          <a:cs typeface="맑은 고딕"/>
                        </a:rPr>
                        <a:t> E </a:t>
                      </a:r>
                      <a:r>
                        <a:rPr sz="1000" spc="-20">
                          <a:latin typeface="KoPub돋움체 Medium" panose="00000600000000000000" pitchFamily="2" charset="-127"/>
                          <a:ea typeface="KoPub돋움체 Medium" panose="00000600000000000000" pitchFamily="2" charset="-127"/>
                          <a:cs typeface="맑은 고딕"/>
                        </a:rPr>
                        <a:t>Technology </a:t>
                      </a:r>
                      <a:r>
                        <a:rPr sz="1000" spc="-15">
                          <a:latin typeface="KoPub돋움체 Medium" panose="00000600000000000000" pitchFamily="2" charset="-127"/>
                          <a:ea typeface="KoPub돋움체 Medium" panose="00000600000000000000" pitchFamily="2" charset="-127"/>
                          <a:cs typeface="맑은 고딕"/>
                        </a:rPr>
                        <a:t>Patent </a:t>
                      </a:r>
                      <a:r>
                        <a:rPr sz="1000" spc="-10">
                          <a:latin typeface="KoPub돋움체 Medium" panose="00000600000000000000" pitchFamily="2" charset="-127"/>
                          <a:ea typeface="KoPub돋움체 Medium" panose="00000600000000000000" pitchFamily="2" charset="-127"/>
                          <a:cs typeface="맑은 고딕"/>
                        </a:rPr>
                        <a:t>Portfolio: </a:t>
                      </a:r>
                      <a:r>
                        <a:rPr sz="1000" spc="-5">
                          <a:latin typeface="KoPub돋움체 Medium" panose="00000600000000000000" pitchFamily="2" charset="-127"/>
                          <a:ea typeface="KoPub돋움체 Medium" panose="00000600000000000000" pitchFamily="2" charset="-127"/>
                          <a:cs typeface="맑은 고딕"/>
                        </a:rPr>
                        <a:t>Methods for </a:t>
                      </a:r>
                      <a:r>
                        <a:rPr sz="1000" spc="-10">
                          <a:latin typeface="KoPub돋움체 Medium" panose="00000600000000000000" pitchFamily="2" charset="-127"/>
                          <a:ea typeface="KoPub돋움체 Medium" panose="00000600000000000000" pitchFamily="2" charset="-127"/>
                          <a:cs typeface="맑은 고딕"/>
                        </a:rPr>
                        <a:t>improving </a:t>
                      </a:r>
                      <a:r>
                        <a:rPr sz="1000" spc="-5">
                          <a:latin typeface="KoPub돋움체 Medium" panose="00000600000000000000" pitchFamily="2" charset="-127"/>
                          <a:ea typeface="KoPub돋움체 Medium" panose="00000600000000000000" pitchFamily="2" charset="-127"/>
                          <a:cs typeface="맑은 고딕"/>
                        </a:rPr>
                        <a:t>the </a:t>
                      </a:r>
                      <a:r>
                        <a:rPr sz="1000" spc="-10">
                          <a:latin typeface="KoPub돋움체 Medium" panose="00000600000000000000" pitchFamily="2" charset="-127"/>
                          <a:ea typeface="KoPub돋움체 Medium" panose="00000600000000000000" pitchFamily="2" charset="-127"/>
                          <a:cs typeface="맑은 고딕"/>
                        </a:rPr>
                        <a:t>bioactivi</a:t>
                      </a:r>
                      <a:r>
                        <a:rPr lang="en-US" sz="1000" spc="-10">
                          <a:latin typeface="KoPub돋움체 Medium" panose="00000600000000000000" pitchFamily="2" charset="-127"/>
                          <a:ea typeface="KoPub돋움체 Medium" panose="00000600000000000000" pitchFamily="2" charset="-127"/>
                          <a:cs typeface="맑은 고딕"/>
                        </a:rPr>
                        <a:t>t</a:t>
                      </a:r>
                      <a:r>
                        <a:rPr sz="1000" spc="-10">
                          <a:latin typeface="KoPub돋움체 Medium" panose="00000600000000000000" pitchFamily="2" charset="-127"/>
                          <a:ea typeface="KoPub돋움체 Medium" panose="00000600000000000000" pitchFamily="2" charset="-127"/>
                          <a:cs typeface="맑은 고딕"/>
                        </a:rPr>
                        <a:t>y </a:t>
                      </a:r>
                      <a:r>
                        <a:rPr sz="1000" spc="-15">
                          <a:latin typeface="KoPub돋움체 Medium" panose="00000600000000000000" pitchFamily="2" charset="-127"/>
                          <a:ea typeface="KoPub돋움체 Medium" panose="00000600000000000000" pitchFamily="2" charset="-127"/>
                          <a:cs typeface="맑은 고딕"/>
                        </a:rPr>
                        <a:t>of  </a:t>
                      </a:r>
                      <a:r>
                        <a:rPr sz="1000" spc="-5">
                          <a:latin typeface="KoPub돋움체 Medium" panose="00000600000000000000" pitchFamily="2" charset="-127"/>
                          <a:ea typeface="KoPub돋움체 Medium" panose="00000600000000000000" pitchFamily="2" charset="-127"/>
                          <a:cs typeface="맑은 고딕"/>
                        </a:rPr>
                        <a:t>therapeutic </a:t>
                      </a:r>
                      <a:r>
                        <a:rPr sz="1000" spc="-10" err="1">
                          <a:latin typeface="KoPub돋움체 Medium" panose="00000600000000000000" pitchFamily="2" charset="-127"/>
                          <a:ea typeface="KoPub돋움체 Medium" panose="00000600000000000000" pitchFamily="2" charset="-127"/>
                          <a:cs typeface="맑은 고딕"/>
                        </a:rPr>
                        <a:t>lgE</a:t>
                      </a:r>
                      <a:r>
                        <a:rPr sz="1000" spc="-10">
                          <a:latin typeface="KoPub돋움체 Medium" panose="00000600000000000000" pitchFamily="2" charset="-127"/>
                          <a:ea typeface="KoPub돋움체 Medium" panose="00000600000000000000" pitchFamily="2" charset="-127"/>
                          <a:cs typeface="맑은 고딕"/>
                        </a:rPr>
                        <a:t> Antibodies </a:t>
                      </a:r>
                      <a:r>
                        <a:rPr sz="1000" spc="-5">
                          <a:latin typeface="KoPub돋움체 Medium" panose="00000600000000000000" pitchFamily="2" charset="-127"/>
                          <a:ea typeface="KoPub돋움체 Medium" panose="00000600000000000000" pitchFamily="2" charset="-127"/>
                          <a:cs typeface="맑은 고딕"/>
                        </a:rPr>
                        <a:t>for the </a:t>
                      </a:r>
                      <a:r>
                        <a:rPr sz="1000" spc="-10">
                          <a:latin typeface="KoPub돋움체 Medium" panose="00000600000000000000" pitchFamily="2" charset="-127"/>
                          <a:ea typeface="KoPub돋움체 Medium" panose="00000600000000000000" pitchFamily="2" charset="-127"/>
                          <a:cs typeface="맑은 고딕"/>
                        </a:rPr>
                        <a:t>treatment </a:t>
                      </a:r>
                      <a:r>
                        <a:rPr sz="1000" spc="-15">
                          <a:latin typeface="KoPub돋움체 Medium" panose="00000600000000000000" pitchFamily="2" charset="-127"/>
                          <a:ea typeface="KoPub돋움체 Medium" panose="00000600000000000000" pitchFamily="2" charset="-127"/>
                          <a:cs typeface="맑은 고딕"/>
                        </a:rPr>
                        <a:t>of</a:t>
                      </a:r>
                      <a:r>
                        <a:rPr sz="1000" spc="145">
                          <a:latin typeface="KoPub돋움체 Medium" panose="00000600000000000000" pitchFamily="2" charset="-127"/>
                          <a:ea typeface="KoPub돋움체 Medium" panose="00000600000000000000" pitchFamily="2" charset="-127"/>
                          <a:cs typeface="맑은 고딕"/>
                        </a:rPr>
                        <a:t> </a:t>
                      </a:r>
                      <a:r>
                        <a:rPr sz="1000" spc="-5">
                          <a:latin typeface="KoPub돋움체 Medium" panose="00000600000000000000" pitchFamily="2" charset="-127"/>
                          <a:ea typeface="KoPub돋움체 Medium" panose="00000600000000000000" pitchFamily="2" charset="-127"/>
                          <a:cs typeface="맑은 고딕"/>
                        </a:rPr>
                        <a:t>disease</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80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80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6"/>
                  </a:ext>
                </a:extLst>
              </a:tr>
              <a:tr h="248260">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6</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a:lnSpc>
                          <a:spcPct val="100000"/>
                        </a:lnSpc>
                        <a:spcBef>
                          <a:spcPts val="165"/>
                        </a:spcBef>
                      </a:pPr>
                      <a:r>
                        <a:rPr sz="1000" spc="-5" err="1">
                          <a:latin typeface="KoPub돋움체 Medium" panose="00000600000000000000" pitchFamily="2" charset="-127"/>
                          <a:ea typeface="KoPub돋움체 Medium" panose="00000600000000000000" pitchFamily="2" charset="-127"/>
                          <a:cs typeface="맑은 고딕"/>
                        </a:rPr>
                        <a:t>Immunolobulin</a:t>
                      </a:r>
                      <a:r>
                        <a:rPr sz="1000" spc="-5">
                          <a:latin typeface="KoPub돋움체 Medium" panose="00000600000000000000" pitchFamily="2" charset="-127"/>
                          <a:ea typeface="KoPub돋움체 Medium" panose="00000600000000000000" pitchFamily="2" charset="-127"/>
                          <a:cs typeface="맑은 고딕"/>
                        </a:rPr>
                        <a:t> E </a:t>
                      </a:r>
                      <a:r>
                        <a:rPr sz="1000" spc="-20">
                          <a:latin typeface="KoPub돋움체 Medium" panose="00000600000000000000" pitchFamily="2" charset="-127"/>
                          <a:ea typeface="KoPub돋움체 Medium" panose="00000600000000000000" pitchFamily="2" charset="-127"/>
                          <a:cs typeface="맑은 고딕"/>
                        </a:rPr>
                        <a:t>Technology </a:t>
                      </a:r>
                      <a:r>
                        <a:rPr sz="1000" spc="-15">
                          <a:latin typeface="KoPub돋움체 Medium" panose="00000600000000000000" pitchFamily="2" charset="-127"/>
                          <a:ea typeface="KoPub돋움체 Medium" panose="00000600000000000000" pitchFamily="2" charset="-127"/>
                          <a:cs typeface="맑은 고딕"/>
                        </a:rPr>
                        <a:t>Patent </a:t>
                      </a:r>
                      <a:r>
                        <a:rPr sz="1000" spc="-10">
                          <a:latin typeface="KoPub돋움체 Medium" panose="00000600000000000000" pitchFamily="2" charset="-127"/>
                          <a:ea typeface="KoPub돋움체 Medium" panose="00000600000000000000" pitchFamily="2" charset="-127"/>
                          <a:cs typeface="맑은 고딕"/>
                        </a:rPr>
                        <a:t>Portfolio: </a:t>
                      </a:r>
                      <a:r>
                        <a:rPr sz="1000" spc="-10" err="1">
                          <a:latin typeface="KoPub돋움체 Medium" panose="00000600000000000000" pitchFamily="2" charset="-127"/>
                          <a:ea typeface="KoPub돋움체 Medium" panose="00000600000000000000" pitchFamily="2" charset="-127"/>
                          <a:cs typeface="맑은 고딕"/>
                        </a:rPr>
                        <a:t>lgE</a:t>
                      </a:r>
                      <a:r>
                        <a:rPr sz="1000" spc="-10">
                          <a:latin typeface="KoPub돋움체 Medium" panose="00000600000000000000" pitchFamily="2" charset="-127"/>
                          <a:ea typeface="KoPub돋움체 Medium" panose="00000600000000000000" pitchFamily="2" charset="-127"/>
                          <a:cs typeface="맑은 고딕"/>
                        </a:rPr>
                        <a:t> Antibodies </a:t>
                      </a:r>
                      <a:r>
                        <a:rPr sz="1000" spc="-5">
                          <a:latin typeface="KoPub돋움체 Medium" panose="00000600000000000000" pitchFamily="2" charset="-127"/>
                          <a:ea typeface="KoPub돋움체 Medium" panose="00000600000000000000" pitchFamily="2" charset="-127"/>
                          <a:cs typeface="맑은 고딕"/>
                        </a:rPr>
                        <a:t>for the </a:t>
                      </a:r>
                      <a:r>
                        <a:rPr sz="1000" spc="-10">
                          <a:latin typeface="KoPub돋움체 Medium" panose="00000600000000000000" pitchFamily="2" charset="-127"/>
                          <a:ea typeface="KoPub돋움체 Medium" panose="00000600000000000000" pitchFamily="2" charset="-127"/>
                          <a:cs typeface="맑은 고딕"/>
                        </a:rPr>
                        <a:t>treatment</a:t>
                      </a:r>
                      <a:r>
                        <a:rPr sz="1000" spc="30">
                          <a:latin typeface="KoPub돋움체 Medium" panose="00000600000000000000" pitchFamily="2" charset="-127"/>
                          <a:ea typeface="KoPub돋움체 Medium" panose="00000600000000000000" pitchFamily="2" charset="-127"/>
                          <a:cs typeface="맑은 고딕"/>
                        </a:rPr>
                        <a:t> </a:t>
                      </a:r>
                      <a:r>
                        <a:rPr sz="1000" spc="-15">
                          <a:latin typeface="KoPub돋움체 Medium" panose="00000600000000000000" pitchFamily="2" charset="-127"/>
                          <a:ea typeface="KoPub돋움체 Medium" panose="00000600000000000000" pitchFamily="2" charset="-127"/>
                          <a:cs typeface="맑은 고딕"/>
                        </a:rPr>
                        <a:t>of </a:t>
                      </a:r>
                      <a:r>
                        <a:rPr sz="1000" spc="-5">
                          <a:latin typeface="KoPub돋움체 Medium" panose="00000600000000000000" pitchFamily="2" charset="-127"/>
                          <a:ea typeface="KoPub돋움체 Medium" panose="00000600000000000000" pitchFamily="2" charset="-127"/>
                          <a:cs typeface="맑은 고딕"/>
                        </a:rPr>
                        <a:t>Cancer</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7"/>
                  </a:ext>
                </a:extLst>
              </a:tr>
              <a:tr h="555189">
                <a:tc>
                  <a:txBody>
                    <a:bodyPr/>
                    <a:lstStyle/>
                    <a:p>
                      <a:pPr algn="ctr">
                        <a:lnSpc>
                          <a:spcPct val="100000"/>
                        </a:lnSpc>
                      </a:pPr>
                      <a:r>
                        <a:rPr sz="1000">
                          <a:latin typeface="KoPub돋움체 Medium" panose="00000600000000000000" pitchFamily="2" charset="-127"/>
                          <a:ea typeface="KoPub돋움체 Medium" panose="00000600000000000000" pitchFamily="2" charset="-127"/>
                          <a:cs typeface="맑은 고딕"/>
                        </a:rPr>
                        <a:t>7</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marR="173990" algn="just">
                        <a:lnSpc>
                          <a:spcPct val="107100"/>
                        </a:lnSpc>
                        <a:spcBef>
                          <a:spcPts val="80"/>
                        </a:spcBef>
                      </a:pPr>
                      <a:r>
                        <a:rPr sz="1000" spc="-5">
                          <a:latin typeface="KoPub돋움체 Medium" panose="00000600000000000000" pitchFamily="2" charset="-127"/>
                          <a:ea typeface="KoPub돋움체 Medium" panose="00000600000000000000" pitchFamily="2" charset="-127"/>
                          <a:cs typeface="맑은 고딕"/>
                        </a:rPr>
                        <a:t>Antibody </a:t>
                      </a:r>
                      <a:r>
                        <a:rPr sz="1000" spc="-10">
                          <a:latin typeface="KoPub돋움체 Medium" panose="00000600000000000000" pitchFamily="2" charset="-127"/>
                          <a:ea typeface="KoPub돋움체 Medium" panose="00000600000000000000" pitchFamily="2" charset="-127"/>
                          <a:cs typeface="맑은 고딕"/>
                        </a:rPr>
                        <a:t>combination </a:t>
                      </a:r>
                      <a:r>
                        <a:rPr sz="1000" spc="-5" err="1">
                          <a:latin typeface="KoPub돋움체 Medium" panose="00000600000000000000" pitchFamily="2" charset="-127"/>
                          <a:ea typeface="KoPub돋움체 Medium" panose="00000600000000000000" pitchFamily="2" charset="-127"/>
                          <a:cs typeface="맑은 고딕"/>
                        </a:rPr>
                        <a:t>ith</a:t>
                      </a:r>
                      <a:r>
                        <a:rPr sz="1000" spc="-5">
                          <a:latin typeface="KoPub돋움체 Medium" panose="00000600000000000000" pitchFamily="2" charset="-127"/>
                          <a:ea typeface="KoPub돋움체 Medium" panose="00000600000000000000" pitchFamily="2" charset="-127"/>
                          <a:cs typeface="맑은 고딕"/>
                        </a:rPr>
                        <a:t> TLR3 and Checkpoint </a:t>
                      </a:r>
                      <a:r>
                        <a:rPr sz="1000" spc="-10">
                          <a:latin typeface="KoPub돋움체 Medium" panose="00000600000000000000" pitchFamily="2" charset="-127"/>
                          <a:ea typeface="KoPub돋움체 Medium" panose="00000600000000000000" pitchFamily="2" charset="-127"/>
                          <a:cs typeface="맑은 고딕"/>
                        </a:rPr>
                        <a:t>Inhibitor </a:t>
                      </a:r>
                      <a:r>
                        <a:rPr sz="1000" spc="-15">
                          <a:latin typeface="KoPub돋움체 Medium" panose="00000600000000000000" pitchFamily="2" charset="-127"/>
                          <a:ea typeface="KoPub돋움체 Medium" panose="00000600000000000000" pitchFamily="2" charset="-127"/>
                          <a:cs typeface="맑은 고딕"/>
                        </a:rPr>
                        <a:t>Family: </a:t>
                      </a:r>
                      <a:r>
                        <a:rPr sz="1000" spc="-25">
                          <a:latin typeface="KoPub돋움체 Medium" panose="00000600000000000000" pitchFamily="2" charset="-127"/>
                          <a:ea typeface="KoPub돋움체 Medium" panose="00000600000000000000" pitchFamily="2" charset="-127"/>
                          <a:cs typeface="맑은 고딕"/>
                        </a:rPr>
                        <a:t>Tumor </a:t>
                      </a:r>
                      <a:r>
                        <a:rPr sz="1000" spc="-10">
                          <a:latin typeface="KoPub돋움체 Medium" panose="00000600000000000000" pitchFamily="2" charset="-127"/>
                          <a:ea typeface="KoPub돋움체 Medium" panose="00000600000000000000" pitchFamily="2" charset="-127"/>
                          <a:cs typeface="맑은 고딕"/>
                        </a:rPr>
                        <a:t>Antigen specific </a:t>
                      </a:r>
                      <a:r>
                        <a:rPr sz="1000" spc="-5">
                          <a:latin typeface="KoPub돋움체 Medium" panose="00000600000000000000" pitchFamily="2" charset="-127"/>
                          <a:ea typeface="KoPub돋움체 Medium" panose="00000600000000000000" pitchFamily="2" charset="-127"/>
                          <a:cs typeface="맑은 고딕"/>
                        </a:rPr>
                        <a:t>antibodies and TLR3 </a:t>
                      </a:r>
                      <a:r>
                        <a:rPr sz="1000" spc="-10">
                          <a:latin typeface="KoPub돋움체 Medium" panose="00000600000000000000" pitchFamily="2" charset="-127"/>
                          <a:ea typeface="KoPub돋움체 Medium" panose="00000600000000000000" pitchFamily="2" charset="-127"/>
                          <a:cs typeface="맑은 고딕"/>
                        </a:rPr>
                        <a:t>stimulation to enhance </a:t>
                      </a:r>
                      <a:r>
                        <a:rPr sz="1000" spc="-5">
                          <a:latin typeface="KoPub돋움체 Medium" panose="00000600000000000000" pitchFamily="2" charset="-127"/>
                          <a:ea typeface="KoPub돋움체 Medium" panose="00000600000000000000" pitchFamily="2" charset="-127"/>
                          <a:cs typeface="맑은 고딕"/>
                        </a:rPr>
                        <a:t>the performance </a:t>
                      </a:r>
                      <a:r>
                        <a:rPr sz="1000" spc="-15">
                          <a:latin typeface="KoPub돋움체 Medium" panose="00000600000000000000" pitchFamily="2" charset="-127"/>
                          <a:ea typeface="KoPub돋움체 Medium" panose="00000600000000000000" pitchFamily="2" charset="-127"/>
                          <a:cs typeface="맑은 고딕"/>
                        </a:rPr>
                        <a:t>of </a:t>
                      </a:r>
                      <a:r>
                        <a:rPr sz="1000" spc="-5">
                          <a:latin typeface="KoPub돋움체 Medium" panose="00000600000000000000" pitchFamily="2" charset="-127"/>
                          <a:ea typeface="KoPub돋움체 Medium" panose="00000600000000000000" pitchFamily="2" charset="-127"/>
                          <a:cs typeface="맑은 고딕"/>
                        </a:rPr>
                        <a:t>checkpoint </a:t>
                      </a:r>
                      <a:r>
                        <a:rPr sz="1000" spc="-10">
                          <a:latin typeface="KoPub돋움체 Medium" panose="00000600000000000000" pitchFamily="2" charset="-127"/>
                          <a:ea typeface="KoPub돋움체 Medium" panose="00000600000000000000" pitchFamily="2" charset="-127"/>
                          <a:cs typeface="맑은 고딕"/>
                        </a:rPr>
                        <a:t>interference  </a:t>
                      </a:r>
                      <a:r>
                        <a:rPr sz="1000" spc="-5">
                          <a:latin typeface="KoPub돋움체 Medium" panose="00000600000000000000" pitchFamily="2" charset="-127"/>
                          <a:ea typeface="KoPub돋움체 Medium" panose="00000600000000000000" pitchFamily="2" charset="-127"/>
                          <a:cs typeface="맑은 고딕"/>
                        </a:rPr>
                        <a:t>therapy </a:t>
                      </a:r>
                      <a:r>
                        <a:rPr sz="1000" spc="-15">
                          <a:latin typeface="KoPub돋움체 Medium" panose="00000600000000000000" pitchFamily="2" charset="-127"/>
                          <a:ea typeface="KoPub돋움체 Medium" panose="00000600000000000000" pitchFamily="2" charset="-127"/>
                          <a:cs typeface="맑은 고딕"/>
                        </a:rPr>
                        <a:t>of</a:t>
                      </a:r>
                      <a:r>
                        <a:rPr sz="1000" spc="5">
                          <a:latin typeface="KoPub돋움체 Medium" panose="00000600000000000000" pitchFamily="2" charset="-127"/>
                          <a:ea typeface="KoPub돋움체 Medium" panose="00000600000000000000" pitchFamily="2" charset="-127"/>
                          <a:cs typeface="맑은 고딕"/>
                        </a:rPr>
                        <a:t> </a:t>
                      </a:r>
                      <a:r>
                        <a:rPr sz="1000" spc="-10">
                          <a:latin typeface="KoPub돋움체 Medium" panose="00000600000000000000" pitchFamily="2" charset="-127"/>
                          <a:ea typeface="KoPub돋움체 Medium" panose="00000600000000000000" pitchFamily="2" charset="-127"/>
                          <a:cs typeface="맑은 고딕"/>
                        </a:rPr>
                        <a:t>cancer</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8"/>
                  </a:ext>
                </a:extLst>
              </a:tr>
              <a:tr h="248260">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8</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a:lnSpc>
                          <a:spcPct val="100000"/>
                        </a:lnSpc>
                        <a:spcBef>
                          <a:spcPts val="165"/>
                        </a:spcBef>
                      </a:pPr>
                      <a:r>
                        <a:rPr sz="1000" spc="-5">
                          <a:latin typeface="KoPub돋움체 Medium" panose="00000600000000000000" pitchFamily="2" charset="-127"/>
                          <a:ea typeface="KoPub돋움체 Medium" panose="00000600000000000000" pitchFamily="2" charset="-127"/>
                          <a:cs typeface="맑은 고딕"/>
                        </a:rPr>
                        <a:t>Methods </a:t>
                      </a:r>
                      <a:r>
                        <a:rPr sz="1000" spc="-15">
                          <a:latin typeface="KoPub돋움체 Medium" panose="00000600000000000000" pitchFamily="2" charset="-127"/>
                          <a:ea typeface="KoPub돋움체 Medium" panose="00000600000000000000" pitchFamily="2" charset="-127"/>
                          <a:cs typeface="맑은 고딕"/>
                        </a:rPr>
                        <a:t>of </a:t>
                      </a:r>
                      <a:r>
                        <a:rPr sz="1000" spc="-10">
                          <a:latin typeface="KoPub돋움체 Medium" panose="00000600000000000000" pitchFamily="2" charset="-127"/>
                          <a:ea typeface="KoPub돋움체 Medium" panose="00000600000000000000" pitchFamily="2" charset="-127"/>
                          <a:cs typeface="맑은 고딕"/>
                        </a:rPr>
                        <a:t>increasing </a:t>
                      </a:r>
                      <a:r>
                        <a:rPr sz="1000" spc="-5">
                          <a:latin typeface="KoPub돋움체 Medium" panose="00000600000000000000" pitchFamily="2" charset="-127"/>
                          <a:ea typeface="KoPub돋움체 Medium" panose="00000600000000000000" pitchFamily="2" charset="-127"/>
                          <a:cs typeface="맑은 고딕"/>
                        </a:rPr>
                        <a:t>delivery </a:t>
                      </a:r>
                      <a:r>
                        <a:rPr sz="1000" spc="-15">
                          <a:latin typeface="KoPub돋움체 Medium" panose="00000600000000000000" pitchFamily="2" charset="-127"/>
                          <a:ea typeface="KoPub돋움체 Medium" panose="00000600000000000000" pitchFamily="2" charset="-127"/>
                          <a:cs typeface="맑은 고딕"/>
                        </a:rPr>
                        <a:t>of </a:t>
                      </a:r>
                      <a:r>
                        <a:rPr sz="1000" spc="-5">
                          <a:latin typeface="KoPub돋움체 Medium" panose="00000600000000000000" pitchFamily="2" charset="-127"/>
                          <a:ea typeface="KoPub돋움체 Medium" panose="00000600000000000000" pitchFamily="2" charset="-127"/>
                          <a:cs typeface="맑은 고딕"/>
                        </a:rPr>
                        <a:t>Anti-Cancer agents </a:t>
                      </a:r>
                      <a:r>
                        <a:rPr sz="1000" spc="-10">
                          <a:latin typeface="KoPub돋움체 Medium" panose="00000600000000000000" pitchFamily="2" charset="-127"/>
                          <a:ea typeface="KoPub돋움체 Medium" panose="00000600000000000000" pitchFamily="2" charset="-127"/>
                          <a:cs typeface="맑은 고딕"/>
                        </a:rPr>
                        <a:t>to</a:t>
                      </a:r>
                      <a:r>
                        <a:rPr sz="1000" spc="200">
                          <a:latin typeface="KoPub돋움체 Medium" panose="00000600000000000000" pitchFamily="2" charset="-127"/>
                          <a:ea typeface="KoPub돋움체 Medium" panose="00000600000000000000" pitchFamily="2" charset="-127"/>
                          <a:cs typeface="맑은 고딕"/>
                        </a:rPr>
                        <a:t> </a:t>
                      </a:r>
                      <a:r>
                        <a:rPr sz="1000" spc="-10">
                          <a:latin typeface="KoPub돋움체 Medium" panose="00000600000000000000" pitchFamily="2" charset="-127"/>
                          <a:ea typeface="KoPub돋움체 Medium" panose="00000600000000000000" pitchFamily="2" charset="-127"/>
                          <a:cs typeface="맑은 고딕"/>
                        </a:rPr>
                        <a:t>targets</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9"/>
                  </a:ext>
                </a:extLst>
              </a:tr>
              <a:tr h="367766">
                <a:tc>
                  <a:txBody>
                    <a:bodyPr/>
                    <a:lstStyle/>
                    <a:p>
                      <a:pPr algn="ctr">
                        <a:lnSpc>
                          <a:spcPct val="100000"/>
                        </a:lnSpc>
                        <a:spcBef>
                          <a:spcPts val="810"/>
                        </a:spcBef>
                      </a:pPr>
                      <a:r>
                        <a:rPr sz="1000">
                          <a:latin typeface="KoPub돋움체 Medium" panose="00000600000000000000" pitchFamily="2" charset="-127"/>
                          <a:ea typeface="KoPub돋움체 Medium" panose="00000600000000000000" pitchFamily="2" charset="-127"/>
                          <a:cs typeface="맑은 고딕"/>
                        </a:rPr>
                        <a:t>9</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marR="459105">
                        <a:lnSpc>
                          <a:spcPct val="107000"/>
                        </a:lnSpc>
                        <a:spcBef>
                          <a:spcPts val="85"/>
                        </a:spcBef>
                      </a:pPr>
                      <a:r>
                        <a:rPr sz="1000" spc="-20">
                          <a:latin typeface="KoPub돋움체 Medium" panose="00000600000000000000" pitchFamily="2" charset="-127"/>
                          <a:ea typeface="KoPub돋움체 Medium" panose="00000600000000000000" pitchFamily="2" charset="-127"/>
                          <a:cs typeface="맑은 고딕"/>
                        </a:rPr>
                        <a:t>Treatment </a:t>
                      </a:r>
                      <a:r>
                        <a:rPr sz="1000" spc="-15">
                          <a:latin typeface="KoPub돋움체 Medium" panose="00000600000000000000" pitchFamily="2" charset="-127"/>
                          <a:ea typeface="KoPub돋움체 Medium" panose="00000600000000000000" pitchFamily="2" charset="-127"/>
                          <a:cs typeface="맑은 고딕"/>
                        </a:rPr>
                        <a:t>of </a:t>
                      </a:r>
                      <a:r>
                        <a:rPr sz="1000" spc="-10">
                          <a:latin typeface="KoPub돋움체 Medium" panose="00000600000000000000" pitchFamily="2" charset="-127"/>
                          <a:ea typeface="KoPub돋움체 Medium" panose="00000600000000000000" pitchFamily="2" charset="-127"/>
                          <a:cs typeface="맑은 고딕"/>
                        </a:rPr>
                        <a:t>cancer with </a:t>
                      </a:r>
                      <a:r>
                        <a:rPr sz="1000" spc="-5">
                          <a:latin typeface="KoPub돋움체 Medium" panose="00000600000000000000" pitchFamily="2" charset="-127"/>
                          <a:ea typeface="KoPub돋움체 Medium" panose="00000600000000000000" pitchFamily="2" charset="-127"/>
                          <a:cs typeface="맑은 고딕"/>
                        </a:rPr>
                        <a:t>therapeutic monoclonal antibody </a:t>
                      </a:r>
                      <a:r>
                        <a:rPr sz="1000" spc="-10">
                          <a:latin typeface="KoPub돋움체 Medium" panose="00000600000000000000" pitchFamily="2" charset="-127"/>
                          <a:ea typeface="KoPub돋움체 Medium" panose="00000600000000000000" pitchFamily="2" charset="-127"/>
                          <a:cs typeface="맑은 고딕"/>
                        </a:rPr>
                        <a:t>specific </a:t>
                      </a:r>
                      <a:r>
                        <a:rPr sz="1000" spc="-5">
                          <a:latin typeface="KoPub돋움체 Medium" panose="00000600000000000000" pitchFamily="2" charset="-127"/>
                          <a:ea typeface="KoPub돋움체 Medium" panose="00000600000000000000" pitchFamily="2" charset="-127"/>
                          <a:cs typeface="맑은 고딕"/>
                        </a:rPr>
                        <a:t>for a associated  </a:t>
                      </a:r>
                      <a:r>
                        <a:rPr sz="1000" spc="-10">
                          <a:latin typeface="KoPub돋움체 Medium" panose="00000600000000000000" pitchFamily="2" charset="-127"/>
                          <a:ea typeface="KoPub돋움체 Medium" panose="00000600000000000000" pitchFamily="2" charset="-127"/>
                          <a:cs typeface="맑은 고딕"/>
                        </a:rPr>
                        <a:t>Antigen </a:t>
                      </a:r>
                      <a:r>
                        <a:rPr sz="1000" spc="-5">
                          <a:latin typeface="KoPub돋움체 Medium" panose="00000600000000000000" pitchFamily="2" charset="-127"/>
                          <a:ea typeface="KoPub돋움체 Medium" panose="00000600000000000000" pitchFamily="2" charset="-127"/>
                          <a:cs typeface="맑은 고딕"/>
                        </a:rPr>
                        <a:t>and an immune</a:t>
                      </a:r>
                      <a:r>
                        <a:rPr sz="1000" spc="40">
                          <a:latin typeface="KoPub돋움체 Medium" panose="00000600000000000000" pitchFamily="2" charset="-127"/>
                          <a:ea typeface="KoPub돋움체 Medium" panose="00000600000000000000" pitchFamily="2" charset="-127"/>
                          <a:cs typeface="맑은 고딕"/>
                        </a:rPr>
                        <a:t> </a:t>
                      </a:r>
                      <a:r>
                        <a:rPr sz="1000" spc="-10">
                          <a:latin typeface="KoPub돋움체 Medium" panose="00000600000000000000" pitchFamily="2" charset="-127"/>
                          <a:ea typeface="KoPub돋움체 Medium" panose="00000600000000000000" pitchFamily="2" charset="-127"/>
                          <a:cs typeface="맑은 고딕"/>
                        </a:rPr>
                        <a:t>adjuvant</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81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81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10"/>
                  </a:ext>
                </a:extLst>
              </a:tr>
              <a:tr h="367766">
                <a:tc>
                  <a:txBody>
                    <a:bodyPr/>
                    <a:lstStyle/>
                    <a:p>
                      <a:pPr algn="ctr">
                        <a:lnSpc>
                          <a:spcPct val="100000"/>
                        </a:lnSpc>
                        <a:spcBef>
                          <a:spcPts val="810"/>
                        </a:spcBef>
                      </a:pPr>
                      <a:r>
                        <a:rPr sz="1000" spc="-5">
                          <a:latin typeface="KoPub돋움체 Medium" panose="00000600000000000000" pitchFamily="2" charset="-127"/>
                          <a:ea typeface="KoPub돋움체 Medium" panose="00000600000000000000" pitchFamily="2" charset="-127"/>
                          <a:cs typeface="맑은 고딕"/>
                        </a:rPr>
                        <a:t>10</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marL="49530" marR="180340">
                        <a:lnSpc>
                          <a:spcPct val="107000"/>
                        </a:lnSpc>
                        <a:spcBef>
                          <a:spcPts val="85"/>
                        </a:spcBef>
                      </a:pPr>
                      <a:r>
                        <a:rPr sz="1000" spc="-5">
                          <a:latin typeface="KoPub돋움체 Medium" panose="00000600000000000000" pitchFamily="2" charset="-127"/>
                          <a:ea typeface="KoPub돋움체 Medium" panose="00000600000000000000" pitchFamily="2" charset="-127"/>
                          <a:cs typeface="맑은 고딕"/>
                        </a:rPr>
                        <a:t>Method </a:t>
                      </a:r>
                      <a:r>
                        <a:rPr sz="1000" spc="-15">
                          <a:latin typeface="KoPub돋움체 Medium" panose="00000600000000000000" pitchFamily="2" charset="-127"/>
                          <a:ea typeface="KoPub돋움체 Medium" panose="00000600000000000000" pitchFamily="2" charset="-127"/>
                          <a:cs typeface="맑은 고딕"/>
                        </a:rPr>
                        <a:t>of </a:t>
                      </a:r>
                      <a:r>
                        <a:rPr sz="1000" spc="-10">
                          <a:latin typeface="KoPub돋움체 Medium" panose="00000600000000000000" pitchFamily="2" charset="-127"/>
                          <a:ea typeface="KoPub돋움체 Medium" panose="00000600000000000000" pitchFamily="2" charset="-127"/>
                          <a:cs typeface="맑은 고딕"/>
                        </a:rPr>
                        <a:t>indirect </a:t>
                      </a:r>
                      <a:r>
                        <a:rPr sz="1000" spc="-5">
                          <a:latin typeface="KoPub돋움체 Medium" panose="00000600000000000000" pitchFamily="2" charset="-127"/>
                          <a:ea typeface="KoPub돋움체 Medium" panose="00000600000000000000" pitchFamily="2" charset="-127"/>
                          <a:cs typeface="맑은 고딕"/>
                        </a:rPr>
                        <a:t>immunization </a:t>
                      </a:r>
                      <a:r>
                        <a:rPr sz="1000" spc="-15">
                          <a:latin typeface="KoPub돋움체 Medium" panose="00000600000000000000" pitchFamily="2" charset="-127"/>
                          <a:ea typeface="KoPub돋움체 Medium" panose="00000600000000000000" pitchFamily="2" charset="-127"/>
                          <a:cs typeface="맑은 고딕"/>
                        </a:rPr>
                        <a:t>of </a:t>
                      </a:r>
                      <a:r>
                        <a:rPr sz="1000" spc="-5">
                          <a:latin typeface="KoPub돋움체 Medium" panose="00000600000000000000" pitchFamily="2" charset="-127"/>
                          <a:ea typeface="KoPub돋움체 Medium" panose="00000600000000000000" pitchFamily="2" charset="-127"/>
                          <a:cs typeface="맑은 고딕"/>
                        </a:rPr>
                        <a:t>human </a:t>
                      </a:r>
                      <a:r>
                        <a:rPr sz="1000" spc="-10">
                          <a:latin typeface="KoPub돋움체 Medium" panose="00000600000000000000" pitchFamily="2" charset="-127"/>
                          <a:ea typeface="KoPub돋움체 Medium" panose="00000600000000000000" pitchFamily="2" charset="-127"/>
                          <a:cs typeface="맑은 고딕"/>
                        </a:rPr>
                        <a:t>ovarian cancer patients through selection </a:t>
                      </a:r>
                      <a:r>
                        <a:rPr sz="1000" spc="-15">
                          <a:latin typeface="KoPub돋움체 Medium" panose="00000600000000000000" pitchFamily="2" charset="-127"/>
                          <a:ea typeface="KoPub돋움체 Medium" panose="00000600000000000000" pitchFamily="2" charset="-127"/>
                          <a:cs typeface="맑은 고딕"/>
                        </a:rPr>
                        <a:t>of  </a:t>
                      </a:r>
                      <a:r>
                        <a:rPr sz="1000" spc="-10" err="1">
                          <a:latin typeface="KoPub돋움체 Medium" panose="00000600000000000000" pitchFamily="2" charset="-127"/>
                          <a:ea typeface="KoPub돋움체 Medium" panose="00000600000000000000" pitchFamily="2" charset="-127"/>
                          <a:cs typeface="맑은 고딕"/>
                        </a:rPr>
                        <a:t>xenogenic</a:t>
                      </a:r>
                      <a:r>
                        <a:rPr sz="1000" spc="-10">
                          <a:latin typeface="KoPub돋움체 Medium" panose="00000600000000000000" pitchFamily="2" charset="-127"/>
                          <a:ea typeface="KoPub돋움체 Medium" panose="00000600000000000000" pitchFamily="2" charset="-127"/>
                          <a:cs typeface="맑은 고딕"/>
                        </a:rPr>
                        <a:t> </a:t>
                      </a:r>
                      <a:r>
                        <a:rPr sz="1000" spc="-5">
                          <a:latin typeface="KoPub돋움체 Medium" panose="00000600000000000000" pitchFamily="2" charset="-127"/>
                          <a:ea typeface="KoPub돋움체 Medium" panose="00000600000000000000" pitchFamily="2" charset="-127"/>
                          <a:cs typeface="맑은 고딕"/>
                        </a:rPr>
                        <a:t>immunoglobulin F</a:t>
                      </a:r>
                      <a:r>
                        <a:rPr sz="1000" spc="70">
                          <a:latin typeface="KoPub돋움체 Medium" panose="00000600000000000000" pitchFamily="2" charset="-127"/>
                          <a:ea typeface="KoPub돋움체 Medium" panose="00000600000000000000" pitchFamily="2" charset="-127"/>
                          <a:cs typeface="맑은 고딕"/>
                        </a:rPr>
                        <a:t> </a:t>
                      </a:r>
                      <a:r>
                        <a:rPr sz="1000" spc="-5">
                          <a:latin typeface="KoPub돋움체 Medium" panose="00000600000000000000" pitchFamily="2" charset="-127"/>
                          <a:ea typeface="KoPub돋움체 Medium" panose="00000600000000000000" pitchFamily="2" charset="-127"/>
                          <a:cs typeface="맑은 고딕"/>
                        </a:rPr>
                        <a:t>portions</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marL="635" algn="ctr">
                        <a:lnSpc>
                          <a:spcPct val="100000"/>
                        </a:lnSpc>
                        <a:spcBef>
                          <a:spcPts val="81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marL="635" algn="ctr">
                        <a:lnSpc>
                          <a:spcPct val="100000"/>
                        </a:lnSpc>
                        <a:spcBef>
                          <a:spcPts val="81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 name="직사각형 5">
            <a:extLst>
              <a:ext uri="{FF2B5EF4-FFF2-40B4-BE49-F238E27FC236}">
                <a16:creationId xmlns:a16="http://schemas.microsoft.com/office/drawing/2014/main" id="{A325ECC8-82E4-DC31-F6EF-623E3F75F974}"/>
              </a:ext>
            </a:extLst>
          </p:cNvPr>
          <p:cNvSpPr/>
          <p:nvPr/>
        </p:nvSpPr>
        <p:spPr>
          <a:xfrm>
            <a:off x="9906000" y="1304925"/>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KMS</a:t>
            </a:r>
          </a:p>
          <a:p>
            <a:endParaRPr lang="en-US" altLang="ko-KR" sz="900">
              <a:solidFill>
                <a:schemeClr val="bg1"/>
              </a:solidFill>
            </a:endParaRPr>
          </a:p>
          <a:p>
            <a:pPr marL="228600" indent="-228600">
              <a:buAutoNum type="arabicPeriod"/>
            </a:pPr>
            <a:r>
              <a:rPr lang="en-US" altLang="ko-KR" sz="900">
                <a:solidFill>
                  <a:schemeClr val="bg1"/>
                </a:solidFill>
              </a:rPr>
              <a:t>KPMG </a:t>
            </a:r>
            <a:r>
              <a:rPr lang="ko-KR" altLang="en-US" sz="900">
                <a:solidFill>
                  <a:schemeClr val="bg1"/>
                </a:solidFill>
              </a:rPr>
              <a:t>양식으로 업데이트 부탁드립니다</a:t>
            </a:r>
            <a:r>
              <a:rPr lang="en-US" altLang="ko-KR" sz="900">
                <a:solidFill>
                  <a:schemeClr val="bg1"/>
                </a:solidFill>
              </a:rPr>
              <a:t>.</a:t>
            </a:r>
            <a:endParaRPr lang="ko-KR" altLang="en-US" sz="900">
              <a:solidFill>
                <a:schemeClr val="bg1"/>
              </a:solidFill>
            </a:endParaRPr>
          </a:p>
        </p:txBody>
      </p:sp>
      <p:sp>
        <p:nvSpPr>
          <p:cNvPr id="2" name="TextBox 1">
            <a:extLst>
              <a:ext uri="{FF2B5EF4-FFF2-40B4-BE49-F238E27FC236}">
                <a16:creationId xmlns:a16="http://schemas.microsoft.com/office/drawing/2014/main" id="{D61160CA-DB8D-899B-7839-B0E1C6A4AE55}"/>
              </a:ext>
            </a:extLst>
          </p:cNvPr>
          <p:cNvSpPr txBox="1"/>
          <p:nvPr/>
        </p:nvSpPr>
        <p:spPr>
          <a:xfrm>
            <a:off x="419156" y="6036605"/>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p>
        </p:txBody>
      </p:sp>
    </p:spTree>
    <p:extLst>
      <p:ext uri="{BB962C8B-B14F-4D97-AF65-F5344CB8AC3E}">
        <p14:creationId xmlns:p14="http://schemas.microsoft.com/office/powerpoint/2010/main" val="3157096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388303443"/>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01</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Executive Summary</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2874184"/>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05</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algn="l" defTabSz="661751" rtl="0" eaLnBrk="1" latinLnBrk="1" hangingPunct="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IPR&amp;D Overview</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558303111"/>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8172484"/>
                  </a:ext>
                </a:extLst>
              </a:tr>
            </a:tbl>
          </a:graphicData>
        </a:graphic>
      </p:graphicFrame>
    </p:spTree>
    <p:extLst>
      <p:ext uri="{BB962C8B-B14F-4D97-AF65-F5344CB8AC3E}">
        <p14:creationId xmlns:p14="http://schemas.microsoft.com/office/powerpoint/2010/main" val="352224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nSpc>
                <a:spcPts val="5506"/>
              </a:lnSpc>
              <a:defRPr/>
            </a:pPr>
            <a:r>
              <a:rPr lang="ko-KR" altLang="en-US" sz="4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주식회사</a:t>
            </a:r>
            <a:r>
              <a:rPr lang="en-US" altLang="ko-KR" sz="4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 </a:t>
            </a:r>
            <a:r>
              <a:rPr lang="ko-KR" altLang="en-US" sz="4800" err="1">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카나리아바이오</a:t>
            </a:r>
            <a:br>
              <a:rPr lang="en-US" altLang="ko-KR" sz="4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br>
            <a:br>
              <a:rPr lang="en-US" altLang="ko-KR" sz="4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br>
            <a:r>
              <a:rPr lang="ko-KR" altLang="en-US" sz="2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무형자산</a:t>
            </a:r>
            <a:r>
              <a:rPr lang="en-US" altLang="ko-KR" sz="2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(IPR&amp;D)</a:t>
            </a:r>
            <a:r>
              <a:rPr lang="ko-KR" altLang="en-US" sz="2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 손상 검토 보고서</a:t>
            </a:r>
            <a:r>
              <a:rPr lang="en-US" altLang="ko-KR" sz="2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(Draft)</a:t>
            </a:r>
            <a:br>
              <a:rPr lang="en-US" altLang="ko-KR" sz="36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br>
            <a:r>
              <a:rPr lang="en-US" altLang="ko-KR"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  - </a:t>
            </a:r>
            <a:r>
              <a:rPr lang="ko-KR" altLang="en-US"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기준일 </a:t>
            </a:r>
            <a:r>
              <a:rPr lang="en-US" altLang="ko-KR"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 2023</a:t>
            </a:r>
            <a:r>
              <a:rPr lang="ko-KR" altLang="en-US"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년 </a:t>
            </a:r>
            <a:r>
              <a:rPr lang="en-US" altLang="ko-KR"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9</a:t>
            </a:r>
            <a:r>
              <a:rPr lang="ko-KR" altLang="en-US"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월 </a:t>
            </a:r>
            <a:r>
              <a:rPr lang="en-US" altLang="ko-KR"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30</a:t>
            </a:r>
            <a:r>
              <a:rPr lang="ko-KR" altLang="en-US"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일</a:t>
            </a:r>
            <a:br>
              <a:rPr lang="en-US" noProof="0"/>
            </a:br>
            <a:endParaRPr lang="en-US" noProof="0"/>
          </a:p>
        </p:txBody>
      </p:sp>
      <p:sp>
        <p:nvSpPr>
          <p:cNvPr id="3" name="텍스트 개체 틀 2">
            <a:extLst>
              <a:ext uri="{FF2B5EF4-FFF2-40B4-BE49-F238E27FC236}">
                <a16:creationId xmlns:a16="http://schemas.microsoft.com/office/drawing/2014/main" id="{F3A4AB2F-F37F-4B15-B476-30A4B0D9F3A0}"/>
              </a:ext>
            </a:extLst>
          </p:cNvPr>
          <p:cNvSpPr>
            <a:spLocks noGrp="1"/>
          </p:cNvSpPr>
          <p:nvPr>
            <p:ph type="body" sz="quarter" idx="11"/>
          </p:nvPr>
        </p:nvSpPr>
        <p:spPr/>
        <p:txBody>
          <a:bodyPr/>
          <a:lstStyle/>
          <a:p>
            <a:pPr lvl="1">
              <a:spcAft>
                <a:spcPts val="160"/>
              </a:spcAft>
              <a:defRPr/>
            </a:pPr>
            <a:r>
              <a:rPr lang="en-US" altLang="ko-KR" b="1">
                <a:ln>
                  <a:solidFill>
                    <a:srgbClr val="0091DA">
                      <a:alpha val="0"/>
                    </a:srgbClr>
                  </a:solidFill>
                </a:ln>
                <a:solidFill>
                  <a:prstClr val="white"/>
                </a:solidFill>
                <a:latin typeface="Arial"/>
              </a:rPr>
              <a:t>December 2023</a:t>
            </a:r>
            <a:endParaRPr lang="en-US" altLang="ko-KR" sz="1100" b="1">
              <a:ln>
                <a:solidFill>
                  <a:srgbClr val="0091DA">
                    <a:alpha val="0"/>
                  </a:srgbClr>
                </a:solidFill>
              </a:ln>
              <a:solidFill>
                <a:prstClr val="white"/>
              </a:solidFill>
              <a:latin typeface="Arial"/>
            </a:endParaRPr>
          </a:p>
          <a:p>
            <a:pPr lvl="1"/>
            <a:endParaRPr lang="ko-KR" altLang="en-US"/>
          </a:p>
        </p:txBody>
      </p:sp>
      <p:cxnSp>
        <p:nvCxnSpPr>
          <p:cNvPr id="2" name="직선 연결선 1">
            <a:extLst>
              <a:ext uri="{FF2B5EF4-FFF2-40B4-BE49-F238E27FC236}">
                <a16:creationId xmlns:a16="http://schemas.microsoft.com/office/drawing/2014/main" id="{3E4B26D4-FFED-79F7-59F2-816BCEC9165C}"/>
              </a:ext>
            </a:extLst>
          </p:cNvPr>
          <p:cNvCxnSpPr>
            <a:cxnSpLocks/>
          </p:cNvCxnSpPr>
          <p:nvPr/>
        </p:nvCxnSpPr>
        <p:spPr>
          <a:xfrm>
            <a:off x="1038725" y="5357477"/>
            <a:ext cx="158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그림 4" descr="그래픽, 스크린샷, 로고, 폰트이(가) 표시된 사진&#10;&#10;자동 생성된 설명">
            <a:extLst>
              <a:ext uri="{FF2B5EF4-FFF2-40B4-BE49-F238E27FC236}">
                <a16:creationId xmlns:a16="http://schemas.microsoft.com/office/drawing/2014/main" id="{15AE30F7-FF54-0AA6-A190-D446A1CF9E0B}"/>
              </a:ext>
            </a:extLst>
          </p:cNvPr>
          <p:cNvPicPr>
            <a:picLocks noChangeAspect="1"/>
          </p:cNvPicPr>
          <p:nvPr/>
        </p:nvPicPr>
        <p:blipFill>
          <a:blip r:embed="rId3"/>
          <a:stretch>
            <a:fillRect/>
          </a:stretch>
        </p:blipFill>
        <p:spPr>
          <a:xfrm>
            <a:off x="5805002" y="4850005"/>
            <a:ext cx="1865694" cy="1319178"/>
          </a:xfrm>
          <a:prstGeom prst="rect">
            <a:avLst/>
          </a:prstGeom>
        </p:spPr>
      </p:pic>
    </p:spTree>
    <p:extLst>
      <p:ext uri="{BB962C8B-B14F-4D97-AF65-F5344CB8AC3E}">
        <p14:creationId xmlns:p14="http://schemas.microsoft.com/office/powerpoint/2010/main" val="1448745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05 IPR&amp;D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 대상 자산 중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과 관련된 임상 연혁은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회사의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Main 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FL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관련 글로벌 임상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상의 경우 최근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6</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환자 모집을 완료하여 임상을 진행 중에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a:t>Oregovomab</a:t>
            </a:r>
            <a:r>
              <a:rPr lang="ko-KR" altLang="en-US" sz="2800"/>
              <a:t> </a:t>
            </a:r>
            <a:r>
              <a:rPr lang="ko-KR" altLang="en-US"/>
              <a:t>임상 관련 연혁</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임상 관련 연혁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(1/2)</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임상 관련 연혁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(2/2)</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2" name="object 8">
            <a:extLst>
              <a:ext uri="{FF2B5EF4-FFF2-40B4-BE49-F238E27FC236}">
                <a16:creationId xmlns:a16="http://schemas.microsoft.com/office/drawing/2014/main" id="{7E68F606-D92F-5420-0E8A-B6AF80736AF2}"/>
              </a:ext>
            </a:extLst>
          </p:cNvPr>
          <p:cNvGraphicFramePr>
            <a:graphicFrameLocks noGrp="1"/>
          </p:cNvGraphicFramePr>
          <p:nvPr>
            <p:extLst>
              <p:ext uri="{D42A27DB-BD31-4B8C-83A1-F6EECF244321}">
                <p14:modId xmlns:p14="http://schemas.microsoft.com/office/powerpoint/2010/main" val="1173536067"/>
              </p:ext>
            </p:extLst>
          </p:nvPr>
        </p:nvGraphicFramePr>
        <p:xfrm>
          <a:off x="504000" y="1728000"/>
          <a:ext cx="4356000" cy="4449708"/>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0000"/>
                    </a:ext>
                  </a:extLst>
                </a:gridCol>
                <a:gridCol w="3636000">
                  <a:extLst>
                    <a:ext uri="{9D8B030D-6E8A-4147-A177-3AD203B41FA5}">
                      <a16:colId xmlns:a16="http://schemas.microsoft.com/office/drawing/2014/main" val="20001"/>
                    </a:ext>
                  </a:extLst>
                </a:gridCol>
              </a:tblGrid>
              <a:tr h="216000">
                <a:tc>
                  <a:txBody>
                    <a:bodyPr/>
                    <a:lstStyle/>
                    <a:p>
                      <a:pPr algn="ctr"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연도</a:t>
                      </a:r>
                    </a:p>
                  </a:txBody>
                  <a:tcPr marL="36000" marR="36000" marT="6350" marB="0" anchor="ctr">
                    <a:lnR w="6350" cap="flat" cmpd="sng" algn="ctr">
                      <a:solidFill>
                        <a:srgbClr val="1F487C"/>
                      </a:solidFill>
                      <a:prstDash val="solid"/>
                      <a:round/>
                      <a:headEnd type="none" w="med" len="med"/>
                      <a:tailEnd type="none" w="med" len="med"/>
                    </a:lnR>
                    <a:lnT w="6350" cap="flat" cmpd="sng" algn="ctr">
                      <a:solidFill>
                        <a:srgbClr val="00338D"/>
                      </a:solidFill>
                      <a:prstDash val="solid"/>
                      <a:round/>
                      <a:headEnd type="none" w="med" len="med"/>
                      <a:tailEnd type="none" w="med" len="med"/>
                    </a:lnT>
                    <a:solidFill>
                      <a:srgbClr val="00338D"/>
                    </a:solidFill>
                  </a:tcPr>
                </a:tc>
                <a:tc>
                  <a:txBody>
                    <a:bodyPr/>
                    <a:lstStyle/>
                    <a:p>
                      <a:pPr algn="ctr"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내용　</a:t>
                      </a:r>
                    </a:p>
                  </a:txBody>
                  <a:tcPr marL="36000" marR="36000" marT="6350" marB="0" anchor="ctr">
                    <a:lnL w="6350" cap="flat" cmpd="sng" algn="ctr">
                      <a:solidFill>
                        <a:srgbClr val="1F487C"/>
                      </a:solidFill>
                      <a:prstDash val="solid"/>
                      <a:round/>
                      <a:headEnd type="none" w="med" len="med"/>
                      <a:tailEnd type="none" w="med" len="med"/>
                    </a:lnL>
                    <a:lnT w="6350" cap="flat" cmpd="sng" algn="ctr">
                      <a:solidFill>
                        <a:srgbClr val="00338D"/>
                      </a:solidFill>
                      <a:prstDash val="solid"/>
                      <a:round/>
                      <a:headEnd type="none" w="med" len="med"/>
                      <a:tailEnd type="none" w="med" len="med"/>
                    </a:lnT>
                    <a:solidFill>
                      <a:srgbClr val="00338D"/>
                    </a:solidFill>
                  </a:tcPr>
                </a:tc>
                <a:extLst>
                  <a:ext uri="{0D108BD9-81ED-4DB2-BD59-A6C34878D82A}">
                    <a16:rowId xmlns:a16="http://schemas.microsoft.com/office/drawing/2014/main" val="3189782431"/>
                  </a:ext>
                </a:extLst>
              </a:tr>
              <a:tr h="517173">
                <a:tc>
                  <a:txBody>
                    <a:bodyPr/>
                    <a:lstStyle/>
                    <a:p>
                      <a:pPr algn="ctr">
                        <a:lnSpc>
                          <a:spcPct val="100000"/>
                        </a:lnSpc>
                      </a:pPr>
                      <a:r>
                        <a:rPr sz="900" spc="-5">
                          <a:solidFill>
                            <a:schemeClr val="tx1"/>
                          </a:solidFill>
                          <a:latin typeface="KoPub돋움체 Medium" panose="00000600000000000000" pitchFamily="2" charset="-127"/>
                          <a:ea typeface="KoPub돋움체 Medium" panose="00000600000000000000" pitchFamily="2" charset="-127"/>
                          <a:cs typeface="맑은 고딕"/>
                        </a:rPr>
                        <a:t>1989</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cap="flat" cmpd="sng" algn="ctr">
                      <a:solidFill>
                        <a:srgbClr val="1F487C"/>
                      </a:solidFill>
                      <a:prstDash val="solid"/>
                      <a:round/>
                      <a:headEnd type="none" w="med" len="med"/>
                      <a:tailEnd type="none" w="med" len="med"/>
                    </a:lnR>
                    <a:noFill/>
                  </a:tcPr>
                </a:tc>
                <a:tc>
                  <a:txBody>
                    <a:bodyPr/>
                    <a:lstStyle/>
                    <a:p>
                      <a:pPr marL="36195" marR="130810">
                        <a:lnSpc>
                          <a:spcPct val="100000"/>
                        </a:lnSpc>
                        <a:spcBef>
                          <a:spcPts val="310"/>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Biomira가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Oregovomab을</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난소암의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방사성진단의약품으로</a:t>
                      </a:r>
                      <a:r>
                        <a:rPr sz="900" spc="-11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개발을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시작하였으나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Oregovomab을</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투여</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받았던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난소암</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환자들의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다수가</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호전되는</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결과를</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관찰하게</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됨에</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따라</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항암</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항체치료제로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개발방향을</a:t>
                      </a:r>
                      <a:r>
                        <a:rPr sz="900" spc="-1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전환</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rgbClr val="1F487C"/>
                      </a:solidFill>
                      <a:prstDash val="solid"/>
                      <a:round/>
                      <a:headEnd type="none" w="med" len="med"/>
                      <a:tailEnd type="none" w="med" len="med"/>
                    </a:lnL>
                    <a:noFill/>
                  </a:tcPr>
                </a:tc>
                <a:extLst>
                  <a:ext uri="{0D108BD9-81ED-4DB2-BD59-A6C34878D82A}">
                    <a16:rowId xmlns:a16="http://schemas.microsoft.com/office/drawing/2014/main" val="10001"/>
                  </a:ext>
                </a:extLst>
              </a:tr>
              <a:tr h="200266">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1996.01</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Oregovomab로</a:t>
                      </a:r>
                      <a:r>
                        <a:rPr sz="900" spc="-5">
                          <a:solidFill>
                            <a:schemeClr val="tx1"/>
                          </a:solidFill>
                          <a:latin typeface="KoPub돋움체 Medium" panose="00000600000000000000" pitchFamily="2" charset="-127"/>
                          <a:ea typeface="KoPub돋움체 Medium" panose="00000600000000000000" pitchFamily="2" charset="-127"/>
                          <a:cs typeface="맑은 고딕"/>
                        </a:rPr>
                        <a:t> spin-</a:t>
                      </a:r>
                      <a:r>
                        <a:rPr sz="900" spc="-5" err="1">
                          <a:solidFill>
                            <a:schemeClr val="tx1"/>
                          </a:solidFill>
                          <a:latin typeface="KoPub돋움체 Medium" panose="00000600000000000000" pitchFamily="2" charset="-127"/>
                          <a:ea typeface="KoPub돋움체 Medium" panose="00000600000000000000" pitchFamily="2" charset="-127"/>
                          <a:cs typeface="맑은 고딕"/>
                        </a:rPr>
                        <a:t>off한</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AltaRex로</a:t>
                      </a:r>
                      <a:r>
                        <a:rPr sz="900" spc="-10">
                          <a:solidFill>
                            <a:schemeClr val="tx1"/>
                          </a:solidFill>
                          <a:latin typeface="KoPub돋움체 Medium" panose="00000600000000000000" pitchFamily="2" charset="-127"/>
                          <a:ea typeface="KoPub돋움체 Medium" panose="00000600000000000000" pitchFamily="2" charset="-127"/>
                          <a:cs typeface="맑은 고딕"/>
                        </a:rPr>
                        <a:t> licensing-out</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2"/>
                  </a:ext>
                </a:extLst>
              </a:tr>
              <a:tr h="463295">
                <a:tc>
                  <a:txBody>
                    <a:bodyPr/>
                    <a:lstStyle/>
                    <a:p>
                      <a:pPr algn="ctr">
                        <a:lnSpc>
                          <a:spcPct val="100000"/>
                        </a:lnSpc>
                        <a:spcBef>
                          <a:spcPts val="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2002</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14414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유럽을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제외한</a:t>
                      </a:r>
                      <a:r>
                        <a:rPr sz="900">
                          <a:solidFill>
                            <a:schemeClr val="tx1"/>
                          </a:solidFill>
                          <a:latin typeface="KoPub돋움체 Medium" panose="00000600000000000000" pitchFamily="2" charset="-127"/>
                          <a:ea typeface="KoPub돋움체 Medium" panose="00000600000000000000" pitchFamily="2" charset="-127"/>
                          <a:cs typeface="맑은 고딕"/>
                        </a:rPr>
                        <a:t> 전 </a:t>
                      </a:r>
                      <a:r>
                        <a:rPr sz="900" err="1">
                          <a:solidFill>
                            <a:schemeClr val="tx1"/>
                          </a:solidFill>
                          <a:latin typeface="KoPub돋움체 Medium" panose="00000600000000000000" pitchFamily="2" charset="-127"/>
                          <a:ea typeface="KoPub돋움체 Medium" panose="00000600000000000000" pitchFamily="2" charset="-127"/>
                          <a:cs typeface="맑은 고딕"/>
                        </a:rPr>
                        <a:t>세계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제조</a:t>
                      </a:r>
                      <a:r>
                        <a:rPr sz="900" spc="-5">
                          <a:solidFill>
                            <a:schemeClr val="tx1"/>
                          </a:solidFill>
                          <a:latin typeface="KoPub돋움체 Medium" panose="00000600000000000000" pitchFamily="2" charset="-127"/>
                          <a:ea typeface="KoPub돋움체 Medium" panose="00000600000000000000" pitchFamily="2" charset="-127"/>
                          <a:cs typeface="맑은 고딕"/>
                        </a:rPr>
                        <a:t>/</a:t>
                      </a:r>
                      <a:r>
                        <a:rPr sz="900" spc="-5" err="1">
                          <a:solidFill>
                            <a:schemeClr val="tx1"/>
                          </a:solidFill>
                          <a:latin typeface="KoPub돋움체 Medium" panose="00000600000000000000" pitchFamily="2" charset="-127"/>
                          <a:ea typeface="KoPub돋움체 Medium" panose="00000600000000000000" pitchFamily="2" charset="-127"/>
                          <a:cs typeface="맑은 고딕"/>
                        </a:rPr>
                        <a:t>마케팅</a:t>
                      </a:r>
                      <a:r>
                        <a:rPr sz="900" spc="-5">
                          <a:solidFill>
                            <a:schemeClr val="tx1"/>
                          </a:solidFill>
                          <a:latin typeface="KoPub돋움체 Medium" panose="00000600000000000000" pitchFamily="2" charset="-127"/>
                          <a:ea typeface="KoPub돋움체 Medium" panose="00000600000000000000" pitchFamily="2" charset="-127"/>
                          <a:cs typeface="맑은 고딕"/>
                        </a:rPr>
                        <a:t>/</a:t>
                      </a:r>
                      <a:r>
                        <a:rPr sz="900" spc="-5" err="1">
                          <a:solidFill>
                            <a:schemeClr val="tx1"/>
                          </a:solidFill>
                          <a:latin typeface="KoPub돋움체 Medium" panose="00000600000000000000" pitchFamily="2" charset="-127"/>
                          <a:ea typeface="KoPub돋움체 Medium" panose="00000600000000000000" pitchFamily="2" charset="-127"/>
                          <a:cs typeface="맑은 고딕"/>
                        </a:rPr>
                        <a:t>유통권한을</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Unither</a:t>
                      </a:r>
                      <a:r>
                        <a:rPr sz="900" spc="-5">
                          <a:solidFill>
                            <a:schemeClr val="tx1"/>
                          </a:solidFill>
                          <a:latin typeface="KoPub돋움체 Medium" panose="00000600000000000000" pitchFamily="2" charset="-127"/>
                          <a:ea typeface="KoPub돋움체 Medium" panose="00000600000000000000" pitchFamily="2" charset="-127"/>
                          <a:cs typeface="맑은 고딕"/>
                        </a:rPr>
                        <a:t> Pharmaceuticals(United Therapeutics, </a:t>
                      </a:r>
                      <a:r>
                        <a:rPr sz="900" spc="-5" err="1">
                          <a:solidFill>
                            <a:schemeClr val="tx1"/>
                          </a:solidFill>
                          <a:latin typeface="KoPub돋움체 Medium" panose="00000600000000000000" pitchFamily="2" charset="-127"/>
                          <a:ea typeface="KoPub돋움체 Medium" panose="00000600000000000000" pitchFamily="2" charset="-127"/>
                          <a:cs typeface="맑은 고딕"/>
                        </a:rPr>
                        <a:t>U.S의</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자회사</a:t>
                      </a:r>
                      <a:r>
                        <a:rPr sz="900">
                          <a:solidFill>
                            <a:schemeClr val="tx1"/>
                          </a:solidFill>
                          <a:latin typeface="KoPub돋움체 Medium" panose="00000600000000000000" pitchFamily="2" charset="-127"/>
                          <a:ea typeface="KoPub돋움체 Medium" panose="00000600000000000000" pitchFamily="2" charset="-127"/>
                          <a:cs typeface="맑은 고딕"/>
                        </a:rPr>
                        <a:t>)에 </a:t>
                      </a:r>
                      <a:r>
                        <a:rPr sz="900" spc="-10">
                          <a:solidFill>
                            <a:schemeClr val="tx1"/>
                          </a:solidFill>
                          <a:latin typeface="KoPub돋움체 Medium" panose="00000600000000000000" pitchFamily="2" charset="-127"/>
                          <a:ea typeface="KoPub돋움체 Medium" panose="00000600000000000000" pitchFamily="2" charset="-127"/>
                          <a:cs typeface="맑은 고딕"/>
                        </a:rPr>
                        <a:t>licensing</a:t>
                      </a:r>
                      <a:r>
                        <a:rPr lang="en-US" sz="900" spc="-10">
                          <a:solidFill>
                            <a:schemeClr val="tx1"/>
                          </a:solidFill>
                          <a:latin typeface="KoPub돋움체 Medium" panose="00000600000000000000" pitchFamily="2" charset="-127"/>
                          <a:ea typeface="KoPub돋움체 Medium" panose="00000600000000000000" pitchFamily="2" charset="-127"/>
                          <a:cs typeface="맑은 고딕"/>
                        </a:rPr>
                        <a:t>-</a:t>
                      </a:r>
                      <a:r>
                        <a:rPr sz="900" spc="-5">
                          <a:solidFill>
                            <a:schemeClr val="tx1"/>
                          </a:solidFill>
                          <a:latin typeface="KoPub돋움체 Medium" panose="00000600000000000000" pitchFamily="2" charset="-127"/>
                          <a:ea typeface="KoPub돋움체 Medium" panose="00000600000000000000" pitchFamily="2" charset="-127"/>
                          <a:cs typeface="맑은 고딕"/>
                        </a:rPr>
                        <a:t>out </a:t>
                      </a:r>
                      <a:r>
                        <a:rPr sz="900" err="1">
                          <a:solidFill>
                            <a:schemeClr val="tx1"/>
                          </a:solidFill>
                          <a:latin typeface="KoPub돋움체 Medium" panose="00000600000000000000" pitchFamily="2" charset="-127"/>
                          <a:ea typeface="KoPub돋움체 Medium" panose="00000600000000000000" pitchFamily="2" charset="-127"/>
                          <a:cs typeface="맑은 고딕"/>
                        </a:rPr>
                        <a:t>하고</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이후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Unither</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Pharmaceuticals가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개발을</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주도함</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3"/>
                  </a:ext>
                </a:extLst>
              </a:tr>
              <a:tr h="331567">
                <a:tc>
                  <a:txBody>
                    <a:bodyPr/>
                    <a:lstStyle/>
                    <a:p>
                      <a:pPr algn="ctr">
                        <a:lnSpc>
                          <a:spcPct val="100000"/>
                        </a:lnSpc>
                        <a:spcBef>
                          <a:spcPts val="84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2003</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39306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난소암</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maintenance mono-</a:t>
                      </a:r>
                      <a:r>
                        <a:rPr sz="900" spc="-5" err="1">
                          <a:solidFill>
                            <a:schemeClr val="tx1"/>
                          </a:solidFill>
                          <a:latin typeface="KoPub돋움체 Medium" panose="00000600000000000000" pitchFamily="2" charset="-127"/>
                          <a:ea typeface="KoPub돋움체 Medium" panose="00000600000000000000" pitchFamily="2" charset="-127"/>
                          <a:cs typeface="맑은 고딕"/>
                        </a:rPr>
                        <a:t>immunotherapy</a:t>
                      </a:r>
                      <a:r>
                        <a:rPr sz="900" err="1">
                          <a:solidFill>
                            <a:schemeClr val="tx1"/>
                          </a:solidFill>
                          <a:latin typeface="KoPub돋움체 Medium" panose="00000600000000000000" pitchFamily="2" charset="-127"/>
                          <a:ea typeface="KoPub돋움체 Medium" panose="00000600000000000000" pitchFamily="2" charset="-127"/>
                          <a:cs typeface="맑은 고딕"/>
                        </a:rPr>
                        <a:t>로서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미국에서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임상</a:t>
                      </a:r>
                      <a:r>
                        <a:rPr lang="en-US"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3상 </a:t>
                      </a:r>
                      <a:r>
                        <a:rPr sz="900" err="1">
                          <a:solidFill>
                            <a:schemeClr val="tx1"/>
                          </a:solidFill>
                          <a:latin typeface="KoPub돋움체 Medium" panose="00000600000000000000" pitchFamily="2" charset="-127"/>
                          <a:ea typeface="KoPub돋움체 Medium" panose="00000600000000000000" pitchFamily="2" charset="-127"/>
                          <a:cs typeface="맑은 고딕"/>
                        </a:rPr>
                        <a:t>시작</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4"/>
                  </a:ext>
                </a:extLst>
              </a:tr>
              <a:tr h="200388">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AltaRex가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Virexx와</a:t>
                      </a:r>
                      <a:r>
                        <a:rPr sz="900" spc="-2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합병</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5"/>
                  </a:ext>
                </a:extLst>
              </a:tr>
              <a:tr h="331810">
                <a:tc>
                  <a:txBody>
                    <a:bodyPr/>
                    <a:lstStyle/>
                    <a:p>
                      <a:pPr algn="ctr">
                        <a:lnSpc>
                          <a:spcPct val="100000"/>
                        </a:lnSpc>
                        <a:spcBef>
                          <a:spcPts val="844"/>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2005</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28003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United </a:t>
                      </a:r>
                      <a:r>
                        <a:rPr sz="900" spc="-5" err="1">
                          <a:solidFill>
                            <a:schemeClr val="tx1"/>
                          </a:solidFill>
                          <a:latin typeface="KoPub돋움체 Medium" panose="00000600000000000000" pitchFamily="2" charset="-127"/>
                          <a:ea typeface="KoPub돋움체 Medium" panose="00000600000000000000" pitchFamily="2" charset="-127"/>
                          <a:cs typeface="맑은 고딕"/>
                        </a:rPr>
                        <a:t>Therapeutics가</a:t>
                      </a:r>
                      <a:r>
                        <a:rPr sz="900" spc="-5">
                          <a:solidFill>
                            <a:schemeClr val="tx1"/>
                          </a:solidFill>
                          <a:latin typeface="KoPub돋움체 Medium" panose="00000600000000000000" pitchFamily="2" charset="-127"/>
                          <a:ea typeface="KoPub돋움체 Medium" panose="00000600000000000000" pitchFamily="2" charset="-127"/>
                          <a:cs typeface="맑은 고딕"/>
                        </a:rPr>
                        <a:t> Oregovomab </a:t>
                      </a:r>
                      <a:r>
                        <a:rPr sz="900" err="1">
                          <a:solidFill>
                            <a:schemeClr val="tx1"/>
                          </a:solidFill>
                          <a:latin typeface="KoPub돋움체 Medium" panose="00000600000000000000" pitchFamily="2" charset="-127"/>
                          <a:ea typeface="KoPub돋움체 Medium" panose="00000600000000000000" pitchFamily="2" charset="-127"/>
                          <a:cs typeface="맑은 고딕"/>
                        </a:rPr>
                        <a:t>생산을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위한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제조공장을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미국</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Maryland </a:t>
                      </a:r>
                      <a:r>
                        <a:rPr sz="900">
                          <a:solidFill>
                            <a:schemeClr val="tx1"/>
                          </a:solidFill>
                          <a:latin typeface="KoPub돋움체 Medium" panose="00000600000000000000" pitchFamily="2" charset="-127"/>
                          <a:ea typeface="KoPub돋움체 Medium" panose="00000600000000000000" pitchFamily="2" charset="-127"/>
                          <a:cs typeface="맑은 고딕"/>
                        </a:rPr>
                        <a:t>주 </a:t>
                      </a:r>
                      <a:r>
                        <a:rPr sz="900" spc="-5">
                          <a:solidFill>
                            <a:schemeClr val="tx1"/>
                          </a:solidFill>
                          <a:latin typeface="KoPub돋움체 Medium" panose="00000600000000000000" pitchFamily="2" charset="-127"/>
                          <a:ea typeface="KoPub돋움체 Medium" panose="00000600000000000000" pitchFamily="2" charset="-127"/>
                          <a:cs typeface="맑은 고딕"/>
                        </a:rPr>
                        <a:t>Silver </a:t>
                      </a:r>
                      <a:r>
                        <a:rPr sz="900" spc="-5" err="1">
                          <a:solidFill>
                            <a:schemeClr val="tx1"/>
                          </a:solidFill>
                          <a:latin typeface="KoPub돋움체 Medium" panose="00000600000000000000" pitchFamily="2" charset="-127"/>
                          <a:ea typeface="KoPub돋움체 Medium" panose="00000600000000000000" pitchFamily="2" charset="-127"/>
                          <a:cs typeface="맑은 고딕"/>
                        </a:rPr>
                        <a:t>Spring에</a:t>
                      </a:r>
                      <a:r>
                        <a:rPr sz="900" spc="-4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설립</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6"/>
                  </a:ext>
                </a:extLst>
              </a:tr>
              <a:tr h="331750">
                <a:tc>
                  <a:txBody>
                    <a:bodyPr/>
                    <a:lstStyle/>
                    <a:p>
                      <a:pPr algn="ctr">
                        <a:lnSpc>
                          <a:spcPct val="100000"/>
                        </a:lnSpc>
                        <a:spcBef>
                          <a:spcPts val="84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2007</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Silver Spring </a:t>
                      </a:r>
                      <a:r>
                        <a:rPr sz="900" err="1">
                          <a:solidFill>
                            <a:schemeClr val="tx1"/>
                          </a:solidFill>
                          <a:latin typeface="KoPub돋움체 Medium" panose="00000600000000000000" pitchFamily="2" charset="-127"/>
                          <a:ea typeface="KoPub돋움체 Medium" panose="00000600000000000000" pitchFamily="2" charset="-127"/>
                          <a:cs typeface="맑은 고딕"/>
                        </a:rPr>
                        <a:t>제조공장에서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500 liter </a:t>
                      </a:r>
                      <a:r>
                        <a:rPr sz="900" spc="-10" err="1">
                          <a:solidFill>
                            <a:schemeClr val="tx1"/>
                          </a:solidFill>
                          <a:latin typeface="KoPub돋움체 Medium" panose="00000600000000000000" pitchFamily="2" charset="-127"/>
                          <a:ea typeface="KoPub돋움체 Medium" panose="00000600000000000000" pitchFamily="2" charset="-127"/>
                          <a:cs typeface="맑은 고딕"/>
                        </a:rPr>
                        <a:t>scale</a:t>
                      </a:r>
                      <a:r>
                        <a:rPr sz="900" err="1">
                          <a:solidFill>
                            <a:schemeClr val="tx1"/>
                          </a:solidFill>
                          <a:latin typeface="KoPub돋움체 Medium" panose="00000600000000000000" pitchFamily="2" charset="-127"/>
                          <a:ea typeface="KoPub돋움체 Medium" panose="00000600000000000000" pitchFamily="2" charset="-127"/>
                          <a:cs typeface="맑은 고딕"/>
                        </a:rPr>
                        <a:t>로부터</a:t>
                      </a:r>
                      <a:r>
                        <a:rPr sz="900">
                          <a:solidFill>
                            <a:schemeClr val="tx1"/>
                          </a:solidFill>
                          <a:latin typeface="KoPub돋움체 Medium" panose="00000600000000000000" pitchFamily="2" charset="-127"/>
                          <a:ea typeface="KoPub돋움체 Medium" panose="00000600000000000000" pitchFamily="2" charset="-127"/>
                          <a:cs typeface="맑은 고딕"/>
                        </a:rPr>
                        <a:t> GMP</a:t>
                      </a:r>
                      <a:r>
                        <a:rPr sz="900" spc="3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급의</a:t>
                      </a:r>
                      <a:endParaRPr sz="900">
                        <a:solidFill>
                          <a:schemeClr val="tx1"/>
                        </a:solidFill>
                        <a:latin typeface="KoPub돋움체 Medium" panose="00000600000000000000" pitchFamily="2" charset="-127"/>
                        <a:ea typeface="KoPub돋움체 Medium" panose="00000600000000000000" pitchFamily="2" charset="-127"/>
                        <a:cs typeface="맑은 고딕"/>
                      </a:endParaRPr>
                    </a:p>
                    <a:p>
                      <a:pPr marL="36195">
                        <a:lnSpc>
                          <a:spcPct val="100000"/>
                        </a:lnSpc>
                      </a:pPr>
                      <a:r>
                        <a:rPr sz="900" spc="-5">
                          <a:solidFill>
                            <a:schemeClr val="tx1"/>
                          </a:solidFill>
                          <a:latin typeface="KoPub돋움체 Medium" panose="00000600000000000000" pitchFamily="2" charset="-127"/>
                          <a:ea typeface="KoPub돋움체 Medium" panose="00000600000000000000" pitchFamily="2" charset="-127"/>
                          <a:cs typeface="맑은 고딕"/>
                        </a:rPr>
                        <a:t>Oregovomab drug </a:t>
                      </a:r>
                      <a:r>
                        <a:rPr sz="900" err="1">
                          <a:solidFill>
                            <a:schemeClr val="tx1"/>
                          </a:solidFill>
                          <a:latin typeface="KoPub돋움체 Medium" panose="00000600000000000000" pitchFamily="2" charset="-127"/>
                          <a:ea typeface="KoPub돋움체 Medium" panose="00000600000000000000" pitchFamily="2" charset="-127"/>
                          <a:cs typeface="맑은 고딕"/>
                        </a:rPr>
                        <a:t>생산에</a:t>
                      </a:r>
                      <a:r>
                        <a:rPr sz="900" spc="-4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성공</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7"/>
                  </a:ext>
                </a:extLst>
              </a:tr>
              <a:tr h="594596">
                <a:tc>
                  <a:txBody>
                    <a:bodyPr/>
                    <a:lstStyle/>
                    <a:p>
                      <a:pPr algn="ctr">
                        <a:lnSpc>
                          <a:spcPct val="100000"/>
                        </a:lnSpc>
                      </a:pPr>
                      <a:r>
                        <a:rPr sz="900" spc="-5">
                          <a:solidFill>
                            <a:schemeClr val="tx1"/>
                          </a:solidFill>
                          <a:latin typeface="KoPub돋움체 Medium" panose="00000600000000000000" pitchFamily="2" charset="-127"/>
                          <a:ea typeface="KoPub돋움체 Medium" panose="00000600000000000000" pitchFamily="2" charset="-127"/>
                          <a:cs typeface="맑은 고딕"/>
                        </a:rPr>
                        <a:t>2007.08</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213360">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임상3상 mono-immunotherapy</a:t>
                      </a:r>
                      <a:r>
                        <a:rPr sz="900">
                          <a:solidFill>
                            <a:schemeClr val="tx1"/>
                          </a:solidFill>
                          <a:latin typeface="KoPub돋움체 Medium" panose="00000600000000000000" pitchFamily="2" charset="-127"/>
                          <a:ea typeface="KoPub돋움체 Medium" panose="00000600000000000000" pitchFamily="2" charset="-127"/>
                          <a:cs typeface="맑은 고딕"/>
                        </a:rPr>
                        <a:t>(</a:t>
                      </a:r>
                      <a:r>
                        <a:rPr sz="900" err="1">
                          <a:solidFill>
                            <a:schemeClr val="tx1"/>
                          </a:solidFill>
                          <a:latin typeface="KoPub돋움체 Medium" panose="00000600000000000000" pitchFamily="2" charset="-127"/>
                          <a:ea typeface="KoPub돋움체 Medium" panose="00000600000000000000" pitchFamily="2" charset="-127"/>
                          <a:cs typeface="맑은 고딕"/>
                        </a:rPr>
                        <a:t>현재</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OncoQuest가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소유</a:t>
                      </a:r>
                      <a:r>
                        <a:rPr sz="900">
                          <a:solidFill>
                            <a:schemeClr val="tx1"/>
                          </a:solidFill>
                          <a:latin typeface="KoPub돋움체 Medium" panose="00000600000000000000" pitchFamily="2" charset="-127"/>
                          <a:ea typeface="KoPub돋움체 Medium" panose="00000600000000000000" pitchFamily="2" charset="-127"/>
                          <a:cs typeface="맑은 고딕"/>
                        </a:rPr>
                        <a:t>/</a:t>
                      </a:r>
                      <a:r>
                        <a:rPr sz="900" err="1">
                          <a:solidFill>
                            <a:schemeClr val="tx1"/>
                          </a:solidFill>
                          <a:latin typeface="KoPub돋움체 Medium" panose="00000600000000000000" pitchFamily="2" charset="-127"/>
                          <a:ea typeface="KoPub돋움체 Medium" panose="00000600000000000000" pitchFamily="2" charset="-127"/>
                          <a:cs typeface="맑은 고딕"/>
                        </a:rPr>
                        <a:t>진행하고</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있는</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병행치료와</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다른</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단독요법</a:t>
                      </a:r>
                      <a:r>
                        <a:rPr sz="900">
                          <a:solidFill>
                            <a:schemeClr val="tx1"/>
                          </a:solidFill>
                          <a:latin typeface="KoPub돋움체 Medium" panose="00000600000000000000" pitchFamily="2" charset="-127"/>
                          <a:ea typeface="KoPub돋움체 Medium" panose="00000600000000000000" pitchFamily="2" charset="-127"/>
                          <a:cs typeface="맑은 고딕"/>
                        </a:rPr>
                        <a:t>)의 </a:t>
                      </a:r>
                      <a:r>
                        <a:rPr sz="900" err="1">
                          <a:solidFill>
                            <a:schemeClr val="tx1"/>
                          </a:solidFill>
                          <a:latin typeface="KoPub돋움체 Medium" panose="00000600000000000000" pitchFamily="2" charset="-127"/>
                          <a:ea typeface="KoPub돋움체 Medium" panose="00000600000000000000" pitchFamily="2" charset="-127"/>
                          <a:cs typeface="맑은 고딕"/>
                        </a:rPr>
                        <a:t>결과가</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FDA </a:t>
                      </a:r>
                      <a:r>
                        <a:rPr sz="900" err="1">
                          <a:solidFill>
                            <a:schemeClr val="tx1"/>
                          </a:solidFill>
                          <a:latin typeface="KoPub돋움체 Medium" panose="00000600000000000000" pitchFamily="2" charset="-127"/>
                          <a:ea typeface="KoPub돋움체 Medium" panose="00000600000000000000" pitchFamily="2" charset="-127"/>
                          <a:cs typeface="맑은 고딕"/>
                        </a:rPr>
                        <a:t>제출한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primary endpoint</a:t>
                      </a:r>
                      <a:r>
                        <a:rPr lang="en-US"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TTR) </a:t>
                      </a:r>
                      <a:r>
                        <a:rPr sz="900">
                          <a:solidFill>
                            <a:schemeClr val="tx1"/>
                          </a:solidFill>
                          <a:latin typeface="KoPub돋움체 Medium" panose="00000600000000000000" pitchFamily="2" charset="-127"/>
                          <a:ea typeface="KoPub돋움체 Medium" panose="00000600000000000000" pitchFamily="2" charset="-127"/>
                          <a:cs typeface="맑은 고딕"/>
                        </a:rPr>
                        <a:t>에 </a:t>
                      </a:r>
                      <a:r>
                        <a:rPr sz="900" err="1">
                          <a:solidFill>
                            <a:schemeClr val="tx1"/>
                          </a:solidFill>
                          <a:latin typeface="KoPub돋움체 Medium" panose="00000600000000000000" pitchFamily="2" charset="-127"/>
                          <a:ea typeface="KoPub돋움체 Medium" panose="00000600000000000000" pitchFamily="2" charset="-127"/>
                          <a:cs typeface="맑은 고딕"/>
                        </a:rPr>
                        <a:t>미치지</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못하고</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실패하였으며</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이후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United </a:t>
                      </a:r>
                      <a:r>
                        <a:rPr sz="900" spc="-5" err="1">
                          <a:solidFill>
                            <a:schemeClr val="tx1"/>
                          </a:solidFill>
                          <a:latin typeface="KoPub돋움체 Medium" panose="00000600000000000000" pitchFamily="2" charset="-127"/>
                          <a:ea typeface="KoPub돋움체 Medium" panose="00000600000000000000" pitchFamily="2" charset="-127"/>
                          <a:cs typeface="맑은 고딕"/>
                        </a:rPr>
                        <a:t>Therapeutics가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모든</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권한을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Virexx</a:t>
                      </a:r>
                      <a:r>
                        <a:rPr sz="900" spc="-5">
                          <a:solidFill>
                            <a:schemeClr val="tx1"/>
                          </a:solidFill>
                          <a:latin typeface="KoPub돋움체 Medium" panose="00000600000000000000" pitchFamily="2" charset="-127"/>
                          <a:ea typeface="KoPub돋움체 Medium" panose="00000600000000000000" pitchFamily="2" charset="-127"/>
                          <a:cs typeface="맑은 고딕"/>
                        </a:rPr>
                        <a:t>(구 </a:t>
                      </a:r>
                      <a:r>
                        <a:rPr sz="900" spc="-5" err="1">
                          <a:solidFill>
                            <a:schemeClr val="tx1"/>
                          </a:solidFill>
                          <a:latin typeface="KoPub돋움체 Medium" panose="00000600000000000000" pitchFamily="2" charset="-127"/>
                          <a:ea typeface="KoPub돋움체 Medium" panose="00000600000000000000" pitchFamily="2" charset="-127"/>
                          <a:cs typeface="맑은 고딕"/>
                        </a:rPr>
                        <a:t>AltaRex</a:t>
                      </a:r>
                      <a:r>
                        <a:rPr sz="900" spc="-5">
                          <a:solidFill>
                            <a:schemeClr val="tx1"/>
                          </a:solidFill>
                          <a:latin typeface="KoPub돋움체 Medium" panose="00000600000000000000" pitchFamily="2" charset="-127"/>
                          <a:ea typeface="KoPub돋움체 Medium" panose="00000600000000000000" pitchFamily="2" charset="-127"/>
                          <a:cs typeface="맑은 고딕"/>
                        </a:rPr>
                        <a:t>)에</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반환</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8"/>
                  </a:ext>
                </a:extLst>
              </a:tr>
              <a:tr h="200448">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2008</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Virexx가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개발을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중단함</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이후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Paladin </a:t>
                      </a:r>
                      <a:r>
                        <a:rPr sz="900" spc="-5" err="1">
                          <a:solidFill>
                            <a:schemeClr val="tx1"/>
                          </a:solidFill>
                          <a:latin typeface="KoPub돋움체 Medium" panose="00000600000000000000" pitchFamily="2" charset="-127"/>
                          <a:ea typeface="KoPub돋움체 Medium" panose="00000600000000000000" pitchFamily="2" charset="-127"/>
                          <a:cs typeface="맑은 고딕"/>
                        </a:rPr>
                        <a:t>Labs가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기술을</a:t>
                      </a:r>
                      <a:r>
                        <a:rPr sz="900" spc="-5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이전</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9"/>
                  </a:ext>
                </a:extLst>
              </a:tr>
              <a:tr h="331628">
                <a:tc>
                  <a:txBody>
                    <a:bodyPr/>
                    <a:lstStyle/>
                    <a:p>
                      <a:pPr algn="ctr">
                        <a:lnSpc>
                          <a:spcPct val="100000"/>
                        </a:lnSpc>
                        <a:spcBef>
                          <a:spcPts val="84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2009</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83185">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QuestPharmaTech이</a:t>
                      </a:r>
                      <a:r>
                        <a:rPr sz="900" spc="-5">
                          <a:solidFill>
                            <a:schemeClr val="tx1"/>
                          </a:solidFill>
                          <a:latin typeface="KoPub돋움체 Medium" panose="00000600000000000000" pitchFamily="2" charset="-127"/>
                          <a:ea typeface="KoPub돋움체 Medium" panose="00000600000000000000" pitchFamily="2" charset="-127"/>
                          <a:cs typeface="맑은 고딕"/>
                        </a:rPr>
                        <a:t> Oregovomab </a:t>
                      </a:r>
                      <a:r>
                        <a:rPr sz="900" err="1">
                          <a:solidFill>
                            <a:schemeClr val="tx1"/>
                          </a:solidFill>
                          <a:latin typeface="KoPub돋움체 Medium" panose="00000600000000000000" pitchFamily="2" charset="-127"/>
                          <a:ea typeface="KoPub돋움체 Medium" panose="00000600000000000000" pitchFamily="2" charset="-127"/>
                          <a:cs typeface="맑은 고딕"/>
                        </a:rPr>
                        <a:t>관련</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기술과</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권한들을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Paladin </a:t>
                      </a:r>
                      <a:r>
                        <a:rPr sz="900" spc="-5" err="1">
                          <a:solidFill>
                            <a:schemeClr val="tx1"/>
                          </a:solidFill>
                          <a:latin typeface="KoPub돋움체 Medium" panose="00000600000000000000" pitchFamily="2" charset="-127"/>
                          <a:ea typeface="KoPub돋움체 Medium" panose="00000600000000000000" pitchFamily="2" charset="-127"/>
                          <a:cs typeface="맑은 고딕"/>
                        </a:rPr>
                        <a:t>Labs로부터</a:t>
                      </a:r>
                      <a:r>
                        <a:rPr sz="900" spc="-10">
                          <a:solidFill>
                            <a:schemeClr val="tx1"/>
                          </a:solidFill>
                          <a:latin typeface="KoPub돋움체 Medium" panose="00000600000000000000" pitchFamily="2" charset="-127"/>
                          <a:ea typeface="KoPub돋움체 Medium" panose="00000600000000000000" pitchFamily="2" charset="-127"/>
                          <a:cs typeface="맑은 고딕"/>
                        </a:rPr>
                        <a:t> licensing-In</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0"/>
                  </a:ext>
                </a:extLst>
              </a:tr>
              <a:tr h="331871">
                <a:tc>
                  <a:txBody>
                    <a:bodyPr/>
                    <a:lstStyle/>
                    <a:p>
                      <a:pPr algn="ctr">
                        <a:lnSpc>
                          <a:spcPct val="100000"/>
                        </a:lnSpc>
                        <a:spcBef>
                          <a:spcPts val="84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2012</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167640">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QuestPharmaTech</a:t>
                      </a:r>
                      <a:r>
                        <a:rPr lang="ko-KR" altLang="en-US" sz="900" spc="-5">
                          <a:solidFill>
                            <a:schemeClr val="tx1"/>
                          </a:solidFill>
                          <a:latin typeface="KoPub돋움체 Medium" panose="00000600000000000000" pitchFamily="2" charset="-127"/>
                          <a:ea typeface="KoPub돋움체 Medium" panose="00000600000000000000" pitchFamily="2" charset="-127"/>
                          <a:cs typeface="맑은 고딕"/>
                        </a:rPr>
                        <a:t>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새로운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임상</a:t>
                      </a:r>
                      <a:r>
                        <a:rPr lang="en-US"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디자인(</a:t>
                      </a:r>
                      <a:r>
                        <a:rPr sz="900" spc="-5" err="1">
                          <a:solidFill>
                            <a:schemeClr val="tx1"/>
                          </a:solidFill>
                          <a:latin typeface="KoPub돋움체 Medium" panose="00000600000000000000" pitchFamily="2" charset="-127"/>
                          <a:ea typeface="KoPub돋움체 Medium" panose="00000600000000000000" pitchFamily="2" charset="-127"/>
                          <a:cs typeface="맑은 고딕"/>
                        </a:rPr>
                        <a:t>병용투여</a:t>
                      </a:r>
                      <a:r>
                        <a:rPr sz="900" spc="-5">
                          <a:solidFill>
                            <a:schemeClr val="tx1"/>
                          </a:solidFill>
                          <a:latin typeface="KoPub돋움체 Medium" panose="00000600000000000000" pitchFamily="2" charset="-127"/>
                          <a:ea typeface="KoPub돋움체 Medium" panose="00000600000000000000" pitchFamily="2" charset="-127"/>
                          <a:cs typeface="맑은 고딕"/>
                        </a:rPr>
                        <a:t>)</a:t>
                      </a:r>
                      <a:r>
                        <a:rPr sz="900" spc="-5" err="1">
                          <a:solidFill>
                            <a:schemeClr val="tx1"/>
                          </a:solidFill>
                          <a:latin typeface="KoPub돋움체 Medium" panose="00000600000000000000" pitchFamily="2" charset="-127"/>
                          <a:ea typeface="KoPub돋움체 Medium" panose="00000600000000000000" pitchFamily="2" charset="-127"/>
                          <a:cs typeface="맑은 고딕"/>
                        </a:rPr>
                        <a:t>으로</a:t>
                      </a:r>
                      <a:r>
                        <a:rPr sz="900" spc="-5">
                          <a:solidFill>
                            <a:schemeClr val="tx1"/>
                          </a:solidFill>
                          <a:latin typeface="KoPub돋움체 Medium" panose="00000600000000000000" pitchFamily="2" charset="-127"/>
                          <a:ea typeface="KoPub돋움체 Medium" panose="00000600000000000000" pitchFamily="2" charset="-127"/>
                          <a:cs typeface="맑은 고딕"/>
                        </a:rPr>
                        <a:t> 임상2상 </a:t>
                      </a:r>
                      <a:r>
                        <a:rPr sz="900" err="1">
                          <a:solidFill>
                            <a:schemeClr val="tx1"/>
                          </a:solidFill>
                          <a:latin typeface="KoPub돋움체 Medium" panose="00000600000000000000" pitchFamily="2" charset="-127"/>
                          <a:ea typeface="KoPub돋움체 Medium" panose="00000600000000000000" pitchFamily="2" charset="-127"/>
                          <a:cs typeface="맑은 고딕"/>
                        </a:rPr>
                        <a:t>시작</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1"/>
                  </a:ext>
                </a:extLst>
              </a:tr>
              <a:tr h="200279">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2015.03</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10" err="1">
                          <a:solidFill>
                            <a:schemeClr val="tx1"/>
                          </a:solidFill>
                          <a:latin typeface="KoPub돋움체 Medium" panose="00000600000000000000" pitchFamily="2" charset="-127"/>
                          <a:ea typeface="KoPub돋움체 Medium" panose="00000600000000000000" pitchFamily="2" charset="-127"/>
                          <a:cs typeface="맑은 고딕"/>
                        </a:rPr>
                        <a:t>OncoQuest</a:t>
                      </a:r>
                      <a:r>
                        <a:rPr sz="900" spc="2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설립</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2"/>
                  </a:ext>
                </a:extLst>
              </a:tr>
              <a:tr h="198637">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2017</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lnB w="12700" cap="flat" cmpd="sng" algn="ctr">
                      <a:solidFill>
                        <a:srgbClr val="00338D"/>
                      </a:solidFill>
                      <a:prstDash val="solid"/>
                      <a:round/>
                      <a:headEnd type="none" w="med" len="med"/>
                      <a:tailEnd type="none" w="med" len="med"/>
                    </a:lnB>
                    <a:noFill/>
                  </a:tcPr>
                </a:tc>
                <a:tc>
                  <a:txBody>
                    <a:bodyPr/>
                    <a:lstStyle/>
                    <a:p>
                      <a:pPr marL="3619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임상</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2상 </a:t>
                      </a:r>
                      <a:r>
                        <a:rPr sz="900" err="1">
                          <a:solidFill>
                            <a:schemeClr val="tx1"/>
                          </a:solidFill>
                          <a:latin typeface="KoPub돋움체 Medium" panose="00000600000000000000" pitchFamily="2" charset="-127"/>
                          <a:ea typeface="KoPub돋움체 Medium" panose="00000600000000000000" pitchFamily="2" charset="-127"/>
                          <a:cs typeface="맑은 고딕"/>
                        </a:rPr>
                        <a:t>중간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발표</a:t>
                      </a:r>
                      <a:r>
                        <a:rPr sz="900" spc="-15">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(ASCO)</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graphicFrame>
        <p:nvGraphicFramePr>
          <p:cNvPr id="3" name="object 9">
            <a:extLst>
              <a:ext uri="{FF2B5EF4-FFF2-40B4-BE49-F238E27FC236}">
                <a16:creationId xmlns:a16="http://schemas.microsoft.com/office/drawing/2014/main" id="{E3BC871A-D1E1-4B30-C275-B0B58D5C9E4E}"/>
              </a:ext>
            </a:extLst>
          </p:cNvPr>
          <p:cNvGraphicFramePr>
            <a:graphicFrameLocks noGrp="1"/>
          </p:cNvGraphicFramePr>
          <p:nvPr>
            <p:extLst>
              <p:ext uri="{D42A27DB-BD31-4B8C-83A1-F6EECF244321}">
                <p14:modId xmlns:p14="http://schemas.microsoft.com/office/powerpoint/2010/main" val="4285038275"/>
              </p:ext>
            </p:extLst>
          </p:nvPr>
        </p:nvGraphicFramePr>
        <p:xfrm>
          <a:off x="5076000" y="1728001"/>
          <a:ext cx="4356090" cy="4451204"/>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3636000">
                  <a:extLst>
                    <a:ext uri="{9D8B030D-6E8A-4147-A177-3AD203B41FA5}">
                      <a16:colId xmlns:a16="http://schemas.microsoft.com/office/drawing/2014/main" val="20001"/>
                    </a:ext>
                  </a:extLst>
                </a:gridCol>
              </a:tblGrid>
              <a:tr h="216000">
                <a:tc>
                  <a:txBody>
                    <a:bodyPr/>
                    <a:lstStyle/>
                    <a:p>
                      <a:pPr algn="ctr">
                        <a:lnSpc>
                          <a:spcPct val="100000"/>
                        </a:lnSpc>
                        <a:spcBef>
                          <a:spcPts val="310"/>
                        </a:spcBef>
                      </a:pPr>
                      <a:r>
                        <a:rPr lang="ko-KR" altLang="en-US" sz="900" b="1">
                          <a:solidFill>
                            <a:schemeClr val="bg1"/>
                          </a:solidFill>
                          <a:latin typeface="KoPub돋움체 Medium" panose="00000600000000000000" pitchFamily="2" charset="-127"/>
                          <a:ea typeface="KoPub돋움체 Medium" panose="00000600000000000000" pitchFamily="2" charset="-127"/>
                          <a:cs typeface="맑은 고딕"/>
                        </a:rPr>
                        <a:t>연도</a:t>
                      </a:r>
                      <a:endParaRPr sz="900" b="1">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cap="flat" cmpd="sng" algn="ctr">
                      <a:solidFill>
                        <a:srgbClr val="1F487C"/>
                      </a:solidFill>
                      <a:prstDash val="solid"/>
                      <a:round/>
                      <a:headEnd type="none" w="med" len="med"/>
                      <a:tailEnd type="none" w="med" len="med"/>
                    </a:lnR>
                    <a:lnT w="6350" cap="flat" cmpd="sng" algn="ctr">
                      <a:solidFill>
                        <a:srgbClr val="00338D"/>
                      </a:solidFill>
                      <a:prstDash val="solid"/>
                      <a:round/>
                      <a:headEnd type="none" w="med" len="med"/>
                      <a:tailEnd type="none" w="med" len="med"/>
                    </a:lnT>
                    <a:solidFill>
                      <a:srgbClr val="00338D"/>
                    </a:solidFill>
                  </a:tcPr>
                </a:tc>
                <a:tc>
                  <a:txBody>
                    <a:bodyPr/>
                    <a:lstStyle/>
                    <a:p>
                      <a:pPr marL="36195" algn="ctr">
                        <a:lnSpc>
                          <a:spcPct val="100000"/>
                        </a:lnSpc>
                        <a:spcBef>
                          <a:spcPts val="310"/>
                        </a:spcBef>
                      </a:pPr>
                      <a:r>
                        <a:rPr lang="ko-KR" altLang="en-US" sz="900" b="1">
                          <a:solidFill>
                            <a:schemeClr val="bg1"/>
                          </a:solidFill>
                          <a:latin typeface="KoPub돋움체 Medium" panose="00000600000000000000" pitchFamily="2" charset="-127"/>
                          <a:ea typeface="KoPub돋움체 Medium" panose="00000600000000000000" pitchFamily="2" charset="-127"/>
                          <a:cs typeface="맑은 고딕"/>
                        </a:rPr>
                        <a:t>내용</a:t>
                      </a:r>
                      <a:endParaRPr sz="900" b="1">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rgbClr val="1F487C"/>
                      </a:solidFill>
                      <a:prstDash val="solid"/>
                      <a:round/>
                      <a:headEnd type="none" w="med" len="med"/>
                      <a:tailEnd type="none" w="med" len="med"/>
                    </a:lnL>
                    <a:lnT w="6350" cap="flat" cmpd="sng" algn="ctr">
                      <a:solidFill>
                        <a:srgbClr val="00338D"/>
                      </a:solidFill>
                      <a:prstDash val="solid"/>
                      <a:round/>
                      <a:headEnd type="none" w="med" len="med"/>
                      <a:tailEnd type="none" w="med" len="med"/>
                    </a:lnT>
                    <a:solidFill>
                      <a:srgbClr val="00338D"/>
                    </a:solidFill>
                  </a:tcPr>
                </a:tc>
                <a:extLst>
                  <a:ext uri="{0D108BD9-81ED-4DB2-BD59-A6C34878D82A}">
                    <a16:rowId xmlns:a16="http://schemas.microsoft.com/office/drawing/2014/main" val="2561139869"/>
                  </a:ext>
                </a:extLst>
              </a:tr>
              <a:tr h="205928">
                <a:tc>
                  <a:txBody>
                    <a:bodyPr/>
                    <a:lstStyle/>
                    <a:p>
                      <a:pPr algn="ctr">
                        <a:lnSpc>
                          <a:spcPct val="100000"/>
                        </a:lnSpc>
                        <a:spcBef>
                          <a:spcPts val="310"/>
                        </a:spcBef>
                      </a:pPr>
                      <a:r>
                        <a:rPr sz="900" b="1" spc="-5">
                          <a:solidFill>
                            <a:schemeClr val="tx1"/>
                          </a:solidFill>
                          <a:latin typeface="KoPub돋움체 Medium" panose="00000600000000000000" pitchFamily="2" charset="-127"/>
                          <a:ea typeface="KoPub돋움체 Medium" panose="00000600000000000000" pitchFamily="2" charset="-127"/>
                          <a:cs typeface="맑은 고딕"/>
                        </a:rPr>
                        <a:t>2018</a:t>
                      </a:r>
                      <a:endParaRPr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cap="flat" cmpd="sng" algn="ctr">
                      <a:solidFill>
                        <a:srgbClr val="1F487C"/>
                      </a:solidFill>
                      <a:prstDash val="solid"/>
                      <a:round/>
                      <a:headEnd type="none" w="med" len="med"/>
                      <a:tailEnd type="none" w="med" len="med"/>
                    </a:lnR>
                    <a:noFill/>
                  </a:tcPr>
                </a:tc>
                <a:tc>
                  <a:txBody>
                    <a:bodyPr/>
                    <a:lstStyle/>
                    <a:p>
                      <a:pPr marL="36195">
                        <a:lnSpc>
                          <a:spcPct val="100000"/>
                        </a:lnSpc>
                        <a:spcBef>
                          <a:spcPts val="310"/>
                        </a:spcBef>
                      </a:pPr>
                      <a:r>
                        <a:rPr sz="900" b="1" err="1">
                          <a:solidFill>
                            <a:schemeClr val="tx1"/>
                          </a:solidFill>
                          <a:latin typeface="KoPub돋움체 Medium" panose="00000600000000000000" pitchFamily="2" charset="-127"/>
                          <a:ea typeface="KoPub돋움체 Medium" panose="00000600000000000000" pitchFamily="2" charset="-127"/>
                          <a:cs typeface="맑은 고딕"/>
                        </a:rPr>
                        <a:t>임상</a:t>
                      </a:r>
                      <a:r>
                        <a:rPr sz="900" b="1">
                          <a:solidFill>
                            <a:schemeClr val="tx1"/>
                          </a:solidFill>
                          <a:latin typeface="KoPub돋움체 Medium" panose="00000600000000000000" pitchFamily="2" charset="-127"/>
                          <a:ea typeface="KoPub돋움체 Medium" panose="00000600000000000000" pitchFamily="2" charset="-127"/>
                          <a:cs typeface="맑은 고딕"/>
                        </a:rPr>
                        <a:t> </a:t>
                      </a:r>
                      <a:r>
                        <a:rPr sz="900" b="1" spc="-5">
                          <a:solidFill>
                            <a:schemeClr val="tx1"/>
                          </a:solidFill>
                          <a:latin typeface="KoPub돋움체 Medium" panose="00000600000000000000" pitchFamily="2" charset="-127"/>
                          <a:ea typeface="KoPub돋움체 Medium" panose="00000600000000000000" pitchFamily="2" charset="-127"/>
                          <a:cs typeface="맑은 고딕"/>
                        </a:rPr>
                        <a:t>2상 </a:t>
                      </a:r>
                      <a:r>
                        <a:rPr sz="900" b="1" err="1">
                          <a:solidFill>
                            <a:schemeClr val="tx1"/>
                          </a:solidFill>
                          <a:latin typeface="KoPub돋움체 Medium" panose="00000600000000000000" pitchFamily="2" charset="-127"/>
                          <a:ea typeface="KoPub돋움체 Medium" panose="00000600000000000000" pitchFamily="2" charset="-127"/>
                          <a:cs typeface="맑은 고딕"/>
                        </a:rPr>
                        <a:t>완료</a:t>
                      </a:r>
                      <a:r>
                        <a:rPr sz="900" b="1">
                          <a:solidFill>
                            <a:schemeClr val="tx1"/>
                          </a:solidFill>
                          <a:latin typeface="KoPub돋움체 Medium" panose="00000600000000000000" pitchFamily="2" charset="-127"/>
                          <a:ea typeface="KoPub돋움체 Medium" panose="00000600000000000000" pitchFamily="2" charset="-127"/>
                          <a:cs typeface="맑은 고딕"/>
                        </a:rPr>
                        <a:t> (</a:t>
                      </a:r>
                      <a:r>
                        <a:rPr sz="900" b="1" err="1">
                          <a:solidFill>
                            <a:schemeClr val="tx1"/>
                          </a:solidFill>
                          <a:latin typeface="KoPub돋움체 Medium" panose="00000600000000000000" pitchFamily="2" charset="-127"/>
                          <a:ea typeface="KoPub돋움체 Medium" panose="00000600000000000000" pitchFamily="2" charset="-127"/>
                          <a:cs typeface="맑은 고딕"/>
                        </a:rPr>
                        <a:t>결과</a:t>
                      </a:r>
                      <a:r>
                        <a:rPr sz="900" b="1">
                          <a:solidFill>
                            <a:schemeClr val="tx1"/>
                          </a:solidFill>
                          <a:latin typeface="KoPub돋움체 Medium" panose="00000600000000000000" pitchFamily="2" charset="-127"/>
                          <a:ea typeface="KoPub돋움체 Medium" panose="00000600000000000000" pitchFamily="2" charset="-127"/>
                          <a:cs typeface="맑은 고딕"/>
                        </a:rPr>
                        <a:t> </a:t>
                      </a:r>
                      <a:r>
                        <a:rPr sz="900" b="1" spc="-5">
                          <a:solidFill>
                            <a:schemeClr val="tx1"/>
                          </a:solidFill>
                          <a:latin typeface="KoPub돋움체 Medium" panose="00000600000000000000" pitchFamily="2" charset="-127"/>
                          <a:ea typeface="KoPub돋움체 Medium" panose="00000600000000000000" pitchFamily="2" charset="-127"/>
                          <a:cs typeface="맑은 고딕"/>
                        </a:rPr>
                        <a:t>PFS</a:t>
                      </a:r>
                      <a:r>
                        <a:rPr sz="900" b="1" spc="-20">
                          <a:solidFill>
                            <a:schemeClr val="tx1"/>
                          </a:solidFill>
                          <a:latin typeface="KoPub돋움체 Medium" panose="00000600000000000000" pitchFamily="2" charset="-127"/>
                          <a:ea typeface="KoPub돋움체 Medium" panose="00000600000000000000" pitchFamily="2" charset="-127"/>
                          <a:cs typeface="맑은 고딕"/>
                        </a:rPr>
                        <a:t> </a:t>
                      </a:r>
                      <a:r>
                        <a:rPr sz="900" b="1" spc="-5">
                          <a:solidFill>
                            <a:schemeClr val="tx1"/>
                          </a:solidFill>
                          <a:latin typeface="KoPub돋움체 Medium" panose="00000600000000000000" pitchFamily="2" charset="-127"/>
                          <a:ea typeface="KoPub돋움체 Medium" panose="00000600000000000000" pitchFamily="2" charset="-127"/>
                          <a:cs typeface="맑은 고딕"/>
                        </a:rPr>
                        <a:t>41.8개월)</a:t>
                      </a:r>
                      <a:endParaRPr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rgbClr val="1F487C"/>
                      </a:solidFill>
                      <a:prstDash val="solid"/>
                      <a:round/>
                      <a:headEnd type="none" w="med" len="med"/>
                      <a:tailEnd type="none" w="med" len="med"/>
                    </a:lnL>
                    <a:noFill/>
                  </a:tcPr>
                </a:tc>
                <a:extLst>
                  <a:ext uri="{0D108BD9-81ED-4DB2-BD59-A6C34878D82A}">
                    <a16:rowId xmlns:a16="http://schemas.microsoft.com/office/drawing/2014/main" val="10001"/>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2019.02</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임상</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2상 </a:t>
                      </a:r>
                      <a:r>
                        <a:rPr sz="900" err="1">
                          <a:solidFill>
                            <a:schemeClr val="tx1"/>
                          </a:solidFill>
                          <a:latin typeface="KoPub돋움체 Medium" panose="00000600000000000000" pitchFamily="2" charset="-127"/>
                          <a:ea typeface="KoPub돋움체 Medium" panose="00000600000000000000" pitchFamily="2" charset="-127"/>
                          <a:cs typeface="맑은 고딕"/>
                        </a:rPr>
                        <a:t>완료에</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대한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10">
                          <a:solidFill>
                            <a:schemeClr val="tx1"/>
                          </a:solidFill>
                          <a:latin typeface="KoPub돋움체 Medium" panose="00000600000000000000" pitchFamily="2" charset="-127"/>
                          <a:ea typeface="KoPub돋움체 Medium" panose="00000600000000000000" pitchFamily="2" charset="-127"/>
                          <a:cs typeface="맑은 고딕"/>
                        </a:rPr>
                        <a:t>Clinical </a:t>
                      </a:r>
                      <a:r>
                        <a:rPr sz="900" spc="-5">
                          <a:solidFill>
                            <a:schemeClr val="tx1"/>
                          </a:solidFill>
                          <a:latin typeface="KoPub돋움체 Medium" panose="00000600000000000000" pitchFamily="2" charset="-127"/>
                          <a:ea typeface="KoPub돋움체 Medium" panose="00000600000000000000" pitchFamily="2" charset="-127"/>
                          <a:cs typeface="맑은 고딕"/>
                        </a:rPr>
                        <a:t>Study Report </a:t>
                      </a:r>
                      <a:r>
                        <a:rPr sz="900">
                          <a:solidFill>
                            <a:schemeClr val="tx1"/>
                          </a:solidFill>
                          <a:latin typeface="KoPub돋움체 Medium" panose="00000600000000000000" pitchFamily="2" charset="-127"/>
                          <a:ea typeface="KoPub돋움체 Medium" panose="00000600000000000000" pitchFamily="2" charset="-127"/>
                          <a:cs typeface="맑은 고딕"/>
                        </a:rPr>
                        <a:t>(CSR) </a:t>
                      </a:r>
                      <a:r>
                        <a:rPr sz="900" err="1">
                          <a:solidFill>
                            <a:schemeClr val="tx1"/>
                          </a:solidFill>
                          <a:latin typeface="KoPub돋움체 Medium" panose="00000600000000000000" pitchFamily="2" charset="-127"/>
                          <a:ea typeface="KoPub돋움체 Medium" panose="00000600000000000000" pitchFamily="2" charset="-127"/>
                          <a:cs typeface="맑은 고딕"/>
                        </a:rPr>
                        <a:t>수취</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lang="ko-KR" altLang="en-US" sz="1350" baseline="6172">
                          <a:solidFill>
                            <a:schemeClr val="tx1"/>
                          </a:solidFill>
                          <a:latin typeface="KoPub돋움체 Medium" panose="00000600000000000000" pitchFamily="2" charset="-127"/>
                          <a:ea typeface="KoPub돋움체 Medium" panose="00000600000000000000" pitchFamily="2" charset="-127"/>
                          <a:cs typeface="맑은 고딕"/>
                        </a:rPr>
                        <a:t>및</a:t>
                      </a:r>
                      <a:r>
                        <a:rPr sz="1350" baseline="6172">
                          <a:solidFill>
                            <a:schemeClr val="tx1"/>
                          </a:solidFill>
                          <a:latin typeface="KoPub돋움체 Medium" panose="00000600000000000000" pitchFamily="2" charset="-127"/>
                          <a:ea typeface="KoPub돋움체 Medium" panose="00000600000000000000" pitchFamily="2" charset="-127"/>
                          <a:cs typeface="Times New Roman"/>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FDA</a:t>
                      </a:r>
                      <a:r>
                        <a:rPr sz="900" spc="-14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제출</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2"/>
                  </a:ext>
                </a:extLst>
              </a:tr>
              <a:tr h="205057">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2019.09</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FDA End </a:t>
                      </a:r>
                      <a:r>
                        <a:rPr sz="900">
                          <a:solidFill>
                            <a:schemeClr val="tx1"/>
                          </a:solidFill>
                          <a:latin typeface="KoPub돋움체 Medium" panose="00000600000000000000" pitchFamily="2" charset="-127"/>
                          <a:ea typeface="KoPub돋움체 Medium" panose="00000600000000000000" pitchFamily="2" charset="-127"/>
                          <a:cs typeface="맑은 고딕"/>
                        </a:rPr>
                        <a:t>of </a:t>
                      </a:r>
                      <a:r>
                        <a:rPr sz="900" spc="-5">
                          <a:solidFill>
                            <a:schemeClr val="tx1"/>
                          </a:solidFill>
                          <a:latin typeface="KoPub돋움체 Medium" panose="00000600000000000000" pitchFamily="2" charset="-127"/>
                          <a:ea typeface="KoPub돋움체 Medium" panose="00000600000000000000" pitchFamily="2" charset="-127"/>
                          <a:cs typeface="맑은 고딕"/>
                        </a:rPr>
                        <a:t>Phase </a:t>
                      </a:r>
                      <a:r>
                        <a:rPr sz="900">
                          <a:solidFill>
                            <a:schemeClr val="tx1"/>
                          </a:solidFill>
                          <a:latin typeface="KoPub돋움체 Medium" panose="00000600000000000000" pitchFamily="2" charset="-127"/>
                          <a:ea typeface="KoPub돋움체 Medium" panose="00000600000000000000" pitchFamily="2" charset="-127"/>
                          <a:cs typeface="맑은 고딕"/>
                        </a:rPr>
                        <a:t>2 </a:t>
                      </a:r>
                      <a:r>
                        <a:rPr sz="900" err="1">
                          <a:solidFill>
                            <a:schemeClr val="tx1"/>
                          </a:solidFill>
                          <a:latin typeface="KoPub돋움체 Medium" panose="00000600000000000000" pitchFamily="2" charset="-127"/>
                          <a:ea typeface="KoPub돋움체 Medium" panose="00000600000000000000" pitchFamily="2" charset="-127"/>
                          <a:cs typeface="맑은 고딕"/>
                        </a:rPr>
                        <a:t>공식</a:t>
                      </a:r>
                      <a:r>
                        <a:rPr sz="900" spc="-3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미팅</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3"/>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2019.11.04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FDA 임상3상 </a:t>
                      </a:r>
                      <a:r>
                        <a:rPr sz="900" err="1">
                          <a:solidFill>
                            <a:schemeClr val="tx1"/>
                          </a:solidFill>
                          <a:latin typeface="KoPub돋움체 Medium" panose="00000600000000000000" pitchFamily="2" charset="-127"/>
                          <a:ea typeface="KoPub돋움체 Medium" panose="00000600000000000000" pitchFamily="2" charset="-127"/>
                          <a:cs typeface="맑은 고딕"/>
                        </a:rPr>
                        <a:t>프로토콜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제출</a:t>
                      </a:r>
                      <a:r>
                        <a:rPr sz="900" spc="-1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(IND)</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4"/>
                  </a:ext>
                </a:extLst>
              </a:tr>
              <a:tr h="237396">
                <a:tc>
                  <a:txBody>
                    <a:bodyPr/>
                    <a:lstStyle/>
                    <a:p>
                      <a:pPr algn="ctr">
                        <a:lnSpc>
                          <a:spcPct val="100000"/>
                        </a:lnSpc>
                        <a:spcBef>
                          <a:spcPts val="844"/>
                        </a:spcBef>
                      </a:pPr>
                      <a:r>
                        <a:rPr sz="900" b="1" spc="-5">
                          <a:solidFill>
                            <a:schemeClr val="tx1"/>
                          </a:solidFill>
                          <a:latin typeface="KoPub돋움체 Medium" panose="00000600000000000000" pitchFamily="2" charset="-127"/>
                          <a:ea typeface="KoPub돋움체 Medium" panose="00000600000000000000" pitchFamily="2" charset="-127"/>
                          <a:cs typeface="맑은 고딕"/>
                        </a:rPr>
                        <a:t>2019.12.04</a:t>
                      </a:r>
                      <a:endParaRPr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b">
                    <a:lnR w="6350">
                      <a:solidFill>
                        <a:srgbClr val="1F487C"/>
                      </a:solidFill>
                      <a:prstDash val="solid"/>
                    </a:lnR>
                    <a:noFill/>
                  </a:tcPr>
                </a:tc>
                <a:tc>
                  <a:txBody>
                    <a:bodyPr/>
                    <a:lstStyle/>
                    <a:p>
                      <a:pPr marL="36195" marR="281305">
                        <a:lnSpc>
                          <a:spcPct val="100000"/>
                        </a:lnSpc>
                        <a:spcBef>
                          <a:spcPts val="305"/>
                        </a:spcBef>
                      </a:pPr>
                      <a:r>
                        <a:rPr sz="900" b="1" spc="-5">
                          <a:solidFill>
                            <a:schemeClr val="tx1"/>
                          </a:solidFill>
                          <a:latin typeface="KoPub돋움체 Medium" panose="00000600000000000000" pitchFamily="2" charset="-127"/>
                          <a:ea typeface="KoPub돋움체 Medium" panose="00000600000000000000" pitchFamily="2" charset="-127"/>
                          <a:cs typeface="맑은 고딕"/>
                        </a:rPr>
                        <a:t>FDA 임상3상 </a:t>
                      </a:r>
                      <a:r>
                        <a:rPr sz="900" b="1" err="1">
                          <a:solidFill>
                            <a:schemeClr val="tx1"/>
                          </a:solidFill>
                          <a:latin typeface="KoPub돋움체 Medium" panose="00000600000000000000" pitchFamily="2" charset="-127"/>
                          <a:ea typeface="KoPub돋움체 Medium" panose="00000600000000000000" pitchFamily="2" charset="-127"/>
                          <a:cs typeface="맑은 고딕"/>
                        </a:rPr>
                        <a:t>프로토콜</a:t>
                      </a:r>
                      <a:r>
                        <a:rPr sz="900" b="1">
                          <a:solidFill>
                            <a:schemeClr val="tx1"/>
                          </a:solidFill>
                          <a:latin typeface="KoPub돋움체 Medium" panose="00000600000000000000" pitchFamily="2" charset="-127"/>
                          <a:ea typeface="KoPub돋움체 Medium" panose="00000600000000000000" pitchFamily="2" charset="-127"/>
                          <a:cs typeface="맑은 고딕"/>
                        </a:rPr>
                        <a:t> </a:t>
                      </a:r>
                      <a:r>
                        <a:rPr sz="900" b="1" err="1">
                          <a:solidFill>
                            <a:schemeClr val="tx1"/>
                          </a:solidFill>
                          <a:latin typeface="KoPub돋움체 Medium" panose="00000600000000000000" pitchFamily="2" charset="-127"/>
                          <a:ea typeface="KoPub돋움체 Medium" panose="00000600000000000000" pitchFamily="2" charset="-127"/>
                          <a:cs typeface="맑은 고딕"/>
                        </a:rPr>
                        <a:t>승인</a:t>
                      </a:r>
                      <a:endParaRPr lang="en-US"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b">
                    <a:lnL w="6350">
                      <a:solidFill>
                        <a:srgbClr val="1F487C"/>
                      </a:solidFill>
                      <a:prstDash val="solid"/>
                    </a:lnL>
                    <a:noFill/>
                  </a:tcPr>
                </a:tc>
                <a:extLst>
                  <a:ext uri="{0D108BD9-81ED-4DB2-BD59-A6C34878D82A}">
                    <a16:rowId xmlns:a16="http://schemas.microsoft.com/office/drawing/2014/main" val="10005"/>
                  </a:ext>
                </a:extLst>
              </a:tr>
              <a:tr h="307614">
                <a:tc>
                  <a:txBody>
                    <a:bodyPr/>
                    <a:lstStyle/>
                    <a:p>
                      <a:pPr algn="ctr">
                        <a:lnSpc>
                          <a:spcPct val="100000"/>
                        </a:lnSpc>
                        <a:spcBef>
                          <a:spcPts val="84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2020.01.06</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38417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저널</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논문</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발표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2개 (임상2상에 </a:t>
                      </a:r>
                      <a:r>
                        <a:rPr sz="900" err="1">
                          <a:solidFill>
                            <a:schemeClr val="tx1"/>
                          </a:solidFill>
                          <a:latin typeface="KoPub돋움체 Medium" panose="00000600000000000000" pitchFamily="2" charset="-127"/>
                          <a:ea typeface="KoPub돋움체 Medium" panose="00000600000000000000" pitchFamily="2" charset="-127"/>
                          <a:cs typeface="맑은 고딕"/>
                        </a:rPr>
                        <a:t>대한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결과</a:t>
                      </a:r>
                      <a:r>
                        <a:rPr sz="900">
                          <a:solidFill>
                            <a:schemeClr val="tx1"/>
                          </a:solidFill>
                          <a:latin typeface="KoPub돋움체 Medium" panose="00000600000000000000" pitchFamily="2" charset="-127"/>
                          <a:ea typeface="KoPub돋움체 Medium" panose="00000600000000000000" pitchFamily="2" charset="-127"/>
                          <a:cs typeface="맑은 고딕"/>
                        </a:rPr>
                        <a:t>) * </a:t>
                      </a:r>
                      <a:r>
                        <a:rPr sz="900" err="1">
                          <a:solidFill>
                            <a:schemeClr val="tx1"/>
                          </a:solidFill>
                          <a:latin typeface="KoPub돋움체 Medium" panose="00000600000000000000" pitchFamily="2" charset="-127"/>
                          <a:ea typeface="KoPub돋움체 Medium" panose="00000600000000000000" pitchFamily="2" charset="-127"/>
                          <a:cs typeface="맑은 고딕"/>
                        </a:rPr>
                        <a:t>뉴스릴리즈</a:t>
                      </a:r>
                      <a:r>
                        <a:rPr sz="900" spc="-85">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3.24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6"/>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2020.02.03</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IQVIA와</a:t>
                      </a:r>
                      <a:r>
                        <a:rPr sz="900" spc="-5">
                          <a:solidFill>
                            <a:schemeClr val="tx1"/>
                          </a:solidFill>
                          <a:latin typeface="KoPub돋움체 Medium" panose="00000600000000000000" pitchFamily="2" charset="-127"/>
                          <a:ea typeface="KoPub돋움체 Medium" panose="00000600000000000000" pitchFamily="2" charset="-127"/>
                          <a:cs typeface="맑은 고딕"/>
                        </a:rPr>
                        <a:t> 임상3상 </a:t>
                      </a:r>
                      <a:r>
                        <a:rPr sz="900">
                          <a:solidFill>
                            <a:schemeClr val="tx1"/>
                          </a:solidFill>
                          <a:latin typeface="KoPub돋움체 Medium" panose="00000600000000000000" pitchFamily="2" charset="-127"/>
                          <a:ea typeface="KoPub돋움체 Medium" panose="00000600000000000000" pitchFamily="2" charset="-127"/>
                          <a:cs typeface="맑은 고딕"/>
                        </a:rPr>
                        <a:t>GSA </a:t>
                      </a:r>
                      <a:r>
                        <a:rPr sz="900" err="1">
                          <a:solidFill>
                            <a:schemeClr val="tx1"/>
                          </a:solidFill>
                          <a:latin typeface="KoPub돋움체 Medium" panose="00000600000000000000" pitchFamily="2" charset="-127"/>
                          <a:ea typeface="KoPub돋움체 Medium" panose="00000600000000000000" pitchFamily="2" charset="-127"/>
                          <a:cs typeface="맑은 고딕"/>
                        </a:rPr>
                        <a:t>계약</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체결</a:t>
                      </a:r>
                      <a:r>
                        <a:rPr sz="900">
                          <a:solidFill>
                            <a:schemeClr val="tx1"/>
                          </a:solidFill>
                          <a:latin typeface="KoPub돋움체 Medium" panose="00000600000000000000" pitchFamily="2" charset="-127"/>
                          <a:ea typeface="KoPub돋움체 Medium" panose="00000600000000000000" pitchFamily="2" charset="-127"/>
                          <a:cs typeface="맑은 고딕"/>
                        </a:rPr>
                        <a:t>(CRO </a:t>
                      </a:r>
                      <a:r>
                        <a:rPr sz="900" err="1">
                          <a:solidFill>
                            <a:schemeClr val="tx1"/>
                          </a:solidFill>
                          <a:latin typeface="KoPub돋움체 Medium" panose="00000600000000000000" pitchFamily="2" charset="-127"/>
                          <a:ea typeface="KoPub돋움체 Medium" panose="00000600000000000000" pitchFamily="2" charset="-127"/>
                          <a:cs typeface="맑은 고딕"/>
                        </a:rPr>
                        <a:t>임상수탁</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서비스</a:t>
                      </a:r>
                      <a:r>
                        <a:rPr sz="900" spc="-5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용역</a:t>
                      </a:r>
                      <a:r>
                        <a:rPr sz="900">
                          <a:solidFill>
                            <a:schemeClr val="tx1"/>
                          </a:solidFill>
                          <a:latin typeface="KoPub돋움체 Medium" panose="00000600000000000000" pitchFamily="2" charset="-127"/>
                          <a:ea typeface="KoPub돋움체 Medium" panose="00000600000000000000" pitchFamily="2" charset="-127"/>
                          <a:cs typeface="맑은 고딕"/>
                        </a:rPr>
                        <a:t>)</a:t>
                      </a:r>
                    </a:p>
                  </a:txBody>
                  <a:tcPr marL="36000" marR="36000" marT="0" marB="0" anchor="ctr">
                    <a:lnL w="6350">
                      <a:solidFill>
                        <a:srgbClr val="1F487C"/>
                      </a:solidFill>
                      <a:prstDash val="solid"/>
                    </a:lnL>
                    <a:noFill/>
                  </a:tcPr>
                </a:tc>
                <a:extLst>
                  <a:ext uri="{0D108BD9-81ED-4DB2-BD59-A6C34878D82A}">
                    <a16:rowId xmlns:a16="http://schemas.microsoft.com/office/drawing/2014/main" val="10007"/>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2020.03.24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a:solidFill>
                            <a:schemeClr val="tx1"/>
                          </a:solidFill>
                          <a:latin typeface="KoPub돋움체 Medium" panose="00000600000000000000" pitchFamily="2" charset="-127"/>
                          <a:ea typeface="KoPub돋움체 Medium" panose="00000600000000000000" pitchFamily="2" charset="-127"/>
                          <a:cs typeface="맑은 고딕"/>
                        </a:rPr>
                        <a:t>GOG</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a:solidFill>
                            <a:schemeClr val="tx1"/>
                          </a:solidFill>
                          <a:latin typeface="KoPub돋움체 Medium" panose="00000600000000000000" pitchFamily="2" charset="-127"/>
                          <a:ea typeface="KoPub돋움체 Medium" panose="00000600000000000000" pitchFamily="2" charset="-127"/>
                          <a:cs typeface="맑은 고딕"/>
                        </a:rPr>
                        <a:t>(</a:t>
                      </a:r>
                      <a:r>
                        <a:rPr sz="900" err="1">
                          <a:solidFill>
                            <a:schemeClr val="tx1"/>
                          </a:solidFill>
                          <a:latin typeface="KoPub돋움체 Medium" panose="00000600000000000000" pitchFamily="2" charset="-127"/>
                          <a:ea typeface="KoPub돋움체 Medium" panose="00000600000000000000" pitchFamily="2" charset="-127"/>
                          <a:cs typeface="맑은 고딕"/>
                        </a:rPr>
                        <a:t>美부인종양학회</a:t>
                      </a:r>
                      <a:r>
                        <a:rPr sz="900">
                          <a:solidFill>
                            <a:schemeClr val="tx1"/>
                          </a:solidFill>
                          <a:latin typeface="KoPub돋움체 Medium" panose="00000600000000000000" pitchFamily="2" charset="-127"/>
                          <a:ea typeface="KoPub돋움체 Medium" panose="00000600000000000000" pitchFamily="2" charset="-127"/>
                          <a:cs typeface="맑은 고딕"/>
                        </a:rPr>
                        <a:t>)와</a:t>
                      </a:r>
                      <a:r>
                        <a:rPr sz="900" spc="-2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임상3상</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용역</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계약</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8"/>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2020.05.06</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美</a:t>
                      </a:r>
                      <a:r>
                        <a:rPr sz="900" spc="-5" err="1">
                          <a:solidFill>
                            <a:schemeClr val="tx1"/>
                          </a:solidFill>
                          <a:latin typeface="KoPub돋움체 Medium" panose="00000600000000000000" pitchFamily="2" charset="-127"/>
                          <a:ea typeface="KoPub돋움체 Medium" panose="00000600000000000000" pitchFamily="2" charset="-127"/>
                          <a:cs typeface="맑은 고딕"/>
                        </a:rPr>
                        <a:t>WIRB</a:t>
                      </a:r>
                      <a:r>
                        <a:rPr sz="900" spc="-2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(Universal)</a:t>
                      </a:r>
                      <a:r>
                        <a:rPr sz="900" spc="1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승인</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9"/>
                  </a:ext>
                </a:extLst>
              </a:tr>
              <a:tr h="205057">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2020.07.16</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국내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임상3상 </a:t>
                      </a:r>
                      <a:r>
                        <a:rPr sz="900" err="1">
                          <a:solidFill>
                            <a:schemeClr val="tx1"/>
                          </a:solidFill>
                          <a:latin typeface="KoPub돋움체 Medium" panose="00000600000000000000" pitchFamily="2" charset="-127"/>
                          <a:ea typeface="KoPub돋움체 Medium" panose="00000600000000000000" pitchFamily="2" charset="-127"/>
                          <a:cs typeface="맑은 고딕"/>
                        </a:rPr>
                        <a:t>보험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IQVIA_Oncoquest_Policy</a:t>
                      </a:r>
                      <a:r>
                        <a:rPr sz="900" spc="-5">
                          <a:solidFill>
                            <a:schemeClr val="tx1"/>
                          </a:solidFill>
                          <a:latin typeface="KoPub돋움체 Medium" panose="00000600000000000000" pitchFamily="2" charset="-127"/>
                          <a:ea typeface="KoPub돋움체 Medium" panose="00000600000000000000" pitchFamily="2" charset="-127"/>
                          <a:cs typeface="맑은 고딕"/>
                        </a:rPr>
                        <a:t>(EN) </a:t>
                      </a:r>
                      <a:r>
                        <a:rPr sz="900" err="1">
                          <a:solidFill>
                            <a:schemeClr val="tx1"/>
                          </a:solidFill>
                          <a:latin typeface="KoPub돋움체 Medium" panose="00000600000000000000" pitchFamily="2" charset="-127"/>
                          <a:ea typeface="KoPub돋움체 Medium" panose="00000600000000000000" pitchFamily="2" charset="-127"/>
                          <a:cs typeface="맑은 고딕"/>
                        </a:rPr>
                        <a:t>증권</a:t>
                      </a:r>
                      <a:r>
                        <a:rPr sz="900" spc="2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취득</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0"/>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2020.07.17</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글로벌</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임상3상 </a:t>
                      </a:r>
                      <a:r>
                        <a:rPr sz="900" err="1">
                          <a:solidFill>
                            <a:schemeClr val="tx1"/>
                          </a:solidFill>
                          <a:latin typeface="KoPub돋움체 Medium" panose="00000600000000000000" pitchFamily="2" charset="-127"/>
                          <a:ea typeface="KoPub돋움체 Medium" panose="00000600000000000000" pitchFamily="2" charset="-127"/>
                          <a:cs typeface="맑은 고딕"/>
                        </a:rPr>
                        <a:t>보험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증권</a:t>
                      </a:r>
                      <a:r>
                        <a:rPr sz="900" spc="-2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취득</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1"/>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2020.07.20</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FDA </a:t>
                      </a:r>
                      <a:r>
                        <a:rPr sz="900" err="1">
                          <a:solidFill>
                            <a:schemeClr val="tx1"/>
                          </a:solidFill>
                          <a:latin typeface="KoPub돋움체 Medium" panose="00000600000000000000" pitchFamily="2" charset="-127"/>
                          <a:ea typeface="KoPub돋움체 Medium" panose="00000600000000000000" pitchFamily="2" charset="-127"/>
                          <a:cs typeface="맑은 고딕"/>
                        </a:rPr>
                        <a:t>프로그램</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IND </a:t>
                      </a:r>
                      <a:r>
                        <a:rPr sz="900" err="1">
                          <a:solidFill>
                            <a:schemeClr val="tx1"/>
                          </a:solidFill>
                          <a:latin typeface="KoPub돋움체 Medium" panose="00000600000000000000" pitchFamily="2" charset="-127"/>
                          <a:ea typeface="KoPub돋움체 Medium" panose="00000600000000000000" pitchFamily="2" charset="-127"/>
                          <a:cs typeface="맑은 고딕"/>
                        </a:rPr>
                        <a:t>이전신청</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공문</a:t>
                      </a:r>
                      <a:r>
                        <a:rPr sz="900" spc="-20">
                          <a:solidFill>
                            <a:schemeClr val="tx1"/>
                          </a:solidFill>
                          <a:latin typeface="KoPub돋움체 Medium" panose="00000600000000000000" pitchFamily="2" charset="-127"/>
                          <a:ea typeface="KoPub돋움체 Medium" panose="00000600000000000000" pitchFamily="2" charset="-127"/>
                          <a:cs typeface="맑은 고딕"/>
                        </a:rPr>
                        <a:t> </a:t>
                      </a:r>
                      <a:r>
                        <a:rPr sz="900">
                          <a:solidFill>
                            <a:schemeClr val="tx1"/>
                          </a:solidFill>
                          <a:latin typeface="KoPub돋움체 Medium" panose="00000600000000000000" pitchFamily="2" charset="-127"/>
                          <a:ea typeface="KoPub돋움체 Medium" panose="00000600000000000000" pitchFamily="2" charset="-127"/>
                          <a:cs typeface="맑은 고딕"/>
                        </a:rPr>
                        <a:t>(OQP)</a:t>
                      </a:r>
                    </a:p>
                  </a:txBody>
                  <a:tcPr marL="36000" marR="36000" marT="0" marB="0" anchor="ctr">
                    <a:lnL w="6350">
                      <a:solidFill>
                        <a:srgbClr val="1F487C"/>
                      </a:solidFill>
                      <a:prstDash val="solid"/>
                    </a:lnL>
                    <a:noFill/>
                  </a:tcPr>
                </a:tc>
                <a:extLst>
                  <a:ext uri="{0D108BD9-81ED-4DB2-BD59-A6C34878D82A}">
                    <a16:rowId xmlns:a16="http://schemas.microsoft.com/office/drawing/2014/main" val="10012"/>
                  </a:ext>
                </a:extLst>
              </a:tr>
              <a:tr h="204895">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2020.07.20</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FDA </a:t>
                      </a:r>
                      <a:r>
                        <a:rPr sz="900" err="1">
                          <a:solidFill>
                            <a:schemeClr val="tx1"/>
                          </a:solidFill>
                          <a:latin typeface="KoPub돋움체 Medium" panose="00000600000000000000" pitchFamily="2" charset="-127"/>
                          <a:ea typeface="KoPub돋움체 Medium" panose="00000600000000000000" pitchFamily="2" charset="-127"/>
                          <a:cs typeface="맑은 고딕"/>
                        </a:rPr>
                        <a:t>공식</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문서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제출</a:t>
                      </a:r>
                      <a:r>
                        <a:rPr sz="900" spc="-5">
                          <a:solidFill>
                            <a:schemeClr val="tx1"/>
                          </a:solidFill>
                          <a:latin typeface="KoPub돋움체 Medium" panose="00000600000000000000" pitchFamily="2" charset="-127"/>
                          <a:ea typeface="KoPub돋움체 Medium" panose="00000600000000000000" pitchFamily="2" charset="-127"/>
                          <a:cs typeface="맑은 고딕"/>
                        </a:rPr>
                        <a:t>(IND </a:t>
                      </a:r>
                      <a:r>
                        <a:rPr sz="900" err="1">
                          <a:solidFill>
                            <a:schemeClr val="tx1"/>
                          </a:solidFill>
                          <a:latin typeface="KoPub돋움체 Medium" panose="00000600000000000000" pitchFamily="2" charset="-127"/>
                          <a:ea typeface="KoPub돋움체 Medium" panose="00000600000000000000" pitchFamily="2" charset="-127"/>
                          <a:cs typeface="맑은 고딕"/>
                        </a:rPr>
                        <a:t>이전</a:t>
                      </a:r>
                      <a:r>
                        <a:rPr sz="900">
                          <a:solidFill>
                            <a:schemeClr val="tx1"/>
                          </a:solidFill>
                          <a:latin typeface="KoPub돋움체 Medium" panose="00000600000000000000" pitchFamily="2" charset="-127"/>
                          <a:ea typeface="KoPub돋움체 Medium" panose="00000600000000000000" pitchFamily="2" charset="-127"/>
                          <a:cs typeface="맑은 고딕"/>
                        </a:rPr>
                        <a:t> 및 </a:t>
                      </a:r>
                      <a:r>
                        <a:rPr sz="900" err="1">
                          <a:solidFill>
                            <a:schemeClr val="tx1"/>
                          </a:solidFill>
                          <a:latin typeface="KoPub돋움체 Medium" panose="00000600000000000000" pitchFamily="2" charset="-127"/>
                          <a:ea typeface="KoPub돋움체 Medium" panose="00000600000000000000" pitchFamily="2" charset="-127"/>
                          <a:cs typeface="맑은 고딕"/>
                        </a:rPr>
                        <a:t>스폰서쉽</a:t>
                      </a:r>
                      <a:r>
                        <a:rPr sz="900" spc="-4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이전</a:t>
                      </a:r>
                      <a:r>
                        <a:rPr sz="900">
                          <a:solidFill>
                            <a:schemeClr val="tx1"/>
                          </a:solidFill>
                          <a:latin typeface="KoPub돋움체 Medium" panose="00000600000000000000" pitchFamily="2" charset="-127"/>
                          <a:ea typeface="KoPub돋움체 Medium" panose="00000600000000000000" pitchFamily="2" charset="-127"/>
                          <a:cs typeface="맑은 고딕"/>
                        </a:rPr>
                        <a:t>)</a:t>
                      </a:r>
                    </a:p>
                  </a:txBody>
                  <a:tcPr marL="36000" marR="36000" marT="0" marB="0" anchor="ctr">
                    <a:lnL w="6350">
                      <a:solidFill>
                        <a:srgbClr val="1F487C"/>
                      </a:solidFill>
                      <a:prstDash val="solid"/>
                    </a:lnL>
                    <a:noFill/>
                  </a:tcPr>
                </a:tc>
                <a:extLst>
                  <a:ext uri="{0D108BD9-81ED-4DB2-BD59-A6C34878D82A}">
                    <a16:rowId xmlns:a16="http://schemas.microsoft.com/office/drawing/2014/main" val="10013"/>
                  </a:ext>
                </a:extLst>
              </a:tr>
              <a:tr h="205381">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2020.07.24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a:solidFill>
                            <a:schemeClr val="tx1"/>
                          </a:solidFill>
                          <a:latin typeface="KoPub돋움체 Medium" panose="00000600000000000000" pitchFamily="2" charset="-127"/>
                          <a:ea typeface="KoPub돋움체 Medium" panose="00000600000000000000" pitchFamily="2" charset="-127"/>
                          <a:cs typeface="맑은 고딕"/>
                        </a:rPr>
                        <a:t>CMC</a:t>
                      </a:r>
                      <a:r>
                        <a:rPr sz="900" spc="-5">
                          <a:solidFill>
                            <a:schemeClr val="tx1"/>
                          </a:solidFill>
                          <a:latin typeface="KoPub돋움체 Medium" panose="00000600000000000000" pitchFamily="2" charset="-127"/>
                          <a:ea typeface="KoPub돋움체 Medium" panose="00000600000000000000" pitchFamily="2" charset="-127"/>
                          <a:cs typeface="맑은 고딕"/>
                        </a:rPr>
                        <a:t>(Chemical, manufacturing, </a:t>
                      </a:r>
                      <a:r>
                        <a:rPr sz="900">
                          <a:solidFill>
                            <a:schemeClr val="tx1"/>
                          </a:solidFill>
                          <a:latin typeface="KoPub돋움체 Medium" panose="00000600000000000000" pitchFamily="2" charset="-127"/>
                          <a:ea typeface="KoPub돋움체 Medium" panose="00000600000000000000" pitchFamily="2" charset="-127"/>
                          <a:cs typeface="맑은 고딕"/>
                        </a:rPr>
                        <a:t>and </a:t>
                      </a:r>
                      <a:r>
                        <a:rPr sz="900" spc="-5">
                          <a:solidFill>
                            <a:schemeClr val="tx1"/>
                          </a:solidFill>
                          <a:latin typeface="KoPub돋움체 Medium" panose="00000600000000000000" pitchFamily="2" charset="-127"/>
                          <a:ea typeface="KoPub돋움체 Medium" panose="00000600000000000000" pitchFamily="2" charset="-127"/>
                          <a:cs typeface="맑은 고딕"/>
                        </a:rPr>
                        <a:t>control </a:t>
                      </a:r>
                      <a:r>
                        <a:rPr sz="900">
                          <a:solidFill>
                            <a:schemeClr val="tx1"/>
                          </a:solidFill>
                          <a:latin typeface="KoPub돋움체 Medium" panose="00000600000000000000" pitchFamily="2" charset="-127"/>
                          <a:ea typeface="KoPub돋움체 Medium" panose="00000600000000000000" pitchFamily="2" charset="-127"/>
                          <a:cs typeface="맑은 고딕"/>
                        </a:rPr>
                        <a:t>data)</a:t>
                      </a:r>
                      <a:r>
                        <a:rPr sz="900" spc="-2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제출</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4"/>
                  </a:ext>
                </a:extLst>
              </a:tr>
              <a:tr h="205146">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2020.08.04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임상3상 NCT </a:t>
                      </a:r>
                      <a:r>
                        <a:rPr sz="900" err="1">
                          <a:solidFill>
                            <a:schemeClr val="tx1"/>
                          </a:solidFill>
                          <a:latin typeface="KoPub돋움체 Medium" panose="00000600000000000000" pitchFamily="2" charset="-127"/>
                          <a:ea typeface="KoPub돋움체 Medium" panose="00000600000000000000" pitchFamily="2" charset="-127"/>
                          <a:cs typeface="맑은 고딕"/>
                        </a:rPr>
                        <a:t>넘버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release </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NCT04498117</a:t>
                      </a:r>
                      <a:r>
                        <a:rPr sz="900" spc="-10">
                          <a:solidFill>
                            <a:schemeClr val="tx1"/>
                          </a:solidFill>
                          <a:latin typeface="KoPub돋움체 Medium" panose="00000600000000000000" pitchFamily="2" charset="-127"/>
                          <a:ea typeface="KoPub돋움체 Medium" panose="00000600000000000000" pitchFamily="2" charset="-127"/>
                          <a:cs typeface="맑은 고딕"/>
                        </a:rPr>
                        <a:t>(clinical </a:t>
                      </a:r>
                      <a:r>
                        <a:rPr sz="900" spc="-5">
                          <a:solidFill>
                            <a:schemeClr val="tx1"/>
                          </a:solidFill>
                          <a:latin typeface="KoPub돋움체 Medium" panose="00000600000000000000" pitchFamily="2" charset="-127"/>
                          <a:ea typeface="KoPub돋움체 Medium" panose="00000600000000000000" pitchFamily="2" charset="-127"/>
                          <a:cs typeface="맑은 고딕"/>
                        </a:rPr>
                        <a:t>trials</a:t>
                      </a:r>
                      <a:r>
                        <a:rPr sz="900" spc="1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site)</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5"/>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2020.08.24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a:solidFill>
                            <a:schemeClr val="tx1"/>
                          </a:solidFill>
                          <a:latin typeface="KoPub돋움체 Medium" panose="00000600000000000000" pitchFamily="2" charset="-127"/>
                          <a:ea typeface="KoPub돋움체 Medium" panose="00000600000000000000" pitchFamily="2" charset="-127"/>
                          <a:cs typeface="맑은 고딕"/>
                        </a:rPr>
                        <a:t>CMC </a:t>
                      </a:r>
                      <a:r>
                        <a:rPr sz="900" spc="-5">
                          <a:solidFill>
                            <a:schemeClr val="tx1"/>
                          </a:solidFill>
                          <a:latin typeface="KoPub돋움체 Medium" panose="00000600000000000000" pitchFamily="2" charset="-127"/>
                          <a:ea typeface="KoPub돋움체 Medium" panose="00000600000000000000" pitchFamily="2" charset="-127"/>
                          <a:cs typeface="맑은 고딕"/>
                        </a:rPr>
                        <a:t>FDA </a:t>
                      </a:r>
                      <a:r>
                        <a:rPr sz="900" err="1">
                          <a:solidFill>
                            <a:schemeClr val="tx1"/>
                          </a:solidFill>
                          <a:latin typeface="KoPub돋움체 Medium" panose="00000600000000000000" pitchFamily="2" charset="-127"/>
                          <a:ea typeface="KoPub돋움체 Medium" panose="00000600000000000000" pitchFamily="2" charset="-127"/>
                          <a:cs typeface="맑은 고딕"/>
                        </a:rPr>
                        <a:t>승인</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(30일 </a:t>
                      </a:r>
                      <a:r>
                        <a:rPr sz="900" err="1">
                          <a:solidFill>
                            <a:schemeClr val="tx1"/>
                          </a:solidFill>
                          <a:latin typeface="KoPub돋움체 Medium" panose="00000600000000000000" pitchFamily="2" charset="-127"/>
                          <a:ea typeface="KoPub돋움체 Medium" panose="00000600000000000000" pitchFamily="2" charset="-127"/>
                          <a:cs typeface="맑은 고딕"/>
                        </a:rPr>
                        <a:t>이내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holding </a:t>
                      </a:r>
                      <a:r>
                        <a:rPr sz="900" err="1">
                          <a:solidFill>
                            <a:schemeClr val="tx1"/>
                          </a:solidFill>
                          <a:latin typeface="KoPub돋움체 Medium" panose="00000600000000000000" pitchFamily="2" charset="-127"/>
                          <a:ea typeface="KoPub돋움체 Medium" panose="00000600000000000000" pitchFamily="2" charset="-127"/>
                          <a:cs typeface="맑은 고딕"/>
                        </a:rPr>
                        <a:t>요청이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없을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경우</a:t>
                      </a:r>
                      <a:r>
                        <a:rPr sz="900">
                          <a:solidFill>
                            <a:schemeClr val="tx1"/>
                          </a:solidFill>
                          <a:latin typeface="KoPub돋움체 Medium" panose="00000600000000000000" pitchFamily="2" charset="-127"/>
                          <a:ea typeface="KoPub돋움체 Medium" panose="00000600000000000000" pitchFamily="2" charset="-127"/>
                          <a:cs typeface="맑은 고딕"/>
                        </a:rPr>
                        <a:t>,</a:t>
                      </a:r>
                      <a:r>
                        <a:rPr sz="900" spc="-3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유효함</a:t>
                      </a:r>
                      <a:r>
                        <a:rPr sz="900">
                          <a:solidFill>
                            <a:schemeClr val="tx1"/>
                          </a:solidFill>
                          <a:latin typeface="KoPub돋움체 Medium" panose="00000600000000000000" pitchFamily="2" charset="-127"/>
                          <a:ea typeface="KoPub돋움체 Medium" panose="00000600000000000000" pitchFamily="2" charset="-127"/>
                          <a:cs typeface="맑은 고딕"/>
                        </a:rPr>
                        <a:t>)</a:t>
                      </a:r>
                    </a:p>
                  </a:txBody>
                  <a:tcPr marL="36000" marR="36000" marT="0" marB="0" anchor="ctr">
                    <a:lnL w="6350">
                      <a:solidFill>
                        <a:srgbClr val="1F487C"/>
                      </a:solidFill>
                      <a:prstDash val="solid"/>
                    </a:lnL>
                    <a:noFill/>
                  </a:tcPr>
                </a:tc>
                <a:extLst>
                  <a:ext uri="{0D108BD9-81ED-4DB2-BD59-A6C34878D82A}">
                    <a16:rowId xmlns:a16="http://schemas.microsoft.com/office/drawing/2014/main" val="10016"/>
                  </a:ext>
                </a:extLst>
              </a:tr>
              <a:tr h="20524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2020.08.28</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Recruiting </a:t>
                      </a:r>
                      <a:r>
                        <a:rPr sz="900" err="1">
                          <a:solidFill>
                            <a:schemeClr val="tx1"/>
                          </a:solidFill>
                          <a:latin typeface="KoPub돋움체 Medium" panose="00000600000000000000" pitchFamily="2" charset="-127"/>
                          <a:ea typeface="KoPub돋움체 Medium" panose="00000600000000000000" pitchFamily="2" charset="-127"/>
                          <a:cs typeface="맑은 고딕"/>
                        </a:rPr>
                        <a:t>환자</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모집</a:t>
                      </a:r>
                      <a:r>
                        <a:rPr sz="900" spc="1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시작</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7"/>
                  </a:ext>
                </a:extLst>
              </a:tr>
              <a:tr h="205169">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2021.05.20</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cap="flat" cmpd="sng" algn="ctr">
                      <a:solidFill>
                        <a:srgbClr val="1F487C"/>
                      </a:solidFill>
                      <a:prstDash val="solid"/>
                      <a:round/>
                      <a:headEnd type="none" w="med" len="med"/>
                      <a:tailEnd type="none" w="med" len="me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Oregovomab FL </a:t>
                      </a:r>
                      <a:r>
                        <a:rPr sz="900" err="1">
                          <a:solidFill>
                            <a:schemeClr val="tx1"/>
                          </a:solidFill>
                          <a:latin typeface="KoPub돋움체 Medium" panose="00000600000000000000" pitchFamily="2" charset="-127"/>
                          <a:ea typeface="KoPub돋움체 Medium" panose="00000600000000000000" pitchFamily="2" charset="-127"/>
                          <a:cs typeface="맑은 고딕"/>
                        </a:rPr>
                        <a:t>국내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임상3상</a:t>
                      </a:r>
                      <a:r>
                        <a:rPr sz="900" spc="-3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승인</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rgbClr val="1F487C"/>
                      </a:solidFill>
                      <a:prstDash val="solid"/>
                      <a:round/>
                      <a:headEnd type="none" w="med" len="med"/>
                      <a:tailEnd type="none" w="med" len="med"/>
                    </a:lnL>
                    <a:noFill/>
                  </a:tcPr>
                </a:tc>
                <a:extLst>
                  <a:ext uri="{0D108BD9-81ED-4DB2-BD59-A6C34878D82A}">
                    <a16:rowId xmlns:a16="http://schemas.microsoft.com/office/drawing/2014/main" val="10019"/>
                  </a:ext>
                </a:extLst>
              </a:tr>
              <a:tr h="203427">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2022.04.25</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Oregovomab </a:t>
                      </a:r>
                      <a:r>
                        <a:rPr sz="900">
                          <a:solidFill>
                            <a:schemeClr val="tx1"/>
                          </a:solidFill>
                          <a:latin typeface="KoPub돋움체 Medium" panose="00000600000000000000" pitchFamily="2" charset="-127"/>
                          <a:ea typeface="KoPub돋움체 Medium" panose="00000600000000000000" pitchFamily="2" charset="-127"/>
                          <a:cs typeface="맑은 고딕"/>
                        </a:rPr>
                        <a:t>RC </a:t>
                      </a:r>
                      <a:r>
                        <a:rPr sz="900" err="1">
                          <a:solidFill>
                            <a:schemeClr val="tx1"/>
                          </a:solidFill>
                          <a:latin typeface="KoPub돋움체 Medium" panose="00000600000000000000" pitchFamily="2" charset="-127"/>
                          <a:ea typeface="KoPub돋움체 Medium" panose="00000600000000000000" pitchFamily="2" charset="-127"/>
                          <a:cs typeface="맑은 고딕"/>
                        </a:rPr>
                        <a:t>국내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임상2상</a:t>
                      </a:r>
                      <a:r>
                        <a:rPr sz="900" spc="-5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승인</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20"/>
                  </a:ext>
                </a:extLst>
              </a:tr>
              <a:tr h="203427">
                <a:tc>
                  <a:txBody>
                    <a:bodyPr/>
                    <a:lstStyle/>
                    <a:p>
                      <a:pPr algn="ctr">
                        <a:lnSpc>
                          <a:spcPct val="100000"/>
                        </a:lnSpc>
                        <a:spcBef>
                          <a:spcPts val="305"/>
                        </a:spcBef>
                      </a:pPr>
                      <a:r>
                        <a:rPr lang="en-US" sz="900" b="1">
                          <a:solidFill>
                            <a:schemeClr val="tx1"/>
                          </a:solidFill>
                          <a:latin typeface="KoPub돋움체 Medium" panose="00000600000000000000" pitchFamily="2" charset="-127"/>
                          <a:ea typeface="KoPub돋움체 Medium" panose="00000600000000000000" pitchFamily="2" charset="-127"/>
                          <a:cs typeface="맑은 고딕"/>
                        </a:rPr>
                        <a:t>2023.06.09</a:t>
                      </a:r>
                      <a:endParaRPr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cap="flat" cmpd="sng" algn="ctr">
                      <a:solidFill>
                        <a:srgbClr val="1F487C"/>
                      </a:solidFill>
                      <a:prstDash val="solid"/>
                      <a:round/>
                      <a:headEnd type="none" w="med" len="med"/>
                      <a:tailEnd type="none" w="med" len="med"/>
                    </a:lnR>
                    <a:lnB w="12700" cap="flat" cmpd="sng" algn="ctr">
                      <a:solidFill>
                        <a:srgbClr val="00338D"/>
                      </a:solidFill>
                      <a:prstDash val="solid"/>
                      <a:round/>
                      <a:headEnd type="none" w="med" len="med"/>
                      <a:tailEnd type="none" w="med" len="med"/>
                    </a:lnB>
                    <a:noFill/>
                  </a:tcPr>
                </a:tc>
                <a:tc>
                  <a:txBody>
                    <a:bodyPr/>
                    <a:lstStyle/>
                    <a:p>
                      <a:pPr marL="36195" marR="0" lvl="0" indent="0" algn="l" defTabSz="914400" rtl="0" eaLnBrk="1" fontAlgn="auto" latinLnBrk="1" hangingPunct="1">
                        <a:lnSpc>
                          <a:spcPct val="100000"/>
                        </a:lnSpc>
                        <a:spcBef>
                          <a:spcPts val="305"/>
                        </a:spcBef>
                        <a:spcAft>
                          <a:spcPts val="0"/>
                        </a:spcAft>
                        <a:buClrTx/>
                        <a:buSzTx/>
                        <a:buFontTx/>
                        <a:buNone/>
                        <a:tabLst/>
                        <a:defRPr/>
                      </a:pPr>
                      <a:r>
                        <a:rPr lang="en-US" altLang="ko-KR" sz="900" b="1" spc="-5">
                          <a:solidFill>
                            <a:schemeClr val="tx1"/>
                          </a:solidFill>
                          <a:latin typeface="KoPub돋움체 Medium" panose="00000600000000000000" pitchFamily="2" charset="-127"/>
                          <a:ea typeface="KoPub돋움체 Medium" panose="00000600000000000000" pitchFamily="2" charset="-127"/>
                          <a:cs typeface="맑은 고딕"/>
                        </a:rPr>
                        <a:t>Oregovomab FL </a:t>
                      </a:r>
                      <a:r>
                        <a:rPr lang="ko-KR" altLang="en-US" sz="900" b="1" spc="-5">
                          <a:solidFill>
                            <a:schemeClr val="tx1"/>
                          </a:solidFill>
                          <a:latin typeface="KoPub돋움체 Medium" panose="00000600000000000000" pitchFamily="2" charset="-127"/>
                          <a:ea typeface="KoPub돋움체 Medium" panose="00000600000000000000" pitchFamily="2" charset="-127"/>
                          <a:cs typeface="맑은 고딕"/>
                        </a:rPr>
                        <a:t>글로벌 임상</a:t>
                      </a:r>
                      <a:r>
                        <a:rPr lang="en-US" altLang="ko-KR" sz="900" b="1" spc="-5">
                          <a:solidFill>
                            <a:schemeClr val="tx1"/>
                          </a:solidFill>
                          <a:latin typeface="KoPub돋움체 Medium" panose="00000600000000000000" pitchFamily="2" charset="-127"/>
                          <a:ea typeface="KoPub돋움체 Medium" panose="00000600000000000000" pitchFamily="2" charset="-127"/>
                          <a:cs typeface="맑은 고딕"/>
                        </a:rPr>
                        <a:t>3</a:t>
                      </a:r>
                      <a:r>
                        <a:rPr lang="ko-KR" altLang="en-US" sz="900" b="1" spc="-5">
                          <a:solidFill>
                            <a:schemeClr val="tx1"/>
                          </a:solidFill>
                          <a:latin typeface="KoPub돋움체 Medium" panose="00000600000000000000" pitchFamily="2" charset="-127"/>
                          <a:ea typeface="KoPub돋움체 Medium" panose="00000600000000000000" pitchFamily="2" charset="-127"/>
                          <a:cs typeface="맑은 고딕"/>
                        </a:rPr>
                        <a:t>상</a:t>
                      </a:r>
                      <a:r>
                        <a:rPr lang="ko-KR" altLang="en-US" sz="900" b="1" spc="-30">
                          <a:solidFill>
                            <a:schemeClr val="tx1"/>
                          </a:solidFill>
                          <a:latin typeface="KoPub돋움체 Medium" panose="00000600000000000000" pitchFamily="2" charset="-127"/>
                          <a:ea typeface="KoPub돋움체 Medium" panose="00000600000000000000" pitchFamily="2" charset="-127"/>
                          <a:cs typeface="맑은 고딕"/>
                        </a:rPr>
                        <a:t> 환자 모집 완료</a:t>
                      </a:r>
                      <a:endParaRPr lang="ko-KR" altLang="en-US"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rgbClr val="1F487C"/>
                      </a:solidFill>
                      <a:prstDash val="solid"/>
                      <a:round/>
                      <a:headEnd type="none" w="med" len="med"/>
                      <a:tailEnd type="none" w="med" len="med"/>
                    </a:lnL>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529597392"/>
                  </a:ext>
                </a:extLst>
              </a:tr>
            </a:tbl>
          </a:graphicData>
        </a:graphic>
      </p:graphicFrame>
      <p:sp>
        <p:nvSpPr>
          <p:cNvPr id="6" name="TextBox 5">
            <a:extLst>
              <a:ext uri="{FF2B5EF4-FFF2-40B4-BE49-F238E27FC236}">
                <a16:creationId xmlns:a16="http://schemas.microsoft.com/office/drawing/2014/main" id="{B1F51F25-8DDD-EED9-2198-D56E8F054E83}"/>
              </a:ext>
            </a:extLst>
          </p:cNvPr>
          <p:cNvSpPr txBox="1"/>
          <p:nvPr/>
        </p:nvSpPr>
        <p:spPr>
          <a:xfrm>
            <a:off x="419156" y="6173765"/>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p>
        </p:txBody>
      </p:sp>
    </p:spTree>
    <p:extLst>
      <p:ext uri="{BB962C8B-B14F-4D97-AF65-F5344CB8AC3E}">
        <p14:creationId xmlns:p14="http://schemas.microsoft.com/office/powerpoint/2010/main" val="2811270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3424BA4E-246B-40E1-3BF8-99BCFAF37A85}"/>
              </a:ext>
            </a:extLst>
          </p:cNvPr>
          <p:cNvGraphicFramePr>
            <a:graphicFrameLocks noGrp="1"/>
          </p:cNvGraphicFramePr>
          <p:nvPr>
            <p:extLst>
              <p:ext uri="{D42A27DB-BD31-4B8C-83A1-F6EECF244321}">
                <p14:modId xmlns:p14="http://schemas.microsoft.com/office/powerpoint/2010/main" val="2411225149"/>
              </p:ext>
            </p:extLst>
          </p:nvPr>
        </p:nvGraphicFramePr>
        <p:xfrm>
          <a:off x="504000" y="1727997"/>
          <a:ext cx="8913041" cy="4326314"/>
        </p:xfrm>
        <a:graphic>
          <a:graphicData uri="http://schemas.openxmlformats.org/drawingml/2006/table">
            <a:tbl>
              <a:tblPr/>
              <a:tblGrid>
                <a:gridCol w="1190389">
                  <a:extLst>
                    <a:ext uri="{9D8B030D-6E8A-4147-A177-3AD203B41FA5}">
                      <a16:colId xmlns:a16="http://schemas.microsoft.com/office/drawing/2014/main" val="3589672591"/>
                    </a:ext>
                  </a:extLst>
                </a:gridCol>
                <a:gridCol w="803512">
                  <a:extLst>
                    <a:ext uri="{9D8B030D-6E8A-4147-A177-3AD203B41FA5}">
                      <a16:colId xmlns:a16="http://schemas.microsoft.com/office/drawing/2014/main" val="780268124"/>
                    </a:ext>
                  </a:extLst>
                </a:gridCol>
                <a:gridCol w="345957">
                  <a:extLst>
                    <a:ext uri="{9D8B030D-6E8A-4147-A177-3AD203B41FA5}">
                      <a16:colId xmlns:a16="http://schemas.microsoft.com/office/drawing/2014/main" val="2746178538"/>
                    </a:ext>
                  </a:extLst>
                </a:gridCol>
                <a:gridCol w="345957">
                  <a:extLst>
                    <a:ext uri="{9D8B030D-6E8A-4147-A177-3AD203B41FA5}">
                      <a16:colId xmlns:a16="http://schemas.microsoft.com/office/drawing/2014/main" val="833686891"/>
                    </a:ext>
                  </a:extLst>
                </a:gridCol>
                <a:gridCol w="345957">
                  <a:extLst>
                    <a:ext uri="{9D8B030D-6E8A-4147-A177-3AD203B41FA5}">
                      <a16:colId xmlns:a16="http://schemas.microsoft.com/office/drawing/2014/main" val="773197775"/>
                    </a:ext>
                  </a:extLst>
                </a:gridCol>
                <a:gridCol w="345957">
                  <a:extLst>
                    <a:ext uri="{9D8B030D-6E8A-4147-A177-3AD203B41FA5}">
                      <a16:colId xmlns:a16="http://schemas.microsoft.com/office/drawing/2014/main" val="2718176828"/>
                    </a:ext>
                  </a:extLst>
                </a:gridCol>
                <a:gridCol w="345957">
                  <a:extLst>
                    <a:ext uri="{9D8B030D-6E8A-4147-A177-3AD203B41FA5}">
                      <a16:colId xmlns:a16="http://schemas.microsoft.com/office/drawing/2014/main" val="29501922"/>
                    </a:ext>
                  </a:extLst>
                </a:gridCol>
                <a:gridCol w="345957">
                  <a:extLst>
                    <a:ext uri="{9D8B030D-6E8A-4147-A177-3AD203B41FA5}">
                      <a16:colId xmlns:a16="http://schemas.microsoft.com/office/drawing/2014/main" val="1210837038"/>
                    </a:ext>
                  </a:extLst>
                </a:gridCol>
                <a:gridCol w="345957">
                  <a:extLst>
                    <a:ext uri="{9D8B030D-6E8A-4147-A177-3AD203B41FA5}">
                      <a16:colId xmlns:a16="http://schemas.microsoft.com/office/drawing/2014/main" val="3819901440"/>
                    </a:ext>
                  </a:extLst>
                </a:gridCol>
                <a:gridCol w="345957">
                  <a:extLst>
                    <a:ext uri="{9D8B030D-6E8A-4147-A177-3AD203B41FA5}">
                      <a16:colId xmlns:a16="http://schemas.microsoft.com/office/drawing/2014/main" val="629205015"/>
                    </a:ext>
                  </a:extLst>
                </a:gridCol>
                <a:gridCol w="345957">
                  <a:extLst>
                    <a:ext uri="{9D8B030D-6E8A-4147-A177-3AD203B41FA5}">
                      <a16:colId xmlns:a16="http://schemas.microsoft.com/office/drawing/2014/main" val="1048745807"/>
                    </a:ext>
                  </a:extLst>
                </a:gridCol>
                <a:gridCol w="345957">
                  <a:extLst>
                    <a:ext uri="{9D8B030D-6E8A-4147-A177-3AD203B41FA5}">
                      <a16:colId xmlns:a16="http://schemas.microsoft.com/office/drawing/2014/main" val="1109987939"/>
                    </a:ext>
                  </a:extLst>
                </a:gridCol>
                <a:gridCol w="345957">
                  <a:extLst>
                    <a:ext uri="{9D8B030D-6E8A-4147-A177-3AD203B41FA5}">
                      <a16:colId xmlns:a16="http://schemas.microsoft.com/office/drawing/2014/main" val="131415695"/>
                    </a:ext>
                  </a:extLst>
                </a:gridCol>
                <a:gridCol w="289101">
                  <a:extLst>
                    <a:ext uri="{9D8B030D-6E8A-4147-A177-3AD203B41FA5}">
                      <a16:colId xmlns:a16="http://schemas.microsoft.com/office/drawing/2014/main" val="2012955599"/>
                    </a:ext>
                  </a:extLst>
                </a:gridCol>
                <a:gridCol w="402813">
                  <a:extLst>
                    <a:ext uri="{9D8B030D-6E8A-4147-A177-3AD203B41FA5}">
                      <a16:colId xmlns:a16="http://schemas.microsoft.com/office/drawing/2014/main" val="3575538373"/>
                    </a:ext>
                  </a:extLst>
                </a:gridCol>
                <a:gridCol w="345957">
                  <a:extLst>
                    <a:ext uri="{9D8B030D-6E8A-4147-A177-3AD203B41FA5}">
                      <a16:colId xmlns:a16="http://schemas.microsoft.com/office/drawing/2014/main" val="2655507596"/>
                    </a:ext>
                  </a:extLst>
                </a:gridCol>
                <a:gridCol w="345957">
                  <a:extLst>
                    <a:ext uri="{9D8B030D-6E8A-4147-A177-3AD203B41FA5}">
                      <a16:colId xmlns:a16="http://schemas.microsoft.com/office/drawing/2014/main" val="3121651573"/>
                    </a:ext>
                  </a:extLst>
                </a:gridCol>
                <a:gridCol w="345957">
                  <a:extLst>
                    <a:ext uri="{9D8B030D-6E8A-4147-A177-3AD203B41FA5}">
                      <a16:colId xmlns:a16="http://schemas.microsoft.com/office/drawing/2014/main" val="3102396785"/>
                    </a:ext>
                  </a:extLst>
                </a:gridCol>
                <a:gridCol w="345957">
                  <a:extLst>
                    <a:ext uri="{9D8B030D-6E8A-4147-A177-3AD203B41FA5}">
                      <a16:colId xmlns:a16="http://schemas.microsoft.com/office/drawing/2014/main" val="975491609"/>
                    </a:ext>
                  </a:extLst>
                </a:gridCol>
                <a:gridCol w="345957">
                  <a:extLst>
                    <a:ext uri="{9D8B030D-6E8A-4147-A177-3AD203B41FA5}">
                      <a16:colId xmlns:a16="http://schemas.microsoft.com/office/drawing/2014/main" val="217413760"/>
                    </a:ext>
                  </a:extLst>
                </a:gridCol>
                <a:gridCol w="345957">
                  <a:extLst>
                    <a:ext uri="{9D8B030D-6E8A-4147-A177-3AD203B41FA5}">
                      <a16:colId xmlns:a16="http://schemas.microsoft.com/office/drawing/2014/main" val="448989883"/>
                    </a:ext>
                  </a:extLst>
                </a:gridCol>
                <a:gridCol w="345957">
                  <a:extLst>
                    <a:ext uri="{9D8B030D-6E8A-4147-A177-3AD203B41FA5}">
                      <a16:colId xmlns:a16="http://schemas.microsoft.com/office/drawing/2014/main" val="838878593"/>
                    </a:ext>
                  </a:extLst>
                </a:gridCol>
              </a:tblGrid>
              <a:tr h="353352">
                <a:tc>
                  <a:txBody>
                    <a:bodyPr/>
                    <a:lstStyle/>
                    <a:p>
                      <a:pPr algn="ctr" fontAlgn="ctr"/>
                      <a:r>
                        <a:rPr lang="ko-KR" altLang="en-US" sz="1100" b="1" i="0" u="none" strike="noStrike">
                          <a:solidFill>
                            <a:srgbClr val="FFFFFF"/>
                          </a:solidFill>
                          <a:effectLst/>
                          <a:latin typeface="KoPub돋움체 Medium" panose="00000600000000000000" pitchFamily="2" charset="-127"/>
                          <a:ea typeface="KoPub돋움체 Medium" panose="00000600000000000000" pitchFamily="2" charset="-127"/>
                        </a:rPr>
                        <a:t>파이프라인</a:t>
                      </a:r>
                    </a:p>
                  </a:txBody>
                  <a:tcPr marL="9525" marR="9525" marT="9525" marB="0" anchor="ctr">
                    <a:lnL>
                      <a:noFill/>
                    </a:lnL>
                    <a:lnR>
                      <a:noFill/>
                    </a:lnR>
                    <a:lnT>
                      <a:noFill/>
                    </a:lnT>
                    <a:lnB>
                      <a:noFill/>
                    </a:lnB>
                    <a:solidFill>
                      <a:srgbClr val="00338D"/>
                    </a:solidFill>
                  </a:tcPr>
                </a:tc>
                <a:tc>
                  <a:txBody>
                    <a:bodyPr/>
                    <a:lstStyle/>
                    <a:p>
                      <a:pPr algn="ctr" fontAlgn="ctr"/>
                      <a:r>
                        <a:rPr lang="ko-KR" altLang="en-US" sz="1100" b="1" i="0" u="none" strike="noStrike">
                          <a:solidFill>
                            <a:srgbClr val="FFFFFF"/>
                          </a:solidFill>
                          <a:effectLst/>
                          <a:latin typeface="KoPub돋움체 Medium" panose="00000600000000000000" pitchFamily="2" charset="-127"/>
                          <a:ea typeface="KoPub돋움체 Medium" panose="00000600000000000000" pitchFamily="2" charset="-127"/>
                        </a:rPr>
                        <a:t>주요내용</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'23</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'26</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'27</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'28</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'29</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'30</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'31</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'32</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'33</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'34</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'35</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'36</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'37</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'38</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'39</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'40</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'41</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'42</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'43</a:t>
                      </a:r>
                    </a:p>
                  </a:txBody>
                  <a:tcPr marL="9525" marR="9525" marT="9525" marB="0" anchor="ctr">
                    <a:lnL>
                      <a:noFill/>
                    </a:lnL>
                    <a:lnR>
                      <a:noFill/>
                    </a:lnR>
                    <a:lnT>
                      <a:noFill/>
                    </a:lnT>
                    <a:lnB>
                      <a:noFill/>
                    </a:lnB>
                    <a:solidFill>
                      <a:srgbClr val="00338D"/>
                    </a:solidFill>
                  </a:tcPr>
                </a:tc>
                <a:extLst>
                  <a:ext uri="{0D108BD9-81ED-4DB2-BD59-A6C34878D82A}">
                    <a16:rowId xmlns:a16="http://schemas.microsoft.com/office/drawing/2014/main" val="3529753389"/>
                  </a:ext>
                </a:extLst>
              </a:tr>
              <a:tr h="491040">
                <a:tc rowSpan="4">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Oregovomab</a:t>
                      </a:r>
                      <a:b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FL</a:t>
                      </a:r>
                    </a:p>
                  </a:txBody>
                  <a:tcPr marL="9525" marR="9525" marT="9525" marB="0" anchor="ctr">
                    <a:lnL>
                      <a:noFill/>
                    </a:lnL>
                    <a:lnR w="635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미국</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64657142"/>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69419423"/>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일본</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55126176"/>
                  </a:ext>
                </a:extLst>
              </a:tr>
              <a:tr h="513361">
                <a:tc vMerge="1">
                  <a:txBody>
                    <a:bodyPr/>
                    <a:lstStyle/>
                    <a:p>
                      <a:pPr latinLnBrk="1"/>
                      <a:endParaRPr lang="ko-KR" altLang="en-US"/>
                    </a:p>
                  </a:txBody>
                  <a:tcPr/>
                </a:tc>
                <a:tc>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60769988"/>
                  </a:ext>
                </a:extLst>
              </a:tr>
              <a:tr h="491040">
                <a:tc rowSpan="4">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Oregovomab</a:t>
                      </a:r>
                      <a:b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RC</a:t>
                      </a:r>
                    </a:p>
                  </a:txBody>
                  <a:tcPr marL="9525" marR="9525" marT="9525"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미국</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15918823"/>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293270903"/>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일본</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58996652"/>
                  </a:ext>
                </a:extLst>
              </a:tr>
              <a:tr h="513361">
                <a:tc vMerge="1">
                  <a:txBody>
                    <a:bodyPr/>
                    <a:lstStyle/>
                    <a:p>
                      <a:pPr latinLnBrk="1"/>
                      <a:endParaRPr lang="ko-KR" altLang="en-US"/>
                    </a:p>
                  </a:txBody>
                  <a:tcPr/>
                </a:tc>
                <a:tc>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293865170"/>
                  </a:ext>
                </a:extLst>
              </a:tr>
            </a:tbl>
          </a:graphicData>
        </a:graphic>
      </p:graphicFrame>
      <p:cxnSp>
        <p:nvCxnSpPr>
          <p:cNvPr id="42" name="직선 화살표 연결선 41">
            <a:extLst>
              <a:ext uri="{FF2B5EF4-FFF2-40B4-BE49-F238E27FC236}">
                <a16:creationId xmlns:a16="http://schemas.microsoft.com/office/drawing/2014/main" id="{605986E9-BAC8-0359-216D-BDF1881353B6}"/>
              </a:ext>
            </a:extLst>
          </p:cNvPr>
          <p:cNvCxnSpPr>
            <a:cxnSpLocks/>
          </p:cNvCxnSpPr>
          <p:nvPr/>
        </p:nvCxnSpPr>
        <p:spPr>
          <a:xfrm>
            <a:off x="2757498" y="2249715"/>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05 IPR&amp;D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Main 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향후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R&amp;D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및 상업화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Road Map</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Main 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FL</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경우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2025</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최종결과 발표 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2026</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신약출시를</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목표로 하고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평가 대상 </a:t>
            </a:r>
            <a:r>
              <a:rPr lang="en-US" altLang="ko-KR"/>
              <a:t>Pipeline Road Map </a:t>
            </a:r>
            <a:r>
              <a:rPr lang="en-US" altLang="ko-KR" sz="2000"/>
              <a:t>– Oregovomab(</a:t>
            </a:r>
            <a:r>
              <a:rPr lang="ko-KR" altLang="en-US" sz="2000" err="1"/>
              <a:t>난소암</a:t>
            </a:r>
            <a:r>
              <a:rPr lang="en-US" altLang="ko-KR" sz="2000"/>
              <a:t>)</a:t>
            </a:r>
            <a:endParaRPr lang="en-US" altLang="ko-KR" sz="2800"/>
          </a:p>
        </p:txBody>
      </p:sp>
      <p:sp>
        <p:nvSpPr>
          <p:cNvPr id="35" name="직사각형 34">
            <a:extLst>
              <a:ext uri="{FF2B5EF4-FFF2-40B4-BE49-F238E27FC236}">
                <a16:creationId xmlns:a16="http://schemas.microsoft.com/office/drawing/2014/main" id="{1270A7EB-1994-B58A-34BB-ED463606909D}"/>
              </a:ext>
            </a:extLst>
          </p:cNvPr>
          <p:cNvSpPr/>
          <p:nvPr/>
        </p:nvSpPr>
        <p:spPr>
          <a:xfrm>
            <a:off x="10203913" y="5238284"/>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pic>
        <p:nvPicPr>
          <p:cNvPr id="6" name="그림 5">
            <a:extLst>
              <a:ext uri="{FF2B5EF4-FFF2-40B4-BE49-F238E27FC236}">
                <a16:creationId xmlns:a16="http://schemas.microsoft.com/office/drawing/2014/main" id="{43C90970-7430-B0F0-B4B5-45C6045916A7}"/>
              </a:ext>
            </a:extLst>
          </p:cNvPr>
          <p:cNvPicPr>
            <a:picLocks noChangeAspect="1"/>
          </p:cNvPicPr>
          <p:nvPr/>
        </p:nvPicPr>
        <p:blipFill>
          <a:blip r:embed="rId3"/>
          <a:stretch>
            <a:fillRect/>
          </a:stretch>
        </p:blipFill>
        <p:spPr>
          <a:xfrm>
            <a:off x="10401653" y="163322"/>
            <a:ext cx="8597195" cy="4657685"/>
          </a:xfrm>
          <a:prstGeom prst="rect">
            <a:avLst/>
          </a:prstGeom>
        </p:spPr>
      </p:pic>
      <p:grpSp>
        <p:nvGrpSpPr>
          <p:cNvPr id="7" name="그룹 6">
            <a:extLst>
              <a:ext uri="{FF2B5EF4-FFF2-40B4-BE49-F238E27FC236}">
                <a16:creationId xmlns:a16="http://schemas.microsoft.com/office/drawing/2014/main" id="{B24FB396-D81E-4F3B-EA12-E7721214F97C}"/>
              </a:ext>
            </a:extLst>
          </p:cNvPr>
          <p:cNvGrpSpPr/>
          <p:nvPr/>
        </p:nvGrpSpPr>
        <p:grpSpPr>
          <a:xfrm>
            <a:off x="502976" y="1307321"/>
            <a:ext cx="8914074" cy="288000"/>
            <a:chOff x="452439" y="1416168"/>
            <a:chExt cx="4392613" cy="288000"/>
          </a:xfrm>
        </p:grpSpPr>
        <p:sp>
          <p:nvSpPr>
            <p:cNvPr id="8" name="TextBox 7">
              <a:extLst>
                <a:ext uri="{FF2B5EF4-FFF2-40B4-BE49-F238E27FC236}">
                  <a16:creationId xmlns:a16="http://schemas.microsoft.com/office/drawing/2014/main" id="{88A46BAD-99DE-9B70-CD62-1C7BB262D29A}"/>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평가 대상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Pipeline Road Map - Oregovomab</a:t>
              </a:r>
            </a:p>
          </p:txBody>
        </p:sp>
        <p:cxnSp>
          <p:nvCxnSpPr>
            <p:cNvPr id="9" name="직선 연결선 8">
              <a:extLst>
                <a:ext uri="{FF2B5EF4-FFF2-40B4-BE49-F238E27FC236}">
                  <a16:creationId xmlns:a16="http://schemas.microsoft.com/office/drawing/2014/main" id="{D25E8F54-0201-797D-BBC7-48F5A7B95E35}"/>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2199B9E8-BBAA-183D-32AF-F10892C22574}"/>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타원 4">
            <a:extLst>
              <a:ext uri="{FF2B5EF4-FFF2-40B4-BE49-F238E27FC236}">
                <a16:creationId xmlns:a16="http://schemas.microsoft.com/office/drawing/2014/main" id="{45CF266D-DF7B-DB8D-96A2-7F2C02EAB424}"/>
              </a:ext>
            </a:extLst>
          </p:cNvPr>
          <p:cNvSpPr/>
          <p:nvPr/>
        </p:nvSpPr>
        <p:spPr>
          <a:xfrm>
            <a:off x="3540733" y="-486838"/>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6" name="타원 15">
            <a:extLst>
              <a:ext uri="{FF2B5EF4-FFF2-40B4-BE49-F238E27FC236}">
                <a16:creationId xmlns:a16="http://schemas.microsoft.com/office/drawing/2014/main" id="{C432BBE3-B8D3-D6C9-EC50-242BAE85FEFE}"/>
              </a:ext>
            </a:extLst>
          </p:cNvPr>
          <p:cNvSpPr/>
          <p:nvPr/>
        </p:nvSpPr>
        <p:spPr>
          <a:xfrm>
            <a:off x="4603175" y="-478129"/>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9" name="직사각형 18">
            <a:extLst>
              <a:ext uri="{FF2B5EF4-FFF2-40B4-BE49-F238E27FC236}">
                <a16:creationId xmlns:a16="http://schemas.microsoft.com/office/drawing/2014/main" id="{7D2C8E2C-DBDC-0D12-6EEB-40706B2E4B1E}"/>
              </a:ext>
            </a:extLst>
          </p:cNvPr>
          <p:cNvSpPr/>
          <p:nvPr/>
        </p:nvSpPr>
        <p:spPr>
          <a:xfrm>
            <a:off x="3774522" y="-533034"/>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1100">
                <a:solidFill>
                  <a:schemeClr val="tx1"/>
                </a:solidFill>
                <a:latin typeface="KoPub돋움체 Medium" panose="00000600000000000000" pitchFamily="2" charset="-127"/>
                <a:ea typeface="KoPub돋움체 Medium" panose="00000600000000000000" pitchFamily="2" charset="-127"/>
              </a:rPr>
              <a:t>현황</a:t>
            </a:r>
            <a:endParaRPr lang="ko-KR" altLang="en-US" sz="1100" err="1">
              <a:solidFill>
                <a:schemeClr val="tx1"/>
              </a:solidFill>
              <a:latin typeface="KoPub돋움체 Medium" panose="00000600000000000000" pitchFamily="2" charset="-127"/>
              <a:ea typeface="KoPub돋움체 Medium" panose="00000600000000000000" pitchFamily="2" charset="-127"/>
            </a:endParaRPr>
          </a:p>
        </p:txBody>
      </p:sp>
      <p:sp>
        <p:nvSpPr>
          <p:cNvPr id="20" name="직사각형 19">
            <a:extLst>
              <a:ext uri="{FF2B5EF4-FFF2-40B4-BE49-F238E27FC236}">
                <a16:creationId xmlns:a16="http://schemas.microsoft.com/office/drawing/2014/main" id="{945DB9B1-5AFC-6C17-5AA5-822F87B83B66}"/>
              </a:ext>
            </a:extLst>
          </p:cNvPr>
          <p:cNvSpPr/>
          <p:nvPr/>
        </p:nvSpPr>
        <p:spPr>
          <a:xfrm>
            <a:off x="4836964" y="-524325"/>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1100">
                <a:solidFill>
                  <a:schemeClr val="tx1"/>
                </a:solidFill>
                <a:latin typeface="KoPub돋움체 Medium" panose="00000600000000000000" pitchFamily="2" charset="-127"/>
                <a:ea typeface="KoPub돋움체 Medium" panose="00000600000000000000" pitchFamily="2" charset="-127"/>
              </a:rPr>
              <a:t>출시</a:t>
            </a:r>
            <a:endParaRPr lang="ko-KR" altLang="en-US" sz="1100" err="1">
              <a:solidFill>
                <a:schemeClr val="tx1"/>
              </a:solidFill>
              <a:latin typeface="KoPub돋움체 Medium" panose="00000600000000000000" pitchFamily="2" charset="-127"/>
              <a:ea typeface="KoPub돋움체 Medium" panose="00000600000000000000" pitchFamily="2" charset="-127"/>
            </a:endParaRPr>
          </a:p>
        </p:txBody>
      </p:sp>
      <p:sp>
        <p:nvSpPr>
          <p:cNvPr id="21" name="타원 20">
            <a:extLst>
              <a:ext uri="{FF2B5EF4-FFF2-40B4-BE49-F238E27FC236}">
                <a16:creationId xmlns:a16="http://schemas.microsoft.com/office/drawing/2014/main" id="{41BE3020-2EB8-67AF-B39C-3CB851026853}"/>
              </a:ext>
            </a:extLst>
          </p:cNvPr>
          <p:cNvSpPr/>
          <p:nvPr/>
        </p:nvSpPr>
        <p:spPr>
          <a:xfrm>
            <a:off x="5570047" y="-478129"/>
            <a:ext cx="180000" cy="180000"/>
          </a:xfrm>
          <a:prstGeom prst="ellipse">
            <a:avLst/>
          </a:prstGeom>
          <a:solidFill>
            <a:srgbClr val="00B8F5"/>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2" name="직사각형 21">
            <a:extLst>
              <a:ext uri="{FF2B5EF4-FFF2-40B4-BE49-F238E27FC236}">
                <a16:creationId xmlns:a16="http://schemas.microsoft.com/office/drawing/2014/main" id="{E7C79857-67A7-2077-DDC7-4A40BD4C11A5}"/>
              </a:ext>
            </a:extLst>
          </p:cNvPr>
          <p:cNvSpPr/>
          <p:nvPr/>
        </p:nvSpPr>
        <p:spPr>
          <a:xfrm>
            <a:off x="5803836" y="-524325"/>
            <a:ext cx="1044108"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1100">
                <a:solidFill>
                  <a:schemeClr val="tx1"/>
                </a:solidFill>
                <a:latin typeface="KoPub돋움체 Medium" panose="00000600000000000000" pitchFamily="2" charset="-127"/>
                <a:ea typeface="KoPub돋움체 Medium" panose="00000600000000000000" pitchFamily="2" charset="-127"/>
              </a:rPr>
              <a:t>경쟁약 출시</a:t>
            </a:r>
            <a:endParaRPr lang="ko-KR" altLang="en-US" sz="1100" err="1">
              <a:solidFill>
                <a:schemeClr val="tx1"/>
              </a:solidFill>
              <a:latin typeface="KoPub돋움체 Medium" panose="00000600000000000000" pitchFamily="2" charset="-127"/>
              <a:ea typeface="KoPub돋움체 Medium" panose="00000600000000000000" pitchFamily="2" charset="-127"/>
            </a:endParaRPr>
          </a:p>
        </p:txBody>
      </p:sp>
      <p:sp>
        <p:nvSpPr>
          <p:cNvPr id="23" name="타원 22">
            <a:extLst>
              <a:ext uri="{FF2B5EF4-FFF2-40B4-BE49-F238E27FC236}">
                <a16:creationId xmlns:a16="http://schemas.microsoft.com/office/drawing/2014/main" id="{A93FC634-2983-3C86-6B16-4281BA57E2D6}"/>
              </a:ext>
            </a:extLst>
          </p:cNvPr>
          <p:cNvSpPr/>
          <p:nvPr/>
        </p:nvSpPr>
        <p:spPr>
          <a:xfrm>
            <a:off x="6767332" y="-478129"/>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4" name="직사각형 23">
            <a:extLst>
              <a:ext uri="{FF2B5EF4-FFF2-40B4-BE49-F238E27FC236}">
                <a16:creationId xmlns:a16="http://schemas.microsoft.com/office/drawing/2014/main" id="{ADBE9738-F340-803C-2626-1DA0E268A411}"/>
              </a:ext>
            </a:extLst>
          </p:cNvPr>
          <p:cNvSpPr/>
          <p:nvPr/>
        </p:nvSpPr>
        <p:spPr>
          <a:xfrm>
            <a:off x="7001121" y="-524325"/>
            <a:ext cx="1044108"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1100">
                <a:solidFill>
                  <a:schemeClr val="tx1"/>
                </a:solidFill>
                <a:latin typeface="KoPub돋움체 Medium" panose="00000600000000000000" pitchFamily="2" charset="-127"/>
                <a:ea typeface="KoPub돋움체 Medium" panose="00000600000000000000" pitchFamily="2" charset="-127"/>
              </a:rPr>
              <a:t>LOE</a:t>
            </a:r>
            <a:endParaRPr lang="ko-KR" altLang="en-US" sz="1100" err="1">
              <a:solidFill>
                <a:schemeClr val="tx1"/>
              </a:solidFill>
              <a:latin typeface="KoPub돋움체 Medium" panose="00000600000000000000" pitchFamily="2" charset="-127"/>
              <a:ea typeface="KoPub돋움체 Medium" panose="00000600000000000000" pitchFamily="2" charset="-127"/>
            </a:endParaRPr>
          </a:p>
        </p:txBody>
      </p:sp>
      <p:sp>
        <p:nvSpPr>
          <p:cNvPr id="25" name="타원 24">
            <a:extLst>
              <a:ext uri="{FF2B5EF4-FFF2-40B4-BE49-F238E27FC236}">
                <a16:creationId xmlns:a16="http://schemas.microsoft.com/office/drawing/2014/main" id="{E1C20A66-EF80-5AF6-F7FB-9B649062241C}"/>
              </a:ext>
            </a:extLst>
          </p:cNvPr>
          <p:cNvSpPr/>
          <p:nvPr/>
        </p:nvSpPr>
        <p:spPr>
          <a:xfrm>
            <a:off x="7709575" y="-478129"/>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6" name="직사각형 25">
            <a:extLst>
              <a:ext uri="{FF2B5EF4-FFF2-40B4-BE49-F238E27FC236}">
                <a16:creationId xmlns:a16="http://schemas.microsoft.com/office/drawing/2014/main" id="{F8656B1A-198B-C9E7-C30A-6F2D6A72A535}"/>
              </a:ext>
            </a:extLst>
          </p:cNvPr>
          <p:cNvSpPr/>
          <p:nvPr/>
        </p:nvSpPr>
        <p:spPr>
          <a:xfrm>
            <a:off x="7943363" y="-524325"/>
            <a:ext cx="1595217"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1100">
                <a:solidFill>
                  <a:schemeClr val="tx1"/>
                </a:solidFill>
                <a:latin typeface="KoPub돋움체 Medium" panose="00000600000000000000" pitchFamily="2" charset="-127"/>
                <a:ea typeface="KoPub돋움체 Medium" panose="00000600000000000000" pitchFamily="2" charset="-127"/>
              </a:rPr>
              <a:t>바이오시밀러 출시</a:t>
            </a:r>
            <a:endParaRPr lang="ko-KR" altLang="en-US" sz="1100" err="1">
              <a:solidFill>
                <a:schemeClr val="tx1"/>
              </a:solidFill>
              <a:latin typeface="KoPub돋움체 Medium" panose="00000600000000000000" pitchFamily="2" charset="-127"/>
              <a:ea typeface="KoPub돋움체 Medium" panose="00000600000000000000" pitchFamily="2" charset="-127"/>
            </a:endParaRPr>
          </a:p>
        </p:txBody>
      </p:sp>
      <p:sp>
        <p:nvSpPr>
          <p:cNvPr id="27" name="타원 26">
            <a:extLst>
              <a:ext uri="{FF2B5EF4-FFF2-40B4-BE49-F238E27FC236}">
                <a16:creationId xmlns:a16="http://schemas.microsoft.com/office/drawing/2014/main" id="{C330BBBC-D688-45AB-D1DA-0A835D2AA7C8}"/>
              </a:ext>
            </a:extLst>
          </p:cNvPr>
          <p:cNvSpPr/>
          <p:nvPr/>
        </p:nvSpPr>
        <p:spPr>
          <a:xfrm>
            <a:off x="2577498" y="2154000"/>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7" name="타원 36">
            <a:extLst>
              <a:ext uri="{FF2B5EF4-FFF2-40B4-BE49-F238E27FC236}">
                <a16:creationId xmlns:a16="http://schemas.microsoft.com/office/drawing/2014/main" id="{96F09C83-4CC0-0132-5298-12AB8A564A5E}"/>
              </a:ext>
            </a:extLst>
          </p:cNvPr>
          <p:cNvSpPr/>
          <p:nvPr/>
        </p:nvSpPr>
        <p:spPr>
          <a:xfrm>
            <a:off x="3273933" y="2154000"/>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9" name="타원 38">
            <a:extLst>
              <a:ext uri="{FF2B5EF4-FFF2-40B4-BE49-F238E27FC236}">
                <a16:creationId xmlns:a16="http://schemas.microsoft.com/office/drawing/2014/main" id="{7C74C02A-94B8-6FCB-380E-10A9301F0009}"/>
              </a:ext>
            </a:extLst>
          </p:cNvPr>
          <p:cNvSpPr/>
          <p:nvPr/>
        </p:nvSpPr>
        <p:spPr>
          <a:xfrm>
            <a:off x="7422465" y="2154000"/>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0" name="타원 39">
            <a:extLst>
              <a:ext uri="{FF2B5EF4-FFF2-40B4-BE49-F238E27FC236}">
                <a16:creationId xmlns:a16="http://schemas.microsoft.com/office/drawing/2014/main" id="{9F0D53A8-C8E7-C33C-E263-F099F3F02EBC}"/>
              </a:ext>
            </a:extLst>
          </p:cNvPr>
          <p:cNvSpPr/>
          <p:nvPr/>
        </p:nvSpPr>
        <p:spPr>
          <a:xfrm>
            <a:off x="7763363" y="2154000"/>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51" name="직사각형 50">
            <a:extLst>
              <a:ext uri="{FF2B5EF4-FFF2-40B4-BE49-F238E27FC236}">
                <a16:creationId xmlns:a16="http://schemas.microsoft.com/office/drawing/2014/main" id="{C636661B-E5FD-A6A0-E94E-484D73E060F9}"/>
              </a:ext>
            </a:extLst>
          </p:cNvPr>
          <p:cNvSpPr/>
          <p:nvPr/>
        </p:nvSpPr>
        <p:spPr>
          <a:xfrm>
            <a:off x="2510370" y="2340007"/>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52" name="직사각형 51">
            <a:extLst>
              <a:ext uri="{FF2B5EF4-FFF2-40B4-BE49-F238E27FC236}">
                <a16:creationId xmlns:a16="http://schemas.microsoft.com/office/drawing/2014/main" id="{CCF6E1E8-63AF-6D56-6D2D-C9020D517BDC}"/>
              </a:ext>
            </a:extLst>
          </p:cNvPr>
          <p:cNvSpPr/>
          <p:nvPr/>
        </p:nvSpPr>
        <p:spPr>
          <a:xfrm>
            <a:off x="3215367" y="2340007"/>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53" name="직사각형 52">
            <a:extLst>
              <a:ext uri="{FF2B5EF4-FFF2-40B4-BE49-F238E27FC236}">
                <a16:creationId xmlns:a16="http://schemas.microsoft.com/office/drawing/2014/main" id="{F5D24D4B-8E6B-1089-B1B1-4EB4C37FB23B}"/>
              </a:ext>
            </a:extLst>
          </p:cNvPr>
          <p:cNvSpPr/>
          <p:nvPr/>
        </p:nvSpPr>
        <p:spPr>
          <a:xfrm>
            <a:off x="7360310" y="2340007"/>
            <a:ext cx="410769"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r>
              <a:rPr lang="en-US" altLang="ko-KR" sz="900" baseline="30000">
                <a:solidFill>
                  <a:schemeClr val="tx1"/>
                </a:solidFill>
                <a:latin typeface="KoPub돋움체 Light" panose="00000300000000000000" pitchFamily="2" charset="-127"/>
                <a:ea typeface="KoPub돋움체 Light" panose="00000300000000000000" pitchFamily="2" charset="-127"/>
              </a:rPr>
              <a:t>1</a:t>
            </a:r>
            <a:endParaRPr lang="ko-KR" altLang="en-US" sz="900" baseline="30000">
              <a:solidFill>
                <a:schemeClr val="tx1"/>
              </a:solidFill>
              <a:latin typeface="KoPub돋움체 Light" panose="00000300000000000000" pitchFamily="2" charset="-127"/>
              <a:ea typeface="KoPub돋움체 Light" panose="00000300000000000000" pitchFamily="2" charset="-127"/>
            </a:endParaRPr>
          </a:p>
        </p:txBody>
      </p:sp>
      <p:sp>
        <p:nvSpPr>
          <p:cNvPr id="54" name="직사각형 53">
            <a:extLst>
              <a:ext uri="{FF2B5EF4-FFF2-40B4-BE49-F238E27FC236}">
                <a16:creationId xmlns:a16="http://schemas.microsoft.com/office/drawing/2014/main" id="{5598189B-DE7E-CBE6-569A-7E80C9F25634}"/>
              </a:ext>
            </a:extLst>
          </p:cNvPr>
          <p:cNvSpPr/>
          <p:nvPr/>
        </p:nvSpPr>
        <p:spPr>
          <a:xfrm>
            <a:off x="7716108" y="2340007"/>
            <a:ext cx="961510"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55" name="직선 화살표 연결선 54">
            <a:extLst>
              <a:ext uri="{FF2B5EF4-FFF2-40B4-BE49-F238E27FC236}">
                <a16:creationId xmlns:a16="http://schemas.microsoft.com/office/drawing/2014/main" id="{4077B2DD-EA95-3181-4812-E9C45FBEEBD5}"/>
              </a:ext>
            </a:extLst>
          </p:cNvPr>
          <p:cNvCxnSpPr>
            <a:cxnSpLocks/>
          </p:cNvCxnSpPr>
          <p:nvPr/>
        </p:nvCxnSpPr>
        <p:spPr>
          <a:xfrm>
            <a:off x="2757498" y="2736643"/>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타원 55">
            <a:extLst>
              <a:ext uri="{FF2B5EF4-FFF2-40B4-BE49-F238E27FC236}">
                <a16:creationId xmlns:a16="http://schemas.microsoft.com/office/drawing/2014/main" id="{3D4B8760-A3BF-0C9D-07C9-1B72B8519E06}"/>
              </a:ext>
            </a:extLst>
          </p:cNvPr>
          <p:cNvSpPr/>
          <p:nvPr/>
        </p:nvSpPr>
        <p:spPr>
          <a:xfrm>
            <a:off x="2577498" y="2640928"/>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57" name="타원 56">
            <a:extLst>
              <a:ext uri="{FF2B5EF4-FFF2-40B4-BE49-F238E27FC236}">
                <a16:creationId xmlns:a16="http://schemas.microsoft.com/office/drawing/2014/main" id="{298A58B0-A351-1B78-5B3E-ED529BE8F805}"/>
              </a:ext>
            </a:extLst>
          </p:cNvPr>
          <p:cNvSpPr/>
          <p:nvPr/>
        </p:nvSpPr>
        <p:spPr>
          <a:xfrm>
            <a:off x="3609213" y="2640928"/>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58" name="타원 57">
            <a:extLst>
              <a:ext uri="{FF2B5EF4-FFF2-40B4-BE49-F238E27FC236}">
                <a16:creationId xmlns:a16="http://schemas.microsoft.com/office/drawing/2014/main" id="{2991950C-41D8-168A-B50B-05FCCFA3F909}"/>
              </a:ext>
            </a:extLst>
          </p:cNvPr>
          <p:cNvSpPr/>
          <p:nvPr/>
        </p:nvSpPr>
        <p:spPr>
          <a:xfrm>
            <a:off x="7065414" y="2640928"/>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59" name="타원 58">
            <a:extLst>
              <a:ext uri="{FF2B5EF4-FFF2-40B4-BE49-F238E27FC236}">
                <a16:creationId xmlns:a16="http://schemas.microsoft.com/office/drawing/2014/main" id="{D0108DAF-F3FE-1050-77AC-B74CA8ADE66A}"/>
              </a:ext>
            </a:extLst>
          </p:cNvPr>
          <p:cNvSpPr/>
          <p:nvPr/>
        </p:nvSpPr>
        <p:spPr>
          <a:xfrm>
            <a:off x="8834521" y="2640928"/>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0" name="직사각형 59">
            <a:extLst>
              <a:ext uri="{FF2B5EF4-FFF2-40B4-BE49-F238E27FC236}">
                <a16:creationId xmlns:a16="http://schemas.microsoft.com/office/drawing/2014/main" id="{48918D56-384D-8CF2-1C7F-9CCE46CF1936}"/>
              </a:ext>
            </a:extLst>
          </p:cNvPr>
          <p:cNvSpPr/>
          <p:nvPr/>
        </p:nvSpPr>
        <p:spPr>
          <a:xfrm>
            <a:off x="2510370" y="2826935"/>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61" name="직사각형 60">
            <a:extLst>
              <a:ext uri="{FF2B5EF4-FFF2-40B4-BE49-F238E27FC236}">
                <a16:creationId xmlns:a16="http://schemas.microsoft.com/office/drawing/2014/main" id="{1A631F3B-98E2-39B4-2765-97AB65B47DE4}"/>
              </a:ext>
            </a:extLst>
          </p:cNvPr>
          <p:cNvSpPr/>
          <p:nvPr/>
        </p:nvSpPr>
        <p:spPr>
          <a:xfrm>
            <a:off x="3544297" y="2826935"/>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62" name="직사각형 61">
            <a:extLst>
              <a:ext uri="{FF2B5EF4-FFF2-40B4-BE49-F238E27FC236}">
                <a16:creationId xmlns:a16="http://schemas.microsoft.com/office/drawing/2014/main" id="{2FE48490-62E6-6D82-9139-20A7D9539489}"/>
              </a:ext>
            </a:extLst>
          </p:cNvPr>
          <p:cNvSpPr/>
          <p:nvPr/>
        </p:nvSpPr>
        <p:spPr>
          <a:xfrm>
            <a:off x="7012785" y="2826935"/>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a:solidFill>
                <a:schemeClr val="tx1"/>
              </a:solidFill>
              <a:latin typeface="KoPub돋움체 Light" panose="00000300000000000000" pitchFamily="2" charset="-127"/>
              <a:ea typeface="KoPub돋움체 Light" panose="00000300000000000000" pitchFamily="2" charset="-127"/>
            </a:endParaRPr>
          </a:p>
        </p:txBody>
      </p:sp>
      <p:sp>
        <p:nvSpPr>
          <p:cNvPr id="63" name="직사각형 62">
            <a:extLst>
              <a:ext uri="{FF2B5EF4-FFF2-40B4-BE49-F238E27FC236}">
                <a16:creationId xmlns:a16="http://schemas.microsoft.com/office/drawing/2014/main" id="{094F99E9-3456-E359-FFA5-0B32FA2DE590}"/>
              </a:ext>
            </a:extLst>
          </p:cNvPr>
          <p:cNvSpPr/>
          <p:nvPr/>
        </p:nvSpPr>
        <p:spPr>
          <a:xfrm>
            <a:off x="8577716" y="2836460"/>
            <a:ext cx="789364"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74" name="직선 화살표 연결선 73">
            <a:extLst>
              <a:ext uri="{FF2B5EF4-FFF2-40B4-BE49-F238E27FC236}">
                <a16:creationId xmlns:a16="http://schemas.microsoft.com/office/drawing/2014/main" id="{5D8EA262-3EF8-B911-AFF2-933B346B46A3}"/>
              </a:ext>
            </a:extLst>
          </p:cNvPr>
          <p:cNvCxnSpPr>
            <a:cxnSpLocks/>
          </p:cNvCxnSpPr>
          <p:nvPr/>
        </p:nvCxnSpPr>
        <p:spPr>
          <a:xfrm>
            <a:off x="2757498" y="3225742"/>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5" name="타원 74">
            <a:extLst>
              <a:ext uri="{FF2B5EF4-FFF2-40B4-BE49-F238E27FC236}">
                <a16:creationId xmlns:a16="http://schemas.microsoft.com/office/drawing/2014/main" id="{FA6C11D7-1C3D-90C9-DA4F-462503631E1A}"/>
              </a:ext>
            </a:extLst>
          </p:cNvPr>
          <p:cNvSpPr/>
          <p:nvPr/>
        </p:nvSpPr>
        <p:spPr>
          <a:xfrm>
            <a:off x="2577498" y="3130027"/>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6" name="타원 75">
            <a:extLst>
              <a:ext uri="{FF2B5EF4-FFF2-40B4-BE49-F238E27FC236}">
                <a16:creationId xmlns:a16="http://schemas.microsoft.com/office/drawing/2014/main" id="{0C64C4D3-1172-4215-3FF8-D3BE9F72D5FA}"/>
              </a:ext>
            </a:extLst>
          </p:cNvPr>
          <p:cNvSpPr/>
          <p:nvPr/>
        </p:nvSpPr>
        <p:spPr>
          <a:xfrm>
            <a:off x="3604133" y="3130027"/>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7" name="타원 76">
            <a:extLst>
              <a:ext uri="{FF2B5EF4-FFF2-40B4-BE49-F238E27FC236}">
                <a16:creationId xmlns:a16="http://schemas.microsoft.com/office/drawing/2014/main" id="{7C258232-FCF7-0E55-5465-1D1D95687571}"/>
              </a:ext>
            </a:extLst>
          </p:cNvPr>
          <p:cNvSpPr/>
          <p:nvPr/>
        </p:nvSpPr>
        <p:spPr>
          <a:xfrm>
            <a:off x="7075481" y="3130027"/>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8" name="타원 77">
            <a:extLst>
              <a:ext uri="{FF2B5EF4-FFF2-40B4-BE49-F238E27FC236}">
                <a16:creationId xmlns:a16="http://schemas.microsoft.com/office/drawing/2014/main" id="{BDE4C861-D84E-107B-91DC-3AFA73B0C0CF}"/>
              </a:ext>
            </a:extLst>
          </p:cNvPr>
          <p:cNvSpPr/>
          <p:nvPr/>
        </p:nvSpPr>
        <p:spPr>
          <a:xfrm>
            <a:off x="7763363" y="3135742"/>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9" name="직사각형 78">
            <a:extLst>
              <a:ext uri="{FF2B5EF4-FFF2-40B4-BE49-F238E27FC236}">
                <a16:creationId xmlns:a16="http://schemas.microsoft.com/office/drawing/2014/main" id="{0853FED7-D571-0E16-FAFC-7B92B53140B4}"/>
              </a:ext>
            </a:extLst>
          </p:cNvPr>
          <p:cNvSpPr/>
          <p:nvPr/>
        </p:nvSpPr>
        <p:spPr>
          <a:xfrm>
            <a:off x="2510370" y="3316034"/>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80" name="직사각형 79">
            <a:extLst>
              <a:ext uri="{FF2B5EF4-FFF2-40B4-BE49-F238E27FC236}">
                <a16:creationId xmlns:a16="http://schemas.microsoft.com/office/drawing/2014/main" id="{BCEC7A18-EC43-737A-4D6A-2DD1B6F9A3D3}"/>
              </a:ext>
            </a:extLst>
          </p:cNvPr>
          <p:cNvSpPr/>
          <p:nvPr/>
        </p:nvSpPr>
        <p:spPr>
          <a:xfrm>
            <a:off x="3545567" y="331603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81" name="직사각형 80">
            <a:extLst>
              <a:ext uri="{FF2B5EF4-FFF2-40B4-BE49-F238E27FC236}">
                <a16:creationId xmlns:a16="http://schemas.microsoft.com/office/drawing/2014/main" id="{BB12B4E8-6428-FDAC-6848-1495877C85F0}"/>
              </a:ext>
            </a:extLst>
          </p:cNvPr>
          <p:cNvSpPr/>
          <p:nvPr/>
        </p:nvSpPr>
        <p:spPr>
          <a:xfrm>
            <a:off x="7022852" y="331603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82" name="직사각형 81">
            <a:extLst>
              <a:ext uri="{FF2B5EF4-FFF2-40B4-BE49-F238E27FC236}">
                <a16:creationId xmlns:a16="http://schemas.microsoft.com/office/drawing/2014/main" id="{009F5A60-0202-62B9-195D-C3819C39DBEE}"/>
              </a:ext>
            </a:extLst>
          </p:cNvPr>
          <p:cNvSpPr/>
          <p:nvPr/>
        </p:nvSpPr>
        <p:spPr>
          <a:xfrm>
            <a:off x="7563707" y="3316034"/>
            <a:ext cx="961511"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83" name="직선 화살표 연결선 82">
            <a:extLst>
              <a:ext uri="{FF2B5EF4-FFF2-40B4-BE49-F238E27FC236}">
                <a16:creationId xmlns:a16="http://schemas.microsoft.com/office/drawing/2014/main" id="{AE07D03A-FE2B-B9D9-5E4D-4B8FA0651ECE}"/>
              </a:ext>
            </a:extLst>
          </p:cNvPr>
          <p:cNvCxnSpPr>
            <a:cxnSpLocks/>
          </p:cNvCxnSpPr>
          <p:nvPr/>
        </p:nvCxnSpPr>
        <p:spPr>
          <a:xfrm>
            <a:off x="2757498" y="3720112"/>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4" name="타원 83">
            <a:extLst>
              <a:ext uri="{FF2B5EF4-FFF2-40B4-BE49-F238E27FC236}">
                <a16:creationId xmlns:a16="http://schemas.microsoft.com/office/drawing/2014/main" id="{B3AC6034-AE7C-A636-C5AB-6AA58D424C3B}"/>
              </a:ext>
            </a:extLst>
          </p:cNvPr>
          <p:cNvSpPr/>
          <p:nvPr/>
        </p:nvSpPr>
        <p:spPr>
          <a:xfrm>
            <a:off x="2577498" y="3624397"/>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85" name="타원 84">
            <a:extLst>
              <a:ext uri="{FF2B5EF4-FFF2-40B4-BE49-F238E27FC236}">
                <a16:creationId xmlns:a16="http://schemas.microsoft.com/office/drawing/2014/main" id="{DBC51BC4-741D-6ECE-9D9D-3EE7E1920547}"/>
              </a:ext>
            </a:extLst>
          </p:cNvPr>
          <p:cNvSpPr/>
          <p:nvPr/>
        </p:nvSpPr>
        <p:spPr>
          <a:xfrm>
            <a:off x="3927984" y="3624397"/>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87" name="타원 86">
            <a:extLst>
              <a:ext uri="{FF2B5EF4-FFF2-40B4-BE49-F238E27FC236}">
                <a16:creationId xmlns:a16="http://schemas.microsoft.com/office/drawing/2014/main" id="{69B75CCC-DF51-F211-A5B1-14A50B1ADF46}"/>
              </a:ext>
            </a:extLst>
          </p:cNvPr>
          <p:cNvSpPr/>
          <p:nvPr/>
        </p:nvSpPr>
        <p:spPr>
          <a:xfrm>
            <a:off x="9115913" y="3630112"/>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88" name="직사각형 87">
            <a:extLst>
              <a:ext uri="{FF2B5EF4-FFF2-40B4-BE49-F238E27FC236}">
                <a16:creationId xmlns:a16="http://schemas.microsoft.com/office/drawing/2014/main" id="{1F06DE7F-E1B5-E8F3-9867-127DAE279F6F}"/>
              </a:ext>
            </a:extLst>
          </p:cNvPr>
          <p:cNvSpPr/>
          <p:nvPr/>
        </p:nvSpPr>
        <p:spPr>
          <a:xfrm>
            <a:off x="2510370" y="3810404"/>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89" name="직사각형 88">
            <a:extLst>
              <a:ext uri="{FF2B5EF4-FFF2-40B4-BE49-F238E27FC236}">
                <a16:creationId xmlns:a16="http://schemas.microsoft.com/office/drawing/2014/main" id="{AC1C81D7-ACBB-8A87-DA5F-A298E96B615D}"/>
              </a:ext>
            </a:extLst>
          </p:cNvPr>
          <p:cNvSpPr/>
          <p:nvPr/>
        </p:nvSpPr>
        <p:spPr>
          <a:xfrm>
            <a:off x="3869418" y="381040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91" name="직사각형 90">
            <a:extLst>
              <a:ext uri="{FF2B5EF4-FFF2-40B4-BE49-F238E27FC236}">
                <a16:creationId xmlns:a16="http://schemas.microsoft.com/office/drawing/2014/main" id="{48253FEB-0D51-FB14-D5D0-57679E00C177}"/>
              </a:ext>
            </a:extLst>
          </p:cNvPr>
          <p:cNvSpPr/>
          <p:nvPr/>
        </p:nvSpPr>
        <p:spPr>
          <a:xfrm>
            <a:off x="8706708" y="3810404"/>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92" name="직선 화살표 연결선 91">
            <a:extLst>
              <a:ext uri="{FF2B5EF4-FFF2-40B4-BE49-F238E27FC236}">
                <a16:creationId xmlns:a16="http://schemas.microsoft.com/office/drawing/2014/main" id="{17E37EC5-6A41-C011-D6FA-3CFD5EB0D06F}"/>
              </a:ext>
            </a:extLst>
          </p:cNvPr>
          <p:cNvCxnSpPr>
            <a:cxnSpLocks/>
          </p:cNvCxnSpPr>
          <p:nvPr/>
        </p:nvCxnSpPr>
        <p:spPr>
          <a:xfrm>
            <a:off x="2757498" y="4228346"/>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3" name="타원 92">
            <a:extLst>
              <a:ext uri="{FF2B5EF4-FFF2-40B4-BE49-F238E27FC236}">
                <a16:creationId xmlns:a16="http://schemas.microsoft.com/office/drawing/2014/main" id="{B70BB6D2-3E69-71E3-5504-53C719513710}"/>
              </a:ext>
            </a:extLst>
          </p:cNvPr>
          <p:cNvSpPr/>
          <p:nvPr/>
        </p:nvSpPr>
        <p:spPr>
          <a:xfrm>
            <a:off x="2577498" y="4132631"/>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94" name="타원 93">
            <a:extLst>
              <a:ext uri="{FF2B5EF4-FFF2-40B4-BE49-F238E27FC236}">
                <a16:creationId xmlns:a16="http://schemas.microsoft.com/office/drawing/2014/main" id="{9E7AD571-5418-4943-6F79-315137D23416}"/>
              </a:ext>
            </a:extLst>
          </p:cNvPr>
          <p:cNvSpPr/>
          <p:nvPr/>
        </p:nvSpPr>
        <p:spPr>
          <a:xfrm>
            <a:off x="4285041" y="4132631"/>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95" name="타원 94">
            <a:extLst>
              <a:ext uri="{FF2B5EF4-FFF2-40B4-BE49-F238E27FC236}">
                <a16:creationId xmlns:a16="http://schemas.microsoft.com/office/drawing/2014/main" id="{A521AE69-B397-187C-FED1-6E09C67A0202}"/>
              </a:ext>
            </a:extLst>
          </p:cNvPr>
          <p:cNvSpPr/>
          <p:nvPr/>
        </p:nvSpPr>
        <p:spPr>
          <a:xfrm>
            <a:off x="7418381" y="4132631"/>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98" name="타원 97">
            <a:extLst>
              <a:ext uri="{FF2B5EF4-FFF2-40B4-BE49-F238E27FC236}">
                <a16:creationId xmlns:a16="http://schemas.microsoft.com/office/drawing/2014/main" id="{EF62748E-55FD-733B-2E65-1E1F9F91FB0A}"/>
              </a:ext>
            </a:extLst>
          </p:cNvPr>
          <p:cNvSpPr/>
          <p:nvPr/>
        </p:nvSpPr>
        <p:spPr>
          <a:xfrm>
            <a:off x="7779873" y="4138346"/>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99" name="직사각형 98">
            <a:extLst>
              <a:ext uri="{FF2B5EF4-FFF2-40B4-BE49-F238E27FC236}">
                <a16:creationId xmlns:a16="http://schemas.microsoft.com/office/drawing/2014/main" id="{9B16DF88-FA5A-B3F2-00D4-280AAA177EA8}"/>
              </a:ext>
            </a:extLst>
          </p:cNvPr>
          <p:cNvSpPr/>
          <p:nvPr/>
        </p:nvSpPr>
        <p:spPr>
          <a:xfrm>
            <a:off x="2510370" y="4318638"/>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00" name="직사각형 99">
            <a:extLst>
              <a:ext uri="{FF2B5EF4-FFF2-40B4-BE49-F238E27FC236}">
                <a16:creationId xmlns:a16="http://schemas.microsoft.com/office/drawing/2014/main" id="{9FB4ACE2-992A-D19B-7433-7029A59461DF}"/>
              </a:ext>
            </a:extLst>
          </p:cNvPr>
          <p:cNvSpPr/>
          <p:nvPr/>
        </p:nvSpPr>
        <p:spPr>
          <a:xfrm>
            <a:off x="4226475" y="4318638"/>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01" name="직사각형 100">
            <a:extLst>
              <a:ext uri="{FF2B5EF4-FFF2-40B4-BE49-F238E27FC236}">
                <a16:creationId xmlns:a16="http://schemas.microsoft.com/office/drawing/2014/main" id="{20D3A608-239A-A69A-4DE3-4EF600B74987}"/>
              </a:ext>
            </a:extLst>
          </p:cNvPr>
          <p:cNvSpPr/>
          <p:nvPr/>
        </p:nvSpPr>
        <p:spPr>
          <a:xfrm>
            <a:off x="7342892" y="4318638"/>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02" name="직사각형 101">
            <a:extLst>
              <a:ext uri="{FF2B5EF4-FFF2-40B4-BE49-F238E27FC236}">
                <a16:creationId xmlns:a16="http://schemas.microsoft.com/office/drawing/2014/main" id="{31A70CE1-62E7-0BC8-B800-2372BD430487}"/>
              </a:ext>
            </a:extLst>
          </p:cNvPr>
          <p:cNvSpPr/>
          <p:nvPr/>
        </p:nvSpPr>
        <p:spPr>
          <a:xfrm>
            <a:off x="7713568" y="4318638"/>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03" name="타원 102">
            <a:extLst>
              <a:ext uri="{FF2B5EF4-FFF2-40B4-BE49-F238E27FC236}">
                <a16:creationId xmlns:a16="http://schemas.microsoft.com/office/drawing/2014/main" id="{4F8BEEB7-AF09-331D-B19D-125ACDD1AF67}"/>
              </a:ext>
            </a:extLst>
          </p:cNvPr>
          <p:cNvSpPr/>
          <p:nvPr/>
        </p:nvSpPr>
        <p:spPr>
          <a:xfrm>
            <a:off x="4983972" y="4132631"/>
            <a:ext cx="180000" cy="180000"/>
          </a:xfrm>
          <a:prstGeom prst="ellipse">
            <a:avLst/>
          </a:prstGeom>
          <a:solidFill>
            <a:srgbClr val="00B8F5"/>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04" name="직사각형 103">
            <a:extLst>
              <a:ext uri="{FF2B5EF4-FFF2-40B4-BE49-F238E27FC236}">
                <a16:creationId xmlns:a16="http://schemas.microsoft.com/office/drawing/2014/main" id="{984C84DC-8453-9746-66FA-761024E813DE}"/>
              </a:ext>
            </a:extLst>
          </p:cNvPr>
          <p:cNvSpPr/>
          <p:nvPr/>
        </p:nvSpPr>
        <p:spPr>
          <a:xfrm>
            <a:off x="4728375" y="4318638"/>
            <a:ext cx="830595"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경쟁제품 출시 </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116" name="직선 화살표 연결선 115">
            <a:extLst>
              <a:ext uri="{FF2B5EF4-FFF2-40B4-BE49-F238E27FC236}">
                <a16:creationId xmlns:a16="http://schemas.microsoft.com/office/drawing/2014/main" id="{3A4AC436-71FF-5D3C-7A98-DBE8F817EC02}"/>
              </a:ext>
            </a:extLst>
          </p:cNvPr>
          <p:cNvCxnSpPr>
            <a:cxnSpLocks/>
          </p:cNvCxnSpPr>
          <p:nvPr/>
        </p:nvCxnSpPr>
        <p:spPr>
          <a:xfrm>
            <a:off x="2757498" y="4721339"/>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7" name="타원 116">
            <a:extLst>
              <a:ext uri="{FF2B5EF4-FFF2-40B4-BE49-F238E27FC236}">
                <a16:creationId xmlns:a16="http://schemas.microsoft.com/office/drawing/2014/main" id="{B336455B-94C8-C8D6-C5C3-975BA86AF7CB}"/>
              </a:ext>
            </a:extLst>
          </p:cNvPr>
          <p:cNvSpPr/>
          <p:nvPr/>
        </p:nvSpPr>
        <p:spPr>
          <a:xfrm>
            <a:off x="2577498" y="4625624"/>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18" name="타원 117">
            <a:extLst>
              <a:ext uri="{FF2B5EF4-FFF2-40B4-BE49-F238E27FC236}">
                <a16:creationId xmlns:a16="http://schemas.microsoft.com/office/drawing/2014/main" id="{58672CC0-A6A1-E6ED-8F54-DD8BC33CA0AC}"/>
              </a:ext>
            </a:extLst>
          </p:cNvPr>
          <p:cNvSpPr/>
          <p:nvPr/>
        </p:nvSpPr>
        <p:spPr>
          <a:xfrm>
            <a:off x="4636734" y="4625624"/>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19" name="타원 118">
            <a:extLst>
              <a:ext uri="{FF2B5EF4-FFF2-40B4-BE49-F238E27FC236}">
                <a16:creationId xmlns:a16="http://schemas.microsoft.com/office/drawing/2014/main" id="{03104F95-F695-6B17-5361-DD446BB7C4D9}"/>
              </a:ext>
            </a:extLst>
          </p:cNvPr>
          <p:cNvSpPr/>
          <p:nvPr/>
        </p:nvSpPr>
        <p:spPr>
          <a:xfrm>
            <a:off x="7065956" y="4625624"/>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20" name="타원 119">
            <a:extLst>
              <a:ext uri="{FF2B5EF4-FFF2-40B4-BE49-F238E27FC236}">
                <a16:creationId xmlns:a16="http://schemas.microsoft.com/office/drawing/2014/main" id="{09B0598B-39E8-9642-33E6-63464044FC11}"/>
              </a:ext>
            </a:extLst>
          </p:cNvPr>
          <p:cNvSpPr/>
          <p:nvPr/>
        </p:nvSpPr>
        <p:spPr>
          <a:xfrm>
            <a:off x="8799780" y="4631339"/>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21" name="직사각형 120">
            <a:extLst>
              <a:ext uri="{FF2B5EF4-FFF2-40B4-BE49-F238E27FC236}">
                <a16:creationId xmlns:a16="http://schemas.microsoft.com/office/drawing/2014/main" id="{3978753F-38E2-FEEF-487A-10AAFF257DA0}"/>
              </a:ext>
            </a:extLst>
          </p:cNvPr>
          <p:cNvSpPr/>
          <p:nvPr/>
        </p:nvSpPr>
        <p:spPr>
          <a:xfrm>
            <a:off x="2510370" y="4811631"/>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22" name="직사각형 121">
            <a:extLst>
              <a:ext uri="{FF2B5EF4-FFF2-40B4-BE49-F238E27FC236}">
                <a16:creationId xmlns:a16="http://schemas.microsoft.com/office/drawing/2014/main" id="{50C1A082-5A66-97C4-19DD-5CEAA4C2FB26}"/>
              </a:ext>
            </a:extLst>
          </p:cNvPr>
          <p:cNvSpPr/>
          <p:nvPr/>
        </p:nvSpPr>
        <p:spPr>
          <a:xfrm>
            <a:off x="4578168" y="4811631"/>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23" name="직사각형 122">
            <a:extLst>
              <a:ext uri="{FF2B5EF4-FFF2-40B4-BE49-F238E27FC236}">
                <a16:creationId xmlns:a16="http://schemas.microsoft.com/office/drawing/2014/main" id="{D25936E4-DBA5-4950-791A-356970F4EAE9}"/>
              </a:ext>
            </a:extLst>
          </p:cNvPr>
          <p:cNvSpPr/>
          <p:nvPr/>
        </p:nvSpPr>
        <p:spPr>
          <a:xfrm>
            <a:off x="6999992" y="4811631"/>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24" name="직사각형 123">
            <a:extLst>
              <a:ext uri="{FF2B5EF4-FFF2-40B4-BE49-F238E27FC236}">
                <a16:creationId xmlns:a16="http://schemas.microsoft.com/office/drawing/2014/main" id="{AA0AD295-BC25-59EB-7C35-F178728CFC55}"/>
              </a:ext>
            </a:extLst>
          </p:cNvPr>
          <p:cNvSpPr/>
          <p:nvPr/>
        </p:nvSpPr>
        <p:spPr>
          <a:xfrm>
            <a:off x="8540044" y="4811631"/>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25" name="타원 124">
            <a:extLst>
              <a:ext uri="{FF2B5EF4-FFF2-40B4-BE49-F238E27FC236}">
                <a16:creationId xmlns:a16="http://schemas.microsoft.com/office/drawing/2014/main" id="{1A44F335-088F-C189-452E-575400BE4569}"/>
              </a:ext>
            </a:extLst>
          </p:cNvPr>
          <p:cNvSpPr/>
          <p:nvPr/>
        </p:nvSpPr>
        <p:spPr>
          <a:xfrm>
            <a:off x="5335665" y="4625624"/>
            <a:ext cx="180000" cy="180000"/>
          </a:xfrm>
          <a:prstGeom prst="ellipse">
            <a:avLst/>
          </a:prstGeom>
          <a:solidFill>
            <a:srgbClr val="00B8F5"/>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26" name="직사각형 125">
            <a:extLst>
              <a:ext uri="{FF2B5EF4-FFF2-40B4-BE49-F238E27FC236}">
                <a16:creationId xmlns:a16="http://schemas.microsoft.com/office/drawing/2014/main" id="{579010CA-159A-8D54-6CEF-901A7FDED151}"/>
              </a:ext>
            </a:extLst>
          </p:cNvPr>
          <p:cNvSpPr/>
          <p:nvPr/>
        </p:nvSpPr>
        <p:spPr>
          <a:xfrm>
            <a:off x="5080068" y="4811631"/>
            <a:ext cx="830595"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경쟁제품 출시 </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127" name="직선 화살표 연결선 126">
            <a:extLst>
              <a:ext uri="{FF2B5EF4-FFF2-40B4-BE49-F238E27FC236}">
                <a16:creationId xmlns:a16="http://schemas.microsoft.com/office/drawing/2014/main" id="{85C5F0F9-1B30-AB8B-13B1-8754451E83FE}"/>
              </a:ext>
            </a:extLst>
          </p:cNvPr>
          <p:cNvCxnSpPr>
            <a:cxnSpLocks/>
          </p:cNvCxnSpPr>
          <p:nvPr/>
        </p:nvCxnSpPr>
        <p:spPr>
          <a:xfrm>
            <a:off x="2757498" y="5202901"/>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8" name="타원 127">
            <a:extLst>
              <a:ext uri="{FF2B5EF4-FFF2-40B4-BE49-F238E27FC236}">
                <a16:creationId xmlns:a16="http://schemas.microsoft.com/office/drawing/2014/main" id="{284FE7C3-0AA4-26FF-6B1D-05A318B83023}"/>
              </a:ext>
            </a:extLst>
          </p:cNvPr>
          <p:cNvSpPr/>
          <p:nvPr/>
        </p:nvSpPr>
        <p:spPr>
          <a:xfrm>
            <a:off x="2577498" y="5107186"/>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29" name="타원 128">
            <a:extLst>
              <a:ext uri="{FF2B5EF4-FFF2-40B4-BE49-F238E27FC236}">
                <a16:creationId xmlns:a16="http://schemas.microsoft.com/office/drawing/2014/main" id="{C699CE0A-C256-B3B1-4D27-0BD1C21101AF}"/>
              </a:ext>
            </a:extLst>
          </p:cNvPr>
          <p:cNvSpPr/>
          <p:nvPr/>
        </p:nvSpPr>
        <p:spPr>
          <a:xfrm>
            <a:off x="4636734" y="5107186"/>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30" name="타원 129">
            <a:extLst>
              <a:ext uri="{FF2B5EF4-FFF2-40B4-BE49-F238E27FC236}">
                <a16:creationId xmlns:a16="http://schemas.microsoft.com/office/drawing/2014/main" id="{FB3B6C09-FCDA-24B6-5244-74561594F5E5}"/>
              </a:ext>
            </a:extLst>
          </p:cNvPr>
          <p:cNvSpPr/>
          <p:nvPr/>
        </p:nvSpPr>
        <p:spPr>
          <a:xfrm>
            <a:off x="7065956" y="5107186"/>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31" name="타원 130">
            <a:extLst>
              <a:ext uri="{FF2B5EF4-FFF2-40B4-BE49-F238E27FC236}">
                <a16:creationId xmlns:a16="http://schemas.microsoft.com/office/drawing/2014/main" id="{6D13BFBD-1D10-F3BB-BF2D-7E4960CFF42D}"/>
              </a:ext>
            </a:extLst>
          </p:cNvPr>
          <p:cNvSpPr/>
          <p:nvPr/>
        </p:nvSpPr>
        <p:spPr>
          <a:xfrm>
            <a:off x="7771080" y="5112901"/>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32" name="직사각형 131">
            <a:extLst>
              <a:ext uri="{FF2B5EF4-FFF2-40B4-BE49-F238E27FC236}">
                <a16:creationId xmlns:a16="http://schemas.microsoft.com/office/drawing/2014/main" id="{D2B2A357-F1F0-9401-354E-33302C0EEEE0}"/>
              </a:ext>
            </a:extLst>
          </p:cNvPr>
          <p:cNvSpPr/>
          <p:nvPr/>
        </p:nvSpPr>
        <p:spPr>
          <a:xfrm>
            <a:off x="2510370" y="5293193"/>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33" name="직사각형 132">
            <a:extLst>
              <a:ext uri="{FF2B5EF4-FFF2-40B4-BE49-F238E27FC236}">
                <a16:creationId xmlns:a16="http://schemas.microsoft.com/office/drawing/2014/main" id="{E613C1B1-F195-56B5-125B-8FA0B7095434}"/>
              </a:ext>
            </a:extLst>
          </p:cNvPr>
          <p:cNvSpPr/>
          <p:nvPr/>
        </p:nvSpPr>
        <p:spPr>
          <a:xfrm>
            <a:off x="4578168" y="5293193"/>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34" name="직사각형 133">
            <a:extLst>
              <a:ext uri="{FF2B5EF4-FFF2-40B4-BE49-F238E27FC236}">
                <a16:creationId xmlns:a16="http://schemas.microsoft.com/office/drawing/2014/main" id="{5E9581C4-09D4-638F-E708-9C355DE9A57E}"/>
              </a:ext>
            </a:extLst>
          </p:cNvPr>
          <p:cNvSpPr/>
          <p:nvPr/>
        </p:nvSpPr>
        <p:spPr>
          <a:xfrm>
            <a:off x="6999992" y="5293193"/>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35" name="직사각형 134">
            <a:extLst>
              <a:ext uri="{FF2B5EF4-FFF2-40B4-BE49-F238E27FC236}">
                <a16:creationId xmlns:a16="http://schemas.microsoft.com/office/drawing/2014/main" id="{A4DFB4B2-D2D6-4225-E737-C1582E0F61F7}"/>
              </a:ext>
            </a:extLst>
          </p:cNvPr>
          <p:cNvSpPr/>
          <p:nvPr/>
        </p:nvSpPr>
        <p:spPr>
          <a:xfrm>
            <a:off x="7511344" y="5293193"/>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36" name="타원 135">
            <a:extLst>
              <a:ext uri="{FF2B5EF4-FFF2-40B4-BE49-F238E27FC236}">
                <a16:creationId xmlns:a16="http://schemas.microsoft.com/office/drawing/2014/main" id="{5A967A6B-0DB9-A0E0-952A-C01061E3AE83}"/>
              </a:ext>
            </a:extLst>
          </p:cNvPr>
          <p:cNvSpPr/>
          <p:nvPr/>
        </p:nvSpPr>
        <p:spPr>
          <a:xfrm>
            <a:off x="5335665" y="5107186"/>
            <a:ext cx="180000" cy="180000"/>
          </a:xfrm>
          <a:prstGeom prst="ellipse">
            <a:avLst/>
          </a:prstGeom>
          <a:solidFill>
            <a:srgbClr val="00B8F5"/>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37" name="직사각형 136">
            <a:extLst>
              <a:ext uri="{FF2B5EF4-FFF2-40B4-BE49-F238E27FC236}">
                <a16:creationId xmlns:a16="http://schemas.microsoft.com/office/drawing/2014/main" id="{DCFB3181-C985-F256-DDB6-838DAE79B19D}"/>
              </a:ext>
            </a:extLst>
          </p:cNvPr>
          <p:cNvSpPr/>
          <p:nvPr/>
        </p:nvSpPr>
        <p:spPr>
          <a:xfrm>
            <a:off x="5080068" y="5293193"/>
            <a:ext cx="830595"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경쟁제품 출시 </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138" name="직선 화살표 연결선 137">
            <a:extLst>
              <a:ext uri="{FF2B5EF4-FFF2-40B4-BE49-F238E27FC236}">
                <a16:creationId xmlns:a16="http://schemas.microsoft.com/office/drawing/2014/main" id="{5D379B9A-ED8D-7E20-5E9F-F9B4E00D1863}"/>
              </a:ext>
            </a:extLst>
          </p:cNvPr>
          <p:cNvCxnSpPr>
            <a:cxnSpLocks/>
          </p:cNvCxnSpPr>
          <p:nvPr/>
        </p:nvCxnSpPr>
        <p:spPr>
          <a:xfrm>
            <a:off x="2757498" y="5703638"/>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9" name="타원 138">
            <a:extLst>
              <a:ext uri="{FF2B5EF4-FFF2-40B4-BE49-F238E27FC236}">
                <a16:creationId xmlns:a16="http://schemas.microsoft.com/office/drawing/2014/main" id="{97AB13E0-0017-A97D-9B97-2EBE4A7E426E}"/>
              </a:ext>
            </a:extLst>
          </p:cNvPr>
          <p:cNvSpPr/>
          <p:nvPr/>
        </p:nvSpPr>
        <p:spPr>
          <a:xfrm>
            <a:off x="2577498" y="5607923"/>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0" name="타원 139">
            <a:extLst>
              <a:ext uri="{FF2B5EF4-FFF2-40B4-BE49-F238E27FC236}">
                <a16:creationId xmlns:a16="http://schemas.microsoft.com/office/drawing/2014/main" id="{6C5429CE-7329-0DA1-8F4B-6F78BDFD7EF9}"/>
              </a:ext>
            </a:extLst>
          </p:cNvPr>
          <p:cNvSpPr/>
          <p:nvPr/>
        </p:nvSpPr>
        <p:spPr>
          <a:xfrm>
            <a:off x="4979634" y="5607923"/>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2" name="타원 141">
            <a:extLst>
              <a:ext uri="{FF2B5EF4-FFF2-40B4-BE49-F238E27FC236}">
                <a16:creationId xmlns:a16="http://schemas.microsoft.com/office/drawing/2014/main" id="{BDBA7054-36D6-B12F-3E1E-F39FE23BD531}"/>
              </a:ext>
            </a:extLst>
          </p:cNvPr>
          <p:cNvSpPr/>
          <p:nvPr/>
        </p:nvSpPr>
        <p:spPr>
          <a:xfrm>
            <a:off x="9093851" y="5613638"/>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3" name="직사각형 142">
            <a:extLst>
              <a:ext uri="{FF2B5EF4-FFF2-40B4-BE49-F238E27FC236}">
                <a16:creationId xmlns:a16="http://schemas.microsoft.com/office/drawing/2014/main" id="{4AB03C79-4EAA-AFBF-8CD3-A4074A67FE38}"/>
              </a:ext>
            </a:extLst>
          </p:cNvPr>
          <p:cNvSpPr/>
          <p:nvPr/>
        </p:nvSpPr>
        <p:spPr>
          <a:xfrm>
            <a:off x="2510370" y="5793930"/>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44" name="직사각형 143">
            <a:extLst>
              <a:ext uri="{FF2B5EF4-FFF2-40B4-BE49-F238E27FC236}">
                <a16:creationId xmlns:a16="http://schemas.microsoft.com/office/drawing/2014/main" id="{87F8668B-EA6B-81FF-3628-D1892C1F84F9}"/>
              </a:ext>
            </a:extLst>
          </p:cNvPr>
          <p:cNvSpPr/>
          <p:nvPr/>
        </p:nvSpPr>
        <p:spPr>
          <a:xfrm>
            <a:off x="4921068" y="5793930"/>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46" name="직사각형 145">
            <a:extLst>
              <a:ext uri="{FF2B5EF4-FFF2-40B4-BE49-F238E27FC236}">
                <a16:creationId xmlns:a16="http://schemas.microsoft.com/office/drawing/2014/main" id="{CB12A5DA-BD76-B46B-7FA6-5AE829A447FF}"/>
              </a:ext>
            </a:extLst>
          </p:cNvPr>
          <p:cNvSpPr/>
          <p:nvPr/>
        </p:nvSpPr>
        <p:spPr>
          <a:xfrm>
            <a:off x="8656561" y="5793930"/>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47" name="타원 146">
            <a:extLst>
              <a:ext uri="{FF2B5EF4-FFF2-40B4-BE49-F238E27FC236}">
                <a16:creationId xmlns:a16="http://schemas.microsoft.com/office/drawing/2014/main" id="{1F190A52-AB1C-C904-5179-C2A4CAC08FC3}"/>
              </a:ext>
            </a:extLst>
          </p:cNvPr>
          <p:cNvSpPr/>
          <p:nvPr/>
        </p:nvSpPr>
        <p:spPr>
          <a:xfrm>
            <a:off x="5678565" y="5607923"/>
            <a:ext cx="180000" cy="180000"/>
          </a:xfrm>
          <a:prstGeom prst="ellipse">
            <a:avLst/>
          </a:prstGeom>
          <a:solidFill>
            <a:srgbClr val="00B8F5"/>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8" name="직사각형 147">
            <a:extLst>
              <a:ext uri="{FF2B5EF4-FFF2-40B4-BE49-F238E27FC236}">
                <a16:creationId xmlns:a16="http://schemas.microsoft.com/office/drawing/2014/main" id="{6D3FFADE-9DFE-B459-2AFF-6D399006BD69}"/>
              </a:ext>
            </a:extLst>
          </p:cNvPr>
          <p:cNvSpPr/>
          <p:nvPr/>
        </p:nvSpPr>
        <p:spPr>
          <a:xfrm>
            <a:off x="5422968" y="5793930"/>
            <a:ext cx="830595"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경쟁제품 출시 </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1" name="직사각형 10">
            <a:extLst>
              <a:ext uri="{FF2B5EF4-FFF2-40B4-BE49-F238E27FC236}">
                <a16:creationId xmlns:a16="http://schemas.microsoft.com/office/drawing/2014/main" id="{403B3221-10ED-6358-461A-E1524BB87C6B}"/>
              </a:ext>
            </a:extLst>
          </p:cNvPr>
          <p:cNvSpPr/>
          <p:nvPr/>
        </p:nvSpPr>
        <p:spPr>
          <a:xfrm>
            <a:off x="5910663" y="706473"/>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JSJ</a:t>
            </a:r>
          </a:p>
          <a:p>
            <a:endParaRPr lang="en-US" altLang="ko-KR" sz="900">
              <a:solidFill>
                <a:schemeClr val="bg1"/>
              </a:solidFill>
            </a:endParaRPr>
          </a:p>
          <a:p>
            <a:pPr marL="228600" indent="-228600">
              <a:buAutoNum type="arabicPeriod"/>
            </a:pPr>
            <a:r>
              <a:rPr lang="en-US" altLang="ko-KR" sz="900">
                <a:solidFill>
                  <a:schemeClr val="bg1"/>
                </a:solidFill>
              </a:rPr>
              <a:t>KPMG </a:t>
            </a:r>
            <a:r>
              <a:rPr lang="ko-KR" altLang="en-US" sz="900">
                <a:solidFill>
                  <a:schemeClr val="bg1"/>
                </a:solidFill>
              </a:rPr>
              <a:t>양식으로 아래 그럼 다시 작업 부탁드립니다</a:t>
            </a:r>
            <a:r>
              <a:rPr lang="en-US" altLang="ko-KR" sz="900">
                <a:solidFill>
                  <a:schemeClr val="bg1"/>
                </a:solidFill>
              </a:rPr>
              <a:t>.</a:t>
            </a:r>
          </a:p>
          <a:p>
            <a:pPr marL="228600" indent="-228600">
              <a:buAutoNum type="arabicPeriod"/>
            </a:pPr>
            <a:r>
              <a:rPr lang="ko-KR" altLang="en-US" sz="900">
                <a:solidFill>
                  <a:schemeClr val="bg1"/>
                </a:solidFill>
              </a:rPr>
              <a:t>추후 </a:t>
            </a:r>
            <a:r>
              <a:rPr lang="en-US" altLang="ko-KR" sz="900">
                <a:solidFill>
                  <a:schemeClr val="bg1"/>
                </a:solidFill>
              </a:rPr>
              <a:t>Evaluate CDD </a:t>
            </a:r>
            <a:r>
              <a:rPr lang="ko-KR" altLang="en-US" sz="900">
                <a:solidFill>
                  <a:schemeClr val="bg1"/>
                </a:solidFill>
              </a:rPr>
              <a:t>리포트 상 </a:t>
            </a:r>
            <a:r>
              <a:rPr lang="en-US" altLang="ko-KR" sz="900">
                <a:solidFill>
                  <a:schemeClr val="bg1"/>
                </a:solidFill>
              </a:rPr>
              <a:t>Timeline </a:t>
            </a:r>
            <a:r>
              <a:rPr lang="ko-KR" altLang="en-US" sz="900">
                <a:solidFill>
                  <a:schemeClr val="bg1"/>
                </a:solidFill>
              </a:rPr>
              <a:t>변경 시 업데이트 필요합니다</a:t>
            </a:r>
            <a:r>
              <a:rPr lang="en-US" altLang="ko-KR" sz="900">
                <a:solidFill>
                  <a:schemeClr val="bg1"/>
                </a:solidFill>
              </a:rPr>
              <a:t>.</a:t>
            </a:r>
            <a:endParaRPr lang="ko-KR" altLang="en-US" sz="900">
              <a:solidFill>
                <a:schemeClr val="bg1"/>
              </a:solidFill>
            </a:endParaRPr>
          </a:p>
        </p:txBody>
      </p:sp>
      <p:sp>
        <p:nvSpPr>
          <p:cNvPr id="2" name="TextBox 1">
            <a:extLst>
              <a:ext uri="{FF2B5EF4-FFF2-40B4-BE49-F238E27FC236}">
                <a16:creationId xmlns:a16="http://schemas.microsoft.com/office/drawing/2014/main" id="{E230D499-FF53-1AB6-2FCD-03C5CB751A8A}"/>
              </a:ext>
            </a:extLst>
          </p:cNvPr>
          <p:cNvSpPr txBox="1"/>
          <p:nvPr/>
        </p:nvSpPr>
        <p:spPr>
          <a:xfrm>
            <a:off x="419156" y="6196625"/>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p>
        </p:txBody>
      </p:sp>
      <p:sp>
        <p:nvSpPr>
          <p:cNvPr id="4" name="TextBox 3">
            <a:extLst>
              <a:ext uri="{FF2B5EF4-FFF2-40B4-BE49-F238E27FC236}">
                <a16:creationId xmlns:a16="http://schemas.microsoft.com/office/drawing/2014/main" id="{727B44A7-F430-30AF-EBDB-BA64738DC0BC}"/>
              </a:ext>
            </a:extLst>
          </p:cNvPr>
          <p:cNvSpPr txBox="1"/>
          <p:nvPr/>
        </p:nvSpPr>
        <p:spPr>
          <a:xfrm>
            <a:off x="417560" y="6055917"/>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Note 1 : Loss of Exclusivity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독점판매권 종료 시점</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3650353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05 IPR&amp;D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중 췌장암 치료제인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Anti MUC1</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향후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R&amp;D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및 상업화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Road Map</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평가 대상 </a:t>
            </a:r>
            <a:r>
              <a:rPr lang="en-US" altLang="ko-KR"/>
              <a:t>Pipeline Road Map </a:t>
            </a:r>
            <a:r>
              <a:rPr lang="en-US" altLang="ko-KR" sz="2000"/>
              <a:t>– Anti MUC1(</a:t>
            </a:r>
            <a:r>
              <a:rPr lang="ko-KR" altLang="en-US" sz="2000"/>
              <a:t>췌장암</a:t>
            </a:r>
            <a:r>
              <a:rPr lang="en-US" altLang="ko-KR" sz="2000"/>
              <a:t>)</a:t>
            </a:r>
            <a:endParaRPr lang="en-US" altLang="ko-KR" sz="2800"/>
          </a:p>
        </p:txBody>
      </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pSp>
        <p:nvGrpSpPr>
          <p:cNvPr id="2" name="그룹 1">
            <a:extLst>
              <a:ext uri="{FF2B5EF4-FFF2-40B4-BE49-F238E27FC236}">
                <a16:creationId xmlns:a16="http://schemas.microsoft.com/office/drawing/2014/main" id="{0C94B8F2-D6DE-6C0B-78A7-96FFBAD1E74D}"/>
              </a:ext>
            </a:extLst>
          </p:cNvPr>
          <p:cNvGrpSpPr/>
          <p:nvPr/>
        </p:nvGrpSpPr>
        <p:grpSpPr>
          <a:xfrm>
            <a:off x="502976" y="1307321"/>
            <a:ext cx="8914074" cy="288000"/>
            <a:chOff x="452439" y="1416168"/>
            <a:chExt cx="4392613" cy="288000"/>
          </a:xfrm>
        </p:grpSpPr>
        <p:sp>
          <p:nvSpPr>
            <p:cNvPr id="3" name="TextBox 2">
              <a:extLst>
                <a:ext uri="{FF2B5EF4-FFF2-40B4-BE49-F238E27FC236}">
                  <a16:creationId xmlns:a16="http://schemas.microsoft.com/office/drawing/2014/main" id="{26ADFA7C-6361-82E9-FE42-0E9947BE03B2}"/>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평가 대상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Pipeline Road Map – Anti MUC1</a:t>
              </a:r>
            </a:p>
          </p:txBody>
        </p:sp>
        <p:cxnSp>
          <p:nvCxnSpPr>
            <p:cNvPr id="4" name="직선 연결선 3">
              <a:extLst>
                <a:ext uri="{FF2B5EF4-FFF2-40B4-BE49-F238E27FC236}">
                  <a16:creationId xmlns:a16="http://schemas.microsoft.com/office/drawing/2014/main" id="{13193B6B-508B-0783-223F-7757DEFECC44}"/>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9A61AA8A-67B9-9981-F99D-28C6F311935D}"/>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7" name="그림 6">
            <a:extLst>
              <a:ext uri="{FF2B5EF4-FFF2-40B4-BE49-F238E27FC236}">
                <a16:creationId xmlns:a16="http://schemas.microsoft.com/office/drawing/2014/main" id="{54D5A2F5-5C35-C62B-4417-37D1C05A3981}"/>
              </a:ext>
            </a:extLst>
          </p:cNvPr>
          <p:cNvPicPr>
            <a:picLocks noChangeAspect="1"/>
          </p:cNvPicPr>
          <p:nvPr/>
        </p:nvPicPr>
        <p:blipFill>
          <a:blip r:embed="rId3"/>
          <a:stretch>
            <a:fillRect/>
          </a:stretch>
        </p:blipFill>
        <p:spPr>
          <a:xfrm>
            <a:off x="10317794" y="551421"/>
            <a:ext cx="8186777" cy="2513484"/>
          </a:xfrm>
          <a:prstGeom prst="rect">
            <a:avLst/>
          </a:prstGeom>
        </p:spPr>
      </p:pic>
      <p:graphicFrame>
        <p:nvGraphicFramePr>
          <p:cNvPr id="6" name="표 5">
            <a:extLst>
              <a:ext uri="{FF2B5EF4-FFF2-40B4-BE49-F238E27FC236}">
                <a16:creationId xmlns:a16="http://schemas.microsoft.com/office/drawing/2014/main" id="{267BED4C-505E-22A1-6A48-1172A36F64AB}"/>
              </a:ext>
            </a:extLst>
          </p:cNvPr>
          <p:cNvGraphicFramePr>
            <a:graphicFrameLocks noGrp="1"/>
          </p:cNvGraphicFramePr>
          <p:nvPr>
            <p:extLst>
              <p:ext uri="{D42A27DB-BD31-4B8C-83A1-F6EECF244321}">
                <p14:modId xmlns:p14="http://schemas.microsoft.com/office/powerpoint/2010/main" val="2227477695"/>
              </p:ext>
            </p:extLst>
          </p:nvPr>
        </p:nvGraphicFramePr>
        <p:xfrm>
          <a:off x="504000" y="1727997"/>
          <a:ext cx="8861875" cy="2339833"/>
        </p:xfrm>
        <a:graphic>
          <a:graphicData uri="http://schemas.openxmlformats.org/drawingml/2006/table">
            <a:tbl>
              <a:tblPr/>
              <a:tblGrid>
                <a:gridCol w="1183555">
                  <a:extLst>
                    <a:ext uri="{9D8B030D-6E8A-4147-A177-3AD203B41FA5}">
                      <a16:colId xmlns:a16="http://schemas.microsoft.com/office/drawing/2014/main" val="3589672591"/>
                    </a:ext>
                  </a:extLst>
                </a:gridCol>
                <a:gridCol w="798899">
                  <a:extLst>
                    <a:ext uri="{9D8B030D-6E8A-4147-A177-3AD203B41FA5}">
                      <a16:colId xmlns:a16="http://schemas.microsoft.com/office/drawing/2014/main" val="780268124"/>
                    </a:ext>
                  </a:extLst>
                </a:gridCol>
                <a:gridCol w="343971">
                  <a:extLst>
                    <a:ext uri="{9D8B030D-6E8A-4147-A177-3AD203B41FA5}">
                      <a16:colId xmlns:a16="http://schemas.microsoft.com/office/drawing/2014/main" val="2746178538"/>
                    </a:ext>
                  </a:extLst>
                </a:gridCol>
                <a:gridCol w="343971">
                  <a:extLst>
                    <a:ext uri="{9D8B030D-6E8A-4147-A177-3AD203B41FA5}">
                      <a16:colId xmlns:a16="http://schemas.microsoft.com/office/drawing/2014/main" val="833686891"/>
                    </a:ext>
                  </a:extLst>
                </a:gridCol>
                <a:gridCol w="343971">
                  <a:extLst>
                    <a:ext uri="{9D8B030D-6E8A-4147-A177-3AD203B41FA5}">
                      <a16:colId xmlns:a16="http://schemas.microsoft.com/office/drawing/2014/main" val="773197775"/>
                    </a:ext>
                  </a:extLst>
                </a:gridCol>
                <a:gridCol w="343971">
                  <a:extLst>
                    <a:ext uri="{9D8B030D-6E8A-4147-A177-3AD203B41FA5}">
                      <a16:colId xmlns:a16="http://schemas.microsoft.com/office/drawing/2014/main" val="2718176828"/>
                    </a:ext>
                  </a:extLst>
                </a:gridCol>
                <a:gridCol w="343971">
                  <a:extLst>
                    <a:ext uri="{9D8B030D-6E8A-4147-A177-3AD203B41FA5}">
                      <a16:colId xmlns:a16="http://schemas.microsoft.com/office/drawing/2014/main" val="29501922"/>
                    </a:ext>
                  </a:extLst>
                </a:gridCol>
                <a:gridCol w="343971">
                  <a:extLst>
                    <a:ext uri="{9D8B030D-6E8A-4147-A177-3AD203B41FA5}">
                      <a16:colId xmlns:a16="http://schemas.microsoft.com/office/drawing/2014/main" val="1210837038"/>
                    </a:ext>
                  </a:extLst>
                </a:gridCol>
                <a:gridCol w="343971">
                  <a:extLst>
                    <a:ext uri="{9D8B030D-6E8A-4147-A177-3AD203B41FA5}">
                      <a16:colId xmlns:a16="http://schemas.microsoft.com/office/drawing/2014/main" val="3819901440"/>
                    </a:ext>
                  </a:extLst>
                </a:gridCol>
                <a:gridCol w="343971">
                  <a:extLst>
                    <a:ext uri="{9D8B030D-6E8A-4147-A177-3AD203B41FA5}">
                      <a16:colId xmlns:a16="http://schemas.microsoft.com/office/drawing/2014/main" val="629205015"/>
                    </a:ext>
                  </a:extLst>
                </a:gridCol>
                <a:gridCol w="343971">
                  <a:extLst>
                    <a:ext uri="{9D8B030D-6E8A-4147-A177-3AD203B41FA5}">
                      <a16:colId xmlns:a16="http://schemas.microsoft.com/office/drawing/2014/main" val="1048745807"/>
                    </a:ext>
                  </a:extLst>
                </a:gridCol>
                <a:gridCol w="343971">
                  <a:extLst>
                    <a:ext uri="{9D8B030D-6E8A-4147-A177-3AD203B41FA5}">
                      <a16:colId xmlns:a16="http://schemas.microsoft.com/office/drawing/2014/main" val="1109987939"/>
                    </a:ext>
                  </a:extLst>
                </a:gridCol>
                <a:gridCol w="343971">
                  <a:extLst>
                    <a:ext uri="{9D8B030D-6E8A-4147-A177-3AD203B41FA5}">
                      <a16:colId xmlns:a16="http://schemas.microsoft.com/office/drawing/2014/main" val="131415695"/>
                    </a:ext>
                  </a:extLst>
                </a:gridCol>
                <a:gridCol w="287441">
                  <a:extLst>
                    <a:ext uri="{9D8B030D-6E8A-4147-A177-3AD203B41FA5}">
                      <a16:colId xmlns:a16="http://schemas.microsoft.com/office/drawing/2014/main" val="2012955599"/>
                    </a:ext>
                  </a:extLst>
                </a:gridCol>
                <a:gridCol w="400502">
                  <a:extLst>
                    <a:ext uri="{9D8B030D-6E8A-4147-A177-3AD203B41FA5}">
                      <a16:colId xmlns:a16="http://schemas.microsoft.com/office/drawing/2014/main" val="3575538373"/>
                    </a:ext>
                  </a:extLst>
                </a:gridCol>
                <a:gridCol w="343971">
                  <a:extLst>
                    <a:ext uri="{9D8B030D-6E8A-4147-A177-3AD203B41FA5}">
                      <a16:colId xmlns:a16="http://schemas.microsoft.com/office/drawing/2014/main" val="2655507596"/>
                    </a:ext>
                  </a:extLst>
                </a:gridCol>
                <a:gridCol w="343971">
                  <a:extLst>
                    <a:ext uri="{9D8B030D-6E8A-4147-A177-3AD203B41FA5}">
                      <a16:colId xmlns:a16="http://schemas.microsoft.com/office/drawing/2014/main" val="3121651573"/>
                    </a:ext>
                  </a:extLst>
                </a:gridCol>
                <a:gridCol w="343971">
                  <a:extLst>
                    <a:ext uri="{9D8B030D-6E8A-4147-A177-3AD203B41FA5}">
                      <a16:colId xmlns:a16="http://schemas.microsoft.com/office/drawing/2014/main" val="3102396785"/>
                    </a:ext>
                  </a:extLst>
                </a:gridCol>
                <a:gridCol w="343971">
                  <a:extLst>
                    <a:ext uri="{9D8B030D-6E8A-4147-A177-3AD203B41FA5}">
                      <a16:colId xmlns:a16="http://schemas.microsoft.com/office/drawing/2014/main" val="975491609"/>
                    </a:ext>
                  </a:extLst>
                </a:gridCol>
                <a:gridCol w="343971">
                  <a:extLst>
                    <a:ext uri="{9D8B030D-6E8A-4147-A177-3AD203B41FA5}">
                      <a16:colId xmlns:a16="http://schemas.microsoft.com/office/drawing/2014/main" val="217413760"/>
                    </a:ext>
                  </a:extLst>
                </a:gridCol>
                <a:gridCol w="343971">
                  <a:extLst>
                    <a:ext uri="{9D8B030D-6E8A-4147-A177-3AD203B41FA5}">
                      <a16:colId xmlns:a16="http://schemas.microsoft.com/office/drawing/2014/main" val="448989883"/>
                    </a:ext>
                  </a:extLst>
                </a:gridCol>
                <a:gridCol w="343971">
                  <a:extLst>
                    <a:ext uri="{9D8B030D-6E8A-4147-A177-3AD203B41FA5}">
                      <a16:colId xmlns:a16="http://schemas.microsoft.com/office/drawing/2014/main" val="838878593"/>
                    </a:ext>
                  </a:extLst>
                </a:gridCol>
              </a:tblGrid>
              <a:tr h="353352">
                <a:tc>
                  <a:txBody>
                    <a:bodyPr/>
                    <a:lstStyle/>
                    <a:p>
                      <a:pPr algn="ctr" fontAlgn="ctr"/>
                      <a:r>
                        <a:rPr lang="ko-KR" altLang="en-US" sz="1100" b="1" i="0" u="none" strike="noStrike">
                          <a:solidFill>
                            <a:srgbClr val="FFFFFF"/>
                          </a:solidFill>
                          <a:effectLst/>
                          <a:latin typeface="KoPub돋움체 Medium" panose="00000600000000000000" pitchFamily="2" charset="-127"/>
                          <a:ea typeface="KoPub돋움체 Medium" panose="00000600000000000000" pitchFamily="2" charset="-127"/>
                        </a:rPr>
                        <a:t>파이프라인</a:t>
                      </a:r>
                    </a:p>
                  </a:txBody>
                  <a:tcPr marL="9470" marR="9470" marT="9525" marB="0" anchor="ctr">
                    <a:lnL>
                      <a:noFill/>
                    </a:lnL>
                    <a:lnR>
                      <a:noFill/>
                    </a:lnR>
                    <a:lnT>
                      <a:noFill/>
                    </a:lnT>
                    <a:lnB>
                      <a:noFill/>
                    </a:lnB>
                    <a:solidFill>
                      <a:srgbClr val="00338D"/>
                    </a:solidFill>
                  </a:tcPr>
                </a:tc>
                <a:tc>
                  <a:txBody>
                    <a:bodyPr/>
                    <a:lstStyle/>
                    <a:p>
                      <a:pPr algn="ctr" fontAlgn="ctr"/>
                      <a:r>
                        <a:rPr lang="ko-KR" altLang="en-US" sz="1100" b="1" i="0" u="none" strike="noStrike">
                          <a:solidFill>
                            <a:srgbClr val="FFFFFF"/>
                          </a:solidFill>
                          <a:effectLst/>
                          <a:latin typeface="KoPub돋움체 Medium" panose="00000600000000000000" pitchFamily="2" charset="-127"/>
                          <a:ea typeface="KoPub돋움체 Medium" panose="00000600000000000000" pitchFamily="2" charset="-127"/>
                        </a:rPr>
                        <a:t>주요내용</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'23</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'32</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'33</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'34</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'35</a:t>
                      </a:r>
                    </a:p>
                  </a:txBody>
                  <a:tcPr marL="9470" marR="9470" marT="9525" marB="0" anchor="ctr">
                    <a:lnL>
                      <a:noFill/>
                    </a:lnL>
                    <a:lnR>
                      <a:noFill/>
                    </a:lnR>
                    <a:lnT>
                      <a:noFill/>
                    </a:lnT>
                    <a:lnB>
                      <a:noFill/>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'36</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'37</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'38</a:t>
                      </a:r>
                    </a:p>
                  </a:txBody>
                  <a:tcPr marL="9470" marR="9470" marT="9525" marB="0" anchor="ctr">
                    <a:lnL>
                      <a:noFill/>
                    </a:lnL>
                    <a:lnR>
                      <a:noFill/>
                    </a:lnR>
                    <a:lnT>
                      <a:noFill/>
                    </a:lnT>
                    <a:lnB>
                      <a:noFill/>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'39</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'40</a:t>
                      </a:r>
                    </a:p>
                  </a:txBody>
                  <a:tcPr marL="9470" marR="9470" marT="9525" marB="0" anchor="ctr">
                    <a:lnL>
                      <a:noFill/>
                    </a:lnL>
                    <a:lnR>
                      <a:noFill/>
                    </a:lnR>
                    <a:lnT>
                      <a:noFill/>
                    </a:lnT>
                    <a:lnB>
                      <a:noFill/>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'41</a:t>
                      </a:r>
                    </a:p>
                  </a:txBody>
                  <a:tcPr marL="9470" marR="9470" marT="9525" marB="0" anchor="ctr">
                    <a:lnL>
                      <a:noFill/>
                    </a:lnL>
                    <a:lnR>
                      <a:noFill/>
                    </a:lnR>
                    <a:lnT>
                      <a:noFill/>
                    </a:lnT>
                    <a:lnB>
                      <a:noFill/>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'42</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'43</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'44</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'45</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'46</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'47</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'48</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'49</a:t>
                      </a:r>
                    </a:p>
                  </a:txBody>
                  <a:tcPr marL="9470" marR="9470" marT="9525" marB="0" anchor="ctr">
                    <a:lnL>
                      <a:noFill/>
                    </a:lnL>
                    <a:lnR>
                      <a:noFill/>
                    </a:lnR>
                    <a:lnT>
                      <a:noFill/>
                    </a:lnT>
                    <a:lnB>
                      <a:noFill/>
                    </a:lnB>
                    <a:solidFill>
                      <a:srgbClr val="00338D"/>
                    </a:solidFill>
                  </a:tcPr>
                </a:tc>
                <a:extLst>
                  <a:ext uri="{0D108BD9-81ED-4DB2-BD59-A6C34878D82A}">
                    <a16:rowId xmlns:a16="http://schemas.microsoft.com/office/drawing/2014/main" val="3529753389"/>
                  </a:ext>
                </a:extLst>
              </a:tr>
              <a:tr h="491040">
                <a:tc rowSpan="4">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Anti MUC1</a:t>
                      </a:r>
                    </a:p>
                  </a:txBody>
                  <a:tcPr marL="90535" marR="90535" marT="9525" marB="0" anchor="ctr">
                    <a:lnL>
                      <a:noFill/>
                    </a:lnL>
                    <a:lnR w="635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미국</a:t>
                      </a:r>
                    </a:p>
                  </a:txBody>
                  <a:tcPr marL="9470" marR="947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470" marR="9470" marT="9525" marB="0" anchor="ctr">
                    <a:lnL w="6350" cap="flat" cmpd="sng" algn="ctr">
                      <a:no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64657142"/>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9470" marR="947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470" marR="9470"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69419423"/>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일본</a:t>
                      </a:r>
                    </a:p>
                  </a:txBody>
                  <a:tcPr marL="9470" marR="947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470" marR="9470"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55126176"/>
                  </a:ext>
                </a:extLst>
              </a:tr>
              <a:tr h="513361">
                <a:tc vMerge="1">
                  <a:txBody>
                    <a:bodyPr/>
                    <a:lstStyle/>
                    <a:p>
                      <a:pPr latinLnBrk="1"/>
                      <a:endParaRPr lang="ko-KR" altLang="en-US"/>
                    </a:p>
                  </a:txBody>
                  <a:tcPr/>
                </a:tc>
                <a:tc>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9470" marR="947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470" marR="9470"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60769988"/>
                  </a:ext>
                </a:extLst>
              </a:tr>
            </a:tbl>
          </a:graphicData>
        </a:graphic>
      </p:graphicFrame>
      <p:cxnSp>
        <p:nvCxnSpPr>
          <p:cNvPr id="9" name="직선 화살표 연결선 8">
            <a:extLst>
              <a:ext uri="{FF2B5EF4-FFF2-40B4-BE49-F238E27FC236}">
                <a16:creationId xmlns:a16="http://schemas.microsoft.com/office/drawing/2014/main" id="{CC46EAB8-7E69-FE28-08DF-BD65EC707C48}"/>
              </a:ext>
            </a:extLst>
          </p:cNvPr>
          <p:cNvCxnSpPr>
            <a:cxnSpLocks/>
          </p:cNvCxnSpPr>
          <p:nvPr/>
        </p:nvCxnSpPr>
        <p:spPr>
          <a:xfrm>
            <a:off x="2757498" y="2249715"/>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 name="타원 9">
            <a:extLst>
              <a:ext uri="{FF2B5EF4-FFF2-40B4-BE49-F238E27FC236}">
                <a16:creationId xmlns:a16="http://schemas.microsoft.com/office/drawing/2014/main" id="{C38137AF-3FB2-33CD-F54F-9F0EC9FFA166}"/>
              </a:ext>
            </a:extLst>
          </p:cNvPr>
          <p:cNvSpPr/>
          <p:nvPr/>
        </p:nvSpPr>
        <p:spPr>
          <a:xfrm>
            <a:off x="2577498" y="2154000"/>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1" name="타원 10">
            <a:extLst>
              <a:ext uri="{FF2B5EF4-FFF2-40B4-BE49-F238E27FC236}">
                <a16:creationId xmlns:a16="http://schemas.microsoft.com/office/drawing/2014/main" id="{6E9BF041-24B6-BE05-624E-A6D5BEFFA1B5}"/>
              </a:ext>
            </a:extLst>
          </p:cNvPr>
          <p:cNvSpPr/>
          <p:nvPr/>
        </p:nvSpPr>
        <p:spPr>
          <a:xfrm>
            <a:off x="3260317" y="2154000"/>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2" name="타원 11">
            <a:extLst>
              <a:ext uri="{FF2B5EF4-FFF2-40B4-BE49-F238E27FC236}">
                <a16:creationId xmlns:a16="http://schemas.microsoft.com/office/drawing/2014/main" id="{343D2BE1-B42B-BD63-8526-02C3355A0784}"/>
              </a:ext>
            </a:extLst>
          </p:cNvPr>
          <p:cNvSpPr/>
          <p:nvPr/>
        </p:nvSpPr>
        <p:spPr>
          <a:xfrm>
            <a:off x="7422465" y="2154000"/>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3" name="타원 12">
            <a:extLst>
              <a:ext uri="{FF2B5EF4-FFF2-40B4-BE49-F238E27FC236}">
                <a16:creationId xmlns:a16="http://schemas.microsoft.com/office/drawing/2014/main" id="{8E254776-A271-8C43-893C-2259361D1000}"/>
              </a:ext>
            </a:extLst>
          </p:cNvPr>
          <p:cNvSpPr/>
          <p:nvPr/>
        </p:nvSpPr>
        <p:spPr>
          <a:xfrm>
            <a:off x="7763363" y="2154000"/>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 name="직사각형 13">
            <a:extLst>
              <a:ext uri="{FF2B5EF4-FFF2-40B4-BE49-F238E27FC236}">
                <a16:creationId xmlns:a16="http://schemas.microsoft.com/office/drawing/2014/main" id="{CF4CF03B-9823-598D-16BE-174CA0CCDA91}"/>
              </a:ext>
            </a:extLst>
          </p:cNvPr>
          <p:cNvSpPr/>
          <p:nvPr/>
        </p:nvSpPr>
        <p:spPr>
          <a:xfrm>
            <a:off x="2510370" y="2340007"/>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1/2</a:t>
            </a:r>
            <a:r>
              <a:rPr lang="ko-KR" altLang="en-US" sz="900">
                <a:solidFill>
                  <a:schemeClr val="tx1"/>
                </a:solidFill>
                <a:latin typeface="KoPub돋움체 Light" panose="00000300000000000000" pitchFamily="2" charset="-127"/>
                <a:ea typeface="KoPub돋움체 Light" panose="00000300000000000000" pitchFamily="2" charset="-127"/>
              </a:rPr>
              <a:t>상 예정</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5" name="직사각형 14">
            <a:extLst>
              <a:ext uri="{FF2B5EF4-FFF2-40B4-BE49-F238E27FC236}">
                <a16:creationId xmlns:a16="http://schemas.microsoft.com/office/drawing/2014/main" id="{6B88A00A-5F0A-2D0B-C1EE-1C5CF3DD73FA}"/>
              </a:ext>
            </a:extLst>
          </p:cNvPr>
          <p:cNvSpPr/>
          <p:nvPr/>
        </p:nvSpPr>
        <p:spPr>
          <a:xfrm>
            <a:off x="3209371" y="2340007"/>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6" name="직사각형 15">
            <a:extLst>
              <a:ext uri="{FF2B5EF4-FFF2-40B4-BE49-F238E27FC236}">
                <a16:creationId xmlns:a16="http://schemas.microsoft.com/office/drawing/2014/main" id="{7B3C2E67-BE16-52D5-3993-22268975A0FA}"/>
              </a:ext>
            </a:extLst>
          </p:cNvPr>
          <p:cNvSpPr/>
          <p:nvPr/>
        </p:nvSpPr>
        <p:spPr>
          <a:xfrm>
            <a:off x="7360311" y="2340007"/>
            <a:ext cx="51411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r>
              <a:rPr lang="en-US" altLang="ko-KR" sz="900" baseline="30000">
                <a:solidFill>
                  <a:schemeClr val="tx1"/>
                </a:solidFill>
                <a:latin typeface="KoPub돋움체 Light" panose="00000300000000000000" pitchFamily="2" charset="-127"/>
                <a:ea typeface="KoPub돋움체 Light" panose="00000300000000000000" pitchFamily="2" charset="-127"/>
              </a:rPr>
              <a:t>1</a:t>
            </a:r>
            <a:endParaRPr lang="ko-KR" altLang="en-US" sz="900" baseline="30000">
              <a:solidFill>
                <a:schemeClr val="tx1"/>
              </a:solidFill>
              <a:latin typeface="KoPub돋움체 Light" panose="00000300000000000000" pitchFamily="2" charset="-127"/>
              <a:ea typeface="KoPub돋움체 Light" panose="00000300000000000000" pitchFamily="2" charset="-127"/>
            </a:endParaRPr>
          </a:p>
        </p:txBody>
      </p:sp>
      <p:sp>
        <p:nvSpPr>
          <p:cNvPr id="17" name="직사각형 16">
            <a:extLst>
              <a:ext uri="{FF2B5EF4-FFF2-40B4-BE49-F238E27FC236}">
                <a16:creationId xmlns:a16="http://schemas.microsoft.com/office/drawing/2014/main" id="{89D83155-EF70-6ADC-2443-7E7F6A4937F7}"/>
              </a:ext>
            </a:extLst>
          </p:cNvPr>
          <p:cNvSpPr/>
          <p:nvPr/>
        </p:nvSpPr>
        <p:spPr>
          <a:xfrm>
            <a:off x="7716108" y="2340007"/>
            <a:ext cx="961510"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18" name="직선 화살표 연결선 17">
            <a:extLst>
              <a:ext uri="{FF2B5EF4-FFF2-40B4-BE49-F238E27FC236}">
                <a16:creationId xmlns:a16="http://schemas.microsoft.com/office/drawing/2014/main" id="{ADA6197D-DD11-8487-C910-FBE08DAF9D6F}"/>
              </a:ext>
            </a:extLst>
          </p:cNvPr>
          <p:cNvCxnSpPr>
            <a:cxnSpLocks/>
          </p:cNvCxnSpPr>
          <p:nvPr/>
        </p:nvCxnSpPr>
        <p:spPr>
          <a:xfrm>
            <a:off x="2757498" y="2736643"/>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타원 18">
            <a:extLst>
              <a:ext uri="{FF2B5EF4-FFF2-40B4-BE49-F238E27FC236}">
                <a16:creationId xmlns:a16="http://schemas.microsoft.com/office/drawing/2014/main" id="{56514849-CA81-5559-9D78-D850F97C623D}"/>
              </a:ext>
            </a:extLst>
          </p:cNvPr>
          <p:cNvSpPr/>
          <p:nvPr/>
        </p:nvSpPr>
        <p:spPr>
          <a:xfrm>
            <a:off x="2577498" y="2640928"/>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0" name="타원 19">
            <a:extLst>
              <a:ext uri="{FF2B5EF4-FFF2-40B4-BE49-F238E27FC236}">
                <a16:creationId xmlns:a16="http://schemas.microsoft.com/office/drawing/2014/main" id="{78982D65-EE92-8483-16E1-356049465644}"/>
              </a:ext>
            </a:extLst>
          </p:cNvPr>
          <p:cNvSpPr/>
          <p:nvPr/>
        </p:nvSpPr>
        <p:spPr>
          <a:xfrm>
            <a:off x="3609213" y="2640928"/>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1" name="타원 20">
            <a:extLst>
              <a:ext uri="{FF2B5EF4-FFF2-40B4-BE49-F238E27FC236}">
                <a16:creationId xmlns:a16="http://schemas.microsoft.com/office/drawing/2014/main" id="{8ACCEFE1-14AA-FF84-961B-B83933E4D8E2}"/>
              </a:ext>
            </a:extLst>
          </p:cNvPr>
          <p:cNvSpPr/>
          <p:nvPr/>
        </p:nvSpPr>
        <p:spPr>
          <a:xfrm>
            <a:off x="7065414" y="2640928"/>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2" name="타원 21">
            <a:extLst>
              <a:ext uri="{FF2B5EF4-FFF2-40B4-BE49-F238E27FC236}">
                <a16:creationId xmlns:a16="http://schemas.microsoft.com/office/drawing/2014/main" id="{021C895F-A327-5922-27A1-A8416BD25380}"/>
              </a:ext>
            </a:extLst>
          </p:cNvPr>
          <p:cNvSpPr/>
          <p:nvPr/>
        </p:nvSpPr>
        <p:spPr>
          <a:xfrm>
            <a:off x="8834521" y="2640928"/>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3" name="직사각형 22">
            <a:extLst>
              <a:ext uri="{FF2B5EF4-FFF2-40B4-BE49-F238E27FC236}">
                <a16:creationId xmlns:a16="http://schemas.microsoft.com/office/drawing/2014/main" id="{B88A0324-8756-97FC-B5CA-CB3A5FB206D7}"/>
              </a:ext>
            </a:extLst>
          </p:cNvPr>
          <p:cNvSpPr/>
          <p:nvPr/>
        </p:nvSpPr>
        <p:spPr>
          <a:xfrm>
            <a:off x="2510370" y="2826935"/>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1/2</a:t>
            </a:r>
            <a:r>
              <a:rPr lang="ko-KR" altLang="en-US" sz="900">
                <a:solidFill>
                  <a:schemeClr val="tx1"/>
                </a:solidFill>
                <a:latin typeface="KoPub돋움체 Light" panose="00000300000000000000" pitchFamily="2" charset="-127"/>
                <a:ea typeface="KoPub돋움체 Light" panose="00000300000000000000" pitchFamily="2" charset="-127"/>
              </a:rPr>
              <a:t>상 예정</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24" name="직사각형 23">
            <a:extLst>
              <a:ext uri="{FF2B5EF4-FFF2-40B4-BE49-F238E27FC236}">
                <a16:creationId xmlns:a16="http://schemas.microsoft.com/office/drawing/2014/main" id="{B7790066-3616-0CD7-245D-D7E128180F74}"/>
              </a:ext>
            </a:extLst>
          </p:cNvPr>
          <p:cNvSpPr/>
          <p:nvPr/>
        </p:nvSpPr>
        <p:spPr>
          <a:xfrm>
            <a:off x="3544297" y="2826935"/>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25" name="직사각형 24">
            <a:extLst>
              <a:ext uri="{FF2B5EF4-FFF2-40B4-BE49-F238E27FC236}">
                <a16:creationId xmlns:a16="http://schemas.microsoft.com/office/drawing/2014/main" id="{562056CB-F745-0F9E-4D8D-2BC5A1054003}"/>
              </a:ext>
            </a:extLst>
          </p:cNvPr>
          <p:cNvSpPr/>
          <p:nvPr/>
        </p:nvSpPr>
        <p:spPr>
          <a:xfrm>
            <a:off x="7012785" y="2826935"/>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26" name="직사각형 25">
            <a:extLst>
              <a:ext uri="{FF2B5EF4-FFF2-40B4-BE49-F238E27FC236}">
                <a16:creationId xmlns:a16="http://schemas.microsoft.com/office/drawing/2014/main" id="{707F889E-FE1E-85D6-D0EE-4444B92CE1B6}"/>
              </a:ext>
            </a:extLst>
          </p:cNvPr>
          <p:cNvSpPr/>
          <p:nvPr/>
        </p:nvSpPr>
        <p:spPr>
          <a:xfrm>
            <a:off x="8577716" y="2836460"/>
            <a:ext cx="789364"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27" name="직선 화살표 연결선 26">
            <a:extLst>
              <a:ext uri="{FF2B5EF4-FFF2-40B4-BE49-F238E27FC236}">
                <a16:creationId xmlns:a16="http://schemas.microsoft.com/office/drawing/2014/main" id="{3AC94D63-3CCE-1C1B-6E0C-AE138C470E92}"/>
              </a:ext>
            </a:extLst>
          </p:cNvPr>
          <p:cNvCxnSpPr>
            <a:cxnSpLocks/>
          </p:cNvCxnSpPr>
          <p:nvPr/>
        </p:nvCxnSpPr>
        <p:spPr>
          <a:xfrm>
            <a:off x="2757498" y="3225742"/>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타원 27">
            <a:extLst>
              <a:ext uri="{FF2B5EF4-FFF2-40B4-BE49-F238E27FC236}">
                <a16:creationId xmlns:a16="http://schemas.microsoft.com/office/drawing/2014/main" id="{8AE711D4-2763-5918-021C-CC497FDA437D}"/>
              </a:ext>
            </a:extLst>
          </p:cNvPr>
          <p:cNvSpPr/>
          <p:nvPr/>
        </p:nvSpPr>
        <p:spPr>
          <a:xfrm>
            <a:off x="2577498" y="3130027"/>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9" name="타원 28">
            <a:extLst>
              <a:ext uri="{FF2B5EF4-FFF2-40B4-BE49-F238E27FC236}">
                <a16:creationId xmlns:a16="http://schemas.microsoft.com/office/drawing/2014/main" id="{8C46F4C9-3ACF-EE9B-12EC-2062AD9145C5}"/>
              </a:ext>
            </a:extLst>
          </p:cNvPr>
          <p:cNvSpPr/>
          <p:nvPr/>
        </p:nvSpPr>
        <p:spPr>
          <a:xfrm>
            <a:off x="3604133" y="3130027"/>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0" name="타원 29">
            <a:extLst>
              <a:ext uri="{FF2B5EF4-FFF2-40B4-BE49-F238E27FC236}">
                <a16:creationId xmlns:a16="http://schemas.microsoft.com/office/drawing/2014/main" id="{D3DB7B15-89C8-4E35-6930-3D0F358DDC70}"/>
              </a:ext>
            </a:extLst>
          </p:cNvPr>
          <p:cNvSpPr/>
          <p:nvPr/>
        </p:nvSpPr>
        <p:spPr>
          <a:xfrm>
            <a:off x="7075481" y="3130027"/>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1" name="타원 30">
            <a:extLst>
              <a:ext uri="{FF2B5EF4-FFF2-40B4-BE49-F238E27FC236}">
                <a16:creationId xmlns:a16="http://schemas.microsoft.com/office/drawing/2014/main" id="{F160A9D8-7608-84CB-5FD3-31EAF06B9395}"/>
              </a:ext>
            </a:extLst>
          </p:cNvPr>
          <p:cNvSpPr/>
          <p:nvPr/>
        </p:nvSpPr>
        <p:spPr>
          <a:xfrm>
            <a:off x="7763363" y="3135742"/>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2" name="직사각형 31">
            <a:extLst>
              <a:ext uri="{FF2B5EF4-FFF2-40B4-BE49-F238E27FC236}">
                <a16:creationId xmlns:a16="http://schemas.microsoft.com/office/drawing/2014/main" id="{5836843B-6052-B309-65CD-46E447F41C64}"/>
              </a:ext>
            </a:extLst>
          </p:cNvPr>
          <p:cNvSpPr/>
          <p:nvPr/>
        </p:nvSpPr>
        <p:spPr>
          <a:xfrm>
            <a:off x="2510370" y="3316034"/>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1/2</a:t>
            </a:r>
            <a:r>
              <a:rPr lang="ko-KR" altLang="en-US" sz="900">
                <a:solidFill>
                  <a:schemeClr val="tx1"/>
                </a:solidFill>
                <a:latin typeface="KoPub돋움체 Light" panose="00000300000000000000" pitchFamily="2" charset="-127"/>
                <a:ea typeface="KoPub돋움체 Light" panose="00000300000000000000" pitchFamily="2" charset="-127"/>
              </a:rPr>
              <a:t>상 예정</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33" name="직사각형 32">
            <a:extLst>
              <a:ext uri="{FF2B5EF4-FFF2-40B4-BE49-F238E27FC236}">
                <a16:creationId xmlns:a16="http://schemas.microsoft.com/office/drawing/2014/main" id="{5E6DF57B-BE24-C9DE-2C57-7DB1F72DD390}"/>
              </a:ext>
            </a:extLst>
          </p:cNvPr>
          <p:cNvSpPr/>
          <p:nvPr/>
        </p:nvSpPr>
        <p:spPr>
          <a:xfrm>
            <a:off x="3545567" y="331603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34" name="직사각형 33">
            <a:extLst>
              <a:ext uri="{FF2B5EF4-FFF2-40B4-BE49-F238E27FC236}">
                <a16:creationId xmlns:a16="http://schemas.microsoft.com/office/drawing/2014/main" id="{0C6A598F-9699-439F-913B-44ADE522DC65}"/>
              </a:ext>
            </a:extLst>
          </p:cNvPr>
          <p:cNvSpPr/>
          <p:nvPr/>
        </p:nvSpPr>
        <p:spPr>
          <a:xfrm>
            <a:off x="7022852" y="331603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36" name="직사각형 35">
            <a:extLst>
              <a:ext uri="{FF2B5EF4-FFF2-40B4-BE49-F238E27FC236}">
                <a16:creationId xmlns:a16="http://schemas.microsoft.com/office/drawing/2014/main" id="{A245D5F4-26A1-203D-BE48-95B8B0506746}"/>
              </a:ext>
            </a:extLst>
          </p:cNvPr>
          <p:cNvSpPr/>
          <p:nvPr/>
        </p:nvSpPr>
        <p:spPr>
          <a:xfrm>
            <a:off x="7563707" y="3316034"/>
            <a:ext cx="961511"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37" name="직선 화살표 연결선 36">
            <a:extLst>
              <a:ext uri="{FF2B5EF4-FFF2-40B4-BE49-F238E27FC236}">
                <a16:creationId xmlns:a16="http://schemas.microsoft.com/office/drawing/2014/main" id="{24982247-E4F8-103F-9AE9-BEAF1335F9FF}"/>
              </a:ext>
            </a:extLst>
          </p:cNvPr>
          <p:cNvCxnSpPr>
            <a:cxnSpLocks/>
          </p:cNvCxnSpPr>
          <p:nvPr/>
        </p:nvCxnSpPr>
        <p:spPr>
          <a:xfrm>
            <a:off x="2757498" y="3720112"/>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타원 37">
            <a:extLst>
              <a:ext uri="{FF2B5EF4-FFF2-40B4-BE49-F238E27FC236}">
                <a16:creationId xmlns:a16="http://schemas.microsoft.com/office/drawing/2014/main" id="{65EDA699-6470-EF94-DB80-BB9F3E700B48}"/>
              </a:ext>
            </a:extLst>
          </p:cNvPr>
          <p:cNvSpPr/>
          <p:nvPr/>
        </p:nvSpPr>
        <p:spPr>
          <a:xfrm>
            <a:off x="2577498" y="3624397"/>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9" name="타원 38">
            <a:extLst>
              <a:ext uri="{FF2B5EF4-FFF2-40B4-BE49-F238E27FC236}">
                <a16:creationId xmlns:a16="http://schemas.microsoft.com/office/drawing/2014/main" id="{DC777D9D-A846-EEB1-766C-BBDD2A8BA19A}"/>
              </a:ext>
            </a:extLst>
          </p:cNvPr>
          <p:cNvSpPr/>
          <p:nvPr/>
        </p:nvSpPr>
        <p:spPr>
          <a:xfrm>
            <a:off x="3927984" y="3624397"/>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1" name="타원 40">
            <a:extLst>
              <a:ext uri="{FF2B5EF4-FFF2-40B4-BE49-F238E27FC236}">
                <a16:creationId xmlns:a16="http://schemas.microsoft.com/office/drawing/2014/main" id="{BF099B1C-B18D-C6D9-B9D8-E4E52C8671DC}"/>
              </a:ext>
            </a:extLst>
          </p:cNvPr>
          <p:cNvSpPr/>
          <p:nvPr/>
        </p:nvSpPr>
        <p:spPr>
          <a:xfrm>
            <a:off x="9115913" y="3630112"/>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2" name="직사각형 41">
            <a:extLst>
              <a:ext uri="{FF2B5EF4-FFF2-40B4-BE49-F238E27FC236}">
                <a16:creationId xmlns:a16="http://schemas.microsoft.com/office/drawing/2014/main" id="{E0D3DE76-9B32-5FD5-907E-F70FB37880B7}"/>
              </a:ext>
            </a:extLst>
          </p:cNvPr>
          <p:cNvSpPr/>
          <p:nvPr/>
        </p:nvSpPr>
        <p:spPr>
          <a:xfrm>
            <a:off x="2510370" y="3810404"/>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1/2</a:t>
            </a:r>
            <a:r>
              <a:rPr lang="ko-KR" altLang="en-US" sz="900">
                <a:solidFill>
                  <a:schemeClr val="tx1"/>
                </a:solidFill>
                <a:latin typeface="KoPub돋움체 Light" panose="00000300000000000000" pitchFamily="2" charset="-127"/>
                <a:ea typeface="KoPub돋움체 Light" panose="00000300000000000000" pitchFamily="2" charset="-127"/>
              </a:rPr>
              <a:t>상 예정</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43" name="직사각형 42">
            <a:extLst>
              <a:ext uri="{FF2B5EF4-FFF2-40B4-BE49-F238E27FC236}">
                <a16:creationId xmlns:a16="http://schemas.microsoft.com/office/drawing/2014/main" id="{07643E13-9D27-E724-2F41-6A38E96FFB2C}"/>
              </a:ext>
            </a:extLst>
          </p:cNvPr>
          <p:cNvSpPr/>
          <p:nvPr/>
        </p:nvSpPr>
        <p:spPr>
          <a:xfrm>
            <a:off x="3869418" y="381040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45" name="직사각형 44">
            <a:extLst>
              <a:ext uri="{FF2B5EF4-FFF2-40B4-BE49-F238E27FC236}">
                <a16:creationId xmlns:a16="http://schemas.microsoft.com/office/drawing/2014/main" id="{7E4C260B-9642-9CB1-F153-5E751B3230FA}"/>
              </a:ext>
            </a:extLst>
          </p:cNvPr>
          <p:cNvSpPr/>
          <p:nvPr/>
        </p:nvSpPr>
        <p:spPr>
          <a:xfrm>
            <a:off x="8706708" y="3810404"/>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8" name="직사각형 7">
            <a:extLst>
              <a:ext uri="{FF2B5EF4-FFF2-40B4-BE49-F238E27FC236}">
                <a16:creationId xmlns:a16="http://schemas.microsoft.com/office/drawing/2014/main" id="{FA309C5B-9625-3789-54DC-E92E57457E10}"/>
              </a:ext>
            </a:extLst>
          </p:cNvPr>
          <p:cNvSpPr/>
          <p:nvPr/>
        </p:nvSpPr>
        <p:spPr>
          <a:xfrm>
            <a:off x="5299776" y="519808"/>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JSJ</a:t>
            </a:r>
          </a:p>
          <a:p>
            <a:endParaRPr lang="en-US" altLang="ko-KR" sz="900">
              <a:solidFill>
                <a:schemeClr val="bg1"/>
              </a:solidFill>
            </a:endParaRPr>
          </a:p>
          <a:p>
            <a:pPr marL="228600" indent="-228600">
              <a:buAutoNum type="arabicPeriod"/>
            </a:pPr>
            <a:r>
              <a:rPr lang="en-US" altLang="ko-KR" sz="900">
                <a:solidFill>
                  <a:schemeClr val="bg1"/>
                </a:solidFill>
              </a:rPr>
              <a:t>KPMG </a:t>
            </a:r>
            <a:r>
              <a:rPr lang="ko-KR" altLang="en-US" sz="900">
                <a:solidFill>
                  <a:schemeClr val="bg1"/>
                </a:solidFill>
              </a:rPr>
              <a:t>양식으로 아래 그럼 다시 작업 부탁드립니다</a:t>
            </a:r>
            <a:r>
              <a:rPr lang="en-US" altLang="ko-KR" sz="900">
                <a:solidFill>
                  <a:schemeClr val="bg1"/>
                </a:solidFill>
              </a:rPr>
              <a:t>.</a:t>
            </a:r>
          </a:p>
          <a:p>
            <a:pPr marL="228600" indent="-228600">
              <a:buAutoNum type="arabicPeriod"/>
            </a:pPr>
            <a:r>
              <a:rPr lang="ko-KR" altLang="en-US" sz="900">
                <a:solidFill>
                  <a:schemeClr val="bg1"/>
                </a:solidFill>
              </a:rPr>
              <a:t>추후 </a:t>
            </a:r>
            <a:r>
              <a:rPr lang="en-US" altLang="ko-KR" sz="900">
                <a:solidFill>
                  <a:schemeClr val="bg1"/>
                </a:solidFill>
              </a:rPr>
              <a:t>Evaluate CDD </a:t>
            </a:r>
            <a:r>
              <a:rPr lang="ko-KR" altLang="en-US" sz="900">
                <a:solidFill>
                  <a:schemeClr val="bg1"/>
                </a:solidFill>
              </a:rPr>
              <a:t>리포트 상 </a:t>
            </a:r>
            <a:r>
              <a:rPr lang="en-US" altLang="ko-KR" sz="900">
                <a:solidFill>
                  <a:schemeClr val="bg1"/>
                </a:solidFill>
              </a:rPr>
              <a:t>Timeline </a:t>
            </a:r>
            <a:r>
              <a:rPr lang="ko-KR" altLang="en-US" sz="900">
                <a:solidFill>
                  <a:schemeClr val="bg1"/>
                </a:solidFill>
              </a:rPr>
              <a:t>변경 시 업데이트 필요합니다</a:t>
            </a:r>
            <a:r>
              <a:rPr lang="en-US" altLang="ko-KR" sz="900">
                <a:solidFill>
                  <a:schemeClr val="bg1"/>
                </a:solidFill>
              </a:rPr>
              <a:t>.</a:t>
            </a:r>
            <a:endParaRPr lang="ko-KR" altLang="en-US" sz="900">
              <a:solidFill>
                <a:schemeClr val="bg1"/>
              </a:solidFill>
            </a:endParaRPr>
          </a:p>
        </p:txBody>
      </p:sp>
      <p:sp>
        <p:nvSpPr>
          <p:cNvPr id="46" name="TextBox 45">
            <a:extLst>
              <a:ext uri="{FF2B5EF4-FFF2-40B4-BE49-F238E27FC236}">
                <a16:creationId xmlns:a16="http://schemas.microsoft.com/office/drawing/2014/main" id="{02B2AAD3-DDF8-C652-C8C7-2FAC657624B5}"/>
              </a:ext>
            </a:extLst>
          </p:cNvPr>
          <p:cNvSpPr txBox="1"/>
          <p:nvPr/>
        </p:nvSpPr>
        <p:spPr>
          <a:xfrm>
            <a:off x="419156" y="6196625"/>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p>
        </p:txBody>
      </p:sp>
      <p:sp>
        <p:nvSpPr>
          <p:cNvPr id="47" name="TextBox 46">
            <a:extLst>
              <a:ext uri="{FF2B5EF4-FFF2-40B4-BE49-F238E27FC236}">
                <a16:creationId xmlns:a16="http://schemas.microsoft.com/office/drawing/2014/main" id="{6ECEDD6F-1938-296D-4A14-26774F026C4B}"/>
              </a:ext>
            </a:extLst>
          </p:cNvPr>
          <p:cNvSpPr txBox="1"/>
          <p:nvPr/>
        </p:nvSpPr>
        <p:spPr>
          <a:xfrm>
            <a:off x="417560" y="6055917"/>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Note 1 : Loss of Exclusivity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독점판매권 종료 시점</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3167851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3653352604"/>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01</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Executive Summary</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8303111"/>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06</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algn="l" defTabSz="661751" rtl="0" eaLnBrk="1" latinLnBrk="1" hangingPunct="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Valuation Result</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7185705"/>
                  </a:ext>
                </a:extLst>
              </a:tr>
            </a:tbl>
          </a:graphicData>
        </a:graphic>
      </p:graphicFrame>
    </p:spTree>
    <p:extLst>
      <p:ext uri="{BB962C8B-B14F-4D97-AF65-F5344CB8AC3E}">
        <p14:creationId xmlns:p14="http://schemas.microsoft.com/office/powerpoint/2010/main" val="3473700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평가를 위한 일반 가정은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General Assumptions</a:t>
            </a:r>
            <a:endParaRPr lang="en-US" altLang="ko-KR" sz="2800"/>
          </a:p>
        </p:txBody>
      </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2" name="Group 4">
            <a:extLst>
              <a:ext uri="{FF2B5EF4-FFF2-40B4-BE49-F238E27FC236}">
                <a16:creationId xmlns:a16="http://schemas.microsoft.com/office/drawing/2014/main" id="{588CE346-E59D-CD17-0150-6820EABC4B65}"/>
              </a:ext>
            </a:extLst>
          </p:cNvPr>
          <p:cNvGraphicFramePr>
            <a:graphicFrameLocks noGrp="1"/>
          </p:cNvGraphicFramePr>
          <p:nvPr>
            <p:custDataLst>
              <p:tags r:id="rId1"/>
            </p:custDataLst>
            <p:extLst>
              <p:ext uri="{D42A27DB-BD31-4B8C-83A1-F6EECF244321}">
                <p14:modId xmlns:p14="http://schemas.microsoft.com/office/powerpoint/2010/main" val="3979317017"/>
              </p:ext>
            </p:extLst>
          </p:nvPr>
        </p:nvGraphicFramePr>
        <p:xfrm>
          <a:off x="489600" y="1422400"/>
          <a:ext cx="8925770" cy="4857171"/>
        </p:xfrm>
        <a:graphic>
          <a:graphicData uri="http://schemas.openxmlformats.org/drawingml/2006/table">
            <a:tbl>
              <a:tblPr/>
              <a:tblGrid>
                <a:gridCol w="2001796">
                  <a:extLst>
                    <a:ext uri="{9D8B030D-6E8A-4147-A177-3AD203B41FA5}">
                      <a16:colId xmlns:a16="http://schemas.microsoft.com/office/drawing/2014/main" val="20000"/>
                    </a:ext>
                  </a:extLst>
                </a:gridCol>
                <a:gridCol w="6923974">
                  <a:extLst>
                    <a:ext uri="{9D8B030D-6E8A-4147-A177-3AD203B41FA5}">
                      <a16:colId xmlns:a16="http://schemas.microsoft.com/office/drawing/2014/main" val="20001"/>
                    </a:ext>
                  </a:extLst>
                </a:gridCol>
              </a:tblGrid>
              <a:tr h="216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kern="1200" cap="none" normalizeH="0" baseline="0">
                          <a:ln>
                            <a:noFill/>
                          </a:ln>
                          <a:solidFill>
                            <a:schemeClr val="bg1"/>
                          </a:solidFill>
                          <a:effectLst/>
                          <a:latin typeface="KoPub돋움체 Medium" panose="00000600000000000000" pitchFamily="2" charset="-127"/>
                          <a:ea typeface="KoPub돋움체 Medium" panose="00000600000000000000" pitchFamily="2" charset="-127"/>
                          <a:cs typeface="Arial"/>
                        </a:rPr>
                        <a:t>General Assumptions</a:t>
                      </a:r>
                    </a:p>
                  </a:txBody>
                  <a:tcPr marL="36000" marR="3600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lnL w="12700" cmpd="sng">
                      <a:noFill/>
                      <a:prstDash val="solid"/>
                    </a:lnL>
                  </a:tcPr>
                </a:tc>
                <a:extLst>
                  <a:ext uri="{0D108BD9-81ED-4DB2-BD59-A6C34878D82A}">
                    <a16:rowId xmlns:a16="http://schemas.microsoft.com/office/drawing/2014/main" val="10000"/>
                  </a:ext>
                </a:extLst>
              </a:tr>
              <a:tr h="216000">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ko-KR" altLang="en-US"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구분</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tc>
                  <a:txBody>
                    <a:body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US"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Descriptions</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12700" cmpd="sng">
                      <a:noFill/>
                      <a:prstDash val="soli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extLst>
                  <a:ext uri="{0D108BD9-81ED-4DB2-BD59-A6C34878D82A}">
                    <a16:rowId xmlns:a16="http://schemas.microsoft.com/office/drawing/2014/main" val="10001"/>
                  </a:ext>
                </a:extLst>
              </a:tr>
              <a:tr h="466650">
                <a:tc>
                  <a:txBody>
                    <a:bodyPr/>
                    <a:lstStyle/>
                    <a:p>
                      <a:pPr algn="ctr" latinLnBrk="1"/>
                      <a:r>
                        <a:rPr lang="ko-KR" altLang="en-US" sz="1000" b="1">
                          <a:latin typeface="KoPub돋움체 Medium" panose="00000600000000000000" pitchFamily="2" charset="-127"/>
                          <a:ea typeface="KoPub돋움체 Medium" panose="00000600000000000000" pitchFamily="2" charset="-127"/>
                        </a:rPr>
                        <a:t>평가대상자산</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신약 개발 파이프라인 관련 무형자산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(IPR&amp;D)</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FL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신규난소암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RC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재발난소암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Anti-MUC1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췌장암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4762870"/>
                  </a:ext>
                </a:extLst>
              </a:tr>
              <a:tr h="281940">
                <a:tc>
                  <a:txBody>
                    <a:bodyPr/>
                    <a:lstStyle/>
                    <a:p>
                      <a:pPr algn="ctr" latinLnBrk="1"/>
                      <a:r>
                        <a:rPr lang="ko-KR" altLang="en-US" sz="1000" b="1">
                          <a:latin typeface="KoPub돋움체 Medium" panose="00000600000000000000" pitchFamily="2" charset="-127"/>
                          <a:ea typeface="KoPub돋움체 Medium" panose="00000600000000000000" pitchFamily="2" charset="-127"/>
                        </a:rPr>
                        <a:t>평가기준일</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2023-09-30</a:t>
                      </a: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9950238"/>
                  </a:ext>
                </a:extLst>
              </a:tr>
              <a:tr h="562950">
                <a:tc>
                  <a:txBody>
                    <a:bodyPr/>
                    <a:lstStyle/>
                    <a:p>
                      <a:pPr algn="ctr" latinLnBrk="1"/>
                      <a:r>
                        <a:rPr lang="ko-KR" altLang="en-US" sz="1000" b="1">
                          <a:latin typeface="KoPub돋움체 Medium" panose="00000600000000000000" pitchFamily="2" charset="-127"/>
                          <a:ea typeface="KoPub돋움체 Medium" panose="00000600000000000000" pitchFamily="2" charset="-127"/>
                        </a:rPr>
                        <a:t>평가방법</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이익접근법 중 로열티절감법</a:t>
                      </a:r>
                      <a:r>
                        <a:rPr kumimoji="0" lang="en-US" altLang="ko-KR"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(Relief From Royalty Method; RFRM)</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단</a:t>
                      </a:r>
                      <a:r>
                        <a:rPr kumimoji="0" lang="en-US" altLang="ko-KR"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임상을 성공해야만 사업화가 가능한 신약 개발사업의 특수성을 반영하기 위해 위험조정 </a:t>
                      </a:r>
                      <a:r>
                        <a:rPr kumimoji="0" lang="ko-KR" altLang="en-US" sz="900" b="0" i="0" u="none" strike="noStrike" kern="1200" cap="none" normalizeH="0" baseline="0" err="1">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순현재가치법</a:t>
                      </a:r>
                      <a:r>
                        <a:rPr kumimoji="0" lang="en-US" altLang="ko-KR"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a:t>
                      </a:r>
                      <a:r>
                        <a:rPr kumimoji="0" lang="en-US" altLang="ko-KR" sz="900" b="0" i="0" u="none" strike="noStrike" kern="1200" cap="none" normalizeH="0" baseline="0" err="1">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rNPV</a:t>
                      </a:r>
                      <a:r>
                        <a:rPr kumimoji="0" lang="en-US" altLang="ko-KR"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의 방법론을 적용하여 신약승인확률</a:t>
                      </a:r>
                      <a:r>
                        <a:rPr kumimoji="0" lang="en-US" altLang="ko-KR"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(POS)</a:t>
                      </a:r>
                      <a:r>
                        <a:rPr kumimoji="0" lang="ko-KR" altLang="en-US"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 등의 요소를 추가적으로 고려</a:t>
                      </a:r>
                      <a:endParaRPr kumimoji="0" lang="en-US" altLang="ko-KR"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rPr>
                        <a:t>각 평가대상자산의 평가기준일 현재 시점의 임상 단계와 유사한 로열티 사례를 통해 로열티율 산정</a:t>
                      </a:r>
                      <a:endParaRPr kumimoji="0" lang="en-US" altLang="ko-KR" sz="900" b="0" i="0" u="none" strike="noStrike" kern="1200" cap="none" normalizeH="0" baseline="0">
                        <a:ln>
                          <a:noFill/>
                        </a:ln>
                        <a:solidFill>
                          <a:schemeClr val="tx1"/>
                        </a:solidFill>
                        <a:effectLst/>
                        <a:highlight>
                          <a:srgbClr val="FFFF00"/>
                        </a:highligh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6639666"/>
                  </a:ext>
                </a:extLst>
              </a:tr>
              <a:tr h="990105">
                <a:tc>
                  <a:txBody>
                    <a:bodyPr/>
                    <a:lstStyle/>
                    <a:p>
                      <a:pPr algn="ctr" latinLnBrk="1"/>
                      <a:r>
                        <a:rPr lang="ko-KR" altLang="en-US" sz="1000" b="1">
                          <a:latin typeface="KoPub돋움체 Medium" panose="00000600000000000000" pitchFamily="2" charset="-127"/>
                          <a:ea typeface="KoPub돋움체 Medium" panose="00000600000000000000" pitchFamily="2" charset="-127"/>
                        </a:rPr>
                        <a:t>추정기간</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주력 시장인 미국을 기준으로 </a:t>
                      </a:r>
                      <a:r>
                        <a:rPr lang="en-US" altLang="ko-KR" sz="900" b="0" i="0" u="none" strike="noStrike" err="1">
                          <a:solidFill>
                            <a:srgbClr val="000000"/>
                          </a:solidFill>
                          <a:effectLst/>
                          <a:latin typeface="KoPub돋움체 Medium" panose="00000600000000000000" pitchFamily="2" charset="-127"/>
                          <a:ea typeface="KoPub돋움체 Medium" panose="00000600000000000000" pitchFamily="2" charset="-127"/>
                        </a:rPr>
                        <a:t>LoE</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상업화 개시 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년</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및 </a:t>
                      </a:r>
                      <a:r>
                        <a:rPr lang="ko-KR" altLang="en-US" sz="900" b="0" i="0" u="none" strike="noStrike" err="1">
                          <a:solidFill>
                            <a:srgbClr val="000000"/>
                          </a:solidFill>
                          <a:effectLst/>
                          <a:latin typeface="KoPub돋움체 Medium" panose="00000600000000000000" pitchFamily="2" charset="-127"/>
                          <a:ea typeface="KoPub돋움체 Medium" panose="00000600000000000000" pitchFamily="2" charset="-127"/>
                        </a:rPr>
                        <a:t>바이오시밀러</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발매</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altLang="ko-KR" sz="900" b="0" i="0" u="none" strike="noStrike" err="1">
                          <a:solidFill>
                            <a:srgbClr val="000000"/>
                          </a:solidFill>
                          <a:effectLst/>
                          <a:latin typeface="KoPub돋움체 Medium" panose="00000600000000000000" pitchFamily="2" charset="-127"/>
                          <a:ea typeface="KoPub돋움체 Medium" panose="00000600000000000000" pitchFamily="2" charset="-127"/>
                        </a:rPr>
                        <a:t>LoE</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0~2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년</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를 고려하여</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각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Pipeline</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별로 </a:t>
                      </a:r>
                      <a:r>
                        <a:rPr lang="en-US" altLang="ko-KR" sz="900" b="0" i="0" u="none" strike="noStrike" err="1">
                          <a:solidFill>
                            <a:srgbClr val="000000"/>
                          </a:solidFill>
                          <a:effectLst/>
                          <a:latin typeface="KoPub돋움체 Medium" panose="00000600000000000000" pitchFamily="2" charset="-127"/>
                          <a:ea typeface="KoPub돋움체 Medium" panose="00000600000000000000" pitchFamily="2" charset="-127"/>
                        </a:rPr>
                        <a:t>LoE</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개년을 평가 대상기간으로 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FL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신규난소암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 2023.10.01 ~ 2040.12.31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2026</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LoE</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2038</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RC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재발난소암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 2023.10.01 ~ 2040.12.31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2029</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LoE</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2038</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30000">
                          <a:ln>
                            <a:noFill/>
                          </a:ln>
                          <a:solidFill>
                            <a:schemeClr val="tx1"/>
                          </a:solidFill>
                          <a:effectLst/>
                          <a:latin typeface="KoPub돋움체 Medium" panose="00000600000000000000" pitchFamily="2" charset="-127"/>
                          <a:ea typeface="KoPub돋움체 Medium" panose="00000600000000000000" pitchFamily="2" charset="-127"/>
                          <a:cs typeface="+mn-cs"/>
                        </a:rPr>
                        <a:t>1</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Anti-MUC1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췌장암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 2023.10.01 ~ 2046.12.31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2034</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LoE</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 2044</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spc="0" normalizeH="0" baseline="0" noProof="0" err="1">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LoE</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및 </a:t>
                      </a:r>
                      <a:r>
                        <a:rPr kumimoji="0" lang="ko-KR" altLang="en-US" sz="900" b="0" i="0" u="none" strike="noStrike" kern="1200" cap="none" spc="0" normalizeH="0" baseline="0" noProof="0" err="1">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바이오시밀러</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 출시 이후 판매가격 및 환자점유율 하락이 예상됨에 따라 손상검토의 목적 상 영구현금흐름은 가정하지 아니함</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5816528"/>
                  </a:ext>
                </a:extLst>
              </a:tr>
              <a:tr h="294585">
                <a:tc>
                  <a:txBody>
                    <a:bodyPr/>
                    <a:lstStyle/>
                    <a:p>
                      <a:pPr algn="ctr" latinLnBrk="1"/>
                      <a:r>
                        <a:rPr lang="ko-KR" altLang="en-US" sz="1000" b="1">
                          <a:latin typeface="KoPub돋움체 Medium" panose="00000600000000000000" pitchFamily="2" charset="-127"/>
                          <a:ea typeface="KoPub돋움체 Medium" panose="00000600000000000000" pitchFamily="2" charset="-127"/>
                        </a:rPr>
                        <a:t>현금흐름에 대한 가정</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현금흐름은 기중에 발생하는 것으로 가정</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7091823"/>
                  </a:ext>
                </a:extLst>
              </a:tr>
              <a:tr h="294585">
                <a:tc>
                  <a:txBody>
                    <a:bodyPr/>
                    <a:lstStyle/>
                    <a:p>
                      <a:pPr algn="ctr" latinLnBrk="1"/>
                      <a:r>
                        <a:rPr lang="ko-KR" altLang="en-US" sz="1000" b="1">
                          <a:latin typeface="KoPub돋움체 Medium" panose="00000600000000000000" pitchFamily="2" charset="-127"/>
                          <a:ea typeface="KoPub돋움체 Medium" panose="00000600000000000000" pitchFamily="2" charset="-127"/>
                        </a:rPr>
                        <a:t>법인세율</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26.4%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향후 추정기간 평가대상자산으로부터 창출되는 매출액 및 현금흐름 수준을 고려하여 대한민국 법인세법 상 법인세 최고 구간</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(24%)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및</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지방소득세를 포함한 한계법인세율 적용</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2368196"/>
                  </a:ext>
                </a:extLst>
              </a:tr>
              <a:tr h="294585">
                <a:tc>
                  <a:txBody>
                    <a:bodyPr/>
                    <a:lstStyle/>
                    <a:p>
                      <a:pPr algn="ctr" latinLnBrk="1"/>
                      <a:r>
                        <a:rPr lang="ko-KR" altLang="en-US" sz="1000" b="1">
                          <a:latin typeface="KoPub돋움체 Medium" panose="00000600000000000000" pitchFamily="2" charset="-127"/>
                          <a:ea typeface="KoPub돋움체 Medium" panose="00000600000000000000" pitchFamily="2" charset="-127"/>
                        </a:rPr>
                        <a:t>환율</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‘23</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년 </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9</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월 말 원</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달러 환율 준용 </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(1344.8</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원</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달러</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9016754"/>
                  </a:ext>
                </a:extLst>
              </a:tr>
              <a:tr h="18807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a:latin typeface="KoPub돋움체 Medium" panose="00000600000000000000" pitchFamily="2" charset="-127"/>
                          <a:ea typeface="KoPub돋움체 Medium" panose="00000600000000000000" pitchFamily="2" charset="-127"/>
                        </a:rPr>
                        <a:t>할인율 </a:t>
                      </a:r>
                      <a:r>
                        <a:rPr lang="en-US" altLang="ko-KR" sz="1000" b="1">
                          <a:latin typeface="KoPub돋움체 Medium" panose="00000600000000000000" pitchFamily="2" charset="-127"/>
                          <a:ea typeface="KoPub돋움체 Medium" panose="00000600000000000000" pitchFamily="2" charset="-127"/>
                        </a:rPr>
                        <a:t>(WACC)</a:t>
                      </a:r>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22.74%</a:t>
                      </a:r>
                      <a:endPar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5439219"/>
                  </a:ext>
                </a:extLst>
              </a:tr>
            </a:tbl>
          </a:graphicData>
        </a:graphic>
      </p:graphicFrame>
      <p:sp>
        <p:nvSpPr>
          <p:cNvPr id="3" name="직사각형 2">
            <a:extLst>
              <a:ext uri="{FF2B5EF4-FFF2-40B4-BE49-F238E27FC236}">
                <a16:creationId xmlns:a16="http://schemas.microsoft.com/office/drawing/2014/main" id="{6534631C-B8E5-FFC3-1B01-86CE2B32CFF6}"/>
              </a:ext>
            </a:extLst>
          </p:cNvPr>
          <p:cNvSpPr/>
          <p:nvPr/>
        </p:nvSpPr>
        <p:spPr>
          <a:xfrm>
            <a:off x="4658929" y="503215"/>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KTM</a:t>
            </a:r>
            <a:endParaRPr lang="ko-KR" altLang="en-US" sz="900">
              <a:solidFill>
                <a:schemeClr val="bg1"/>
              </a:solidFill>
            </a:endParaRPr>
          </a:p>
        </p:txBody>
      </p:sp>
      <p:sp>
        <p:nvSpPr>
          <p:cNvPr id="4" name="TextBox 3">
            <a:extLst>
              <a:ext uri="{FF2B5EF4-FFF2-40B4-BE49-F238E27FC236}">
                <a16:creationId xmlns:a16="http://schemas.microsoft.com/office/drawing/2014/main" id="{D3A397E2-6A05-0E8A-F4F1-C75CA6F74C67}"/>
              </a:ext>
            </a:extLst>
          </p:cNvPr>
          <p:cNvSpPr txBox="1"/>
          <p:nvPr/>
        </p:nvSpPr>
        <p:spPr>
          <a:xfrm>
            <a:off x="417560" y="6254037"/>
            <a:ext cx="6265180"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Note 1 : Oregovomab RC</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의 경우 관련 특허 등이 </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FL</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과 동일함에 따라 </a:t>
            </a:r>
            <a:r>
              <a:rPr lang="en-US" altLang="ko-KR" sz="800" err="1">
                <a:solidFill>
                  <a:schemeClr val="bg1">
                    <a:lumMod val="50000"/>
                  </a:schemeClr>
                </a:solidFill>
                <a:latin typeface="KoPub돋움체 Medium" panose="00000600000000000000" pitchFamily="2" charset="-127"/>
                <a:ea typeface="KoPub돋움체 Medium" panose="00000600000000000000" pitchFamily="2" charset="-127"/>
              </a:rPr>
              <a:t>LoE</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시점을 </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FL</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과 동일하게 가정함</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1034795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평가를 위한 주요 가정은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Key Assumptions (1/X)</a:t>
            </a:r>
            <a:endParaRPr lang="en-US" altLang="ko-KR" sz="2800"/>
          </a:p>
        </p:txBody>
      </p:sp>
      <p:graphicFrame>
        <p:nvGraphicFramePr>
          <p:cNvPr id="2" name="Group 4">
            <a:extLst>
              <a:ext uri="{FF2B5EF4-FFF2-40B4-BE49-F238E27FC236}">
                <a16:creationId xmlns:a16="http://schemas.microsoft.com/office/drawing/2014/main" id="{588CE346-E59D-CD17-0150-6820EABC4B65}"/>
              </a:ext>
            </a:extLst>
          </p:cNvPr>
          <p:cNvGraphicFramePr>
            <a:graphicFrameLocks noGrp="1"/>
          </p:cNvGraphicFramePr>
          <p:nvPr>
            <p:custDataLst>
              <p:tags r:id="rId1"/>
            </p:custDataLst>
            <p:extLst>
              <p:ext uri="{D42A27DB-BD31-4B8C-83A1-F6EECF244321}">
                <p14:modId xmlns:p14="http://schemas.microsoft.com/office/powerpoint/2010/main" val="1815300125"/>
              </p:ext>
            </p:extLst>
          </p:nvPr>
        </p:nvGraphicFramePr>
        <p:xfrm>
          <a:off x="489600" y="1422400"/>
          <a:ext cx="8925770" cy="4930802"/>
        </p:xfrm>
        <a:graphic>
          <a:graphicData uri="http://schemas.openxmlformats.org/drawingml/2006/table">
            <a:tbl>
              <a:tblPr/>
              <a:tblGrid>
                <a:gridCol w="1000898">
                  <a:extLst>
                    <a:ext uri="{9D8B030D-6E8A-4147-A177-3AD203B41FA5}">
                      <a16:colId xmlns:a16="http://schemas.microsoft.com/office/drawing/2014/main" val="20000"/>
                    </a:ext>
                  </a:extLst>
                </a:gridCol>
                <a:gridCol w="1000898">
                  <a:extLst>
                    <a:ext uri="{9D8B030D-6E8A-4147-A177-3AD203B41FA5}">
                      <a16:colId xmlns:a16="http://schemas.microsoft.com/office/drawing/2014/main" val="1313220568"/>
                    </a:ext>
                  </a:extLst>
                </a:gridCol>
                <a:gridCol w="6923974">
                  <a:extLst>
                    <a:ext uri="{9D8B030D-6E8A-4147-A177-3AD203B41FA5}">
                      <a16:colId xmlns:a16="http://schemas.microsoft.com/office/drawing/2014/main" val="20001"/>
                    </a:ext>
                  </a:extLst>
                </a:gridCol>
              </a:tblGrid>
              <a:tr h="216000">
                <a:tc gridSpan="3">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kern="1200" cap="none" normalizeH="0" baseline="0">
                          <a:ln>
                            <a:noFill/>
                          </a:ln>
                          <a:solidFill>
                            <a:schemeClr val="bg1"/>
                          </a:solidFill>
                          <a:effectLst/>
                          <a:latin typeface="KoPub돋움체 Medium" panose="00000600000000000000" pitchFamily="2" charset="-127"/>
                          <a:ea typeface="KoPub돋움체 Medium" panose="00000600000000000000" pitchFamily="2" charset="-127"/>
                          <a:cs typeface="Arial"/>
                        </a:rPr>
                        <a:t>Key Assumptions</a:t>
                      </a:r>
                    </a:p>
                  </a:txBody>
                  <a:tcPr marL="36000" marR="3600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ko-KR" altLang="en-US"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구분</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tc hMerge="1">
                  <a:txBody>
                    <a:body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endParaRPr kumimoji="0" lang="en-GB" altLang="ko-KR" sz="900" b="0" i="0" u="none" strike="noStrike" cap="none" normalizeH="0" baseline="0">
                        <a:ln>
                          <a:noFill/>
                        </a:ln>
                        <a:solidFill>
                          <a:schemeClr val="bg1"/>
                        </a:solidFill>
                        <a:effectLst/>
                        <a:latin typeface="KoPub돋움체 Bold" panose="02020603020101020101" pitchFamily="18" charset="-127"/>
                        <a:ea typeface="KoPub돋움체 Bold" panose="02020603020101020101" pitchFamily="18"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005EB8"/>
                    </a:solidFill>
                  </a:tcPr>
                </a:tc>
                <a:tc>
                  <a:txBody>
                    <a:body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US"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Descriptions</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extLst>
                  <a:ext uri="{0D108BD9-81ED-4DB2-BD59-A6C34878D82A}">
                    <a16:rowId xmlns:a16="http://schemas.microsoft.com/office/drawing/2014/main" val="10001"/>
                  </a:ext>
                </a:extLst>
              </a:tr>
              <a:tr h="2893412">
                <a:tc gridSpan="2">
                  <a:txBody>
                    <a:bodyPr/>
                    <a:lstStyle/>
                    <a:p>
                      <a:pPr algn="ctr" latinLnBrk="1"/>
                      <a:r>
                        <a:rPr lang="ko-KR" altLang="en-US" sz="1000" b="1">
                          <a:latin typeface="KoPub돋움체 Medium" panose="00000600000000000000" pitchFamily="2" charset="-127"/>
                          <a:ea typeface="KoPub돋움체 Medium" panose="00000600000000000000" pitchFamily="2" charset="-127"/>
                        </a:rPr>
                        <a:t>매출액</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hMerge="1">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외부전문가</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(EYCA)</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각</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국가별 적합</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환자 인구</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환자 점유율 및 예상 약가 전망치를 준용하여</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각 </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Pipeline</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별 향후 연도별 매출액을 가정</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0" marR="0" lvl="1" indent="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None/>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0" marR="0" lvl="1" indent="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None/>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8659353"/>
                  </a:ext>
                </a:extLst>
              </a:tr>
              <a:tr h="597297">
                <a:tc rowSpan="2">
                  <a:txBody>
                    <a:bodyPr/>
                    <a:lstStyle/>
                    <a:p>
                      <a:pPr algn="ctr" latinLnBrk="1"/>
                      <a:r>
                        <a:rPr lang="ko-KR" altLang="en-US" sz="1000" b="1">
                          <a:latin typeface="KoPub돋움체 Medium" panose="00000600000000000000" pitchFamily="2" charset="-127"/>
                          <a:ea typeface="KoPub돋움체 Medium" panose="00000600000000000000" pitchFamily="2" charset="-127"/>
                        </a:rPr>
                        <a:t>판매 방식</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a:t>
                      </a:r>
                    </a:p>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FL / RC )</a:t>
                      </a: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회사는 향후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FDA</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승인 및 상업화 개시 전까지의 모든 임상비용을 직접 부담하며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이후 미국 지역에서는 직접판매</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그 외 지역에서는 각 지역별 로컬 제약사에 대한 라이선스 아웃을 계획하고 있는 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해당 내용을 추정에 반영함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미국 외 지역에서는 라이선스 계약에 대하여 </a:t>
                      </a:r>
                      <a:r>
                        <a:rPr kumimoji="0" lang="ko-KR" altLang="en-US"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로열티율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30%</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와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Upfront </a:t>
                      </a:r>
                      <a:r>
                        <a:rPr kumimoji="0" lang="ko-KR" altLang="en-US"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및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Milestone USD 5.1m</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를 적용함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현재 각</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제약사와 체결 중인 실제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Term-sheet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에 근거하여</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Out-lier</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를 제외한 평균로열티율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30%</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를 산정하였으며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계약이 확정된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건의 계약에 대하여만 관련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Upfront Fee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및 승인요건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Milestone</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을 보수적으로 반영함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9407594"/>
                  </a:ext>
                </a:extLst>
              </a:tr>
              <a:tr h="407940">
                <a:tc vMerge="1">
                  <a:txBody>
                    <a:bodyPr/>
                    <a:lstStyle/>
                    <a:p>
                      <a:pPr algn="ctr" latinLnBrk="1"/>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Anti-MUC1</a:t>
                      </a: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현 임상 단계에서 라이선스 이전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(License-Out)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시 예상되는 로열티율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(11%)</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『Royalty Source』</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라이선스 사례로부터 평가대상과 유사사례를 선정하기 위해 적응증</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임상단계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시점</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대상</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지역</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제공자 영리성</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Upfront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수준을 기준으로 예상 로열티율 산정</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5439219"/>
                  </a:ext>
                </a:extLst>
              </a:tr>
            </a:tbl>
          </a:graphicData>
        </a:graphic>
      </p:graphicFrame>
      <p:sp>
        <p:nvSpPr>
          <p:cNvPr id="4" name="직사각형 3">
            <a:extLst>
              <a:ext uri="{FF2B5EF4-FFF2-40B4-BE49-F238E27FC236}">
                <a16:creationId xmlns:a16="http://schemas.microsoft.com/office/drawing/2014/main" id="{98563B27-1E81-ED72-263F-09A4901EF1FB}"/>
              </a:ext>
            </a:extLst>
          </p:cNvPr>
          <p:cNvSpPr/>
          <p:nvPr/>
        </p:nvSpPr>
        <p:spPr>
          <a:xfrm>
            <a:off x="2744368" y="2409192"/>
            <a:ext cx="900000" cy="4956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000" b="1">
                <a:solidFill>
                  <a:schemeClr val="bg1"/>
                </a:solidFill>
                <a:latin typeface="KoPub돋움체 Medium" panose="00000600000000000000" pitchFamily="2" charset="-127"/>
                <a:ea typeface="KoPub돋움체 Medium" panose="00000600000000000000" pitchFamily="2" charset="-127"/>
              </a:rPr>
              <a:t>적합 환자 인구</a:t>
            </a:r>
          </a:p>
        </p:txBody>
      </p:sp>
      <p:sp>
        <p:nvSpPr>
          <p:cNvPr id="6" name="직사각형 5">
            <a:extLst>
              <a:ext uri="{FF2B5EF4-FFF2-40B4-BE49-F238E27FC236}">
                <a16:creationId xmlns:a16="http://schemas.microsoft.com/office/drawing/2014/main" id="{F93D7389-3EA6-B6C7-6B48-8719B2A97D4F}"/>
              </a:ext>
            </a:extLst>
          </p:cNvPr>
          <p:cNvSpPr/>
          <p:nvPr/>
        </p:nvSpPr>
        <p:spPr>
          <a:xfrm>
            <a:off x="5378996" y="2409192"/>
            <a:ext cx="900000" cy="496800"/>
          </a:xfrm>
          <a:prstGeom prst="rect">
            <a:avLst/>
          </a:prstGeom>
          <a:solidFill>
            <a:srgbClr val="00338D"/>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KoPub돋움체 Medium" panose="00000600000000000000" pitchFamily="2" charset="-127"/>
                <a:ea typeface="KoPub돋움체 Medium" panose="00000600000000000000" pitchFamily="2" charset="-127"/>
              </a:rPr>
              <a:t>연간 판매량 </a:t>
            </a:r>
            <a:r>
              <a:rPr lang="en-US" altLang="ko-KR" sz="900" b="1">
                <a:solidFill>
                  <a:schemeClr val="bg1"/>
                </a:solidFill>
                <a:latin typeface="KoPub돋움체 Medium" panose="00000600000000000000" pitchFamily="2" charset="-127"/>
                <a:ea typeface="KoPub돋움체 Medium" panose="00000600000000000000" pitchFamily="2" charset="-127"/>
              </a:rPr>
              <a:t>(Q)</a:t>
            </a:r>
            <a:r>
              <a:rPr lang="ko-KR" altLang="en-US" sz="900" b="1">
                <a:solidFill>
                  <a:schemeClr val="bg1"/>
                </a:solidFill>
                <a:latin typeface="KoPub돋움체 Medium" panose="00000600000000000000" pitchFamily="2" charset="-127"/>
                <a:ea typeface="KoPub돋움체 Medium" panose="00000600000000000000" pitchFamily="2" charset="-127"/>
              </a:rPr>
              <a:t> </a:t>
            </a:r>
          </a:p>
        </p:txBody>
      </p:sp>
      <p:sp>
        <p:nvSpPr>
          <p:cNvPr id="7" name="직사각형 6">
            <a:extLst>
              <a:ext uri="{FF2B5EF4-FFF2-40B4-BE49-F238E27FC236}">
                <a16:creationId xmlns:a16="http://schemas.microsoft.com/office/drawing/2014/main" id="{B00761A6-EC16-A174-E930-73BBC5C72F10}"/>
              </a:ext>
            </a:extLst>
          </p:cNvPr>
          <p:cNvSpPr/>
          <p:nvPr/>
        </p:nvSpPr>
        <p:spPr>
          <a:xfrm>
            <a:off x="6695896" y="2415406"/>
            <a:ext cx="900000" cy="516990"/>
          </a:xfrm>
          <a:prstGeom prst="rect">
            <a:avLst/>
          </a:prstGeom>
          <a:solidFill>
            <a:srgbClr val="FD349C"/>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KoPub돋움체 Medium" panose="00000600000000000000" pitchFamily="2" charset="-127"/>
                <a:ea typeface="KoPub돋움체 Medium" panose="00000600000000000000" pitchFamily="2" charset="-127"/>
              </a:rPr>
              <a:t>예상 약가</a:t>
            </a:r>
            <a:r>
              <a:rPr lang="en-US" altLang="ko-KR" sz="900" b="1">
                <a:solidFill>
                  <a:schemeClr val="bg1"/>
                </a:solidFill>
                <a:latin typeface="KoPub돋움체 Medium" panose="00000600000000000000" pitchFamily="2" charset="-127"/>
                <a:ea typeface="KoPub돋움체 Medium" panose="00000600000000000000" pitchFamily="2" charset="-127"/>
              </a:rPr>
              <a:t>(P)</a:t>
            </a:r>
            <a:endParaRPr lang="ko-KR" altLang="en-US" sz="900" b="1">
              <a:solidFill>
                <a:schemeClr val="bg1"/>
              </a:solidFill>
              <a:latin typeface="KoPub돋움체 Medium" panose="00000600000000000000" pitchFamily="2" charset="-127"/>
              <a:ea typeface="KoPub돋움체 Medium" panose="00000600000000000000" pitchFamily="2" charset="-127"/>
            </a:endParaRPr>
          </a:p>
        </p:txBody>
      </p:sp>
      <p:sp>
        <p:nvSpPr>
          <p:cNvPr id="8" name="직사각형 7">
            <a:extLst>
              <a:ext uri="{FF2B5EF4-FFF2-40B4-BE49-F238E27FC236}">
                <a16:creationId xmlns:a16="http://schemas.microsoft.com/office/drawing/2014/main" id="{1D06E33B-3375-7DE4-1C93-DF9DB3012887}"/>
              </a:ext>
            </a:extLst>
          </p:cNvPr>
          <p:cNvSpPr/>
          <p:nvPr/>
        </p:nvSpPr>
        <p:spPr>
          <a:xfrm>
            <a:off x="7987952" y="2411295"/>
            <a:ext cx="900000" cy="503133"/>
          </a:xfrm>
          <a:prstGeom prst="rect">
            <a:avLst/>
          </a:prstGeom>
          <a:solidFill>
            <a:srgbClr val="7213EA"/>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b="1">
                <a:solidFill>
                  <a:schemeClr val="bg1"/>
                </a:solidFill>
                <a:latin typeface="KoPub돋움체 Medium" panose="00000600000000000000" pitchFamily="2" charset="-127"/>
                <a:ea typeface="KoPub돋움체 Medium" panose="00000600000000000000" pitchFamily="2" charset="-127"/>
              </a:rPr>
              <a:t>Pipeline </a:t>
            </a:r>
            <a:r>
              <a:rPr lang="ko-KR" altLang="en-US" sz="900" b="1">
                <a:solidFill>
                  <a:schemeClr val="bg1"/>
                </a:solidFill>
                <a:latin typeface="KoPub돋움체 Medium" panose="00000600000000000000" pitchFamily="2" charset="-127"/>
                <a:ea typeface="KoPub돋움체 Medium" panose="00000600000000000000" pitchFamily="2" charset="-127"/>
              </a:rPr>
              <a:t>별</a:t>
            </a:r>
            <a:r>
              <a:rPr lang="en-US" altLang="ko-KR" sz="900" b="1">
                <a:solidFill>
                  <a:schemeClr val="bg1"/>
                </a:solidFill>
                <a:latin typeface="KoPub돋움체 Medium" panose="00000600000000000000" pitchFamily="2" charset="-127"/>
                <a:ea typeface="KoPub돋움체 Medium" panose="00000600000000000000" pitchFamily="2" charset="-127"/>
              </a:rPr>
              <a:t> </a:t>
            </a:r>
            <a:r>
              <a:rPr lang="ko-KR" altLang="en-US" sz="900" b="1">
                <a:solidFill>
                  <a:schemeClr val="bg1"/>
                </a:solidFill>
                <a:latin typeface="KoPub돋움체 Medium" panose="00000600000000000000" pitchFamily="2" charset="-127"/>
                <a:ea typeface="KoPub돋움체 Medium" panose="00000600000000000000" pitchFamily="2" charset="-127"/>
              </a:rPr>
              <a:t>매출</a:t>
            </a:r>
          </a:p>
        </p:txBody>
      </p:sp>
      <p:sp>
        <p:nvSpPr>
          <p:cNvPr id="9" name="같음 기호 8">
            <a:extLst>
              <a:ext uri="{FF2B5EF4-FFF2-40B4-BE49-F238E27FC236}">
                <a16:creationId xmlns:a16="http://schemas.microsoft.com/office/drawing/2014/main" id="{640B9E1C-E8D0-2E53-8A37-86B93615AADC}"/>
              </a:ext>
            </a:extLst>
          </p:cNvPr>
          <p:cNvSpPr/>
          <p:nvPr/>
        </p:nvSpPr>
        <p:spPr>
          <a:xfrm rot="10800000">
            <a:off x="5008980" y="2488695"/>
            <a:ext cx="325368" cy="316801"/>
          </a:xfrm>
          <a:prstGeom prst="mathEqual">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0" name="곱하기 기호 9">
            <a:extLst>
              <a:ext uri="{FF2B5EF4-FFF2-40B4-BE49-F238E27FC236}">
                <a16:creationId xmlns:a16="http://schemas.microsoft.com/office/drawing/2014/main" id="{A0C977D3-AFF9-7FA4-AED3-C90CEAD1BB17}"/>
              </a:ext>
            </a:extLst>
          </p:cNvPr>
          <p:cNvSpPr/>
          <p:nvPr/>
        </p:nvSpPr>
        <p:spPr>
          <a:xfrm>
            <a:off x="3683783" y="2488695"/>
            <a:ext cx="341716" cy="336642"/>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 name="직사각형 13">
            <a:extLst>
              <a:ext uri="{FF2B5EF4-FFF2-40B4-BE49-F238E27FC236}">
                <a16:creationId xmlns:a16="http://schemas.microsoft.com/office/drawing/2014/main" id="{36E98537-516F-B4F3-F0CE-EDDC4001C2AF}"/>
              </a:ext>
            </a:extLst>
          </p:cNvPr>
          <p:cNvSpPr/>
          <p:nvPr/>
        </p:nvSpPr>
        <p:spPr>
          <a:xfrm>
            <a:off x="4061682" y="2409192"/>
            <a:ext cx="900000" cy="4956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000" b="1">
                <a:solidFill>
                  <a:schemeClr val="bg1"/>
                </a:solidFill>
                <a:latin typeface="KoPub돋움체 Medium" panose="00000600000000000000" pitchFamily="2" charset="-127"/>
                <a:ea typeface="KoPub돋움체 Medium" panose="00000600000000000000" pitchFamily="2" charset="-127"/>
              </a:rPr>
              <a:t>환자 점유율</a:t>
            </a:r>
          </a:p>
        </p:txBody>
      </p:sp>
      <p:sp>
        <p:nvSpPr>
          <p:cNvPr id="15" name="곱하기 기호 14">
            <a:extLst>
              <a:ext uri="{FF2B5EF4-FFF2-40B4-BE49-F238E27FC236}">
                <a16:creationId xmlns:a16="http://schemas.microsoft.com/office/drawing/2014/main" id="{CCB62FFD-D0EF-17ED-1C33-3C1C9E5849B9}"/>
              </a:ext>
            </a:extLst>
          </p:cNvPr>
          <p:cNvSpPr/>
          <p:nvPr/>
        </p:nvSpPr>
        <p:spPr>
          <a:xfrm>
            <a:off x="6323644" y="2505580"/>
            <a:ext cx="341716" cy="336642"/>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6" name="같음 기호 15">
            <a:extLst>
              <a:ext uri="{FF2B5EF4-FFF2-40B4-BE49-F238E27FC236}">
                <a16:creationId xmlns:a16="http://schemas.microsoft.com/office/drawing/2014/main" id="{7DD4471D-82F8-5546-2E72-9E8E5F4CEF5E}"/>
              </a:ext>
            </a:extLst>
          </p:cNvPr>
          <p:cNvSpPr/>
          <p:nvPr/>
        </p:nvSpPr>
        <p:spPr>
          <a:xfrm rot="10800000">
            <a:off x="7611662" y="2508536"/>
            <a:ext cx="325368" cy="316801"/>
          </a:xfrm>
          <a:prstGeom prst="mathEqual">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7" name="직사각형 16">
            <a:extLst>
              <a:ext uri="{FF2B5EF4-FFF2-40B4-BE49-F238E27FC236}">
                <a16:creationId xmlns:a16="http://schemas.microsoft.com/office/drawing/2014/main" id="{D7389260-399C-8427-A5A4-EFCF236108DC}"/>
              </a:ext>
            </a:extLst>
          </p:cNvPr>
          <p:cNvSpPr/>
          <p:nvPr/>
        </p:nvSpPr>
        <p:spPr>
          <a:xfrm>
            <a:off x="2657197" y="2943262"/>
            <a:ext cx="6514792" cy="171620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ko-KR" altLang="en-US" sz="900" b="1">
                <a:solidFill>
                  <a:srgbClr val="00338D"/>
                </a:solidFill>
                <a:latin typeface="KoPub돋움체 Medium" panose="00000600000000000000" pitchFamily="2" charset="-127"/>
                <a:ea typeface="KoPub돋움체 Medium" panose="00000600000000000000" pitchFamily="2" charset="-127"/>
              </a:rPr>
              <a:t>적합 환자 인구</a:t>
            </a:r>
            <a:endParaRPr lang="en-US" altLang="ko-KR" sz="900" b="1">
              <a:solidFill>
                <a:srgbClr val="00338D"/>
              </a:solidFill>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lang="ko-KR" altLang="en-US" sz="900">
                <a:solidFill>
                  <a:srgbClr val="000000"/>
                </a:solidFill>
                <a:latin typeface="KoPub돋움체 Medium" panose="00000600000000000000" pitchFamily="2" charset="-127"/>
                <a:ea typeface="KoPub돋움체 Medium" panose="00000600000000000000" pitchFamily="2" charset="-127"/>
              </a:rPr>
              <a:t>각 국가군 별 전체 인구</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모집단</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과 암</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발병률</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암기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err="1">
                <a:solidFill>
                  <a:srgbClr val="000000"/>
                </a:solidFill>
                <a:latin typeface="KoPub돋움체 Medium" panose="00000600000000000000" pitchFamily="2" charset="-127"/>
                <a:ea typeface="KoPub돋움체 Medium" panose="00000600000000000000" pitchFamily="2" charset="-127"/>
              </a:rPr>
              <a:t>암아형</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항암치료 차수</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err="1">
                <a:solidFill>
                  <a:srgbClr val="000000"/>
                </a:solidFill>
                <a:latin typeface="KoPub돋움체 Medium" panose="00000600000000000000" pitchFamily="2" charset="-127"/>
                <a:ea typeface="KoPub돋움체 Medium" panose="00000600000000000000" pitchFamily="2" charset="-127"/>
              </a:rPr>
              <a:t>바이오마커</a:t>
            </a:r>
            <a:r>
              <a:rPr lang="ko-KR" altLang="en-US" sz="900">
                <a:solidFill>
                  <a:srgbClr val="000000"/>
                </a:solidFill>
                <a:latin typeface="KoPub돋움체 Medium" panose="00000600000000000000" pitchFamily="2" charset="-127"/>
                <a:ea typeface="KoPub돋움체 Medium" panose="00000600000000000000" pitchFamily="2" charset="-127"/>
              </a:rPr>
              <a:t> 제외</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포함 등 요인 고려</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 총 적합환자 인구 산정</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endParaRP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Medium" panose="00000600000000000000" pitchFamily="2" charset="-127"/>
                <a:ea typeface="KoPub돋움체 Medium" panose="00000600000000000000" pitchFamily="2" charset="-127"/>
              </a:rPr>
              <a:t>환자점유율 </a:t>
            </a:r>
            <a:endParaRPr lang="en-US" altLang="ko-KR" sz="900" b="1">
              <a:solidFill>
                <a:srgbClr val="00338D"/>
              </a:solidFill>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시장 조사</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논문 및 전문가 인터뷰를 통해 </a:t>
            </a:r>
            <a:r>
              <a:rPr lang="ko-KR" altLang="en-US" sz="900">
                <a:solidFill>
                  <a:srgbClr val="000000"/>
                </a:solidFill>
                <a:latin typeface="KoPub돋움체 Medium" panose="00000600000000000000" pitchFamily="2" charset="-127"/>
                <a:ea typeface="KoPub돋움체 Medium" panose="00000600000000000000" pitchFamily="2" charset="-127"/>
              </a:rPr>
              <a:t>현재</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 시판되고 있는 유사 약품 식별</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해당 약품 환자 점유율 실적 고려</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lang="ko-KR" altLang="en-US" sz="900">
                <a:solidFill>
                  <a:srgbClr val="000000"/>
                </a:solidFill>
                <a:latin typeface="KoPub돋움체 Medium" panose="00000600000000000000" pitchFamily="2" charset="-127"/>
                <a:ea typeface="KoPub돋움체 Medium" panose="00000600000000000000" pitchFamily="2" charset="-127"/>
              </a:rPr>
              <a:t>환자 보급률</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신약 점유율</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및 추후 </a:t>
            </a:r>
            <a:r>
              <a:rPr lang="ko-KR" altLang="en-US" sz="900" err="1">
                <a:solidFill>
                  <a:srgbClr val="000000"/>
                </a:solidFill>
                <a:latin typeface="KoPub돋움체 Medium" panose="00000600000000000000" pitchFamily="2" charset="-127"/>
                <a:ea typeface="KoPub돋움체 Medium" panose="00000600000000000000" pitchFamily="2" charset="-127"/>
              </a:rPr>
              <a:t>경쟁약</a:t>
            </a:r>
            <a:r>
              <a:rPr lang="ko-KR" altLang="en-US" sz="900">
                <a:solidFill>
                  <a:srgbClr val="000000"/>
                </a:solidFill>
                <a:latin typeface="KoPub돋움체 Medium" panose="00000600000000000000" pitchFamily="2" charset="-127"/>
                <a:ea typeface="KoPub돋움체 Medium" panose="00000600000000000000" pitchFamily="2" charset="-127"/>
              </a:rPr>
              <a:t> 출시</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 </a:t>
            </a:r>
            <a:r>
              <a:rPr lang="en-US" altLang="ko-KR" sz="900" err="1">
                <a:solidFill>
                  <a:srgbClr val="000000"/>
                </a:solidFill>
                <a:latin typeface="KoPub돋움체 Medium" panose="00000600000000000000" pitchFamily="2" charset="-127"/>
                <a:ea typeface="KoPub돋움체 Medium" panose="00000600000000000000" pitchFamily="2" charset="-127"/>
              </a:rPr>
              <a:t>LoE</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독점권 상실</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err="1">
                <a:solidFill>
                  <a:srgbClr val="000000"/>
                </a:solidFill>
                <a:latin typeface="KoPub돋움체 Medium" panose="00000600000000000000" pitchFamily="2" charset="-127"/>
                <a:ea typeface="KoPub돋움체 Medium" panose="00000600000000000000" pitchFamily="2" charset="-127"/>
              </a:rPr>
              <a:t>바이오시밀러</a:t>
            </a:r>
            <a:r>
              <a:rPr lang="ko-KR" altLang="en-US" sz="900">
                <a:solidFill>
                  <a:srgbClr val="000000"/>
                </a:solidFill>
                <a:latin typeface="KoPub돋움체 Medium" panose="00000600000000000000" pitchFamily="2" charset="-127"/>
                <a:ea typeface="KoPub돋움체 Medium" panose="00000600000000000000" pitchFamily="2" charset="-127"/>
              </a:rPr>
              <a:t> 출시가 점유율에 미치는 영향 고려</a:t>
            </a:r>
            <a:r>
              <a:rPr lang="en-US" altLang="ko-KR" sz="900">
                <a:solidFill>
                  <a:srgbClr val="000000"/>
                </a:solidFill>
                <a:latin typeface="KoPub돋움체 Medium" panose="00000600000000000000" pitchFamily="2" charset="-127"/>
                <a:ea typeface="KoPub돋움체 Medium" panose="00000600000000000000" pitchFamily="2" charset="-127"/>
              </a:rPr>
              <a:t> </a:t>
            </a: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Medium" panose="00000600000000000000" pitchFamily="2" charset="-127"/>
                <a:ea typeface="KoPub돋움체 Medium" panose="00000600000000000000" pitchFamily="2" charset="-127"/>
              </a:rPr>
              <a:t>예상 약가</a:t>
            </a:r>
            <a:endParaRPr lang="en-US" altLang="ko-KR" sz="900" b="1">
              <a:solidFill>
                <a:srgbClr val="00338D"/>
              </a:solidFill>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유사 약품의 투여 주기 당 용량</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평균 투여 주기</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 ml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당 </a:t>
            </a:r>
            <a:r>
              <a:rPr lang="ko-KR" altLang="en-US" sz="900">
                <a:solidFill>
                  <a:srgbClr val="000000"/>
                </a:solidFill>
                <a:latin typeface="KoPub돋움체 Medium" panose="00000600000000000000" pitchFamily="2" charset="-127"/>
                <a:ea typeface="KoPub돋움체 Medium" panose="00000600000000000000" pitchFamily="2" charset="-127"/>
              </a:rPr>
              <a:t>약가</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등을 고려한 예상 생애치료비용을 </a:t>
            </a:r>
            <a:r>
              <a:rPr lang="ko-KR" altLang="en-US" sz="900" err="1">
                <a:solidFill>
                  <a:srgbClr val="000000"/>
                </a:solidFill>
                <a:latin typeface="KoPub돋움체 Medium" panose="00000600000000000000" pitchFamily="2" charset="-127"/>
                <a:ea typeface="KoPub돋움체 Medium" panose="00000600000000000000" pitchFamily="2" charset="-127"/>
              </a:rPr>
              <a:t>벤치마크하여</a:t>
            </a:r>
            <a:r>
              <a:rPr lang="ko-KR" altLang="en-US" sz="900">
                <a:solidFill>
                  <a:srgbClr val="000000"/>
                </a:solidFill>
                <a:latin typeface="KoPub돋움체 Medium" panose="00000600000000000000" pitchFamily="2" charset="-127"/>
                <a:ea typeface="KoPub돋움체 Medium" panose="00000600000000000000" pitchFamily="2" charset="-127"/>
              </a:rPr>
              <a:t> 예상 약가 산정</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lang="ko-KR" altLang="en-US" sz="900">
                <a:solidFill>
                  <a:srgbClr val="000000"/>
                </a:solidFill>
                <a:latin typeface="KoPub돋움체 Medium" panose="00000600000000000000" pitchFamily="2" charset="-127"/>
                <a:ea typeface="KoPub돋움체 Medium" panose="00000600000000000000" pitchFamily="2" charset="-127"/>
              </a:rPr>
              <a:t>물가상승률</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및 </a:t>
            </a:r>
            <a:r>
              <a:rPr lang="ko-KR" altLang="en-US" sz="900" err="1">
                <a:solidFill>
                  <a:srgbClr val="000000"/>
                </a:solidFill>
                <a:latin typeface="KoPub돋움체 Medium" panose="00000600000000000000" pitchFamily="2" charset="-127"/>
                <a:ea typeface="KoPub돋움체 Medium" panose="00000600000000000000" pitchFamily="2" charset="-127"/>
              </a:rPr>
              <a:t>경쟁약</a:t>
            </a:r>
            <a:r>
              <a:rPr lang="ko-KR" altLang="en-US" sz="900">
                <a:solidFill>
                  <a:srgbClr val="000000"/>
                </a:solidFill>
                <a:latin typeface="KoPub돋움체 Medium" panose="00000600000000000000" pitchFamily="2" charset="-127"/>
                <a:ea typeface="KoPub돋움체 Medium" panose="00000600000000000000" pitchFamily="2" charset="-127"/>
              </a:rPr>
              <a:t> 출시</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 </a:t>
            </a:r>
            <a:r>
              <a:rPr lang="en-US" altLang="ko-KR" sz="900" err="1">
                <a:solidFill>
                  <a:srgbClr val="000000"/>
                </a:solidFill>
                <a:latin typeface="KoPub돋움체 Medium" panose="00000600000000000000" pitchFamily="2" charset="-127"/>
                <a:ea typeface="KoPub돋움체 Medium" panose="00000600000000000000" pitchFamily="2" charset="-127"/>
              </a:rPr>
              <a:t>LoE</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독점권 상실</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err="1">
                <a:solidFill>
                  <a:srgbClr val="000000"/>
                </a:solidFill>
                <a:latin typeface="KoPub돋움체 Medium" panose="00000600000000000000" pitchFamily="2" charset="-127"/>
                <a:ea typeface="KoPub돋움체 Medium" panose="00000600000000000000" pitchFamily="2" charset="-127"/>
              </a:rPr>
              <a:t>바이오시밀러</a:t>
            </a:r>
            <a:r>
              <a:rPr lang="ko-KR" altLang="en-US" sz="900">
                <a:solidFill>
                  <a:srgbClr val="000000"/>
                </a:solidFill>
                <a:latin typeface="KoPub돋움체 Medium" panose="00000600000000000000" pitchFamily="2" charset="-127"/>
                <a:ea typeface="KoPub돋움체 Medium" panose="00000600000000000000" pitchFamily="2" charset="-127"/>
              </a:rPr>
              <a:t> 출시 등의 요인이 향후 약가에 미치는 영향 고려</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endParaRPr>
          </a:p>
        </p:txBody>
      </p:sp>
      <p:sp>
        <p:nvSpPr>
          <p:cNvPr id="18" name="직사각형 17">
            <a:extLst>
              <a:ext uri="{FF2B5EF4-FFF2-40B4-BE49-F238E27FC236}">
                <a16:creationId xmlns:a16="http://schemas.microsoft.com/office/drawing/2014/main" id="{FC125004-5215-F492-E124-D5C13D6EF267}"/>
              </a:ext>
            </a:extLst>
          </p:cNvPr>
          <p:cNvSpPr/>
          <p:nvPr/>
        </p:nvSpPr>
        <p:spPr>
          <a:xfrm>
            <a:off x="2503155" y="2106386"/>
            <a:ext cx="1887104" cy="2277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[Pipeline </a:t>
            </a:r>
            <a:r>
              <a:rPr kumimoji="0" lang="ko-KR" altLang="en-US"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별 매출액 산정 </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Logic]</a:t>
            </a:r>
          </a:p>
        </p:txBody>
      </p:sp>
    </p:spTree>
    <p:extLst>
      <p:ext uri="{BB962C8B-B14F-4D97-AF65-F5344CB8AC3E}">
        <p14:creationId xmlns:p14="http://schemas.microsoft.com/office/powerpoint/2010/main" val="2694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평가를 위한 주요 가정은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Key Assumptions (1/X)</a:t>
            </a:r>
            <a:endParaRPr lang="en-US" altLang="ko-KR" sz="2800"/>
          </a:p>
        </p:txBody>
      </p:sp>
      <p:graphicFrame>
        <p:nvGraphicFramePr>
          <p:cNvPr id="2" name="Group 4">
            <a:extLst>
              <a:ext uri="{FF2B5EF4-FFF2-40B4-BE49-F238E27FC236}">
                <a16:creationId xmlns:a16="http://schemas.microsoft.com/office/drawing/2014/main" id="{588CE346-E59D-CD17-0150-6820EABC4B65}"/>
              </a:ext>
            </a:extLst>
          </p:cNvPr>
          <p:cNvGraphicFramePr>
            <a:graphicFrameLocks noGrp="1"/>
          </p:cNvGraphicFramePr>
          <p:nvPr>
            <p:custDataLst>
              <p:tags r:id="rId1"/>
            </p:custDataLst>
            <p:extLst>
              <p:ext uri="{D42A27DB-BD31-4B8C-83A1-F6EECF244321}">
                <p14:modId xmlns:p14="http://schemas.microsoft.com/office/powerpoint/2010/main" val="3349131647"/>
              </p:ext>
            </p:extLst>
          </p:nvPr>
        </p:nvGraphicFramePr>
        <p:xfrm>
          <a:off x="489600" y="1422400"/>
          <a:ext cx="8925770" cy="4120408"/>
        </p:xfrm>
        <a:graphic>
          <a:graphicData uri="http://schemas.openxmlformats.org/drawingml/2006/table">
            <a:tbl>
              <a:tblPr/>
              <a:tblGrid>
                <a:gridCol w="1000898">
                  <a:extLst>
                    <a:ext uri="{9D8B030D-6E8A-4147-A177-3AD203B41FA5}">
                      <a16:colId xmlns:a16="http://schemas.microsoft.com/office/drawing/2014/main" val="20000"/>
                    </a:ext>
                  </a:extLst>
                </a:gridCol>
                <a:gridCol w="1000898">
                  <a:extLst>
                    <a:ext uri="{9D8B030D-6E8A-4147-A177-3AD203B41FA5}">
                      <a16:colId xmlns:a16="http://schemas.microsoft.com/office/drawing/2014/main" val="1313220568"/>
                    </a:ext>
                  </a:extLst>
                </a:gridCol>
                <a:gridCol w="6923974">
                  <a:extLst>
                    <a:ext uri="{9D8B030D-6E8A-4147-A177-3AD203B41FA5}">
                      <a16:colId xmlns:a16="http://schemas.microsoft.com/office/drawing/2014/main" val="20001"/>
                    </a:ext>
                  </a:extLst>
                </a:gridCol>
              </a:tblGrid>
              <a:tr h="216000">
                <a:tc gridSpan="3">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kern="1200" cap="none" normalizeH="0" baseline="0">
                          <a:ln>
                            <a:noFill/>
                          </a:ln>
                          <a:solidFill>
                            <a:schemeClr val="bg1"/>
                          </a:solidFill>
                          <a:effectLst/>
                          <a:latin typeface="KoPub돋움체 Medium" panose="00000600000000000000" pitchFamily="2" charset="-127"/>
                          <a:ea typeface="KoPub돋움체 Medium" panose="00000600000000000000" pitchFamily="2" charset="-127"/>
                          <a:cs typeface="Arial"/>
                        </a:rPr>
                        <a:t>Key Assumptions</a:t>
                      </a:r>
                    </a:p>
                  </a:txBody>
                  <a:tcPr marL="36000" marR="3600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ko-KR" altLang="en-US"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구분</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tc hMerge="1">
                  <a:txBody>
                    <a:body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endParaRPr kumimoji="0" lang="en-GB" altLang="ko-KR" sz="900" b="0" i="0" u="none" strike="noStrike" cap="none" normalizeH="0" baseline="0">
                        <a:ln>
                          <a:noFill/>
                        </a:ln>
                        <a:solidFill>
                          <a:schemeClr val="bg1"/>
                        </a:solidFill>
                        <a:effectLst/>
                        <a:latin typeface="KoPub돋움체 Bold" panose="02020603020101020101" pitchFamily="18" charset="-127"/>
                        <a:ea typeface="KoPub돋움체 Bold" panose="02020603020101020101" pitchFamily="18"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005EB8"/>
                    </a:solidFill>
                  </a:tcPr>
                </a:tc>
                <a:tc>
                  <a:txBody>
                    <a:body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US"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Descriptions</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extLst>
                  <a:ext uri="{0D108BD9-81ED-4DB2-BD59-A6C34878D82A}">
                    <a16:rowId xmlns:a16="http://schemas.microsoft.com/office/drawing/2014/main" val="10001"/>
                  </a:ext>
                </a:extLst>
              </a:tr>
              <a:tr h="1809005">
                <a:tc rowSpan="2">
                  <a:txBody>
                    <a:bodyPr/>
                    <a:lstStyle/>
                    <a:p>
                      <a:pPr algn="ctr" latinLnBrk="1"/>
                      <a:r>
                        <a:rPr lang="ko-KR" altLang="en-US" sz="1000" b="1">
                          <a:latin typeface="KoPub돋움체 Medium" panose="00000600000000000000" pitchFamily="2" charset="-127"/>
                          <a:ea typeface="KoPub돋움체 Medium" panose="00000600000000000000" pitchFamily="2" charset="-127"/>
                        </a:rPr>
                        <a:t>임상비용</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임상개발비</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 FL</a:t>
                      </a:r>
                      <a:endPar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회사로부터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IQVIA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등 주요 임상연구대행사</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(CRO)</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와의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FDA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승인까지 예상 임상개발비를 수령하였으며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계약 당시 예상 임상개발비에서 현재까지 실지급한 비용을 차감하여 향후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FDA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승인 시점</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(‘25</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6</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까지</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소요될 임상개발비를 산정함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 RC</a:t>
                      </a:r>
                      <a:endPar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현재 아산병원 및 세브란스병원 등 기관 및 임상연구대행사</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(CRO)</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와의 계약 당시 예상된 임상개발비에서 현재까지 실지급한 비용을 차감하여 향후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 완료 시 까지 소요될 임상개발비 산정</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 완료 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3</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상에서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FDA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승인 시</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(‘29</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3</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까지 소요될 임상비용은 회사 추정치를 준용하였으며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Oregovomab-FL</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과 작용 기전 및 임상 디자인이 유사함에 따라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Oregovomab-FL 3</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 소요 임상개발비 대비 적은 비용이 소요될 것이라는 회사 임상 팀 답변을 득함</a:t>
                      </a: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03015061"/>
                  </a:ext>
                </a:extLst>
              </a:tr>
              <a:tr h="912483">
                <a:tc vMerge="1">
                  <a:txBody>
                    <a:bodyPr/>
                    <a:lstStyle/>
                    <a:p>
                      <a:pPr algn="ctr" latinLnBrk="1"/>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신약 생산설비 관련 </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대상회사는 신약 위탁생산업체</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(CMO) </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Cytovance</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사와 향후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상업생산 계획을 체결하였으며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이에 현재 </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Cytovance</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사와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기체결된</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향후 신약 생산설비 관련 투자금액 계약서 상의 소요 금액을 준용함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CMC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등 일부 과정에 있어 국내 업체를 활용하는 일부 생산설비 계획 관련 변동 사항 반영 </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Oregovomab-FL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생산 설비에서 별도의 설비 투자 없이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Oregovomab-RC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추가 생산이 가능하다는 회사 측의 답변을 득함 </a:t>
                      </a: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5978644"/>
                  </a:ext>
                </a:extLst>
              </a:tr>
              <a:tr h="96692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a:latin typeface="KoPub돋움체 Medium" panose="00000600000000000000" pitchFamily="2" charset="-127"/>
                          <a:ea typeface="KoPub돋움체 Medium" panose="00000600000000000000" pitchFamily="2" charset="-127"/>
                        </a:rPr>
                        <a:t>매출원가 </a:t>
                      </a:r>
                      <a:r>
                        <a:rPr lang="en-US" altLang="ko-KR" sz="1000" b="1">
                          <a:latin typeface="KoPub돋움체 Medium" panose="00000600000000000000" pitchFamily="2" charset="-127"/>
                          <a:ea typeface="KoPub돋움체 Medium" panose="00000600000000000000" pitchFamily="2" charset="-127"/>
                        </a:rPr>
                        <a:t>(</a:t>
                      </a:r>
                      <a:r>
                        <a:rPr lang="ko-KR" altLang="en-US" sz="1000" b="1">
                          <a:latin typeface="KoPub돋움체 Medium" panose="00000600000000000000" pitchFamily="2" charset="-127"/>
                          <a:ea typeface="KoPub돋움체 Medium" panose="00000600000000000000" pitchFamily="2" charset="-127"/>
                        </a:rPr>
                        <a:t>약품 생산단가 외</a:t>
                      </a:r>
                      <a:r>
                        <a:rPr lang="en-US" altLang="ko-KR" sz="1000" b="1">
                          <a:latin typeface="KoPub돋움체 Medium" panose="00000600000000000000" pitchFamily="2" charset="-127"/>
                          <a:ea typeface="KoPub돋움체 Medium" panose="00000600000000000000" pitchFamily="2" charset="-127"/>
                        </a:rPr>
                        <a:t>)</a:t>
                      </a:r>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hMerge="1">
                  <a:txBody>
                    <a:bodyPr/>
                    <a:lstStyle/>
                    <a:p>
                      <a:pPr latinLnBrk="1"/>
                      <a:endParaRPr lang="ko-KR" altLang="en-US"/>
                    </a:p>
                  </a:txBody>
                  <a:tcP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신규 상업화 의약품으로 급격한 매출 성장을 시현하였던 제약사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11</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개사를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Benchmark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대상 선정</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11</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개의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Benchmark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대상 회사 중</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FDA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희귀의약품</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(ODD)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지정 된 신약 제조사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8</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개사를 선정하였으며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이 중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R&amp;D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비용 구분이 어려운 제약사</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(Pharmacyclics LLC)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및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비경상적</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원가율을 보이는 제약사</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Karyopharm</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제외</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6</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개의 신약 제조사</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(Celgene, </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Exelixis</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등</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a:t>
                      </a:r>
                      <a:r>
                        <a:rPr kumimoji="0" lang="ko-KR" altLang="en-US"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신약 출시 이후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5</a:t>
                      </a:r>
                      <a:r>
                        <a:rPr kumimoji="0" lang="ko-KR" altLang="en-US"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개년 간의 평균 매출원가율</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(10.9%)</a:t>
                      </a:r>
                      <a:r>
                        <a:rPr kumimoji="0" lang="ko-KR" altLang="en-US"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준용</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55174193"/>
                  </a:ext>
                </a:extLst>
              </a:tr>
            </a:tbl>
          </a:graphicData>
        </a:graphic>
      </p:graphicFrame>
      <p:sp>
        <p:nvSpPr>
          <p:cNvPr id="4" name="TextBox 3">
            <a:extLst>
              <a:ext uri="{FF2B5EF4-FFF2-40B4-BE49-F238E27FC236}">
                <a16:creationId xmlns:a16="http://schemas.microsoft.com/office/drawing/2014/main" id="{9183B864-C1F7-FCCF-0708-C4A7FFD58123}"/>
              </a:ext>
            </a:extLst>
          </p:cNvPr>
          <p:cNvSpPr txBox="1"/>
          <p:nvPr/>
        </p:nvSpPr>
        <p:spPr>
          <a:xfrm>
            <a:off x="419156" y="6224035"/>
            <a:ext cx="6766504"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EIU, KPMG Analysis</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3244472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평가를 위한 주요 가정은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Key Assumptions (1/X)</a:t>
            </a:r>
            <a:endParaRPr lang="en-US" altLang="ko-KR" sz="2800"/>
          </a:p>
        </p:txBody>
      </p:sp>
      <p:graphicFrame>
        <p:nvGraphicFramePr>
          <p:cNvPr id="2" name="Group 4">
            <a:extLst>
              <a:ext uri="{FF2B5EF4-FFF2-40B4-BE49-F238E27FC236}">
                <a16:creationId xmlns:a16="http://schemas.microsoft.com/office/drawing/2014/main" id="{588CE346-E59D-CD17-0150-6820EABC4B65}"/>
              </a:ext>
            </a:extLst>
          </p:cNvPr>
          <p:cNvGraphicFramePr>
            <a:graphicFrameLocks noGrp="1"/>
          </p:cNvGraphicFramePr>
          <p:nvPr>
            <p:custDataLst>
              <p:tags r:id="rId1"/>
            </p:custDataLst>
            <p:extLst>
              <p:ext uri="{D42A27DB-BD31-4B8C-83A1-F6EECF244321}">
                <p14:modId xmlns:p14="http://schemas.microsoft.com/office/powerpoint/2010/main" val="3290062163"/>
              </p:ext>
            </p:extLst>
          </p:nvPr>
        </p:nvGraphicFramePr>
        <p:xfrm>
          <a:off x="489600" y="1422400"/>
          <a:ext cx="8925770" cy="4645186"/>
        </p:xfrm>
        <a:graphic>
          <a:graphicData uri="http://schemas.openxmlformats.org/drawingml/2006/table">
            <a:tbl>
              <a:tblPr/>
              <a:tblGrid>
                <a:gridCol w="1000898">
                  <a:extLst>
                    <a:ext uri="{9D8B030D-6E8A-4147-A177-3AD203B41FA5}">
                      <a16:colId xmlns:a16="http://schemas.microsoft.com/office/drawing/2014/main" val="20000"/>
                    </a:ext>
                  </a:extLst>
                </a:gridCol>
                <a:gridCol w="1000898">
                  <a:extLst>
                    <a:ext uri="{9D8B030D-6E8A-4147-A177-3AD203B41FA5}">
                      <a16:colId xmlns:a16="http://schemas.microsoft.com/office/drawing/2014/main" val="1313220568"/>
                    </a:ext>
                  </a:extLst>
                </a:gridCol>
                <a:gridCol w="6923974">
                  <a:extLst>
                    <a:ext uri="{9D8B030D-6E8A-4147-A177-3AD203B41FA5}">
                      <a16:colId xmlns:a16="http://schemas.microsoft.com/office/drawing/2014/main" val="20001"/>
                    </a:ext>
                  </a:extLst>
                </a:gridCol>
              </a:tblGrid>
              <a:tr h="216000">
                <a:tc gridSpan="3">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kern="1200" cap="none" normalizeH="0" baseline="0">
                          <a:ln>
                            <a:noFill/>
                          </a:ln>
                          <a:solidFill>
                            <a:schemeClr val="bg1"/>
                          </a:solidFill>
                          <a:effectLst/>
                          <a:latin typeface="KoPub돋움체 Medium" panose="00000600000000000000" pitchFamily="2" charset="-127"/>
                          <a:ea typeface="KoPub돋움체 Medium" panose="00000600000000000000" pitchFamily="2" charset="-127"/>
                          <a:cs typeface="Arial"/>
                        </a:rPr>
                        <a:t>Key Assumptions</a:t>
                      </a:r>
                    </a:p>
                  </a:txBody>
                  <a:tcPr marL="36000" marR="3600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ko-KR" altLang="en-US"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구분</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tc hMerge="1">
                  <a:txBody>
                    <a:body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endParaRPr kumimoji="0" lang="en-GB" altLang="ko-KR" sz="900" b="0" i="0" u="none" strike="noStrike" cap="none" normalizeH="0" baseline="0">
                        <a:ln>
                          <a:noFill/>
                        </a:ln>
                        <a:solidFill>
                          <a:schemeClr val="bg1"/>
                        </a:solidFill>
                        <a:effectLst/>
                        <a:latin typeface="KoPub돋움체 Bold" panose="02020603020101020101" pitchFamily="18" charset="-127"/>
                        <a:ea typeface="KoPub돋움체 Bold" panose="02020603020101020101" pitchFamily="18"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005EB8"/>
                    </a:solidFill>
                  </a:tcPr>
                </a:tc>
                <a:tc>
                  <a:txBody>
                    <a:body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US"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Descriptions</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extLst>
                  <a:ext uri="{0D108BD9-81ED-4DB2-BD59-A6C34878D82A}">
                    <a16:rowId xmlns:a16="http://schemas.microsoft.com/office/drawing/2014/main" val="10001"/>
                  </a:ext>
                </a:extLst>
              </a:tr>
              <a:tr h="360000">
                <a:tc rowSpan="6">
                  <a:txBody>
                    <a:bodyPr/>
                    <a:lstStyle/>
                    <a:p>
                      <a:pPr algn="ctr" latinLnBrk="1"/>
                      <a:r>
                        <a:rPr lang="ko-KR" altLang="en-US" sz="1000" b="1">
                          <a:latin typeface="KoPub돋움체 Medium" panose="00000600000000000000" pitchFamily="2" charset="-127"/>
                          <a:ea typeface="KoPub돋움체 Medium" panose="00000600000000000000" pitchFamily="2" charset="-127"/>
                        </a:rPr>
                        <a:t>판매관리비</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공통</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각 판매관리비 항목은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FL/RC</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예상 미국지역 직접판매 매출액을 기준으로 각각 안분함</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61834146"/>
                  </a:ext>
                </a:extLst>
              </a:tr>
              <a:tr h="1296000">
                <a:tc vMerge="1">
                  <a:txBody>
                    <a:bodyPr/>
                    <a:lstStyle/>
                    <a:p>
                      <a:pPr algn="ctr" latinLnBrk="1"/>
                      <a:r>
                        <a:rPr lang="ko-KR" altLang="en-US" sz="1000" b="1">
                          <a:latin typeface="KoPub돋움체 Medium" panose="00000600000000000000" pitchFamily="2" charset="-127"/>
                          <a:ea typeface="KoPub돋움체 Medium" panose="00000600000000000000" pitchFamily="2" charset="-127"/>
                        </a:rPr>
                        <a:t>판매관리비</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인건비</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향후 직종별 인원 수에 인당 인건비를 곱하여 전체 인건비를 추정함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인건비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인원 수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인당 인건비</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인원 수</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영업사원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회사제시 인원 수 기준 영업사원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인당 매출액이 유지됨을 가정하여 인원 수 추정 </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MSL(Medical Science Liaison)</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영업사원 대비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MSL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인원 비율이 유지됨을 가정함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규제 인력</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임원</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지원부서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회사제시 인원 수 적용</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인당 인건비</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회사 제시 인당 인건비와 </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Ziprecuiter</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 직무당</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Salary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중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Max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수치를 적용</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최초 상업화 시점 이후 매년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EIU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명목임금상승률 만큼 증가함을 가정함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00241667"/>
                  </a:ext>
                </a:extLst>
              </a:tr>
              <a:tr h="551829">
                <a:tc vMerge="1">
                  <a:txBody>
                    <a:bodyPr/>
                    <a:lstStyle/>
                    <a:p>
                      <a:pPr algn="ctr" latinLnBrk="1"/>
                      <a:r>
                        <a:rPr lang="ko-KR" altLang="en-US" sz="1000" b="1">
                          <a:latin typeface="KoPub돋움체 Medium" panose="00000600000000000000" pitchFamily="2" charset="-127"/>
                          <a:ea typeface="KoPub돋움체 Medium" panose="00000600000000000000" pitchFamily="2" charset="-127"/>
                        </a:rPr>
                        <a:t>판매관리비</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ko-KR" altLang="en-US" sz="900" b="1"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채용비</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교육비</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채용비</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’26</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 인건비 대비 회사 제시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채용비</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비율 적용</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이후 기간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인당 채용비용이 유지됨을 가정하여 채용인원 수에 채용비용을 곱하여 산정함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교육비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’26</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 인건비 대비 회사 제시 교육비 비율 적용</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15235057"/>
                  </a:ext>
                </a:extLst>
              </a:tr>
              <a:tr h="503695">
                <a:tc vMerge="1">
                  <a:txBody>
                    <a:bodyPr/>
                    <a:lstStyle/>
                    <a:p>
                      <a:pPr algn="ctr" latinLnBrk="1"/>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광고선전비</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p>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판매촉진비</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광고선전비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회사 제시 매출 대비 광고선전비율 적용</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판매촉진비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학회참여</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회사 제시 학회참여 건수에 학회당 비용을 곱하여 산정함</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최초 상업화 시점 이후 매년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EIU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소비자물가상승률 만큼 증가함을 가정함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19706656"/>
                  </a:ext>
                </a:extLst>
              </a:tr>
              <a:tr h="441702">
                <a:tc vMerge="1">
                  <a:txBody>
                    <a:bodyPr/>
                    <a:lstStyle/>
                    <a:p>
                      <a:pPr algn="ctr" latinLnBrk="1"/>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ko-KR" altLang="en-US" sz="900" b="1"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기타판관비</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복리후생비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여비교통비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출장비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운반비</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회사 제시 매출 대비 각 판관비 항목별 비율 적용</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51437835"/>
                  </a:ext>
                </a:extLst>
              </a:tr>
              <a:tr h="481792">
                <a:tc vMerge="1">
                  <a:txBody>
                    <a:bodyPr/>
                    <a:lstStyle/>
                    <a:p>
                      <a:pPr algn="ctr" latinLnBrk="1"/>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General</a:t>
                      </a:r>
                    </a:p>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Provisions</a:t>
                      </a: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기타 미국 직판 관련하여 추가적으로 발생 가능한 감사</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법률 지급수수료</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일반관리비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등 항목에 대한 비용이며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회사 사업계획 상 제시 된 전체 판관비 대비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General Provisions</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비율을 준용</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61993831"/>
                  </a:ext>
                </a:extLst>
              </a:tr>
            </a:tbl>
          </a:graphicData>
        </a:graphic>
      </p:graphicFrame>
    </p:spTree>
    <p:extLst>
      <p:ext uri="{BB962C8B-B14F-4D97-AF65-F5344CB8AC3E}">
        <p14:creationId xmlns:p14="http://schemas.microsoft.com/office/powerpoint/2010/main" val="196685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평가를 위한 주요 가정은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Key Assumptions (2/X)</a:t>
            </a:r>
            <a:endParaRPr lang="en-US" altLang="ko-KR" sz="2800"/>
          </a:p>
        </p:txBody>
      </p:sp>
      <p:graphicFrame>
        <p:nvGraphicFramePr>
          <p:cNvPr id="2" name="Group 4">
            <a:extLst>
              <a:ext uri="{FF2B5EF4-FFF2-40B4-BE49-F238E27FC236}">
                <a16:creationId xmlns:a16="http://schemas.microsoft.com/office/drawing/2014/main" id="{588CE346-E59D-CD17-0150-6820EABC4B65}"/>
              </a:ext>
            </a:extLst>
          </p:cNvPr>
          <p:cNvGraphicFramePr>
            <a:graphicFrameLocks noGrp="1"/>
          </p:cNvGraphicFramePr>
          <p:nvPr>
            <p:custDataLst>
              <p:tags r:id="rId1"/>
            </p:custDataLst>
            <p:extLst>
              <p:ext uri="{D42A27DB-BD31-4B8C-83A1-F6EECF244321}">
                <p14:modId xmlns:p14="http://schemas.microsoft.com/office/powerpoint/2010/main" val="3232047926"/>
              </p:ext>
            </p:extLst>
          </p:nvPr>
        </p:nvGraphicFramePr>
        <p:xfrm>
          <a:off x="489600" y="1428750"/>
          <a:ext cx="8925770" cy="4876911"/>
        </p:xfrm>
        <a:graphic>
          <a:graphicData uri="http://schemas.openxmlformats.org/drawingml/2006/table">
            <a:tbl>
              <a:tblPr/>
              <a:tblGrid>
                <a:gridCol w="2001796">
                  <a:extLst>
                    <a:ext uri="{9D8B030D-6E8A-4147-A177-3AD203B41FA5}">
                      <a16:colId xmlns:a16="http://schemas.microsoft.com/office/drawing/2014/main" val="20000"/>
                    </a:ext>
                  </a:extLst>
                </a:gridCol>
                <a:gridCol w="6923974">
                  <a:extLst>
                    <a:ext uri="{9D8B030D-6E8A-4147-A177-3AD203B41FA5}">
                      <a16:colId xmlns:a16="http://schemas.microsoft.com/office/drawing/2014/main" val="20001"/>
                    </a:ext>
                  </a:extLst>
                </a:gridCol>
              </a:tblGrid>
              <a:tr h="216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kern="1200" cap="none" normalizeH="0" baseline="0">
                          <a:ln>
                            <a:noFill/>
                          </a:ln>
                          <a:solidFill>
                            <a:schemeClr val="bg1"/>
                          </a:solidFill>
                          <a:effectLst/>
                          <a:latin typeface="KoPub돋움체 Medium" panose="00000600000000000000" pitchFamily="2" charset="-127"/>
                          <a:ea typeface="KoPub돋움체 Medium" panose="00000600000000000000" pitchFamily="2" charset="-127"/>
                          <a:cs typeface="Arial"/>
                        </a:rPr>
                        <a:t>Key Assumptions</a:t>
                      </a:r>
                    </a:p>
                  </a:txBody>
                  <a:tcPr marL="36000" marR="3600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lnL w="12700" cmpd="sng">
                      <a:noFill/>
                      <a:prstDash val="solid"/>
                    </a:lnL>
                  </a:tcPr>
                </a:tc>
                <a:extLst>
                  <a:ext uri="{0D108BD9-81ED-4DB2-BD59-A6C34878D82A}">
                    <a16:rowId xmlns:a16="http://schemas.microsoft.com/office/drawing/2014/main" val="10000"/>
                  </a:ext>
                </a:extLst>
              </a:tr>
              <a:tr h="216000">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ko-KR" altLang="en-US"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구분</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tc>
                  <a:txBody>
                    <a:body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US"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Descriptions</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12700" cmpd="sng">
                      <a:noFill/>
                      <a:prstDash val="soli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extLst>
                  <a:ext uri="{0D108BD9-81ED-4DB2-BD59-A6C34878D82A}">
                    <a16:rowId xmlns:a16="http://schemas.microsoft.com/office/drawing/2014/main" val="10001"/>
                  </a:ext>
                </a:extLst>
              </a:tr>
              <a:tr h="964236">
                <a:tc>
                  <a:txBody>
                    <a:bodyPr/>
                    <a:lstStyle/>
                    <a:p>
                      <a:pPr algn="ctr" latinLnBrk="1"/>
                      <a:r>
                        <a:rPr lang="ko-KR" altLang="en-US" sz="1000" b="1" err="1">
                          <a:latin typeface="KoPub돋움체 Medium" panose="00000600000000000000" pitchFamily="2" charset="-127"/>
                          <a:ea typeface="KoPub돋움체 Medium" panose="00000600000000000000" pitchFamily="2" charset="-127"/>
                        </a:rPr>
                        <a:t>지급로열티</a:t>
                      </a:r>
                      <a:endParaRPr lang="en-US" altLang="ko-KR" sz="1000" b="1">
                        <a:latin typeface="KoPub돋움체 Medium" panose="00000600000000000000" pitchFamily="2" charset="-127"/>
                        <a:ea typeface="KoPub돋움체 Medium" panose="00000600000000000000" pitchFamily="2" charset="-127"/>
                      </a:endParaRPr>
                    </a:p>
                    <a:p>
                      <a:pPr algn="ctr" latinLnBrk="1"/>
                      <a:r>
                        <a:rPr lang="en-US" altLang="ko-KR" sz="1000" b="1">
                          <a:latin typeface="KoPub돋움체 Medium" panose="00000600000000000000" pitchFamily="2" charset="-127"/>
                          <a:ea typeface="KoPub돋움체 Medium" panose="00000600000000000000" pitchFamily="2" charset="-127"/>
                        </a:rPr>
                        <a:t>(Sub-License Fee)</a:t>
                      </a:r>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평가 대상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Pipeline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별 기존 기술이전 계약으로 인해</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기존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Licensor</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에게 지급해야 할 로열티로</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기존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Licensor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로열티 계약에 따라 하기와 같이 상업화 개시 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9</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개년 간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지급로열티</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발생 가정</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0" marR="0" lvl="1" indent="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None/>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8659353"/>
                  </a:ext>
                </a:extLst>
              </a:tr>
              <a:tr h="2059652">
                <a:tc>
                  <a:txBody>
                    <a:bodyPr/>
                    <a:lstStyle/>
                    <a:p>
                      <a:pPr algn="ctr" latinLnBrk="1"/>
                      <a:r>
                        <a:rPr lang="en-US" altLang="ko-KR" sz="1000" b="1">
                          <a:latin typeface="KoPub돋움체 Medium" panose="00000600000000000000" pitchFamily="2" charset="-127"/>
                          <a:ea typeface="KoPub돋움체 Medium" panose="00000600000000000000" pitchFamily="2" charset="-127"/>
                        </a:rPr>
                        <a:t>POS</a:t>
                      </a:r>
                    </a:p>
                    <a:p>
                      <a:pPr algn="ctr" latinLnBrk="1"/>
                      <a:r>
                        <a:rPr lang="en-US" altLang="ko-KR" sz="1000" b="1">
                          <a:latin typeface="KoPub돋움체 Medium" panose="00000600000000000000" pitchFamily="2" charset="-127"/>
                          <a:ea typeface="KoPub돋움체 Medium" panose="00000600000000000000" pitchFamily="2" charset="-127"/>
                        </a:rPr>
                        <a:t>(</a:t>
                      </a:r>
                      <a:r>
                        <a:rPr lang="ko-KR" altLang="en-US" sz="1000" b="1">
                          <a:latin typeface="KoPub돋움체 Medium" panose="00000600000000000000" pitchFamily="2" charset="-127"/>
                          <a:ea typeface="KoPub돋움체 Medium" panose="00000600000000000000" pitchFamily="2" charset="-127"/>
                        </a:rPr>
                        <a:t>신약승인확률</a:t>
                      </a:r>
                      <a:r>
                        <a:rPr lang="en-US" altLang="ko-KR" sz="1000" b="1">
                          <a:latin typeface="KoPub돋움체 Medium" panose="00000600000000000000" pitchFamily="2" charset="-127"/>
                          <a:ea typeface="KoPub돋움체 Medium" panose="00000600000000000000" pitchFamily="2" charset="-127"/>
                        </a:rPr>
                        <a:t>)</a:t>
                      </a:r>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9584417"/>
                  </a:ext>
                </a:extLst>
              </a:tr>
              <a:tr h="252000">
                <a:tc>
                  <a:txBody>
                    <a:bodyPr/>
                    <a:lstStyle/>
                    <a:p>
                      <a:pPr algn="ctr" latinLnBrk="1"/>
                      <a:r>
                        <a:rPr lang="ko-KR" altLang="en-US" sz="1000" b="1" err="1">
                          <a:latin typeface="KoPub돋움체 Medium" panose="00000600000000000000" pitchFamily="2" charset="-127"/>
                          <a:ea typeface="KoPub돋움체 Medium" panose="00000600000000000000" pitchFamily="2" charset="-127"/>
                        </a:rPr>
                        <a:t>상각절세효과</a:t>
                      </a:r>
                      <a:br>
                        <a:rPr lang="en-US" altLang="ko-KR" sz="1000" b="1">
                          <a:latin typeface="KoPub돋움체 Medium" panose="00000600000000000000" pitchFamily="2" charset="-127"/>
                          <a:ea typeface="KoPub돋움체 Medium" panose="00000600000000000000" pitchFamily="2" charset="-127"/>
                        </a:rPr>
                      </a:br>
                      <a:r>
                        <a:rPr lang="en-US" altLang="ko-KR" sz="1000" b="1">
                          <a:latin typeface="KoPub돋움체 Medium" panose="00000600000000000000" pitchFamily="2" charset="-127"/>
                          <a:ea typeface="KoPub돋움체 Medium" panose="00000600000000000000" pitchFamily="2" charset="-127"/>
                        </a:rPr>
                        <a:t>(TAB)</a:t>
                      </a:r>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상각절세효과</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산출을 위한 무형자산의 내용연수는 상표권의 세무상 내용연수</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(5</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와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Pipeline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후 경제적 내용 연수</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(12</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~15</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중 긴 기간으로 가정함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대상회사의 무형자산에 대한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상각절세효과</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산출 시 법인세율은 향후 추정기간 평가대상자산으로부터 창출되는 매출액 및 현금흐름 수준을 고려하여 대한민국 법인세법 상 법인세 최고 구간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(24%)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및 지방소득세를 포함한 한계법인세율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26.4%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적용</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5439219"/>
                  </a:ext>
                </a:extLst>
              </a:tr>
            </a:tbl>
          </a:graphicData>
        </a:graphic>
      </p:graphicFrame>
      <p:graphicFrame>
        <p:nvGraphicFramePr>
          <p:cNvPr id="6" name="표 5">
            <a:extLst>
              <a:ext uri="{FF2B5EF4-FFF2-40B4-BE49-F238E27FC236}">
                <a16:creationId xmlns:a16="http://schemas.microsoft.com/office/drawing/2014/main" id="{443D938C-F8A9-1157-53D1-EFD8EA6F82F3}"/>
              </a:ext>
            </a:extLst>
          </p:cNvPr>
          <p:cNvGraphicFramePr>
            <a:graphicFrameLocks noGrp="1"/>
          </p:cNvGraphicFramePr>
          <p:nvPr/>
        </p:nvGraphicFramePr>
        <p:xfrm>
          <a:off x="2659380" y="2281498"/>
          <a:ext cx="5913120" cy="648000"/>
        </p:xfrm>
        <a:graphic>
          <a:graphicData uri="http://schemas.openxmlformats.org/drawingml/2006/table">
            <a:tbl>
              <a:tblPr/>
              <a:tblGrid>
                <a:gridCol w="792480">
                  <a:extLst>
                    <a:ext uri="{9D8B030D-6E8A-4147-A177-3AD203B41FA5}">
                      <a16:colId xmlns:a16="http://schemas.microsoft.com/office/drawing/2014/main" val="3488983242"/>
                    </a:ext>
                  </a:extLst>
                </a:gridCol>
                <a:gridCol w="914400">
                  <a:extLst>
                    <a:ext uri="{9D8B030D-6E8A-4147-A177-3AD203B41FA5}">
                      <a16:colId xmlns:a16="http://schemas.microsoft.com/office/drawing/2014/main" val="2535707542"/>
                    </a:ext>
                  </a:extLst>
                </a:gridCol>
                <a:gridCol w="1036320">
                  <a:extLst>
                    <a:ext uri="{9D8B030D-6E8A-4147-A177-3AD203B41FA5}">
                      <a16:colId xmlns:a16="http://schemas.microsoft.com/office/drawing/2014/main" val="1691565829"/>
                    </a:ext>
                  </a:extLst>
                </a:gridCol>
                <a:gridCol w="1056640">
                  <a:extLst>
                    <a:ext uri="{9D8B030D-6E8A-4147-A177-3AD203B41FA5}">
                      <a16:colId xmlns:a16="http://schemas.microsoft.com/office/drawing/2014/main" val="483145924"/>
                    </a:ext>
                  </a:extLst>
                </a:gridCol>
                <a:gridCol w="1056640">
                  <a:extLst>
                    <a:ext uri="{9D8B030D-6E8A-4147-A177-3AD203B41FA5}">
                      <a16:colId xmlns:a16="http://schemas.microsoft.com/office/drawing/2014/main" val="1596494494"/>
                    </a:ext>
                  </a:extLst>
                </a:gridCol>
                <a:gridCol w="1056640">
                  <a:extLst>
                    <a:ext uri="{9D8B030D-6E8A-4147-A177-3AD203B41FA5}">
                      <a16:colId xmlns:a16="http://schemas.microsoft.com/office/drawing/2014/main" val="1238783440"/>
                    </a:ext>
                  </a:extLst>
                </a:gridCol>
              </a:tblGrid>
              <a:tr h="162000">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기존 </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Licensor</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Target</a:t>
                      </a: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지급로열티율</a:t>
                      </a: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Oregovomab-FL</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Oregovomab-RC</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mj-ea"/>
                          <a:ea typeface="+mj-ea"/>
                        </a:rPr>
                        <a:t>Anti-MUC1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637101487"/>
                  </a:ext>
                </a:extLst>
              </a:tr>
              <a:tr h="162000">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Biomira</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순매출</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endPar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tc>
                  <a:txBody>
                    <a:bodyPr/>
                    <a:lstStyle/>
                    <a:p>
                      <a:pPr algn="ct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extLst>
                  <a:ext uri="{0D108BD9-81ED-4DB2-BD59-A6C34878D82A}">
                    <a16:rowId xmlns:a16="http://schemas.microsoft.com/office/drawing/2014/main" val="2857074215"/>
                  </a:ext>
                </a:extLst>
              </a:tr>
              <a:tr h="162000">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Paladin Labs</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로열티 제외 순매출</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최대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백만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CAD$) </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endPar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extLst>
                  <a:ext uri="{0D108BD9-81ED-4DB2-BD59-A6C34878D82A}">
                    <a16:rowId xmlns:a16="http://schemas.microsoft.com/office/drawing/2014/main" val="1753084686"/>
                  </a:ext>
                </a:extLst>
              </a:tr>
              <a:tr h="162000">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Paladin Labs</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로열티 매출</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최대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백만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CAD$) </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endPar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ACEAFF"/>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ACEAFF"/>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ACEAFF"/>
                    </a:solidFill>
                  </a:tcPr>
                </a:tc>
                <a:extLst>
                  <a:ext uri="{0D108BD9-81ED-4DB2-BD59-A6C34878D82A}">
                    <a16:rowId xmlns:a16="http://schemas.microsoft.com/office/drawing/2014/main" val="3039942113"/>
                  </a:ext>
                </a:extLst>
              </a:tr>
            </a:tbl>
          </a:graphicData>
        </a:graphic>
      </p:graphicFrame>
      <p:sp>
        <p:nvSpPr>
          <p:cNvPr id="11" name="직사각형 10">
            <a:extLst>
              <a:ext uri="{FF2B5EF4-FFF2-40B4-BE49-F238E27FC236}">
                <a16:creationId xmlns:a16="http://schemas.microsoft.com/office/drawing/2014/main" id="{798ED96A-51F8-CB16-C04C-9B6F5D1FA895}"/>
              </a:ext>
            </a:extLst>
          </p:cNvPr>
          <p:cNvSpPr/>
          <p:nvPr/>
        </p:nvSpPr>
        <p:spPr>
          <a:xfrm>
            <a:off x="2540234" y="3391127"/>
            <a:ext cx="712626" cy="2940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임상 전</a:t>
            </a:r>
          </a:p>
        </p:txBody>
      </p:sp>
      <p:sp>
        <p:nvSpPr>
          <p:cNvPr id="14" name="직사각형 13">
            <a:extLst>
              <a:ext uri="{FF2B5EF4-FFF2-40B4-BE49-F238E27FC236}">
                <a16:creationId xmlns:a16="http://schemas.microsoft.com/office/drawing/2014/main" id="{00664CAC-9684-FBFF-BBB2-F922486F6B99}"/>
              </a:ext>
            </a:extLst>
          </p:cNvPr>
          <p:cNvSpPr/>
          <p:nvPr/>
        </p:nvSpPr>
        <p:spPr>
          <a:xfrm>
            <a:off x="2540234" y="3832242"/>
            <a:ext cx="712626" cy="2940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1</a:t>
            </a:r>
            <a:r>
              <a:rPr lang="ko-KR" altLang="en-US" sz="800" b="1">
                <a:solidFill>
                  <a:schemeClr val="bg1"/>
                </a:solidFill>
                <a:latin typeface="KoPub돋움체 Medium" panose="00000600000000000000" pitchFamily="2" charset="-127"/>
                <a:ea typeface="KoPub돋움체 Medium" panose="00000600000000000000" pitchFamily="2" charset="-127"/>
              </a:rPr>
              <a:t>상 </a:t>
            </a:r>
            <a:r>
              <a:rPr lang="en-US" altLang="ko-KR" sz="800" b="1">
                <a:solidFill>
                  <a:schemeClr val="bg1"/>
                </a:solidFill>
                <a:latin typeface="KoPub돋움체 Medium" panose="00000600000000000000" pitchFamily="2" charset="-127"/>
                <a:ea typeface="KoPub돋움체 Medium" panose="00000600000000000000" pitchFamily="2" charset="-127"/>
              </a:rPr>
              <a:t>→ 2</a:t>
            </a:r>
            <a:r>
              <a:rPr lang="ko-KR" altLang="en-US" sz="800" b="1">
                <a:solidFill>
                  <a:schemeClr val="bg1"/>
                </a:solidFill>
                <a:latin typeface="KoPub돋움체 Medium" panose="00000600000000000000" pitchFamily="2" charset="-127"/>
                <a:ea typeface="KoPub돋움체 Medium" panose="00000600000000000000" pitchFamily="2" charset="-127"/>
              </a:rPr>
              <a:t>상</a:t>
            </a:r>
          </a:p>
        </p:txBody>
      </p:sp>
      <p:sp>
        <p:nvSpPr>
          <p:cNvPr id="15" name="직사각형 14">
            <a:extLst>
              <a:ext uri="{FF2B5EF4-FFF2-40B4-BE49-F238E27FC236}">
                <a16:creationId xmlns:a16="http://schemas.microsoft.com/office/drawing/2014/main" id="{AACA19E5-482F-9F32-A1A0-01D3D9D0ED90}"/>
              </a:ext>
            </a:extLst>
          </p:cNvPr>
          <p:cNvSpPr/>
          <p:nvPr/>
        </p:nvSpPr>
        <p:spPr>
          <a:xfrm>
            <a:off x="2540234" y="4276742"/>
            <a:ext cx="712626" cy="2940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2</a:t>
            </a:r>
            <a:r>
              <a:rPr lang="ko-KR" altLang="en-US" sz="800" b="1">
                <a:solidFill>
                  <a:schemeClr val="bg1"/>
                </a:solidFill>
                <a:latin typeface="KoPub돋움체 Medium" panose="00000600000000000000" pitchFamily="2" charset="-127"/>
                <a:ea typeface="KoPub돋움체 Medium" panose="00000600000000000000" pitchFamily="2" charset="-127"/>
              </a:rPr>
              <a:t>상 </a:t>
            </a:r>
            <a:r>
              <a:rPr lang="en-US" altLang="ko-KR" sz="800" b="1">
                <a:solidFill>
                  <a:schemeClr val="bg1"/>
                </a:solidFill>
                <a:latin typeface="KoPub돋움체 Medium" panose="00000600000000000000" pitchFamily="2" charset="-127"/>
                <a:ea typeface="KoPub돋움체 Medium" panose="00000600000000000000" pitchFamily="2" charset="-127"/>
              </a:rPr>
              <a:t>→ 3</a:t>
            </a:r>
            <a:r>
              <a:rPr lang="ko-KR" altLang="en-US" sz="800" b="1">
                <a:solidFill>
                  <a:schemeClr val="bg1"/>
                </a:solidFill>
                <a:latin typeface="KoPub돋움체 Medium" panose="00000600000000000000" pitchFamily="2" charset="-127"/>
                <a:ea typeface="KoPub돋움체 Medium" panose="00000600000000000000" pitchFamily="2" charset="-127"/>
              </a:rPr>
              <a:t>상</a:t>
            </a:r>
          </a:p>
        </p:txBody>
      </p:sp>
      <p:sp>
        <p:nvSpPr>
          <p:cNvPr id="16" name="직사각형 15">
            <a:extLst>
              <a:ext uri="{FF2B5EF4-FFF2-40B4-BE49-F238E27FC236}">
                <a16:creationId xmlns:a16="http://schemas.microsoft.com/office/drawing/2014/main" id="{FC3AF079-E4D9-289E-9E68-D77DE1698B5A}"/>
              </a:ext>
            </a:extLst>
          </p:cNvPr>
          <p:cNvSpPr/>
          <p:nvPr/>
        </p:nvSpPr>
        <p:spPr>
          <a:xfrm>
            <a:off x="2540234" y="4707272"/>
            <a:ext cx="712626" cy="2940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3</a:t>
            </a:r>
            <a:r>
              <a:rPr lang="ko-KR" altLang="en-US" sz="800" b="1">
                <a:solidFill>
                  <a:schemeClr val="bg1"/>
                </a:solidFill>
                <a:latin typeface="KoPub돋움체 Medium" panose="00000600000000000000" pitchFamily="2" charset="-127"/>
                <a:ea typeface="KoPub돋움체 Medium" panose="00000600000000000000" pitchFamily="2" charset="-127"/>
              </a:rPr>
              <a:t>상 </a:t>
            </a:r>
            <a:r>
              <a:rPr lang="en-US" altLang="ko-KR" sz="800" b="1">
                <a:solidFill>
                  <a:schemeClr val="bg1"/>
                </a:solidFill>
                <a:latin typeface="KoPub돋움체 Medium" panose="00000600000000000000" pitchFamily="2" charset="-127"/>
                <a:ea typeface="KoPub돋움체 Medium" panose="00000600000000000000" pitchFamily="2" charset="-127"/>
              </a:rPr>
              <a:t>→ </a:t>
            </a:r>
            <a:r>
              <a:rPr lang="ko-KR" altLang="en-US" sz="800" b="1">
                <a:solidFill>
                  <a:schemeClr val="bg1"/>
                </a:solidFill>
                <a:latin typeface="KoPub돋움체 Medium" panose="00000600000000000000" pitchFamily="2" charset="-127"/>
                <a:ea typeface="KoPub돋움체 Medium" panose="00000600000000000000" pitchFamily="2" charset="-127"/>
              </a:rPr>
              <a:t>승인</a:t>
            </a:r>
          </a:p>
        </p:txBody>
      </p:sp>
      <p:sp>
        <p:nvSpPr>
          <p:cNvPr id="17" name="직사각형 16">
            <a:extLst>
              <a:ext uri="{FF2B5EF4-FFF2-40B4-BE49-F238E27FC236}">
                <a16:creationId xmlns:a16="http://schemas.microsoft.com/office/drawing/2014/main" id="{14772F75-1F0C-5572-D55C-3DC47CAE33A3}"/>
              </a:ext>
            </a:extLst>
          </p:cNvPr>
          <p:cNvSpPr/>
          <p:nvPr/>
        </p:nvSpPr>
        <p:spPr>
          <a:xfrm>
            <a:off x="2540234" y="5160553"/>
            <a:ext cx="712626" cy="2940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누적 </a:t>
            </a:r>
            <a:r>
              <a:rPr lang="en-US" altLang="ko-KR" sz="800" b="1">
                <a:solidFill>
                  <a:schemeClr val="bg1"/>
                </a:solidFill>
                <a:latin typeface="KoPub돋움체 Medium" panose="00000600000000000000" pitchFamily="2" charset="-127"/>
                <a:ea typeface="KoPub돋움체 Medium" panose="00000600000000000000" pitchFamily="2" charset="-127"/>
              </a:rPr>
              <a:t>POS</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19" name="직사각형 18">
            <a:extLst>
              <a:ext uri="{FF2B5EF4-FFF2-40B4-BE49-F238E27FC236}">
                <a16:creationId xmlns:a16="http://schemas.microsoft.com/office/drawing/2014/main" id="{89BB78AC-EFEE-1881-0DB5-4BF6F27D59DF}"/>
              </a:ext>
            </a:extLst>
          </p:cNvPr>
          <p:cNvSpPr/>
          <p:nvPr/>
        </p:nvSpPr>
        <p:spPr>
          <a:xfrm>
            <a:off x="3395929" y="3126827"/>
            <a:ext cx="900000" cy="1826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Oregovomab-FL</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20" name="직사각형 19">
            <a:extLst>
              <a:ext uri="{FF2B5EF4-FFF2-40B4-BE49-F238E27FC236}">
                <a16:creationId xmlns:a16="http://schemas.microsoft.com/office/drawing/2014/main" id="{F7C001D6-81E1-47E3-10E4-85DF8EB320D4}"/>
              </a:ext>
            </a:extLst>
          </p:cNvPr>
          <p:cNvSpPr/>
          <p:nvPr/>
        </p:nvSpPr>
        <p:spPr>
          <a:xfrm>
            <a:off x="4402821" y="3126827"/>
            <a:ext cx="900000" cy="1826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Oregovomab-RC</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21" name="직사각형 20">
            <a:extLst>
              <a:ext uri="{FF2B5EF4-FFF2-40B4-BE49-F238E27FC236}">
                <a16:creationId xmlns:a16="http://schemas.microsoft.com/office/drawing/2014/main" id="{6556F51B-9F43-4451-F1D9-37245CB582E3}"/>
              </a:ext>
            </a:extLst>
          </p:cNvPr>
          <p:cNvSpPr/>
          <p:nvPr/>
        </p:nvSpPr>
        <p:spPr>
          <a:xfrm>
            <a:off x="5409976" y="3126827"/>
            <a:ext cx="900000" cy="1826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Anti-MUC1</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29" name="직사각형 28">
            <a:extLst>
              <a:ext uri="{FF2B5EF4-FFF2-40B4-BE49-F238E27FC236}">
                <a16:creationId xmlns:a16="http://schemas.microsoft.com/office/drawing/2014/main" id="{8616FE22-B68D-693D-E307-D44DAC7FCA25}"/>
              </a:ext>
            </a:extLst>
          </p:cNvPr>
          <p:cNvSpPr/>
          <p:nvPr/>
        </p:nvSpPr>
        <p:spPr>
          <a:xfrm>
            <a:off x="3396668" y="3391127"/>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30" name="직사각형 29">
            <a:extLst>
              <a:ext uri="{FF2B5EF4-FFF2-40B4-BE49-F238E27FC236}">
                <a16:creationId xmlns:a16="http://schemas.microsoft.com/office/drawing/2014/main" id="{37483A4C-4B8F-2870-2C6C-FCCDF815FDE6}"/>
              </a:ext>
            </a:extLst>
          </p:cNvPr>
          <p:cNvSpPr/>
          <p:nvPr/>
        </p:nvSpPr>
        <p:spPr>
          <a:xfrm>
            <a:off x="3396668" y="3832242"/>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31" name="직사각형 30">
            <a:extLst>
              <a:ext uri="{FF2B5EF4-FFF2-40B4-BE49-F238E27FC236}">
                <a16:creationId xmlns:a16="http://schemas.microsoft.com/office/drawing/2014/main" id="{F88CD6CB-1BBE-13D9-AEA1-DFBBA788233C}"/>
              </a:ext>
            </a:extLst>
          </p:cNvPr>
          <p:cNvSpPr/>
          <p:nvPr/>
        </p:nvSpPr>
        <p:spPr>
          <a:xfrm>
            <a:off x="3396668" y="4276742"/>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32" name="직사각형 31">
            <a:extLst>
              <a:ext uri="{FF2B5EF4-FFF2-40B4-BE49-F238E27FC236}">
                <a16:creationId xmlns:a16="http://schemas.microsoft.com/office/drawing/2014/main" id="{14B363FE-684A-C1D9-8404-B6878C28B941}"/>
              </a:ext>
            </a:extLst>
          </p:cNvPr>
          <p:cNvSpPr/>
          <p:nvPr/>
        </p:nvSpPr>
        <p:spPr>
          <a:xfrm>
            <a:off x="3396668" y="4707272"/>
            <a:ext cx="900000" cy="294084"/>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중</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(37%)</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33" name="직사각형 32">
            <a:extLst>
              <a:ext uri="{FF2B5EF4-FFF2-40B4-BE49-F238E27FC236}">
                <a16:creationId xmlns:a16="http://schemas.microsoft.com/office/drawing/2014/main" id="{25B33DE7-BA2E-DF28-8E13-8F7BD01AA425}"/>
              </a:ext>
            </a:extLst>
          </p:cNvPr>
          <p:cNvSpPr/>
          <p:nvPr/>
        </p:nvSpPr>
        <p:spPr>
          <a:xfrm>
            <a:off x="3396668" y="5160553"/>
            <a:ext cx="900000" cy="294084"/>
          </a:xfrm>
          <a:prstGeom prst="rect">
            <a:avLst/>
          </a:prstGeom>
          <a:solidFill>
            <a:srgbClr val="00B8F5"/>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37%</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34" name="같음 기호 33">
            <a:extLst>
              <a:ext uri="{FF2B5EF4-FFF2-40B4-BE49-F238E27FC236}">
                <a16:creationId xmlns:a16="http://schemas.microsoft.com/office/drawing/2014/main" id="{0BDBF0C1-E6F0-123E-0559-F28F06BAC4F2}"/>
              </a:ext>
            </a:extLst>
          </p:cNvPr>
          <p:cNvSpPr/>
          <p:nvPr/>
        </p:nvSpPr>
        <p:spPr>
          <a:xfrm rot="5400000">
            <a:off x="3786978" y="5020425"/>
            <a:ext cx="125443" cy="122140"/>
          </a:xfrm>
          <a:prstGeom prst="mathEqual">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9" name="곱하기 기호 38">
            <a:extLst>
              <a:ext uri="{FF2B5EF4-FFF2-40B4-BE49-F238E27FC236}">
                <a16:creationId xmlns:a16="http://schemas.microsoft.com/office/drawing/2014/main" id="{7CEF419B-2599-5CA3-2942-7ABD59B6222F}"/>
              </a:ext>
            </a:extLst>
          </p:cNvPr>
          <p:cNvSpPr/>
          <p:nvPr/>
        </p:nvSpPr>
        <p:spPr>
          <a:xfrm>
            <a:off x="3773469" y="3687597"/>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0" name="곱하기 기호 39">
            <a:extLst>
              <a:ext uri="{FF2B5EF4-FFF2-40B4-BE49-F238E27FC236}">
                <a16:creationId xmlns:a16="http://schemas.microsoft.com/office/drawing/2014/main" id="{E9F09790-C6C9-A183-48E5-C52BA673810D}"/>
              </a:ext>
            </a:extLst>
          </p:cNvPr>
          <p:cNvSpPr/>
          <p:nvPr/>
        </p:nvSpPr>
        <p:spPr>
          <a:xfrm>
            <a:off x="3781089" y="4121937"/>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1" name="곱하기 기호 40">
            <a:extLst>
              <a:ext uri="{FF2B5EF4-FFF2-40B4-BE49-F238E27FC236}">
                <a16:creationId xmlns:a16="http://schemas.microsoft.com/office/drawing/2014/main" id="{85542415-6830-2686-1D53-A7A4753DAAD0}"/>
              </a:ext>
            </a:extLst>
          </p:cNvPr>
          <p:cNvSpPr/>
          <p:nvPr/>
        </p:nvSpPr>
        <p:spPr>
          <a:xfrm>
            <a:off x="3781089" y="4565167"/>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2" name="직사각형 41">
            <a:extLst>
              <a:ext uri="{FF2B5EF4-FFF2-40B4-BE49-F238E27FC236}">
                <a16:creationId xmlns:a16="http://schemas.microsoft.com/office/drawing/2014/main" id="{354BDC35-38F0-AAFD-B3AC-A5F9390CEAA7}"/>
              </a:ext>
            </a:extLst>
          </p:cNvPr>
          <p:cNvSpPr/>
          <p:nvPr/>
        </p:nvSpPr>
        <p:spPr>
          <a:xfrm>
            <a:off x="6378679" y="3211765"/>
            <a:ext cx="2990198" cy="17835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POS(</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신약승인확률</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은 현재 임상단계로부터 상업화 승인</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(NDA/BLA)</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까지의 성공 확률을 누적적으로 고려하여 산출됨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(Appendices – POS</a:t>
            </a:r>
            <a:r>
              <a:rPr kumimoji="0" lang="ko-KR" altLang="en-US"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참조</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87750" latinLnBrk="1">
              <a:spcBef>
                <a:spcPts val="600"/>
              </a:spcBef>
            </a:pPr>
            <a:endParaRPr lang="en-US" altLang="ko-KR" sz="4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10</a:t>
            </a:r>
            <a:r>
              <a:rPr lang="ko-KR" altLang="en-US" sz="900">
                <a:solidFill>
                  <a:schemeClr val="tx1"/>
                </a:solidFill>
                <a:latin typeface="KoPub돋움체 Light" panose="00000300000000000000" pitchFamily="2" charset="-127"/>
                <a:ea typeface="KoPub돋움체 Light" panose="00000300000000000000" pitchFamily="2" charset="-127"/>
              </a:rPr>
              <a:t>개년</a:t>
            </a:r>
            <a:r>
              <a:rPr lang="en-US" altLang="ko-KR" sz="900">
                <a:solidFill>
                  <a:schemeClr val="tx1"/>
                </a:solidFill>
                <a:latin typeface="KoPub돋움체 Light" panose="00000300000000000000" pitchFamily="2" charset="-127"/>
                <a:ea typeface="KoPub돋움체 Light" panose="00000300000000000000" pitchFamily="2" charset="-127"/>
              </a:rPr>
              <a:t>(2011~2020</a:t>
            </a:r>
            <a:r>
              <a:rPr lang="ko-KR" altLang="en-US" sz="900">
                <a:solidFill>
                  <a:schemeClr val="tx1"/>
                </a:solidFill>
                <a:latin typeface="KoPub돋움체 Light" panose="00000300000000000000" pitchFamily="2" charset="-127"/>
                <a:ea typeface="KoPub돋움체 Light" panose="00000300000000000000" pitchFamily="2" charset="-127"/>
              </a:rPr>
              <a:t>년</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 간 </a:t>
            </a:r>
            <a:r>
              <a:rPr lang="en-US" altLang="ko-KR" sz="900">
                <a:solidFill>
                  <a:schemeClr val="tx1"/>
                </a:solidFill>
                <a:latin typeface="KoPub돋움체 Light" panose="00000300000000000000" pitchFamily="2" charset="-127"/>
                <a:ea typeface="KoPub돋움체 Light" panose="00000300000000000000" pitchFamily="2" charset="-127"/>
              </a:rPr>
              <a:t>FDA</a:t>
            </a:r>
            <a:r>
              <a:rPr lang="ko-KR" altLang="en-US" sz="900">
                <a:solidFill>
                  <a:schemeClr val="tx1"/>
                </a:solidFill>
                <a:latin typeface="KoPub돋움체 Light" panose="00000300000000000000" pitchFamily="2" charset="-127"/>
                <a:ea typeface="KoPub돋움체 Light" panose="00000300000000000000" pitchFamily="2" charset="-127"/>
              </a:rPr>
              <a:t>에 보고된 </a:t>
            </a:r>
            <a:r>
              <a:rPr lang="en-US" altLang="ko-KR" sz="900">
                <a:solidFill>
                  <a:schemeClr val="tx1"/>
                </a:solidFill>
                <a:latin typeface="KoPub돋움체 Light" panose="00000300000000000000" pitchFamily="2" charset="-127"/>
                <a:ea typeface="KoPub돋움체 Light" panose="00000300000000000000" pitchFamily="2" charset="-127"/>
              </a:rPr>
              <a:t>12,728</a:t>
            </a:r>
            <a:r>
              <a:rPr lang="ko-KR" altLang="en-US" sz="900">
                <a:solidFill>
                  <a:schemeClr val="tx1"/>
                </a:solidFill>
                <a:latin typeface="KoPub돋움체 Light" panose="00000300000000000000" pitchFamily="2" charset="-127"/>
                <a:ea typeface="KoPub돋움체 Light" panose="00000300000000000000" pitchFamily="2" charset="-127"/>
              </a:rPr>
              <a:t>개의 임상 진행 결과를 바탕으로 각 임상 단계별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정보를 공개하고 있는 </a:t>
            </a:r>
            <a:r>
              <a:rPr lang="en-US" altLang="ko-KR" sz="900" b="1" u="sng">
                <a:solidFill>
                  <a:schemeClr val="tx1"/>
                </a:solidFill>
                <a:latin typeface="KoPub돋움체 Light" panose="00000300000000000000" pitchFamily="2" charset="-127"/>
                <a:ea typeface="KoPub돋움체 Light" panose="00000300000000000000" pitchFamily="2" charset="-127"/>
              </a:rPr>
              <a:t>BIO</a:t>
            </a:r>
            <a:r>
              <a:rPr lang="ko-KR" altLang="en-US" sz="900" b="1" u="sng">
                <a:solidFill>
                  <a:schemeClr val="tx1"/>
                </a:solidFill>
                <a:latin typeface="KoPub돋움체 Light" panose="00000300000000000000" pitchFamily="2" charset="-127"/>
                <a:ea typeface="KoPub돋움체 Light" panose="00000300000000000000" pitchFamily="2" charset="-127"/>
              </a:rPr>
              <a:t>社의 면역항암제</a:t>
            </a:r>
            <a:r>
              <a:rPr lang="en-US" altLang="ko-KR" sz="900" b="1" u="sng">
                <a:solidFill>
                  <a:schemeClr val="tx1"/>
                </a:solidFill>
                <a:latin typeface="KoPub돋움체 Light" panose="00000300000000000000" pitchFamily="2" charset="-127"/>
                <a:ea typeface="KoPub돋움체 Light" panose="00000300000000000000" pitchFamily="2" charset="-127"/>
              </a:rPr>
              <a:t>(Immune-Oncology)</a:t>
            </a:r>
            <a:r>
              <a:rPr lang="ko-KR" altLang="en-US" sz="900" b="1" u="sng">
                <a:solidFill>
                  <a:schemeClr val="tx1"/>
                </a:solidFill>
                <a:latin typeface="KoPub돋움체 Light" panose="00000300000000000000" pitchFamily="2" charset="-127"/>
                <a:ea typeface="KoPub돋움체 Light" panose="00000300000000000000" pitchFamily="2" charset="-127"/>
              </a:rPr>
              <a:t> 임상 </a:t>
            </a:r>
            <a:r>
              <a:rPr lang="en-US" altLang="ko-KR" sz="900" b="1" u="sng">
                <a:solidFill>
                  <a:schemeClr val="tx1"/>
                </a:solidFill>
                <a:latin typeface="KoPub돋움체 Light" panose="00000300000000000000" pitchFamily="2" charset="-127"/>
                <a:ea typeface="KoPub돋움체 Light" panose="00000300000000000000" pitchFamily="2" charset="-127"/>
              </a:rPr>
              <a:t>Data</a:t>
            </a:r>
            <a:r>
              <a:rPr lang="ko-KR" altLang="en-US" sz="900" b="1" u="sng">
                <a:solidFill>
                  <a:schemeClr val="tx1"/>
                </a:solidFill>
                <a:latin typeface="KoPub돋움체 Light" panose="00000300000000000000" pitchFamily="2" charset="-127"/>
                <a:ea typeface="KoPub돋움체 Light" panose="00000300000000000000" pitchFamily="2" charset="-127"/>
              </a:rPr>
              <a:t>를 바탕으로 각 임상 단계별 </a:t>
            </a:r>
            <a:r>
              <a:rPr lang="en-US" altLang="ko-KR" sz="900" b="1" u="sng">
                <a:solidFill>
                  <a:schemeClr val="tx1"/>
                </a:solidFill>
                <a:latin typeface="KoPub돋움체 Light" panose="00000300000000000000" pitchFamily="2" charset="-127"/>
                <a:ea typeface="KoPub돋움체 Light" panose="00000300000000000000" pitchFamily="2" charset="-127"/>
              </a:rPr>
              <a:t>POS </a:t>
            </a:r>
            <a:r>
              <a:rPr lang="ko-KR" altLang="en-US" sz="900" b="1" u="sng">
                <a:solidFill>
                  <a:schemeClr val="tx1"/>
                </a:solidFill>
                <a:latin typeface="KoPub돋움체 Light" panose="00000300000000000000" pitchFamily="2" charset="-127"/>
                <a:ea typeface="KoPub돋움체 Light" panose="00000300000000000000" pitchFamily="2" charset="-127"/>
              </a:rPr>
              <a:t>확률 산정</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4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다만</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err="1">
                <a:solidFill>
                  <a:schemeClr val="tx1"/>
                </a:solidFill>
                <a:latin typeface="KoPub돋움체 Light" panose="00000300000000000000" pitchFamily="2" charset="-127"/>
                <a:ea typeface="KoPub돋움체 Light" panose="00000300000000000000" pitchFamily="2" charset="-127"/>
              </a:rPr>
              <a:t>난소암</a:t>
            </a:r>
            <a:r>
              <a:rPr lang="ko-KR" altLang="en-US" sz="900">
                <a:solidFill>
                  <a:schemeClr val="tx1"/>
                </a:solidFill>
                <a:latin typeface="KoPub돋움체 Light" panose="00000300000000000000" pitchFamily="2" charset="-127"/>
                <a:ea typeface="KoPub돋움체 Light" panose="00000300000000000000" pitchFamily="2" charset="-127"/>
              </a:rPr>
              <a:t> 항암제인 </a:t>
            </a:r>
            <a:r>
              <a:rPr lang="en-US" altLang="ko-KR" sz="900">
                <a:solidFill>
                  <a:schemeClr val="tx1"/>
                </a:solidFill>
                <a:latin typeface="KoPub돋움체 Light" panose="00000300000000000000" pitchFamily="2" charset="-127"/>
                <a:ea typeface="KoPub돋움체 Light" panose="00000300000000000000" pitchFamily="2" charset="-127"/>
              </a:rPr>
              <a:t>Oregovomab-FL/RC</a:t>
            </a:r>
            <a:r>
              <a:rPr lang="ko-KR" altLang="en-US" sz="900">
                <a:solidFill>
                  <a:schemeClr val="tx1"/>
                </a:solidFill>
                <a:latin typeface="KoPub돋움체 Light" panose="00000300000000000000" pitchFamily="2" charset="-127"/>
                <a:ea typeface="KoPub돋움체 Light" panose="00000300000000000000" pitchFamily="2" charset="-127"/>
              </a:rPr>
              <a:t>의 </a:t>
            </a:r>
            <a:r>
              <a:rPr lang="en-US" altLang="ko-KR" sz="900">
                <a:solidFill>
                  <a:schemeClr val="tx1"/>
                </a:solidFill>
                <a:latin typeface="KoPub돋움체 Light" panose="00000300000000000000" pitchFamily="2" charset="-127"/>
                <a:ea typeface="KoPub돋움체 Light" panose="00000300000000000000" pitchFamily="2" charset="-127"/>
              </a:rPr>
              <a:t>POS</a:t>
            </a:r>
            <a:r>
              <a:rPr lang="ko-KR" altLang="en-US" sz="900">
                <a:solidFill>
                  <a:schemeClr val="tx1"/>
                </a:solidFill>
                <a:latin typeface="KoPub돋움체 Light" panose="00000300000000000000" pitchFamily="2" charset="-127"/>
                <a:ea typeface="KoPub돋움체 Light" panose="00000300000000000000" pitchFamily="2" charset="-127"/>
              </a:rPr>
              <a:t>를 산정하는 데에 있어 개별 암 종 별 특이성</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난소암의 낮은 임상 성공률</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을 고려하기 위하여 </a:t>
            </a:r>
            <a:r>
              <a:rPr lang="en-US" altLang="ko-KR" sz="900" b="1" u="sng">
                <a:solidFill>
                  <a:schemeClr val="tx1"/>
                </a:solidFill>
                <a:latin typeface="KoPub돋움체 Light" panose="00000300000000000000" pitchFamily="2" charset="-127"/>
                <a:ea typeface="KoPub돋움체 Light" panose="00000300000000000000" pitchFamily="2" charset="-127"/>
              </a:rPr>
              <a:t>EYCA CDD</a:t>
            </a:r>
            <a:r>
              <a:rPr lang="ko-KR" altLang="en-US" sz="900" b="1" u="sng">
                <a:solidFill>
                  <a:schemeClr val="tx1"/>
                </a:solidFill>
                <a:latin typeface="KoPub돋움체 Light" panose="00000300000000000000" pitchFamily="2" charset="-127"/>
                <a:ea typeface="KoPub돋움체 Light" panose="00000300000000000000" pitchFamily="2" charset="-127"/>
              </a:rPr>
              <a:t>의 </a:t>
            </a:r>
            <a:r>
              <a:rPr lang="en-US" altLang="ko-KR" sz="900" b="1" u="sng">
                <a:solidFill>
                  <a:schemeClr val="tx1"/>
                </a:solidFill>
                <a:latin typeface="KoPub돋움체 Light" panose="00000300000000000000" pitchFamily="2" charset="-127"/>
                <a:ea typeface="KoPub돋움체 Light" panose="00000300000000000000" pitchFamily="2" charset="-127"/>
              </a:rPr>
              <a:t>Baseline </a:t>
            </a:r>
            <a:r>
              <a:rPr lang="ko-KR" altLang="en-US" sz="900" b="1" u="sng">
                <a:solidFill>
                  <a:schemeClr val="tx1"/>
                </a:solidFill>
                <a:latin typeface="KoPub돋움체 Light" panose="00000300000000000000" pitchFamily="2" charset="-127"/>
                <a:ea typeface="KoPub돋움체 Light" panose="00000300000000000000" pitchFamily="2" charset="-127"/>
              </a:rPr>
              <a:t>상의 </a:t>
            </a:r>
            <a:r>
              <a:rPr lang="ko-KR" altLang="en-US" sz="900" b="1" u="sng" err="1">
                <a:solidFill>
                  <a:schemeClr val="tx1"/>
                </a:solidFill>
                <a:latin typeface="KoPub돋움체 Light" panose="00000300000000000000" pitchFamily="2" charset="-127"/>
                <a:ea typeface="KoPub돋움체 Light" panose="00000300000000000000" pitchFamily="2" charset="-127"/>
              </a:rPr>
              <a:t>난소암</a:t>
            </a:r>
            <a:r>
              <a:rPr lang="ko-KR" altLang="en-US" sz="900" b="1" u="sng">
                <a:solidFill>
                  <a:schemeClr val="tx1"/>
                </a:solidFill>
                <a:latin typeface="KoPub돋움체 Light" panose="00000300000000000000" pitchFamily="2" charset="-127"/>
                <a:ea typeface="KoPub돋움체 Light" panose="00000300000000000000" pitchFamily="2" charset="-127"/>
              </a:rPr>
              <a:t> 임상 성공률</a:t>
            </a:r>
            <a:r>
              <a:rPr lang="ko-KR" altLang="en-US" sz="900">
                <a:solidFill>
                  <a:schemeClr val="tx1"/>
                </a:solidFill>
                <a:latin typeface="KoPub돋움체 Light" panose="00000300000000000000" pitchFamily="2" charset="-127"/>
                <a:ea typeface="KoPub돋움체 Light" panose="00000300000000000000" pitchFamily="2" charset="-127"/>
              </a:rPr>
              <a:t> 정보를 추가적으로 고려하였음</a:t>
            </a: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sp>
        <p:nvSpPr>
          <p:cNvPr id="57" name="직사각형 56">
            <a:extLst>
              <a:ext uri="{FF2B5EF4-FFF2-40B4-BE49-F238E27FC236}">
                <a16:creationId xmlns:a16="http://schemas.microsoft.com/office/drawing/2014/main" id="{026A672C-AC6F-30EE-EBCA-B5C7C8696E6E}"/>
              </a:ext>
            </a:extLst>
          </p:cNvPr>
          <p:cNvSpPr/>
          <p:nvPr/>
        </p:nvSpPr>
        <p:spPr>
          <a:xfrm>
            <a:off x="4416176" y="3393752"/>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58" name="직사각형 57">
            <a:extLst>
              <a:ext uri="{FF2B5EF4-FFF2-40B4-BE49-F238E27FC236}">
                <a16:creationId xmlns:a16="http://schemas.microsoft.com/office/drawing/2014/main" id="{22AEDD5A-4C44-4D59-364F-EDEE972ED01A}"/>
              </a:ext>
            </a:extLst>
          </p:cNvPr>
          <p:cNvSpPr/>
          <p:nvPr/>
        </p:nvSpPr>
        <p:spPr>
          <a:xfrm>
            <a:off x="4416176" y="3834867"/>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59" name="직사각형 58">
            <a:extLst>
              <a:ext uri="{FF2B5EF4-FFF2-40B4-BE49-F238E27FC236}">
                <a16:creationId xmlns:a16="http://schemas.microsoft.com/office/drawing/2014/main" id="{CCF1A702-EC91-267F-A7F5-B129364E9EB6}"/>
              </a:ext>
            </a:extLst>
          </p:cNvPr>
          <p:cNvSpPr/>
          <p:nvPr/>
        </p:nvSpPr>
        <p:spPr>
          <a:xfrm>
            <a:off x="4416176" y="4279367"/>
            <a:ext cx="900000" cy="294084"/>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중</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(35%)</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60" name="직사각형 59">
            <a:extLst>
              <a:ext uri="{FF2B5EF4-FFF2-40B4-BE49-F238E27FC236}">
                <a16:creationId xmlns:a16="http://schemas.microsoft.com/office/drawing/2014/main" id="{94533CED-F90B-8120-01E5-576B23A02571}"/>
              </a:ext>
            </a:extLst>
          </p:cNvPr>
          <p:cNvSpPr/>
          <p:nvPr/>
        </p:nvSpPr>
        <p:spPr>
          <a:xfrm>
            <a:off x="4416176" y="4709897"/>
            <a:ext cx="900000" cy="29408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예정</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(37%)</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61" name="직사각형 60">
            <a:extLst>
              <a:ext uri="{FF2B5EF4-FFF2-40B4-BE49-F238E27FC236}">
                <a16:creationId xmlns:a16="http://schemas.microsoft.com/office/drawing/2014/main" id="{5BBFF053-927E-A400-D9AF-402A2F6BDCE1}"/>
              </a:ext>
            </a:extLst>
          </p:cNvPr>
          <p:cNvSpPr/>
          <p:nvPr/>
        </p:nvSpPr>
        <p:spPr>
          <a:xfrm>
            <a:off x="4416176" y="5163178"/>
            <a:ext cx="900000" cy="294084"/>
          </a:xfrm>
          <a:prstGeom prst="rect">
            <a:avLst/>
          </a:prstGeom>
          <a:solidFill>
            <a:srgbClr val="00B8F5"/>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13%</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62" name="같음 기호 61">
            <a:extLst>
              <a:ext uri="{FF2B5EF4-FFF2-40B4-BE49-F238E27FC236}">
                <a16:creationId xmlns:a16="http://schemas.microsoft.com/office/drawing/2014/main" id="{F8CC1CDF-C1E4-B823-EEE0-C35ABD0FD055}"/>
              </a:ext>
            </a:extLst>
          </p:cNvPr>
          <p:cNvSpPr/>
          <p:nvPr/>
        </p:nvSpPr>
        <p:spPr>
          <a:xfrm rot="5400000">
            <a:off x="4806486" y="5023050"/>
            <a:ext cx="125443" cy="122140"/>
          </a:xfrm>
          <a:prstGeom prst="mathEqual">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3" name="곱하기 기호 62">
            <a:extLst>
              <a:ext uri="{FF2B5EF4-FFF2-40B4-BE49-F238E27FC236}">
                <a16:creationId xmlns:a16="http://schemas.microsoft.com/office/drawing/2014/main" id="{E5788FEA-24CC-ACDA-E896-7501DB877535}"/>
              </a:ext>
            </a:extLst>
          </p:cNvPr>
          <p:cNvSpPr/>
          <p:nvPr/>
        </p:nvSpPr>
        <p:spPr>
          <a:xfrm>
            <a:off x="4792977" y="3690222"/>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4" name="곱하기 기호 63">
            <a:extLst>
              <a:ext uri="{FF2B5EF4-FFF2-40B4-BE49-F238E27FC236}">
                <a16:creationId xmlns:a16="http://schemas.microsoft.com/office/drawing/2014/main" id="{FB516DD4-5784-B010-EF74-78BA636FA012}"/>
              </a:ext>
            </a:extLst>
          </p:cNvPr>
          <p:cNvSpPr/>
          <p:nvPr/>
        </p:nvSpPr>
        <p:spPr>
          <a:xfrm>
            <a:off x="4800597" y="4124562"/>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5" name="곱하기 기호 64">
            <a:extLst>
              <a:ext uri="{FF2B5EF4-FFF2-40B4-BE49-F238E27FC236}">
                <a16:creationId xmlns:a16="http://schemas.microsoft.com/office/drawing/2014/main" id="{3F7A0D9B-ACD0-AB28-AFCB-2B4521C0527A}"/>
              </a:ext>
            </a:extLst>
          </p:cNvPr>
          <p:cNvSpPr/>
          <p:nvPr/>
        </p:nvSpPr>
        <p:spPr>
          <a:xfrm>
            <a:off x="4800597" y="4567792"/>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7" name="직사각형 66">
            <a:extLst>
              <a:ext uri="{FF2B5EF4-FFF2-40B4-BE49-F238E27FC236}">
                <a16:creationId xmlns:a16="http://schemas.microsoft.com/office/drawing/2014/main" id="{AAB73369-06E6-5D7D-C0E0-36342276E72D}"/>
              </a:ext>
            </a:extLst>
          </p:cNvPr>
          <p:cNvSpPr/>
          <p:nvPr/>
        </p:nvSpPr>
        <p:spPr>
          <a:xfrm>
            <a:off x="5417288" y="3393753"/>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68" name="직사각형 67">
            <a:extLst>
              <a:ext uri="{FF2B5EF4-FFF2-40B4-BE49-F238E27FC236}">
                <a16:creationId xmlns:a16="http://schemas.microsoft.com/office/drawing/2014/main" id="{FB99C584-334B-07FD-45AD-CEB9297C13CF}"/>
              </a:ext>
            </a:extLst>
          </p:cNvPr>
          <p:cNvSpPr/>
          <p:nvPr/>
        </p:nvSpPr>
        <p:spPr>
          <a:xfrm>
            <a:off x="5417288" y="3834868"/>
            <a:ext cx="900000" cy="294084"/>
          </a:xfrm>
          <a:prstGeom prst="rect">
            <a:avLst/>
          </a:prstGeom>
          <a:solidFill>
            <a:srgbClr val="FEAED7"/>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중</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(64%)</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69" name="직사각형 68">
            <a:extLst>
              <a:ext uri="{FF2B5EF4-FFF2-40B4-BE49-F238E27FC236}">
                <a16:creationId xmlns:a16="http://schemas.microsoft.com/office/drawing/2014/main" id="{061F3332-78B9-8250-E3BA-F1965E5A7171}"/>
              </a:ext>
            </a:extLst>
          </p:cNvPr>
          <p:cNvSpPr/>
          <p:nvPr/>
        </p:nvSpPr>
        <p:spPr>
          <a:xfrm>
            <a:off x="5417288" y="4279368"/>
            <a:ext cx="900000" cy="29408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예정</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(40%)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70" name="직사각형 69">
            <a:extLst>
              <a:ext uri="{FF2B5EF4-FFF2-40B4-BE49-F238E27FC236}">
                <a16:creationId xmlns:a16="http://schemas.microsoft.com/office/drawing/2014/main" id="{740141D2-5703-4781-A1EA-79B7FAB395BD}"/>
              </a:ext>
            </a:extLst>
          </p:cNvPr>
          <p:cNvSpPr/>
          <p:nvPr/>
        </p:nvSpPr>
        <p:spPr>
          <a:xfrm>
            <a:off x="5417288" y="4709898"/>
            <a:ext cx="900000" cy="29408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예정</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(48%)</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71" name="직사각형 70">
            <a:extLst>
              <a:ext uri="{FF2B5EF4-FFF2-40B4-BE49-F238E27FC236}">
                <a16:creationId xmlns:a16="http://schemas.microsoft.com/office/drawing/2014/main" id="{1A842038-741D-076A-707C-55CB7469606E}"/>
              </a:ext>
            </a:extLst>
          </p:cNvPr>
          <p:cNvSpPr/>
          <p:nvPr/>
        </p:nvSpPr>
        <p:spPr>
          <a:xfrm>
            <a:off x="5417288" y="5163179"/>
            <a:ext cx="900000" cy="294084"/>
          </a:xfrm>
          <a:prstGeom prst="rect">
            <a:avLst/>
          </a:prstGeom>
          <a:solidFill>
            <a:srgbClr val="00B8F5"/>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12%</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72" name="같음 기호 71">
            <a:extLst>
              <a:ext uri="{FF2B5EF4-FFF2-40B4-BE49-F238E27FC236}">
                <a16:creationId xmlns:a16="http://schemas.microsoft.com/office/drawing/2014/main" id="{D746F5F3-E437-1A3B-5647-46A6CBE25E3C}"/>
              </a:ext>
            </a:extLst>
          </p:cNvPr>
          <p:cNvSpPr/>
          <p:nvPr/>
        </p:nvSpPr>
        <p:spPr>
          <a:xfrm rot="5400000">
            <a:off x="5807598" y="5023051"/>
            <a:ext cx="125443" cy="122140"/>
          </a:xfrm>
          <a:prstGeom prst="mathEqual">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3" name="곱하기 기호 72">
            <a:extLst>
              <a:ext uri="{FF2B5EF4-FFF2-40B4-BE49-F238E27FC236}">
                <a16:creationId xmlns:a16="http://schemas.microsoft.com/office/drawing/2014/main" id="{FA83AE9A-97FF-6100-61EF-5CCD93756AEC}"/>
              </a:ext>
            </a:extLst>
          </p:cNvPr>
          <p:cNvSpPr/>
          <p:nvPr/>
        </p:nvSpPr>
        <p:spPr>
          <a:xfrm>
            <a:off x="5794089" y="3690223"/>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4" name="곱하기 기호 73">
            <a:extLst>
              <a:ext uri="{FF2B5EF4-FFF2-40B4-BE49-F238E27FC236}">
                <a16:creationId xmlns:a16="http://schemas.microsoft.com/office/drawing/2014/main" id="{67049C24-687C-AB7C-B532-C9DEA0DF1A20}"/>
              </a:ext>
            </a:extLst>
          </p:cNvPr>
          <p:cNvSpPr/>
          <p:nvPr/>
        </p:nvSpPr>
        <p:spPr>
          <a:xfrm>
            <a:off x="5801709" y="4124563"/>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5" name="곱하기 기호 74">
            <a:extLst>
              <a:ext uri="{FF2B5EF4-FFF2-40B4-BE49-F238E27FC236}">
                <a16:creationId xmlns:a16="http://schemas.microsoft.com/office/drawing/2014/main" id="{916AB6A4-E894-FE7D-A8A8-A16E66015983}"/>
              </a:ext>
            </a:extLst>
          </p:cNvPr>
          <p:cNvSpPr/>
          <p:nvPr/>
        </p:nvSpPr>
        <p:spPr>
          <a:xfrm>
            <a:off x="5801709" y="4567793"/>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Tree>
    <p:extLst>
      <p:ext uri="{BB962C8B-B14F-4D97-AF65-F5344CB8AC3E}">
        <p14:creationId xmlns:p14="http://schemas.microsoft.com/office/powerpoint/2010/main" val="3190945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평가를 위한 주요 가정은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Key Assumptions (1/X)</a:t>
            </a:r>
            <a:endParaRPr lang="en-US" altLang="ko-KR" sz="2800"/>
          </a:p>
        </p:txBody>
      </p:sp>
      <p:graphicFrame>
        <p:nvGraphicFramePr>
          <p:cNvPr id="6" name="Group 4">
            <a:extLst>
              <a:ext uri="{FF2B5EF4-FFF2-40B4-BE49-F238E27FC236}">
                <a16:creationId xmlns:a16="http://schemas.microsoft.com/office/drawing/2014/main" id="{BD8B7278-9AB1-F19F-3403-07E961145277}"/>
              </a:ext>
            </a:extLst>
          </p:cNvPr>
          <p:cNvGraphicFramePr>
            <a:graphicFrameLocks noGrp="1"/>
          </p:cNvGraphicFramePr>
          <p:nvPr>
            <p:custDataLst>
              <p:tags r:id="rId1"/>
            </p:custDataLst>
            <p:extLst>
              <p:ext uri="{D42A27DB-BD31-4B8C-83A1-F6EECF244321}">
                <p14:modId xmlns:p14="http://schemas.microsoft.com/office/powerpoint/2010/main" val="2436930134"/>
              </p:ext>
            </p:extLst>
          </p:nvPr>
        </p:nvGraphicFramePr>
        <p:xfrm>
          <a:off x="489600" y="1422400"/>
          <a:ext cx="8925770" cy="1996671"/>
        </p:xfrm>
        <a:graphic>
          <a:graphicData uri="http://schemas.openxmlformats.org/drawingml/2006/table">
            <a:tbl>
              <a:tblPr/>
              <a:tblGrid>
                <a:gridCol w="1000898">
                  <a:extLst>
                    <a:ext uri="{9D8B030D-6E8A-4147-A177-3AD203B41FA5}">
                      <a16:colId xmlns:a16="http://schemas.microsoft.com/office/drawing/2014/main" val="20000"/>
                    </a:ext>
                  </a:extLst>
                </a:gridCol>
                <a:gridCol w="1000898">
                  <a:extLst>
                    <a:ext uri="{9D8B030D-6E8A-4147-A177-3AD203B41FA5}">
                      <a16:colId xmlns:a16="http://schemas.microsoft.com/office/drawing/2014/main" val="1313220568"/>
                    </a:ext>
                  </a:extLst>
                </a:gridCol>
                <a:gridCol w="6923974">
                  <a:extLst>
                    <a:ext uri="{9D8B030D-6E8A-4147-A177-3AD203B41FA5}">
                      <a16:colId xmlns:a16="http://schemas.microsoft.com/office/drawing/2014/main" val="20001"/>
                    </a:ext>
                  </a:extLst>
                </a:gridCol>
              </a:tblGrid>
              <a:tr h="216000">
                <a:tc gridSpan="3">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kern="1200" cap="none" normalizeH="0" baseline="0">
                          <a:ln>
                            <a:noFill/>
                          </a:ln>
                          <a:solidFill>
                            <a:schemeClr val="bg1"/>
                          </a:solidFill>
                          <a:effectLst/>
                          <a:latin typeface="KoPub돋움체 Medium" panose="00000600000000000000" pitchFamily="2" charset="-127"/>
                          <a:ea typeface="KoPub돋움체 Medium" panose="00000600000000000000" pitchFamily="2" charset="-127"/>
                          <a:cs typeface="Arial"/>
                        </a:rPr>
                        <a:t>Key Assumptions</a:t>
                      </a:r>
                    </a:p>
                  </a:txBody>
                  <a:tcPr marL="36000" marR="3600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ko-KR" altLang="en-US"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구분</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tc hMerge="1">
                  <a:txBody>
                    <a:body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endParaRPr kumimoji="0" lang="en-GB" altLang="ko-KR" sz="900" b="0" i="0" u="none" strike="noStrike" cap="none" normalizeH="0" baseline="0">
                        <a:ln>
                          <a:noFill/>
                        </a:ln>
                        <a:solidFill>
                          <a:schemeClr val="bg1"/>
                        </a:solidFill>
                        <a:effectLst/>
                        <a:latin typeface="KoPub돋움체 Bold" panose="02020603020101020101" pitchFamily="18" charset="-127"/>
                        <a:ea typeface="KoPub돋움체 Bold" panose="02020603020101020101" pitchFamily="18"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005EB8"/>
                    </a:solidFill>
                  </a:tcPr>
                </a:tc>
                <a:tc>
                  <a:txBody>
                    <a:body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US"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Descriptions</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extLst>
                  <a:ext uri="{0D108BD9-81ED-4DB2-BD59-A6C34878D82A}">
                    <a16:rowId xmlns:a16="http://schemas.microsoft.com/office/drawing/2014/main" val="10001"/>
                  </a:ext>
                </a:extLst>
              </a:tr>
              <a:tr h="431600">
                <a:tc rowSpan="2">
                  <a:txBody>
                    <a:bodyPr/>
                    <a:lstStyle/>
                    <a:p>
                      <a:pPr algn="ctr" latinLnBrk="1"/>
                      <a:r>
                        <a:rPr lang="en-US" altLang="ko-KR" sz="1000" b="1">
                          <a:latin typeface="KoPub돋움체 Medium" panose="00000600000000000000" pitchFamily="2" charset="-127"/>
                          <a:ea typeface="KoPub돋움체 Medium" panose="00000600000000000000" pitchFamily="2" charset="-127"/>
                        </a:rPr>
                        <a:t>Net</a:t>
                      </a:r>
                      <a:r>
                        <a:rPr lang="ko-KR" altLang="en-US" sz="1000" b="1">
                          <a:latin typeface="KoPub돋움체 Medium" panose="00000600000000000000" pitchFamily="2" charset="-127"/>
                          <a:ea typeface="KoPub돋움체 Medium" panose="00000600000000000000" pitchFamily="2" charset="-127"/>
                        </a:rPr>
                        <a:t> </a:t>
                      </a:r>
                      <a:r>
                        <a:rPr lang="en-US" altLang="ko-KR" sz="1000" b="1">
                          <a:latin typeface="KoPub돋움체 Medium" panose="00000600000000000000" pitchFamily="2" charset="-127"/>
                          <a:ea typeface="KoPub돋움체 Medium" panose="00000600000000000000" pitchFamily="2" charset="-127"/>
                        </a:rPr>
                        <a:t>Working Capital</a:t>
                      </a:r>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이전</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이전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임상기간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단계에서의 순운전자본 규모는 회사 제시 순운전자본 규모를 준용하여 반영함 </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Oregomovab</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-FL : ’23</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9</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월 현재 순운전자본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7,000 USD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수준이며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직전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10,000 USD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수준으로 순운전자본 규모 확대 가정</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Oregomovab</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-RC : ’23</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9</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월 현재 순운전자본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2,000 USD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수준이며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직전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15,000 USD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수준으로 순운전자본 규모 확대 가정</a:t>
                      </a: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9407594"/>
                  </a:ext>
                </a:extLst>
              </a:tr>
              <a:tr h="899136">
                <a:tc vMerge="1">
                  <a:txBody>
                    <a:bodyPr/>
                    <a:lstStyle/>
                    <a:p>
                      <a:pPr algn="ctr" latinLnBrk="1"/>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이후</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이후 순운전자본은 미국 지역 직접판매 매출 및 매출원가에 기초하여 계산하였으며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회사 제시 매출채권</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매입채무 회전기간을 준용하여 추정기간 운전자본 규모를 추정함 </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매출채권의 회수기일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(DSO) : 76</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일 </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매입채무의 지급기일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(DPO) : 85</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일</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5439219"/>
                  </a:ext>
                </a:extLst>
              </a:tr>
            </a:tbl>
          </a:graphicData>
        </a:graphic>
      </p:graphicFrame>
    </p:spTree>
    <p:extLst>
      <p:ext uri="{BB962C8B-B14F-4D97-AF65-F5344CB8AC3E}">
        <p14:creationId xmlns:p14="http://schemas.microsoft.com/office/powerpoint/2010/main" val="91104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67E7D626-E43E-9229-7C5A-2B6C226809D9}"/>
              </a:ext>
            </a:extLst>
          </p:cNvPr>
          <p:cNvSpPr>
            <a:spLocks noGrp="1"/>
          </p:cNvSpPr>
          <p:nvPr>
            <p:ph type="body" sz="quarter" idx="11"/>
          </p:nvPr>
        </p:nvSpPr>
        <p:spPr/>
        <p:txBody>
          <a:bodyPr/>
          <a:lstStyle/>
          <a:p>
            <a:endParaRPr lang="ko-KR" altLang="en-US"/>
          </a:p>
        </p:txBody>
      </p:sp>
      <p:sp>
        <p:nvSpPr>
          <p:cNvPr id="6" name="Title 3">
            <a:extLst>
              <a:ext uri="{FF2B5EF4-FFF2-40B4-BE49-F238E27FC236}">
                <a16:creationId xmlns:a16="http://schemas.microsoft.com/office/drawing/2014/main" id="{473711F5-57C2-3754-2835-C39552D1CE73}"/>
              </a:ext>
            </a:extLst>
          </p:cNvPr>
          <p:cNvSpPr txBox="1">
            <a:spLocks/>
          </p:cNvSpPr>
          <p:nvPr/>
        </p:nvSpPr>
        <p:spPr>
          <a:xfrm>
            <a:off x="488950" y="451575"/>
            <a:ext cx="8918244"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a:t> </a:t>
            </a:r>
          </a:p>
        </p:txBody>
      </p:sp>
      <p:sp>
        <p:nvSpPr>
          <p:cNvPr id="7" name="Text Placeholder 1">
            <a:extLst>
              <a:ext uri="{FF2B5EF4-FFF2-40B4-BE49-F238E27FC236}">
                <a16:creationId xmlns:a16="http://schemas.microsoft.com/office/drawing/2014/main" id="{FA484715-D1C4-709C-8F74-EE77E3ED5B1B}"/>
              </a:ext>
            </a:extLst>
          </p:cNvPr>
          <p:cNvSpPr txBox="1">
            <a:spLocks/>
          </p:cNvSpPr>
          <p:nvPr/>
        </p:nvSpPr>
        <p:spPr>
          <a:xfrm>
            <a:off x="5046663" y="445724"/>
            <a:ext cx="4378758" cy="508090"/>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0">
                <a:latin typeface="+mj-ea"/>
                <a:ea typeface="+mj-ea"/>
              </a:rPr>
              <a:t>Tel: +82 2 2112 0001 </a:t>
            </a:r>
            <a:br>
              <a:rPr lang="en-US" altLang="ko-KR" b="0">
                <a:latin typeface="+mj-ea"/>
                <a:ea typeface="+mj-ea"/>
              </a:rPr>
            </a:br>
            <a:r>
              <a:rPr lang="en-US" altLang="ko-KR" b="0">
                <a:latin typeface="+mj-ea"/>
                <a:ea typeface="+mj-ea"/>
              </a:rPr>
              <a:t>Fax: +82 2 2112 0002</a:t>
            </a:r>
          </a:p>
          <a:p>
            <a:r>
              <a:rPr lang="en-US" altLang="ko-KR" b="0">
                <a:latin typeface="+mj-ea"/>
                <a:ea typeface="+mj-ea"/>
              </a:rPr>
              <a:t>www.kpmg.com/kr</a:t>
            </a:r>
          </a:p>
          <a:p>
            <a:endParaRPr lang="en-US" altLang="ko-KR"/>
          </a:p>
        </p:txBody>
      </p:sp>
      <p:sp>
        <p:nvSpPr>
          <p:cNvPr id="8" name="Text Placeholder 2">
            <a:extLst>
              <a:ext uri="{FF2B5EF4-FFF2-40B4-BE49-F238E27FC236}">
                <a16:creationId xmlns:a16="http://schemas.microsoft.com/office/drawing/2014/main" id="{6FEE0B0B-ED49-A4CE-3815-7DAF80A75F27}"/>
              </a:ext>
            </a:extLst>
          </p:cNvPr>
          <p:cNvSpPr txBox="1">
            <a:spLocks/>
          </p:cNvSpPr>
          <p:nvPr/>
        </p:nvSpPr>
        <p:spPr>
          <a:xfrm>
            <a:off x="488950" y="445724"/>
            <a:ext cx="4370388" cy="365356"/>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0">
                <a:latin typeface="KoPub돋움체 Bold" panose="00000800000000000000" pitchFamily="2" charset="-127"/>
                <a:ea typeface="KoPub돋움체 Bold" panose="00000800000000000000" pitchFamily="2" charset="-127"/>
              </a:rPr>
              <a:t>KPMG SAMJONG Accounting Corp.</a:t>
            </a:r>
          </a:p>
          <a:p>
            <a:r>
              <a:rPr lang="en-US" altLang="ko-KR" b="0">
                <a:latin typeface="KoPub돋움체 Bold" panose="00000800000000000000" pitchFamily="2" charset="-127"/>
                <a:ea typeface="KoPub돋움체 Bold" panose="00000800000000000000" pitchFamily="2" charset="-127"/>
              </a:rPr>
              <a:t>Deal Advisory</a:t>
            </a:r>
          </a:p>
        </p:txBody>
      </p:sp>
      <p:sp>
        <p:nvSpPr>
          <p:cNvPr id="9" name="Text Placeholder 4">
            <a:extLst>
              <a:ext uri="{FF2B5EF4-FFF2-40B4-BE49-F238E27FC236}">
                <a16:creationId xmlns:a16="http://schemas.microsoft.com/office/drawing/2014/main" id="{D92DB981-9150-13BA-DFE4-DFF63EF02BCD}"/>
              </a:ext>
            </a:extLst>
          </p:cNvPr>
          <p:cNvSpPr txBox="1">
            <a:spLocks/>
          </p:cNvSpPr>
          <p:nvPr/>
        </p:nvSpPr>
        <p:spPr>
          <a:xfrm>
            <a:off x="5220000" y="1730621"/>
            <a:ext cx="4186022" cy="4007791"/>
          </a:xfrm>
          <a:prstGeom prst="rect">
            <a:avLst/>
          </a:prstGeom>
        </p:spPr>
        <p:txBody>
          <a:bodyPr vert="horz" lIns="0" tIns="0" rIns="7200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ko-KR" altLang="en-US" sz="1000" b="1">
                <a:latin typeface="KoPub돋움체 Medium" panose="00000600000000000000" pitchFamily="2" charset="-127"/>
                <a:ea typeface="KoPub돋움체 Medium" panose="00000600000000000000" pitchFamily="2" charset="-127"/>
              </a:rPr>
              <a:t>보고서 이용에 관한 고지</a:t>
            </a:r>
            <a:r>
              <a:rPr lang="en-US" altLang="ko-KR" sz="1000" b="1">
                <a:latin typeface="KoPub돋움체 Medium" panose="00000600000000000000" pitchFamily="2" charset="-127"/>
                <a:ea typeface="KoPub돋움체 Medium" panose="00000600000000000000" pitchFamily="2" charset="-127"/>
              </a:rPr>
              <a:t>:</a:t>
            </a:r>
          </a:p>
          <a:p>
            <a:pPr algn="just"/>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본 보고서를 작성하기 위하여 대상회사가 제시한 대상회사의 사업계획에 대한 검토를 실시하였으며</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이러한 검토 결과에 기초하여 평가대상자산에 대한 재무보고 목적의 가치평가 업무를 수행하였습니다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보고서에 포함되어 있는 평가대상자산에 관한 각종 정보의 작성 책임은 대상회사에게 있으며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대상회사가 제시한 정보에 근거하여 동 정보의 정확성에 대한 추가적인 검증 절차 없이 용역업무를 수행하였습니다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 </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대상회사가 제시한 재무정보에 대하여 추세 분석</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특성 검토 및 논리적인 검토를 수행하였으며</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필요하다고 판단되는 경우 담당자 면담 등의 적절한 방법을 사용하였습니다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a:t>
            </a:r>
          </a:p>
          <a:p>
            <a:pPr algn="just"/>
            <a:endParaRPr lang="en-US" altLang="ko-KR" sz="900" b="0">
              <a:latin typeface="KoPub돋움체 Medium" panose="00000600000000000000" pitchFamily="2" charset="-127"/>
              <a:ea typeface="KoPub돋움체 Medium" panose="00000600000000000000" pitchFamily="2" charset="-127"/>
              <a:cs typeface="Arial" panose="020B0604020202020204" pitchFamily="34" charset="0"/>
            </a:endParaRPr>
          </a:p>
          <a:p>
            <a:pPr algn="just"/>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보고서에 포함되어 있는 미래기간에 대한 추정 재무정보에는 대상회사의 향후 사업계획 및 현금흐름에 대한 일정한 가정이 포함되어 있으며</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우발채무의 발생</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향후 거시경제 지표의 변동 등 예기치 못한 제반 요소 및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계량화되지</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 못한 위험요인들에 의하여 영향을 받을 수도 있으므로 장래의 실적 결과와 일치하지 않을 수 있습니다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따라서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대상회사의 미래 재무정보의 추정치에 대하여 어떠한 확신을 표명하거나 보장을 하지 않습니다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또한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 상에 제시된 평가금액이 대상회사 및 평가대상자산의 절대적 가치나 시장가치를 보증하는 것은 아니므로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보고서의 이용자는 의사결정에 있어 평가에 적용된 방법과 한계를 충분히 고려하여야 합니다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a:t>
            </a:r>
          </a:p>
          <a:p>
            <a:pPr algn="just"/>
            <a:endParaRPr lang="en-US" altLang="ko-KR" sz="900" b="0">
              <a:latin typeface="KoPub돋움체 Medium" panose="00000600000000000000" pitchFamily="2" charset="-127"/>
              <a:ea typeface="KoPub돋움체 Medium" panose="00000600000000000000" pitchFamily="2" charset="-127"/>
              <a:cs typeface="Arial" panose="020B0604020202020204" pitchFamily="34" charset="0"/>
            </a:endParaRPr>
          </a:p>
          <a:p>
            <a:pPr algn="just"/>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또한 대상회사가 계속기업</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(Going – Concern)</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을</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가정 및 제시하여 이를 바탕으로 본 보고서를 작성하였으나</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보고서가 대상회사의 계속기업 가능성을 보장 또는 보증하는 것은 아닙니다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a:t>
            </a:r>
          </a:p>
          <a:p>
            <a:pPr algn="just"/>
            <a:endParaRPr lang="en-US" altLang="ko-KR" sz="900" b="0">
              <a:latin typeface="KoPub돋움체 Medium" panose="00000600000000000000" pitchFamily="2" charset="-127"/>
              <a:ea typeface="KoPub돋움체 Medium" panose="00000600000000000000" pitchFamily="2" charset="-127"/>
              <a:cs typeface="Arial" panose="020B0604020202020204" pitchFamily="34" charset="0"/>
            </a:endParaRPr>
          </a:p>
          <a:p>
            <a:pPr algn="just"/>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보고서의 이용자는 의사결정에 있어 본 보고서를 의사결정의 유일한 근거나 참고로 활용하여서는 아니되며</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이로 인하여 발생되는 손해 또는 손실에 대하여 어떠한 책임도 부담하지 아니합니다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또한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및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의 관계회사</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의 임직원은 본 보고서와 관련하여 어떠한 보증이나 보장도 제공하지 아니하며 모든 의사결정은 의사결정자의 판단과 책임 하에 이루어져야 합니다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또한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의 서면동의를 받지 않고 본 보고서를 취득한 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3</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자에 대하여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어떠한 책임 및 의무를 부담하지 않습니다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a:t>
            </a:r>
          </a:p>
          <a:p>
            <a:pPr algn="just"/>
            <a:endParaRPr lang="en-US" altLang="ko-KR" sz="900" b="0">
              <a:latin typeface="KoPub돋움체 Medium" panose="00000600000000000000" pitchFamily="2" charset="-127"/>
              <a:ea typeface="KoPub돋움체 Medium" panose="00000600000000000000" pitchFamily="2" charset="-127"/>
              <a:cs typeface="Arial" panose="020B0604020202020204" pitchFamily="34" charset="0"/>
            </a:endParaRPr>
          </a:p>
          <a:p>
            <a:pPr algn="just"/>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용역계약서에서 별도로 규정하지 않는 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 제출 이후에 발생하는 사건에 대하여 본 보고서를 갱신할 의무를 부담하지 않습니다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a:t>
            </a:r>
          </a:p>
        </p:txBody>
      </p:sp>
      <p:sp>
        <p:nvSpPr>
          <p:cNvPr id="10" name="Rectangle 20">
            <a:extLst>
              <a:ext uri="{FF2B5EF4-FFF2-40B4-BE49-F238E27FC236}">
                <a16:creationId xmlns:a16="http://schemas.microsoft.com/office/drawing/2014/main" id="{8A640C02-FD92-AD7B-E7F8-C78183C13CFD}"/>
              </a:ext>
            </a:extLst>
          </p:cNvPr>
          <p:cNvSpPr/>
          <p:nvPr/>
        </p:nvSpPr>
        <p:spPr>
          <a:xfrm>
            <a:off x="5047877" y="1177924"/>
            <a:ext cx="91081" cy="4843463"/>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defTabSz="914400"/>
            <a:endParaRPr lang="en-GB" sz="1500">
              <a:solidFill>
                <a:prstClr val="white"/>
              </a:solidFill>
              <a:ea typeface="KoPub돋움체 Medium" panose="00000600000000000000" pitchFamily="2" charset="-127"/>
            </a:endParaRPr>
          </a:p>
        </p:txBody>
      </p:sp>
      <p:sp>
        <p:nvSpPr>
          <p:cNvPr id="11" name="텍스트 개체 틀 2">
            <a:extLst>
              <a:ext uri="{FF2B5EF4-FFF2-40B4-BE49-F238E27FC236}">
                <a16:creationId xmlns:a16="http://schemas.microsoft.com/office/drawing/2014/main" id="{26A62B5D-B1E0-09CE-8C9B-991BC765FA47}"/>
              </a:ext>
            </a:extLst>
          </p:cNvPr>
          <p:cNvSpPr txBox="1">
            <a:spLocks/>
          </p:cNvSpPr>
          <p:nvPr/>
        </p:nvSpPr>
        <p:spPr>
          <a:xfrm>
            <a:off x="504000" y="1188000"/>
            <a:ext cx="4377563" cy="4843462"/>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a:latin typeface="KoPub돋움체 Medium" panose="00000600000000000000" pitchFamily="2" charset="-127"/>
                <a:ea typeface="KoPub돋움체 Medium" panose="00000600000000000000" pitchFamily="2" charset="-127"/>
                <a:cs typeface="Arial" panose="020B0604020202020204" pitchFamily="34" charset="0"/>
              </a:rPr>
              <a:t>Private and confidential</a:t>
            </a:r>
          </a:p>
          <a:p>
            <a:pPr algn="just"/>
            <a:r>
              <a:rPr lang="en-US" altLang="ko-KR">
                <a:latin typeface="KoPub돋움체 Medium" panose="00000600000000000000" pitchFamily="2" charset="-127"/>
                <a:ea typeface="KoPub돋움체 Medium" panose="00000600000000000000" pitchFamily="2" charset="-127"/>
                <a:cs typeface="Arial" panose="020B0604020202020204" pitchFamily="34" charset="0"/>
              </a:rPr>
              <a:t>2023</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12</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월</a:t>
            </a:r>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algn="just"/>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algn="just"/>
            <a:r>
              <a:rPr lang="ko-KR" altLang="en-US" b="0">
                <a:latin typeface="KoPub돋움체 Medium" panose="00000600000000000000" pitchFamily="2" charset="-127"/>
                <a:ea typeface="KoPub돋움체 Medium" panose="00000600000000000000" pitchFamily="2" charset="-127"/>
                <a:cs typeface="Arial" panose="020B0604020202020204" pitchFamily="34" charset="0"/>
              </a:rPr>
              <a:t>충청남도 천안시 </a:t>
            </a:r>
            <a:r>
              <a:rPr lang="ko-KR" altLang="en-US" b="0" err="1">
                <a:latin typeface="KoPub돋움체 Medium" panose="00000600000000000000" pitchFamily="2" charset="-127"/>
                <a:ea typeface="KoPub돋움체 Medium" panose="00000600000000000000" pitchFamily="2" charset="-127"/>
                <a:cs typeface="Arial" panose="020B0604020202020204" pitchFamily="34" charset="0"/>
              </a:rPr>
              <a:t>동남구</a:t>
            </a:r>
            <a:r>
              <a:rPr lang="ko-KR" altLang="en-US"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b="0" err="1">
                <a:latin typeface="KoPub돋움체 Medium" panose="00000600000000000000" pitchFamily="2" charset="-127"/>
                <a:ea typeface="KoPub돋움체 Medium" panose="00000600000000000000" pitchFamily="2" charset="-127"/>
                <a:cs typeface="Arial" panose="020B0604020202020204" pitchFamily="34" charset="0"/>
              </a:rPr>
              <a:t>용수골길</a:t>
            </a:r>
            <a:r>
              <a:rPr lang="ko-KR" altLang="en-US" b="0">
                <a:latin typeface="KoPub돋움체 Medium" panose="00000600000000000000" pitchFamily="2" charset="-127"/>
                <a:ea typeface="KoPub돋움체 Medium" panose="00000600000000000000" pitchFamily="2" charset="-127"/>
                <a:cs typeface="Arial" panose="020B0604020202020204" pitchFamily="34" charset="0"/>
              </a:rPr>
              <a:t> </a:t>
            </a:r>
            <a:r>
              <a:rPr lang="en-US" altLang="ko-KR" b="0">
                <a:latin typeface="KoPub돋움체 Medium" panose="00000600000000000000" pitchFamily="2" charset="-127"/>
                <a:ea typeface="KoPub돋움체 Medium" panose="00000600000000000000" pitchFamily="2" charset="-127"/>
                <a:cs typeface="Arial" panose="020B0604020202020204" pitchFamily="34" charset="0"/>
              </a:rPr>
              <a:t>23</a:t>
            </a:r>
          </a:p>
          <a:p>
            <a:pPr algn="just"/>
            <a:r>
              <a:rPr lang="ko-KR" altLang="en-US">
                <a:latin typeface="KoPub돋움체 Medium" panose="00000600000000000000" pitchFamily="2" charset="-127"/>
                <a:ea typeface="KoPub돋움체 Medium" panose="00000600000000000000" pitchFamily="2" charset="-127"/>
                <a:cs typeface="Arial" panose="020B0604020202020204" pitchFamily="34" charset="0"/>
              </a:rPr>
              <a:t>주식회사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카나리아바이오</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 귀중</a:t>
            </a:r>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algn="just"/>
            <a:endParaRPr lang="ko-KR" altLang="en-US">
              <a:latin typeface="KoPub돋움체 Medium" panose="00000600000000000000" pitchFamily="2" charset="-127"/>
              <a:ea typeface="KoPub돋움체 Medium" panose="00000600000000000000" pitchFamily="2" charset="-127"/>
              <a:cs typeface="Arial" panose="020B0604020202020204" pitchFamily="34" charset="0"/>
            </a:endParaRPr>
          </a:p>
          <a:p>
            <a:pPr lvl="1" algn="just">
              <a:defRPr/>
            </a:pP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삼정회계법인</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이하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은 주식회사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카나리아바이오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이하 “회사” 또는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대상회사</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또는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귀사”라</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 함</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과의 계약조건에 따라</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귀사의 재무제표 상 표시된 무형자산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IPR&amp;D(</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이하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평가대상자산</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에 대한 손상평가 용역을 수행하였으며</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이를 바탕으로 귀사의 재무보고를 지원할 목적으로 본 보고서를 제출합니다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는 본 용역을 수행함에 있어 한국채택국제회계기준 기업회계기준서 제</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1036</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호</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자산손상</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와 한국공인회계사회가 제정한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가치평가서비스 수행기준</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을 준거기준으로 하고 이를 준수하였습니다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p>
          <a:p>
            <a:pPr lvl="1" algn="just">
              <a:defRPr/>
            </a:pP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는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경영진으로서의</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 역할은 수행하지 않았으며</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용역의 수행 결과가 대상회사에 대한 모든 중요한 사항들을 언급하는 것은 아니며</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혹시 있을지도 모르는 자료의 오류</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부정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불법행위에 대한 정보를 모두 언급하지는 아니합니다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p>
          <a:p>
            <a:pPr lvl="1" algn="just">
              <a:defRPr/>
            </a:pP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본 용역 결과물에 포함되어 있는 정보는 보고서 제출일 이전까지 대상회사로부터 제공받은 자료를 바탕으로 작성된 것이며</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는 보고서일 이후 발생된 사건이나 변경된 내용에 대하여 본 보고서를 갱신하거나 수정할 의무를 부담하지 아니합니다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p>
          <a:p>
            <a:pPr lvl="1" algn="just">
              <a:defRPr/>
            </a:pP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본 용역의 결과물은 본 용역에 대한 용역계약서 또는 본 보고서상에 명시된 이용목적 외에는 적합하지 않을 수 있습니다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따라서 용역계약서 또는 본 보고서에 언급되어 있는 경우를 제외하고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보고서의 전체 또는 일부가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의 사전 서면동의 없이 귀사 이외의 제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3</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자에게 제공 또는 열람 되어서는 안됩니다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p>
          <a:p>
            <a:pPr lvl="1" algn="just">
              <a:defRPr/>
            </a:pPr>
            <a:endParaRPr lang="en-US" altLang="ko-KR">
              <a:solidFill>
                <a:srgbClr val="000000"/>
              </a:solidFill>
              <a:latin typeface="KoPub돋움체 Medium" panose="00000600000000000000" pitchFamily="2" charset="-127"/>
              <a:ea typeface="KoPub돋움체 Medium" panose="00000600000000000000" pitchFamily="2" charset="-127"/>
              <a:cs typeface="Arial" panose="020B0604020202020204" pitchFamily="34" charset="0"/>
            </a:endParaRPr>
          </a:p>
          <a:p>
            <a:pPr lvl="1" algn="just"/>
            <a:r>
              <a:rPr lang="ko-KR" altLang="en-US">
                <a:latin typeface="KoPub돋움체 Medium" panose="00000600000000000000" pitchFamily="2" charset="-127"/>
                <a:ea typeface="KoPub돋움체 Medium" panose="00000600000000000000" pitchFamily="2" charset="-127"/>
                <a:cs typeface="Arial" panose="020B0604020202020204" pitchFamily="34" charset="0"/>
              </a:rPr>
              <a:t>삼  정  회  계  법  인</a:t>
            </a:r>
          </a:p>
          <a:p>
            <a:pPr lvl="1" algn="just"/>
            <a:r>
              <a:rPr lang="ko-KR" altLang="en-US">
                <a:latin typeface="KoPub돋움체 Medium" panose="00000600000000000000" pitchFamily="2" charset="-127"/>
                <a:ea typeface="KoPub돋움체 Medium" panose="00000600000000000000" pitchFamily="2" charset="-127"/>
                <a:cs typeface="Arial" panose="020B0604020202020204" pitchFamily="34" charset="0"/>
              </a:rPr>
              <a:t>대  표  이  사   김 교 태</a:t>
            </a:r>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lvl="1" algn="just"/>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lvl="1" algn="just"/>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lvl="1"/>
            <a:endParaRPr lang="en-GB" altLang="ko-KR">
              <a:latin typeface="KoPub돋움체 Medium" panose="00000600000000000000" pitchFamily="2" charset="-127"/>
              <a:ea typeface="KoPub돋움체 Medium" panose="00000600000000000000" pitchFamily="2" charset="-127"/>
            </a:endParaRPr>
          </a:p>
          <a:p>
            <a:endParaRPr lang="ko-KR" altLang="en-US">
              <a:latin typeface="KoPub돋움체 Medium" panose="00000600000000000000" pitchFamily="2" charset="-127"/>
              <a:ea typeface="KoPub돋움체 Medium" panose="00000600000000000000" pitchFamily="2" charset="-127"/>
            </a:endParaRPr>
          </a:p>
        </p:txBody>
      </p:sp>
      <p:graphicFrame>
        <p:nvGraphicFramePr>
          <p:cNvPr id="12" name="표 4">
            <a:extLst>
              <a:ext uri="{FF2B5EF4-FFF2-40B4-BE49-F238E27FC236}">
                <a16:creationId xmlns:a16="http://schemas.microsoft.com/office/drawing/2014/main" id="{1C742B7D-D2E5-C19F-EEF4-03D87C271151}"/>
              </a:ext>
            </a:extLst>
          </p:cNvPr>
          <p:cNvGraphicFramePr>
            <a:graphicFrameLocks noGrp="1"/>
          </p:cNvGraphicFramePr>
          <p:nvPr>
            <p:extLst>
              <p:ext uri="{D42A27DB-BD31-4B8C-83A1-F6EECF244321}">
                <p14:modId xmlns:p14="http://schemas.microsoft.com/office/powerpoint/2010/main" val="2868474865"/>
              </p:ext>
            </p:extLst>
          </p:nvPr>
        </p:nvGraphicFramePr>
        <p:xfrm>
          <a:off x="504000" y="6062030"/>
          <a:ext cx="8912662" cy="304800"/>
        </p:xfrm>
        <a:graphic>
          <a:graphicData uri="http://schemas.openxmlformats.org/drawingml/2006/table">
            <a:tbl>
              <a:tblPr firstRow="1" bandRow="1">
                <a:tableStyleId>{5C22544A-7EE6-4342-B048-85BDC9FD1C3A}</a:tableStyleId>
              </a:tblPr>
              <a:tblGrid>
                <a:gridCol w="8912662">
                  <a:extLst>
                    <a:ext uri="{9D8B030D-6E8A-4147-A177-3AD203B41FA5}">
                      <a16:colId xmlns:a16="http://schemas.microsoft.com/office/drawing/2014/main" val="3249253252"/>
                    </a:ext>
                  </a:extLst>
                </a:gridCol>
              </a:tblGrid>
              <a:tr h="233924">
                <a:tc>
                  <a:txBody>
                    <a:bodyPr/>
                    <a:lstStyle/>
                    <a:p>
                      <a:pPr latinLnBrk="1"/>
                      <a:r>
                        <a:rPr lang="ko-KR" altLang="en-US" sz="1000" b="0">
                          <a:solidFill>
                            <a:srgbClr val="FF0000"/>
                          </a:solidFill>
                          <a:latin typeface="KoPub돋움체 Medium" panose="00000600000000000000" pitchFamily="2" charset="-127"/>
                          <a:ea typeface="KoPub돋움체 Medium" panose="00000600000000000000" pitchFamily="2" charset="-127"/>
                        </a:rPr>
                        <a:t>본 보고서는 보고서 초안으로 최종보고서가 아닙니다</a:t>
                      </a:r>
                      <a:r>
                        <a:rPr lang="en-US" altLang="ko-KR" sz="1000" b="0">
                          <a:solidFill>
                            <a:srgbClr val="FF0000"/>
                          </a:solidFill>
                          <a:latin typeface="KoPub돋움체 Medium" panose="00000600000000000000" pitchFamily="2" charset="-127"/>
                          <a:ea typeface="KoPub돋움체 Medium" panose="00000600000000000000" pitchFamily="2" charset="-127"/>
                        </a:rPr>
                        <a:t>. </a:t>
                      </a:r>
                      <a:r>
                        <a:rPr lang="ko-KR" altLang="en-US" sz="1000" b="0">
                          <a:solidFill>
                            <a:srgbClr val="FF0000"/>
                          </a:solidFill>
                          <a:latin typeface="KoPub돋움체 Medium" panose="00000600000000000000" pitchFamily="2" charset="-127"/>
                          <a:ea typeface="KoPub돋움체 Medium" panose="00000600000000000000" pitchFamily="2" charset="-127"/>
                        </a:rPr>
                        <a:t>본 보고서 초안에 언급된 내용 중 일부는 수정되거나 삭제될 수 있으며 최종적인 발견사항 및 결과물은 최종보고서에 제시될 예정입니다</a:t>
                      </a:r>
                      <a:r>
                        <a:rPr lang="en-US" altLang="ko-KR" sz="1000" b="0">
                          <a:solidFill>
                            <a:srgbClr val="FF0000"/>
                          </a:solidFill>
                          <a:latin typeface="KoPub돋움체 Medium" panose="00000600000000000000" pitchFamily="2" charset="-127"/>
                          <a:ea typeface="KoPub돋움체 Medium" panose="00000600000000000000" pitchFamily="2" charset="-127"/>
                        </a:rPr>
                        <a:t>.</a:t>
                      </a:r>
                    </a:p>
                  </a:txBody>
                  <a:tcPr marL="0" marR="0" marT="0" marB="0">
                    <a:noFill/>
                  </a:tcPr>
                </a:tc>
                <a:extLst>
                  <a:ext uri="{0D108BD9-81ED-4DB2-BD59-A6C34878D82A}">
                    <a16:rowId xmlns:a16="http://schemas.microsoft.com/office/drawing/2014/main" val="2837630320"/>
                  </a:ext>
                </a:extLst>
              </a:tr>
            </a:tbl>
          </a:graphicData>
        </a:graphic>
      </p:graphicFrame>
      <p:pic>
        <p:nvPicPr>
          <p:cNvPr id="5" name="그림 4" descr="그래픽, 스크린샷, 로고, 폰트이(가) 표시된 사진&#10;&#10;자동 생성된 설명">
            <a:extLst>
              <a:ext uri="{FF2B5EF4-FFF2-40B4-BE49-F238E27FC236}">
                <a16:creationId xmlns:a16="http://schemas.microsoft.com/office/drawing/2014/main" id="{E2585A22-3396-1012-9E34-F6E80FD5BFD2}"/>
              </a:ext>
            </a:extLst>
          </p:cNvPr>
          <p:cNvPicPr>
            <a:picLocks noChangeAspect="1"/>
          </p:cNvPicPr>
          <p:nvPr/>
        </p:nvPicPr>
        <p:blipFill>
          <a:blip r:embed="rId2"/>
          <a:stretch>
            <a:fillRect/>
          </a:stretch>
        </p:blipFill>
        <p:spPr>
          <a:xfrm>
            <a:off x="7666380" y="373063"/>
            <a:ext cx="1799562" cy="1272418"/>
          </a:xfrm>
          <a:prstGeom prst="rect">
            <a:avLst/>
          </a:prstGeom>
        </p:spPr>
      </p:pic>
      <p:sp>
        <p:nvSpPr>
          <p:cNvPr id="4" name="직사각형 3">
            <a:extLst>
              <a:ext uri="{FF2B5EF4-FFF2-40B4-BE49-F238E27FC236}">
                <a16:creationId xmlns:a16="http://schemas.microsoft.com/office/drawing/2014/main" id="{91C57FDB-AA27-2170-03E0-FD5E844CF95A}"/>
              </a:ext>
            </a:extLst>
          </p:cNvPr>
          <p:cNvSpPr/>
          <p:nvPr/>
        </p:nvSpPr>
        <p:spPr>
          <a:xfrm>
            <a:off x="4881563" y="984382"/>
            <a:ext cx="4645640" cy="2752776"/>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l"/>
            <a:r>
              <a:rPr lang="ko-KR" altLang="en-US" sz="1000" b="0" i="0" u="none" strike="noStrike" baseline="0">
                <a:latin typeface="한컴바탕"/>
              </a:rPr>
              <a:t>평가자는 평가업무 수행 중 외부전문가를 활용하였음</a:t>
            </a:r>
            <a:r>
              <a:rPr lang="en-US" altLang="ko-KR" sz="1000" b="0" i="0" u="none" strike="noStrike" baseline="0">
                <a:latin typeface="한컴바탕"/>
              </a:rPr>
              <a:t>(</a:t>
            </a:r>
            <a:r>
              <a:rPr lang="ko-KR" altLang="en-US" sz="1000" b="0" i="0" u="none" strike="noStrike" baseline="0">
                <a:latin typeface="한컴바탕"/>
              </a:rPr>
              <a:t>외부전문가란 평가자에</a:t>
            </a:r>
          </a:p>
          <a:p>
            <a:pPr algn="l"/>
            <a:r>
              <a:rPr lang="ko-KR" altLang="en-US" sz="1000" b="0" i="0" u="none" strike="noStrike" baseline="0">
                <a:latin typeface="한컴바탕"/>
              </a:rPr>
              <a:t>고용되어 있지 아니한 전문가를 말하며 이 경우 해당 전문가를 밝혀야 하고</a:t>
            </a:r>
            <a:r>
              <a:rPr lang="en-US" altLang="ko-KR" sz="1000" b="0" i="0" u="none" strike="noStrike" baseline="0">
                <a:latin typeface="한컴바탕"/>
              </a:rPr>
              <a:t>,</a:t>
            </a:r>
          </a:p>
          <a:p>
            <a:pPr algn="l"/>
            <a:r>
              <a:rPr lang="ko-KR" altLang="en-US" sz="1000" b="0" i="0" u="none" strike="noStrike" baseline="0">
                <a:latin typeface="한컴바탕"/>
              </a:rPr>
              <a:t>평가보고서에는 평가자가 외부전문가의 업무에 대해 부담하고 있는 책임의 수</a:t>
            </a:r>
          </a:p>
          <a:p>
            <a:pPr algn="l"/>
            <a:r>
              <a:rPr lang="ko-KR" altLang="en-US" sz="1000" b="0" i="0" u="none" strike="noStrike" baseline="0">
                <a:latin typeface="한컴바탕"/>
              </a:rPr>
              <a:t>준도 기술하여야 함</a:t>
            </a:r>
            <a:r>
              <a:rPr lang="en-US" altLang="ko-KR" sz="1000" b="0" i="0" u="none" strike="noStrike" baseline="0">
                <a:latin typeface="한컴바탕"/>
              </a:rPr>
              <a:t>)</a:t>
            </a:r>
          </a:p>
          <a:p>
            <a:pPr algn="l"/>
            <a:endParaRPr lang="en-US" altLang="ko-KR" sz="1000">
              <a:solidFill>
                <a:schemeClr val="bg1"/>
              </a:solidFill>
              <a:latin typeface="한컴바탕"/>
            </a:endParaRPr>
          </a:p>
          <a:p>
            <a:pPr algn="l"/>
            <a:r>
              <a:rPr lang="ko-KR" altLang="en-US" sz="1000" b="0" i="0" u="none" strike="noStrike" baseline="0">
                <a:latin typeface="한컴바탕"/>
              </a:rPr>
              <a:t>전문가의 활용</a:t>
            </a:r>
          </a:p>
          <a:p>
            <a:pPr algn="l"/>
            <a:r>
              <a:rPr lang="en-US" altLang="ko-KR" sz="1000" b="0" i="0" u="none" strike="noStrike" baseline="0">
                <a:latin typeface="한컴바탕"/>
              </a:rPr>
              <a:t>20. </a:t>
            </a:r>
            <a:r>
              <a:rPr lang="ko-KR" altLang="en-US" sz="1000" b="0" i="0" u="none" strike="noStrike" baseline="0">
                <a:latin typeface="한컴바탕"/>
              </a:rPr>
              <a:t>평가자는 가치추정업무를 수행할 때 부동산이나 설비 등에 대하여 외부전문가의 업</a:t>
            </a:r>
          </a:p>
          <a:p>
            <a:pPr algn="l"/>
            <a:r>
              <a:rPr lang="ko-KR" altLang="en-US" sz="1000" b="0" i="0" u="none" strike="noStrike" baseline="0">
                <a:latin typeface="한컴바탕"/>
              </a:rPr>
              <a:t>무에 의존할 수 있다</a:t>
            </a:r>
            <a:r>
              <a:rPr lang="en-US" altLang="ko-KR" sz="1000" b="0" i="0" u="none" strike="noStrike" baseline="0">
                <a:latin typeface="한컴바탕"/>
              </a:rPr>
              <a:t>. </a:t>
            </a:r>
            <a:r>
              <a:rPr lang="ko-KR" altLang="en-US" sz="1000" b="0" i="0" u="none" strike="noStrike" baseline="0">
                <a:latin typeface="한컴바탕"/>
              </a:rPr>
              <a:t>이 경우 평가자는 가치평가서비스에 대한 가정과 제약조건에</a:t>
            </a:r>
          </a:p>
          <a:p>
            <a:pPr algn="l"/>
            <a:r>
              <a:rPr lang="ko-KR" altLang="en-US" sz="1000" b="0" i="0" u="none" strike="noStrike" baseline="0">
                <a:latin typeface="한컴바탕"/>
              </a:rPr>
              <a:t>외부전문가의 업무에 대하여 평가자가 부담하고 있는 책임의 정도를 명시하여야 한</a:t>
            </a:r>
          </a:p>
          <a:p>
            <a:pPr algn="l"/>
            <a:r>
              <a:rPr lang="ko-KR" altLang="en-US" sz="1000" b="0" i="0" u="none" strike="noStrike" baseline="0">
                <a:latin typeface="한컴바탕"/>
              </a:rPr>
              <a:t>다</a:t>
            </a:r>
            <a:r>
              <a:rPr lang="en-US" altLang="ko-KR" sz="1000" b="0" i="0" u="none" strike="noStrike" baseline="0">
                <a:latin typeface="한컴바탕"/>
              </a:rPr>
              <a:t>. </a:t>
            </a:r>
            <a:r>
              <a:rPr lang="ko-KR" altLang="en-US" sz="1000" b="0" i="0" u="none" strike="noStrike" baseline="0">
                <a:latin typeface="한컴바탕"/>
              </a:rPr>
              <a:t>평가자는 자신의 판단에 따라 평가자의 보고서에 외부전문가의 보고서를 첨부</a:t>
            </a:r>
          </a:p>
          <a:p>
            <a:pPr algn="l"/>
            <a:r>
              <a:rPr lang="ko-KR" altLang="en-US" sz="1000" b="0" i="0" u="none" strike="noStrike" baseline="0">
                <a:latin typeface="한컴바탕"/>
              </a:rPr>
              <a:t>할 수 있다</a:t>
            </a:r>
            <a:r>
              <a:rPr lang="en-US" altLang="ko-KR" sz="1000" b="0" i="0" u="none" strike="noStrike" baseline="0">
                <a:latin typeface="한컴바탕"/>
              </a:rPr>
              <a:t>.</a:t>
            </a:r>
            <a:endParaRPr lang="ko-KR" altLang="en-US" sz="1000">
              <a:solidFill>
                <a:schemeClr val="bg1"/>
              </a:solidFill>
            </a:endParaRPr>
          </a:p>
        </p:txBody>
      </p:sp>
    </p:spTree>
    <p:extLst>
      <p:ext uri="{BB962C8B-B14F-4D97-AF65-F5344CB8AC3E}">
        <p14:creationId xmlns:p14="http://schemas.microsoft.com/office/powerpoint/2010/main" val="1346203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Oregovomab-FL</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Oregovomab FL (1/2)</a:t>
            </a:r>
            <a:endParaRPr lang="en-US" altLang="ko-KR" sz="2800" b="1"/>
          </a:p>
        </p:txBody>
      </p:sp>
      <p:grpSp>
        <p:nvGrpSpPr>
          <p:cNvPr id="4" name="그룹 3">
            <a:extLst>
              <a:ext uri="{FF2B5EF4-FFF2-40B4-BE49-F238E27FC236}">
                <a16:creationId xmlns:a16="http://schemas.microsoft.com/office/drawing/2014/main" id="{E592E22D-1AB5-1852-8947-5F9E0E951C10}"/>
              </a:ext>
            </a:extLst>
          </p:cNvPr>
          <p:cNvGrpSpPr/>
          <p:nvPr/>
        </p:nvGrpSpPr>
        <p:grpSpPr>
          <a:xfrm>
            <a:off x="488950" y="1314941"/>
            <a:ext cx="8914074" cy="288000"/>
            <a:chOff x="452439" y="1416168"/>
            <a:chExt cx="4392613" cy="288000"/>
          </a:xfrm>
        </p:grpSpPr>
        <p:sp>
          <p:nvSpPr>
            <p:cNvPr id="5" name="TextBox 4">
              <a:extLst>
                <a:ext uri="{FF2B5EF4-FFF2-40B4-BE49-F238E27FC236}">
                  <a16:creationId xmlns:a16="http://schemas.microsoft.com/office/drawing/2014/main" id="{52C45326-2C24-B484-7CB2-A0E4397DB3E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Oregovomab-FL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77990721-356C-496C-AFC2-B418CD97C6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5700B4C5-F6B2-F596-DD2D-3A0724FCAE1B}"/>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8" name="표 7">
            <a:extLst>
              <a:ext uri="{FF2B5EF4-FFF2-40B4-BE49-F238E27FC236}">
                <a16:creationId xmlns:a16="http://schemas.microsoft.com/office/drawing/2014/main" id="{B2505052-575A-5EE8-76F8-F602FD77E368}"/>
              </a:ext>
            </a:extLst>
          </p:cNvPr>
          <p:cNvGraphicFramePr>
            <a:graphicFrameLocks noGrp="1"/>
          </p:cNvGraphicFramePr>
          <p:nvPr>
            <p:extLst>
              <p:ext uri="{D42A27DB-BD31-4B8C-83A1-F6EECF244321}">
                <p14:modId xmlns:p14="http://schemas.microsoft.com/office/powerpoint/2010/main" val="721686570"/>
              </p:ext>
            </p:extLst>
          </p:nvPr>
        </p:nvGraphicFramePr>
        <p:xfrm>
          <a:off x="504000" y="1728000"/>
          <a:ext cx="8784000" cy="4680000"/>
        </p:xfrm>
        <a:graphic>
          <a:graphicData uri="http://schemas.openxmlformats.org/drawingml/2006/table">
            <a:tbl>
              <a:tblPr/>
              <a:tblGrid>
                <a:gridCol w="1584000">
                  <a:extLst>
                    <a:ext uri="{9D8B030D-6E8A-4147-A177-3AD203B41FA5}">
                      <a16:colId xmlns:a16="http://schemas.microsoft.com/office/drawing/2014/main" val="727069781"/>
                    </a:ext>
                  </a:extLst>
                </a:gridCol>
                <a:gridCol w="720000">
                  <a:extLst>
                    <a:ext uri="{9D8B030D-6E8A-4147-A177-3AD203B41FA5}">
                      <a16:colId xmlns:a16="http://schemas.microsoft.com/office/drawing/2014/main" val="1855112901"/>
                    </a:ext>
                  </a:extLst>
                </a:gridCol>
                <a:gridCol w="720000">
                  <a:extLst>
                    <a:ext uri="{9D8B030D-6E8A-4147-A177-3AD203B41FA5}">
                      <a16:colId xmlns:a16="http://schemas.microsoft.com/office/drawing/2014/main" val="2125974980"/>
                    </a:ext>
                  </a:extLst>
                </a:gridCol>
                <a:gridCol w="720000">
                  <a:extLst>
                    <a:ext uri="{9D8B030D-6E8A-4147-A177-3AD203B41FA5}">
                      <a16:colId xmlns:a16="http://schemas.microsoft.com/office/drawing/2014/main" val="1565863088"/>
                    </a:ext>
                  </a:extLst>
                </a:gridCol>
                <a:gridCol w="720000">
                  <a:extLst>
                    <a:ext uri="{9D8B030D-6E8A-4147-A177-3AD203B41FA5}">
                      <a16:colId xmlns:a16="http://schemas.microsoft.com/office/drawing/2014/main" val="972325208"/>
                    </a:ext>
                  </a:extLst>
                </a:gridCol>
                <a:gridCol w="720000">
                  <a:extLst>
                    <a:ext uri="{9D8B030D-6E8A-4147-A177-3AD203B41FA5}">
                      <a16:colId xmlns:a16="http://schemas.microsoft.com/office/drawing/2014/main" val="1645091724"/>
                    </a:ext>
                  </a:extLst>
                </a:gridCol>
                <a:gridCol w="720000">
                  <a:extLst>
                    <a:ext uri="{9D8B030D-6E8A-4147-A177-3AD203B41FA5}">
                      <a16:colId xmlns:a16="http://schemas.microsoft.com/office/drawing/2014/main" val="3258169348"/>
                    </a:ext>
                  </a:extLst>
                </a:gridCol>
                <a:gridCol w="720000">
                  <a:extLst>
                    <a:ext uri="{9D8B030D-6E8A-4147-A177-3AD203B41FA5}">
                      <a16:colId xmlns:a16="http://schemas.microsoft.com/office/drawing/2014/main" val="3086425885"/>
                    </a:ext>
                  </a:extLst>
                </a:gridCol>
                <a:gridCol w="720000">
                  <a:extLst>
                    <a:ext uri="{9D8B030D-6E8A-4147-A177-3AD203B41FA5}">
                      <a16:colId xmlns:a16="http://schemas.microsoft.com/office/drawing/2014/main" val="2728577558"/>
                    </a:ext>
                  </a:extLst>
                </a:gridCol>
                <a:gridCol w="720000">
                  <a:extLst>
                    <a:ext uri="{9D8B030D-6E8A-4147-A177-3AD203B41FA5}">
                      <a16:colId xmlns:a16="http://schemas.microsoft.com/office/drawing/2014/main" val="1034457232"/>
                    </a:ext>
                  </a:extLst>
                </a:gridCol>
                <a:gridCol w="720000">
                  <a:extLst>
                    <a:ext uri="{9D8B030D-6E8A-4147-A177-3AD203B41FA5}">
                      <a16:colId xmlns:a16="http://schemas.microsoft.com/office/drawing/2014/main" val="3629919279"/>
                    </a:ext>
                  </a:extLst>
                </a:gridCol>
              </a:tblGrid>
              <a:tr h="144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2024(F)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2025(F)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100062281"/>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매출</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$190,498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$669,267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$985,638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$1,214,738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$1,429,209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$1,481,670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$1,508,997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731235966"/>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매출</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$188,498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$597,891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$816,339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$965,399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$1,131,276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$1,153,398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$1,175,805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6816464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$188,498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$597,891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$816,339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$965,399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$1,131,276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$1,153,398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$1,175,805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79459881"/>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매출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(c + d)</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$71,376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$169,300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$249,340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$297,934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$328,271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$333,192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09386651"/>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Oregovomab-FL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매출액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$237,919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$555,749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$831,132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$993,112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$1,094,237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$1,110,639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39789557"/>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$217,599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$493,105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$650,158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$743,129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$836,726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$823,760</a:t>
                      </a:r>
                    </a:p>
                  </a:txBody>
                  <a:tcPr marL="36000" marR="36000" marT="0" marB="0" anchor="ctr">
                    <a:lnL>
                      <a:noFill/>
                    </a:lnL>
                    <a:lnR>
                      <a:noFill/>
                    </a:lnR>
                    <a:lnT>
                      <a:noFill/>
                    </a:lnT>
                    <a:lnB>
                      <a:noFill/>
                    </a:lnB>
                  </a:tcPr>
                </a:tc>
                <a:extLst>
                  <a:ext uri="{0D108BD9-81ED-4DB2-BD59-A6C34878D82A}">
                    <a16:rowId xmlns:a16="http://schemas.microsoft.com/office/drawing/2014/main" val="274452079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$20,320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$44,676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$66,222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$89,401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$89,180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$88,958</a:t>
                      </a:r>
                    </a:p>
                  </a:txBody>
                  <a:tcPr marL="36000" marR="36000" marT="0" marB="0" anchor="ctr">
                    <a:lnL>
                      <a:noFill/>
                    </a:lnL>
                    <a:lnR>
                      <a:noFill/>
                    </a:lnR>
                    <a:lnT>
                      <a:noFill/>
                    </a:lnT>
                    <a:lnB>
                      <a:noFill/>
                    </a:lnB>
                  </a:tcPr>
                </a:tc>
                <a:extLst>
                  <a:ext uri="{0D108BD9-81ED-4DB2-BD59-A6C34878D82A}">
                    <a16:rowId xmlns:a16="http://schemas.microsoft.com/office/drawing/2014/main" val="1359007016"/>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$17,968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$114,752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$160,581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$168,332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$197,920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40664669"/>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로열티율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47766070"/>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 수익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(c) = (a x 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$71,376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$166,725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$249,340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$297,934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$328,271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$333,192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05472323"/>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Upfront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및 </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Milestone (d)</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26289587"/>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$12,414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$49,656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$32,828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$210,132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$296,101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$364,321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$453,534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$517,949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$526,404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$537,260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566997944"/>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$4,000</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$16,000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$16,000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$210,132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$288,963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$347,648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$428,600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$488,155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$493,577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$503,941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59432679"/>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지급로열티 </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$8,655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$17,937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$24,490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$28,962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$33,938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$34,602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$35,274</a:t>
                      </a:r>
                    </a:p>
                  </a:txBody>
                  <a:tcPr marL="36000" marR="36000" marT="0" marB="0" anchor="ctr">
                    <a:lnL>
                      <a:noFill/>
                    </a:lnL>
                    <a:lnR>
                      <a:noFill/>
                    </a:lnR>
                    <a:lnT>
                      <a:noFill/>
                    </a:lnT>
                    <a:lnB>
                      <a:noFill/>
                    </a:lnB>
                  </a:tcPr>
                </a:tc>
                <a:extLst>
                  <a:ext uri="{0D108BD9-81ED-4DB2-BD59-A6C34878D82A}">
                    <a16:rowId xmlns:a16="http://schemas.microsoft.com/office/drawing/2014/main" val="2186416317"/>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Cost of Sales</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$20,551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$65,186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$89,003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$105,254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$123,339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$125,751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$128,194</a:t>
                      </a:r>
                    </a:p>
                  </a:txBody>
                  <a:tcPr marL="36000" marR="36000" marT="0" marB="0" anchor="ctr">
                    <a:lnL>
                      <a:noFill/>
                    </a:lnL>
                    <a:lnR>
                      <a:noFill/>
                    </a:lnR>
                    <a:lnT>
                      <a:noFill/>
                    </a:lnT>
                    <a:lnB>
                      <a:noFill/>
                    </a:lnB>
                  </a:tcPr>
                </a:tc>
                <a:extLst>
                  <a:ext uri="{0D108BD9-81ED-4DB2-BD59-A6C34878D82A}">
                    <a16:rowId xmlns:a16="http://schemas.microsoft.com/office/drawing/2014/main" val="607162742"/>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SG&amp;A</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$4,000</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$16,000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$16,000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$180,925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$205,841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$234,155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$294,384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$330,878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$333,223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$340,472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96828770"/>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$7,138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$16,672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$24,934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$29,793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$32,827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772672732"/>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지급로열티 </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$7,138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$16,672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$24,934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$29,793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$32,827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$33,319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37759653"/>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[C]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공통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$8,414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$33,656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$16,828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013573148"/>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FL </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개발비용</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R&amp;D)</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$8,414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$33,656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$16,828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18870673"/>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$(12,414)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$(49,318)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$(32,603)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$(19,634)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$373,166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$621,317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$761,204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$911,260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$955,266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$971,737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504764337"/>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$(68,428)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$(164,028)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$(200,958)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$(240,573)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$(252,190)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$(256,539)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9913515"/>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법인세차감후이익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$(12,414)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$(49,318)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$(32,603)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$(19,634)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$304,738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$457,290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$560,246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$670,688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$703,076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$715,198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95039584"/>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D&amp;A</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56495467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Changes in WC</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$(1,000)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$(2,000)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$(24,463)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$(74,849)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$(39,531)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$(27,660)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$(30,327)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$(4,045)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$(3,509)</a:t>
                      </a:r>
                    </a:p>
                  </a:txBody>
                  <a:tcPr marL="36000" marR="36000" marT="0" marB="0" anchor="ctr">
                    <a:lnL>
                      <a:noFill/>
                    </a:lnL>
                    <a:lnR>
                      <a:noFill/>
                    </a:lnR>
                    <a:lnT>
                      <a:noFill/>
                    </a:lnT>
                    <a:lnB>
                      <a:noFill/>
                    </a:lnB>
                  </a:tcPr>
                </a:tc>
                <a:extLst>
                  <a:ext uri="{0D108BD9-81ED-4DB2-BD59-A6C34878D82A}">
                    <a16:rowId xmlns:a16="http://schemas.microsoft.com/office/drawing/2014/main" val="3843726130"/>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CapEx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08045924"/>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$(12,414)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$(50,318)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$(34,603)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$(44,097)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$229,889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$417,759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$532,586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$640,361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$699,031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$711,689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06725065"/>
                  </a:ext>
                </a:extLst>
              </a:tr>
              <a:tr h="126000">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상업화 성공확률</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100.0%</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45937323"/>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$(12,414)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$(50,318)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$(34,603)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$(16,360)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$85,289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$154,989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$197,589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$237,574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$259,340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$264,037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38893606"/>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0.9747</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0.8575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0.6986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0.5692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0.4637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0.3778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0.3078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0.2508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0.2043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0.1664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87276198"/>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$(12,100)</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$(43,150)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$(24,175)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$(9,312)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$39,550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$58,554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$60,816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$59,574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$52,982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$43,947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37502596"/>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$392,353</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849163853"/>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상각절세효과</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$21,331</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2188701652"/>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Oregovomab-FL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추정가치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$413,684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1920090162"/>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환율 </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원</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달러</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1,344.8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3909650357"/>
                  </a:ext>
                </a:extLst>
              </a:tr>
              <a:tr h="126000">
                <a:tc>
                  <a:txBody>
                    <a:bodyPr/>
                    <a:lstStyle/>
                    <a:p>
                      <a:pPr algn="l" rtl="0"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Oregovomab-FL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추정가치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556,322</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283799948"/>
                  </a:ext>
                </a:extLst>
              </a:tr>
            </a:tbl>
          </a:graphicData>
        </a:graphic>
      </p:graphicFrame>
    </p:spTree>
    <p:extLst>
      <p:ext uri="{BB962C8B-B14F-4D97-AF65-F5344CB8AC3E}">
        <p14:creationId xmlns:p14="http://schemas.microsoft.com/office/powerpoint/2010/main" val="2024673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Oregovomab-FL</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Oregovomab FL (2/2)</a:t>
            </a:r>
            <a:endParaRPr lang="en-US" altLang="ko-KR" sz="2800" b="1"/>
          </a:p>
        </p:txBody>
      </p:sp>
      <p:grpSp>
        <p:nvGrpSpPr>
          <p:cNvPr id="4" name="그룹 3">
            <a:extLst>
              <a:ext uri="{FF2B5EF4-FFF2-40B4-BE49-F238E27FC236}">
                <a16:creationId xmlns:a16="http://schemas.microsoft.com/office/drawing/2014/main" id="{E592E22D-1AB5-1852-8947-5F9E0E951C10}"/>
              </a:ext>
            </a:extLst>
          </p:cNvPr>
          <p:cNvGrpSpPr/>
          <p:nvPr/>
        </p:nvGrpSpPr>
        <p:grpSpPr>
          <a:xfrm>
            <a:off x="488950" y="1314941"/>
            <a:ext cx="8914074" cy="288000"/>
            <a:chOff x="452439" y="1416168"/>
            <a:chExt cx="4392613" cy="288000"/>
          </a:xfrm>
        </p:grpSpPr>
        <p:sp>
          <p:nvSpPr>
            <p:cNvPr id="5" name="TextBox 4">
              <a:extLst>
                <a:ext uri="{FF2B5EF4-FFF2-40B4-BE49-F238E27FC236}">
                  <a16:creationId xmlns:a16="http://schemas.microsoft.com/office/drawing/2014/main" id="{52C45326-2C24-B484-7CB2-A0E4397DB3E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Oregovomab-FL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77990721-356C-496C-AFC2-B418CD97C6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5700B4C5-F6B2-F596-DD2D-3A0724FCAE1B}"/>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8" name="표 7">
            <a:extLst>
              <a:ext uri="{FF2B5EF4-FFF2-40B4-BE49-F238E27FC236}">
                <a16:creationId xmlns:a16="http://schemas.microsoft.com/office/drawing/2014/main" id="{B2505052-575A-5EE8-76F8-F602FD77E368}"/>
              </a:ext>
            </a:extLst>
          </p:cNvPr>
          <p:cNvGraphicFramePr>
            <a:graphicFrameLocks noGrp="1"/>
          </p:cNvGraphicFramePr>
          <p:nvPr>
            <p:extLst>
              <p:ext uri="{D42A27DB-BD31-4B8C-83A1-F6EECF244321}">
                <p14:modId xmlns:p14="http://schemas.microsoft.com/office/powerpoint/2010/main" val="1447023168"/>
              </p:ext>
            </p:extLst>
          </p:nvPr>
        </p:nvGraphicFramePr>
        <p:xfrm>
          <a:off x="504000" y="1728000"/>
          <a:ext cx="8784000" cy="4050000"/>
        </p:xfrm>
        <a:graphic>
          <a:graphicData uri="http://schemas.openxmlformats.org/drawingml/2006/table">
            <a:tbl>
              <a:tblPr/>
              <a:tblGrid>
                <a:gridCol w="1584000">
                  <a:extLst>
                    <a:ext uri="{9D8B030D-6E8A-4147-A177-3AD203B41FA5}">
                      <a16:colId xmlns:a16="http://schemas.microsoft.com/office/drawing/2014/main" val="727069781"/>
                    </a:ext>
                  </a:extLst>
                </a:gridCol>
                <a:gridCol w="720000">
                  <a:extLst>
                    <a:ext uri="{9D8B030D-6E8A-4147-A177-3AD203B41FA5}">
                      <a16:colId xmlns:a16="http://schemas.microsoft.com/office/drawing/2014/main" val="1855112901"/>
                    </a:ext>
                  </a:extLst>
                </a:gridCol>
                <a:gridCol w="720000">
                  <a:extLst>
                    <a:ext uri="{9D8B030D-6E8A-4147-A177-3AD203B41FA5}">
                      <a16:colId xmlns:a16="http://schemas.microsoft.com/office/drawing/2014/main" val="2125974980"/>
                    </a:ext>
                  </a:extLst>
                </a:gridCol>
                <a:gridCol w="720000">
                  <a:extLst>
                    <a:ext uri="{9D8B030D-6E8A-4147-A177-3AD203B41FA5}">
                      <a16:colId xmlns:a16="http://schemas.microsoft.com/office/drawing/2014/main" val="1565863088"/>
                    </a:ext>
                  </a:extLst>
                </a:gridCol>
                <a:gridCol w="720000">
                  <a:extLst>
                    <a:ext uri="{9D8B030D-6E8A-4147-A177-3AD203B41FA5}">
                      <a16:colId xmlns:a16="http://schemas.microsoft.com/office/drawing/2014/main" val="972325208"/>
                    </a:ext>
                  </a:extLst>
                </a:gridCol>
                <a:gridCol w="720000">
                  <a:extLst>
                    <a:ext uri="{9D8B030D-6E8A-4147-A177-3AD203B41FA5}">
                      <a16:colId xmlns:a16="http://schemas.microsoft.com/office/drawing/2014/main" val="1645091724"/>
                    </a:ext>
                  </a:extLst>
                </a:gridCol>
                <a:gridCol w="720000">
                  <a:extLst>
                    <a:ext uri="{9D8B030D-6E8A-4147-A177-3AD203B41FA5}">
                      <a16:colId xmlns:a16="http://schemas.microsoft.com/office/drawing/2014/main" val="3258169348"/>
                    </a:ext>
                  </a:extLst>
                </a:gridCol>
                <a:gridCol w="720000">
                  <a:extLst>
                    <a:ext uri="{9D8B030D-6E8A-4147-A177-3AD203B41FA5}">
                      <a16:colId xmlns:a16="http://schemas.microsoft.com/office/drawing/2014/main" val="3086425885"/>
                    </a:ext>
                  </a:extLst>
                </a:gridCol>
                <a:gridCol w="720000">
                  <a:extLst>
                    <a:ext uri="{9D8B030D-6E8A-4147-A177-3AD203B41FA5}">
                      <a16:colId xmlns:a16="http://schemas.microsoft.com/office/drawing/2014/main" val="2728577558"/>
                    </a:ext>
                  </a:extLst>
                </a:gridCol>
                <a:gridCol w="720000">
                  <a:extLst>
                    <a:ext uri="{9D8B030D-6E8A-4147-A177-3AD203B41FA5}">
                      <a16:colId xmlns:a16="http://schemas.microsoft.com/office/drawing/2014/main" val="1034457232"/>
                    </a:ext>
                  </a:extLst>
                </a:gridCol>
                <a:gridCol w="720000">
                  <a:extLst>
                    <a:ext uri="{9D8B030D-6E8A-4147-A177-3AD203B41FA5}">
                      <a16:colId xmlns:a16="http://schemas.microsoft.com/office/drawing/2014/main" val="3629919279"/>
                    </a:ext>
                  </a:extLst>
                </a:gridCol>
              </a:tblGrid>
              <a:tr h="144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endParaRPr lang="en-US" sz="7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100062281"/>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매출</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700" b="1" i="0" u="none" strike="noStrike">
                          <a:solidFill>
                            <a:schemeClr val="tx1"/>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$1,532,506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$1,557,324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$1,600,593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$1,619,928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$1,639,877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$1,660,290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$1,495,127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$1,275,050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731235966"/>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매출</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$1,198,727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$1,222,095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$1,245,917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$1,270,200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$1,295,029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$1,320,256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$1,164,488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$951,920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6816464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$1,198,727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$1,222,095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$1,245,917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$1,270,200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$1,295,029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$1,320,256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$1,164,488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$951,920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79459881"/>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매출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(c + d)</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$333,779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$335,229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$354,676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$349,728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$344,848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$340,035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$330,638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$323,131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09386651"/>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Oregovomab-FL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매출액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$1,112,596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$1,117,431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$1,182,253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$1,165,760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$1,149,492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$1,133,449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$1,102,128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$1,077,102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39789557"/>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$810,978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$798,443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$786,053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$773,870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$761,891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$750,081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$738,468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$727,020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extLst>
                  <a:ext uri="{0D108BD9-81ED-4DB2-BD59-A6C34878D82A}">
                    <a16:rowId xmlns:a16="http://schemas.microsoft.com/office/drawing/2014/main" val="274452079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$88,769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$88,547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$88,326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$88,136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$87,915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$87,693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$71,941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$62,268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extLst>
                  <a:ext uri="{0D108BD9-81ED-4DB2-BD59-A6C34878D82A}">
                    <a16:rowId xmlns:a16="http://schemas.microsoft.com/office/drawing/2014/main" val="1359007016"/>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$212,849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$230,441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$307,874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$303,754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$299,687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$295,675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$291,719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$287,814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40664669"/>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로열티율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47766070"/>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 수익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(c) = (a x 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$333,779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$335,229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$354,676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$349,728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$344,848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$340,035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$330,638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$323,131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05472323"/>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Upfront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및 </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Milestone (d)</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26289587"/>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$549,624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$571,393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$551,349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$540,780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$548,487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$565,476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$511,833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$434,356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566997944"/>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$516,246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$537,870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$515,881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$531,668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$548,487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$565,476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$511,833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$434,356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59432679"/>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지급로열티 </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$35,962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$36,663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extLst>
                  <a:ext uri="{0D108BD9-81ED-4DB2-BD59-A6C34878D82A}">
                    <a16:rowId xmlns:a16="http://schemas.microsoft.com/office/drawing/2014/main" val="2186416317"/>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Cost of Sales</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$130,693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$133,241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$135,838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$138,486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$141,193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$143,943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$126,961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$103,785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extLst>
                  <a:ext uri="{0D108BD9-81ED-4DB2-BD59-A6C34878D82A}">
                    <a16:rowId xmlns:a16="http://schemas.microsoft.com/office/drawing/2014/main" val="607162742"/>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SG&amp;A</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$349,591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$367,966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$380,043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$393,182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$407,294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$421,532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$384,872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$330,571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96828770"/>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$33,378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$33,523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$35,468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$9,113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772672732"/>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지급로열티 </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$33,378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$33,523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$35,468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$9,113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37759653"/>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[C]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공통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013573148"/>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FL </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개발비용</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R&amp;D)</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18870673"/>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$982,882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$985,932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$1,049,244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$1,079,148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$1,091,390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$1,094,815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$983,294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$840,694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504764337"/>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$(259,481)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$(260,286)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$(277,000)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$(284,895)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$(288,127)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$(289,031)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$(259,590)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$(221,943)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9913515"/>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법인세차감후이익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$723,401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$725,646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$772,244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$794,253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$803,263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$805,784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$723,704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$618,751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95039584"/>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D&amp;A</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56495467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Changes in WC</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$(4,778)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$(4,272)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$(4,355)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$(3,805)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$(5,174)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$(4,612)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$28,479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$39,339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$173,563</a:t>
                      </a:r>
                    </a:p>
                  </a:txBody>
                  <a:tcPr marL="36000" marR="36000" marT="0" marB="0" anchor="ctr">
                    <a:lnL>
                      <a:noFill/>
                    </a:lnL>
                    <a:lnR>
                      <a:noFill/>
                    </a:lnR>
                    <a:lnT>
                      <a:noFill/>
                    </a:lnT>
                    <a:lnB>
                      <a:noFill/>
                    </a:lnB>
                  </a:tcPr>
                </a:tc>
                <a:extLst>
                  <a:ext uri="{0D108BD9-81ED-4DB2-BD59-A6C34878D82A}">
                    <a16:rowId xmlns:a16="http://schemas.microsoft.com/office/drawing/2014/main" val="3843726130"/>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CapEx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08045924"/>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$718,623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$721,373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$767,888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$790,447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$798,089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$801,171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$752,183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$658,090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$173,563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06725065"/>
                  </a:ext>
                </a:extLst>
              </a:tr>
              <a:tr h="126000">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상업화 성공확률</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45937323"/>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$266,609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$267,630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$284,887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$293,256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$296,091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$297,235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$279,060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$244,151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$64,392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38893606"/>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0.1356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0.1105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0.0900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0.0733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0.0597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0.0487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0.0397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0.0323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0.0263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87276198"/>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$36,152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$29,566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$25,641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$21,504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$17,689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$14,467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$11,065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$7,887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37502596"/>
                  </a:ext>
                </a:extLst>
              </a:tr>
            </a:tbl>
          </a:graphicData>
        </a:graphic>
      </p:graphicFrame>
    </p:spTree>
    <p:extLst>
      <p:ext uri="{BB962C8B-B14F-4D97-AF65-F5344CB8AC3E}">
        <p14:creationId xmlns:p14="http://schemas.microsoft.com/office/powerpoint/2010/main" val="3335636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Oregovomab-RC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Oregovomab RC (1/2)</a:t>
            </a:r>
            <a:endParaRPr lang="en-US" altLang="ko-KR" sz="2800" b="1"/>
          </a:p>
        </p:txBody>
      </p:sp>
      <p:grpSp>
        <p:nvGrpSpPr>
          <p:cNvPr id="4" name="그룹 3">
            <a:extLst>
              <a:ext uri="{FF2B5EF4-FFF2-40B4-BE49-F238E27FC236}">
                <a16:creationId xmlns:a16="http://schemas.microsoft.com/office/drawing/2014/main" id="{E592E22D-1AB5-1852-8947-5F9E0E951C10}"/>
              </a:ext>
            </a:extLst>
          </p:cNvPr>
          <p:cNvGrpSpPr/>
          <p:nvPr/>
        </p:nvGrpSpPr>
        <p:grpSpPr>
          <a:xfrm>
            <a:off x="488950" y="1314941"/>
            <a:ext cx="8914074" cy="288000"/>
            <a:chOff x="452439" y="1416168"/>
            <a:chExt cx="4392613" cy="288000"/>
          </a:xfrm>
        </p:grpSpPr>
        <p:sp>
          <p:nvSpPr>
            <p:cNvPr id="5" name="TextBox 4">
              <a:extLst>
                <a:ext uri="{FF2B5EF4-FFF2-40B4-BE49-F238E27FC236}">
                  <a16:creationId xmlns:a16="http://schemas.microsoft.com/office/drawing/2014/main" id="{52C45326-2C24-B484-7CB2-A0E4397DB3E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Oregovomab-RC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77990721-356C-496C-AFC2-B418CD97C6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5700B4C5-F6B2-F596-DD2D-3A0724FCAE1B}"/>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8" name="표 7">
            <a:extLst>
              <a:ext uri="{FF2B5EF4-FFF2-40B4-BE49-F238E27FC236}">
                <a16:creationId xmlns:a16="http://schemas.microsoft.com/office/drawing/2014/main" id="{B2505052-575A-5EE8-76F8-F602FD77E368}"/>
              </a:ext>
            </a:extLst>
          </p:cNvPr>
          <p:cNvGraphicFramePr>
            <a:graphicFrameLocks noGrp="1"/>
          </p:cNvGraphicFramePr>
          <p:nvPr>
            <p:extLst>
              <p:ext uri="{D42A27DB-BD31-4B8C-83A1-F6EECF244321}">
                <p14:modId xmlns:p14="http://schemas.microsoft.com/office/powerpoint/2010/main" val="2445579533"/>
              </p:ext>
            </p:extLst>
          </p:nvPr>
        </p:nvGraphicFramePr>
        <p:xfrm>
          <a:off x="504000" y="1728000"/>
          <a:ext cx="8784000" cy="4680000"/>
        </p:xfrm>
        <a:graphic>
          <a:graphicData uri="http://schemas.openxmlformats.org/drawingml/2006/table">
            <a:tbl>
              <a:tblPr/>
              <a:tblGrid>
                <a:gridCol w="1584000">
                  <a:extLst>
                    <a:ext uri="{9D8B030D-6E8A-4147-A177-3AD203B41FA5}">
                      <a16:colId xmlns:a16="http://schemas.microsoft.com/office/drawing/2014/main" val="727069781"/>
                    </a:ext>
                  </a:extLst>
                </a:gridCol>
                <a:gridCol w="720000">
                  <a:extLst>
                    <a:ext uri="{9D8B030D-6E8A-4147-A177-3AD203B41FA5}">
                      <a16:colId xmlns:a16="http://schemas.microsoft.com/office/drawing/2014/main" val="1855112901"/>
                    </a:ext>
                  </a:extLst>
                </a:gridCol>
                <a:gridCol w="720000">
                  <a:extLst>
                    <a:ext uri="{9D8B030D-6E8A-4147-A177-3AD203B41FA5}">
                      <a16:colId xmlns:a16="http://schemas.microsoft.com/office/drawing/2014/main" val="2125974980"/>
                    </a:ext>
                  </a:extLst>
                </a:gridCol>
                <a:gridCol w="720000">
                  <a:extLst>
                    <a:ext uri="{9D8B030D-6E8A-4147-A177-3AD203B41FA5}">
                      <a16:colId xmlns:a16="http://schemas.microsoft.com/office/drawing/2014/main" val="1565863088"/>
                    </a:ext>
                  </a:extLst>
                </a:gridCol>
                <a:gridCol w="720000">
                  <a:extLst>
                    <a:ext uri="{9D8B030D-6E8A-4147-A177-3AD203B41FA5}">
                      <a16:colId xmlns:a16="http://schemas.microsoft.com/office/drawing/2014/main" val="972325208"/>
                    </a:ext>
                  </a:extLst>
                </a:gridCol>
                <a:gridCol w="720000">
                  <a:extLst>
                    <a:ext uri="{9D8B030D-6E8A-4147-A177-3AD203B41FA5}">
                      <a16:colId xmlns:a16="http://schemas.microsoft.com/office/drawing/2014/main" val="1645091724"/>
                    </a:ext>
                  </a:extLst>
                </a:gridCol>
                <a:gridCol w="720000">
                  <a:extLst>
                    <a:ext uri="{9D8B030D-6E8A-4147-A177-3AD203B41FA5}">
                      <a16:colId xmlns:a16="http://schemas.microsoft.com/office/drawing/2014/main" val="3258169348"/>
                    </a:ext>
                  </a:extLst>
                </a:gridCol>
                <a:gridCol w="720000">
                  <a:extLst>
                    <a:ext uri="{9D8B030D-6E8A-4147-A177-3AD203B41FA5}">
                      <a16:colId xmlns:a16="http://schemas.microsoft.com/office/drawing/2014/main" val="3086425885"/>
                    </a:ext>
                  </a:extLst>
                </a:gridCol>
                <a:gridCol w="720000">
                  <a:extLst>
                    <a:ext uri="{9D8B030D-6E8A-4147-A177-3AD203B41FA5}">
                      <a16:colId xmlns:a16="http://schemas.microsoft.com/office/drawing/2014/main" val="2728577558"/>
                    </a:ext>
                  </a:extLst>
                </a:gridCol>
                <a:gridCol w="720000">
                  <a:extLst>
                    <a:ext uri="{9D8B030D-6E8A-4147-A177-3AD203B41FA5}">
                      <a16:colId xmlns:a16="http://schemas.microsoft.com/office/drawing/2014/main" val="1034457232"/>
                    </a:ext>
                  </a:extLst>
                </a:gridCol>
                <a:gridCol w="720000">
                  <a:extLst>
                    <a:ext uri="{9D8B030D-6E8A-4147-A177-3AD203B41FA5}">
                      <a16:colId xmlns:a16="http://schemas.microsoft.com/office/drawing/2014/main" val="3629919279"/>
                    </a:ext>
                  </a:extLst>
                </a:gridCol>
              </a:tblGrid>
              <a:tr h="144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2024(F)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2025(F)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100062281"/>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매출</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$37,960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$188,758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$306,111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$431,224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731235966"/>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매출</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$37,960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$168,262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$253,882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$349,771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6816464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$37,960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$168,262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$253,882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$349,771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79459881"/>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매출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(c + d)</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$20,495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$52,229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$81,453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09386651"/>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Oregovomab-RC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매출액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$68,317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$174,096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$271,510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39789557"/>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$56,027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$119,912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$174,720</a:t>
                      </a:r>
                    </a:p>
                  </a:txBody>
                  <a:tcPr marL="36000" marR="36000" marT="0" marB="0" anchor="ctr">
                    <a:lnL>
                      <a:noFill/>
                    </a:lnL>
                    <a:lnR>
                      <a:noFill/>
                    </a:lnR>
                    <a:lnT>
                      <a:noFill/>
                    </a:lnT>
                    <a:lnB>
                      <a:noFill/>
                    </a:lnB>
                  </a:tcPr>
                </a:tc>
                <a:extLst>
                  <a:ext uri="{0D108BD9-81ED-4DB2-BD59-A6C34878D82A}">
                    <a16:rowId xmlns:a16="http://schemas.microsoft.com/office/drawing/2014/main" val="274452079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$12,290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$26,905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$33,975</a:t>
                      </a:r>
                    </a:p>
                  </a:txBody>
                  <a:tcPr marL="36000" marR="36000" marT="0" marB="0" anchor="ctr">
                    <a:lnL>
                      <a:noFill/>
                    </a:lnL>
                    <a:lnR>
                      <a:noFill/>
                    </a:lnR>
                    <a:lnT>
                      <a:noFill/>
                    </a:lnT>
                    <a:lnB>
                      <a:noFill/>
                    </a:lnB>
                  </a:tcPr>
                </a:tc>
                <a:extLst>
                  <a:ext uri="{0D108BD9-81ED-4DB2-BD59-A6C34878D82A}">
                    <a16:rowId xmlns:a16="http://schemas.microsoft.com/office/drawing/2014/main" val="1359007016"/>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$27,279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$62,814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40664669"/>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로열티율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47766070"/>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 수익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(c) = (a x 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$20,495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$52,229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$81,453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05472323"/>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Upfront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및 </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Milestone (d)</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26289587"/>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$17,061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$68,284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$100,635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$134,833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566997944"/>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$16,415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$66,235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$95,412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$126,688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59432679"/>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지급로열티 </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$1,139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$5,048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$7,616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$10,493</a:t>
                      </a:r>
                    </a:p>
                  </a:txBody>
                  <a:tcPr marL="36000" marR="36000" marT="0" marB="0" anchor="ctr">
                    <a:lnL>
                      <a:noFill/>
                    </a:lnL>
                    <a:lnR>
                      <a:noFill/>
                    </a:lnR>
                    <a:lnT>
                      <a:noFill/>
                    </a:lnT>
                    <a:lnB>
                      <a:noFill/>
                    </a:lnB>
                  </a:tcPr>
                </a:tc>
                <a:extLst>
                  <a:ext uri="{0D108BD9-81ED-4DB2-BD59-A6C34878D82A}">
                    <a16:rowId xmlns:a16="http://schemas.microsoft.com/office/drawing/2014/main" val="2186416317"/>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Cost of Sales</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$4,139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$18,345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$27,680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$38,134</a:t>
                      </a:r>
                    </a:p>
                  </a:txBody>
                  <a:tcPr marL="36000" marR="36000" marT="0" marB="0" anchor="ctr">
                    <a:lnL>
                      <a:noFill/>
                    </a:lnL>
                    <a:lnR>
                      <a:noFill/>
                    </a:lnR>
                    <a:lnT>
                      <a:noFill/>
                    </a:lnT>
                    <a:lnB>
                      <a:noFill/>
                    </a:lnB>
                  </a:tcPr>
                </a:tc>
                <a:extLst>
                  <a:ext uri="{0D108BD9-81ED-4DB2-BD59-A6C34878D82A}">
                    <a16:rowId xmlns:a16="http://schemas.microsoft.com/office/drawing/2014/main" val="607162742"/>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SG&amp;A</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$11,138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$42,842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$60,116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$78,061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96828770"/>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$2,050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$5,223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$8,145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772672732"/>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지급로열티 </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$2,050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$5,223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$8,145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37759653"/>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[C]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공통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013573148"/>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FL </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개발비용</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R&amp;D)</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18870673"/>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$20,899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$120,473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$205,476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$296,391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504764337"/>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$(1,936)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$(31,805)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$(54,246)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$(78,247)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9913515"/>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법인세차감후이익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$18,964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$88,668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$151,230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$218,144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95039584"/>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D&amp;A</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56495467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Changes in WC</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$(3,000)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$(5,000)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$(5,000)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$8,060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$(23,823)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$(15,654)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$(17,357)</a:t>
                      </a:r>
                    </a:p>
                  </a:txBody>
                  <a:tcPr marL="36000" marR="36000" marT="0" marB="0" anchor="ctr">
                    <a:lnL>
                      <a:noFill/>
                    </a:lnL>
                    <a:lnR>
                      <a:noFill/>
                    </a:lnR>
                    <a:lnT>
                      <a:noFill/>
                    </a:lnT>
                    <a:lnB>
                      <a:noFill/>
                    </a:lnB>
                  </a:tcPr>
                </a:tc>
                <a:extLst>
                  <a:ext uri="{0D108BD9-81ED-4DB2-BD59-A6C34878D82A}">
                    <a16:rowId xmlns:a16="http://schemas.microsoft.com/office/drawing/2014/main" val="3843726130"/>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CapEx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08045924"/>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$(5,584)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$(7,584)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$(7,584)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$27,023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$64,845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$135,577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$200,787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06725065"/>
                  </a:ext>
                </a:extLst>
              </a:tr>
              <a:tr h="126000">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상업화 성공확률</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100.0%</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35.1%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35.1%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35.1%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35.1%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45937323"/>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$(5,584)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$(907)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$(907)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$(2,662)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$(2,662)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$3,513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$8,430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$17,625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$26,102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38893606"/>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0.9747</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0.8575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0.6986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0.5692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0.4637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0.3778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0.3078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0.2508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0.2043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0.1664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87276198"/>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$(630)</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$(4,789)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$(634)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$(516)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$(1,234)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FF0000"/>
                          </a:solidFill>
                          <a:effectLst/>
                          <a:latin typeface="KoPub돋움체 Medium" panose="00000600000000000000" pitchFamily="2" charset="-127"/>
                          <a:ea typeface="KoPub돋움체 Medium" panose="00000600000000000000" pitchFamily="2" charset="-127"/>
                        </a:rPr>
                        <a:t>$(1,006)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$1,081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$2,114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$3,601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$4,344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37502596"/>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$20,904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849163853"/>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상각절세효과</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$723</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2188701652"/>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Oregovomab-RC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추정가치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$21,627</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1920090162"/>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환율 </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원</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달러</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1,344.8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3909650357"/>
                  </a:ext>
                </a:extLst>
              </a:tr>
              <a:tr h="126000">
                <a:tc>
                  <a:txBody>
                    <a:bodyPr/>
                    <a:lstStyle/>
                    <a:p>
                      <a:pPr algn="l" rtl="0"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Oregovomab-RC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추정가치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29,084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rtl="0"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283799948"/>
                  </a:ext>
                </a:extLst>
              </a:tr>
            </a:tbl>
          </a:graphicData>
        </a:graphic>
      </p:graphicFrame>
    </p:spTree>
    <p:extLst>
      <p:ext uri="{BB962C8B-B14F-4D97-AF65-F5344CB8AC3E}">
        <p14:creationId xmlns:p14="http://schemas.microsoft.com/office/powerpoint/2010/main" val="3455317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Oregovomab-RC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Oregovomab RC (2/2)</a:t>
            </a:r>
            <a:endParaRPr lang="en-US" altLang="ko-KR" sz="2800" b="1"/>
          </a:p>
        </p:txBody>
      </p:sp>
      <p:grpSp>
        <p:nvGrpSpPr>
          <p:cNvPr id="4" name="그룹 3">
            <a:extLst>
              <a:ext uri="{FF2B5EF4-FFF2-40B4-BE49-F238E27FC236}">
                <a16:creationId xmlns:a16="http://schemas.microsoft.com/office/drawing/2014/main" id="{E592E22D-1AB5-1852-8947-5F9E0E951C10}"/>
              </a:ext>
            </a:extLst>
          </p:cNvPr>
          <p:cNvGrpSpPr/>
          <p:nvPr/>
        </p:nvGrpSpPr>
        <p:grpSpPr>
          <a:xfrm>
            <a:off x="488950" y="1314941"/>
            <a:ext cx="8914074" cy="288000"/>
            <a:chOff x="452439" y="1416168"/>
            <a:chExt cx="4392613" cy="288000"/>
          </a:xfrm>
        </p:grpSpPr>
        <p:sp>
          <p:nvSpPr>
            <p:cNvPr id="5" name="TextBox 4">
              <a:extLst>
                <a:ext uri="{FF2B5EF4-FFF2-40B4-BE49-F238E27FC236}">
                  <a16:creationId xmlns:a16="http://schemas.microsoft.com/office/drawing/2014/main" id="{52C45326-2C24-B484-7CB2-A0E4397DB3E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Oregovomab-RC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77990721-356C-496C-AFC2-B418CD97C6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5700B4C5-F6B2-F596-DD2D-3A0724FCAE1B}"/>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8" name="표 7">
            <a:extLst>
              <a:ext uri="{FF2B5EF4-FFF2-40B4-BE49-F238E27FC236}">
                <a16:creationId xmlns:a16="http://schemas.microsoft.com/office/drawing/2014/main" id="{B2505052-575A-5EE8-76F8-F602FD77E368}"/>
              </a:ext>
            </a:extLst>
          </p:cNvPr>
          <p:cNvGraphicFramePr>
            <a:graphicFrameLocks noGrp="1"/>
          </p:cNvGraphicFramePr>
          <p:nvPr>
            <p:extLst>
              <p:ext uri="{D42A27DB-BD31-4B8C-83A1-F6EECF244321}">
                <p14:modId xmlns:p14="http://schemas.microsoft.com/office/powerpoint/2010/main" val="1898497688"/>
              </p:ext>
            </p:extLst>
          </p:nvPr>
        </p:nvGraphicFramePr>
        <p:xfrm>
          <a:off x="504000" y="1728000"/>
          <a:ext cx="8784000" cy="4050000"/>
        </p:xfrm>
        <a:graphic>
          <a:graphicData uri="http://schemas.openxmlformats.org/drawingml/2006/table">
            <a:tbl>
              <a:tblPr/>
              <a:tblGrid>
                <a:gridCol w="1584000">
                  <a:extLst>
                    <a:ext uri="{9D8B030D-6E8A-4147-A177-3AD203B41FA5}">
                      <a16:colId xmlns:a16="http://schemas.microsoft.com/office/drawing/2014/main" val="727069781"/>
                    </a:ext>
                  </a:extLst>
                </a:gridCol>
                <a:gridCol w="720000">
                  <a:extLst>
                    <a:ext uri="{9D8B030D-6E8A-4147-A177-3AD203B41FA5}">
                      <a16:colId xmlns:a16="http://schemas.microsoft.com/office/drawing/2014/main" val="1855112901"/>
                    </a:ext>
                  </a:extLst>
                </a:gridCol>
                <a:gridCol w="720000">
                  <a:extLst>
                    <a:ext uri="{9D8B030D-6E8A-4147-A177-3AD203B41FA5}">
                      <a16:colId xmlns:a16="http://schemas.microsoft.com/office/drawing/2014/main" val="2125974980"/>
                    </a:ext>
                  </a:extLst>
                </a:gridCol>
                <a:gridCol w="720000">
                  <a:extLst>
                    <a:ext uri="{9D8B030D-6E8A-4147-A177-3AD203B41FA5}">
                      <a16:colId xmlns:a16="http://schemas.microsoft.com/office/drawing/2014/main" val="1565863088"/>
                    </a:ext>
                  </a:extLst>
                </a:gridCol>
                <a:gridCol w="720000">
                  <a:extLst>
                    <a:ext uri="{9D8B030D-6E8A-4147-A177-3AD203B41FA5}">
                      <a16:colId xmlns:a16="http://schemas.microsoft.com/office/drawing/2014/main" val="972325208"/>
                    </a:ext>
                  </a:extLst>
                </a:gridCol>
                <a:gridCol w="720000">
                  <a:extLst>
                    <a:ext uri="{9D8B030D-6E8A-4147-A177-3AD203B41FA5}">
                      <a16:colId xmlns:a16="http://schemas.microsoft.com/office/drawing/2014/main" val="1645091724"/>
                    </a:ext>
                  </a:extLst>
                </a:gridCol>
                <a:gridCol w="720000">
                  <a:extLst>
                    <a:ext uri="{9D8B030D-6E8A-4147-A177-3AD203B41FA5}">
                      <a16:colId xmlns:a16="http://schemas.microsoft.com/office/drawing/2014/main" val="3258169348"/>
                    </a:ext>
                  </a:extLst>
                </a:gridCol>
                <a:gridCol w="720000">
                  <a:extLst>
                    <a:ext uri="{9D8B030D-6E8A-4147-A177-3AD203B41FA5}">
                      <a16:colId xmlns:a16="http://schemas.microsoft.com/office/drawing/2014/main" val="3086425885"/>
                    </a:ext>
                  </a:extLst>
                </a:gridCol>
                <a:gridCol w="720000">
                  <a:extLst>
                    <a:ext uri="{9D8B030D-6E8A-4147-A177-3AD203B41FA5}">
                      <a16:colId xmlns:a16="http://schemas.microsoft.com/office/drawing/2014/main" val="2728577558"/>
                    </a:ext>
                  </a:extLst>
                </a:gridCol>
                <a:gridCol w="720000">
                  <a:extLst>
                    <a:ext uri="{9D8B030D-6E8A-4147-A177-3AD203B41FA5}">
                      <a16:colId xmlns:a16="http://schemas.microsoft.com/office/drawing/2014/main" val="1034457232"/>
                    </a:ext>
                  </a:extLst>
                </a:gridCol>
                <a:gridCol w="720000">
                  <a:extLst>
                    <a:ext uri="{9D8B030D-6E8A-4147-A177-3AD203B41FA5}">
                      <a16:colId xmlns:a16="http://schemas.microsoft.com/office/drawing/2014/main" val="3629919279"/>
                    </a:ext>
                  </a:extLst>
                </a:gridCol>
              </a:tblGrid>
              <a:tr h="144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endParaRPr lang="en-US" sz="7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0" marR="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4100062281"/>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매출</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700" b="1" i="0" u="none" strike="noStrike">
                          <a:solidFill>
                            <a:schemeClr val="tx1"/>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$461,398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$470,849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$480,677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$486,404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$492,294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$498,349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$448,807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$383,088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731235966"/>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매출</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$356,589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$363,539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$370,625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$377,849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$385,214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$392,723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$346,394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$283,170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6816464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$356,589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$363,539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$370,625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$377,849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$385,214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$392,723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$346,394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$283,170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79459881"/>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매출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(c + d)</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$104,809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$107,310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$110,051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$108,555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$107,080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$105,627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$102,412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$99,918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909386651"/>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Oregovomab-RC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매출액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$349,365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$357,699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$366,838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$361,849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$356,934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$352,090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$341,375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$333,062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39789557"/>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$232,451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$228,849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$225,304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$221,814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$218,377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$214,994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$211,664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$208,384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extLst>
                  <a:ext uri="{0D108BD9-81ED-4DB2-BD59-A6C34878D82A}">
                    <a16:rowId xmlns:a16="http://schemas.microsoft.com/office/drawing/2014/main" val="274452079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$33,894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$33,812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$33,731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$33,650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$33,570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$33,489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$27,467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$23,777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extLst>
                  <a:ext uri="{0D108BD9-81ED-4DB2-BD59-A6C34878D82A}">
                    <a16:rowId xmlns:a16="http://schemas.microsoft.com/office/drawing/2014/main" val="1359007016"/>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$83,020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$95,038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$107,802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$106,385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$104,987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$103,606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$102,244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$100,900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40664669"/>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로열티율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47766070"/>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 수익 </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(c) = (a x 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$104,809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$107,310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$110,051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$108,555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$107,080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$105,627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$102,412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$99,918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05472323"/>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Upfront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및 </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Milestone (d)</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26289587"/>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$140,207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$145,636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$149,665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$153,532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$157,640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$150,022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$129,072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$106,664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566997944"/>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$129,726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$134,905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$138,659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$142,676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$146,932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$139,459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$126,004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$106,664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59432679"/>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지급로열티 </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$10,698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$10,906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$11,119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$11,335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$11,556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extLst>
                  <a:ext uri="{0D108BD9-81ED-4DB2-BD59-A6C34878D82A}">
                    <a16:rowId xmlns:a16="http://schemas.microsoft.com/office/drawing/2014/main" val="2186416317"/>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Cost of Sales</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$38,878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$39,636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$40,408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$41,196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$41,999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$42,817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$37,766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$30,873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extLst>
                  <a:ext uri="{0D108BD9-81ED-4DB2-BD59-A6C34878D82A}">
                    <a16:rowId xmlns:a16="http://schemas.microsoft.com/office/drawing/2014/main" val="607162742"/>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SG&amp;A</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$80,151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$84,364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$87,133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$90,145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$93,377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$96,642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$88,238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$75,790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96828770"/>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$10,481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$10,731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$11,005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$10,855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$10,708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$10,563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$3,067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772672732"/>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지급로열티 </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$10,481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$10,731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$11,005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$10,855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$10,708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$10,563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$3,067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37759653"/>
                  </a:ext>
                </a:extLst>
              </a:tr>
              <a:tr h="126000">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[C]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공통 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013573148"/>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FL </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개발비용</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R&amp;D)</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18870673"/>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$321,191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$325,213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$331,012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$332,872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$334,655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$348,328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$319,735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$276,425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1504764337"/>
                  </a:ext>
                </a:extLst>
              </a:tr>
              <a:tr h="126000">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$(84,794)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$(85,856)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$(87,387)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$(87,878)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$(88,349)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$(91,958)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$(84,410)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$(72,976)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9913515"/>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법인세차감후이익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$236,396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$239,357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$243,625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$244,994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$246,306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$256,369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$235,325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$203,449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95039584"/>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D&amp;A</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564954673"/>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Changes in WC</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$(1,421)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$(1,271)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$(1,296)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$(1,132)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$(1,535)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FF0000"/>
                          </a:solidFill>
                          <a:effectLst/>
                          <a:latin typeface="KoPub돋움체 Medium" panose="00000600000000000000" pitchFamily="2" charset="-127"/>
                          <a:ea typeface="KoPub돋움체 Medium" panose="00000600000000000000" pitchFamily="2" charset="-127"/>
                        </a:rPr>
                        <a:t>$(1,373)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$8,470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$11,701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$51,630</a:t>
                      </a:r>
                    </a:p>
                  </a:txBody>
                  <a:tcPr marL="36000" marR="36000" marT="0" marB="0" anchor="ctr">
                    <a:lnL>
                      <a:noFill/>
                    </a:lnL>
                    <a:lnR>
                      <a:noFill/>
                    </a:lnR>
                    <a:lnT>
                      <a:noFill/>
                    </a:lnT>
                    <a:lnB>
                      <a:noFill/>
                    </a:lnB>
                  </a:tcPr>
                </a:tc>
                <a:extLst>
                  <a:ext uri="{0D108BD9-81ED-4DB2-BD59-A6C34878D82A}">
                    <a16:rowId xmlns:a16="http://schemas.microsoft.com/office/drawing/2014/main" val="3843726130"/>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CapEx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08045924"/>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$234,975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$238,086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$242,329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$243,862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$244,770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$254,996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$243,795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$215,149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$51,630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06725065"/>
                  </a:ext>
                </a:extLst>
              </a:tr>
              <a:tr h="126000">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상업화 성공확률</a:t>
                      </a: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45937323"/>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$30,547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$30,951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$31,503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$31,702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$31,820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$33,150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$31,693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$27,969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$6,712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038893606"/>
                  </a:ext>
                </a:extLst>
              </a:tr>
              <a:tr h="126000">
                <a:tc>
                  <a:txBody>
                    <a:bodyPr/>
                    <a:lstStyle/>
                    <a:p>
                      <a:pPr algn="r"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0.1356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0.1105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0.0900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0.0733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0.0597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0.0487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0.0397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0.0323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0.0263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387276198"/>
                  </a:ext>
                </a:extLst>
              </a:tr>
              <a:tr h="126000">
                <a:tc>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POS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7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$4,142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$2,835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$2,325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$1,901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$1,613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$904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$177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37502596"/>
                  </a:ext>
                </a:extLst>
              </a:tr>
            </a:tbl>
          </a:graphicData>
        </a:graphic>
      </p:graphicFrame>
    </p:spTree>
    <p:extLst>
      <p:ext uri="{BB962C8B-B14F-4D97-AF65-F5344CB8AC3E}">
        <p14:creationId xmlns:p14="http://schemas.microsoft.com/office/powerpoint/2010/main" val="2004824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Anti-MUC1</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Anti-MUC1</a:t>
            </a:r>
            <a:endParaRPr lang="en-US" altLang="ko-KR" sz="2800" b="1"/>
          </a:p>
        </p:txBody>
      </p:sp>
      <p:grpSp>
        <p:nvGrpSpPr>
          <p:cNvPr id="6" name="그룹 5">
            <a:extLst>
              <a:ext uri="{FF2B5EF4-FFF2-40B4-BE49-F238E27FC236}">
                <a16:creationId xmlns:a16="http://schemas.microsoft.com/office/drawing/2014/main" id="{16E342A6-4E35-D0E4-1DF0-D1329800433F}"/>
              </a:ext>
            </a:extLst>
          </p:cNvPr>
          <p:cNvGrpSpPr/>
          <p:nvPr/>
        </p:nvGrpSpPr>
        <p:grpSpPr>
          <a:xfrm>
            <a:off x="488950" y="1314941"/>
            <a:ext cx="8914074" cy="288000"/>
            <a:chOff x="452439" y="1416168"/>
            <a:chExt cx="4392613" cy="288000"/>
          </a:xfrm>
        </p:grpSpPr>
        <p:sp>
          <p:nvSpPr>
            <p:cNvPr id="7" name="TextBox 6">
              <a:extLst>
                <a:ext uri="{FF2B5EF4-FFF2-40B4-BE49-F238E27FC236}">
                  <a16:creationId xmlns:a16="http://schemas.microsoft.com/office/drawing/2014/main" id="{406CE9B5-F0D6-2DAC-3C9A-93B961730A85}"/>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Anti-MUC1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8" name="직선 연결선 7">
              <a:extLst>
                <a:ext uri="{FF2B5EF4-FFF2-40B4-BE49-F238E27FC236}">
                  <a16:creationId xmlns:a16="http://schemas.microsoft.com/office/drawing/2014/main" id="{FAECF294-2C83-1BF9-7207-86308A889F41}"/>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3DCD5A5F-03B9-31DC-A3F7-89E1C2B2BBD4}"/>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2" name="표 1">
            <a:extLst>
              <a:ext uri="{FF2B5EF4-FFF2-40B4-BE49-F238E27FC236}">
                <a16:creationId xmlns:a16="http://schemas.microsoft.com/office/drawing/2014/main" id="{1BC6B74A-84F5-69C9-3C7B-9F5EA4CCDDB0}"/>
              </a:ext>
            </a:extLst>
          </p:cNvPr>
          <p:cNvGraphicFramePr>
            <a:graphicFrameLocks noGrp="1"/>
          </p:cNvGraphicFramePr>
          <p:nvPr>
            <p:extLst>
              <p:ext uri="{D42A27DB-BD31-4B8C-83A1-F6EECF244321}">
                <p14:modId xmlns:p14="http://schemas.microsoft.com/office/powerpoint/2010/main" val="4241110479"/>
              </p:ext>
            </p:extLst>
          </p:nvPr>
        </p:nvGraphicFramePr>
        <p:xfrm>
          <a:off x="504000" y="1728000"/>
          <a:ext cx="8928093" cy="3323744"/>
        </p:xfrm>
        <a:graphic>
          <a:graphicData uri="http://schemas.openxmlformats.org/drawingml/2006/table">
            <a:tbl>
              <a:tblPr/>
              <a:tblGrid>
                <a:gridCol w="1392782">
                  <a:extLst>
                    <a:ext uri="{9D8B030D-6E8A-4147-A177-3AD203B41FA5}">
                      <a16:colId xmlns:a16="http://schemas.microsoft.com/office/drawing/2014/main" val="528966519"/>
                    </a:ext>
                  </a:extLst>
                </a:gridCol>
                <a:gridCol w="428548">
                  <a:extLst>
                    <a:ext uri="{9D8B030D-6E8A-4147-A177-3AD203B41FA5}">
                      <a16:colId xmlns:a16="http://schemas.microsoft.com/office/drawing/2014/main" val="1977711111"/>
                    </a:ext>
                  </a:extLst>
                </a:gridCol>
                <a:gridCol w="214274">
                  <a:extLst>
                    <a:ext uri="{9D8B030D-6E8A-4147-A177-3AD203B41FA5}">
                      <a16:colId xmlns:a16="http://schemas.microsoft.com/office/drawing/2014/main" val="2193908022"/>
                    </a:ext>
                  </a:extLst>
                </a:gridCol>
                <a:gridCol w="428548">
                  <a:extLst>
                    <a:ext uri="{9D8B030D-6E8A-4147-A177-3AD203B41FA5}">
                      <a16:colId xmlns:a16="http://schemas.microsoft.com/office/drawing/2014/main" val="1701829418"/>
                    </a:ext>
                  </a:extLst>
                </a:gridCol>
                <a:gridCol w="428548">
                  <a:extLst>
                    <a:ext uri="{9D8B030D-6E8A-4147-A177-3AD203B41FA5}">
                      <a16:colId xmlns:a16="http://schemas.microsoft.com/office/drawing/2014/main" val="3014615193"/>
                    </a:ext>
                  </a:extLst>
                </a:gridCol>
                <a:gridCol w="464261">
                  <a:extLst>
                    <a:ext uri="{9D8B030D-6E8A-4147-A177-3AD203B41FA5}">
                      <a16:colId xmlns:a16="http://schemas.microsoft.com/office/drawing/2014/main" val="1950048545"/>
                    </a:ext>
                  </a:extLst>
                </a:gridCol>
                <a:gridCol w="464261">
                  <a:extLst>
                    <a:ext uri="{9D8B030D-6E8A-4147-A177-3AD203B41FA5}">
                      <a16:colId xmlns:a16="http://schemas.microsoft.com/office/drawing/2014/main" val="4173171651"/>
                    </a:ext>
                  </a:extLst>
                </a:gridCol>
                <a:gridCol w="464261">
                  <a:extLst>
                    <a:ext uri="{9D8B030D-6E8A-4147-A177-3AD203B41FA5}">
                      <a16:colId xmlns:a16="http://schemas.microsoft.com/office/drawing/2014/main" val="3272735533"/>
                    </a:ext>
                  </a:extLst>
                </a:gridCol>
                <a:gridCol w="464261">
                  <a:extLst>
                    <a:ext uri="{9D8B030D-6E8A-4147-A177-3AD203B41FA5}">
                      <a16:colId xmlns:a16="http://schemas.microsoft.com/office/drawing/2014/main" val="1135172530"/>
                    </a:ext>
                  </a:extLst>
                </a:gridCol>
                <a:gridCol w="464261">
                  <a:extLst>
                    <a:ext uri="{9D8B030D-6E8A-4147-A177-3AD203B41FA5}">
                      <a16:colId xmlns:a16="http://schemas.microsoft.com/office/drawing/2014/main" val="1695687769"/>
                    </a:ext>
                  </a:extLst>
                </a:gridCol>
                <a:gridCol w="464261">
                  <a:extLst>
                    <a:ext uri="{9D8B030D-6E8A-4147-A177-3AD203B41FA5}">
                      <a16:colId xmlns:a16="http://schemas.microsoft.com/office/drawing/2014/main" val="2424293570"/>
                    </a:ext>
                  </a:extLst>
                </a:gridCol>
                <a:gridCol w="464261">
                  <a:extLst>
                    <a:ext uri="{9D8B030D-6E8A-4147-A177-3AD203B41FA5}">
                      <a16:colId xmlns:a16="http://schemas.microsoft.com/office/drawing/2014/main" val="2043686223"/>
                    </a:ext>
                  </a:extLst>
                </a:gridCol>
                <a:gridCol w="464261">
                  <a:extLst>
                    <a:ext uri="{9D8B030D-6E8A-4147-A177-3AD203B41FA5}">
                      <a16:colId xmlns:a16="http://schemas.microsoft.com/office/drawing/2014/main" val="4174384565"/>
                    </a:ext>
                  </a:extLst>
                </a:gridCol>
                <a:gridCol w="464261">
                  <a:extLst>
                    <a:ext uri="{9D8B030D-6E8A-4147-A177-3AD203B41FA5}">
                      <a16:colId xmlns:a16="http://schemas.microsoft.com/office/drawing/2014/main" val="2400921064"/>
                    </a:ext>
                  </a:extLst>
                </a:gridCol>
                <a:gridCol w="464261">
                  <a:extLst>
                    <a:ext uri="{9D8B030D-6E8A-4147-A177-3AD203B41FA5}">
                      <a16:colId xmlns:a16="http://schemas.microsoft.com/office/drawing/2014/main" val="3075352597"/>
                    </a:ext>
                  </a:extLst>
                </a:gridCol>
                <a:gridCol w="464261">
                  <a:extLst>
                    <a:ext uri="{9D8B030D-6E8A-4147-A177-3AD203B41FA5}">
                      <a16:colId xmlns:a16="http://schemas.microsoft.com/office/drawing/2014/main" val="84890435"/>
                    </a:ext>
                  </a:extLst>
                </a:gridCol>
                <a:gridCol w="464261">
                  <a:extLst>
                    <a:ext uri="{9D8B030D-6E8A-4147-A177-3AD203B41FA5}">
                      <a16:colId xmlns:a16="http://schemas.microsoft.com/office/drawing/2014/main" val="4261361119"/>
                    </a:ext>
                  </a:extLst>
                </a:gridCol>
                <a:gridCol w="464261">
                  <a:extLst>
                    <a:ext uri="{9D8B030D-6E8A-4147-A177-3AD203B41FA5}">
                      <a16:colId xmlns:a16="http://schemas.microsoft.com/office/drawing/2014/main" val="2383955915"/>
                    </a:ext>
                  </a:extLst>
                </a:gridCol>
              </a:tblGrid>
              <a:tr h="162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endParaRPr lang="en-US" altLang="ko-KR" sz="700" b="1" i="0" u="none" strike="noStrike">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2046(F)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208638740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매출액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$108,637</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$538,288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$918,648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$1,196,888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$1,438,571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$1,526,758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$1,548,749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$1,567,596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$1,587,690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$1,623,898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$1,639,609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$1,655,859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$1,672,660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$1,530,489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$1,369,628</a:t>
                      </a:r>
                    </a:p>
                  </a:txBody>
                  <a:tcPr marL="0" marR="18000" marT="0" marB="0" anchor="ctr">
                    <a:lnL>
                      <a:noFill/>
                    </a:lnL>
                    <a:lnR>
                      <a:noFill/>
                    </a:lnR>
                    <a:lnT>
                      <a:noFill/>
                    </a:lnT>
                    <a:lnB>
                      <a:noFill/>
                    </a:lnB>
                  </a:tcPr>
                </a:tc>
                <a:extLst>
                  <a:ext uri="{0D108BD9-81ED-4DB2-BD59-A6C34878D82A}">
                    <a16:rowId xmlns:a16="http://schemas.microsoft.com/office/drawing/2014/main" val="3730637169"/>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$108,637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$346,513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$475,792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$565,848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$666,814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$683,643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$700,897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$718,586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$736,721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$755,314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$774,377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$793,920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$813,957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$721,984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$593,533</a:t>
                      </a:r>
                    </a:p>
                  </a:txBody>
                  <a:tcPr marL="0" marR="18000" marT="0" marB="0" anchor="ctr">
                    <a:lnL>
                      <a:noFill/>
                    </a:lnL>
                    <a:lnR>
                      <a:noFill/>
                    </a:lnR>
                    <a:lnT>
                      <a:noFill/>
                    </a:lnT>
                    <a:lnB>
                      <a:noFill/>
                    </a:lnB>
                  </a:tcPr>
                </a:tc>
                <a:extLst>
                  <a:ext uri="{0D108BD9-81ED-4DB2-BD59-A6C34878D82A}">
                    <a16:rowId xmlns:a16="http://schemas.microsoft.com/office/drawing/2014/main" val="413554101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$136,985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$316,810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$420,553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$483,535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$550,881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$546,018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$541,197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$536,420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$531,684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$526,990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$522,338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$517,727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$513,156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$508,626</a:t>
                      </a:r>
                    </a:p>
                  </a:txBody>
                  <a:tcPr marL="0" marR="18000" marT="0" marB="0" anchor="ctr">
                    <a:lnL>
                      <a:noFill/>
                    </a:lnL>
                    <a:lnR>
                      <a:noFill/>
                    </a:lnR>
                    <a:lnT>
                      <a:noFill/>
                    </a:lnT>
                    <a:lnB>
                      <a:noFill/>
                    </a:lnB>
                  </a:tcPr>
                </a:tc>
                <a:extLst>
                  <a:ext uri="{0D108BD9-81ED-4DB2-BD59-A6C34878D82A}">
                    <a16:rowId xmlns:a16="http://schemas.microsoft.com/office/drawing/2014/main" val="4257081637"/>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$54,790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$121,620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$182,004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$248,065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$249,827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$251,600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$253,387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$255,186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$256,998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$258,822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$260,660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$262,511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$217,357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$189,947</a:t>
                      </a:r>
                    </a:p>
                  </a:txBody>
                  <a:tcPr marL="0" marR="18000" marT="0" marB="0" anchor="ctr">
                    <a:lnL>
                      <a:noFill/>
                    </a:lnL>
                    <a:lnR>
                      <a:noFill/>
                    </a:lnR>
                    <a:lnT>
                      <a:noFill/>
                    </a:lnT>
                    <a:lnB>
                      <a:noFill/>
                    </a:lnB>
                  </a:tcPr>
                </a:tc>
                <a:extLst>
                  <a:ext uri="{0D108BD9-81ED-4DB2-BD59-A6C34878D82A}">
                    <a16:rowId xmlns:a16="http://schemas.microsoft.com/office/drawing/2014/main" val="3102750400"/>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$4,427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$28,483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$40,156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$42,408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$50,234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$54,426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$59,363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$79,902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$79,420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$78,941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$78,465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$77,992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$77,522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0211110"/>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로열티율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81732416"/>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 수익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(C = A x 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$59,212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$101,051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$131,658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$170,362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$172,436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$174,646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$178,629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$180,357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$182,145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$183,993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$168,354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$150,659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703352824"/>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지급로열티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6096719"/>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$59,212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$101,051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$131,658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$170,362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$172,436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$174,646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$178,629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$180,357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$182,145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$183,993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$168,354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$150,659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47830396"/>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$(3,155)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$(15,632)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$(26,678)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$(34,758)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$(41,776)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$(44,337)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$(44,976)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$(45,523)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$(46,107)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$(47,158)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$(47,614)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$(48,086)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$(48,574)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$(44,445)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$(39,774)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8469913"/>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$8,795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$43,580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$74,374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$96,900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$116,467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$123,606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$125,387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$126,913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$128,539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$131,471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$132,743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$134,058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$135,419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$123,908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$110,885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31953967"/>
                  </a:ext>
                </a:extLst>
              </a:tr>
              <a:tr h="162000">
                <a:tc>
                  <a:txBody>
                    <a:bodyPr/>
                    <a:lstStyle/>
                    <a:p>
                      <a:pPr algn="r" fontAlgn="ct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상업화 성공확률</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100.0%</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63126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$1,091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$5,404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$9,222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$12,016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$14,442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$15,327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$15,548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$15,737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$15,939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$16,302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$16,460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$16,623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$15,365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$13,750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2430213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0.9747</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0.1664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0.1356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0.1105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0.0733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0.0597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0.0487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0.0175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0.0142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0.0116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0.0094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979996"/>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$733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$1,081</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$1,059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$916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$757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$624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$515</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$429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$290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72904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$8,504</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95932774"/>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상각절세효과</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$122</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491829716"/>
                  </a:ext>
                </a:extLst>
              </a:tr>
              <a:tr h="139064">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USD k)</a:t>
                      </a:r>
                    </a:p>
                  </a:txBody>
                  <a:tcPr marL="18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$8,626</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3283379413"/>
                  </a:ext>
                </a:extLst>
              </a:tr>
              <a:tr h="103838">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환율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원</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달러</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1,344.8 </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172281089"/>
                  </a:ext>
                </a:extLst>
              </a:tr>
              <a:tr h="162000">
                <a:tc>
                  <a:txBody>
                    <a:bodyPr/>
                    <a:lstStyle/>
                    <a:p>
                      <a:pPr algn="l" rtl="0"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백만원</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11,601</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2222463478"/>
                  </a:ext>
                </a:extLst>
              </a:tr>
            </a:tbl>
          </a:graphicData>
        </a:graphic>
      </p:graphicFrame>
    </p:spTree>
    <p:extLst>
      <p:ext uri="{BB962C8B-B14F-4D97-AF65-F5344CB8AC3E}">
        <p14:creationId xmlns:p14="http://schemas.microsoft.com/office/powerpoint/2010/main" val="2267608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가치</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평가를 위한 할인율 산정 내역은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WACC Calculation (1/2) </a:t>
            </a:r>
            <a:endParaRPr lang="en-US" altLang="ko-KR" sz="2800"/>
          </a:p>
        </p:txBody>
      </p:sp>
      <p:sp>
        <p:nvSpPr>
          <p:cNvPr id="4" name="TextBox 3">
            <a:extLst>
              <a:ext uri="{FF2B5EF4-FFF2-40B4-BE49-F238E27FC236}">
                <a16:creationId xmlns:a16="http://schemas.microsoft.com/office/drawing/2014/main" id="{E21CE9B3-C298-3C5F-76A4-987E8665F6C5}"/>
              </a:ext>
            </a:extLst>
          </p:cNvPr>
          <p:cNvSpPr txBox="1"/>
          <p:nvPr/>
        </p:nvSpPr>
        <p:spPr bwMode="gray">
          <a:xfrm>
            <a:off x="4833228" y="2863330"/>
            <a:ext cx="2135574" cy="1067520"/>
          </a:xfrm>
          <a:prstGeom prst="rect">
            <a:avLst/>
          </a:prstGeom>
        </p:spPr>
        <p:txBody>
          <a:bodyPr vert="horz" wrap="square" lIns="0" tIns="0" rIns="0" bIns="0" rtlCol="0">
            <a:noAutofit/>
          </a:bodyPr>
          <a:lstStyle/>
          <a:p>
            <a:pPr>
              <a:spcBef>
                <a:spcPts val="100"/>
              </a:spcBef>
              <a:spcAft>
                <a:spcPts val="100"/>
              </a:spcAft>
            </a:pPr>
            <a:endParaRPr lang="en-US" altLang="ko-KR" sz="700" i="1">
              <a:solidFill>
                <a:srgbClr val="00338D"/>
              </a:solidFill>
              <a:latin typeface="+mn-ea"/>
              <a:cs typeface="Arial" panose="020B0604020202020204" pitchFamily="34" charset="0"/>
            </a:endParaRPr>
          </a:p>
        </p:txBody>
      </p:sp>
      <p:graphicFrame>
        <p:nvGraphicFramePr>
          <p:cNvPr id="7" name="표 6">
            <a:extLst>
              <a:ext uri="{FF2B5EF4-FFF2-40B4-BE49-F238E27FC236}">
                <a16:creationId xmlns:a16="http://schemas.microsoft.com/office/drawing/2014/main" id="{06A344BF-9461-38AF-2DA3-563D6A5617A3}"/>
              </a:ext>
            </a:extLst>
          </p:cNvPr>
          <p:cNvGraphicFramePr>
            <a:graphicFrameLocks noGrp="1"/>
          </p:cNvGraphicFramePr>
          <p:nvPr>
            <p:extLst>
              <p:ext uri="{D42A27DB-BD31-4B8C-83A1-F6EECF244321}">
                <p14:modId xmlns:p14="http://schemas.microsoft.com/office/powerpoint/2010/main" val="356043563"/>
              </p:ext>
            </p:extLst>
          </p:nvPr>
        </p:nvGraphicFramePr>
        <p:xfrm>
          <a:off x="502976" y="1922208"/>
          <a:ext cx="8737210" cy="470472"/>
        </p:xfrm>
        <a:graphic>
          <a:graphicData uri="http://schemas.openxmlformats.org/drawingml/2006/table">
            <a:tbl>
              <a:tblPr/>
              <a:tblGrid>
                <a:gridCol w="817157">
                  <a:extLst>
                    <a:ext uri="{9D8B030D-6E8A-4147-A177-3AD203B41FA5}">
                      <a16:colId xmlns:a16="http://schemas.microsoft.com/office/drawing/2014/main" val="2246974142"/>
                    </a:ext>
                  </a:extLst>
                </a:gridCol>
                <a:gridCol w="259204">
                  <a:extLst>
                    <a:ext uri="{9D8B030D-6E8A-4147-A177-3AD203B41FA5}">
                      <a16:colId xmlns:a16="http://schemas.microsoft.com/office/drawing/2014/main" val="2032145538"/>
                    </a:ext>
                  </a:extLst>
                </a:gridCol>
                <a:gridCol w="867667">
                  <a:extLst>
                    <a:ext uri="{9D8B030D-6E8A-4147-A177-3AD203B41FA5}">
                      <a16:colId xmlns:a16="http://schemas.microsoft.com/office/drawing/2014/main" val="3351143014"/>
                    </a:ext>
                  </a:extLst>
                </a:gridCol>
                <a:gridCol w="491189">
                  <a:extLst>
                    <a:ext uri="{9D8B030D-6E8A-4147-A177-3AD203B41FA5}">
                      <a16:colId xmlns:a16="http://schemas.microsoft.com/office/drawing/2014/main" val="1895134706"/>
                    </a:ext>
                  </a:extLst>
                </a:gridCol>
                <a:gridCol w="942558">
                  <a:extLst>
                    <a:ext uri="{9D8B030D-6E8A-4147-A177-3AD203B41FA5}">
                      <a16:colId xmlns:a16="http://schemas.microsoft.com/office/drawing/2014/main" val="4099323945"/>
                    </a:ext>
                  </a:extLst>
                </a:gridCol>
                <a:gridCol w="432007">
                  <a:extLst>
                    <a:ext uri="{9D8B030D-6E8A-4147-A177-3AD203B41FA5}">
                      <a16:colId xmlns:a16="http://schemas.microsoft.com/office/drawing/2014/main" val="1035498447"/>
                    </a:ext>
                  </a:extLst>
                </a:gridCol>
                <a:gridCol w="726282">
                  <a:extLst>
                    <a:ext uri="{9D8B030D-6E8A-4147-A177-3AD203B41FA5}">
                      <a16:colId xmlns:a16="http://schemas.microsoft.com/office/drawing/2014/main" val="1416606958"/>
                    </a:ext>
                  </a:extLst>
                </a:gridCol>
                <a:gridCol w="726282">
                  <a:extLst>
                    <a:ext uri="{9D8B030D-6E8A-4147-A177-3AD203B41FA5}">
                      <a16:colId xmlns:a16="http://schemas.microsoft.com/office/drawing/2014/main" val="1422786819"/>
                    </a:ext>
                  </a:extLst>
                </a:gridCol>
                <a:gridCol w="726282">
                  <a:extLst>
                    <a:ext uri="{9D8B030D-6E8A-4147-A177-3AD203B41FA5}">
                      <a16:colId xmlns:a16="http://schemas.microsoft.com/office/drawing/2014/main" val="3359870629"/>
                    </a:ext>
                  </a:extLst>
                </a:gridCol>
                <a:gridCol w="726282">
                  <a:extLst>
                    <a:ext uri="{9D8B030D-6E8A-4147-A177-3AD203B41FA5}">
                      <a16:colId xmlns:a16="http://schemas.microsoft.com/office/drawing/2014/main" val="3668954805"/>
                    </a:ext>
                  </a:extLst>
                </a:gridCol>
                <a:gridCol w="726282">
                  <a:extLst>
                    <a:ext uri="{9D8B030D-6E8A-4147-A177-3AD203B41FA5}">
                      <a16:colId xmlns:a16="http://schemas.microsoft.com/office/drawing/2014/main" val="1328507460"/>
                    </a:ext>
                  </a:extLst>
                </a:gridCol>
                <a:gridCol w="648009">
                  <a:extLst>
                    <a:ext uri="{9D8B030D-6E8A-4147-A177-3AD203B41FA5}">
                      <a16:colId xmlns:a16="http://schemas.microsoft.com/office/drawing/2014/main" val="2345339469"/>
                    </a:ext>
                  </a:extLst>
                </a:gridCol>
                <a:gridCol w="648009">
                  <a:extLst>
                    <a:ext uri="{9D8B030D-6E8A-4147-A177-3AD203B41FA5}">
                      <a16:colId xmlns:a16="http://schemas.microsoft.com/office/drawing/2014/main" val="4174458050"/>
                    </a:ext>
                  </a:extLst>
                </a:gridCol>
              </a:tblGrid>
              <a:tr h="144000">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Rf</a:t>
                      </a:r>
                      <a:r>
                        <a:rPr lang="en-US" altLang="ko-KR"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1</a:t>
                      </a:r>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Beta</a:t>
                      </a:r>
                      <a:endPar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Equity Risk</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Size</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Specific</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Country Risk</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Ke</a:t>
                      </a:r>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542562016"/>
                  </a:ext>
                </a:extLst>
              </a:tr>
              <a:tr h="1440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Premium</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2</a:t>
                      </a:r>
                      <a:endParaRPr 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Premium</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Premium</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4</a:t>
                      </a:r>
                      <a:endParaRPr 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Premium</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5</a:t>
                      </a:r>
                      <a:endParaRPr 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70361124"/>
                  </a:ext>
                </a:extLst>
              </a:tr>
              <a:tr h="182472">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4.57%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1.12</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5.66%</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3.05%</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no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highlight>
                            <a:srgbClr val="FFFF00"/>
                          </a:highlight>
                          <a:latin typeface="KoPub돋움체 Medium" panose="00000600000000000000" pitchFamily="2" charset="-127"/>
                          <a:ea typeface="KoPub돋움체 Medium" panose="00000600000000000000" pitchFamily="2" charset="-127"/>
                        </a:rPr>
                        <a:t>10.00%</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no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0.75%</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24.70%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72684721"/>
                  </a:ext>
                </a:extLst>
              </a:tr>
            </a:tbl>
          </a:graphicData>
        </a:graphic>
      </p:graphicFrame>
      <p:graphicFrame>
        <p:nvGraphicFramePr>
          <p:cNvPr id="8" name="표 7">
            <a:extLst>
              <a:ext uri="{FF2B5EF4-FFF2-40B4-BE49-F238E27FC236}">
                <a16:creationId xmlns:a16="http://schemas.microsoft.com/office/drawing/2014/main" id="{0D84C6D5-AA15-1643-9B0E-705A60DF78BE}"/>
              </a:ext>
            </a:extLst>
          </p:cNvPr>
          <p:cNvGraphicFramePr>
            <a:graphicFrameLocks noGrp="1"/>
          </p:cNvGraphicFramePr>
          <p:nvPr>
            <p:extLst>
              <p:ext uri="{D42A27DB-BD31-4B8C-83A1-F6EECF244321}">
                <p14:modId xmlns:p14="http://schemas.microsoft.com/office/powerpoint/2010/main" val="4151280031"/>
              </p:ext>
            </p:extLst>
          </p:nvPr>
        </p:nvGraphicFramePr>
        <p:xfrm>
          <a:off x="502976" y="2738698"/>
          <a:ext cx="4150668" cy="484562"/>
        </p:xfrm>
        <a:graphic>
          <a:graphicData uri="http://schemas.openxmlformats.org/drawingml/2006/table">
            <a:tbl>
              <a:tblPr/>
              <a:tblGrid>
                <a:gridCol w="833334">
                  <a:extLst>
                    <a:ext uri="{9D8B030D-6E8A-4147-A177-3AD203B41FA5}">
                      <a16:colId xmlns:a16="http://schemas.microsoft.com/office/drawing/2014/main" val="3488983242"/>
                    </a:ext>
                  </a:extLst>
                </a:gridCol>
                <a:gridCol w="792000">
                  <a:extLst>
                    <a:ext uri="{9D8B030D-6E8A-4147-A177-3AD203B41FA5}">
                      <a16:colId xmlns:a16="http://schemas.microsoft.com/office/drawing/2014/main" val="483145924"/>
                    </a:ext>
                  </a:extLst>
                </a:gridCol>
                <a:gridCol w="900000">
                  <a:extLst>
                    <a:ext uri="{9D8B030D-6E8A-4147-A177-3AD203B41FA5}">
                      <a16:colId xmlns:a16="http://schemas.microsoft.com/office/drawing/2014/main" val="1596494494"/>
                    </a:ext>
                  </a:extLst>
                </a:gridCol>
                <a:gridCol w="792000">
                  <a:extLst>
                    <a:ext uri="{9D8B030D-6E8A-4147-A177-3AD203B41FA5}">
                      <a16:colId xmlns:a16="http://schemas.microsoft.com/office/drawing/2014/main" val="4125078690"/>
                    </a:ext>
                  </a:extLst>
                </a:gridCol>
                <a:gridCol w="833334">
                  <a:extLst>
                    <a:ext uri="{9D8B030D-6E8A-4147-A177-3AD203B41FA5}">
                      <a16:colId xmlns:a16="http://schemas.microsoft.com/office/drawing/2014/main" val="1238783440"/>
                    </a:ext>
                  </a:extLst>
                </a:gridCol>
              </a:tblGrid>
              <a:tr h="144000">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Pre-Tax Cost of Debt</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6</a:t>
                      </a: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(1 - Tax Rate</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7</a:t>
                      </a: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mj-ea"/>
                          <a:ea typeface="+mj-ea"/>
                        </a:rPr>
                        <a:t>After-Tax</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noFill/>
                      <a:prstDash val="solid"/>
                      <a:round/>
                      <a:headEnd type="none" w="med" len="med"/>
                      <a:tailEnd type="none" w="med" len="med"/>
                    </a:lnB>
                    <a:solidFill>
                      <a:srgbClr val="00338D"/>
                    </a:solidFill>
                  </a:tcPr>
                </a:tc>
                <a:extLst>
                  <a:ext uri="{0D108BD9-81ED-4DB2-BD59-A6C34878D82A}">
                    <a16:rowId xmlns:a16="http://schemas.microsoft.com/office/drawing/2014/main" val="637101487"/>
                  </a:ext>
                </a:extLst>
              </a:tr>
              <a:tr h="1440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Cost of Debt</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28167061"/>
                  </a:ext>
                </a:extLst>
              </a:tr>
              <a:tr h="196562">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11.35%</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73.60%</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8.35%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57074215"/>
                  </a:ext>
                </a:extLst>
              </a:tr>
            </a:tbl>
          </a:graphicData>
        </a:graphic>
      </p:graphicFrame>
      <p:graphicFrame>
        <p:nvGraphicFramePr>
          <p:cNvPr id="9" name="표 8">
            <a:extLst>
              <a:ext uri="{FF2B5EF4-FFF2-40B4-BE49-F238E27FC236}">
                <a16:creationId xmlns:a16="http://schemas.microsoft.com/office/drawing/2014/main" id="{7D892438-32B6-04C8-F88A-9930BEE1526F}"/>
              </a:ext>
            </a:extLst>
          </p:cNvPr>
          <p:cNvGraphicFramePr>
            <a:graphicFrameLocks noGrp="1"/>
          </p:cNvGraphicFramePr>
          <p:nvPr>
            <p:extLst>
              <p:ext uri="{D42A27DB-BD31-4B8C-83A1-F6EECF244321}">
                <p14:modId xmlns:p14="http://schemas.microsoft.com/office/powerpoint/2010/main" val="2803171078"/>
              </p:ext>
            </p:extLst>
          </p:nvPr>
        </p:nvGraphicFramePr>
        <p:xfrm>
          <a:off x="502976" y="3597359"/>
          <a:ext cx="4166670" cy="812280"/>
        </p:xfrm>
        <a:graphic>
          <a:graphicData uri="http://schemas.openxmlformats.org/drawingml/2006/table">
            <a:tbl>
              <a:tblPr/>
              <a:tblGrid>
                <a:gridCol w="694445">
                  <a:extLst>
                    <a:ext uri="{9D8B030D-6E8A-4147-A177-3AD203B41FA5}">
                      <a16:colId xmlns:a16="http://schemas.microsoft.com/office/drawing/2014/main" val="3442423296"/>
                    </a:ext>
                  </a:extLst>
                </a:gridCol>
                <a:gridCol w="694445">
                  <a:extLst>
                    <a:ext uri="{9D8B030D-6E8A-4147-A177-3AD203B41FA5}">
                      <a16:colId xmlns:a16="http://schemas.microsoft.com/office/drawing/2014/main" val="3843915170"/>
                    </a:ext>
                  </a:extLst>
                </a:gridCol>
                <a:gridCol w="694445">
                  <a:extLst>
                    <a:ext uri="{9D8B030D-6E8A-4147-A177-3AD203B41FA5}">
                      <a16:colId xmlns:a16="http://schemas.microsoft.com/office/drawing/2014/main" val="2264496110"/>
                    </a:ext>
                  </a:extLst>
                </a:gridCol>
                <a:gridCol w="694445">
                  <a:extLst>
                    <a:ext uri="{9D8B030D-6E8A-4147-A177-3AD203B41FA5}">
                      <a16:colId xmlns:a16="http://schemas.microsoft.com/office/drawing/2014/main" val="2981142243"/>
                    </a:ext>
                  </a:extLst>
                </a:gridCol>
                <a:gridCol w="635924">
                  <a:extLst>
                    <a:ext uri="{9D8B030D-6E8A-4147-A177-3AD203B41FA5}">
                      <a16:colId xmlns:a16="http://schemas.microsoft.com/office/drawing/2014/main" val="2325534306"/>
                    </a:ext>
                  </a:extLst>
                </a:gridCol>
                <a:gridCol w="752966">
                  <a:extLst>
                    <a:ext uri="{9D8B030D-6E8A-4147-A177-3AD203B41FA5}">
                      <a16:colId xmlns:a16="http://schemas.microsoft.com/office/drawing/2014/main" val="1755898409"/>
                    </a:ext>
                  </a:extLst>
                </a:gridCol>
              </a:tblGrid>
              <a:tr h="162456">
                <a:tc>
                  <a:txBody>
                    <a:bodyPr/>
                    <a:lstStyle/>
                    <a:p>
                      <a:pPr algn="ctr" rtl="0" fontAlgn="ct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가중평균</a:t>
                      </a: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Capital</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Cost of </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Contribution</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807839847"/>
                  </a:ext>
                </a:extLst>
              </a:tr>
              <a:tr h="162456">
                <a:tc>
                  <a:txBody>
                    <a:bodyPr/>
                    <a:lstStyle/>
                    <a:p>
                      <a:pPr algn="ctr" rtl="0" fontAlgn="ct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자본비용</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Structure</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Capital</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587363084"/>
                  </a:ext>
                </a:extLst>
              </a:tr>
              <a:tr h="162456">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Debt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11.96%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8.35%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220880980"/>
                  </a:ext>
                </a:extLst>
              </a:tr>
              <a:tr h="162456">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Equity</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88.04%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24.70%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21.74%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38640944"/>
                  </a:ext>
                </a:extLst>
              </a:tr>
              <a:tr h="162456">
                <a:tc>
                  <a:txBody>
                    <a:bodyPr/>
                    <a:lstStyle/>
                    <a:p>
                      <a:pPr algn="l" fontAlgn="ctr"/>
                      <a:endPar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0" marR="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0" marR="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WACC</a:t>
                      </a:r>
                      <a:endPar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0" marR="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0" marR="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22.74%</a:t>
                      </a:r>
                    </a:p>
                  </a:txBody>
                  <a:tcPr marL="0" marR="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18872767"/>
                  </a:ext>
                </a:extLst>
              </a:tr>
            </a:tbl>
          </a:graphicData>
        </a:graphic>
      </p:graphicFrame>
      <p:sp>
        <p:nvSpPr>
          <p:cNvPr id="10" name="TextBox 9">
            <a:extLst>
              <a:ext uri="{FF2B5EF4-FFF2-40B4-BE49-F238E27FC236}">
                <a16:creationId xmlns:a16="http://schemas.microsoft.com/office/drawing/2014/main" id="{CE19BE3C-C335-9656-A42C-75DF5EBEFF2D}"/>
              </a:ext>
            </a:extLst>
          </p:cNvPr>
          <p:cNvSpPr txBox="1"/>
          <p:nvPr/>
        </p:nvSpPr>
        <p:spPr bwMode="gray">
          <a:xfrm>
            <a:off x="4951977" y="2719567"/>
            <a:ext cx="4530394" cy="2371962"/>
          </a:xfrm>
          <a:prstGeom prst="rect">
            <a:avLst/>
          </a:prstGeom>
        </p:spPr>
        <p:txBody>
          <a:bodyPr vert="horz" wrap="square" lIns="0" tIns="0" rIns="0" bIns="0" rtlCol="0">
            <a:noAutofit/>
          </a:bodyPr>
          <a:lstStyle/>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[1] ‘23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9</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월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30</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일 기준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10</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만기 미국의 국채이자율</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(Source : Bloomberg)</a:t>
            </a: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[2]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과거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1</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평균 기준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Market Risk Premium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(Source : Bloomberg)</a:t>
            </a: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[3] CRSP Deciles Size Premia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(Source : Duff &amp; Phelps 2022 Valuation Handbook)</a:t>
            </a:r>
          </a:p>
          <a:p>
            <a:pPr>
              <a:spcBef>
                <a:spcPts val="100"/>
              </a:spcBef>
              <a:spcAft>
                <a:spcPts val="100"/>
              </a:spcAft>
            </a:pPr>
            <a:r>
              <a:rPr lang="en-US" altLang="ko-KR" sz="800">
                <a:solidFill>
                  <a:schemeClr val="tx1">
                    <a:lumMod val="50000"/>
                    <a:lumOff val="50000"/>
                  </a:schemeClr>
                </a:solidFill>
                <a:highlight>
                  <a:srgbClr val="FFFF00"/>
                </a:highlight>
                <a:latin typeface="KoPub돋움체 Medium" panose="00000600000000000000" pitchFamily="2" charset="-127"/>
                <a:ea typeface="KoPub돋움체 Medium" panose="00000600000000000000" pitchFamily="2" charset="-127"/>
                <a:cs typeface="Arial" panose="020B0604020202020204" pitchFamily="34" charset="0"/>
              </a:rPr>
              <a:t>Note [4] xxx</a:t>
            </a: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[5]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한국의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Country Risk Premium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(Source : Damodaran)</a:t>
            </a: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[6] ‘23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9</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월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30</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일 기준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BBB- 5</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만기 무보증공모사채 이자율 적용</a:t>
            </a:r>
            <a:endPar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endParaRP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[7]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대상회사의 추정기간</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영업이익을 고려하여 한계법인세율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26.4%</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로 산정</a:t>
            </a:r>
            <a:endPar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endParaRP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[8]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유사상장회사의 평균 자본구조 적용</a:t>
            </a:r>
          </a:p>
        </p:txBody>
      </p:sp>
      <p:grpSp>
        <p:nvGrpSpPr>
          <p:cNvPr id="11" name="그룹 10">
            <a:extLst>
              <a:ext uri="{FF2B5EF4-FFF2-40B4-BE49-F238E27FC236}">
                <a16:creationId xmlns:a16="http://schemas.microsoft.com/office/drawing/2014/main" id="{C36FC67A-5CFA-FEF3-14A1-33C48FFC614A}"/>
              </a:ext>
            </a:extLst>
          </p:cNvPr>
          <p:cNvGrpSpPr/>
          <p:nvPr/>
        </p:nvGrpSpPr>
        <p:grpSpPr>
          <a:xfrm>
            <a:off x="502976" y="1307321"/>
            <a:ext cx="8914074" cy="288000"/>
            <a:chOff x="452439" y="1416168"/>
            <a:chExt cx="4392613" cy="288000"/>
          </a:xfrm>
        </p:grpSpPr>
        <p:sp>
          <p:nvSpPr>
            <p:cNvPr id="12" name="TextBox 11">
              <a:extLst>
                <a:ext uri="{FF2B5EF4-FFF2-40B4-BE49-F238E27FC236}">
                  <a16:creationId xmlns:a16="http://schemas.microsoft.com/office/drawing/2014/main" id="{84802924-E540-1311-BCF2-BE2B76A98D7C}"/>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가중평균자본비용</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(WACC)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산정 내역</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3" name="직선 연결선 12">
              <a:extLst>
                <a:ext uri="{FF2B5EF4-FFF2-40B4-BE49-F238E27FC236}">
                  <a16:creationId xmlns:a16="http://schemas.microsoft.com/office/drawing/2014/main" id="{897AFA14-FB85-AD5F-F38A-4DA53D6154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7F76E252-9B1C-ECF4-096A-B228389F7BD2}"/>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883EF59-341B-FDBF-F31C-D68C4FAB7E21}"/>
              </a:ext>
            </a:extLst>
          </p:cNvPr>
          <p:cNvSpPr txBox="1"/>
          <p:nvPr/>
        </p:nvSpPr>
        <p:spPr>
          <a:xfrm>
            <a:off x="417964" y="1672897"/>
            <a:ext cx="3193915" cy="230832"/>
          </a:xfrm>
          <a:prstGeom prst="rect">
            <a:avLst/>
          </a:prstGeom>
          <a:noFill/>
        </p:spPr>
        <p:txBody>
          <a:bodyPr wrap="square" rtlCol="0">
            <a:spAutoFit/>
          </a:bodyPr>
          <a:lstStyle/>
          <a:p>
            <a:r>
              <a:rPr lang="en-US" altLang="ko-KR" sz="900" b="1">
                <a:solidFill>
                  <a:srgbClr val="1E49E2"/>
                </a:solidFill>
                <a:latin typeface="KoPub돋움체 Medium" panose="00000600000000000000" pitchFamily="2" charset="-127"/>
                <a:ea typeface="KoPub돋움체 Medium" panose="00000600000000000000" pitchFamily="2" charset="-127"/>
              </a:rPr>
              <a:t>[</a:t>
            </a:r>
            <a:r>
              <a:rPr lang="ko-KR" altLang="en-US" sz="900" b="1">
                <a:solidFill>
                  <a:srgbClr val="1E49E2"/>
                </a:solidFill>
                <a:latin typeface="KoPub돋움체 Medium" panose="00000600000000000000" pitchFamily="2" charset="-127"/>
                <a:ea typeface="KoPub돋움체 Medium" panose="00000600000000000000" pitchFamily="2" charset="-127"/>
              </a:rPr>
              <a:t>자기자본비용</a:t>
            </a:r>
            <a:r>
              <a:rPr lang="en-US" altLang="ko-KR" sz="900" b="1">
                <a:solidFill>
                  <a:srgbClr val="1E49E2"/>
                </a:solidFill>
                <a:latin typeface="KoPub돋움체 Medium" panose="00000600000000000000" pitchFamily="2" charset="-127"/>
                <a:ea typeface="KoPub돋움체 Medium" panose="00000600000000000000" pitchFamily="2" charset="-127"/>
              </a:rPr>
              <a:t>(Cost of Equity) </a:t>
            </a:r>
            <a:r>
              <a:rPr lang="ko-KR" altLang="en-US" sz="900" b="1">
                <a:solidFill>
                  <a:srgbClr val="1E49E2"/>
                </a:solidFill>
                <a:latin typeface="KoPub돋움체 Medium" panose="00000600000000000000" pitchFamily="2" charset="-127"/>
                <a:ea typeface="KoPub돋움체 Medium" panose="00000600000000000000" pitchFamily="2" charset="-127"/>
              </a:rPr>
              <a:t>산정 내역</a:t>
            </a:r>
            <a:r>
              <a:rPr lang="en-US" altLang="ko-KR" sz="900" b="1">
                <a:solidFill>
                  <a:srgbClr val="1E49E2"/>
                </a:solidFill>
                <a:latin typeface="KoPub돋움체 Medium" panose="00000600000000000000" pitchFamily="2" charset="-127"/>
                <a:ea typeface="KoPub돋움체 Medium" panose="00000600000000000000" pitchFamily="2" charset="-127"/>
              </a:rPr>
              <a:t>]</a:t>
            </a:r>
            <a:endParaRPr lang="ko-KR" altLang="en-US" sz="900" b="1">
              <a:solidFill>
                <a:srgbClr val="1E49E2"/>
              </a:solidFill>
              <a:latin typeface="KoPub돋움체 Medium" panose="00000600000000000000" pitchFamily="2" charset="-127"/>
              <a:ea typeface="KoPub돋움체 Medium" panose="00000600000000000000" pitchFamily="2" charset="-127"/>
            </a:endParaRPr>
          </a:p>
        </p:txBody>
      </p:sp>
      <p:sp>
        <p:nvSpPr>
          <p:cNvPr id="16" name="TextBox 15">
            <a:extLst>
              <a:ext uri="{FF2B5EF4-FFF2-40B4-BE49-F238E27FC236}">
                <a16:creationId xmlns:a16="http://schemas.microsoft.com/office/drawing/2014/main" id="{5CD7FEE0-C4CE-665B-6942-51752ED98965}"/>
              </a:ext>
            </a:extLst>
          </p:cNvPr>
          <p:cNvSpPr txBox="1"/>
          <p:nvPr/>
        </p:nvSpPr>
        <p:spPr>
          <a:xfrm>
            <a:off x="417964" y="2523833"/>
            <a:ext cx="2866255" cy="230832"/>
          </a:xfrm>
          <a:prstGeom prst="rect">
            <a:avLst/>
          </a:prstGeom>
          <a:noFill/>
        </p:spPr>
        <p:txBody>
          <a:bodyPr wrap="square" rtlCol="0">
            <a:spAutoFit/>
          </a:bodyPr>
          <a:lstStyle/>
          <a:p>
            <a:r>
              <a:rPr lang="en-US" altLang="ko-KR" sz="900" b="1">
                <a:solidFill>
                  <a:srgbClr val="1E49E2"/>
                </a:solidFill>
                <a:latin typeface="KoPub돋움체 Medium" panose="00000600000000000000" pitchFamily="2" charset="-127"/>
                <a:ea typeface="KoPub돋움체 Medium" panose="00000600000000000000" pitchFamily="2" charset="-127"/>
              </a:rPr>
              <a:t>[</a:t>
            </a:r>
            <a:r>
              <a:rPr lang="ko-KR" altLang="en-US" sz="900" b="1">
                <a:solidFill>
                  <a:srgbClr val="1E49E2"/>
                </a:solidFill>
                <a:latin typeface="KoPub돋움체 Medium" panose="00000600000000000000" pitchFamily="2" charset="-127"/>
                <a:ea typeface="KoPub돋움체 Medium" panose="00000600000000000000" pitchFamily="2" charset="-127"/>
              </a:rPr>
              <a:t>타인자본비용</a:t>
            </a:r>
            <a:r>
              <a:rPr lang="en-US" altLang="ko-KR" sz="900" b="1">
                <a:solidFill>
                  <a:srgbClr val="1E49E2"/>
                </a:solidFill>
                <a:latin typeface="KoPub돋움체 Medium" panose="00000600000000000000" pitchFamily="2" charset="-127"/>
                <a:ea typeface="KoPub돋움체 Medium" panose="00000600000000000000" pitchFamily="2" charset="-127"/>
              </a:rPr>
              <a:t>(Cost of Debt) </a:t>
            </a:r>
            <a:r>
              <a:rPr lang="ko-KR" altLang="en-US" sz="900" b="1">
                <a:solidFill>
                  <a:srgbClr val="1E49E2"/>
                </a:solidFill>
                <a:latin typeface="KoPub돋움체 Medium" panose="00000600000000000000" pitchFamily="2" charset="-127"/>
                <a:ea typeface="KoPub돋움체 Medium" panose="00000600000000000000" pitchFamily="2" charset="-127"/>
              </a:rPr>
              <a:t>산정 내역</a:t>
            </a:r>
            <a:r>
              <a:rPr lang="en-US" altLang="ko-KR" sz="900" b="1">
                <a:solidFill>
                  <a:srgbClr val="1E49E2"/>
                </a:solidFill>
                <a:latin typeface="KoPub돋움체 Medium" panose="00000600000000000000" pitchFamily="2" charset="-127"/>
                <a:ea typeface="KoPub돋움체 Medium" panose="00000600000000000000" pitchFamily="2" charset="-127"/>
              </a:rPr>
              <a:t>]</a:t>
            </a:r>
            <a:endParaRPr lang="ko-KR" altLang="en-US" sz="900" b="1">
              <a:solidFill>
                <a:srgbClr val="1E49E2"/>
              </a:solidFill>
              <a:latin typeface="KoPub돋움체 Medium" panose="00000600000000000000" pitchFamily="2" charset="-127"/>
              <a:ea typeface="KoPub돋움체 Medium" panose="00000600000000000000" pitchFamily="2" charset="-127"/>
            </a:endParaRPr>
          </a:p>
        </p:txBody>
      </p:sp>
      <p:sp>
        <p:nvSpPr>
          <p:cNvPr id="17" name="TextBox 16">
            <a:extLst>
              <a:ext uri="{FF2B5EF4-FFF2-40B4-BE49-F238E27FC236}">
                <a16:creationId xmlns:a16="http://schemas.microsoft.com/office/drawing/2014/main" id="{7586797C-34AA-BDC0-09D2-B4674476C674}"/>
              </a:ext>
            </a:extLst>
          </p:cNvPr>
          <p:cNvSpPr txBox="1"/>
          <p:nvPr/>
        </p:nvSpPr>
        <p:spPr>
          <a:xfrm>
            <a:off x="417964" y="3366528"/>
            <a:ext cx="2866255" cy="230832"/>
          </a:xfrm>
          <a:prstGeom prst="rect">
            <a:avLst/>
          </a:prstGeom>
          <a:noFill/>
        </p:spPr>
        <p:txBody>
          <a:bodyPr wrap="square" rtlCol="0">
            <a:spAutoFit/>
          </a:bodyPr>
          <a:lstStyle/>
          <a:p>
            <a:r>
              <a:rPr lang="en-US" altLang="ko-KR" sz="900" b="1">
                <a:solidFill>
                  <a:srgbClr val="1E49E2"/>
                </a:solidFill>
                <a:latin typeface="KoPub돋움체 Medium" panose="00000600000000000000" pitchFamily="2" charset="-127"/>
                <a:ea typeface="KoPub돋움체 Medium" panose="00000600000000000000" pitchFamily="2" charset="-127"/>
              </a:rPr>
              <a:t>[</a:t>
            </a:r>
            <a:r>
              <a:rPr lang="ko-KR" altLang="en-US" sz="900" b="1">
                <a:solidFill>
                  <a:srgbClr val="1E49E2"/>
                </a:solidFill>
                <a:latin typeface="KoPub돋움체 Medium" panose="00000600000000000000" pitchFamily="2" charset="-127"/>
                <a:ea typeface="KoPub돋움체 Medium" panose="00000600000000000000" pitchFamily="2" charset="-127"/>
              </a:rPr>
              <a:t>가중평균자본비용</a:t>
            </a:r>
            <a:r>
              <a:rPr lang="en-US" altLang="ko-KR" sz="900" b="1">
                <a:solidFill>
                  <a:srgbClr val="1E49E2"/>
                </a:solidFill>
                <a:latin typeface="KoPub돋움체 Medium" panose="00000600000000000000" pitchFamily="2" charset="-127"/>
                <a:ea typeface="KoPub돋움체 Medium" panose="00000600000000000000" pitchFamily="2" charset="-127"/>
              </a:rPr>
              <a:t>(WACC) </a:t>
            </a:r>
            <a:r>
              <a:rPr lang="ko-KR" altLang="en-US" sz="900" b="1">
                <a:solidFill>
                  <a:srgbClr val="1E49E2"/>
                </a:solidFill>
                <a:latin typeface="KoPub돋움체 Medium" panose="00000600000000000000" pitchFamily="2" charset="-127"/>
                <a:ea typeface="KoPub돋움체 Medium" panose="00000600000000000000" pitchFamily="2" charset="-127"/>
              </a:rPr>
              <a:t>산정 내역</a:t>
            </a:r>
            <a:r>
              <a:rPr lang="en-US" altLang="ko-KR" sz="900" b="1">
                <a:solidFill>
                  <a:srgbClr val="1E49E2"/>
                </a:solidFill>
                <a:latin typeface="KoPub돋움체 Medium" panose="00000600000000000000" pitchFamily="2" charset="-127"/>
                <a:ea typeface="KoPub돋움체 Medium" panose="00000600000000000000" pitchFamily="2" charset="-127"/>
              </a:rPr>
              <a:t>]</a:t>
            </a:r>
            <a:endParaRPr lang="ko-KR" altLang="en-US" sz="900" b="1">
              <a:solidFill>
                <a:srgbClr val="1E49E2"/>
              </a:solidFill>
              <a:latin typeface="KoPub돋움체 Medium" panose="00000600000000000000" pitchFamily="2" charset="-127"/>
              <a:ea typeface="KoPub돋움체 Medium" panose="00000600000000000000" pitchFamily="2" charset="-127"/>
            </a:endParaRPr>
          </a:p>
        </p:txBody>
      </p:sp>
      <p:sp>
        <p:nvSpPr>
          <p:cNvPr id="3" name="직사각형 2">
            <a:extLst>
              <a:ext uri="{FF2B5EF4-FFF2-40B4-BE49-F238E27FC236}">
                <a16:creationId xmlns:a16="http://schemas.microsoft.com/office/drawing/2014/main" id="{D8A0BCE8-75E3-5F63-B13A-A57841E228B9}"/>
              </a:ext>
            </a:extLst>
          </p:cNvPr>
          <p:cNvSpPr/>
          <p:nvPr/>
        </p:nvSpPr>
        <p:spPr>
          <a:xfrm>
            <a:off x="5060950" y="490416"/>
            <a:ext cx="4179236" cy="1038643"/>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KMS</a:t>
            </a:r>
          </a:p>
          <a:p>
            <a:endParaRPr lang="en-US" altLang="ko-KR" sz="900">
              <a:solidFill>
                <a:schemeClr val="bg1"/>
              </a:solidFill>
            </a:endParaRPr>
          </a:p>
          <a:p>
            <a:pPr marL="228600" indent="-228600">
              <a:buAutoNum type="arabicPeriod"/>
            </a:pPr>
            <a:r>
              <a:rPr lang="en-US" altLang="ko-KR" sz="900">
                <a:solidFill>
                  <a:schemeClr val="bg1"/>
                </a:solidFill>
              </a:rPr>
              <a:t>Beta : 2</a:t>
            </a:r>
            <a:r>
              <a:rPr lang="ko-KR" altLang="en-US" sz="900">
                <a:solidFill>
                  <a:schemeClr val="bg1"/>
                </a:solidFill>
              </a:rPr>
              <a:t>년 </a:t>
            </a:r>
            <a:r>
              <a:rPr lang="en-US" altLang="ko-KR" sz="900">
                <a:solidFill>
                  <a:schemeClr val="bg1"/>
                </a:solidFill>
              </a:rPr>
              <a:t>weekly </a:t>
            </a:r>
            <a:r>
              <a:rPr lang="ko-KR" altLang="en-US" sz="900">
                <a:solidFill>
                  <a:schemeClr val="bg1"/>
                </a:solidFill>
              </a:rPr>
              <a:t>로 수정 부탁드립니다</a:t>
            </a:r>
            <a:r>
              <a:rPr lang="en-US" altLang="ko-KR" sz="900">
                <a:solidFill>
                  <a:schemeClr val="bg1"/>
                </a:solidFill>
              </a:rPr>
              <a:t>.</a:t>
            </a:r>
          </a:p>
          <a:p>
            <a:pPr marL="228600" indent="-228600">
              <a:buAutoNum type="arabicPeriod"/>
            </a:pPr>
            <a:r>
              <a:rPr lang="en-US" altLang="ko-KR" sz="900">
                <a:solidFill>
                  <a:schemeClr val="bg1"/>
                </a:solidFill>
              </a:rPr>
              <a:t>MRP : </a:t>
            </a:r>
            <a:r>
              <a:rPr lang="ko-KR" altLang="en-US" sz="900">
                <a:solidFill>
                  <a:schemeClr val="bg1"/>
                </a:solidFill>
              </a:rPr>
              <a:t>과거 </a:t>
            </a:r>
            <a:r>
              <a:rPr lang="en-US" altLang="ko-KR" sz="900">
                <a:solidFill>
                  <a:schemeClr val="bg1"/>
                </a:solidFill>
              </a:rPr>
              <a:t>1</a:t>
            </a:r>
            <a:r>
              <a:rPr lang="ko-KR" altLang="en-US" sz="900">
                <a:solidFill>
                  <a:schemeClr val="bg1"/>
                </a:solidFill>
              </a:rPr>
              <a:t>년 평균으로 수정 부탁드립니다</a:t>
            </a:r>
            <a:endParaRPr lang="en-US" altLang="ko-KR" sz="900">
              <a:solidFill>
                <a:schemeClr val="bg1"/>
              </a:solidFill>
            </a:endParaRPr>
          </a:p>
          <a:p>
            <a:endParaRPr lang="en-US" altLang="ko-KR" sz="900">
              <a:solidFill>
                <a:schemeClr val="bg1"/>
              </a:solidFill>
            </a:endParaRPr>
          </a:p>
          <a:p>
            <a:r>
              <a:rPr lang="en-US" altLang="ko-KR" sz="900">
                <a:solidFill>
                  <a:schemeClr val="bg1"/>
                </a:solidFill>
              </a:rPr>
              <a:t>&gt;&gt; </a:t>
            </a:r>
            <a:r>
              <a:rPr lang="ko-KR" altLang="en-US" sz="900">
                <a:solidFill>
                  <a:schemeClr val="bg1"/>
                </a:solidFill>
              </a:rPr>
              <a:t>수정하였습니다</a:t>
            </a:r>
            <a:r>
              <a:rPr lang="en-US" altLang="ko-KR" sz="900">
                <a:solidFill>
                  <a:schemeClr val="bg1"/>
                </a:solidFill>
              </a:rPr>
              <a:t>..</a:t>
            </a:r>
          </a:p>
          <a:p>
            <a:pPr marL="228600" indent="-228600">
              <a:buAutoNum type="arabicPeriod"/>
            </a:pPr>
            <a:endParaRPr lang="en-US" altLang="ko-KR" sz="900">
              <a:solidFill>
                <a:schemeClr val="bg1"/>
              </a:solidFill>
            </a:endParaRPr>
          </a:p>
        </p:txBody>
      </p:sp>
      <p:sp>
        <p:nvSpPr>
          <p:cNvPr id="19" name="TextBox 18">
            <a:extLst>
              <a:ext uri="{FF2B5EF4-FFF2-40B4-BE49-F238E27FC236}">
                <a16:creationId xmlns:a16="http://schemas.microsoft.com/office/drawing/2014/main" id="{93A07F70-38EC-E638-EC4C-2AAA5306C9AA}"/>
              </a:ext>
            </a:extLst>
          </p:cNvPr>
          <p:cNvSpPr txBox="1"/>
          <p:nvPr/>
        </p:nvSpPr>
        <p:spPr>
          <a:xfrm>
            <a:off x="419156" y="6036605"/>
            <a:ext cx="6766504"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Bloomberg, Capital</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 </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IQ, </a:t>
            </a:r>
            <a:r>
              <a:rPr lang="en-US" altLang="ko-KR" sz="800" err="1">
                <a:solidFill>
                  <a:schemeClr val="bg1">
                    <a:lumMod val="50000"/>
                  </a:schemeClr>
                </a:solidFill>
                <a:latin typeface="KoPub돋움체 Medium" panose="00000600000000000000" pitchFamily="2" charset="-127"/>
                <a:ea typeface="KoPub돋움체 Medium" panose="00000600000000000000" pitchFamily="2" charset="-127"/>
              </a:rPr>
              <a:t>Kofiabond</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KPMG Analysis</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pic>
        <p:nvPicPr>
          <p:cNvPr id="6" name="그림 5">
            <a:extLst>
              <a:ext uri="{FF2B5EF4-FFF2-40B4-BE49-F238E27FC236}">
                <a16:creationId xmlns:a16="http://schemas.microsoft.com/office/drawing/2014/main" id="{8E090CCB-7353-7470-2E2D-3C68D05C5A7A}"/>
              </a:ext>
            </a:extLst>
          </p:cNvPr>
          <p:cNvPicPr>
            <a:picLocks noChangeAspect="1"/>
          </p:cNvPicPr>
          <p:nvPr/>
        </p:nvPicPr>
        <p:blipFill>
          <a:blip r:embed="rId2"/>
          <a:stretch>
            <a:fillRect/>
          </a:stretch>
        </p:blipFill>
        <p:spPr>
          <a:xfrm>
            <a:off x="10072796" y="2483528"/>
            <a:ext cx="3905322" cy="1386344"/>
          </a:xfrm>
          <a:prstGeom prst="rect">
            <a:avLst/>
          </a:prstGeom>
        </p:spPr>
      </p:pic>
    </p:spTree>
    <p:extLst>
      <p:ext uri="{BB962C8B-B14F-4D97-AF65-F5344CB8AC3E}">
        <p14:creationId xmlns:p14="http://schemas.microsoft.com/office/powerpoint/2010/main" val="3470386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가치</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평가를 위한 할인율 산정 내역은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WACC Calculation (2/2) </a:t>
            </a:r>
            <a:endParaRPr lang="en-US" altLang="ko-KR" sz="2800"/>
          </a:p>
        </p:txBody>
      </p:sp>
      <p:graphicFrame>
        <p:nvGraphicFramePr>
          <p:cNvPr id="2" name="표 1">
            <a:extLst>
              <a:ext uri="{FF2B5EF4-FFF2-40B4-BE49-F238E27FC236}">
                <a16:creationId xmlns:a16="http://schemas.microsoft.com/office/drawing/2014/main" id="{E5A6C52A-A364-8A7F-5EB8-C0FCBFBEF61C}"/>
              </a:ext>
            </a:extLst>
          </p:cNvPr>
          <p:cNvGraphicFramePr>
            <a:graphicFrameLocks noGrp="1"/>
          </p:cNvGraphicFramePr>
          <p:nvPr>
            <p:extLst>
              <p:ext uri="{D42A27DB-BD31-4B8C-83A1-F6EECF244321}">
                <p14:modId xmlns:p14="http://schemas.microsoft.com/office/powerpoint/2010/main" val="2773800342"/>
              </p:ext>
            </p:extLst>
          </p:nvPr>
        </p:nvGraphicFramePr>
        <p:xfrm>
          <a:off x="502976" y="1728000"/>
          <a:ext cx="8927843" cy="3458592"/>
        </p:xfrm>
        <a:graphic>
          <a:graphicData uri="http://schemas.openxmlformats.org/drawingml/2006/table">
            <a:tbl>
              <a:tblPr/>
              <a:tblGrid>
                <a:gridCol w="1440000">
                  <a:extLst>
                    <a:ext uri="{9D8B030D-6E8A-4147-A177-3AD203B41FA5}">
                      <a16:colId xmlns:a16="http://schemas.microsoft.com/office/drawing/2014/main" val="2514210432"/>
                    </a:ext>
                  </a:extLst>
                </a:gridCol>
                <a:gridCol w="720000">
                  <a:extLst>
                    <a:ext uri="{9D8B030D-6E8A-4147-A177-3AD203B41FA5}">
                      <a16:colId xmlns:a16="http://schemas.microsoft.com/office/drawing/2014/main" val="1219099128"/>
                    </a:ext>
                  </a:extLst>
                </a:gridCol>
                <a:gridCol w="504000">
                  <a:extLst>
                    <a:ext uri="{9D8B030D-6E8A-4147-A177-3AD203B41FA5}">
                      <a16:colId xmlns:a16="http://schemas.microsoft.com/office/drawing/2014/main" val="787930727"/>
                    </a:ext>
                  </a:extLst>
                </a:gridCol>
                <a:gridCol w="143843">
                  <a:extLst>
                    <a:ext uri="{9D8B030D-6E8A-4147-A177-3AD203B41FA5}">
                      <a16:colId xmlns:a16="http://schemas.microsoft.com/office/drawing/2014/main" val="1195723832"/>
                    </a:ext>
                  </a:extLst>
                </a:gridCol>
                <a:gridCol w="720000">
                  <a:extLst>
                    <a:ext uri="{9D8B030D-6E8A-4147-A177-3AD203B41FA5}">
                      <a16:colId xmlns:a16="http://schemas.microsoft.com/office/drawing/2014/main" val="1109369854"/>
                    </a:ext>
                  </a:extLst>
                </a:gridCol>
                <a:gridCol w="792000">
                  <a:extLst>
                    <a:ext uri="{9D8B030D-6E8A-4147-A177-3AD203B41FA5}">
                      <a16:colId xmlns:a16="http://schemas.microsoft.com/office/drawing/2014/main" val="2616802078"/>
                    </a:ext>
                  </a:extLst>
                </a:gridCol>
                <a:gridCol w="792000">
                  <a:extLst>
                    <a:ext uri="{9D8B030D-6E8A-4147-A177-3AD203B41FA5}">
                      <a16:colId xmlns:a16="http://schemas.microsoft.com/office/drawing/2014/main" val="2490321027"/>
                    </a:ext>
                  </a:extLst>
                </a:gridCol>
                <a:gridCol w="900000">
                  <a:extLst>
                    <a:ext uri="{9D8B030D-6E8A-4147-A177-3AD203B41FA5}">
                      <a16:colId xmlns:a16="http://schemas.microsoft.com/office/drawing/2014/main" val="2276718619"/>
                    </a:ext>
                  </a:extLst>
                </a:gridCol>
                <a:gridCol w="900000">
                  <a:extLst>
                    <a:ext uri="{9D8B030D-6E8A-4147-A177-3AD203B41FA5}">
                      <a16:colId xmlns:a16="http://schemas.microsoft.com/office/drawing/2014/main" val="1220667657"/>
                    </a:ext>
                  </a:extLst>
                </a:gridCol>
                <a:gridCol w="576000">
                  <a:extLst>
                    <a:ext uri="{9D8B030D-6E8A-4147-A177-3AD203B41FA5}">
                      <a16:colId xmlns:a16="http://schemas.microsoft.com/office/drawing/2014/main" val="2094683485"/>
                    </a:ext>
                  </a:extLst>
                </a:gridCol>
                <a:gridCol w="720000">
                  <a:extLst>
                    <a:ext uri="{9D8B030D-6E8A-4147-A177-3AD203B41FA5}">
                      <a16:colId xmlns:a16="http://schemas.microsoft.com/office/drawing/2014/main" val="1640550460"/>
                    </a:ext>
                  </a:extLst>
                </a:gridCol>
                <a:gridCol w="720000">
                  <a:extLst>
                    <a:ext uri="{9D8B030D-6E8A-4147-A177-3AD203B41FA5}">
                      <a16:colId xmlns:a16="http://schemas.microsoft.com/office/drawing/2014/main" val="2490765366"/>
                    </a:ext>
                  </a:extLst>
                </a:gridCol>
              </a:tblGrid>
              <a:tr h="144108">
                <a:tc>
                  <a:txBody>
                    <a:bodyPr/>
                    <a:lstStyle/>
                    <a:p>
                      <a:pPr algn="l"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유사상장회사</a:t>
                      </a:r>
                      <a:r>
                        <a:rPr lang="en-US" altLang="ko-KR" sz="800" b="1" i="0" u="none" strike="noStrike" baseline="30000">
                          <a:solidFill>
                            <a:schemeClr val="bg1"/>
                          </a:solidFill>
                          <a:effectLst/>
                          <a:latin typeface="KoPub돋움체 Medium" panose="00000600000000000000" pitchFamily="2" charset="-127"/>
                          <a:ea typeface="KoPub돋움체 Medium" panose="00000600000000000000" pitchFamily="2" charset="-127"/>
                        </a:rPr>
                        <a:t>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국가</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단위</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Observed</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시가총액</a:t>
                      </a:r>
                      <a:r>
                        <a:rPr lang="en-US" altLang="ko-KR" sz="800" b="1" i="0" u="none" strike="noStrike" baseline="30000">
                          <a:solidFill>
                            <a:schemeClr val="bg1"/>
                          </a:solidFill>
                          <a:effectLst/>
                          <a:latin typeface="KoPub돋움체 Medium" panose="00000600000000000000" pitchFamily="2" charset="-127"/>
                          <a:ea typeface="KoPub돋움체 Medium" panose="00000600000000000000" pitchFamily="2"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IBD</a:t>
                      </a:r>
                      <a:r>
                        <a:rPr lang="en-US" sz="800" b="1" i="0" u="none" strike="noStrike" baseline="30000">
                          <a:solidFill>
                            <a:schemeClr val="bg1"/>
                          </a:solidFill>
                          <a:effectLst/>
                          <a:latin typeface="KoPub돋움체 Medium" panose="00000600000000000000" pitchFamily="2" charset="-127"/>
                          <a:ea typeface="KoPub돋움체 Medium" panose="00000600000000000000" pitchFamily="2"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자기자본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기업가치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세율</a:t>
                      </a:r>
                      <a:r>
                        <a:rPr lang="en-US" altLang="ko-KR" sz="800" b="1" i="0" u="none" strike="noStrike" baseline="30000">
                          <a:solidFill>
                            <a:schemeClr val="bg1"/>
                          </a:solidFill>
                          <a:effectLst/>
                          <a:latin typeface="KoPub돋움체 Medium" panose="00000600000000000000" pitchFamily="2" charset="-127"/>
                          <a:ea typeface="KoPub돋움체 Medium" panose="00000600000000000000" pitchFamily="2" charset="-127"/>
                        </a:rPr>
                        <a:t>4</a:t>
                      </a:r>
                      <a:endParaRPr lang="ko-KR" altLang="en-US" sz="800" b="1" i="0" u="none" strike="noStrike" baseline="30000">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Unlevered</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Re-levered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74690545"/>
                  </a:ext>
                </a:extLst>
              </a:tr>
              <a:tr h="144108">
                <a:tc>
                  <a:txBody>
                    <a:bodyPr/>
                    <a:lstStyle/>
                    <a:p>
                      <a:pPr algn="l"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Beta</a:t>
                      </a:r>
                      <a:r>
                        <a:rPr lang="en-US" sz="800" b="1" i="0" u="none" strike="noStrike" baseline="30000">
                          <a:solidFill>
                            <a:schemeClr val="bg1"/>
                          </a:solidFill>
                          <a:effectLst/>
                          <a:latin typeface="KoPub돋움체 Medium" panose="00000600000000000000" pitchFamily="2" charset="-127"/>
                          <a:ea typeface="KoPub돋움체 Medium" panose="00000600000000000000" pitchFamily="2" charset="-127"/>
                        </a:rPr>
                        <a:t>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endParaRPr lang="en-US" altLang="ko-KR"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endParaRPr lang="en-US" altLang="ko-KR"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대비 부채비율</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대비부채비율</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 Beta</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Beta</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256406410"/>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Arcus Biosciences</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M USD</a:t>
                      </a:r>
                      <a:endParaRPr 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0.82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1,337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9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0.67%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0.67%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0.82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0.92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22713468"/>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Syndax Pharmaceuticals,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algn="ctr" rtl="0"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1,009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0.19%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0.19%</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1.02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1.14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96068454"/>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Corvus Pharmaceuticals,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71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2.36%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2.31%</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1.01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1.13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04014223"/>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Cardiff Oncology,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1.49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62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3.70%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3.56%</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1.45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1.62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45608044"/>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Checkpoint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1.24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37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1.24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1.39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78559882"/>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Marker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1.17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40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1.17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1.31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79791414"/>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Oncternal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1.37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18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2.07%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2.03%</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1.34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1.51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591580667"/>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Alaunos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0.41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4.94%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4.71%</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0.39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0.44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42583877"/>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Merus N.V.</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Netherlands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1,360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0.88%</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25.8%</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0.81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0.91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8626237"/>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Atreca,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1.16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62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606.05%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85.84%</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0.21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0.24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648210728"/>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Greenwich LifeSciences,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2.44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114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2.44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2.74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57060505"/>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BriaCell Therapeutics Corp.</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Canada</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1.42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99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27.0%</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1.42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1.60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09902945"/>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Aravive,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1.89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30.54%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23.40%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1.55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1.74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9014323"/>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Panbela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0.91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4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5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134.05%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57.27%</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0.46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0.52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78163823"/>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Kintara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0.99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7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0.99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1.11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32826026"/>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MacroGenics,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1.61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289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34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11.82%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10.57%</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1.48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1.66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75619855"/>
                  </a:ext>
                </a:extLst>
              </a:tr>
              <a:tr h="144108">
                <a:tc>
                  <a:txBody>
                    <a:bodyPr/>
                    <a:lstStyle/>
                    <a:p>
                      <a:pPr algn="l" rtl="0"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88139790"/>
                  </a:ext>
                </a:extLst>
              </a:tr>
              <a:tr h="144108">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Maximum</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606.05%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800" b="0" i="0" u="none" strike="noStrike">
                          <a:solidFill>
                            <a:srgbClr val="00338D"/>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2.441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2.740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477924875"/>
                  </a:ext>
                </a:extLst>
              </a:tr>
              <a:tr h="144108">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Average</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1.24</a:t>
                      </a: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49.83%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11.96%</a:t>
                      </a: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1.113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1.249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91254221"/>
                  </a:ext>
                </a:extLst>
              </a:tr>
              <a:tr h="144108">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Median</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1.16</a:t>
                      </a: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1.45%</a:t>
                      </a: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1.095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1.229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81366794"/>
                  </a:ext>
                </a:extLst>
              </a:tr>
              <a:tr h="144108">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Minimum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0.41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0.215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0.241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11024452"/>
                  </a:ext>
                </a:extLst>
              </a:tr>
              <a:tr h="144108">
                <a:tc>
                  <a:txBody>
                    <a:bodyPr/>
                    <a:lstStyle/>
                    <a:p>
                      <a:pPr algn="l" rtl="0"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Selected</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l" rtl="0"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Average</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l" rtl="0" fontAlgn="ct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rtl="0" fontAlgn="ct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rtl="0" fontAlgn="ctr"/>
                      <a:endPar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rtl="0" fontAlgn="ct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rtl="0" fontAlgn="ct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rtl="0" fontAlgn="ctr"/>
                      <a:endPar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fontAlgn="ct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11.96%</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fontAlgn="ctr"/>
                      <a:r>
                        <a:rPr lang="ko-KR" altLang="en-US" sz="800" b="1" i="1" u="none" strike="noStrike">
                          <a:solidFill>
                            <a:srgbClr val="0000FF"/>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fontAlgn="ctr"/>
                      <a:r>
                        <a:rPr lang="en-US" altLang="ko-KR" sz="800" b="1" i="1" u="none" strike="noStrike">
                          <a:solidFill>
                            <a:srgbClr val="003197"/>
                          </a:solidFill>
                          <a:effectLst/>
                          <a:latin typeface="KoPub돋움체 Medium" panose="00000600000000000000" pitchFamily="2" charset="-127"/>
                          <a:ea typeface="KoPub돋움체 Medium" panose="00000600000000000000" pitchFamily="2" charset="-127"/>
                        </a:rPr>
                        <a:t>1.113</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fontAlgn="ctr"/>
                      <a:r>
                        <a:rPr lang="en-US" altLang="ko-KR" sz="800" b="1" i="1" u="none" strike="noStrike">
                          <a:solidFill>
                            <a:srgbClr val="003197"/>
                          </a:solidFill>
                          <a:effectLst/>
                          <a:latin typeface="KoPub돋움체 Medium" panose="00000600000000000000" pitchFamily="2" charset="-127"/>
                          <a:ea typeface="KoPub돋움체 Medium" panose="00000600000000000000" pitchFamily="2" charset="-127"/>
                        </a:rPr>
                        <a:t>1.249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extLst>
                  <a:ext uri="{0D108BD9-81ED-4DB2-BD59-A6C34878D82A}">
                    <a16:rowId xmlns:a16="http://schemas.microsoft.com/office/drawing/2014/main" val="3401114879"/>
                  </a:ext>
                </a:extLst>
              </a:tr>
            </a:tbl>
          </a:graphicData>
        </a:graphic>
      </p:graphicFrame>
      <p:grpSp>
        <p:nvGrpSpPr>
          <p:cNvPr id="11" name="그룹 10">
            <a:extLst>
              <a:ext uri="{FF2B5EF4-FFF2-40B4-BE49-F238E27FC236}">
                <a16:creationId xmlns:a16="http://schemas.microsoft.com/office/drawing/2014/main" id="{9B20B12A-1337-16A0-4EF6-079B2A65F687}"/>
              </a:ext>
            </a:extLst>
          </p:cNvPr>
          <p:cNvGrpSpPr/>
          <p:nvPr/>
        </p:nvGrpSpPr>
        <p:grpSpPr>
          <a:xfrm>
            <a:off x="502976" y="1307321"/>
            <a:ext cx="8914074" cy="288000"/>
            <a:chOff x="452439" y="1416168"/>
            <a:chExt cx="4392613" cy="288000"/>
          </a:xfrm>
        </p:grpSpPr>
        <p:sp>
          <p:nvSpPr>
            <p:cNvPr id="12" name="TextBox 11">
              <a:extLst>
                <a:ext uri="{FF2B5EF4-FFF2-40B4-BE49-F238E27FC236}">
                  <a16:creationId xmlns:a16="http://schemas.microsoft.com/office/drawing/2014/main" id="{11B1C23B-E226-2D0B-B081-B6CDA55026DD}"/>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유사상장회사 및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Beta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산정</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3" name="직선 연결선 12">
              <a:extLst>
                <a:ext uri="{FF2B5EF4-FFF2-40B4-BE49-F238E27FC236}">
                  <a16:creationId xmlns:a16="http://schemas.microsoft.com/office/drawing/2014/main" id="{CDF7AAA6-297F-CE26-7B8E-F0B1746B9049}"/>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38E8E174-334C-CB88-7634-B0464DF27451}"/>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직사각형 2">
            <a:extLst>
              <a:ext uri="{FF2B5EF4-FFF2-40B4-BE49-F238E27FC236}">
                <a16:creationId xmlns:a16="http://schemas.microsoft.com/office/drawing/2014/main" id="{D8A0BCE8-75E3-5F63-B13A-A57841E228B9}"/>
              </a:ext>
            </a:extLst>
          </p:cNvPr>
          <p:cNvSpPr/>
          <p:nvPr/>
        </p:nvSpPr>
        <p:spPr>
          <a:xfrm>
            <a:off x="9403020" y="433292"/>
            <a:ext cx="4179236" cy="1563235"/>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KMS</a:t>
            </a:r>
          </a:p>
          <a:p>
            <a:endParaRPr lang="en-US" altLang="ko-KR" sz="900">
              <a:solidFill>
                <a:schemeClr val="bg1"/>
              </a:solidFill>
            </a:endParaRPr>
          </a:p>
          <a:p>
            <a:r>
              <a:rPr lang="en-US" altLang="ko-KR" sz="900">
                <a:solidFill>
                  <a:schemeClr val="bg1"/>
                </a:solidFill>
              </a:rPr>
              <a:t>&gt;&gt; </a:t>
            </a:r>
            <a:r>
              <a:rPr lang="ko-KR" altLang="en-US" sz="900">
                <a:solidFill>
                  <a:schemeClr val="bg1"/>
                </a:solidFill>
              </a:rPr>
              <a:t>完</a:t>
            </a:r>
            <a:r>
              <a:rPr lang="en-US" altLang="ko-KR" sz="900">
                <a:solidFill>
                  <a:schemeClr val="bg1"/>
                </a:solidFill>
              </a:rPr>
              <a:t>(</a:t>
            </a:r>
            <a:r>
              <a:rPr lang="ko-KR" altLang="en-US" sz="900">
                <a:solidFill>
                  <a:schemeClr val="bg1"/>
                </a:solidFill>
              </a:rPr>
              <a:t>부채비율 </a:t>
            </a:r>
            <a:r>
              <a:rPr lang="en-US" altLang="ko-KR" sz="900">
                <a:solidFill>
                  <a:schemeClr val="bg1"/>
                </a:solidFill>
              </a:rPr>
              <a:t>Outlier </a:t>
            </a:r>
            <a:r>
              <a:rPr lang="ko-KR" altLang="en-US" sz="900">
                <a:solidFill>
                  <a:schemeClr val="bg1"/>
                </a:solidFill>
              </a:rPr>
              <a:t>제외 논의 필요</a:t>
            </a:r>
            <a:r>
              <a:rPr lang="en-US" altLang="ko-KR" sz="900">
                <a:solidFill>
                  <a:schemeClr val="bg1"/>
                </a:solidFill>
              </a:rPr>
              <a:t>)</a:t>
            </a:r>
          </a:p>
          <a:p>
            <a:endParaRPr lang="en-US" altLang="ko-KR" sz="900">
              <a:solidFill>
                <a:schemeClr val="bg1"/>
              </a:solidFill>
            </a:endParaRPr>
          </a:p>
          <a:p>
            <a:r>
              <a:rPr lang="en-US" altLang="ko-KR" sz="900">
                <a:solidFill>
                  <a:schemeClr val="bg1"/>
                </a:solidFill>
              </a:rPr>
              <a:t>&lt;</a:t>
            </a:r>
            <a:r>
              <a:rPr lang="en-US" altLang="ko-KR" sz="900" err="1">
                <a:solidFill>
                  <a:schemeClr val="bg1"/>
                </a:solidFill>
              </a:rPr>
              <a:t>Atreca</a:t>
            </a:r>
            <a:r>
              <a:rPr lang="en-US" altLang="ko-KR" sz="900">
                <a:solidFill>
                  <a:schemeClr val="bg1"/>
                </a:solidFill>
              </a:rPr>
              <a:t>, Inc.</a:t>
            </a:r>
            <a:r>
              <a:rPr lang="ko-KR" altLang="en-US" sz="900">
                <a:solidFill>
                  <a:schemeClr val="bg1"/>
                </a:solidFill>
              </a:rPr>
              <a:t>이슈 메모</a:t>
            </a:r>
            <a:r>
              <a:rPr lang="en-US" altLang="ko-KR" sz="900">
                <a:solidFill>
                  <a:schemeClr val="bg1"/>
                </a:solidFill>
              </a:rPr>
              <a:t>&gt;</a:t>
            </a:r>
          </a:p>
          <a:p>
            <a:r>
              <a:rPr lang="en-US" altLang="ko-KR" sz="900">
                <a:solidFill>
                  <a:schemeClr val="bg1"/>
                </a:solidFill>
              </a:rPr>
              <a:t>* </a:t>
            </a:r>
            <a:r>
              <a:rPr lang="ko-KR" altLang="en-US" sz="900">
                <a:solidFill>
                  <a:schemeClr val="bg1"/>
                </a:solidFill>
              </a:rPr>
              <a:t>임대차 계약 금융리스부채 처리되며 </a:t>
            </a:r>
            <a:r>
              <a:rPr lang="en-US" altLang="ko-KR" sz="900">
                <a:solidFill>
                  <a:schemeClr val="bg1"/>
                </a:solidFill>
              </a:rPr>
              <a:t>’23 Q2 </a:t>
            </a:r>
            <a:r>
              <a:rPr lang="ko-KR" altLang="en-US" sz="900">
                <a:solidFill>
                  <a:schemeClr val="bg1"/>
                </a:solidFill>
              </a:rPr>
              <a:t>기준 부채비율 급증</a:t>
            </a:r>
            <a:endParaRPr lang="en-US" altLang="ko-KR" sz="900">
              <a:solidFill>
                <a:schemeClr val="bg1"/>
              </a:solidFill>
            </a:endParaRPr>
          </a:p>
          <a:p>
            <a:r>
              <a:rPr lang="en-US" altLang="ko-KR" sz="900">
                <a:solidFill>
                  <a:schemeClr val="bg1"/>
                </a:solidFill>
              </a:rPr>
              <a:t>* </a:t>
            </a:r>
            <a:r>
              <a:rPr lang="ko-KR" altLang="en-US" sz="900">
                <a:solidFill>
                  <a:schemeClr val="bg1"/>
                </a:solidFill>
              </a:rPr>
              <a:t>이후 기간 줄이는 리스변경으로 손실 인식하며 리스부채 제거 </a:t>
            </a:r>
            <a:r>
              <a:rPr lang="en-US" altLang="ko-KR" sz="900">
                <a:solidFill>
                  <a:schemeClr val="bg1"/>
                </a:solidFill>
              </a:rPr>
              <a:t>(’23 Q3)</a:t>
            </a:r>
          </a:p>
          <a:p>
            <a:r>
              <a:rPr lang="en-US" altLang="ko-KR" sz="900">
                <a:solidFill>
                  <a:schemeClr val="bg1"/>
                </a:solidFill>
              </a:rPr>
              <a:t>* 22</a:t>
            </a:r>
            <a:r>
              <a:rPr lang="ko-KR" altLang="en-US" sz="900">
                <a:solidFill>
                  <a:schemeClr val="bg1"/>
                </a:solidFill>
              </a:rPr>
              <a:t>년말 기준 보고서에도 대량의 리스부채 인식 돼 있으나</a:t>
            </a:r>
            <a:r>
              <a:rPr lang="en-US" altLang="ko-KR" sz="900">
                <a:solidFill>
                  <a:schemeClr val="bg1"/>
                </a:solidFill>
              </a:rPr>
              <a:t>, </a:t>
            </a:r>
            <a:r>
              <a:rPr lang="ko-KR" altLang="en-US" sz="900">
                <a:solidFill>
                  <a:schemeClr val="bg1"/>
                </a:solidFill>
              </a:rPr>
              <a:t>공시일 </a:t>
            </a:r>
            <a:r>
              <a:rPr lang="en-US" altLang="ko-KR" sz="900">
                <a:solidFill>
                  <a:schemeClr val="bg1"/>
                </a:solidFill>
              </a:rPr>
              <a:t>23.03.29</a:t>
            </a:r>
            <a:r>
              <a:rPr lang="ko-KR" altLang="en-US" sz="900">
                <a:solidFill>
                  <a:schemeClr val="bg1"/>
                </a:solidFill>
              </a:rPr>
              <a:t>로 전기 평가보고서에는 반영되지 않은 것으로 추정</a:t>
            </a:r>
            <a:r>
              <a:rPr lang="en-US" altLang="ko-KR" sz="900">
                <a:solidFill>
                  <a:schemeClr val="bg1"/>
                </a:solidFill>
              </a:rPr>
              <a:t>.</a:t>
            </a:r>
          </a:p>
          <a:p>
            <a:endParaRPr lang="ko-KR" altLang="en-US" sz="900">
              <a:solidFill>
                <a:schemeClr val="bg1"/>
              </a:solidFill>
            </a:endParaRPr>
          </a:p>
        </p:txBody>
      </p:sp>
      <p:sp>
        <p:nvSpPr>
          <p:cNvPr id="4" name="TextBox 3">
            <a:extLst>
              <a:ext uri="{FF2B5EF4-FFF2-40B4-BE49-F238E27FC236}">
                <a16:creationId xmlns:a16="http://schemas.microsoft.com/office/drawing/2014/main" id="{FEFA14EB-9BD4-6C23-1178-E243478C7E05}"/>
              </a:ext>
            </a:extLst>
          </p:cNvPr>
          <p:cNvSpPr txBox="1"/>
          <p:nvPr/>
        </p:nvSpPr>
        <p:spPr>
          <a:xfrm>
            <a:off x="419156" y="6036605"/>
            <a:ext cx="6766504"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Bloomberg, Capital</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 </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IQ, </a:t>
            </a:r>
            <a:r>
              <a:rPr lang="en-US" altLang="ko-KR" sz="800" err="1">
                <a:solidFill>
                  <a:schemeClr val="bg1">
                    <a:lumMod val="50000"/>
                  </a:schemeClr>
                </a:solidFill>
                <a:latin typeface="KoPub돋움체 Medium" panose="00000600000000000000" pitchFamily="2" charset="-127"/>
                <a:ea typeface="KoPub돋움체 Medium" panose="00000600000000000000" pitchFamily="2" charset="-127"/>
              </a:rPr>
              <a:t>Kofiabond</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KPMG Analysis</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
        <p:nvSpPr>
          <p:cNvPr id="16" name="TextBox 15">
            <a:extLst>
              <a:ext uri="{FF2B5EF4-FFF2-40B4-BE49-F238E27FC236}">
                <a16:creationId xmlns:a16="http://schemas.microsoft.com/office/drawing/2014/main" id="{E943DEE2-3322-D6A7-D9B7-AE6298C986D7}"/>
              </a:ext>
            </a:extLst>
          </p:cNvPr>
          <p:cNvSpPr txBox="1"/>
          <p:nvPr/>
        </p:nvSpPr>
        <p:spPr bwMode="gray">
          <a:xfrm>
            <a:off x="502976" y="5266634"/>
            <a:ext cx="4530394" cy="596832"/>
          </a:xfrm>
          <a:prstGeom prst="rect">
            <a:avLst/>
          </a:prstGeom>
        </p:spPr>
        <p:txBody>
          <a:bodyPr vert="horz" wrap="square" lIns="0" tIns="0" rIns="0" bIns="0" rtlCol="0">
            <a:noAutofit/>
          </a:bodyPr>
          <a:lstStyle/>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[1] </a:t>
            </a:r>
            <a:r>
              <a:rPr lang="ko-KR" altLang="en-US" sz="800" kern="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대상회사와 유사한 업종을 영위 중인 회사를 선정</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[2] ‘23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9</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월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30</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일 기준 과거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2</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Weekly adjusted Beta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a:t>
            </a:r>
            <a:endPar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endParaRP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‘23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9</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월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30</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일 기준 시가총액</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및 재무정보</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사용</a:t>
            </a:r>
            <a:endPar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endParaRP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[4]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국가별 한계 법인세율 및 지방세율</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sz="800" err="1">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주세율</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a:t>
            </a:r>
            <a:endPar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endParaRPr>
          </a:p>
        </p:txBody>
      </p:sp>
      <p:sp>
        <p:nvSpPr>
          <p:cNvPr id="5" name="직사각형 4">
            <a:extLst>
              <a:ext uri="{FF2B5EF4-FFF2-40B4-BE49-F238E27FC236}">
                <a16:creationId xmlns:a16="http://schemas.microsoft.com/office/drawing/2014/main" id="{FC39712F-FE0E-3A4E-24B1-E91F4AFD4E25}"/>
              </a:ext>
            </a:extLst>
          </p:cNvPr>
          <p:cNvSpPr/>
          <p:nvPr/>
        </p:nvSpPr>
        <p:spPr>
          <a:xfrm>
            <a:off x="9679249" y="2125338"/>
            <a:ext cx="1766279" cy="807150"/>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ko-KR" altLang="en-US" sz="900">
                <a:solidFill>
                  <a:schemeClr val="bg1"/>
                </a:solidFill>
              </a:rPr>
              <a:t>위 단위 백만원이 아니라 </a:t>
            </a:r>
            <a:r>
              <a:rPr lang="en-US" altLang="ko-KR" sz="900">
                <a:solidFill>
                  <a:schemeClr val="bg1"/>
                </a:solidFill>
              </a:rPr>
              <a:t>M USD </a:t>
            </a:r>
            <a:r>
              <a:rPr lang="ko-KR" altLang="en-US" sz="900">
                <a:solidFill>
                  <a:schemeClr val="bg1"/>
                </a:solidFill>
              </a:rPr>
              <a:t>아닌지 </a:t>
            </a:r>
            <a:r>
              <a:rPr lang="ko-KR" altLang="en-US" sz="900" err="1">
                <a:solidFill>
                  <a:schemeClr val="bg1"/>
                </a:solidFill>
              </a:rPr>
              <a:t>여쭙습니다</a:t>
            </a:r>
            <a:r>
              <a:rPr lang="en-US" altLang="ko-KR" sz="900">
                <a:solidFill>
                  <a:schemeClr val="bg1"/>
                </a:solidFill>
              </a:rPr>
              <a:t>. (</a:t>
            </a:r>
            <a:r>
              <a:rPr lang="ko-KR" altLang="en-US" sz="900">
                <a:solidFill>
                  <a:schemeClr val="bg1"/>
                </a:solidFill>
              </a:rPr>
              <a:t>왼쪽은 달러</a:t>
            </a:r>
            <a:r>
              <a:rPr lang="en-US" altLang="ko-KR" sz="900">
                <a:solidFill>
                  <a:schemeClr val="bg1"/>
                </a:solidFill>
              </a:rPr>
              <a:t>, </a:t>
            </a:r>
            <a:r>
              <a:rPr lang="ko-KR" altLang="en-US" sz="900">
                <a:solidFill>
                  <a:schemeClr val="bg1"/>
                </a:solidFill>
              </a:rPr>
              <a:t>위는 원</a:t>
            </a:r>
            <a:r>
              <a:rPr lang="en-US" altLang="ko-KR" sz="900">
                <a:solidFill>
                  <a:schemeClr val="bg1"/>
                </a:solidFill>
              </a:rPr>
              <a:t>)</a:t>
            </a:r>
          </a:p>
          <a:p>
            <a:r>
              <a:rPr lang="en-US" altLang="ko-KR" sz="900">
                <a:solidFill>
                  <a:schemeClr val="bg1"/>
                </a:solidFill>
              </a:rPr>
              <a:t>&gt;&gt;</a:t>
            </a:r>
            <a:r>
              <a:rPr lang="ko-KR" altLang="en-US" sz="900">
                <a:solidFill>
                  <a:schemeClr val="bg1"/>
                </a:solidFill>
              </a:rPr>
              <a:t> </a:t>
            </a:r>
            <a:r>
              <a:rPr lang="en-US" altLang="ko-KR" sz="900">
                <a:solidFill>
                  <a:schemeClr val="bg1"/>
                </a:solidFill>
              </a:rPr>
              <a:t>M</a:t>
            </a:r>
            <a:r>
              <a:rPr lang="ko-KR" altLang="en-US" sz="900">
                <a:solidFill>
                  <a:schemeClr val="bg1"/>
                </a:solidFill>
              </a:rPr>
              <a:t> </a:t>
            </a:r>
            <a:r>
              <a:rPr lang="en-US" altLang="ko-KR" sz="900">
                <a:solidFill>
                  <a:schemeClr val="bg1"/>
                </a:solidFill>
              </a:rPr>
              <a:t>USD</a:t>
            </a:r>
            <a:r>
              <a:rPr lang="ko-KR" altLang="en-US" sz="900">
                <a:solidFill>
                  <a:schemeClr val="bg1"/>
                </a:solidFill>
              </a:rPr>
              <a:t>가 맞습니다</a:t>
            </a:r>
            <a:r>
              <a:rPr lang="en-US" altLang="ko-KR" sz="900">
                <a:solidFill>
                  <a:schemeClr val="bg1"/>
                </a:solidFill>
              </a:rPr>
              <a:t>. </a:t>
            </a:r>
            <a:r>
              <a:rPr lang="ko-KR" altLang="en-US" sz="900">
                <a:solidFill>
                  <a:schemeClr val="bg1"/>
                </a:solidFill>
              </a:rPr>
              <a:t>수정하였습니다</a:t>
            </a:r>
            <a:r>
              <a:rPr lang="en-US" altLang="ko-KR" sz="900">
                <a:solidFill>
                  <a:schemeClr val="bg1"/>
                </a:solidFill>
              </a:rPr>
              <a:t>.</a:t>
            </a:r>
          </a:p>
        </p:txBody>
      </p:sp>
    </p:spTree>
    <p:extLst>
      <p:ext uri="{BB962C8B-B14F-4D97-AF65-F5344CB8AC3E}">
        <p14:creationId xmlns:p14="http://schemas.microsoft.com/office/powerpoint/2010/main" val="751254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01</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Executive Summary</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8303111"/>
                  </a:ext>
                </a:extLst>
              </a:tr>
              <a:tr h="289472">
                <a:tc>
                  <a:txBody>
                    <a:bodyPr/>
                    <a:lstStyle/>
                    <a:p>
                      <a:pPr marL="0" algn="l" defTabSz="914400" rtl="0" eaLnBrk="1" latinLnBrk="1" hangingPunct="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9617756"/>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07</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algn="l" defTabSz="661751" rtl="0" eaLnBrk="1" latinLnBrk="1" hangingPunct="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Appendices</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2297185705"/>
                  </a:ext>
                </a:extLst>
              </a:tr>
            </a:tbl>
          </a:graphicData>
        </a:graphic>
      </p:graphicFrame>
    </p:spTree>
    <p:extLst>
      <p:ext uri="{BB962C8B-B14F-4D97-AF65-F5344CB8AC3E}">
        <p14:creationId xmlns:p14="http://schemas.microsoft.com/office/powerpoint/2010/main" val="2798305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가중평균자본비용을 산정하기 위해 선정한 국내 유사상장회사 선정 절차는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b="1"/>
              <a:t>유사상장회사 선정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유사상장회사 선정 절차</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22996493-39CE-AA04-BD78-8B3D40DA1BCB}"/>
              </a:ext>
            </a:extLst>
          </p:cNvPr>
          <p:cNvSpPr txBox="1"/>
          <p:nvPr/>
        </p:nvSpPr>
        <p:spPr>
          <a:xfrm>
            <a:off x="3081664" y="5808884"/>
            <a:ext cx="5931647" cy="580865"/>
          </a:xfrm>
          <a:prstGeom prst="rect">
            <a:avLst/>
          </a:prstGeom>
          <a:noFill/>
        </p:spPr>
        <p:txBody>
          <a:bodyPr wrap="square" rtlCol="0">
            <a:spAutoFit/>
          </a:bodyPr>
          <a:lstStyle/>
          <a:p>
            <a:pPr marL="171450" indent="-171450" fontAlgn="base">
              <a:lnSpc>
                <a:spcPct val="120000"/>
              </a:lnSpc>
              <a:spcAft>
                <a:spcPts val="300"/>
              </a:spcAft>
              <a:buClr>
                <a:srgbClr val="003366"/>
              </a:buClr>
              <a:buSzPct val="80000"/>
              <a:buFont typeface="Arial" panose="020B0604020202020204" pitchFamily="34" charset="0"/>
              <a:buChar char="•"/>
            </a:pPr>
            <a:r>
              <a:rPr lang="ko-KR" altLang="en-US" sz="900">
                <a:solidFill>
                  <a:srgbClr val="00338D"/>
                </a:solidFill>
                <a:latin typeface="KoPub돋움체 Medium" panose="00000600000000000000" pitchFamily="2" charset="-127"/>
                <a:ea typeface="KoPub돋움체 Medium" panose="00000600000000000000" pitchFamily="2" charset="-127"/>
                <a:cs typeface="Arial"/>
              </a:rPr>
              <a:t>이외 상기 과정에서 선정되지 않았으나 대상회사와 영업이 유사한 </a:t>
            </a:r>
            <a:r>
              <a:rPr lang="en-US" altLang="ko-KR" sz="900">
                <a:solidFill>
                  <a:srgbClr val="00338D"/>
                </a:solidFill>
                <a:latin typeface="KoPub돋움체 Medium" panose="00000600000000000000" pitchFamily="2" charset="-127"/>
                <a:ea typeface="KoPub돋움체 Medium" panose="00000600000000000000" pitchFamily="2" charset="-127"/>
                <a:cs typeface="Arial"/>
              </a:rPr>
              <a:t>6</a:t>
            </a:r>
            <a:r>
              <a:rPr lang="ko-KR" altLang="en-US" sz="900">
                <a:solidFill>
                  <a:srgbClr val="00338D"/>
                </a:solidFill>
                <a:latin typeface="KoPub돋움체 Medium" panose="00000600000000000000" pitchFamily="2" charset="-127"/>
                <a:ea typeface="KoPub돋움체 Medium" panose="00000600000000000000" pitchFamily="2" charset="-127"/>
                <a:cs typeface="Arial"/>
              </a:rPr>
              <a:t>개 社를 추가로 고려하여 총 </a:t>
            </a:r>
            <a:r>
              <a:rPr lang="en-US" altLang="ko-KR" sz="900" u="sng">
                <a:solidFill>
                  <a:srgbClr val="00338D"/>
                </a:solidFill>
                <a:latin typeface="KoPub돋움체 Medium" panose="00000600000000000000" pitchFamily="2" charset="-127"/>
                <a:ea typeface="KoPub돋움체 Medium" panose="00000600000000000000" pitchFamily="2" charset="-127"/>
                <a:cs typeface="Arial"/>
              </a:rPr>
              <a:t>16</a:t>
            </a:r>
            <a:r>
              <a:rPr lang="ko-KR" altLang="en-US" sz="900" u="sng">
                <a:solidFill>
                  <a:srgbClr val="00338D"/>
                </a:solidFill>
                <a:latin typeface="KoPub돋움체 Medium" panose="00000600000000000000" pitchFamily="2" charset="-127"/>
                <a:ea typeface="KoPub돋움체 Medium" panose="00000600000000000000" pitchFamily="2" charset="-127"/>
                <a:cs typeface="Arial"/>
              </a:rPr>
              <a:t>개</a:t>
            </a:r>
            <a:r>
              <a:rPr lang="ko-KR" altLang="en-US" sz="900">
                <a:solidFill>
                  <a:srgbClr val="00338D"/>
                </a:solidFill>
                <a:latin typeface="KoPub돋움체 Medium" panose="00000600000000000000" pitchFamily="2" charset="-127"/>
                <a:ea typeface="KoPub돋움체 Medium" panose="00000600000000000000" pitchFamily="2" charset="-127"/>
                <a:cs typeface="Arial"/>
              </a:rPr>
              <a:t> 회사를 </a:t>
            </a:r>
            <a:r>
              <a:rPr lang="en-US" altLang="ko-KR" sz="900">
                <a:solidFill>
                  <a:srgbClr val="00338D"/>
                </a:solidFill>
                <a:latin typeface="KoPub돋움체 Medium" panose="00000600000000000000" pitchFamily="2" charset="-127"/>
                <a:ea typeface="KoPub돋움체 Medium" panose="00000600000000000000" pitchFamily="2" charset="-127"/>
                <a:cs typeface="Arial"/>
              </a:rPr>
              <a:t>WACC </a:t>
            </a:r>
            <a:r>
              <a:rPr lang="ko-KR" altLang="en-US" sz="900">
                <a:solidFill>
                  <a:srgbClr val="00338D"/>
                </a:solidFill>
                <a:latin typeface="KoPub돋움체 Medium" panose="00000600000000000000" pitchFamily="2" charset="-127"/>
                <a:ea typeface="KoPub돋움체 Medium" panose="00000600000000000000" pitchFamily="2" charset="-127"/>
                <a:cs typeface="Arial"/>
              </a:rPr>
              <a:t>산출 기준 유사상장회사로 선정</a:t>
            </a:r>
            <a:br>
              <a:rPr lang="en-US" altLang="ko-KR" sz="900">
                <a:solidFill>
                  <a:srgbClr val="00338D"/>
                </a:solidFill>
                <a:latin typeface="KoPub돋움체 Medium" panose="00000600000000000000" pitchFamily="2" charset="-127"/>
                <a:ea typeface="KoPub돋움체 Medium" panose="00000600000000000000" pitchFamily="2" charset="-127"/>
                <a:cs typeface="Arial"/>
              </a:rPr>
            </a:br>
            <a:endParaRPr lang="en-US" altLang="ko-KR" sz="900">
              <a:solidFill>
                <a:srgbClr val="00338D"/>
              </a:solidFill>
              <a:latin typeface="KoPub돋움체 Medium" panose="00000600000000000000" pitchFamily="2" charset="-127"/>
              <a:ea typeface="KoPub돋움체 Medium" panose="00000600000000000000" pitchFamily="2" charset="-127"/>
              <a:cs typeface="Arial"/>
            </a:endParaRPr>
          </a:p>
        </p:txBody>
      </p:sp>
      <p:sp>
        <p:nvSpPr>
          <p:cNvPr id="3" name="오른쪽 화살표 44">
            <a:extLst>
              <a:ext uri="{FF2B5EF4-FFF2-40B4-BE49-F238E27FC236}">
                <a16:creationId xmlns:a16="http://schemas.microsoft.com/office/drawing/2014/main" id="{48A8639C-40F0-7FDE-FEA6-103914A53966}"/>
              </a:ext>
            </a:extLst>
          </p:cNvPr>
          <p:cNvSpPr/>
          <p:nvPr/>
        </p:nvSpPr>
        <p:spPr>
          <a:xfrm>
            <a:off x="3099975" y="5888127"/>
            <a:ext cx="180000" cy="108000"/>
          </a:xfrm>
          <a:prstGeom prst="rightArrow">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KoPub돋움체 Medium" panose="00000600000000000000" pitchFamily="2" charset="-127"/>
              <a:ea typeface="KoPub돋움체 Medium" panose="00000600000000000000" pitchFamily="2" charset="-127"/>
            </a:endParaRPr>
          </a:p>
        </p:txBody>
      </p:sp>
      <p:sp>
        <p:nvSpPr>
          <p:cNvPr id="4" name="순서도: 수행의 시작/종료 3">
            <a:extLst>
              <a:ext uri="{FF2B5EF4-FFF2-40B4-BE49-F238E27FC236}">
                <a16:creationId xmlns:a16="http://schemas.microsoft.com/office/drawing/2014/main" id="{ECBD6AD9-4833-34FF-D490-FF3E0CE2DE79}"/>
              </a:ext>
            </a:extLst>
          </p:cNvPr>
          <p:cNvSpPr/>
          <p:nvPr/>
        </p:nvSpPr>
        <p:spPr bwMode="auto">
          <a:xfrm>
            <a:off x="570565" y="1808163"/>
            <a:ext cx="2160241" cy="442305"/>
          </a:xfrm>
          <a:prstGeom prst="flowChartTerminator">
            <a:avLst/>
          </a:prstGeom>
          <a:solidFill>
            <a:srgbClr val="00338D"/>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algn="ctr" fontAlgn="base">
              <a:spcBef>
                <a:spcPct val="0"/>
              </a:spcBef>
              <a:spcAft>
                <a:spcPct val="0"/>
              </a:spcAft>
            </a:pPr>
            <a:r>
              <a:rPr lang="ko-KR" altLang="en-US" sz="900">
                <a:solidFill>
                  <a:srgbClr val="FFFFFF"/>
                </a:solidFill>
                <a:latin typeface="+mj-ea"/>
                <a:ea typeface="+mj-ea"/>
                <a:cs typeface="Arial"/>
              </a:rPr>
              <a:t>선정 과정</a:t>
            </a:r>
          </a:p>
        </p:txBody>
      </p:sp>
      <p:cxnSp>
        <p:nvCxnSpPr>
          <p:cNvPr id="5" name="직선 화살표 연결선 4">
            <a:extLst>
              <a:ext uri="{FF2B5EF4-FFF2-40B4-BE49-F238E27FC236}">
                <a16:creationId xmlns:a16="http://schemas.microsoft.com/office/drawing/2014/main" id="{96855B34-338B-A52E-163E-F6A1A5E0790F}"/>
              </a:ext>
            </a:extLst>
          </p:cNvPr>
          <p:cNvCxnSpPr>
            <a:stCxn id="4" idx="2"/>
            <a:endCxn id="6" idx="0"/>
          </p:cNvCxnSpPr>
          <p:nvPr/>
        </p:nvCxnSpPr>
        <p:spPr bwMode="auto">
          <a:xfrm>
            <a:off x="1650686" y="2250468"/>
            <a:ext cx="0" cy="257158"/>
          </a:xfrm>
          <a:prstGeom prst="straightConnector1">
            <a:avLst/>
          </a:prstGeom>
          <a:solidFill>
            <a:srgbClr val="00338D"/>
          </a:solidFill>
          <a:ln w="9525" cap="flat" cmpd="sng" algn="ctr">
            <a:solidFill>
              <a:srgbClr val="00338D"/>
            </a:solidFill>
            <a:prstDash val="solid"/>
            <a:round/>
            <a:headEnd type="none" w="med" len="med"/>
            <a:tailEnd type="triangle"/>
          </a:ln>
          <a:effectLst/>
        </p:spPr>
      </p:cxnSp>
      <p:sp>
        <p:nvSpPr>
          <p:cNvPr id="6" name="순서도: 판단 5">
            <a:extLst>
              <a:ext uri="{FF2B5EF4-FFF2-40B4-BE49-F238E27FC236}">
                <a16:creationId xmlns:a16="http://schemas.microsoft.com/office/drawing/2014/main" id="{FC4F65D4-C44A-2343-7976-72E660F60F03}"/>
              </a:ext>
            </a:extLst>
          </p:cNvPr>
          <p:cNvSpPr/>
          <p:nvPr/>
        </p:nvSpPr>
        <p:spPr bwMode="auto">
          <a:xfrm>
            <a:off x="570565" y="2507626"/>
            <a:ext cx="2160241" cy="529418"/>
          </a:xfrm>
          <a:prstGeom prst="flowChartDecision">
            <a:avLst/>
          </a:prstGeom>
          <a:solidFill>
            <a:srgbClr val="1E49E2"/>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marL="228600" indent="-228600" algn="ctr" defTabSz="914400" fontAlgn="base">
              <a:spcBef>
                <a:spcPct val="0"/>
              </a:spcBef>
              <a:spcAft>
                <a:spcPct val="0"/>
              </a:spcAft>
              <a:buFont typeface="Wingdings" pitchFamily="2" charset="2"/>
              <a:buNone/>
            </a:pPr>
            <a:r>
              <a:rPr lang="en-US" altLang="ko-KR" sz="900">
                <a:solidFill>
                  <a:srgbClr val="FFFFFF"/>
                </a:solidFill>
                <a:latin typeface="+mj-ea"/>
                <a:ea typeface="+mj-ea"/>
                <a:cs typeface="Arial"/>
              </a:rPr>
              <a:t>Key</a:t>
            </a:r>
            <a:r>
              <a:rPr lang="ko-KR" altLang="en-US" sz="900">
                <a:solidFill>
                  <a:srgbClr val="FFFFFF"/>
                </a:solidFill>
                <a:latin typeface="+mj-ea"/>
                <a:ea typeface="+mj-ea"/>
                <a:cs typeface="Arial"/>
              </a:rPr>
              <a:t> </a:t>
            </a:r>
            <a:r>
              <a:rPr lang="en-US" altLang="ko-KR" sz="900">
                <a:solidFill>
                  <a:srgbClr val="FFFFFF"/>
                </a:solidFill>
                <a:latin typeface="+mj-ea"/>
                <a:ea typeface="+mj-ea"/>
                <a:cs typeface="Arial"/>
              </a:rPr>
              <a:t>word</a:t>
            </a:r>
            <a:r>
              <a:rPr lang="ko-KR" altLang="en-US" sz="900">
                <a:solidFill>
                  <a:srgbClr val="FFFFFF"/>
                </a:solidFill>
                <a:latin typeface="+mj-ea"/>
                <a:ea typeface="+mj-ea"/>
                <a:cs typeface="Arial"/>
              </a:rPr>
              <a:t> 고려</a:t>
            </a:r>
            <a:endParaRPr lang="en-US" altLang="ko-KR" sz="900">
              <a:solidFill>
                <a:srgbClr val="FFFFFF"/>
              </a:solidFill>
              <a:latin typeface="+mj-ea"/>
              <a:ea typeface="+mj-ea"/>
              <a:cs typeface="Arial"/>
            </a:endParaRPr>
          </a:p>
        </p:txBody>
      </p:sp>
      <p:sp>
        <p:nvSpPr>
          <p:cNvPr id="7" name="순서도: 판단 6">
            <a:extLst>
              <a:ext uri="{FF2B5EF4-FFF2-40B4-BE49-F238E27FC236}">
                <a16:creationId xmlns:a16="http://schemas.microsoft.com/office/drawing/2014/main" id="{42059A04-696C-F526-7481-BFC4D34D5C50}"/>
              </a:ext>
            </a:extLst>
          </p:cNvPr>
          <p:cNvSpPr/>
          <p:nvPr/>
        </p:nvSpPr>
        <p:spPr bwMode="auto">
          <a:xfrm>
            <a:off x="570565" y="3322777"/>
            <a:ext cx="2160241" cy="529418"/>
          </a:xfrm>
          <a:prstGeom prst="flowChartDecision">
            <a:avLst/>
          </a:prstGeom>
          <a:solidFill>
            <a:srgbClr val="1E49E2"/>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algn="ctr" defTabSz="914400" fontAlgn="base">
              <a:spcBef>
                <a:spcPct val="0"/>
              </a:spcBef>
              <a:spcAft>
                <a:spcPct val="0"/>
              </a:spcAft>
            </a:pPr>
            <a:r>
              <a:rPr lang="ko-KR" altLang="en-US" sz="900">
                <a:solidFill>
                  <a:srgbClr val="FFFFFF"/>
                </a:solidFill>
                <a:latin typeface="+mj-ea"/>
                <a:ea typeface="+mj-ea"/>
                <a:cs typeface="Arial"/>
              </a:rPr>
              <a:t>기업 규모 고려</a:t>
            </a:r>
            <a:endParaRPr lang="en-US" altLang="ko-KR" sz="900">
              <a:solidFill>
                <a:srgbClr val="FFFFFF"/>
              </a:solidFill>
              <a:latin typeface="+mj-ea"/>
              <a:ea typeface="+mj-ea"/>
              <a:cs typeface="Arial"/>
            </a:endParaRPr>
          </a:p>
        </p:txBody>
      </p:sp>
      <p:sp>
        <p:nvSpPr>
          <p:cNvPr id="8" name="순서도: 수행의 시작/종료 7">
            <a:extLst>
              <a:ext uri="{FF2B5EF4-FFF2-40B4-BE49-F238E27FC236}">
                <a16:creationId xmlns:a16="http://schemas.microsoft.com/office/drawing/2014/main" id="{6E95BE8A-977D-9E30-034D-37120097D7C4}"/>
              </a:ext>
            </a:extLst>
          </p:cNvPr>
          <p:cNvSpPr/>
          <p:nvPr/>
        </p:nvSpPr>
        <p:spPr bwMode="auto">
          <a:xfrm>
            <a:off x="570565" y="5772229"/>
            <a:ext cx="2160241" cy="442305"/>
          </a:xfrm>
          <a:prstGeom prst="flowChartTerminator">
            <a:avLst/>
          </a:prstGeom>
          <a:solidFill>
            <a:srgbClr val="00338D"/>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algn="ctr" defTabSz="914400" fontAlgn="base">
              <a:spcBef>
                <a:spcPct val="0"/>
              </a:spcBef>
              <a:spcAft>
                <a:spcPct val="0"/>
              </a:spcAft>
            </a:pPr>
            <a:r>
              <a:rPr lang="en-US" altLang="ko-KR" sz="900">
                <a:solidFill>
                  <a:srgbClr val="FFFFFF"/>
                </a:solidFill>
                <a:latin typeface="+mj-ea"/>
                <a:ea typeface="+mj-ea"/>
                <a:cs typeface="Arial"/>
              </a:rPr>
              <a:t>WACC </a:t>
            </a:r>
            <a:r>
              <a:rPr lang="ko-KR" altLang="en-US" sz="900">
                <a:solidFill>
                  <a:srgbClr val="FFFFFF"/>
                </a:solidFill>
                <a:latin typeface="+mj-ea"/>
                <a:ea typeface="+mj-ea"/>
                <a:cs typeface="Arial"/>
              </a:rPr>
              <a:t>산출 기준 기업 선정</a:t>
            </a:r>
          </a:p>
        </p:txBody>
      </p:sp>
      <p:cxnSp>
        <p:nvCxnSpPr>
          <p:cNvPr id="9" name="직선 화살표 연결선 8">
            <a:extLst>
              <a:ext uri="{FF2B5EF4-FFF2-40B4-BE49-F238E27FC236}">
                <a16:creationId xmlns:a16="http://schemas.microsoft.com/office/drawing/2014/main" id="{23D0881E-DB0D-B24B-A316-FB4641696E63}"/>
              </a:ext>
            </a:extLst>
          </p:cNvPr>
          <p:cNvCxnSpPr>
            <a:stCxn id="6" idx="2"/>
            <a:endCxn id="7" idx="0"/>
          </p:cNvCxnSpPr>
          <p:nvPr/>
        </p:nvCxnSpPr>
        <p:spPr bwMode="auto">
          <a:xfrm>
            <a:off x="1650686" y="3037044"/>
            <a:ext cx="0" cy="285733"/>
          </a:xfrm>
          <a:prstGeom prst="straightConnector1">
            <a:avLst/>
          </a:prstGeom>
          <a:solidFill>
            <a:srgbClr val="00338D"/>
          </a:solidFill>
          <a:ln w="9525" cap="flat" cmpd="sng" algn="ctr">
            <a:solidFill>
              <a:srgbClr val="00338D"/>
            </a:solidFill>
            <a:prstDash val="solid"/>
            <a:round/>
            <a:headEnd type="none" w="med" len="med"/>
            <a:tailEnd type="triangle"/>
          </a:ln>
          <a:effectLst/>
        </p:spPr>
      </p:cxnSp>
      <p:cxnSp>
        <p:nvCxnSpPr>
          <p:cNvPr id="10" name="직선 화살표 연결선 9">
            <a:extLst>
              <a:ext uri="{FF2B5EF4-FFF2-40B4-BE49-F238E27FC236}">
                <a16:creationId xmlns:a16="http://schemas.microsoft.com/office/drawing/2014/main" id="{8E180C71-7A0E-F140-C2E8-63B71787CD0B}"/>
              </a:ext>
            </a:extLst>
          </p:cNvPr>
          <p:cNvCxnSpPr>
            <a:stCxn id="7" idx="2"/>
            <a:endCxn id="11" idx="0"/>
          </p:cNvCxnSpPr>
          <p:nvPr/>
        </p:nvCxnSpPr>
        <p:spPr bwMode="auto">
          <a:xfrm>
            <a:off x="1650686" y="3852195"/>
            <a:ext cx="0" cy="323833"/>
          </a:xfrm>
          <a:prstGeom prst="straightConnector1">
            <a:avLst/>
          </a:prstGeom>
          <a:solidFill>
            <a:srgbClr val="00338D"/>
          </a:solidFill>
          <a:ln w="9525" cap="flat" cmpd="sng" algn="ctr">
            <a:solidFill>
              <a:srgbClr val="00338D"/>
            </a:solidFill>
            <a:prstDash val="solid"/>
            <a:round/>
            <a:headEnd type="none" w="med" len="med"/>
            <a:tailEnd type="triangle"/>
          </a:ln>
          <a:effectLst/>
        </p:spPr>
      </p:cxnSp>
      <p:sp>
        <p:nvSpPr>
          <p:cNvPr id="11" name="순서도: 판단 10">
            <a:extLst>
              <a:ext uri="{FF2B5EF4-FFF2-40B4-BE49-F238E27FC236}">
                <a16:creationId xmlns:a16="http://schemas.microsoft.com/office/drawing/2014/main" id="{DF04BC0D-F2A2-57B9-7A13-5D43CEAAA116}"/>
              </a:ext>
            </a:extLst>
          </p:cNvPr>
          <p:cNvSpPr/>
          <p:nvPr/>
        </p:nvSpPr>
        <p:spPr bwMode="auto">
          <a:xfrm>
            <a:off x="570565" y="4176028"/>
            <a:ext cx="2160241" cy="529418"/>
          </a:xfrm>
          <a:prstGeom prst="flowChartDecision">
            <a:avLst/>
          </a:prstGeom>
          <a:solidFill>
            <a:srgbClr val="1E49E2"/>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algn="ctr" defTabSz="914400" fontAlgn="base">
              <a:spcBef>
                <a:spcPct val="0"/>
              </a:spcBef>
              <a:spcAft>
                <a:spcPct val="0"/>
              </a:spcAft>
            </a:pPr>
            <a:r>
              <a:rPr lang="ko-KR" altLang="en-US" sz="900">
                <a:solidFill>
                  <a:srgbClr val="FFFFFF"/>
                </a:solidFill>
                <a:latin typeface="+mj-ea"/>
                <a:ea typeface="+mj-ea"/>
                <a:cs typeface="Arial"/>
              </a:rPr>
              <a:t>개별 기업 분석</a:t>
            </a:r>
            <a:endParaRPr lang="en-US" altLang="ko-KR" sz="900">
              <a:solidFill>
                <a:srgbClr val="FFFFFF"/>
              </a:solidFill>
              <a:latin typeface="+mj-ea"/>
              <a:ea typeface="+mj-ea"/>
              <a:cs typeface="Arial"/>
            </a:endParaRPr>
          </a:p>
        </p:txBody>
      </p:sp>
      <p:cxnSp>
        <p:nvCxnSpPr>
          <p:cNvPr id="13" name="직선 화살표 연결선 12">
            <a:extLst>
              <a:ext uri="{FF2B5EF4-FFF2-40B4-BE49-F238E27FC236}">
                <a16:creationId xmlns:a16="http://schemas.microsoft.com/office/drawing/2014/main" id="{6FF48741-B051-22F7-D806-AB87272FEFAB}"/>
              </a:ext>
            </a:extLst>
          </p:cNvPr>
          <p:cNvCxnSpPr>
            <a:cxnSpLocks/>
            <a:stCxn id="11" idx="2"/>
            <a:endCxn id="22" idx="0"/>
          </p:cNvCxnSpPr>
          <p:nvPr/>
        </p:nvCxnSpPr>
        <p:spPr bwMode="auto">
          <a:xfrm>
            <a:off x="1650686" y="4705446"/>
            <a:ext cx="0" cy="259356"/>
          </a:xfrm>
          <a:prstGeom prst="straightConnector1">
            <a:avLst/>
          </a:prstGeom>
          <a:solidFill>
            <a:srgbClr val="00338D"/>
          </a:solidFill>
          <a:ln w="9525" cap="flat" cmpd="sng" algn="ctr">
            <a:solidFill>
              <a:srgbClr val="00338D"/>
            </a:solidFill>
            <a:prstDash val="solid"/>
            <a:round/>
            <a:headEnd type="none" w="med" len="med"/>
            <a:tailEnd type="triangle"/>
          </a:ln>
          <a:effectLst/>
        </p:spPr>
      </p:cxnSp>
      <p:sp>
        <p:nvSpPr>
          <p:cNvPr id="14" name="TextBox 13">
            <a:extLst>
              <a:ext uri="{FF2B5EF4-FFF2-40B4-BE49-F238E27FC236}">
                <a16:creationId xmlns:a16="http://schemas.microsoft.com/office/drawing/2014/main" id="{F519F0EA-FFB8-2268-06DA-AEC981F6915C}"/>
              </a:ext>
            </a:extLst>
          </p:cNvPr>
          <p:cNvSpPr txBox="1"/>
          <p:nvPr/>
        </p:nvSpPr>
        <p:spPr>
          <a:xfrm>
            <a:off x="2933523" y="2445483"/>
            <a:ext cx="6459302" cy="619337"/>
          </a:xfrm>
          <a:prstGeom prst="rect">
            <a:avLst/>
          </a:prstGeom>
          <a:noFill/>
        </p:spPr>
        <p:txBody>
          <a:bodyPr wrap="square" rtlCol="0">
            <a:spAutoFit/>
          </a:bodyPr>
          <a:lstStyle/>
          <a:p>
            <a:pPr defTabSz="914400" fontAlgn="base">
              <a:lnSpc>
                <a:spcPct val="120000"/>
              </a:lnSpc>
              <a:spcAft>
                <a:spcPts val="300"/>
              </a:spcAft>
              <a:buClr>
                <a:srgbClr val="003366"/>
              </a:buClr>
              <a:buSzPct val="80000"/>
            </a:pPr>
            <a:r>
              <a:rPr lang="en-US" altLang="ko-KR" sz="900">
                <a:latin typeface="KoPub돋움체 Medium" panose="00000600000000000000" pitchFamily="2" charset="-127"/>
                <a:ea typeface="KoPub돋움체 Medium" panose="00000600000000000000" pitchFamily="2" charset="-127"/>
                <a:cs typeface="Arial"/>
              </a:rPr>
              <a:t>&lt;Key</a:t>
            </a:r>
            <a:r>
              <a:rPr lang="ko-KR" altLang="en-US" sz="900">
                <a:latin typeface="KoPub돋움체 Medium" panose="00000600000000000000" pitchFamily="2" charset="-127"/>
                <a:ea typeface="KoPub돋움체 Medium" panose="00000600000000000000" pitchFamily="2" charset="-127"/>
                <a:cs typeface="Arial"/>
              </a:rPr>
              <a:t> </a:t>
            </a:r>
            <a:r>
              <a:rPr lang="en-US" altLang="ko-KR" sz="900">
                <a:latin typeface="KoPub돋움체 Medium" panose="00000600000000000000" pitchFamily="2" charset="-127"/>
                <a:ea typeface="KoPub돋움체 Medium" panose="00000600000000000000" pitchFamily="2" charset="-127"/>
                <a:cs typeface="Arial"/>
              </a:rPr>
              <a:t>word</a:t>
            </a:r>
            <a:r>
              <a:rPr lang="ko-KR" altLang="en-US" sz="900">
                <a:latin typeface="KoPub돋움체 Medium" panose="00000600000000000000" pitchFamily="2" charset="-127"/>
                <a:ea typeface="KoPub돋움체 Medium" panose="00000600000000000000" pitchFamily="2" charset="-127"/>
                <a:cs typeface="Arial"/>
              </a:rPr>
              <a:t> 기준</a:t>
            </a:r>
            <a:r>
              <a:rPr lang="en-US" altLang="ko-KR" sz="900">
                <a:latin typeface="KoPub돋움체 Medium" panose="00000600000000000000" pitchFamily="2" charset="-127"/>
                <a:ea typeface="KoPub돋움체 Medium" panose="00000600000000000000" pitchFamily="2" charset="-127"/>
                <a:cs typeface="Arial"/>
              </a:rPr>
              <a:t> – 443</a:t>
            </a:r>
            <a:r>
              <a:rPr lang="ko-KR" altLang="en-US" sz="900">
                <a:latin typeface="KoPub돋움체 Medium" panose="00000600000000000000" pitchFamily="2" charset="-127"/>
                <a:ea typeface="KoPub돋움체 Medium" panose="00000600000000000000" pitchFamily="2" charset="-127"/>
                <a:cs typeface="Arial"/>
              </a:rPr>
              <a:t>개 선정</a:t>
            </a:r>
            <a:r>
              <a:rPr lang="en-US" altLang="ko-KR" sz="900">
                <a:latin typeface="KoPub돋움체 Medium" panose="00000600000000000000" pitchFamily="2" charset="-127"/>
                <a:ea typeface="KoPub돋움체 Medium" panose="00000600000000000000" pitchFamily="2" charset="-127"/>
                <a:cs typeface="Arial"/>
              </a:rPr>
              <a:t>&gt;</a:t>
            </a:r>
          </a:p>
          <a:p>
            <a:pPr marL="252000" indent="-171450" fontAlgn="base">
              <a:lnSpc>
                <a:spcPct val="120000"/>
              </a:lnSpc>
              <a:spcAft>
                <a:spcPts val="300"/>
              </a:spcAft>
              <a:buClr>
                <a:srgbClr val="003366"/>
              </a:buClr>
              <a:buSzPct val="80000"/>
              <a:buFont typeface="Arial" panose="020B0604020202020204" pitchFamily="34" charset="0"/>
              <a:buChar char="•"/>
            </a:pPr>
            <a:r>
              <a:rPr lang="ko-KR" altLang="en-US" sz="900">
                <a:latin typeface="KoPub돋움체 Medium" panose="00000600000000000000" pitchFamily="2" charset="-127"/>
                <a:ea typeface="KoPub돋움체 Medium" panose="00000600000000000000" pitchFamily="2" charset="-127"/>
                <a:cs typeface="Arial"/>
              </a:rPr>
              <a:t>관련 산업</a:t>
            </a:r>
            <a:r>
              <a:rPr lang="en-US" altLang="ko-KR" sz="900">
                <a:latin typeface="KoPub돋움체 Medium" panose="00000600000000000000" pitchFamily="2" charset="-127"/>
                <a:ea typeface="KoPub돋움체 Medium" panose="00000600000000000000" pitchFamily="2" charset="-127"/>
                <a:cs typeface="Arial"/>
              </a:rPr>
              <a:t>(Biotechnology, Pharmaceuticals)</a:t>
            </a:r>
            <a:r>
              <a:rPr lang="ko-KR" altLang="en-US" sz="900">
                <a:latin typeface="KoPub돋움체 Medium" panose="00000600000000000000" pitchFamily="2" charset="-127"/>
                <a:ea typeface="KoPub돋움체 Medium" panose="00000600000000000000" pitchFamily="2" charset="-127"/>
                <a:cs typeface="Arial"/>
              </a:rPr>
              <a:t>을 영위하는 회사 중</a:t>
            </a:r>
            <a:r>
              <a:rPr lang="en-US" altLang="ko-KR" sz="900">
                <a:latin typeface="KoPub돋움체 Medium" panose="00000600000000000000" pitchFamily="2" charset="-127"/>
                <a:ea typeface="KoPub돋움체 Medium" panose="00000600000000000000" pitchFamily="2" charset="-127"/>
                <a:cs typeface="Arial"/>
              </a:rPr>
              <a:t>, </a:t>
            </a:r>
            <a:r>
              <a:rPr lang="en-US" altLang="ko-KR" sz="900" b="0" i="0">
                <a:effectLst/>
                <a:latin typeface="KoPub돋움체 Medium" panose="00000600000000000000" pitchFamily="2" charset="-127"/>
                <a:ea typeface="KoPub돋움체 Medium" panose="00000600000000000000" pitchFamily="2" charset="-127"/>
              </a:rPr>
              <a:t>Capital IQ </a:t>
            </a:r>
            <a:r>
              <a:rPr lang="ko-KR" altLang="en-US" sz="900" b="0" i="0">
                <a:effectLst/>
                <a:latin typeface="KoPub돋움체 Medium" panose="00000600000000000000" pitchFamily="2" charset="-127"/>
                <a:ea typeface="KoPub돋움체 Medium" panose="00000600000000000000" pitchFamily="2" charset="-127"/>
              </a:rPr>
              <a:t>사업 설명 단어 중 주요 </a:t>
            </a:r>
            <a:r>
              <a:rPr lang="en-US" altLang="ko-KR" sz="900" b="0" i="0">
                <a:effectLst/>
                <a:latin typeface="KoPub돋움체 Medium" panose="00000600000000000000" pitchFamily="2" charset="-127"/>
                <a:ea typeface="KoPub돋움체 Medium" panose="00000600000000000000" pitchFamily="2" charset="-127"/>
              </a:rPr>
              <a:t>Keyword(Cancer, Clinical)</a:t>
            </a:r>
            <a:r>
              <a:rPr lang="ko-KR" altLang="en-US" sz="900">
                <a:latin typeface="KoPub돋움체 Medium" panose="00000600000000000000" pitchFamily="2" charset="-127"/>
                <a:ea typeface="KoPub돋움체 Medium" panose="00000600000000000000" pitchFamily="2" charset="-127"/>
              </a:rPr>
              <a:t>를</a:t>
            </a:r>
            <a:r>
              <a:rPr lang="ko-KR" altLang="en-US" sz="900" b="0" i="0">
                <a:effectLst/>
                <a:latin typeface="KoPub돋움체 Medium" panose="00000600000000000000" pitchFamily="2" charset="-127"/>
                <a:ea typeface="KoPub돋움체 Medium" panose="00000600000000000000" pitchFamily="2" charset="-127"/>
              </a:rPr>
              <a:t> 포함한</a:t>
            </a:r>
            <a:r>
              <a:rPr lang="ko-KR" altLang="en-US" sz="900">
                <a:latin typeface="KoPub돋움체 Medium" panose="00000600000000000000" pitchFamily="2" charset="-127"/>
                <a:ea typeface="KoPub돋움체 Medium" panose="00000600000000000000" pitchFamily="2" charset="-127"/>
                <a:cs typeface="Arial"/>
              </a:rPr>
              <a:t> 회사 </a:t>
            </a:r>
            <a:r>
              <a:rPr lang="en-US" altLang="ko-KR" sz="900">
                <a:latin typeface="KoPub돋움체 Medium" panose="00000600000000000000" pitchFamily="2" charset="-127"/>
                <a:ea typeface="KoPub돋움체 Medium" panose="00000600000000000000" pitchFamily="2" charset="-127"/>
                <a:cs typeface="Arial"/>
              </a:rPr>
              <a:t>443</a:t>
            </a:r>
            <a:r>
              <a:rPr lang="ko-KR" altLang="en-US" sz="900">
                <a:latin typeface="KoPub돋움체 Medium" panose="00000600000000000000" pitchFamily="2" charset="-127"/>
                <a:ea typeface="KoPub돋움체 Medium" panose="00000600000000000000" pitchFamily="2" charset="-127"/>
                <a:cs typeface="Arial"/>
              </a:rPr>
              <a:t>개 社 선정</a:t>
            </a:r>
            <a:endParaRPr lang="en-US" altLang="ko-KR" sz="900">
              <a:latin typeface="KoPub돋움체 Medium" panose="00000600000000000000" pitchFamily="2" charset="-127"/>
              <a:ea typeface="KoPub돋움체 Medium" panose="00000600000000000000" pitchFamily="2" charset="-127"/>
              <a:cs typeface="Arial"/>
            </a:endParaRPr>
          </a:p>
        </p:txBody>
      </p:sp>
      <p:sp>
        <p:nvSpPr>
          <p:cNvPr id="15" name="TextBox 14">
            <a:extLst>
              <a:ext uri="{FF2B5EF4-FFF2-40B4-BE49-F238E27FC236}">
                <a16:creationId xmlns:a16="http://schemas.microsoft.com/office/drawing/2014/main" id="{1F4B298E-077A-896B-9E7C-2A8A89BE3E2D}"/>
              </a:ext>
            </a:extLst>
          </p:cNvPr>
          <p:cNvSpPr txBox="1"/>
          <p:nvPr/>
        </p:nvSpPr>
        <p:spPr>
          <a:xfrm>
            <a:off x="2933523" y="3328509"/>
            <a:ext cx="6459303" cy="619337"/>
          </a:xfrm>
          <a:prstGeom prst="rect">
            <a:avLst/>
          </a:prstGeom>
          <a:noFill/>
        </p:spPr>
        <p:txBody>
          <a:bodyPr wrap="square" rtlCol="0">
            <a:spAutoFit/>
          </a:bodyPr>
          <a:lstStyle/>
          <a:p>
            <a:pPr fontAlgn="base">
              <a:lnSpc>
                <a:spcPct val="120000"/>
              </a:lnSpc>
              <a:spcAft>
                <a:spcPts val="300"/>
              </a:spcAft>
              <a:buClr>
                <a:srgbClr val="003366"/>
              </a:buClr>
              <a:buSzPct val="80000"/>
            </a:pPr>
            <a:r>
              <a:rPr lang="en-US" altLang="ko-KR" sz="900">
                <a:solidFill>
                  <a:srgbClr val="000000"/>
                </a:solidFill>
                <a:latin typeface="KoPub돋움체 Medium" panose="00000600000000000000" pitchFamily="2" charset="-127"/>
                <a:ea typeface="KoPub돋움체 Medium" panose="00000600000000000000" pitchFamily="2" charset="-127"/>
                <a:cs typeface="Arial"/>
              </a:rPr>
              <a:t>&lt;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기업 규모 고려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266</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선정</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&gt;</a:t>
            </a:r>
          </a:p>
          <a:p>
            <a:pPr marL="252000" indent="-171450" fontAlgn="base">
              <a:lnSpc>
                <a:spcPct val="120000"/>
              </a:lnSpc>
              <a:spcAft>
                <a:spcPts val="300"/>
              </a:spcAft>
              <a:buClr>
                <a:srgbClr val="003366"/>
              </a:buClr>
              <a:buSzPct val="80000"/>
              <a:buFont typeface="Arial" panose="020B0604020202020204" pitchFamily="34" charset="0"/>
              <a:buChar char="•"/>
            </a:pPr>
            <a:r>
              <a:rPr lang="ko-KR" altLang="en-US" sz="900">
                <a:solidFill>
                  <a:srgbClr val="000000"/>
                </a:solidFill>
                <a:latin typeface="KoPub돋움체 Medium" panose="00000600000000000000" pitchFamily="2" charset="-127"/>
                <a:ea typeface="KoPub돋움체 Medium" panose="00000600000000000000" pitchFamily="2" charset="-127"/>
                <a:cs typeface="Arial"/>
              </a:rPr>
              <a:t>시판 신약 비중이 미미한 신약 개발 기업으로 수익의 거의 또는 전혀 없는 기업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연간 매출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$10m</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 이하</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이며</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시가총액이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$1b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이하인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266</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社 선정</a:t>
            </a:r>
            <a:endParaRPr lang="en-US" altLang="ko-KR" sz="900">
              <a:solidFill>
                <a:srgbClr val="000000"/>
              </a:solidFill>
              <a:latin typeface="KoPub돋움체 Medium" panose="00000600000000000000" pitchFamily="2" charset="-127"/>
              <a:ea typeface="KoPub돋움체 Medium" panose="00000600000000000000" pitchFamily="2" charset="-127"/>
              <a:cs typeface="Arial"/>
            </a:endParaRPr>
          </a:p>
        </p:txBody>
      </p:sp>
      <p:sp>
        <p:nvSpPr>
          <p:cNvPr id="16" name="TextBox 15">
            <a:extLst>
              <a:ext uri="{FF2B5EF4-FFF2-40B4-BE49-F238E27FC236}">
                <a16:creationId xmlns:a16="http://schemas.microsoft.com/office/drawing/2014/main" id="{0475361C-AA31-788A-25A4-E05E6422D2B5}"/>
              </a:ext>
            </a:extLst>
          </p:cNvPr>
          <p:cNvSpPr txBox="1"/>
          <p:nvPr/>
        </p:nvSpPr>
        <p:spPr>
          <a:xfrm>
            <a:off x="2933524" y="4224267"/>
            <a:ext cx="6591346" cy="619337"/>
          </a:xfrm>
          <a:prstGeom prst="rect">
            <a:avLst/>
          </a:prstGeom>
          <a:noFill/>
        </p:spPr>
        <p:txBody>
          <a:bodyPr wrap="square" rtlCol="0">
            <a:spAutoFit/>
          </a:bodyPr>
          <a:lstStyle/>
          <a:p>
            <a:pPr fontAlgn="base">
              <a:lnSpc>
                <a:spcPct val="120000"/>
              </a:lnSpc>
              <a:spcAft>
                <a:spcPts val="300"/>
              </a:spcAft>
              <a:buClr>
                <a:srgbClr val="003366"/>
              </a:buClr>
              <a:buSzPct val="80000"/>
            </a:pPr>
            <a:r>
              <a:rPr lang="en-US" altLang="ko-KR" sz="900">
                <a:solidFill>
                  <a:srgbClr val="000000"/>
                </a:solidFill>
                <a:latin typeface="KoPub돋움체 Medium" panose="00000600000000000000" pitchFamily="2" charset="-127"/>
                <a:ea typeface="KoPub돋움체 Medium" panose="00000600000000000000" pitchFamily="2" charset="-127"/>
                <a:cs typeface="Arial"/>
              </a:rPr>
              <a:t>&lt;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임상단계</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Pipeline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등 임상 유사성 고려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43</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선정</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&gt;</a:t>
            </a:r>
          </a:p>
          <a:p>
            <a:pPr marL="252000" indent="-171450" fontAlgn="base">
              <a:lnSpc>
                <a:spcPct val="120000"/>
              </a:lnSpc>
              <a:spcAft>
                <a:spcPts val="300"/>
              </a:spcAft>
              <a:buClr>
                <a:srgbClr val="003366"/>
              </a:buClr>
              <a:buSzPct val="80000"/>
              <a:buFont typeface="Arial" panose="020B0604020202020204" pitchFamily="34" charset="0"/>
              <a:buChar char="•"/>
            </a:pPr>
            <a:r>
              <a:rPr lang="ko-KR" altLang="en-US" sz="900">
                <a:solidFill>
                  <a:srgbClr val="000000"/>
                </a:solidFill>
                <a:latin typeface="KoPub돋움체 Medium" panose="00000600000000000000" pitchFamily="2" charset="-127"/>
                <a:ea typeface="KoPub돋움체 Medium" panose="00000600000000000000" pitchFamily="2" charset="-127"/>
                <a:cs typeface="Arial"/>
              </a:rPr>
              <a:t>대상회사의 주요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Pipe</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라인과 임상단계가 비슷하며</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항암제 관련 임상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Pipeline</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을 보유하고</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시판되는 신약을 보유하지 않은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43</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社 선정</a:t>
            </a:r>
            <a:endParaRPr lang="en-US" altLang="ko-KR" sz="900">
              <a:solidFill>
                <a:srgbClr val="000000"/>
              </a:solidFill>
              <a:latin typeface="KoPub돋움체 Medium" panose="00000600000000000000" pitchFamily="2" charset="-127"/>
              <a:ea typeface="KoPub돋움체 Medium" panose="00000600000000000000" pitchFamily="2" charset="-127"/>
              <a:cs typeface="Arial"/>
            </a:endParaRPr>
          </a:p>
        </p:txBody>
      </p:sp>
      <p:sp>
        <p:nvSpPr>
          <p:cNvPr id="20" name="TextBox 19">
            <a:extLst>
              <a:ext uri="{FF2B5EF4-FFF2-40B4-BE49-F238E27FC236}">
                <a16:creationId xmlns:a16="http://schemas.microsoft.com/office/drawing/2014/main" id="{978E07F5-201F-4195-AB0D-94483D878202}"/>
              </a:ext>
            </a:extLst>
          </p:cNvPr>
          <p:cNvSpPr txBox="1"/>
          <p:nvPr/>
        </p:nvSpPr>
        <p:spPr>
          <a:xfrm>
            <a:off x="2933523" y="1808163"/>
            <a:ext cx="6459302" cy="453137"/>
          </a:xfrm>
          <a:prstGeom prst="rect">
            <a:avLst/>
          </a:prstGeom>
          <a:noFill/>
        </p:spPr>
        <p:txBody>
          <a:bodyPr wrap="square" rtlCol="0">
            <a:spAutoFit/>
          </a:bodyPr>
          <a:lstStyle/>
          <a:p>
            <a:pPr fontAlgn="base">
              <a:lnSpc>
                <a:spcPct val="120000"/>
              </a:lnSpc>
              <a:spcAft>
                <a:spcPts val="300"/>
              </a:spcAft>
              <a:buClr>
                <a:srgbClr val="003366"/>
              </a:buClr>
              <a:buSzPct val="80000"/>
            </a:pPr>
            <a:r>
              <a:rPr lang="en-US" altLang="ko-KR" sz="900">
                <a:solidFill>
                  <a:srgbClr val="000000"/>
                </a:solidFill>
                <a:latin typeface="KoPub돋움체 Medium" panose="00000600000000000000" pitchFamily="2" charset="-127"/>
                <a:ea typeface="KoPub돋움체 Medium" panose="00000600000000000000" pitchFamily="2" charset="-127"/>
                <a:cs typeface="Arial"/>
              </a:rPr>
              <a:t>&lt;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산업분류 기준</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 2,490</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선정</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&gt;</a:t>
            </a:r>
          </a:p>
          <a:p>
            <a:pPr marL="252000" indent="-171450" fontAlgn="base">
              <a:lnSpc>
                <a:spcPct val="120000"/>
              </a:lnSpc>
              <a:spcAft>
                <a:spcPts val="300"/>
              </a:spcAft>
              <a:buClr>
                <a:srgbClr val="003366"/>
              </a:buClr>
              <a:buSzPct val="80000"/>
              <a:buFont typeface="Arial" panose="020B0604020202020204" pitchFamily="34" charset="0"/>
              <a:buChar char="•"/>
            </a:pPr>
            <a:r>
              <a:rPr lang="en-US" altLang="ko-KR" sz="900">
                <a:solidFill>
                  <a:srgbClr val="000000"/>
                </a:solidFill>
                <a:latin typeface="KoPub돋움체 Medium" panose="00000600000000000000" pitchFamily="2" charset="-127"/>
                <a:ea typeface="KoPub돋움체 Medium" panose="00000600000000000000" pitchFamily="2" charset="-127"/>
                <a:cs typeface="Arial"/>
              </a:rPr>
              <a:t>S&amp;P</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 </a:t>
            </a:r>
            <a:r>
              <a:rPr lang="en-US" altLang="ko-KR" sz="900" err="1">
                <a:solidFill>
                  <a:srgbClr val="000000"/>
                </a:solidFill>
                <a:latin typeface="KoPub돋움체 Medium" panose="00000600000000000000" pitchFamily="2" charset="-127"/>
                <a:ea typeface="KoPub돋움체 Medium" panose="00000600000000000000" pitchFamily="2" charset="-127"/>
                <a:cs typeface="Arial"/>
              </a:rPr>
              <a:t>Captital</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IQ</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 산업분류상 관련 산업</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(Biotechnology, Pharmaceuticals)</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을 기준으로 최초 </a:t>
            </a:r>
            <a:r>
              <a:rPr lang="ko-KR" altLang="en-US" sz="900" err="1">
                <a:solidFill>
                  <a:srgbClr val="000000"/>
                </a:solidFill>
                <a:latin typeface="KoPub돋움체 Medium" panose="00000600000000000000" pitchFamily="2" charset="-127"/>
                <a:ea typeface="KoPub돋움체 Medium" panose="00000600000000000000" pitchFamily="2" charset="-127"/>
                <a:cs typeface="Arial"/>
              </a:rPr>
              <a:t>스크리닝</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 수행</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2,490</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개社 선정</a:t>
            </a:r>
            <a:endParaRPr lang="en-US" altLang="ko-KR" sz="900">
              <a:solidFill>
                <a:srgbClr val="000000"/>
              </a:solidFill>
              <a:latin typeface="KoPub돋움체 Medium" panose="00000600000000000000" pitchFamily="2" charset="-127"/>
              <a:ea typeface="KoPub돋움체 Medium" panose="00000600000000000000" pitchFamily="2" charset="-127"/>
              <a:cs typeface="Arial"/>
            </a:endParaRPr>
          </a:p>
        </p:txBody>
      </p:sp>
      <p:sp>
        <p:nvSpPr>
          <p:cNvPr id="22" name="순서도: 판단 21">
            <a:extLst>
              <a:ext uri="{FF2B5EF4-FFF2-40B4-BE49-F238E27FC236}">
                <a16:creationId xmlns:a16="http://schemas.microsoft.com/office/drawing/2014/main" id="{25EB2BE0-EB2C-81F8-502E-9ECD569A3410}"/>
              </a:ext>
            </a:extLst>
          </p:cNvPr>
          <p:cNvSpPr/>
          <p:nvPr/>
        </p:nvSpPr>
        <p:spPr bwMode="auto">
          <a:xfrm>
            <a:off x="570565" y="4964802"/>
            <a:ext cx="2160241" cy="529418"/>
          </a:xfrm>
          <a:prstGeom prst="flowChartDecision">
            <a:avLst/>
          </a:prstGeom>
          <a:solidFill>
            <a:srgbClr val="1E49E2"/>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algn="ctr" defTabSz="914400" fontAlgn="base">
              <a:spcBef>
                <a:spcPct val="0"/>
              </a:spcBef>
              <a:spcAft>
                <a:spcPct val="0"/>
              </a:spcAft>
            </a:pPr>
            <a:r>
              <a:rPr lang="ko-KR" altLang="en-US" sz="900">
                <a:solidFill>
                  <a:srgbClr val="FFFFFF"/>
                </a:solidFill>
                <a:latin typeface="+mj-ea"/>
                <a:ea typeface="+mj-ea"/>
                <a:cs typeface="Arial"/>
              </a:rPr>
              <a:t>임상 </a:t>
            </a:r>
            <a:r>
              <a:rPr lang="en-US" altLang="ko-KR" sz="900">
                <a:solidFill>
                  <a:srgbClr val="FFFFFF"/>
                </a:solidFill>
                <a:latin typeface="+mj-ea"/>
                <a:ea typeface="+mj-ea"/>
                <a:cs typeface="Arial"/>
              </a:rPr>
              <a:t>Target</a:t>
            </a:r>
            <a:r>
              <a:rPr lang="ko-KR" altLang="en-US" sz="900">
                <a:solidFill>
                  <a:srgbClr val="FFFFFF"/>
                </a:solidFill>
                <a:latin typeface="+mj-ea"/>
                <a:ea typeface="+mj-ea"/>
                <a:cs typeface="Arial"/>
              </a:rPr>
              <a:t> 분석</a:t>
            </a:r>
            <a:endParaRPr lang="en-US" altLang="ko-KR" sz="900">
              <a:solidFill>
                <a:srgbClr val="FFFFFF"/>
              </a:solidFill>
              <a:latin typeface="+mj-ea"/>
              <a:ea typeface="+mj-ea"/>
              <a:cs typeface="Arial"/>
            </a:endParaRPr>
          </a:p>
        </p:txBody>
      </p:sp>
      <p:cxnSp>
        <p:nvCxnSpPr>
          <p:cNvPr id="23" name="직선 화살표 연결선 22">
            <a:extLst>
              <a:ext uri="{FF2B5EF4-FFF2-40B4-BE49-F238E27FC236}">
                <a16:creationId xmlns:a16="http://schemas.microsoft.com/office/drawing/2014/main" id="{E1C33D17-2A74-3353-D174-1DDD70223403}"/>
              </a:ext>
            </a:extLst>
          </p:cNvPr>
          <p:cNvCxnSpPr>
            <a:stCxn id="22" idx="2"/>
          </p:cNvCxnSpPr>
          <p:nvPr/>
        </p:nvCxnSpPr>
        <p:spPr bwMode="auto">
          <a:xfrm>
            <a:off x="1650686" y="5494220"/>
            <a:ext cx="0" cy="288000"/>
          </a:xfrm>
          <a:prstGeom prst="straightConnector1">
            <a:avLst/>
          </a:prstGeom>
          <a:solidFill>
            <a:srgbClr val="00338D"/>
          </a:solidFill>
          <a:ln w="9525" cap="flat" cmpd="sng" algn="ctr">
            <a:solidFill>
              <a:srgbClr val="00338D"/>
            </a:solidFill>
            <a:prstDash val="solid"/>
            <a:round/>
            <a:headEnd type="none" w="med" len="med"/>
            <a:tailEnd type="triangle"/>
          </a:ln>
          <a:effectLst/>
        </p:spPr>
      </p:cxnSp>
      <p:sp>
        <p:nvSpPr>
          <p:cNvPr id="24" name="TextBox 23">
            <a:extLst>
              <a:ext uri="{FF2B5EF4-FFF2-40B4-BE49-F238E27FC236}">
                <a16:creationId xmlns:a16="http://schemas.microsoft.com/office/drawing/2014/main" id="{A67C1369-E847-93EA-35C3-382CAE937242}"/>
              </a:ext>
            </a:extLst>
          </p:cNvPr>
          <p:cNvSpPr txBox="1"/>
          <p:nvPr/>
        </p:nvSpPr>
        <p:spPr>
          <a:xfrm>
            <a:off x="2933524" y="5013041"/>
            <a:ext cx="6591346" cy="453137"/>
          </a:xfrm>
          <a:prstGeom prst="rect">
            <a:avLst/>
          </a:prstGeom>
          <a:noFill/>
        </p:spPr>
        <p:txBody>
          <a:bodyPr wrap="square" rtlCol="0">
            <a:spAutoFit/>
          </a:bodyPr>
          <a:lstStyle/>
          <a:p>
            <a:pPr fontAlgn="base">
              <a:lnSpc>
                <a:spcPct val="120000"/>
              </a:lnSpc>
              <a:spcAft>
                <a:spcPts val="300"/>
              </a:spcAft>
              <a:buClr>
                <a:srgbClr val="003366"/>
              </a:buClr>
              <a:buSzPct val="80000"/>
            </a:pPr>
            <a:r>
              <a:rPr lang="en-US" altLang="ko-KR" sz="900">
                <a:solidFill>
                  <a:srgbClr val="000000"/>
                </a:solidFill>
                <a:latin typeface="KoPub돋움체 Medium" panose="00000600000000000000" pitchFamily="2" charset="-127"/>
                <a:ea typeface="KoPub돋움체 Medium" panose="00000600000000000000" pitchFamily="2" charset="-127"/>
                <a:cs typeface="Arial"/>
              </a:rPr>
              <a: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임상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Target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의 유사성 고려</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10</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선정</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&gt;</a:t>
            </a:r>
          </a:p>
          <a:p>
            <a:pPr marL="252000" indent="-171450" fontAlgn="base">
              <a:lnSpc>
                <a:spcPct val="120000"/>
              </a:lnSpc>
              <a:spcAft>
                <a:spcPts val="300"/>
              </a:spcAft>
              <a:buClr>
                <a:srgbClr val="003366"/>
              </a:buClr>
              <a:buSzPct val="80000"/>
              <a:buFont typeface="Arial" panose="020B0604020202020204" pitchFamily="34" charset="0"/>
              <a:buChar char="•"/>
            </a:pPr>
            <a:r>
              <a:rPr lang="ko-KR" altLang="en-US" sz="900">
                <a:solidFill>
                  <a:srgbClr val="000000"/>
                </a:solidFill>
                <a:latin typeface="KoPub돋움체 Medium" panose="00000600000000000000" pitchFamily="2" charset="-127"/>
                <a:ea typeface="KoPub돋움체 Medium" panose="00000600000000000000" pitchFamily="2" charset="-127"/>
                <a:cs typeface="Arial"/>
              </a:rPr>
              <a:t>대상회사의 주요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Pipe</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라인의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Target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인 </a:t>
            </a:r>
            <a:r>
              <a:rPr lang="ko-KR" altLang="en-US" sz="900" err="1">
                <a:solidFill>
                  <a:srgbClr val="000000"/>
                </a:solidFill>
                <a:latin typeface="KoPub돋움체 Medium" panose="00000600000000000000" pitchFamily="2" charset="-127"/>
                <a:ea typeface="KoPub돋움체 Medium" panose="00000600000000000000" pitchFamily="2" charset="-127"/>
                <a:cs typeface="Arial"/>
              </a:rPr>
              <a:t>난소암</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췌장암</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유방암을 대상으로 한 임상을 진행하는 회사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10</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社 선정</a:t>
            </a:r>
            <a:endParaRPr lang="en-US" altLang="ko-KR" sz="900">
              <a:solidFill>
                <a:srgbClr val="000000"/>
              </a:solidFill>
              <a:latin typeface="KoPub돋움체 Medium" panose="00000600000000000000" pitchFamily="2" charset="-127"/>
              <a:ea typeface="KoPub돋움체 Medium" panose="00000600000000000000" pitchFamily="2" charset="-127"/>
              <a:cs typeface="Arial"/>
            </a:endParaRPr>
          </a:p>
        </p:txBody>
      </p:sp>
    </p:spTree>
    <p:extLst>
      <p:ext uri="{BB962C8B-B14F-4D97-AF65-F5344CB8AC3E}">
        <p14:creationId xmlns:p14="http://schemas.microsoft.com/office/powerpoint/2010/main" val="829959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평가대상자산과 관련된 추정 매출액은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Financial Pro Forma</a:t>
            </a:r>
            <a:r>
              <a:rPr lang="en-US" altLang="ko-KR" b="1"/>
              <a:t> </a:t>
            </a:r>
            <a:r>
              <a:rPr lang="en-US" altLang="ko-KR" sz="2000" b="1"/>
              <a:t>- Oregovomab</a:t>
            </a:r>
            <a:r>
              <a:rPr lang="ko-KR" altLang="en-US" sz="2000" b="1"/>
              <a:t> </a:t>
            </a:r>
            <a:r>
              <a:rPr lang="en-US" altLang="ko-KR" sz="2000" b="1"/>
              <a:t>FL : Sales</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Oregovomab-FL : Sales</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8" name="직사각형 27">
            <a:extLst>
              <a:ext uri="{FF2B5EF4-FFF2-40B4-BE49-F238E27FC236}">
                <a16:creationId xmlns:a16="http://schemas.microsoft.com/office/drawing/2014/main" id="{4B6B144C-542A-C55F-E892-957D0A056BE9}"/>
              </a:ext>
            </a:extLst>
          </p:cNvPr>
          <p:cNvSpPr/>
          <p:nvPr/>
        </p:nvSpPr>
        <p:spPr>
          <a:xfrm>
            <a:off x="9993560" y="1376772"/>
            <a:ext cx="4179236" cy="318966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JSJ</a:t>
            </a:r>
          </a:p>
          <a:p>
            <a:endParaRPr lang="en-US" altLang="ko-KR" sz="900">
              <a:solidFill>
                <a:schemeClr val="bg1"/>
              </a:solidFill>
            </a:endParaRPr>
          </a:p>
          <a:p>
            <a:r>
              <a:rPr lang="ko-KR" altLang="en-US" sz="900">
                <a:solidFill>
                  <a:schemeClr val="bg1"/>
                </a:solidFill>
              </a:rPr>
              <a:t>아래 정도 </a:t>
            </a:r>
            <a:r>
              <a:rPr lang="en-US" altLang="ko-KR" sz="900">
                <a:solidFill>
                  <a:schemeClr val="bg1"/>
                </a:solidFill>
              </a:rPr>
              <a:t>Level</a:t>
            </a:r>
            <a:r>
              <a:rPr lang="ko-KR" altLang="en-US" sz="900">
                <a:solidFill>
                  <a:schemeClr val="bg1"/>
                </a:solidFill>
              </a:rPr>
              <a:t>로만 작성 부탁드립니다</a:t>
            </a:r>
            <a:r>
              <a:rPr lang="en-US" altLang="ko-KR" sz="900">
                <a:solidFill>
                  <a:schemeClr val="bg1"/>
                </a:solidFill>
              </a:rPr>
              <a:t>.</a:t>
            </a:r>
          </a:p>
          <a:p>
            <a:endParaRPr lang="en-US" altLang="ko-KR" sz="900">
              <a:solidFill>
                <a:schemeClr val="bg1"/>
              </a:solidFill>
            </a:endParaRPr>
          </a:p>
          <a:p>
            <a:pPr marL="228600" indent="-228600">
              <a:buAutoNum type="arabicPeriod"/>
            </a:pPr>
            <a:r>
              <a:rPr lang="ko-KR" altLang="en-US" sz="900">
                <a:solidFill>
                  <a:schemeClr val="bg1"/>
                </a:solidFill>
              </a:rPr>
              <a:t>미국 직판 매출</a:t>
            </a:r>
            <a:endParaRPr lang="en-US" altLang="ko-KR" sz="900">
              <a:solidFill>
                <a:schemeClr val="bg1"/>
              </a:solidFill>
            </a:endParaRPr>
          </a:p>
          <a:p>
            <a:pPr marL="228600" indent="-228600">
              <a:buAutoNum type="arabicPeriod"/>
            </a:pPr>
            <a:r>
              <a:rPr lang="ko-KR" altLang="en-US" sz="900">
                <a:solidFill>
                  <a:schemeClr val="bg1"/>
                </a:solidFill>
              </a:rPr>
              <a:t>미국 외 로열티 수입</a:t>
            </a:r>
            <a:endParaRPr lang="en-US" altLang="ko-KR" sz="900">
              <a:solidFill>
                <a:schemeClr val="bg1"/>
              </a:solidFill>
            </a:endParaRPr>
          </a:p>
          <a:p>
            <a:r>
              <a:rPr lang="en-US" altLang="ko-KR" sz="900">
                <a:solidFill>
                  <a:schemeClr val="bg1"/>
                </a:solidFill>
              </a:rPr>
              <a:t>   - </a:t>
            </a:r>
            <a:r>
              <a:rPr lang="ko-KR" altLang="en-US" sz="900">
                <a:solidFill>
                  <a:schemeClr val="bg1"/>
                </a:solidFill>
              </a:rPr>
              <a:t>유럽</a:t>
            </a:r>
            <a:endParaRPr lang="en-US" altLang="ko-KR" sz="900">
              <a:solidFill>
                <a:schemeClr val="bg1"/>
              </a:solidFill>
            </a:endParaRPr>
          </a:p>
          <a:p>
            <a:r>
              <a:rPr lang="en-US" altLang="ko-KR" sz="900">
                <a:solidFill>
                  <a:schemeClr val="bg1"/>
                </a:solidFill>
              </a:rPr>
              <a:t>      * </a:t>
            </a:r>
            <a:r>
              <a:rPr lang="ko-KR" altLang="en-US" sz="900">
                <a:solidFill>
                  <a:schemeClr val="bg1"/>
                </a:solidFill>
              </a:rPr>
              <a:t>대상매출액</a:t>
            </a:r>
            <a:endParaRPr lang="en-US" altLang="ko-KR" sz="900">
              <a:solidFill>
                <a:schemeClr val="bg1"/>
              </a:solidFill>
            </a:endParaRPr>
          </a:p>
          <a:p>
            <a:r>
              <a:rPr lang="en-US" altLang="ko-KR" sz="900">
                <a:solidFill>
                  <a:schemeClr val="bg1"/>
                </a:solidFill>
              </a:rPr>
              <a:t>      * </a:t>
            </a:r>
            <a:r>
              <a:rPr lang="ko-KR" altLang="en-US" sz="900">
                <a:solidFill>
                  <a:schemeClr val="bg1"/>
                </a:solidFill>
              </a:rPr>
              <a:t>로열티율</a:t>
            </a:r>
            <a:endParaRPr lang="en-US" altLang="ko-KR" sz="900">
              <a:solidFill>
                <a:schemeClr val="bg1"/>
              </a:solidFill>
            </a:endParaRPr>
          </a:p>
          <a:p>
            <a:r>
              <a:rPr lang="en-US" altLang="ko-KR" sz="900">
                <a:solidFill>
                  <a:schemeClr val="bg1"/>
                </a:solidFill>
              </a:rPr>
              <a:t>      * </a:t>
            </a:r>
            <a:r>
              <a:rPr lang="ko-KR" altLang="en-US" sz="900">
                <a:solidFill>
                  <a:schemeClr val="bg1"/>
                </a:solidFill>
              </a:rPr>
              <a:t>로열티수입</a:t>
            </a:r>
            <a:endParaRPr lang="en-US" altLang="ko-KR" sz="900">
              <a:solidFill>
                <a:schemeClr val="bg1"/>
              </a:solidFill>
            </a:endParaRPr>
          </a:p>
          <a:p>
            <a:r>
              <a:rPr lang="en-US" altLang="ko-KR" sz="900">
                <a:solidFill>
                  <a:schemeClr val="bg1"/>
                </a:solidFill>
              </a:rPr>
              <a:t>   - </a:t>
            </a:r>
            <a:r>
              <a:rPr lang="ko-KR" altLang="en-US" sz="900">
                <a:solidFill>
                  <a:schemeClr val="bg1"/>
                </a:solidFill>
              </a:rPr>
              <a:t>일본</a:t>
            </a:r>
            <a:endParaRPr lang="en-US" altLang="ko-KR" sz="900">
              <a:solidFill>
                <a:schemeClr val="bg1"/>
              </a:solidFill>
            </a:endParaRPr>
          </a:p>
          <a:p>
            <a:r>
              <a:rPr lang="en-US" altLang="ko-KR" sz="900">
                <a:solidFill>
                  <a:schemeClr val="bg1"/>
                </a:solidFill>
              </a:rPr>
              <a:t>      * </a:t>
            </a:r>
            <a:r>
              <a:rPr lang="ko-KR" altLang="en-US" sz="900">
                <a:solidFill>
                  <a:schemeClr val="bg1"/>
                </a:solidFill>
              </a:rPr>
              <a:t>대상매출액</a:t>
            </a:r>
            <a:endParaRPr lang="en-US" altLang="ko-KR" sz="900">
              <a:solidFill>
                <a:schemeClr val="bg1"/>
              </a:solidFill>
            </a:endParaRPr>
          </a:p>
          <a:p>
            <a:r>
              <a:rPr lang="en-US" altLang="ko-KR" sz="900">
                <a:solidFill>
                  <a:schemeClr val="bg1"/>
                </a:solidFill>
              </a:rPr>
              <a:t>      * </a:t>
            </a:r>
            <a:r>
              <a:rPr lang="ko-KR" altLang="en-US" sz="900">
                <a:solidFill>
                  <a:schemeClr val="bg1"/>
                </a:solidFill>
              </a:rPr>
              <a:t>로열티율</a:t>
            </a:r>
            <a:endParaRPr lang="en-US" altLang="ko-KR" sz="900">
              <a:solidFill>
                <a:schemeClr val="bg1"/>
              </a:solidFill>
            </a:endParaRPr>
          </a:p>
          <a:p>
            <a:r>
              <a:rPr lang="en-US" altLang="ko-KR" sz="900">
                <a:solidFill>
                  <a:schemeClr val="bg1"/>
                </a:solidFill>
              </a:rPr>
              <a:t>      * </a:t>
            </a:r>
            <a:r>
              <a:rPr lang="ko-KR" altLang="en-US" sz="900">
                <a:solidFill>
                  <a:schemeClr val="bg1"/>
                </a:solidFill>
              </a:rPr>
              <a:t>로열티수입</a:t>
            </a:r>
            <a:endParaRPr lang="en-US" altLang="ko-KR" sz="900">
              <a:solidFill>
                <a:schemeClr val="bg1"/>
              </a:solidFill>
            </a:endParaRPr>
          </a:p>
          <a:p>
            <a:r>
              <a:rPr lang="en-US" altLang="ko-KR" sz="900">
                <a:solidFill>
                  <a:schemeClr val="bg1"/>
                </a:solidFill>
              </a:rPr>
              <a:t>   - </a:t>
            </a:r>
            <a:r>
              <a:rPr lang="en-US" altLang="ko-KR" sz="900" err="1">
                <a:solidFill>
                  <a:schemeClr val="bg1"/>
                </a:solidFill>
              </a:rPr>
              <a:t>RoW</a:t>
            </a:r>
            <a:endParaRPr lang="en-US" altLang="ko-KR" sz="900">
              <a:solidFill>
                <a:schemeClr val="bg1"/>
              </a:solidFill>
            </a:endParaRPr>
          </a:p>
          <a:p>
            <a:r>
              <a:rPr lang="en-US" altLang="ko-KR" sz="900">
                <a:solidFill>
                  <a:schemeClr val="bg1"/>
                </a:solidFill>
              </a:rPr>
              <a:t>      * </a:t>
            </a:r>
            <a:r>
              <a:rPr lang="ko-KR" altLang="en-US" sz="900">
                <a:solidFill>
                  <a:schemeClr val="bg1"/>
                </a:solidFill>
              </a:rPr>
              <a:t>대상매출액</a:t>
            </a:r>
            <a:endParaRPr lang="en-US" altLang="ko-KR" sz="900">
              <a:solidFill>
                <a:schemeClr val="bg1"/>
              </a:solidFill>
            </a:endParaRPr>
          </a:p>
          <a:p>
            <a:r>
              <a:rPr lang="en-US" altLang="ko-KR" sz="900">
                <a:solidFill>
                  <a:schemeClr val="bg1"/>
                </a:solidFill>
              </a:rPr>
              <a:t>      * </a:t>
            </a:r>
            <a:r>
              <a:rPr lang="ko-KR" altLang="en-US" sz="900">
                <a:solidFill>
                  <a:schemeClr val="bg1"/>
                </a:solidFill>
              </a:rPr>
              <a:t>로열티율</a:t>
            </a:r>
            <a:endParaRPr lang="en-US" altLang="ko-KR" sz="900">
              <a:solidFill>
                <a:schemeClr val="bg1"/>
              </a:solidFill>
            </a:endParaRPr>
          </a:p>
          <a:p>
            <a:r>
              <a:rPr lang="en-US" altLang="ko-KR" sz="900">
                <a:solidFill>
                  <a:schemeClr val="bg1"/>
                </a:solidFill>
              </a:rPr>
              <a:t>      * </a:t>
            </a:r>
            <a:r>
              <a:rPr lang="ko-KR" altLang="en-US" sz="900">
                <a:solidFill>
                  <a:schemeClr val="bg1"/>
                </a:solidFill>
              </a:rPr>
              <a:t>로열티수입</a:t>
            </a:r>
            <a:endParaRPr lang="en-US" altLang="ko-KR" sz="900">
              <a:solidFill>
                <a:schemeClr val="bg1"/>
              </a:solidFill>
            </a:endParaRPr>
          </a:p>
        </p:txBody>
      </p:sp>
      <p:graphicFrame>
        <p:nvGraphicFramePr>
          <p:cNvPr id="5" name="표 4">
            <a:extLst>
              <a:ext uri="{FF2B5EF4-FFF2-40B4-BE49-F238E27FC236}">
                <a16:creationId xmlns:a16="http://schemas.microsoft.com/office/drawing/2014/main" id="{29634A85-6451-E585-6F64-A16FC7244BD5}"/>
              </a:ext>
            </a:extLst>
          </p:cNvPr>
          <p:cNvGraphicFramePr>
            <a:graphicFrameLocks noGrp="1"/>
          </p:cNvGraphicFramePr>
          <p:nvPr>
            <p:extLst>
              <p:ext uri="{D42A27DB-BD31-4B8C-83A1-F6EECF244321}">
                <p14:modId xmlns:p14="http://schemas.microsoft.com/office/powerpoint/2010/main" val="1451399387"/>
              </p:ext>
            </p:extLst>
          </p:nvPr>
        </p:nvGraphicFramePr>
        <p:xfrm>
          <a:off x="504000" y="1728000"/>
          <a:ext cx="8918575" cy="2286000"/>
        </p:xfrm>
        <a:graphic>
          <a:graphicData uri="http://schemas.openxmlformats.org/drawingml/2006/table">
            <a:tbl>
              <a:tblPr/>
              <a:tblGrid>
                <a:gridCol w="113782">
                  <a:extLst>
                    <a:ext uri="{9D8B030D-6E8A-4147-A177-3AD203B41FA5}">
                      <a16:colId xmlns:a16="http://schemas.microsoft.com/office/drawing/2014/main" val="1626362579"/>
                    </a:ext>
                  </a:extLst>
                </a:gridCol>
                <a:gridCol w="994543">
                  <a:extLst>
                    <a:ext uri="{9D8B030D-6E8A-4147-A177-3AD203B41FA5}">
                      <a16:colId xmlns:a16="http://schemas.microsoft.com/office/drawing/2014/main" val="2631510784"/>
                    </a:ext>
                  </a:extLst>
                </a:gridCol>
                <a:gridCol w="781025">
                  <a:extLst>
                    <a:ext uri="{9D8B030D-6E8A-4147-A177-3AD203B41FA5}">
                      <a16:colId xmlns:a16="http://schemas.microsoft.com/office/drawing/2014/main" val="459976480"/>
                    </a:ext>
                  </a:extLst>
                </a:gridCol>
                <a:gridCol w="781025">
                  <a:extLst>
                    <a:ext uri="{9D8B030D-6E8A-4147-A177-3AD203B41FA5}">
                      <a16:colId xmlns:a16="http://schemas.microsoft.com/office/drawing/2014/main" val="1895116372"/>
                    </a:ext>
                  </a:extLst>
                </a:gridCol>
                <a:gridCol w="781025">
                  <a:extLst>
                    <a:ext uri="{9D8B030D-6E8A-4147-A177-3AD203B41FA5}">
                      <a16:colId xmlns:a16="http://schemas.microsoft.com/office/drawing/2014/main" val="2783973730"/>
                    </a:ext>
                  </a:extLst>
                </a:gridCol>
                <a:gridCol w="781025">
                  <a:extLst>
                    <a:ext uri="{9D8B030D-6E8A-4147-A177-3AD203B41FA5}">
                      <a16:colId xmlns:a16="http://schemas.microsoft.com/office/drawing/2014/main" val="840560148"/>
                    </a:ext>
                  </a:extLst>
                </a:gridCol>
                <a:gridCol w="781025">
                  <a:extLst>
                    <a:ext uri="{9D8B030D-6E8A-4147-A177-3AD203B41FA5}">
                      <a16:colId xmlns:a16="http://schemas.microsoft.com/office/drawing/2014/main" val="2193628904"/>
                    </a:ext>
                  </a:extLst>
                </a:gridCol>
                <a:gridCol w="781025">
                  <a:extLst>
                    <a:ext uri="{9D8B030D-6E8A-4147-A177-3AD203B41FA5}">
                      <a16:colId xmlns:a16="http://schemas.microsoft.com/office/drawing/2014/main" val="1101369652"/>
                    </a:ext>
                  </a:extLst>
                </a:gridCol>
                <a:gridCol w="781025">
                  <a:extLst>
                    <a:ext uri="{9D8B030D-6E8A-4147-A177-3AD203B41FA5}">
                      <a16:colId xmlns:a16="http://schemas.microsoft.com/office/drawing/2014/main" val="2345363190"/>
                    </a:ext>
                  </a:extLst>
                </a:gridCol>
                <a:gridCol w="781025">
                  <a:extLst>
                    <a:ext uri="{9D8B030D-6E8A-4147-A177-3AD203B41FA5}">
                      <a16:colId xmlns:a16="http://schemas.microsoft.com/office/drawing/2014/main" val="2154716043"/>
                    </a:ext>
                  </a:extLst>
                </a:gridCol>
                <a:gridCol w="781025">
                  <a:extLst>
                    <a:ext uri="{9D8B030D-6E8A-4147-A177-3AD203B41FA5}">
                      <a16:colId xmlns:a16="http://schemas.microsoft.com/office/drawing/2014/main" val="4073773214"/>
                    </a:ext>
                  </a:extLst>
                </a:gridCol>
                <a:gridCol w="781025">
                  <a:extLst>
                    <a:ext uri="{9D8B030D-6E8A-4147-A177-3AD203B41FA5}">
                      <a16:colId xmlns:a16="http://schemas.microsoft.com/office/drawing/2014/main" val="3063650394"/>
                    </a:ext>
                  </a:extLst>
                </a:gridCol>
              </a:tblGrid>
              <a:tr h="144000">
                <a:tc gridSpan="2">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2024(F)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2025(F)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96952568"/>
                  </a:ext>
                </a:extLst>
              </a:tr>
              <a:tr h="126000">
                <a:tc gridSpan="2">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hMerge="1">
                  <a:txBody>
                    <a:bodyPr/>
                    <a:lstStyle/>
                    <a:p>
                      <a:pPr algn="l" fontAlgn="ctr"/>
                      <a:r>
                        <a:rPr lang="ko-KR" altLang="en-US" sz="4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0" marR="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$190,498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$669,267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$985,638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$1,214,738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$1,429,209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$1,481,670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$1,508,997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4259575416"/>
                  </a:ext>
                </a:extLst>
              </a:tr>
              <a:tr h="126000">
                <a:tc gridSpan="2">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$188,498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$597,891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$816,339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$965,399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$1,131,276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$1,153,398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$1,175,805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58846382"/>
                  </a:ext>
                </a:extLst>
              </a:tr>
              <a:tr h="126000">
                <a:tc gridSpan="2">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$71,376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$169,300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$249,340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$297,934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$328,271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$333,192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57091266"/>
                  </a:ext>
                </a:extLst>
              </a:tr>
              <a:tr h="126000">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$71,376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$166,725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$249,340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$297,934</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$328,271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$333,192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223753611"/>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16728579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$217,599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$493,105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$650,158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$743,129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$836,726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$823,760</a:t>
                      </a:r>
                    </a:p>
                  </a:txBody>
                  <a:tcPr marL="36000" marR="36000" marT="0" marB="0" anchor="ctr">
                    <a:lnL>
                      <a:noFill/>
                    </a:lnL>
                    <a:lnR>
                      <a:noFill/>
                    </a:lnR>
                    <a:lnT>
                      <a:noFill/>
                    </a:lnT>
                    <a:lnB>
                      <a:noFill/>
                    </a:lnB>
                  </a:tcPr>
                </a:tc>
                <a:extLst>
                  <a:ext uri="{0D108BD9-81ED-4DB2-BD59-A6C34878D82A}">
                    <a16:rowId xmlns:a16="http://schemas.microsoft.com/office/drawing/2014/main" val="2351752684"/>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extLst>
                  <a:ext uri="{0D108BD9-81ED-4DB2-BD59-A6C34878D82A}">
                    <a16:rowId xmlns:a16="http://schemas.microsoft.com/office/drawing/2014/main" val="213529587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$65,280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$147,931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$195,047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$222,939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$251,018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$247,128</a:t>
                      </a:r>
                    </a:p>
                  </a:txBody>
                  <a:tcPr marL="36000" marR="36000" marT="0" marB="0" anchor="ctr">
                    <a:lnL>
                      <a:noFill/>
                    </a:lnL>
                    <a:lnR>
                      <a:noFill/>
                    </a:lnR>
                    <a:lnT>
                      <a:noFill/>
                    </a:lnT>
                    <a:lnB>
                      <a:noFill/>
                    </a:lnB>
                  </a:tcPr>
                </a:tc>
                <a:extLst>
                  <a:ext uri="{0D108BD9-81ED-4DB2-BD59-A6C34878D82A}">
                    <a16:rowId xmlns:a16="http://schemas.microsoft.com/office/drawing/2014/main" val="2774178827"/>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일본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847402192"/>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$20,320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$44,676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$66,222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$89,401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$89,180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$88,958</a:t>
                      </a:r>
                    </a:p>
                  </a:txBody>
                  <a:tcPr marL="36000" marR="36000" marT="0" marB="0" anchor="ctr">
                    <a:lnL>
                      <a:noFill/>
                    </a:lnL>
                    <a:lnR>
                      <a:noFill/>
                    </a:lnR>
                    <a:lnT>
                      <a:noFill/>
                    </a:lnT>
                    <a:lnB>
                      <a:noFill/>
                    </a:lnB>
                  </a:tcPr>
                </a:tc>
                <a:extLst>
                  <a:ext uri="{0D108BD9-81ED-4DB2-BD59-A6C34878D82A}">
                    <a16:rowId xmlns:a16="http://schemas.microsoft.com/office/drawing/2014/main" val="3271656054"/>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extLst>
                  <a:ext uri="{0D108BD9-81ED-4DB2-BD59-A6C34878D82A}">
                    <a16:rowId xmlns:a16="http://schemas.microsoft.com/office/drawing/2014/main" val="76809038"/>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$6,096</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$13,403</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$19,867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$26,820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$26,754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$26,687</a:t>
                      </a:r>
                    </a:p>
                  </a:txBody>
                  <a:tcPr marL="36000" marR="36000" marT="0" marB="0" anchor="ctr">
                    <a:lnL>
                      <a:noFill/>
                    </a:lnL>
                    <a:lnR>
                      <a:noFill/>
                    </a:lnR>
                    <a:lnT>
                      <a:noFill/>
                    </a:lnT>
                    <a:lnB>
                      <a:noFill/>
                    </a:lnB>
                  </a:tcPr>
                </a:tc>
                <a:extLst>
                  <a:ext uri="{0D108BD9-81ED-4DB2-BD59-A6C34878D82A}">
                    <a16:rowId xmlns:a16="http://schemas.microsoft.com/office/drawing/2014/main" val="699273021"/>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271313072"/>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$17,968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$114,752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$160,581</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$168,332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$197,920</a:t>
                      </a:r>
                    </a:p>
                  </a:txBody>
                  <a:tcPr marL="36000" marR="36000" marT="0" marB="0" anchor="ctr">
                    <a:lnL>
                      <a:noFill/>
                    </a:lnL>
                    <a:lnR>
                      <a:noFill/>
                    </a:lnR>
                    <a:lnT>
                      <a:noFill/>
                    </a:lnT>
                    <a:lnB>
                      <a:noFill/>
                    </a:lnB>
                  </a:tcPr>
                </a:tc>
                <a:extLst>
                  <a:ext uri="{0D108BD9-81ED-4DB2-BD59-A6C34878D82A}">
                    <a16:rowId xmlns:a16="http://schemas.microsoft.com/office/drawing/2014/main" val="1804085607"/>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extLst>
                  <a:ext uri="{0D108BD9-81ED-4DB2-BD59-A6C34878D82A}">
                    <a16:rowId xmlns:a16="http://schemas.microsoft.com/office/drawing/2014/main" val="152663161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$5,390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$34,426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$48,174</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$50,500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$59,376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557622755"/>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Upfront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및 </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Milestone</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$338</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$225</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$2,000</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$2,575</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74840774"/>
                  </a:ext>
                </a:extLst>
              </a:tr>
            </a:tbl>
          </a:graphicData>
        </a:graphic>
      </p:graphicFrame>
      <p:graphicFrame>
        <p:nvGraphicFramePr>
          <p:cNvPr id="6" name="표 5">
            <a:extLst>
              <a:ext uri="{FF2B5EF4-FFF2-40B4-BE49-F238E27FC236}">
                <a16:creationId xmlns:a16="http://schemas.microsoft.com/office/drawing/2014/main" id="{FB914ACE-A6EF-3B2B-E896-38AD76374955}"/>
              </a:ext>
            </a:extLst>
          </p:cNvPr>
          <p:cNvGraphicFramePr>
            <a:graphicFrameLocks noGrp="1"/>
          </p:cNvGraphicFramePr>
          <p:nvPr>
            <p:extLst>
              <p:ext uri="{D42A27DB-BD31-4B8C-83A1-F6EECF244321}">
                <p14:modId xmlns:p14="http://schemas.microsoft.com/office/powerpoint/2010/main" val="137680785"/>
              </p:ext>
            </p:extLst>
          </p:nvPr>
        </p:nvGraphicFramePr>
        <p:xfrm>
          <a:off x="504000" y="4123117"/>
          <a:ext cx="7356525" cy="2286000"/>
        </p:xfrm>
        <a:graphic>
          <a:graphicData uri="http://schemas.openxmlformats.org/drawingml/2006/table">
            <a:tbl>
              <a:tblPr/>
              <a:tblGrid>
                <a:gridCol w="113782">
                  <a:extLst>
                    <a:ext uri="{9D8B030D-6E8A-4147-A177-3AD203B41FA5}">
                      <a16:colId xmlns:a16="http://schemas.microsoft.com/office/drawing/2014/main" val="1626362579"/>
                    </a:ext>
                  </a:extLst>
                </a:gridCol>
                <a:gridCol w="994543">
                  <a:extLst>
                    <a:ext uri="{9D8B030D-6E8A-4147-A177-3AD203B41FA5}">
                      <a16:colId xmlns:a16="http://schemas.microsoft.com/office/drawing/2014/main" val="2631510784"/>
                    </a:ext>
                  </a:extLst>
                </a:gridCol>
                <a:gridCol w="781025">
                  <a:extLst>
                    <a:ext uri="{9D8B030D-6E8A-4147-A177-3AD203B41FA5}">
                      <a16:colId xmlns:a16="http://schemas.microsoft.com/office/drawing/2014/main" val="1895116372"/>
                    </a:ext>
                  </a:extLst>
                </a:gridCol>
                <a:gridCol w="781025">
                  <a:extLst>
                    <a:ext uri="{9D8B030D-6E8A-4147-A177-3AD203B41FA5}">
                      <a16:colId xmlns:a16="http://schemas.microsoft.com/office/drawing/2014/main" val="2783973730"/>
                    </a:ext>
                  </a:extLst>
                </a:gridCol>
                <a:gridCol w="781025">
                  <a:extLst>
                    <a:ext uri="{9D8B030D-6E8A-4147-A177-3AD203B41FA5}">
                      <a16:colId xmlns:a16="http://schemas.microsoft.com/office/drawing/2014/main" val="840560148"/>
                    </a:ext>
                  </a:extLst>
                </a:gridCol>
                <a:gridCol w="781025">
                  <a:extLst>
                    <a:ext uri="{9D8B030D-6E8A-4147-A177-3AD203B41FA5}">
                      <a16:colId xmlns:a16="http://schemas.microsoft.com/office/drawing/2014/main" val="2193628904"/>
                    </a:ext>
                  </a:extLst>
                </a:gridCol>
                <a:gridCol w="781025">
                  <a:extLst>
                    <a:ext uri="{9D8B030D-6E8A-4147-A177-3AD203B41FA5}">
                      <a16:colId xmlns:a16="http://schemas.microsoft.com/office/drawing/2014/main" val="1101369652"/>
                    </a:ext>
                  </a:extLst>
                </a:gridCol>
                <a:gridCol w="781025">
                  <a:extLst>
                    <a:ext uri="{9D8B030D-6E8A-4147-A177-3AD203B41FA5}">
                      <a16:colId xmlns:a16="http://schemas.microsoft.com/office/drawing/2014/main" val="2345363190"/>
                    </a:ext>
                  </a:extLst>
                </a:gridCol>
                <a:gridCol w="781025">
                  <a:extLst>
                    <a:ext uri="{9D8B030D-6E8A-4147-A177-3AD203B41FA5}">
                      <a16:colId xmlns:a16="http://schemas.microsoft.com/office/drawing/2014/main" val="2154716043"/>
                    </a:ext>
                  </a:extLst>
                </a:gridCol>
                <a:gridCol w="781025">
                  <a:extLst>
                    <a:ext uri="{9D8B030D-6E8A-4147-A177-3AD203B41FA5}">
                      <a16:colId xmlns:a16="http://schemas.microsoft.com/office/drawing/2014/main" val="4073773214"/>
                    </a:ext>
                  </a:extLst>
                </a:gridCol>
              </a:tblGrid>
              <a:tr h="144000">
                <a:tc gridSpan="2">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96952568"/>
                  </a:ext>
                </a:extLst>
              </a:tr>
              <a:tr h="126000">
                <a:tc gridSpan="2">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hMerge="1">
                  <a:txBody>
                    <a:bodyPr/>
                    <a:lstStyle/>
                    <a:p>
                      <a:pPr algn="l" fontAlgn="ctr"/>
                      <a:r>
                        <a:rPr lang="ko-KR" altLang="en-US" sz="4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0" marR="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$1,532,506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$1,557,324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$1,600,593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$1,619,928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$1,639,877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$1,660,290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$1,495,127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$1,275,050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4259575416"/>
                  </a:ext>
                </a:extLst>
              </a:tr>
              <a:tr h="126000">
                <a:tc gridSpan="2">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$1,198,727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$1,222,095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$1,245,917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$1,270,200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$1,295,029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$1,320,256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$1,164,488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$951,920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58846382"/>
                  </a:ext>
                </a:extLst>
              </a:tr>
              <a:tr h="126000">
                <a:tc gridSpan="2">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solidFill>
                  </a:tcPr>
                </a:tc>
                <a:tc hMerge="1">
                  <a:txBody>
                    <a:bodyPr/>
                    <a:lstStyle/>
                    <a:p>
                      <a:pPr latinLnBrk="1"/>
                      <a:endParaRPr lang="ko-KR" altLang="en-US"/>
                    </a:p>
                  </a:txBody>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$333,779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$335,229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$354,676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$349,728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$344,848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$340,035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$330,638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$323,131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extLst>
                  <a:ext uri="{0D108BD9-81ED-4DB2-BD59-A6C34878D82A}">
                    <a16:rowId xmlns:a16="http://schemas.microsoft.com/office/drawing/2014/main" val="4257091266"/>
                  </a:ext>
                </a:extLst>
              </a:tr>
              <a:tr h="126000">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$333,779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$335,229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$354,676</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$349,728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$344,848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$340,035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$330,638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$323,131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extLst>
                  <a:ext uri="{0D108BD9-81ED-4DB2-BD59-A6C34878D82A}">
                    <a16:rowId xmlns:a16="http://schemas.microsoft.com/office/drawing/2014/main" val="2223753611"/>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l"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16728579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$810,978</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$798,443</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$786,053</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$773,870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$761,891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$750,081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$738,468</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$727,020</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2351752684"/>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213529587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$243,293</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$239,533</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$235,816</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$232,161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$228,567</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$225,024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$221,540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$218,106</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2774178827"/>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l"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일본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847402192"/>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$88,769</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$88,547</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$88,326</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$88,136</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$87,915</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$87,693</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$71,941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$62,268</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3271656054"/>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76809038"/>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$26,631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$26,564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$26,498</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$26,441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$26,374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$26,308</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$21,582</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$18,680</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699273021"/>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l"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271313072"/>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$212,849</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$230,441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$307,874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$303,754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$299,687</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$295,675</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$291,719</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$287,814</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1804085607"/>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152663161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$63,855</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$69,132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$92,362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$91,126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$89,906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$88,703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$87,516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$86,344</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extLst>
                  <a:ext uri="{0D108BD9-81ED-4DB2-BD59-A6C34878D82A}">
                    <a16:rowId xmlns:a16="http://schemas.microsoft.com/office/drawing/2014/main" val="2557622755"/>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solidFill>
                      <a:schemeClr val="bg1"/>
                    </a:solidFill>
                  </a:tcPr>
                </a:tc>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Upfront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및 </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Milestone</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3574840774"/>
                  </a:ext>
                </a:extLst>
              </a:tr>
            </a:tbl>
          </a:graphicData>
        </a:graphic>
      </p:graphicFrame>
    </p:spTree>
    <p:extLst>
      <p:ext uri="{BB962C8B-B14F-4D97-AF65-F5344CB8AC3E}">
        <p14:creationId xmlns:p14="http://schemas.microsoft.com/office/powerpoint/2010/main" val="371211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텍스트 개체 틀 16">
            <a:extLst>
              <a:ext uri="{FF2B5EF4-FFF2-40B4-BE49-F238E27FC236}">
                <a16:creationId xmlns:a16="http://schemas.microsoft.com/office/drawing/2014/main" id="{72A4BBAC-7DA7-C9B6-7280-E7F896694875}"/>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147" name="제목 18">
            <a:extLst>
              <a:ext uri="{FF2B5EF4-FFF2-40B4-BE49-F238E27FC236}">
                <a16:creationId xmlns:a16="http://schemas.microsoft.com/office/drawing/2014/main" id="{ADAAF50D-C1C9-0824-D017-D8B49796082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a:t>Glossary</a:t>
            </a:r>
            <a:endParaRPr lang="ko-KR" altLang="en-US" sz="2000"/>
          </a:p>
        </p:txBody>
      </p:sp>
      <p:graphicFrame>
        <p:nvGraphicFramePr>
          <p:cNvPr id="3" name="표 2">
            <a:extLst>
              <a:ext uri="{FF2B5EF4-FFF2-40B4-BE49-F238E27FC236}">
                <a16:creationId xmlns:a16="http://schemas.microsoft.com/office/drawing/2014/main" id="{C1392060-322E-032E-15AD-327A9147152F}"/>
              </a:ext>
            </a:extLst>
          </p:cNvPr>
          <p:cNvGraphicFramePr>
            <a:graphicFrameLocks noGrp="1"/>
          </p:cNvGraphicFramePr>
          <p:nvPr>
            <p:extLst>
              <p:ext uri="{D42A27DB-BD31-4B8C-83A1-F6EECF244321}">
                <p14:modId xmlns:p14="http://schemas.microsoft.com/office/powerpoint/2010/main" val="1936041863"/>
              </p:ext>
            </p:extLst>
          </p:nvPr>
        </p:nvGraphicFramePr>
        <p:xfrm>
          <a:off x="489600" y="1177923"/>
          <a:ext cx="4536447" cy="4824864"/>
        </p:xfrm>
        <a:graphic>
          <a:graphicData uri="http://schemas.openxmlformats.org/drawingml/2006/table">
            <a:tbl>
              <a:tblPr/>
              <a:tblGrid>
                <a:gridCol w="883843">
                  <a:extLst>
                    <a:ext uri="{9D8B030D-6E8A-4147-A177-3AD203B41FA5}">
                      <a16:colId xmlns:a16="http://schemas.microsoft.com/office/drawing/2014/main" val="20000"/>
                    </a:ext>
                  </a:extLst>
                </a:gridCol>
                <a:gridCol w="3548399">
                  <a:extLst>
                    <a:ext uri="{9D8B030D-6E8A-4147-A177-3AD203B41FA5}">
                      <a16:colId xmlns:a16="http://schemas.microsoft.com/office/drawing/2014/main" val="20001"/>
                    </a:ext>
                  </a:extLst>
                </a:gridCol>
                <a:gridCol w="104205">
                  <a:extLst>
                    <a:ext uri="{9D8B030D-6E8A-4147-A177-3AD203B41FA5}">
                      <a16:colId xmlns:a16="http://schemas.microsoft.com/office/drawing/2014/main" val="20002"/>
                    </a:ext>
                  </a:extLst>
                </a:gridCol>
              </a:tblGrid>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ASCO</a:t>
                      </a:r>
                    </a:p>
                  </a:txBody>
                  <a:tcPr marL="36000" marR="36000" marT="6350" marB="0"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American Society of Clinical Oncology</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CAD$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Canada $</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CAGR</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Compound Annual Growth Rate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CDD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Commercial Due Diligence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CMC</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Chemical, Manufacturing, and Control data</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CRO</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Contract Research Organization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CRSP</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Center for Research in Security Prices</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CSR</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Clinical Study Report</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DART</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Data Analysis, Retrieval and Transfer System</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4935051"/>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EYCA</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EY Corporate Advisors</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820320"/>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F</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Forecasting</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FDA</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Food and Drug Administration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FL</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Front-line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GMP</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Good Manufacturing Practice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GOG</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Gynecologic Oncology Group</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GSA</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General Services Administration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GSK</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GlaxoSmithKline Plc</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8858476"/>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HACCP</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Hazard Analysis Critical Control Points</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497938"/>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IBD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Interest-Bearing Debt</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IND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Investigational New Drug</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9392423"/>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IPR&amp;D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Intellectual Property Research Development</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9605356"/>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K</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Kilo</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450802"/>
                  </a:ext>
                </a:extLst>
              </a:tr>
            </a:tbl>
          </a:graphicData>
        </a:graphic>
      </p:graphicFrame>
      <p:graphicFrame>
        <p:nvGraphicFramePr>
          <p:cNvPr id="4" name="표 3">
            <a:extLst>
              <a:ext uri="{FF2B5EF4-FFF2-40B4-BE49-F238E27FC236}">
                <a16:creationId xmlns:a16="http://schemas.microsoft.com/office/drawing/2014/main" id="{56E91C49-FFC7-7DFD-9982-E44B52CE91F0}"/>
              </a:ext>
            </a:extLst>
          </p:cNvPr>
          <p:cNvGraphicFramePr>
            <a:graphicFrameLocks noGrp="1"/>
          </p:cNvGraphicFramePr>
          <p:nvPr>
            <p:extLst>
              <p:ext uri="{D42A27DB-BD31-4B8C-83A1-F6EECF244321}">
                <p14:modId xmlns:p14="http://schemas.microsoft.com/office/powerpoint/2010/main" val="1543628798"/>
              </p:ext>
            </p:extLst>
          </p:nvPr>
        </p:nvGraphicFramePr>
        <p:xfrm>
          <a:off x="5210175" y="1177925"/>
          <a:ext cx="4395072" cy="4843454"/>
        </p:xfrm>
        <a:graphic>
          <a:graphicData uri="http://schemas.openxmlformats.org/drawingml/2006/table">
            <a:tbl>
              <a:tblPr/>
              <a:tblGrid>
                <a:gridCol w="742468">
                  <a:extLst>
                    <a:ext uri="{9D8B030D-6E8A-4147-A177-3AD203B41FA5}">
                      <a16:colId xmlns:a16="http://schemas.microsoft.com/office/drawing/2014/main" val="20000"/>
                    </a:ext>
                  </a:extLst>
                </a:gridCol>
                <a:gridCol w="3548399">
                  <a:extLst>
                    <a:ext uri="{9D8B030D-6E8A-4147-A177-3AD203B41FA5}">
                      <a16:colId xmlns:a16="http://schemas.microsoft.com/office/drawing/2014/main" val="20001"/>
                    </a:ext>
                  </a:extLst>
                </a:gridCol>
                <a:gridCol w="104205">
                  <a:extLst>
                    <a:ext uri="{9D8B030D-6E8A-4147-A177-3AD203B41FA5}">
                      <a16:colId xmlns:a16="http://schemas.microsoft.com/office/drawing/2014/main" val="20002"/>
                    </a:ext>
                  </a:extLst>
                </a:gridCol>
              </a:tblGrid>
              <a:tr h="220157">
                <a:tc>
                  <a:txBody>
                    <a:bodyPr/>
                    <a:lstStyle/>
                    <a:p>
                      <a:pPr marL="0" algn="l" defTabSz="914400" rtl="0" eaLnBrk="1" fontAlgn="ctr" latinLnBrk="1" hangingPunct="1"/>
                      <a:r>
                        <a:rPr lang="en-US" sz="900" b="1" i="0" u="none" strike="noStrike" kern="1200" err="1">
                          <a:solidFill>
                            <a:srgbClr val="00338D"/>
                          </a:solidFill>
                          <a:effectLst/>
                          <a:latin typeface="KoPub돋움체 Medium" panose="00000600000000000000" pitchFamily="2" charset="-127"/>
                          <a:ea typeface="KoPub돋움체 Medium" panose="00000600000000000000" pitchFamily="2" charset="-127"/>
                          <a:cs typeface="+mn-cs"/>
                        </a:rPr>
                        <a:t>Ke</a:t>
                      </a:r>
                      <a:endPar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6350" marB="0"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Cost of Equity</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LOE</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Loss of Exclusivity</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Million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ML</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Milliliter</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MUC1</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Mucin-1</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NCT</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The National Clinical Trial number</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ODD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Orphan Drug Designation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OQP</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OncoQuest Pharmaceuticals</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PFS</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Progression Free Survival</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POS</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Probability of Success</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Q</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Quarter</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RC</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Recurrence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Rf</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Risk-free rate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RFRM</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Relief From Royalty Model or Method</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ROW</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The Rest of the World</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8858476"/>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TAB</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Tax Amortization Benefit</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497938"/>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TTR</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Time to remission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UMN</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Unmet Medical Need</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9392423"/>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WACC</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Weighted Average Cost of Capital</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9605356"/>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WIRB</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Western Institutional Review Board</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450802"/>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WW</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World Wide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0216608"/>
                  </a:ext>
                </a:extLst>
              </a:tr>
              <a:tr h="220157">
                <a:tc>
                  <a:txBody>
                    <a:bodyPr/>
                    <a:lstStyle/>
                    <a:p>
                      <a:pPr marL="0" algn="l" defTabSz="914400" rtl="0" eaLnBrk="1" fontAlgn="ctr" latinLnBrk="1" hangingPunct="1"/>
                      <a:endPar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2811222"/>
                  </a:ext>
                </a:extLst>
              </a:tr>
            </a:tbl>
          </a:graphicData>
        </a:graphic>
      </p:graphicFrame>
      <p:sp>
        <p:nvSpPr>
          <p:cNvPr id="5" name="직사각형 4">
            <a:extLst>
              <a:ext uri="{FF2B5EF4-FFF2-40B4-BE49-F238E27FC236}">
                <a16:creationId xmlns:a16="http://schemas.microsoft.com/office/drawing/2014/main" id="{5EF9D27E-D817-AD07-DF7A-D97E457D383C}"/>
              </a:ext>
            </a:extLst>
          </p:cNvPr>
          <p:cNvSpPr/>
          <p:nvPr/>
        </p:nvSpPr>
        <p:spPr>
          <a:xfrm>
            <a:off x="2019881" y="144734"/>
            <a:ext cx="5387830" cy="815625"/>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a:solidFill>
                  <a:schemeClr val="bg1"/>
                </a:solidFill>
              </a:rPr>
              <a:t>Note # : Anti-MUC1</a:t>
            </a:r>
            <a:r>
              <a:rPr lang="ko-KR" altLang="en-US" sz="900">
                <a:solidFill>
                  <a:schemeClr val="bg1"/>
                </a:solidFill>
              </a:rPr>
              <a:t>은 </a:t>
            </a:r>
            <a:r>
              <a:rPr lang="en-US" altLang="ko-KR" sz="900">
                <a:solidFill>
                  <a:schemeClr val="bg1"/>
                </a:solidFill>
              </a:rPr>
              <a:t>glycoprotein</a:t>
            </a:r>
            <a:r>
              <a:rPr lang="ko-KR" altLang="en-US" sz="900">
                <a:solidFill>
                  <a:schemeClr val="bg1"/>
                </a:solidFill>
              </a:rPr>
              <a:t>의 한 종류이자 다수의 암에서 </a:t>
            </a:r>
            <a:r>
              <a:rPr lang="ko-KR" altLang="en-US" sz="900" err="1">
                <a:solidFill>
                  <a:schemeClr val="bg1"/>
                </a:solidFill>
              </a:rPr>
              <a:t>과발현되는</a:t>
            </a:r>
            <a:r>
              <a:rPr lang="ko-KR" altLang="en-US" sz="900">
                <a:solidFill>
                  <a:schemeClr val="bg1"/>
                </a:solidFill>
              </a:rPr>
              <a:t> 항원 </a:t>
            </a:r>
            <a:r>
              <a:rPr lang="en-US" altLang="ko-KR" sz="900">
                <a:solidFill>
                  <a:schemeClr val="bg1"/>
                </a:solidFill>
              </a:rPr>
              <a:t>‘MUC1’</a:t>
            </a:r>
            <a:r>
              <a:rPr lang="ko-KR" altLang="en-US" sz="900">
                <a:solidFill>
                  <a:schemeClr val="bg1"/>
                </a:solidFill>
              </a:rPr>
              <a:t>을 타깃으로 하는 물질을 총칭하며</a:t>
            </a:r>
            <a:r>
              <a:rPr lang="en-US" altLang="ko-KR" sz="900">
                <a:solidFill>
                  <a:schemeClr val="bg1"/>
                </a:solidFill>
              </a:rPr>
              <a:t>,</a:t>
            </a:r>
            <a:r>
              <a:rPr lang="ko-KR" altLang="en-US" sz="900">
                <a:solidFill>
                  <a:schemeClr val="bg1"/>
                </a:solidFill>
              </a:rPr>
              <a:t> 평가대상 췌장암 </a:t>
            </a:r>
            <a:r>
              <a:rPr lang="en-US" altLang="ko-KR" sz="900">
                <a:solidFill>
                  <a:schemeClr val="bg1"/>
                </a:solidFill>
              </a:rPr>
              <a:t>pipeline</a:t>
            </a:r>
            <a:r>
              <a:rPr lang="ko-KR" altLang="en-US" sz="900">
                <a:solidFill>
                  <a:schemeClr val="bg1"/>
                </a:solidFill>
              </a:rPr>
              <a:t>은 </a:t>
            </a:r>
            <a:r>
              <a:rPr lang="en-US" altLang="ko-KR" sz="900">
                <a:solidFill>
                  <a:schemeClr val="bg1"/>
                </a:solidFill>
              </a:rPr>
              <a:t>Anti-MUC1</a:t>
            </a:r>
            <a:r>
              <a:rPr lang="ko-KR" altLang="en-US" sz="900">
                <a:solidFill>
                  <a:schemeClr val="bg1"/>
                </a:solidFill>
              </a:rPr>
              <a:t>을 기전으로 하는 </a:t>
            </a:r>
            <a:r>
              <a:rPr lang="en-US" altLang="ko-KR" sz="900">
                <a:solidFill>
                  <a:schemeClr val="bg1"/>
                </a:solidFill>
              </a:rPr>
              <a:t>‘</a:t>
            </a:r>
            <a:r>
              <a:rPr lang="en-US" altLang="ko-KR" sz="900" err="1"/>
              <a:t>BrevaRex</a:t>
            </a:r>
            <a:r>
              <a:rPr lang="en-US" altLang="ko-KR" sz="900"/>
              <a:t>(mAb-AR20.5)’</a:t>
            </a:r>
            <a:r>
              <a:rPr lang="ko-KR" altLang="en-US" sz="900"/>
              <a:t>입니다</a:t>
            </a:r>
            <a:r>
              <a:rPr lang="en-US" altLang="ko-KR" sz="900"/>
              <a:t>. </a:t>
            </a:r>
            <a:r>
              <a:rPr lang="ko-KR" altLang="en-US" sz="900"/>
              <a:t>개념상 </a:t>
            </a:r>
            <a:r>
              <a:rPr lang="en-US" altLang="ko-KR" sz="900"/>
              <a:t>‘Oregovomab’</a:t>
            </a:r>
            <a:r>
              <a:rPr lang="ko-KR" altLang="en-US" sz="900"/>
              <a:t>에 대응하는 대상은</a:t>
            </a:r>
            <a:r>
              <a:rPr lang="ko-KR" altLang="en-US" sz="900">
                <a:solidFill>
                  <a:schemeClr val="bg1"/>
                </a:solidFill>
              </a:rPr>
              <a:t> </a:t>
            </a:r>
            <a:r>
              <a:rPr lang="en-US" altLang="ko-KR" sz="900"/>
              <a:t>‘</a:t>
            </a:r>
            <a:r>
              <a:rPr lang="en-US" altLang="ko-KR" sz="900" err="1"/>
              <a:t>BrevaRex</a:t>
            </a:r>
            <a:r>
              <a:rPr lang="en-US" altLang="ko-KR" sz="900"/>
              <a:t>’</a:t>
            </a:r>
            <a:r>
              <a:rPr lang="ko-KR" altLang="en-US" sz="900"/>
              <a:t>이겠으나</a:t>
            </a:r>
            <a:r>
              <a:rPr lang="en-US" altLang="ko-KR" sz="900"/>
              <a:t>, </a:t>
            </a:r>
            <a:r>
              <a:rPr lang="ko-KR" altLang="en-US" sz="900"/>
              <a:t>본 보고서는 전기 평가보고서와의 비교가능성을 제고하기 위해 </a:t>
            </a:r>
            <a:r>
              <a:rPr lang="ko-KR" altLang="en-US" sz="900">
                <a:solidFill>
                  <a:schemeClr val="bg1"/>
                </a:solidFill>
              </a:rPr>
              <a:t>평가대상 췌장암 </a:t>
            </a:r>
            <a:r>
              <a:rPr lang="en-US" altLang="ko-KR" sz="900">
                <a:solidFill>
                  <a:schemeClr val="bg1"/>
                </a:solidFill>
              </a:rPr>
              <a:t>pipeline</a:t>
            </a:r>
            <a:r>
              <a:rPr lang="ko-KR" altLang="en-US" sz="900">
                <a:solidFill>
                  <a:schemeClr val="bg1"/>
                </a:solidFill>
              </a:rPr>
              <a:t>을 </a:t>
            </a:r>
            <a:r>
              <a:rPr lang="en-US" altLang="ko-KR" sz="900">
                <a:solidFill>
                  <a:schemeClr val="bg1"/>
                </a:solidFill>
              </a:rPr>
              <a:t>‘Anti-MUC1’</a:t>
            </a:r>
            <a:r>
              <a:rPr lang="ko-KR" altLang="en-US" sz="900">
                <a:solidFill>
                  <a:schemeClr val="bg1"/>
                </a:solidFill>
              </a:rPr>
              <a:t>로 표기했습니다</a:t>
            </a:r>
            <a:r>
              <a:rPr lang="en-US" altLang="ko-KR" sz="900">
                <a:solidFill>
                  <a:schemeClr val="bg1"/>
                </a:solidFill>
              </a:rPr>
              <a:t>.</a:t>
            </a:r>
            <a:endParaRPr lang="ko-KR" altLang="en-US" sz="900">
              <a:solidFill>
                <a:schemeClr val="bg1"/>
              </a:solidFill>
            </a:endParaRPr>
          </a:p>
        </p:txBody>
      </p:sp>
    </p:spTree>
    <p:extLst>
      <p:ext uri="{BB962C8B-B14F-4D97-AF65-F5344CB8AC3E}">
        <p14:creationId xmlns:p14="http://schemas.microsoft.com/office/powerpoint/2010/main" val="155531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평가대상자산과 관련된 추정 매출액은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Financial Pro Forma</a:t>
            </a:r>
            <a:r>
              <a:rPr lang="en-US" altLang="ko-KR" b="1"/>
              <a:t> </a:t>
            </a:r>
            <a:r>
              <a:rPr lang="en-US" altLang="ko-KR" sz="2000" b="1"/>
              <a:t>- Oregovomab</a:t>
            </a:r>
            <a:r>
              <a:rPr lang="ko-KR" altLang="en-US" sz="2000" b="1"/>
              <a:t> </a:t>
            </a:r>
            <a:r>
              <a:rPr lang="en-US" altLang="ko-KR" sz="2000" b="1"/>
              <a:t>RC : Sales</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Oregovomab-RC : Sales</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2" name="표 1">
            <a:extLst>
              <a:ext uri="{FF2B5EF4-FFF2-40B4-BE49-F238E27FC236}">
                <a16:creationId xmlns:a16="http://schemas.microsoft.com/office/drawing/2014/main" id="{39F91BB1-F99B-212A-4A0A-A0E9995A544A}"/>
              </a:ext>
            </a:extLst>
          </p:cNvPr>
          <p:cNvGraphicFramePr>
            <a:graphicFrameLocks noGrp="1"/>
          </p:cNvGraphicFramePr>
          <p:nvPr>
            <p:extLst>
              <p:ext uri="{D42A27DB-BD31-4B8C-83A1-F6EECF244321}">
                <p14:modId xmlns:p14="http://schemas.microsoft.com/office/powerpoint/2010/main" val="369191406"/>
              </p:ext>
            </p:extLst>
          </p:nvPr>
        </p:nvGraphicFramePr>
        <p:xfrm>
          <a:off x="504000" y="1728000"/>
          <a:ext cx="8918575" cy="2286000"/>
        </p:xfrm>
        <a:graphic>
          <a:graphicData uri="http://schemas.openxmlformats.org/drawingml/2006/table">
            <a:tbl>
              <a:tblPr/>
              <a:tblGrid>
                <a:gridCol w="113782">
                  <a:extLst>
                    <a:ext uri="{9D8B030D-6E8A-4147-A177-3AD203B41FA5}">
                      <a16:colId xmlns:a16="http://schemas.microsoft.com/office/drawing/2014/main" val="1626362579"/>
                    </a:ext>
                  </a:extLst>
                </a:gridCol>
                <a:gridCol w="994543">
                  <a:extLst>
                    <a:ext uri="{9D8B030D-6E8A-4147-A177-3AD203B41FA5}">
                      <a16:colId xmlns:a16="http://schemas.microsoft.com/office/drawing/2014/main" val="2631510784"/>
                    </a:ext>
                  </a:extLst>
                </a:gridCol>
                <a:gridCol w="781025">
                  <a:extLst>
                    <a:ext uri="{9D8B030D-6E8A-4147-A177-3AD203B41FA5}">
                      <a16:colId xmlns:a16="http://schemas.microsoft.com/office/drawing/2014/main" val="459976480"/>
                    </a:ext>
                  </a:extLst>
                </a:gridCol>
                <a:gridCol w="781025">
                  <a:extLst>
                    <a:ext uri="{9D8B030D-6E8A-4147-A177-3AD203B41FA5}">
                      <a16:colId xmlns:a16="http://schemas.microsoft.com/office/drawing/2014/main" val="1895116372"/>
                    </a:ext>
                  </a:extLst>
                </a:gridCol>
                <a:gridCol w="781025">
                  <a:extLst>
                    <a:ext uri="{9D8B030D-6E8A-4147-A177-3AD203B41FA5}">
                      <a16:colId xmlns:a16="http://schemas.microsoft.com/office/drawing/2014/main" val="2783973730"/>
                    </a:ext>
                  </a:extLst>
                </a:gridCol>
                <a:gridCol w="781025">
                  <a:extLst>
                    <a:ext uri="{9D8B030D-6E8A-4147-A177-3AD203B41FA5}">
                      <a16:colId xmlns:a16="http://schemas.microsoft.com/office/drawing/2014/main" val="840560148"/>
                    </a:ext>
                  </a:extLst>
                </a:gridCol>
                <a:gridCol w="781025">
                  <a:extLst>
                    <a:ext uri="{9D8B030D-6E8A-4147-A177-3AD203B41FA5}">
                      <a16:colId xmlns:a16="http://schemas.microsoft.com/office/drawing/2014/main" val="2193628904"/>
                    </a:ext>
                  </a:extLst>
                </a:gridCol>
                <a:gridCol w="781025">
                  <a:extLst>
                    <a:ext uri="{9D8B030D-6E8A-4147-A177-3AD203B41FA5}">
                      <a16:colId xmlns:a16="http://schemas.microsoft.com/office/drawing/2014/main" val="1101369652"/>
                    </a:ext>
                  </a:extLst>
                </a:gridCol>
                <a:gridCol w="781025">
                  <a:extLst>
                    <a:ext uri="{9D8B030D-6E8A-4147-A177-3AD203B41FA5}">
                      <a16:colId xmlns:a16="http://schemas.microsoft.com/office/drawing/2014/main" val="2345363190"/>
                    </a:ext>
                  </a:extLst>
                </a:gridCol>
                <a:gridCol w="781025">
                  <a:extLst>
                    <a:ext uri="{9D8B030D-6E8A-4147-A177-3AD203B41FA5}">
                      <a16:colId xmlns:a16="http://schemas.microsoft.com/office/drawing/2014/main" val="2154716043"/>
                    </a:ext>
                  </a:extLst>
                </a:gridCol>
                <a:gridCol w="781025">
                  <a:extLst>
                    <a:ext uri="{9D8B030D-6E8A-4147-A177-3AD203B41FA5}">
                      <a16:colId xmlns:a16="http://schemas.microsoft.com/office/drawing/2014/main" val="4073773214"/>
                    </a:ext>
                  </a:extLst>
                </a:gridCol>
                <a:gridCol w="781025">
                  <a:extLst>
                    <a:ext uri="{9D8B030D-6E8A-4147-A177-3AD203B41FA5}">
                      <a16:colId xmlns:a16="http://schemas.microsoft.com/office/drawing/2014/main" val="3063650394"/>
                    </a:ext>
                  </a:extLst>
                </a:gridCol>
              </a:tblGrid>
              <a:tr h="144000">
                <a:tc gridSpan="2">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2024(F)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2025(F)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96952568"/>
                  </a:ext>
                </a:extLst>
              </a:tr>
              <a:tr h="126000">
                <a:tc gridSpan="2">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hMerge="1">
                  <a:txBody>
                    <a:bodyPr/>
                    <a:lstStyle/>
                    <a:p>
                      <a:pPr algn="l" fontAlgn="ctr"/>
                      <a:r>
                        <a:rPr lang="ko-KR" altLang="en-US" sz="4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0" marR="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$37,960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$188,758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$306,111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$431,224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4259575416"/>
                  </a:ext>
                </a:extLst>
              </a:tr>
              <a:tr h="126000">
                <a:tc gridSpan="2">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$37,960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$168,262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$253,882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$349,771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58846382"/>
                  </a:ext>
                </a:extLst>
              </a:tr>
              <a:tr h="126000">
                <a:tc gridSpan="2">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$20,495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$52,229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$81,453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57091266"/>
                  </a:ext>
                </a:extLst>
              </a:tr>
              <a:tr h="126000">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$20,495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$52,229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$81,453</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2223753611"/>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16728579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$56,027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$119,912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$174,720</a:t>
                      </a:r>
                    </a:p>
                  </a:txBody>
                  <a:tcPr marL="36000" marR="36000" marT="0" marB="0" anchor="ctr">
                    <a:lnL>
                      <a:noFill/>
                    </a:lnL>
                    <a:lnR>
                      <a:noFill/>
                    </a:lnR>
                    <a:lnT>
                      <a:noFill/>
                    </a:lnT>
                    <a:lnB>
                      <a:noFill/>
                    </a:lnB>
                  </a:tcPr>
                </a:tc>
                <a:extLst>
                  <a:ext uri="{0D108BD9-81ED-4DB2-BD59-A6C34878D82A}">
                    <a16:rowId xmlns:a16="http://schemas.microsoft.com/office/drawing/2014/main" val="2351752684"/>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extLst>
                  <a:ext uri="{0D108BD9-81ED-4DB2-BD59-A6C34878D82A}">
                    <a16:rowId xmlns:a16="http://schemas.microsoft.com/office/drawing/2014/main" val="213529587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$16,808</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$35,974</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$52,416</a:t>
                      </a:r>
                    </a:p>
                  </a:txBody>
                  <a:tcPr marL="36000" marR="36000" marT="0" marB="0" anchor="ctr">
                    <a:lnL>
                      <a:noFill/>
                    </a:lnL>
                    <a:lnR>
                      <a:noFill/>
                    </a:lnR>
                    <a:lnT>
                      <a:noFill/>
                    </a:lnT>
                    <a:lnB>
                      <a:noFill/>
                    </a:lnB>
                  </a:tcPr>
                </a:tc>
                <a:extLst>
                  <a:ext uri="{0D108BD9-81ED-4DB2-BD59-A6C34878D82A}">
                    <a16:rowId xmlns:a16="http://schemas.microsoft.com/office/drawing/2014/main" val="2774178827"/>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일본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847402192"/>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$12,290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$26,905</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$33,975</a:t>
                      </a:r>
                    </a:p>
                  </a:txBody>
                  <a:tcPr marL="36000" marR="36000" marT="0" marB="0" anchor="ctr">
                    <a:lnL>
                      <a:noFill/>
                    </a:lnL>
                    <a:lnR>
                      <a:noFill/>
                    </a:lnR>
                    <a:lnT>
                      <a:noFill/>
                    </a:lnT>
                    <a:lnB>
                      <a:noFill/>
                    </a:lnB>
                  </a:tcPr>
                </a:tc>
                <a:extLst>
                  <a:ext uri="{0D108BD9-81ED-4DB2-BD59-A6C34878D82A}">
                    <a16:rowId xmlns:a16="http://schemas.microsoft.com/office/drawing/2014/main" val="3271656054"/>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tcPr>
                </a:tc>
                <a:extLst>
                  <a:ext uri="{0D108BD9-81ED-4DB2-BD59-A6C34878D82A}">
                    <a16:rowId xmlns:a16="http://schemas.microsoft.com/office/drawing/2014/main" val="76809038"/>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$3,687</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$8,072</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$10,193</a:t>
                      </a:r>
                    </a:p>
                  </a:txBody>
                  <a:tcPr marL="36000" marR="36000" marT="0" marB="0" anchor="ctr">
                    <a:lnL>
                      <a:noFill/>
                    </a:lnL>
                    <a:lnR>
                      <a:noFill/>
                    </a:lnR>
                    <a:lnT>
                      <a:noFill/>
                    </a:lnT>
                    <a:lnB>
                      <a:noFill/>
                    </a:lnB>
                  </a:tcPr>
                </a:tc>
                <a:extLst>
                  <a:ext uri="{0D108BD9-81ED-4DB2-BD59-A6C34878D82A}">
                    <a16:rowId xmlns:a16="http://schemas.microsoft.com/office/drawing/2014/main" val="699273021"/>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extLst>
                  <a:ext uri="{0D108BD9-81ED-4DB2-BD59-A6C34878D82A}">
                    <a16:rowId xmlns:a16="http://schemas.microsoft.com/office/drawing/2014/main" val="271313072"/>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$27,279</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$62,814</a:t>
                      </a:r>
                    </a:p>
                  </a:txBody>
                  <a:tcPr marL="36000" marR="36000" marT="0" marB="0" anchor="ctr">
                    <a:lnL>
                      <a:noFill/>
                    </a:lnL>
                    <a:lnR>
                      <a:noFill/>
                    </a:lnR>
                    <a:lnT>
                      <a:noFill/>
                    </a:lnT>
                    <a:lnB>
                      <a:noFill/>
                    </a:lnB>
                  </a:tcPr>
                </a:tc>
                <a:extLst>
                  <a:ext uri="{0D108BD9-81ED-4DB2-BD59-A6C34878D82A}">
                    <a16:rowId xmlns:a16="http://schemas.microsoft.com/office/drawing/2014/main" val="1804085607"/>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tcPr>
                </a:tc>
                <a:extLst>
                  <a:ext uri="{0D108BD9-81ED-4DB2-BD59-A6C34878D82A}">
                    <a16:rowId xmlns:a16="http://schemas.microsoft.com/office/drawing/2014/main" val="152663161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$8,184</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$18,844</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557622755"/>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Upfront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및 </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Milestone</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74840774"/>
                  </a:ext>
                </a:extLst>
              </a:tr>
            </a:tbl>
          </a:graphicData>
        </a:graphic>
      </p:graphicFrame>
      <p:graphicFrame>
        <p:nvGraphicFramePr>
          <p:cNvPr id="3" name="표 2">
            <a:extLst>
              <a:ext uri="{FF2B5EF4-FFF2-40B4-BE49-F238E27FC236}">
                <a16:creationId xmlns:a16="http://schemas.microsoft.com/office/drawing/2014/main" id="{23837A42-9583-B9EC-246C-DBE18E9F2F7B}"/>
              </a:ext>
            </a:extLst>
          </p:cNvPr>
          <p:cNvGraphicFramePr>
            <a:graphicFrameLocks noGrp="1"/>
          </p:cNvGraphicFramePr>
          <p:nvPr>
            <p:extLst>
              <p:ext uri="{D42A27DB-BD31-4B8C-83A1-F6EECF244321}">
                <p14:modId xmlns:p14="http://schemas.microsoft.com/office/powerpoint/2010/main" val="4068246944"/>
              </p:ext>
            </p:extLst>
          </p:nvPr>
        </p:nvGraphicFramePr>
        <p:xfrm>
          <a:off x="504000" y="4123601"/>
          <a:ext cx="7356525" cy="2286000"/>
        </p:xfrm>
        <a:graphic>
          <a:graphicData uri="http://schemas.openxmlformats.org/drawingml/2006/table">
            <a:tbl>
              <a:tblPr/>
              <a:tblGrid>
                <a:gridCol w="113782">
                  <a:extLst>
                    <a:ext uri="{9D8B030D-6E8A-4147-A177-3AD203B41FA5}">
                      <a16:colId xmlns:a16="http://schemas.microsoft.com/office/drawing/2014/main" val="1626362579"/>
                    </a:ext>
                  </a:extLst>
                </a:gridCol>
                <a:gridCol w="994543">
                  <a:extLst>
                    <a:ext uri="{9D8B030D-6E8A-4147-A177-3AD203B41FA5}">
                      <a16:colId xmlns:a16="http://schemas.microsoft.com/office/drawing/2014/main" val="2631510784"/>
                    </a:ext>
                  </a:extLst>
                </a:gridCol>
                <a:gridCol w="781025">
                  <a:extLst>
                    <a:ext uri="{9D8B030D-6E8A-4147-A177-3AD203B41FA5}">
                      <a16:colId xmlns:a16="http://schemas.microsoft.com/office/drawing/2014/main" val="1895116372"/>
                    </a:ext>
                  </a:extLst>
                </a:gridCol>
                <a:gridCol w="781025">
                  <a:extLst>
                    <a:ext uri="{9D8B030D-6E8A-4147-A177-3AD203B41FA5}">
                      <a16:colId xmlns:a16="http://schemas.microsoft.com/office/drawing/2014/main" val="2783973730"/>
                    </a:ext>
                  </a:extLst>
                </a:gridCol>
                <a:gridCol w="781025">
                  <a:extLst>
                    <a:ext uri="{9D8B030D-6E8A-4147-A177-3AD203B41FA5}">
                      <a16:colId xmlns:a16="http://schemas.microsoft.com/office/drawing/2014/main" val="840560148"/>
                    </a:ext>
                  </a:extLst>
                </a:gridCol>
                <a:gridCol w="781025">
                  <a:extLst>
                    <a:ext uri="{9D8B030D-6E8A-4147-A177-3AD203B41FA5}">
                      <a16:colId xmlns:a16="http://schemas.microsoft.com/office/drawing/2014/main" val="2193628904"/>
                    </a:ext>
                  </a:extLst>
                </a:gridCol>
                <a:gridCol w="781025">
                  <a:extLst>
                    <a:ext uri="{9D8B030D-6E8A-4147-A177-3AD203B41FA5}">
                      <a16:colId xmlns:a16="http://schemas.microsoft.com/office/drawing/2014/main" val="1101369652"/>
                    </a:ext>
                  </a:extLst>
                </a:gridCol>
                <a:gridCol w="781025">
                  <a:extLst>
                    <a:ext uri="{9D8B030D-6E8A-4147-A177-3AD203B41FA5}">
                      <a16:colId xmlns:a16="http://schemas.microsoft.com/office/drawing/2014/main" val="2345363190"/>
                    </a:ext>
                  </a:extLst>
                </a:gridCol>
                <a:gridCol w="781025">
                  <a:extLst>
                    <a:ext uri="{9D8B030D-6E8A-4147-A177-3AD203B41FA5}">
                      <a16:colId xmlns:a16="http://schemas.microsoft.com/office/drawing/2014/main" val="2154716043"/>
                    </a:ext>
                  </a:extLst>
                </a:gridCol>
                <a:gridCol w="781025">
                  <a:extLst>
                    <a:ext uri="{9D8B030D-6E8A-4147-A177-3AD203B41FA5}">
                      <a16:colId xmlns:a16="http://schemas.microsoft.com/office/drawing/2014/main" val="4073773214"/>
                    </a:ext>
                  </a:extLst>
                </a:gridCol>
              </a:tblGrid>
              <a:tr h="144000">
                <a:tc gridSpan="2">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96952568"/>
                  </a:ext>
                </a:extLst>
              </a:tr>
              <a:tr h="126000">
                <a:tc gridSpan="2">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총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hMerge="1">
                  <a:txBody>
                    <a:bodyPr/>
                    <a:lstStyle/>
                    <a:p>
                      <a:pPr algn="l" fontAlgn="ctr"/>
                      <a:r>
                        <a:rPr lang="ko-KR" altLang="en-US" sz="4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0" marR="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$461,398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$470,849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$480,677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$486,404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$492,294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$498,349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$448,807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$383,088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DDEBF7"/>
                    </a:solidFill>
                  </a:tcPr>
                </a:tc>
                <a:extLst>
                  <a:ext uri="{0D108BD9-81ED-4DB2-BD59-A6C34878D82A}">
                    <a16:rowId xmlns:a16="http://schemas.microsoft.com/office/drawing/2014/main" val="4259575416"/>
                  </a:ext>
                </a:extLst>
              </a:tr>
              <a:tr h="126000">
                <a:tc gridSpan="2">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직접판매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$356,589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$363,539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$370,625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$377,849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$385,214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$392,723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$346,394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$283,170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58846382"/>
                  </a:ext>
                </a:extLst>
              </a:tr>
              <a:tr h="126000">
                <a:tc gridSpan="2">
                  <a:txBody>
                    <a:bodyPr/>
                    <a:lstStyle/>
                    <a:p>
                      <a:pPr algn="l"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[B]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미국 외</a:t>
                      </a: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라이선스 매출</a:t>
                      </a:r>
                    </a:p>
                  </a:txBody>
                  <a:tcPr marL="36000" marR="36000" marT="0" marB="0" anchor="ctr">
                    <a:lnL>
                      <a:noFill/>
                    </a:lnL>
                    <a:lnR w="6350" cap="flat" cmpd="sng" algn="ctr">
                      <a:no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solidFill>
                      <a:schemeClr val="bg1"/>
                    </a:solidFill>
                  </a:tcPr>
                </a:tc>
                <a:tc hMerge="1">
                  <a:txBody>
                    <a:bodyPr/>
                    <a:lstStyle/>
                    <a:p>
                      <a:pPr latinLnBrk="1"/>
                      <a:endParaRPr lang="ko-KR" altLang="en-US"/>
                    </a:p>
                  </a:txBody>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$104,809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$107,310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$110,051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$108,555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$107,080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$105,627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$102,412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$99,918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chemeClr val="bg1"/>
                    </a:solidFill>
                  </a:tcPr>
                </a:tc>
                <a:extLst>
                  <a:ext uri="{0D108BD9-81ED-4DB2-BD59-A6C34878D82A}">
                    <a16:rowId xmlns:a16="http://schemas.microsoft.com/office/drawing/2014/main" val="4257091266"/>
                  </a:ext>
                </a:extLst>
              </a:tr>
              <a:tr h="126000">
                <a:tc>
                  <a:txBody>
                    <a:bodyPr/>
                    <a:lstStyle/>
                    <a:p>
                      <a:pPr algn="l" fontAlgn="ctr"/>
                      <a:endPar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$104,809</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$107,310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$110,051</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$108,555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$107,080</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$105,627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$102,412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$99,918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solidFill>
                      <a:schemeClr val="bg1"/>
                    </a:solidFill>
                  </a:tcPr>
                </a:tc>
                <a:extLst>
                  <a:ext uri="{0D108BD9-81ED-4DB2-BD59-A6C34878D82A}">
                    <a16:rowId xmlns:a16="http://schemas.microsoft.com/office/drawing/2014/main" val="2223753611"/>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l"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16728579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$232,451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$228,849</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$225,304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$221,814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$218,377</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$214,994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$211,664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$208,384</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2351752684"/>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213529587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$69,735</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$68,655</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$67,591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$66,544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$65,513</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$64,498</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$63,499</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$62,515</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2774178827"/>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l"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일본</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847402192"/>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$33,894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$33,812</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$33,731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$33,650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$33,570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$33,489</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$27,467</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$23,777</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3271656054"/>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30.0%</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76809038"/>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$10,168</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$10,144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$10,119</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$10,095</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$10,071</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$10,047</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$8,240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$7,133</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699273021"/>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l" fontAlgn="ctr"/>
                      <a:r>
                        <a:rPr lang="en-US" sz="7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271313072"/>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대상매출액</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$83,020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$95,038</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$107,802</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$106,385</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$104,987</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$103,606</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$102,244</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$100,900</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1804085607"/>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로열티율</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a:noFill/>
                    </a:lnR>
                    <a:lnT>
                      <a:noFill/>
                    </a:lnT>
                    <a:lnB>
                      <a:noFill/>
                    </a:lnB>
                    <a:solidFill>
                      <a:schemeClr val="bg1"/>
                    </a:solidFill>
                  </a:tcPr>
                </a:tc>
                <a:extLst>
                  <a:ext uri="{0D108BD9-81ED-4DB2-BD59-A6C34878D82A}">
                    <a16:rowId xmlns:a16="http://schemas.microsoft.com/office/drawing/2014/main" val="1526631613"/>
                  </a:ext>
                </a:extLst>
              </a:tr>
              <a:tr h="126000">
                <a:tc>
                  <a:txBody>
                    <a:bodyPr/>
                    <a:lstStyle/>
                    <a:p>
                      <a:pPr algn="l" fontAlgn="ctr"/>
                      <a:endPar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chemeClr val="bg1"/>
                    </a:solidFill>
                  </a:tcPr>
                </a:tc>
                <a:tc>
                  <a:txBody>
                    <a:bodyPr/>
                    <a:lstStyle/>
                    <a:p>
                      <a:pPr algn="r" fontAlgn="ctr"/>
                      <a:r>
                        <a:rPr lang="ko-KR" altLang="en-US" sz="700" b="0" i="0" u="none" strike="noStrike">
                          <a:solidFill>
                            <a:srgbClr val="000000"/>
                          </a:solidFill>
                          <a:effectLst/>
                          <a:latin typeface="KoPub돋움체 Medium" panose="00000600000000000000" pitchFamily="2" charset="-127"/>
                          <a:ea typeface="KoPub돋움체 Medium" panose="00000600000000000000" pitchFamily="2" charset="-127"/>
                        </a:rPr>
                        <a:t>로열티수입</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$24,906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$28,511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$32,341</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$31,916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$31,496</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$31,082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$30,673</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tc>
                  <a:txBody>
                    <a:bodyPr/>
                    <a:lstStyle/>
                    <a:p>
                      <a:pPr algn="r" fontAlgn="ctr"/>
                      <a:r>
                        <a:rPr lang="en-US" altLang="ko-KR" sz="700" b="0" i="0" u="none" strike="noStrike">
                          <a:solidFill>
                            <a:srgbClr val="000000"/>
                          </a:solidFill>
                          <a:effectLst/>
                          <a:latin typeface="KoPub돋움체 Medium" panose="00000600000000000000" pitchFamily="2" charset="-127"/>
                          <a:ea typeface="KoPub돋움체 Medium" panose="00000600000000000000" pitchFamily="2" charset="-127"/>
                        </a:rPr>
                        <a:t>$30,270</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solidFill>
                      <a:schemeClr val="bg1"/>
                    </a:solidFill>
                  </a:tcPr>
                </a:tc>
                <a:extLst>
                  <a:ext uri="{0D108BD9-81ED-4DB2-BD59-A6C34878D82A}">
                    <a16:rowId xmlns:a16="http://schemas.microsoft.com/office/drawing/2014/main" val="2557622755"/>
                  </a:ext>
                </a:extLst>
              </a:tr>
              <a:tr h="126000">
                <a:tc>
                  <a:txBody>
                    <a:bodyPr/>
                    <a:lstStyle/>
                    <a:p>
                      <a:pPr algn="l" fontAlgn="ct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solidFill>
                      <a:schemeClr val="bg1"/>
                    </a:solidFill>
                  </a:tcPr>
                </a:tc>
                <a:tc>
                  <a:txBody>
                    <a:bodyPr/>
                    <a:lstStyle/>
                    <a:p>
                      <a:pPr algn="l" fontAlgn="ct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Upfront </a:t>
                      </a:r>
                      <a:r>
                        <a:rPr lang="ko-KR" altLang="en-US" sz="700" b="1" i="0" u="none" strike="noStrike">
                          <a:solidFill>
                            <a:srgbClr val="000000"/>
                          </a:solidFill>
                          <a:effectLst/>
                          <a:latin typeface="KoPub돋움체 Medium" panose="00000600000000000000" pitchFamily="2" charset="-127"/>
                          <a:ea typeface="KoPub돋움체 Medium" panose="00000600000000000000" pitchFamily="2" charset="-127"/>
                        </a:rPr>
                        <a:t>및 </a:t>
                      </a:r>
                      <a:r>
                        <a:rPr lang="en-US" sz="700" b="1" i="0" u="none" strike="noStrike">
                          <a:solidFill>
                            <a:srgbClr val="000000"/>
                          </a:solidFill>
                          <a:effectLst/>
                          <a:latin typeface="KoPub돋움체 Medium" panose="00000600000000000000" pitchFamily="2" charset="-127"/>
                          <a:ea typeface="KoPub돋움체 Medium" panose="00000600000000000000" pitchFamily="2" charset="-127"/>
                        </a:rPr>
                        <a:t>Milestone</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tc>
                  <a:txBody>
                    <a:bodyPr/>
                    <a:lstStyle/>
                    <a:p>
                      <a:pPr algn="r" fontAlgn="ctr"/>
                      <a:r>
                        <a:rPr lang="en-US" altLang="ko-KR" sz="7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12700" cap="flat" cmpd="sng" algn="ctr">
                      <a:solidFill>
                        <a:srgbClr val="00338D"/>
                      </a:solidFill>
                      <a:prstDash val="solid"/>
                      <a:round/>
                      <a:headEnd type="none" w="med" len="med"/>
                      <a:tailEnd type="none" w="med" len="med"/>
                    </a:lnB>
                    <a:solidFill>
                      <a:schemeClr val="bg1"/>
                    </a:solidFill>
                  </a:tcPr>
                </a:tc>
                <a:extLst>
                  <a:ext uri="{0D108BD9-81ED-4DB2-BD59-A6C34878D82A}">
                    <a16:rowId xmlns:a16="http://schemas.microsoft.com/office/drawing/2014/main" val="3574840774"/>
                  </a:ext>
                </a:extLst>
              </a:tr>
            </a:tbl>
          </a:graphicData>
        </a:graphic>
      </p:graphicFrame>
    </p:spTree>
    <p:extLst>
      <p:ext uri="{BB962C8B-B14F-4D97-AF65-F5344CB8AC3E}">
        <p14:creationId xmlns:p14="http://schemas.microsoft.com/office/powerpoint/2010/main" val="2525255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평가대상자산과 관련된 추정 매출원가는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Financial Pro Forma</a:t>
            </a:r>
            <a:r>
              <a:rPr lang="en-US" altLang="ko-KR" b="1"/>
              <a:t> </a:t>
            </a:r>
            <a:r>
              <a:rPr lang="en-US" altLang="ko-KR" sz="2000" b="1"/>
              <a:t>- Oregovomab</a:t>
            </a:r>
            <a:r>
              <a:rPr lang="ko-KR" altLang="en-US" sz="2000" b="1"/>
              <a:t> </a:t>
            </a:r>
            <a:r>
              <a:rPr lang="en-US" altLang="ko-KR" sz="2000" b="1"/>
              <a:t>FL/RC : COGS</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Oregovomab-FL : COGS</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4" name="표 3">
            <a:extLst>
              <a:ext uri="{FF2B5EF4-FFF2-40B4-BE49-F238E27FC236}">
                <a16:creationId xmlns:a16="http://schemas.microsoft.com/office/drawing/2014/main" id="{58AF2FF1-304D-C2E4-7059-5791F761CC07}"/>
              </a:ext>
            </a:extLst>
          </p:cNvPr>
          <p:cNvGraphicFramePr>
            <a:graphicFrameLocks noGrp="1"/>
          </p:cNvGraphicFramePr>
          <p:nvPr>
            <p:extLst>
              <p:ext uri="{D42A27DB-BD31-4B8C-83A1-F6EECF244321}">
                <p14:modId xmlns:p14="http://schemas.microsoft.com/office/powerpoint/2010/main" val="3442121343"/>
              </p:ext>
            </p:extLst>
          </p:nvPr>
        </p:nvGraphicFramePr>
        <p:xfrm>
          <a:off x="489600" y="1728000"/>
          <a:ext cx="8928000" cy="1044000"/>
        </p:xfrm>
        <a:graphic>
          <a:graphicData uri="http://schemas.openxmlformats.org/drawingml/2006/table">
            <a:tbl>
              <a:tblPr/>
              <a:tblGrid>
                <a:gridCol w="905648">
                  <a:extLst>
                    <a:ext uri="{9D8B030D-6E8A-4147-A177-3AD203B41FA5}">
                      <a16:colId xmlns:a16="http://schemas.microsoft.com/office/drawing/2014/main" val="2200319082"/>
                    </a:ext>
                  </a:extLst>
                </a:gridCol>
                <a:gridCol w="417786">
                  <a:extLst>
                    <a:ext uri="{9D8B030D-6E8A-4147-A177-3AD203B41FA5}">
                      <a16:colId xmlns:a16="http://schemas.microsoft.com/office/drawing/2014/main" val="2556152895"/>
                    </a:ext>
                  </a:extLst>
                </a:gridCol>
                <a:gridCol w="152566">
                  <a:extLst>
                    <a:ext uri="{9D8B030D-6E8A-4147-A177-3AD203B41FA5}">
                      <a16:colId xmlns:a16="http://schemas.microsoft.com/office/drawing/2014/main" val="961195803"/>
                    </a:ext>
                  </a:extLst>
                </a:gridCol>
                <a:gridCol w="468000">
                  <a:extLst>
                    <a:ext uri="{9D8B030D-6E8A-4147-A177-3AD203B41FA5}">
                      <a16:colId xmlns:a16="http://schemas.microsoft.com/office/drawing/2014/main" val="3973220389"/>
                    </a:ext>
                  </a:extLst>
                </a:gridCol>
                <a:gridCol w="468000">
                  <a:extLst>
                    <a:ext uri="{9D8B030D-6E8A-4147-A177-3AD203B41FA5}">
                      <a16:colId xmlns:a16="http://schemas.microsoft.com/office/drawing/2014/main" val="868488498"/>
                    </a:ext>
                  </a:extLst>
                </a:gridCol>
                <a:gridCol w="468000">
                  <a:extLst>
                    <a:ext uri="{9D8B030D-6E8A-4147-A177-3AD203B41FA5}">
                      <a16:colId xmlns:a16="http://schemas.microsoft.com/office/drawing/2014/main" val="3042193991"/>
                    </a:ext>
                  </a:extLst>
                </a:gridCol>
                <a:gridCol w="504000">
                  <a:extLst>
                    <a:ext uri="{9D8B030D-6E8A-4147-A177-3AD203B41FA5}">
                      <a16:colId xmlns:a16="http://schemas.microsoft.com/office/drawing/2014/main" val="3951720329"/>
                    </a:ext>
                  </a:extLst>
                </a:gridCol>
                <a:gridCol w="504000">
                  <a:extLst>
                    <a:ext uri="{9D8B030D-6E8A-4147-A177-3AD203B41FA5}">
                      <a16:colId xmlns:a16="http://schemas.microsoft.com/office/drawing/2014/main" val="455917336"/>
                    </a:ext>
                  </a:extLst>
                </a:gridCol>
                <a:gridCol w="504000">
                  <a:extLst>
                    <a:ext uri="{9D8B030D-6E8A-4147-A177-3AD203B41FA5}">
                      <a16:colId xmlns:a16="http://schemas.microsoft.com/office/drawing/2014/main" val="2270574186"/>
                    </a:ext>
                  </a:extLst>
                </a:gridCol>
                <a:gridCol w="504000">
                  <a:extLst>
                    <a:ext uri="{9D8B030D-6E8A-4147-A177-3AD203B41FA5}">
                      <a16:colId xmlns:a16="http://schemas.microsoft.com/office/drawing/2014/main" val="3448527248"/>
                    </a:ext>
                  </a:extLst>
                </a:gridCol>
                <a:gridCol w="504000">
                  <a:extLst>
                    <a:ext uri="{9D8B030D-6E8A-4147-A177-3AD203B41FA5}">
                      <a16:colId xmlns:a16="http://schemas.microsoft.com/office/drawing/2014/main" val="300763260"/>
                    </a:ext>
                  </a:extLst>
                </a:gridCol>
                <a:gridCol w="504000">
                  <a:extLst>
                    <a:ext uri="{9D8B030D-6E8A-4147-A177-3AD203B41FA5}">
                      <a16:colId xmlns:a16="http://schemas.microsoft.com/office/drawing/2014/main" val="1263972072"/>
                    </a:ext>
                  </a:extLst>
                </a:gridCol>
                <a:gridCol w="504000">
                  <a:extLst>
                    <a:ext uri="{9D8B030D-6E8A-4147-A177-3AD203B41FA5}">
                      <a16:colId xmlns:a16="http://schemas.microsoft.com/office/drawing/2014/main" val="599386900"/>
                    </a:ext>
                  </a:extLst>
                </a:gridCol>
                <a:gridCol w="504000">
                  <a:extLst>
                    <a:ext uri="{9D8B030D-6E8A-4147-A177-3AD203B41FA5}">
                      <a16:colId xmlns:a16="http://schemas.microsoft.com/office/drawing/2014/main" val="527458025"/>
                    </a:ext>
                  </a:extLst>
                </a:gridCol>
                <a:gridCol w="504000">
                  <a:extLst>
                    <a:ext uri="{9D8B030D-6E8A-4147-A177-3AD203B41FA5}">
                      <a16:colId xmlns:a16="http://schemas.microsoft.com/office/drawing/2014/main" val="3729285825"/>
                    </a:ext>
                  </a:extLst>
                </a:gridCol>
                <a:gridCol w="504000">
                  <a:extLst>
                    <a:ext uri="{9D8B030D-6E8A-4147-A177-3AD203B41FA5}">
                      <a16:colId xmlns:a16="http://schemas.microsoft.com/office/drawing/2014/main" val="2556618460"/>
                    </a:ext>
                  </a:extLst>
                </a:gridCol>
                <a:gridCol w="504000">
                  <a:extLst>
                    <a:ext uri="{9D8B030D-6E8A-4147-A177-3AD203B41FA5}">
                      <a16:colId xmlns:a16="http://schemas.microsoft.com/office/drawing/2014/main" val="2897196026"/>
                    </a:ext>
                  </a:extLst>
                </a:gridCol>
                <a:gridCol w="504000">
                  <a:extLst>
                    <a:ext uri="{9D8B030D-6E8A-4147-A177-3AD203B41FA5}">
                      <a16:colId xmlns:a16="http://schemas.microsoft.com/office/drawing/2014/main" val="1194877014"/>
                    </a:ext>
                  </a:extLst>
                </a:gridCol>
              </a:tblGrid>
              <a:tr h="180000">
                <a:tc>
                  <a:txBody>
                    <a:bodyPr/>
                    <a:lstStyle/>
                    <a:p>
                      <a:pPr algn="l"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USD k)</a:t>
                      </a:r>
                      <a:endPar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3540368831"/>
                  </a:ext>
                </a:extLst>
              </a:tr>
              <a:tr h="144000">
                <a:tc>
                  <a:txBody>
                    <a:bodyPr/>
                    <a:lstStyle/>
                    <a:p>
                      <a:pPr algn="l"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매출원가</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solidFill>
                      <a:srgbClr val="E5F4FB"/>
                    </a:solidFill>
                  </a:tcPr>
                </a:tc>
                <a:tc>
                  <a:txBody>
                    <a:bodyPr/>
                    <a:lstStyle/>
                    <a:p>
                      <a:pPr algn="ct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$20,551</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$65,186</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$89,003</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$109,393</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$141,685</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$153,431</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$166,329</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$169,571</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$172,877</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$176,247</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$179,682</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$183,192</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$186,761</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$164,727</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$134,658</a:t>
                      </a:r>
                    </a:p>
                  </a:txBody>
                  <a:tcPr marL="36000" marR="36000" marT="0" marB="0" anchor="ctr">
                    <a:lnL>
                      <a:noFill/>
                    </a:lnL>
                    <a:lnR>
                      <a:noFill/>
                    </a:lnR>
                    <a:lnT>
                      <a:noFill/>
                    </a:lnT>
                    <a:lnB w="6350" cap="flat" cmpd="sng" algn="ctr">
                      <a:noFill/>
                      <a:prstDash val="solid"/>
                      <a:round/>
                      <a:headEnd type="none" w="med" len="med"/>
                      <a:tailEnd type="none" w="med" len="med"/>
                    </a:lnB>
                    <a:solidFill>
                      <a:srgbClr val="E5F4FB"/>
                    </a:solidFill>
                  </a:tcPr>
                </a:tc>
                <a:extLst>
                  <a:ext uri="{0D108BD9-81ED-4DB2-BD59-A6C34878D82A}">
                    <a16:rowId xmlns:a16="http://schemas.microsoft.com/office/drawing/2014/main" val="1659749564"/>
                  </a:ext>
                </a:extLst>
              </a:tr>
              <a:tr h="144000">
                <a:tc>
                  <a:txBody>
                    <a:bodyPr/>
                    <a:lstStyle/>
                    <a:p>
                      <a:pPr algn="l"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endPar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ct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4246346593"/>
                  </a:ext>
                </a:extLst>
              </a:tr>
              <a:tr h="144000">
                <a:tc>
                  <a:txBody>
                    <a:bodyPr/>
                    <a:lstStyle/>
                    <a:p>
                      <a:pPr algn="l"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    FL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매출원가</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ct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$20,551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$65,186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$89,003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$105,254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$123,339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$125,751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$128,194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$130,693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$133,241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$135,838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$138,486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$141,193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$143,943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$126,961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$103,785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93239500"/>
                  </a:ext>
                </a:extLst>
              </a:tr>
              <a:tr h="144000">
                <a:tc>
                  <a:txBody>
                    <a:bodyPr/>
                    <a:lstStyle/>
                    <a:p>
                      <a:pPr algn="l"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ct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pattFill prst="pct70">
                      <a:fgClr>
                        <a:schemeClr val="tx1"/>
                      </a:fgClr>
                      <a:bgClr>
                        <a:schemeClr val="bg1"/>
                      </a:bgClr>
                    </a:pattFill>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tx1"/>
                      </a:fgClr>
                      <a:bgClr>
                        <a:schemeClr val="bg1"/>
                      </a:bgClr>
                    </a:patt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a:noFill/>
                    </a:lnB>
                  </a:tcPr>
                </a:tc>
                <a:extLst>
                  <a:ext uri="{0D108BD9-81ED-4DB2-BD59-A6C34878D82A}">
                    <a16:rowId xmlns:a16="http://schemas.microsoft.com/office/drawing/2014/main" val="220084263"/>
                  </a:ext>
                </a:extLst>
              </a:tr>
              <a:tr h="144000">
                <a:tc>
                  <a:txBody>
                    <a:bodyPr/>
                    <a:lstStyle/>
                    <a:p>
                      <a:pPr algn="l"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    RC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매출원가</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a:txBody>
                    <a:bodyPr/>
                    <a:lstStyle/>
                    <a:p>
                      <a:pPr algn="ct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endParaRPr kumimoji="0" lang="en-US" altLang="ko-KR" sz="800" b="1"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$4,139</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$18,345</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$27,680</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$38,134</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$38,878</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$39,636</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$40,408</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$41,196</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$41,999</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$42,817</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$37,766</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$30,873</a:t>
                      </a:r>
                    </a:p>
                  </a:txBody>
                  <a:tcPr marL="36000" marR="36000" marT="0" marB="0" anchor="ct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2441477991"/>
                  </a:ext>
                </a:extLst>
              </a:tr>
              <a:tr h="144000">
                <a:tc>
                  <a:txBody>
                    <a:bodyPr/>
                    <a:lstStyle/>
                    <a:p>
                      <a:pPr algn="l"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ct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523935635"/>
                  </a:ext>
                </a:extLst>
              </a:tr>
            </a:tbl>
          </a:graphicData>
        </a:graphic>
      </p:graphicFrame>
      <p:sp>
        <p:nvSpPr>
          <p:cNvPr id="9" name="직사각형 8">
            <a:extLst>
              <a:ext uri="{FF2B5EF4-FFF2-40B4-BE49-F238E27FC236}">
                <a16:creationId xmlns:a16="http://schemas.microsoft.com/office/drawing/2014/main" id="{1216D4D5-A54C-9574-F90A-06D8BD316CC0}"/>
              </a:ext>
            </a:extLst>
          </p:cNvPr>
          <p:cNvSpPr/>
          <p:nvPr/>
        </p:nvSpPr>
        <p:spPr>
          <a:xfrm>
            <a:off x="502976" y="2885919"/>
            <a:ext cx="8928000" cy="2048029"/>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pPr marL="171450" indent="-171450" latinLnBrk="1">
              <a:spcBef>
                <a:spcPts val="600"/>
              </a:spcBef>
              <a:buFont typeface="Wingdings" panose="05000000000000000000" pitchFamily="2" charset="2"/>
              <a:buChar char="§"/>
            </a:pPr>
            <a:r>
              <a:rPr lang="en-US" altLang="ko-KR" sz="900" b="1">
                <a:solidFill>
                  <a:schemeClr val="tx1"/>
                </a:solidFill>
                <a:latin typeface="KoPub돋움체 Light" panose="00000300000000000000" pitchFamily="2" charset="-127"/>
                <a:ea typeface="KoPub돋움체 Light" panose="00000300000000000000" pitchFamily="2" charset="-127"/>
              </a:rPr>
              <a:t>FDA </a:t>
            </a:r>
            <a:r>
              <a:rPr lang="ko-KR" altLang="en-US" sz="900" b="1">
                <a:solidFill>
                  <a:schemeClr val="tx1"/>
                </a:solidFill>
                <a:latin typeface="KoPub돋움체 Light" panose="00000300000000000000" pitchFamily="2" charset="-127"/>
                <a:ea typeface="KoPub돋움체 Light" panose="00000300000000000000" pitchFamily="2" charset="-127"/>
              </a:rPr>
              <a:t>희귀의약품</a:t>
            </a:r>
            <a:r>
              <a:rPr lang="en-US" altLang="ko-KR" sz="900" b="1">
                <a:solidFill>
                  <a:schemeClr val="tx1"/>
                </a:solidFill>
                <a:latin typeface="KoPub돋움체 Light" panose="00000300000000000000" pitchFamily="2" charset="-127"/>
                <a:ea typeface="KoPub돋움체 Light" panose="00000300000000000000" pitchFamily="2" charset="-127"/>
              </a:rPr>
              <a:t>(ODD) </a:t>
            </a:r>
            <a:r>
              <a:rPr lang="ko-KR" altLang="en-US" sz="900" b="1">
                <a:solidFill>
                  <a:schemeClr val="tx1"/>
                </a:solidFill>
                <a:latin typeface="KoPub돋움체 Light" panose="00000300000000000000" pitchFamily="2" charset="-127"/>
                <a:ea typeface="KoPub돋움체 Light" panose="00000300000000000000" pitchFamily="2" charset="-127"/>
              </a:rPr>
              <a:t>지정 된 신약을</a:t>
            </a:r>
            <a:r>
              <a:rPr lang="en-US" altLang="ko-KR" sz="900" b="1">
                <a:solidFill>
                  <a:schemeClr val="tx1"/>
                </a:solidFill>
                <a:latin typeface="KoPub돋움체 Light" panose="00000300000000000000" pitchFamily="2" charset="-127"/>
                <a:ea typeface="KoPub돋움체 Light" panose="00000300000000000000" pitchFamily="2" charset="-127"/>
              </a:rPr>
              <a:t> </a:t>
            </a:r>
            <a:r>
              <a:rPr lang="ko-KR" altLang="en-US" sz="900" b="1">
                <a:solidFill>
                  <a:schemeClr val="tx1"/>
                </a:solidFill>
                <a:latin typeface="KoPub돋움체 Light" panose="00000300000000000000" pitchFamily="2" charset="-127"/>
                <a:ea typeface="KoPub돋움체 Light" panose="00000300000000000000" pitchFamily="2" charset="-127"/>
              </a:rPr>
              <a:t>상업화 한 제조사 </a:t>
            </a:r>
            <a:r>
              <a:rPr lang="en-US" altLang="ko-KR" sz="900" b="1">
                <a:solidFill>
                  <a:schemeClr val="tx1"/>
                </a:solidFill>
                <a:latin typeface="KoPub돋움체 Light" panose="00000300000000000000" pitchFamily="2" charset="-127"/>
                <a:ea typeface="KoPub돋움체 Light" panose="00000300000000000000" pitchFamily="2" charset="-127"/>
              </a:rPr>
              <a:t>6</a:t>
            </a:r>
            <a:r>
              <a:rPr lang="ko-KR" altLang="en-US" sz="900" b="1">
                <a:solidFill>
                  <a:schemeClr val="tx1"/>
                </a:solidFill>
                <a:latin typeface="KoPub돋움체 Light" panose="00000300000000000000" pitchFamily="2" charset="-127"/>
                <a:ea typeface="KoPub돋움체 Light" panose="00000300000000000000" pitchFamily="2" charset="-127"/>
              </a:rPr>
              <a:t>개사를 대상으로 하여</a:t>
            </a:r>
            <a:r>
              <a:rPr lang="en-US" altLang="ko-KR" sz="900" b="1">
                <a:solidFill>
                  <a:schemeClr val="tx1"/>
                </a:solidFill>
                <a:latin typeface="KoPub돋움체 Light" panose="00000300000000000000" pitchFamily="2" charset="-127"/>
                <a:ea typeface="KoPub돋움체 Light" panose="00000300000000000000" pitchFamily="2" charset="-127"/>
              </a:rPr>
              <a:t>, </a:t>
            </a:r>
            <a:r>
              <a:rPr lang="ko-KR" altLang="en-US" sz="900" b="1">
                <a:solidFill>
                  <a:schemeClr val="tx1"/>
                </a:solidFill>
                <a:latin typeface="KoPub돋움체 Light" panose="00000300000000000000" pitchFamily="2" charset="-127"/>
                <a:ea typeface="KoPub돋움체 Light" panose="00000300000000000000" pitchFamily="2" charset="-127"/>
              </a:rPr>
              <a:t>대상회사들의 신약 상업화 이후 </a:t>
            </a:r>
            <a:r>
              <a:rPr lang="en-US" altLang="ko-KR" sz="900" b="1">
                <a:solidFill>
                  <a:schemeClr val="tx1"/>
                </a:solidFill>
                <a:latin typeface="KoPub돋움체 Light" panose="00000300000000000000" pitchFamily="2" charset="-127"/>
                <a:ea typeface="KoPub돋움체 Light" panose="00000300000000000000" pitchFamily="2" charset="-127"/>
              </a:rPr>
              <a:t>5</a:t>
            </a:r>
            <a:r>
              <a:rPr lang="ko-KR" altLang="en-US" sz="900" b="1">
                <a:solidFill>
                  <a:schemeClr val="tx1"/>
                </a:solidFill>
                <a:latin typeface="KoPub돋움체 Light" panose="00000300000000000000" pitchFamily="2" charset="-127"/>
                <a:ea typeface="KoPub돋움체 Light" panose="00000300000000000000" pitchFamily="2" charset="-127"/>
              </a:rPr>
              <a:t>개년 간의 평균 매출 대비 매출원가율</a:t>
            </a:r>
            <a:r>
              <a:rPr lang="en-US" altLang="ko-KR" sz="900" b="1">
                <a:solidFill>
                  <a:schemeClr val="tx1"/>
                </a:solidFill>
                <a:latin typeface="KoPub돋움체 Light" panose="00000300000000000000" pitchFamily="2" charset="-127"/>
                <a:ea typeface="KoPub돋움체 Light" panose="00000300000000000000" pitchFamily="2" charset="-127"/>
              </a:rPr>
              <a:t>(10.9%)</a:t>
            </a:r>
            <a:r>
              <a:rPr lang="ko-KR" altLang="en-US" sz="900" b="1">
                <a:solidFill>
                  <a:schemeClr val="tx1"/>
                </a:solidFill>
                <a:latin typeface="KoPub돋움체 Light" panose="00000300000000000000" pitchFamily="2" charset="-127"/>
                <a:ea typeface="KoPub돋움체 Light" panose="00000300000000000000" pitchFamily="2" charset="-127"/>
              </a:rPr>
              <a:t> 준용</a:t>
            </a:r>
            <a:endParaRPr lang="en-US" altLang="ko-KR" sz="900" b="1">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Oregovomab-FL/RC</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의 예상 직접 판매매출 대비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10.9%</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의 매출원가가 발생할 것을 가정함</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marL="259200" indent="-171450" latinLnBrk="1">
              <a:spcBef>
                <a:spcPts val="600"/>
              </a:spcBef>
              <a:buFont typeface="Wingdings" panose="05000000000000000000" pitchFamily="2" charset="2"/>
              <a:buChar char="ü"/>
            </a:pP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일부 </a:t>
            </a:r>
            <a:r>
              <a:rPr lang="ko-KR" altLang="en-US" sz="900" b="0" i="0" u="none" strike="noStrike" err="1">
                <a:solidFill>
                  <a:srgbClr val="000000"/>
                </a:solidFill>
                <a:effectLst/>
                <a:latin typeface="KoPub돋움체 Medium" panose="00000600000000000000" pitchFamily="2" charset="-127"/>
                <a:ea typeface="KoPub돋움체 Medium" panose="00000600000000000000" pitchFamily="2" charset="-127"/>
              </a:rPr>
              <a:t>비경상적</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원가율 및 매출원가 중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R&amp;D</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비용의 구분이 어려운 제약사 제외</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p:txBody>
      </p:sp>
      <p:graphicFrame>
        <p:nvGraphicFramePr>
          <p:cNvPr id="11" name="표 10">
            <a:extLst>
              <a:ext uri="{FF2B5EF4-FFF2-40B4-BE49-F238E27FC236}">
                <a16:creationId xmlns:a16="http://schemas.microsoft.com/office/drawing/2014/main" id="{16C27D8E-DB95-E935-455C-2B343086A569}"/>
              </a:ext>
            </a:extLst>
          </p:cNvPr>
          <p:cNvGraphicFramePr>
            <a:graphicFrameLocks noGrp="1"/>
          </p:cNvGraphicFramePr>
          <p:nvPr>
            <p:extLst>
              <p:ext uri="{D42A27DB-BD31-4B8C-83A1-F6EECF244321}">
                <p14:modId xmlns:p14="http://schemas.microsoft.com/office/powerpoint/2010/main" val="801366060"/>
              </p:ext>
            </p:extLst>
          </p:nvPr>
        </p:nvGraphicFramePr>
        <p:xfrm>
          <a:off x="853827" y="3661476"/>
          <a:ext cx="6407129" cy="1134000"/>
        </p:xfrm>
        <a:graphic>
          <a:graphicData uri="http://schemas.openxmlformats.org/drawingml/2006/table">
            <a:tbl>
              <a:tblPr/>
              <a:tblGrid>
                <a:gridCol w="1140107">
                  <a:extLst>
                    <a:ext uri="{9D8B030D-6E8A-4147-A177-3AD203B41FA5}">
                      <a16:colId xmlns:a16="http://schemas.microsoft.com/office/drawing/2014/main" val="3488983242"/>
                    </a:ext>
                  </a:extLst>
                </a:gridCol>
                <a:gridCol w="969695">
                  <a:extLst>
                    <a:ext uri="{9D8B030D-6E8A-4147-A177-3AD203B41FA5}">
                      <a16:colId xmlns:a16="http://schemas.microsoft.com/office/drawing/2014/main" val="3908473006"/>
                    </a:ext>
                  </a:extLst>
                </a:gridCol>
                <a:gridCol w="969695">
                  <a:extLst>
                    <a:ext uri="{9D8B030D-6E8A-4147-A177-3AD203B41FA5}">
                      <a16:colId xmlns:a16="http://schemas.microsoft.com/office/drawing/2014/main" val="2535707542"/>
                    </a:ext>
                  </a:extLst>
                </a:gridCol>
                <a:gridCol w="2064520">
                  <a:extLst>
                    <a:ext uri="{9D8B030D-6E8A-4147-A177-3AD203B41FA5}">
                      <a16:colId xmlns:a16="http://schemas.microsoft.com/office/drawing/2014/main" val="466645563"/>
                    </a:ext>
                  </a:extLst>
                </a:gridCol>
                <a:gridCol w="1263112">
                  <a:extLst>
                    <a:ext uri="{9D8B030D-6E8A-4147-A177-3AD203B41FA5}">
                      <a16:colId xmlns:a16="http://schemas.microsoft.com/office/drawing/2014/main" val="1691565829"/>
                    </a:ext>
                  </a:extLst>
                </a:gridCol>
              </a:tblGrid>
              <a:tr h="162000">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제약사</a:t>
                      </a:r>
                      <a:endPar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rtl="0" fontAlgn="ct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국가</a:t>
                      </a: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rtl="0" fontAlgn="ctr"/>
                      <a:r>
                        <a:rPr lang="ko-KR" altLang="en-US" sz="800" b="1" i="0" u="none" strike="noStrike" err="1">
                          <a:solidFill>
                            <a:srgbClr val="FFFFFF"/>
                          </a:solidFill>
                          <a:effectLst/>
                          <a:latin typeface="KoPub돋움체 Medium" panose="00000600000000000000" pitchFamily="2" charset="-127"/>
                          <a:ea typeface="KoPub돋움체 Medium" panose="00000600000000000000" pitchFamily="2" charset="-127"/>
                        </a:rPr>
                        <a:t>신약명</a:t>
                      </a: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rtl="0" fontAlgn="ct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대상 질환</a:t>
                      </a: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algn="ctr" rtl="0" fontAlgn="ct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상업화 시작연도</a:t>
                      </a: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637101487"/>
                  </a:ext>
                </a:extLst>
              </a:tr>
              <a:tr h="162000">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Shanghai </a:t>
                      </a:r>
                      <a:r>
                        <a:rPr lang="en-US" altLang="ko-KR" sz="800" b="0" i="0" u="none" strike="noStrike" err="1">
                          <a:solidFill>
                            <a:srgbClr val="000000"/>
                          </a:solidFill>
                          <a:effectLst/>
                          <a:latin typeface="KoPub돋움체 Medium" panose="00000600000000000000" pitchFamily="2" charset="-127"/>
                          <a:ea typeface="KoPub돋움체 Medium" panose="00000600000000000000" pitchFamily="2" charset="-127"/>
                        </a:rPr>
                        <a:t>Junshi</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China</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err="1">
                          <a:solidFill>
                            <a:srgbClr val="000000"/>
                          </a:solidFill>
                          <a:effectLst/>
                          <a:latin typeface="KoPub돋움체 Medium" panose="00000600000000000000" pitchFamily="2" charset="-127"/>
                          <a:ea typeface="KoPub돋움체 Medium" panose="00000600000000000000" pitchFamily="2" charset="-127"/>
                        </a:rPr>
                        <a:t>Toripalimab</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Auto-immunity and neurologic diseases</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2019</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57074215"/>
                  </a:ext>
                </a:extLst>
              </a:tr>
              <a:tr h="162000">
                <a:tc>
                  <a:txBody>
                    <a:bodyPr/>
                    <a:lstStyle/>
                    <a:p>
                      <a:pPr algn="ctr" rtl="0" fontAlgn="ctr"/>
                      <a:r>
                        <a:rPr lang="en-US" altLang="ko-KR" sz="800" b="0" i="0" u="none" strike="noStrike" err="1">
                          <a:solidFill>
                            <a:srgbClr val="000000"/>
                          </a:solidFill>
                          <a:effectLst/>
                          <a:latin typeface="KoPub돋움체 Medium" panose="00000600000000000000" pitchFamily="2" charset="-127"/>
                          <a:ea typeface="KoPub돋움체 Medium" panose="00000600000000000000" pitchFamily="2" charset="-127"/>
                        </a:rPr>
                        <a:t>Abraxis</a:t>
                      </a: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United States</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Abraxane</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Breast, lung and pancreatic cancer</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2005</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53084686"/>
                  </a:ext>
                </a:extLst>
              </a:tr>
              <a:tr h="162000">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Celgene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United States</a:t>
                      </a:r>
                      <a:endParaRPr kumimoji="0" lang="ko-KR" altLang="en-US"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THALOMID</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Skin Cancer</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1998</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57027190"/>
                  </a:ext>
                </a:extLst>
              </a:tr>
              <a:tr h="162000">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OSI Pharm</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United States</a:t>
                      </a:r>
                      <a:endParaRPr kumimoji="0" lang="ko-KR" altLang="en-US"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err="1">
                          <a:solidFill>
                            <a:srgbClr val="000000"/>
                          </a:solidFill>
                          <a:effectLst/>
                          <a:latin typeface="KoPub돋움체 Medium" panose="00000600000000000000" pitchFamily="2" charset="-127"/>
                          <a:ea typeface="KoPub돋움체 Medium" panose="00000600000000000000" pitchFamily="2" charset="-127"/>
                        </a:rPr>
                        <a:t>Tarceva</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Lung</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Cancer</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2004</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79745938"/>
                  </a:ext>
                </a:extLst>
              </a:tr>
              <a:tr h="162000">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0" i="0" u="none" strike="noStrike" err="1">
                          <a:solidFill>
                            <a:srgbClr val="000000"/>
                          </a:solidFill>
                          <a:effectLst/>
                          <a:latin typeface="KoPub돋움체 Medium" panose="00000600000000000000" pitchFamily="2" charset="-127"/>
                          <a:ea typeface="KoPub돋움체 Medium" panose="00000600000000000000" pitchFamily="2" charset="-127"/>
                        </a:rPr>
                        <a:t>Exelixis</a:t>
                      </a: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United States</a:t>
                      </a:r>
                      <a:endParaRPr kumimoji="0" lang="ko-KR" altLang="en-US"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err="1">
                          <a:solidFill>
                            <a:srgbClr val="000000"/>
                          </a:solidFill>
                          <a:effectLst/>
                          <a:latin typeface="KoPub돋움체 Medium" panose="00000600000000000000" pitchFamily="2" charset="-127"/>
                          <a:ea typeface="KoPub돋움체 Medium" panose="00000600000000000000" pitchFamily="2" charset="-127"/>
                        </a:rPr>
                        <a:t>Cabozantinib</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Variety of cancers</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2017</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59753565"/>
                  </a:ext>
                </a:extLst>
              </a:tr>
              <a:tr h="162000">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Blueprint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United States</a:t>
                      </a:r>
                      <a:endParaRPr kumimoji="0" lang="ko-KR" altLang="en-US" sz="8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AVAPRITINIB</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Stomach, lung and thyroid</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2018</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39942113"/>
                  </a:ext>
                </a:extLst>
              </a:tr>
            </a:tbl>
          </a:graphicData>
        </a:graphic>
      </p:graphicFrame>
    </p:spTree>
    <p:extLst>
      <p:ext uri="{BB962C8B-B14F-4D97-AF65-F5344CB8AC3E}">
        <p14:creationId xmlns:p14="http://schemas.microsoft.com/office/powerpoint/2010/main" val="4153495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(Oregovomab-FC/RC)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과 관련된 추정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판매비와관리비는</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Financial Pro Forma</a:t>
            </a:r>
            <a:r>
              <a:rPr lang="en-US" altLang="ko-KR" b="1"/>
              <a:t> </a:t>
            </a:r>
            <a:r>
              <a:rPr lang="en-US" altLang="ko-KR" sz="2000" b="1"/>
              <a:t>- Oregovomab</a:t>
            </a:r>
            <a:r>
              <a:rPr lang="ko-KR" altLang="en-US" sz="2000" b="1"/>
              <a:t> </a:t>
            </a:r>
            <a:r>
              <a:rPr lang="en-US" altLang="ko-KR" sz="2000" b="1"/>
              <a:t>FL/RC : SG&amp;A</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Oregovomab-FL : SG&amp;A</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7" name="표 6">
            <a:extLst>
              <a:ext uri="{FF2B5EF4-FFF2-40B4-BE49-F238E27FC236}">
                <a16:creationId xmlns:a16="http://schemas.microsoft.com/office/drawing/2014/main" id="{382FC882-7538-3C77-7DAB-822920DBE5B7}"/>
              </a:ext>
            </a:extLst>
          </p:cNvPr>
          <p:cNvGraphicFramePr>
            <a:graphicFrameLocks noGrp="1"/>
          </p:cNvGraphicFramePr>
          <p:nvPr>
            <p:extLst>
              <p:ext uri="{D42A27DB-BD31-4B8C-83A1-F6EECF244321}">
                <p14:modId xmlns:p14="http://schemas.microsoft.com/office/powerpoint/2010/main" val="775838399"/>
              </p:ext>
            </p:extLst>
          </p:nvPr>
        </p:nvGraphicFramePr>
        <p:xfrm>
          <a:off x="488950" y="1728000"/>
          <a:ext cx="9000003" cy="2196000"/>
        </p:xfrm>
        <a:graphic>
          <a:graphicData uri="http://schemas.openxmlformats.org/drawingml/2006/table">
            <a:tbl>
              <a:tblPr/>
              <a:tblGrid>
                <a:gridCol w="929947">
                  <a:extLst>
                    <a:ext uri="{9D8B030D-6E8A-4147-A177-3AD203B41FA5}">
                      <a16:colId xmlns:a16="http://schemas.microsoft.com/office/drawing/2014/main" val="878629299"/>
                    </a:ext>
                  </a:extLst>
                </a:gridCol>
                <a:gridCol w="591206">
                  <a:extLst>
                    <a:ext uri="{9D8B030D-6E8A-4147-A177-3AD203B41FA5}">
                      <a16:colId xmlns:a16="http://schemas.microsoft.com/office/drawing/2014/main" val="1275617580"/>
                    </a:ext>
                  </a:extLst>
                </a:gridCol>
                <a:gridCol w="498590">
                  <a:extLst>
                    <a:ext uri="{9D8B030D-6E8A-4147-A177-3AD203B41FA5}">
                      <a16:colId xmlns:a16="http://schemas.microsoft.com/office/drawing/2014/main" val="3728329150"/>
                    </a:ext>
                  </a:extLst>
                </a:gridCol>
                <a:gridCol w="498590">
                  <a:extLst>
                    <a:ext uri="{9D8B030D-6E8A-4147-A177-3AD203B41FA5}">
                      <a16:colId xmlns:a16="http://schemas.microsoft.com/office/drawing/2014/main" val="1430864979"/>
                    </a:ext>
                  </a:extLst>
                </a:gridCol>
                <a:gridCol w="498590">
                  <a:extLst>
                    <a:ext uri="{9D8B030D-6E8A-4147-A177-3AD203B41FA5}">
                      <a16:colId xmlns:a16="http://schemas.microsoft.com/office/drawing/2014/main" val="232006935"/>
                    </a:ext>
                  </a:extLst>
                </a:gridCol>
                <a:gridCol w="498590">
                  <a:extLst>
                    <a:ext uri="{9D8B030D-6E8A-4147-A177-3AD203B41FA5}">
                      <a16:colId xmlns:a16="http://schemas.microsoft.com/office/drawing/2014/main" val="3086287548"/>
                    </a:ext>
                  </a:extLst>
                </a:gridCol>
                <a:gridCol w="498590">
                  <a:extLst>
                    <a:ext uri="{9D8B030D-6E8A-4147-A177-3AD203B41FA5}">
                      <a16:colId xmlns:a16="http://schemas.microsoft.com/office/drawing/2014/main" val="3212602840"/>
                    </a:ext>
                  </a:extLst>
                </a:gridCol>
                <a:gridCol w="498590">
                  <a:extLst>
                    <a:ext uri="{9D8B030D-6E8A-4147-A177-3AD203B41FA5}">
                      <a16:colId xmlns:a16="http://schemas.microsoft.com/office/drawing/2014/main" val="2211279929"/>
                    </a:ext>
                  </a:extLst>
                </a:gridCol>
                <a:gridCol w="498590">
                  <a:extLst>
                    <a:ext uri="{9D8B030D-6E8A-4147-A177-3AD203B41FA5}">
                      <a16:colId xmlns:a16="http://schemas.microsoft.com/office/drawing/2014/main" val="2310366278"/>
                    </a:ext>
                  </a:extLst>
                </a:gridCol>
                <a:gridCol w="498590">
                  <a:extLst>
                    <a:ext uri="{9D8B030D-6E8A-4147-A177-3AD203B41FA5}">
                      <a16:colId xmlns:a16="http://schemas.microsoft.com/office/drawing/2014/main" val="675157118"/>
                    </a:ext>
                  </a:extLst>
                </a:gridCol>
                <a:gridCol w="498590">
                  <a:extLst>
                    <a:ext uri="{9D8B030D-6E8A-4147-A177-3AD203B41FA5}">
                      <a16:colId xmlns:a16="http://schemas.microsoft.com/office/drawing/2014/main" val="3556675420"/>
                    </a:ext>
                  </a:extLst>
                </a:gridCol>
                <a:gridCol w="498590">
                  <a:extLst>
                    <a:ext uri="{9D8B030D-6E8A-4147-A177-3AD203B41FA5}">
                      <a16:colId xmlns:a16="http://schemas.microsoft.com/office/drawing/2014/main" val="144154174"/>
                    </a:ext>
                  </a:extLst>
                </a:gridCol>
                <a:gridCol w="498590">
                  <a:extLst>
                    <a:ext uri="{9D8B030D-6E8A-4147-A177-3AD203B41FA5}">
                      <a16:colId xmlns:a16="http://schemas.microsoft.com/office/drawing/2014/main" val="1960299644"/>
                    </a:ext>
                  </a:extLst>
                </a:gridCol>
                <a:gridCol w="498590">
                  <a:extLst>
                    <a:ext uri="{9D8B030D-6E8A-4147-A177-3AD203B41FA5}">
                      <a16:colId xmlns:a16="http://schemas.microsoft.com/office/drawing/2014/main" val="3887604155"/>
                    </a:ext>
                  </a:extLst>
                </a:gridCol>
                <a:gridCol w="498590">
                  <a:extLst>
                    <a:ext uri="{9D8B030D-6E8A-4147-A177-3AD203B41FA5}">
                      <a16:colId xmlns:a16="http://schemas.microsoft.com/office/drawing/2014/main" val="2648364502"/>
                    </a:ext>
                  </a:extLst>
                </a:gridCol>
                <a:gridCol w="498590">
                  <a:extLst>
                    <a:ext uri="{9D8B030D-6E8A-4147-A177-3AD203B41FA5}">
                      <a16:colId xmlns:a16="http://schemas.microsoft.com/office/drawing/2014/main" val="839241183"/>
                    </a:ext>
                  </a:extLst>
                </a:gridCol>
                <a:gridCol w="498590">
                  <a:extLst>
                    <a:ext uri="{9D8B030D-6E8A-4147-A177-3AD203B41FA5}">
                      <a16:colId xmlns:a16="http://schemas.microsoft.com/office/drawing/2014/main" val="381779518"/>
                    </a:ext>
                  </a:extLst>
                </a:gridCol>
              </a:tblGrid>
              <a:tr h="180000">
                <a:tc>
                  <a:txBody>
                    <a:bodyPr/>
                    <a:lstStyle/>
                    <a:p>
                      <a:pPr algn="l"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2023-25(F)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359373165"/>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판매비와관리비 계</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$36,000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$180,925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$205,841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$234,155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$294,384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$330,878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$333,223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$340,472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$349,591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$367,966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$380,043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$393,182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$407,294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$421,532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$384,872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$330,571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extLst>
                  <a:ext uri="{0D108BD9-81ED-4DB2-BD59-A6C34878D82A}">
                    <a16:rowId xmlns:a16="http://schemas.microsoft.com/office/drawing/2014/main" val="258296202"/>
                  </a:ext>
                </a:extLst>
              </a:tr>
              <a:tr h="144000">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96.0%</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34.4%</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28.7%</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30.5%</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29.2%</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28.9%</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29.0%</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29.2%</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30.1%</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30.5%</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31.0%</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31.5%</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31.9%</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33.1%</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34.7%</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2688886495"/>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상업화 전 판관비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$36,000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$4,000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no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dot"/>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1036570993"/>
                  </a:ext>
                </a:extLst>
              </a:tr>
              <a:tr h="144000">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no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2.1%</a:t>
                      </a:r>
                    </a:p>
                  </a:txBody>
                  <a:tcPr marL="36000" marR="36000" marT="0" marB="0" anchor="ctr">
                    <a:lnL>
                      <a:noFill/>
                    </a:lnL>
                    <a:lnR>
                      <a:noFill/>
                    </a:lnR>
                    <a:lnT>
                      <a:noFill/>
                    </a:lnT>
                    <a:lnB w="6350" cap="flat" cmpd="sng" algn="ctr">
                      <a:noFill/>
                      <a:prstDash val="dot"/>
                      <a:round/>
                      <a:headEnd type="none" w="med" len="med"/>
                      <a:tailEnd type="none" w="med" len="med"/>
                    </a:lnB>
                    <a:no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tc>
                  <a:txBody>
                    <a:bodyPr/>
                    <a:lstStyle/>
                    <a:p>
                      <a:pPr algn="r"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noFill/>
                      <a:prstDash val="dot"/>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2175534813"/>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인건비</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$55,859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$57,537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$60,462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$80,420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$91,839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$94,944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$98,290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$102,805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$111,003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$115,995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$121,394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$127,143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$132,906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$123,701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$108,668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extLst>
                  <a:ext uri="{0D108BD9-81ED-4DB2-BD59-A6C34878D82A}">
                    <a16:rowId xmlns:a16="http://schemas.microsoft.com/office/drawing/2014/main" val="3373493660"/>
                  </a:ext>
                </a:extLst>
              </a:tr>
              <a:tr h="144000">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pattFill prst="pct70">
                      <a:fgClr>
                        <a:schemeClr val="tx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29.6%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8.3%</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9.3%</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extLst>
                  <a:ext uri="{0D108BD9-81ED-4DB2-BD59-A6C34878D82A}">
                    <a16:rowId xmlns:a16="http://schemas.microsoft.com/office/drawing/2014/main" val="4017092260"/>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채용</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교육비</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$15,512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$4,593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$4,730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$10,964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$11,785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$9,484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$9,900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$9,249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$9,695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$10,141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$10,625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$11,173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$11,690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$10,315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$8,749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extLst>
                  <a:ext uri="{0D108BD9-81ED-4DB2-BD59-A6C34878D82A}">
                    <a16:rowId xmlns:a16="http://schemas.microsoft.com/office/drawing/2014/main" val="4265731113"/>
                  </a:ext>
                </a:extLst>
              </a:tr>
              <a:tr h="144000">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pattFill prst="pct70">
                      <a:fgClr>
                        <a:schemeClr val="tx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0.9%</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0.9%</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0.9%</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0.9%</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extLst>
                  <a:ext uri="{0D108BD9-81ED-4DB2-BD59-A6C34878D82A}">
                    <a16:rowId xmlns:a16="http://schemas.microsoft.com/office/drawing/2014/main" val="3656772524"/>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광고선전비</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$25,735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$47,241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$58,894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$63,854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$69,432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$68,576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$68,089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$68,310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$68,680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$69,183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$69,805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$70,537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$71,362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$62,902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$51,563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extLst>
                  <a:ext uri="{0D108BD9-81ED-4DB2-BD59-A6C34878D82A}">
                    <a16:rowId xmlns:a16="http://schemas.microsoft.com/office/drawing/2014/main" val="3923110438"/>
                  </a:ext>
                </a:extLst>
              </a:tr>
              <a:tr h="144000">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pattFill prst="pct70">
                      <a:fgClr>
                        <a:schemeClr val="tx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13.7%</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7.9%</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5.9%</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5.7%</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5.5%</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extLst>
                  <a:ext uri="{0D108BD9-81ED-4DB2-BD59-A6C34878D82A}">
                    <a16:rowId xmlns:a16="http://schemas.microsoft.com/office/drawing/2014/main" val="1043296614"/>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기타판관비</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ko-KR" altLang="en-US"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$26,742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$34,718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$39,823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$50,830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$58,559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$60,252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$62,051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$64,349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$68,198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$70,711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$73,404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$76,253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$79,114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$72,492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$62,420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extLst>
                  <a:ext uri="{0D108BD9-81ED-4DB2-BD59-A6C34878D82A}">
                    <a16:rowId xmlns:a16="http://schemas.microsoft.com/office/drawing/2014/main" val="879381740"/>
                  </a:ext>
                </a:extLst>
              </a:tr>
              <a:tr h="144000">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pattFill prst="pct70">
                      <a:fgClr>
                        <a:schemeClr val="tx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4.9%</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5.3%</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5.3%</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5.7%</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5.9%</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6.0%</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extLst>
                  <a:ext uri="{0D108BD9-81ED-4DB2-BD59-A6C34878D82A}">
                    <a16:rowId xmlns:a16="http://schemas.microsoft.com/office/drawing/2014/main" val="2400586906"/>
                  </a:ext>
                </a:extLst>
              </a:tr>
              <a:tr h="144000">
                <a:tc>
                  <a:txBody>
                    <a:bodyPr/>
                    <a:lstStyle/>
                    <a:p>
                      <a:pPr algn="l" rtl="0"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General Provisions</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$53,078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$61,752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$70,247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$88,315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$99,263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$99,967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$102,142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$104,877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$110,390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$114,013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$117,955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$122,188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$126,460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$115,462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$99,171 </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extLst>
                  <a:ext uri="{0D108BD9-81ED-4DB2-BD59-A6C34878D82A}">
                    <a16:rowId xmlns:a16="http://schemas.microsoft.com/office/drawing/2014/main" val="1592980811"/>
                  </a:ext>
                </a:extLst>
              </a:tr>
              <a:tr h="144000">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28.2%</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10.3%</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8.6%</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9.1%</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8.8%</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8.7%</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8.7%</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8.7%</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9.0%</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9.2%</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9.3%</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9.4%</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9.6%</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9.9%</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10.4%</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998482269"/>
                  </a:ext>
                </a:extLst>
              </a:tr>
            </a:tbl>
          </a:graphicData>
        </a:graphic>
      </p:graphicFrame>
      <p:grpSp>
        <p:nvGrpSpPr>
          <p:cNvPr id="2" name="그룹 1">
            <a:extLst>
              <a:ext uri="{FF2B5EF4-FFF2-40B4-BE49-F238E27FC236}">
                <a16:creationId xmlns:a16="http://schemas.microsoft.com/office/drawing/2014/main" id="{1849F762-A3DF-69E6-383A-89958851A29D}"/>
              </a:ext>
            </a:extLst>
          </p:cNvPr>
          <p:cNvGrpSpPr/>
          <p:nvPr/>
        </p:nvGrpSpPr>
        <p:grpSpPr>
          <a:xfrm>
            <a:off x="489836" y="4012432"/>
            <a:ext cx="8914074" cy="288000"/>
            <a:chOff x="452439" y="1416168"/>
            <a:chExt cx="4392613" cy="288000"/>
          </a:xfrm>
        </p:grpSpPr>
        <p:sp>
          <p:nvSpPr>
            <p:cNvPr id="3" name="TextBox 2">
              <a:extLst>
                <a:ext uri="{FF2B5EF4-FFF2-40B4-BE49-F238E27FC236}">
                  <a16:creationId xmlns:a16="http://schemas.microsoft.com/office/drawing/2014/main" id="{05016550-339A-9F70-D8ED-7095267E07C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Oregovomab-RC : SG&amp;A</a:t>
              </a:r>
            </a:p>
          </p:txBody>
        </p:sp>
        <p:cxnSp>
          <p:nvCxnSpPr>
            <p:cNvPr id="5" name="직선 연결선 4">
              <a:extLst>
                <a:ext uri="{FF2B5EF4-FFF2-40B4-BE49-F238E27FC236}">
                  <a16:creationId xmlns:a16="http://schemas.microsoft.com/office/drawing/2014/main" id="{9ADB8A08-F396-7A41-F25D-B2396E4F7B9A}"/>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21C67F45-0E04-7E18-3B5D-EA88B8C3D6C3}"/>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9" name="표 8">
            <a:extLst>
              <a:ext uri="{FF2B5EF4-FFF2-40B4-BE49-F238E27FC236}">
                <a16:creationId xmlns:a16="http://schemas.microsoft.com/office/drawing/2014/main" id="{4640CA31-0BCC-74FA-3413-9FA9FAAF26C2}"/>
              </a:ext>
            </a:extLst>
          </p:cNvPr>
          <p:cNvGraphicFramePr>
            <a:graphicFrameLocks noGrp="1"/>
          </p:cNvGraphicFramePr>
          <p:nvPr>
            <p:extLst>
              <p:ext uri="{D42A27DB-BD31-4B8C-83A1-F6EECF244321}">
                <p14:modId xmlns:p14="http://schemas.microsoft.com/office/powerpoint/2010/main" val="1641478698"/>
              </p:ext>
            </p:extLst>
          </p:nvPr>
        </p:nvGraphicFramePr>
        <p:xfrm>
          <a:off x="502976" y="4449818"/>
          <a:ext cx="9000003" cy="1908000"/>
        </p:xfrm>
        <a:graphic>
          <a:graphicData uri="http://schemas.openxmlformats.org/drawingml/2006/table">
            <a:tbl>
              <a:tblPr/>
              <a:tblGrid>
                <a:gridCol w="929947">
                  <a:extLst>
                    <a:ext uri="{9D8B030D-6E8A-4147-A177-3AD203B41FA5}">
                      <a16:colId xmlns:a16="http://schemas.microsoft.com/office/drawing/2014/main" val="878629299"/>
                    </a:ext>
                  </a:extLst>
                </a:gridCol>
                <a:gridCol w="591206">
                  <a:extLst>
                    <a:ext uri="{9D8B030D-6E8A-4147-A177-3AD203B41FA5}">
                      <a16:colId xmlns:a16="http://schemas.microsoft.com/office/drawing/2014/main" val="1275617580"/>
                    </a:ext>
                  </a:extLst>
                </a:gridCol>
                <a:gridCol w="498590">
                  <a:extLst>
                    <a:ext uri="{9D8B030D-6E8A-4147-A177-3AD203B41FA5}">
                      <a16:colId xmlns:a16="http://schemas.microsoft.com/office/drawing/2014/main" val="3728329150"/>
                    </a:ext>
                  </a:extLst>
                </a:gridCol>
                <a:gridCol w="498590">
                  <a:extLst>
                    <a:ext uri="{9D8B030D-6E8A-4147-A177-3AD203B41FA5}">
                      <a16:colId xmlns:a16="http://schemas.microsoft.com/office/drawing/2014/main" val="1430864979"/>
                    </a:ext>
                  </a:extLst>
                </a:gridCol>
                <a:gridCol w="498590">
                  <a:extLst>
                    <a:ext uri="{9D8B030D-6E8A-4147-A177-3AD203B41FA5}">
                      <a16:colId xmlns:a16="http://schemas.microsoft.com/office/drawing/2014/main" val="232006935"/>
                    </a:ext>
                  </a:extLst>
                </a:gridCol>
                <a:gridCol w="498590">
                  <a:extLst>
                    <a:ext uri="{9D8B030D-6E8A-4147-A177-3AD203B41FA5}">
                      <a16:colId xmlns:a16="http://schemas.microsoft.com/office/drawing/2014/main" val="3086287548"/>
                    </a:ext>
                  </a:extLst>
                </a:gridCol>
                <a:gridCol w="498590">
                  <a:extLst>
                    <a:ext uri="{9D8B030D-6E8A-4147-A177-3AD203B41FA5}">
                      <a16:colId xmlns:a16="http://schemas.microsoft.com/office/drawing/2014/main" val="3212602840"/>
                    </a:ext>
                  </a:extLst>
                </a:gridCol>
                <a:gridCol w="498590">
                  <a:extLst>
                    <a:ext uri="{9D8B030D-6E8A-4147-A177-3AD203B41FA5}">
                      <a16:colId xmlns:a16="http://schemas.microsoft.com/office/drawing/2014/main" val="2211279929"/>
                    </a:ext>
                  </a:extLst>
                </a:gridCol>
                <a:gridCol w="498590">
                  <a:extLst>
                    <a:ext uri="{9D8B030D-6E8A-4147-A177-3AD203B41FA5}">
                      <a16:colId xmlns:a16="http://schemas.microsoft.com/office/drawing/2014/main" val="2310366278"/>
                    </a:ext>
                  </a:extLst>
                </a:gridCol>
                <a:gridCol w="498590">
                  <a:extLst>
                    <a:ext uri="{9D8B030D-6E8A-4147-A177-3AD203B41FA5}">
                      <a16:colId xmlns:a16="http://schemas.microsoft.com/office/drawing/2014/main" val="675157118"/>
                    </a:ext>
                  </a:extLst>
                </a:gridCol>
                <a:gridCol w="498590">
                  <a:extLst>
                    <a:ext uri="{9D8B030D-6E8A-4147-A177-3AD203B41FA5}">
                      <a16:colId xmlns:a16="http://schemas.microsoft.com/office/drawing/2014/main" val="3556675420"/>
                    </a:ext>
                  </a:extLst>
                </a:gridCol>
                <a:gridCol w="498590">
                  <a:extLst>
                    <a:ext uri="{9D8B030D-6E8A-4147-A177-3AD203B41FA5}">
                      <a16:colId xmlns:a16="http://schemas.microsoft.com/office/drawing/2014/main" val="144154174"/>
                    </a:ext>
                  </a:extLst>
                </a:gridCol>
                <a:gridCol w="498590">
                  <a:extLst>
                    <a:ext uri="{9D8B030D-6E8A-4147-A177-3AD203B41FA5}">
                      <a16:colId xmlns:a16="http://schemas.microsoft.com/office/drawing/2014/main" val="1960299644"/>
                    </a:ext>
                  </a:extLst>
                </a:gridCol>
                <a:gridCol w="498590">
                  <a:extLst>
                    <a:ext uri="{9D8B030D-6E8A-4147-A177-3AD203B41FA5}">
                      <a16:colId xmlns:a16="http://schemas.microsoft.com/office/drawing/2014/main" val="3887604155"/>
                    </a:ext>
                  </a:extLst>
                </a:gridCol>
                <a:gridCol w="498590">
                  <a:extLst>
                    <a:ext uri="{9D8B030D-6E8A-4147-A177-3AD203B41FA5}">
                      <a16:colId xmlns:a16="http://schemas.microsoft.com/office/drawing/2014/main" val="2648364502"/>
                    </a:ext>
                  </a:extLst>
                </a:gridCol>
                <a:gridCol w="498590">
                  <a:extLst>
                    <a:ext uri="{9D8B030D-6E8A-4147-A177-3AD203B41FA5}">
                      <a16:colId xmlns:a16="http://schemas.microsoft.com/office/drawing/2014/main" val="839241183"/>
                    </a:ext>
                  </a:extLst>
                </a:gridCol>
                <a:gridCol w="498590">
                  <a:extLst>
                    <a:ext uri="{9D8B030D-6E8A-4147-A177-3AD203B41FA5}">
                      <a16:colId xmlns:a16="http://schemas.microsoft.com/office/drawing/2014/main" val="381779518"/>
                    </a:ext>
                  </a:extLst>
                </a:gridCol>
              </a:tblGrid>
              <a:tr h="180000">
                <a:tc>
                  <a:txBody>
                    <a:bodyPr/>
                    <a:lstStyle/>
                    <a:p>
                      <a:pPr algn="l"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a:noFill/>
                    </a:lnR>
                    <a:lnT>
                      <a:noFill/>
                    </a:lnT>
                    <a:lnB>
                      <a:noFill/>
                    </a:lnB>
                    <a:solidFill>
                      <a:srgbClr val="00338D"/>
                    </a:solidFill>
                  </a:tcPr>
                </a:tc>
                <a:tc gridSpan="4">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2023-28(F)</a:t>
                      </a:r>
                    </a:p>
                  </a:txBody>
                  <a:tcPr marL="36000" marR="36000" marT="0" marB="0" anchor="ctr">
                    <a:lnL>
                      <a:noFill/>
                    </a:lnL>
                    <a:lnR>
                      <a:noFill/>
                    </a:lnR>
                    <a:lnT>
                      <a:noFill/>
                    </a:lnT>
                    <a:lnB>
                      <a:noFill/>
                    </a:lnB>
                    <a:solidFill>
                      <a:srgbClr val="00338D"/>
                    </a:solidFill>
                  </a:tcPr>
                </a:tc>
                <a:tc hMerge="1">
                  <a:txBody>
                    <a:bodyPr/>
                    <a:lstStyle/>
                    <a:p>
                      <a:pPr algn="ctr" rtl="0" fontAlgn="ct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rgbClr val="00338D"/>
                    </a:solidFill>
                  </a:tcPr>
                </a:tc>
                <a:tc hMerge="1">
                  <a:txBody>
                    <a:bodyPr/>
                    <a:lstStyle/>
                    <a:p>
                      <a:pPr algn="ctr" rtl="0" fontAlgn="ct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rgbClr val="00338D"/>
                    </a:solidFill>
                  </a:tcPr>
                </a:tc>
                <a:tc hMerge="1">
                  <a:txBody>
                    <a:bodyPr/>
                    <a:lstStyle/>
                    <a:p>
                      <a:pPr algn="ctr" rtl="0" fontAlgn="ct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359373165"/>
                  </a:ext>
                </a:extLst>
              </a:tr>
              <a:tr h="144000">
                <a:tc>
                  <a:txBody>
                    <a:bodyPr/>
                    <a:lstStyle/>
                    <a:p>
                      <a:pPr algn="l" rtl="0" fontAlgn="ctr"/>
                      <a:r>
                        <a:rPr lang="ko-KR" altLang="en-US" sz="800" b="1" i="0" u="none" strike="noStrike" err="1">
                          <a:solidFill>
                            <a:srgbClr val="000000"/>
                          </a:solidFill>
                          <a:effectLst/>
                          <a:latin typeface="KoPub돋움체 Medium" panose="00000600000000000000" pitchFamily="2" charset="-127"/>
                          <a:ea typeface="KoPub돋움체 Medium" panose="00000600000000000000" pitchFamily="2" charset="-127"/>
                        </a:rPr>
                        <a:t>판매비와관리비</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 계</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solidFill>
                      <a:srgbClr val="E5F4FB"/>
                    </a:solid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$11,138</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$42,842</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$60,116</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$78,061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$80,151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$84,364</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$87,133</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$90,145</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$93,377</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$96,642</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$88,238</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$75,790</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solidFill>
                      <a:srgbClr val="E5F4FB"/>
                    </a:solidFill>
                  </a:tcPr>
                </a:tc>
                <a:extLst>
                  <a:ext uri="{0D108BD9-81ED-4DB2-BD59-A6C34878D82A}">
                    <a16:rowId xmlns:a16="http://schemas.microsoft.com/office/drawing/2014/main" val="258296202"/>
                  </a:ext>
                </a:extLst>
              </a:tr>
              <a:tr h="144000">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  %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29.3%</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25.5%</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23.7%</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22.3%</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22.5%</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23.2%</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23.5%</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23.9%</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24.2%</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24.6%</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25.5%</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26.8%</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2688886495"/>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인건비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$3,043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$11,891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$17,129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$22,535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$23,570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$25,450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$26,594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$27,832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$29,149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$30,470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$28,361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$24,914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extLst>
                  <a:ext uri="{0D108BD9-81ED-4DB2-BD59-A6C34878D82A}">
                    <a16:rowId xmlns:a16="http://schemas.microsoft.com/office/drawing/2014/main" val="3373493660"/>
                  </a:ext>
                </a:extLst>
              </a:tr>
              <a:tr h="144000">
                <a:tc>
                  <a:txBody>
                    <a:bodyPr/>
                    <a:lstStyle/>
                    <a:p>
                      <a:pPr algn="l"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8.0%</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6.7%</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7.0%</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extLst>
                  <a:ext uri="{0D108BD9-81ED-4DB2-BD59-A6C34878D82A}">
                    <a16:rowId xmlns:a16="http://schemas.microsoft.com/office/drawing/2014/main" val="4017092260"/>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채용</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교육비</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$415</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$1,526</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$1,711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$2,270</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$2,121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$2,223</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$2,325</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$2,436</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$2,561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$2,680</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$2,365</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$2,006</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extLst>
                  <a:ext uri="{0D108BD9-81ED-4DB2-BD59-A6C34878D82A}">
                    <a16:rowId xmlns:a16="http://schemas.microsoft.com/office/drawing/2014/main" val="4265731113"/>
                  </a:ext>
                </a:extLst>
              </a:tr>
              <a:tr h="144000">
                <a:tc>
                  <a:txBody>
                    <a:bodyPr/>
                    <a:lstStyle/>
                    <a:p>
                      <a:pPr algn="l"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0.9%</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0.7%</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0.7%</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0.7%</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0.7%</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0.7%</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extLst>
                  <a:ext uri="{0D108BD9-81ED-4DB2-BD59-A6C34878D82A}">
                    <a16:rowId xmlns:a16="http://schemas.microsoft.com/office/drawing/2014/main" val="3656772524"/>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광고선전비</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$2,416</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$8,990</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$12,372</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$15,611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$15,661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$15,746</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$15,862</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$16,004</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$16,171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$16,361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$14,421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$11,822</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extLst>
                  <a:ext uri="{0D108BD9-81ED-4DB2-BD59-A6C34878D82A}">
                    <a16:rowId xmlns:a16="http://schemas.microsoft.com/office/drawing/2014/main" val="3923110438"/>
                  </a:ext>
                </a:extLst>
              </a:tr>
              <a:tr h="144000">
                <a:tc>
                  <a:txBody>
                    <a:bodyPr/>
                    <a:lstStyle/>
                    <a:p>
                      <a:pPr algn="l"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5.3%</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4.9%</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4.5%</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4.3%</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4.3%</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4.2%</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extLst>
                  <a:ext uri="{0D108BD9-81ED-4DB2-BD59-A6C34878D82A}">
                    <a16:rowId xmlns:a16="http://schemas.microsoft.com/office/drawing/2014/main" val="1043296614"/>
                  </a:ext>
                </a:extLst>
              </a:tr>
              <a:tr h="144000">
                <a:tc>
                  <a:txBody>
                    <a:bodyPr/>
                    <a:lstStyle/>
                    <a:p>
                      <a:pPr algn="l" rtl="0" fontAlgn="ctr"/>
                      <a:r>
                        <a:rPr lang="ko-KR" altLang="en-US" sz="800" b="1" i="0" u="none" strike="noStrike" err="1">
                          <a:solidFill>
                            <a:srgbClr val="000000"/>
                          </a:solidFill>
                          <a:effectLst/>
                          <a:latin typeface="KoPub돋움체 Medium" panose="00000600000000000000" pitchFamily="2" charset="-127"/>
                          <a:ea typeface="KoPub돋움체 Medium" panose="00000600000000000000" pitchFamily="2" charset="-127"/>
                        </a:rPr>
                        <a:t>기타판관비</a:t>
                      </a:r>
                      <a:endPar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$1,923</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$7,582</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$10,870</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$14,227</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$14,753</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$15,636</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$16,212</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$16,829</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$17,482</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$18,138</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$16,620</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$14,311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extLst>
                  <a:ext uri="{0D108BD9-81ED-4DB2-BD59-A6C34878D82A}">
                    <a16:rowId xmlns:a16="http://schemas.microsoft.com/office/drawing/2014/main" val="879381740"/>
                  </a:ext>
                </a:extLst>
              </a:tr>
              <a:tr h="144000">
                <a:tc>
                  <a:txBody>
                    <a:bodyPr/>
                    <a:lstStyle/>
                    <a:p>
                      <a:pPr algn="l"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pattFill prst="pct70">
                      <a:fgClr>
                        <a:schemeClr val="bg2">
                          <a:lumMod val="10000"/>
                        </a:schemeClr>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4.5%</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4.3%</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4.3%</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4.5%</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4.5%</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4.6%</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4.8%</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5.1%</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extLst>
                  <a:ext uri="{0D108BD9-81ED-4DB2-BD59-A6C34878D82A}">
                    <a16:rowId xmlns:a16="http://schemas.microsoft.com/office/drawing/2014/main" val="2400586906"/>
                  </a:ext>
                </a:extLst>
              </a:tr>
              <a:tr h="144000">
                <a:tc>
                  <a:txBody>
                    <a:bodyPr/>
                    <a:lstStyle/>
                    <a:p>
                      <a:pPr algn="l" rtl="0"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General Provisions</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pattFill prst="pct70">
                      <a:fgClr>
                        <a:schemeClr val="bg2">
                          <a:lumMod val="10000"/>
                        </a:schemeClr>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$3,341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$12,852</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$18,035</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$23,418</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$24,045</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$25,309</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$26,140</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$27,044</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$28,013</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$28,993</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$26,471</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$22,737</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extLst>
                  <a:ext uri="{0D108BD9-81ED-4DB2-BD59-A6C34878D82A}">
                    <a16:rowId xmlns:a16="http://schemas.microsoft.com/office/drawing/2014/main" val="1592980811"/>
                  </a:ext>
                </a:extLst>
              </a:tr>
              <a:tr h="144000">
                <a:tc>
                  <a:txBody>
                    <a:bodyPr/>
                    <a:lstStyle/>
                    <a:p>
                      <a:pPr algn="l"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 % of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직판매출</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bg2">
                          <a:lumMod val="10000"/>
                        </a:schemeClr>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bg2">
                          <a:lumMod val="10000"/>
                        </a:schemeClr>
                      </a:fgClr>
                      <a:bgClr>
                        <a:schemeClr val="bg1"/>
                      </a:bgClr>
                    </a:patt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8.8%</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7.6%</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7.1%</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6.7%</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6.7%</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7.0%</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7.1%</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7.2%</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7.3%</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7.4%</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7.6%</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8.0%</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998482269"/>
                  </a:ext>
                </a:extLst>
              </a:tr>
            </a:tbl>
          </a:graphicData>
        </a:graphic>
      </p:graphicFrame>
    </p:spTree>
    <p:extLst>
      <p:ext uri="{BB962C8B-B14F-4D97-AF65-F5344CB8AC3E}">
        <p14:creationId xmlns:p14="http://schemas.microsoft.com/office/powerpoint/2010/main" val="1930515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780EE37A-3DDA-FC32-B3A7-282637233C2B}"/>
              </a:ext>
            </a:extLst>
          </p:cNvPr>
          <p:cNvGraphicFramePr>
            <a:graphicFrameLocks noGrp="1"/>
          </p:cNvGraphicFramePr>
          <p:nvPr>
            <p:extLst>
              <p:ext uri="{D42A27DB-BD31-4B8C-83A1-F6EECF244321}">
                <p14:modId xmlns:p14="http://schemas.microsoft.com/office/powerpoint/2010/main" val="2282527734"/>
              </p:ext>
            </p:extLst>
          </p:nvPr>
        </p:nvGraphicFramePr>
        <p:xfrm>
          <a:off x="488951" y="1799113"/>
          <a:ext cx="8918574" cy="1440000"/>
        </p:xfrm>
        <a:graphic>
          <a:graphicData uri="http://schemas.openxmlformats.org/drawingml/2006/table">
            <a:tbl>
              <a:tblPr/>
              <a:tblGrid>
                <a:gridCol w="1268904">
                  <a:extLst>
                    <a:ext uri="{9D8B030D-6E8A-4147-A177-3AD203B41FA5}">
                      <a16:colId xmlns:a16="http://schemas.microsoft.com/office/drawing/2014/main" val="1068544560"/>
                    </a:ext>
                  </a:extLst>
                </a:gridCol>
                <a:gridCol w="1092810">
                  <a:extLst>
                    <a:ext uri="{9D8B030D-6E8A-4147-A177-3AD203B41FA5}">
                      <a16:colId xmlns:a16="http://schemas.microsoft.com/office/drawing/2014/main" val="4291690591"/>
                    </a:ext>
                  </a:extLst>
                </a:gridCol>
                <a:gridCol w="1092810">
                  <a:extLst>
                    <a:ext uri="{9D8B030D-6E8A-4147-A177-3AD203B41FA5}">
                      <a16:colId xmlns:a16="http://schemas.microsoft.com/office/drawing/2014/main" val="3332824241"/>
                    </a:ext>
                  </a:extLst>
                </a:gridCol>
                <a:gridCol w="1092810">
                  <a:extLst>
                    <a:ext uri="{9D8B030D-6E8A-4147-A177-3AD203B41FA5}">
                      <a16:colId xmlns:a16="http://schemas.microsoft.com/office/drawing/2014/main" val="3436222067"/>
                    </a:ext>
                  </a:extLst>
                </a:gridCol>
                <a:gridCol w="1092810">
                  <a:extLst>
                    <a:ext uri="{9D8B030D-6E8A-4147-A177-3AD203B41FA5}">
                      <a16:colId xmlns:a16="http://schemas.microsoft.com/office/drawing/2014/main" val="3645399308"/>
                    </a:ext>
                  </a:extLst>
                </a:gridCol>
                <a:gridCol w="1092810">
                  <a:extLst>
                    <a:ext uri="{9D8B030D-6E8A-4147-A177-3AD203B41FA5}">
                      <a16:colId xmlns:a16="http://schemas.microsoft.com/office/drawing/2014/main" val="2017619543"/>
                    </a:ext>
                  </a:extLst>
                </a:gridCol>
                <a:gridCol w="1092810">
                  <a:extLst>
                    <a:ext uri="{9D8B030D-6E8A-4147-A177-3AD203B41FA5}">
                      <a16:colId xmlns:a16="http://schemas.microsoft.com/office/drawing/2014/main" val="3815442534"/>
                    </a:ext>
                  </a:extLst>
                </a:gridCol>
                <a:gridCol w="1092810">
                  <a:extLst>
                    <a:ext uri="{9D8B030D-6E8A-4147-A177-3AD203B41FA5}">
                      <a16:colId xmlns:a16="http://schemas.microsoft.com/office/drawing/2014/main" val="4280368363"/>
                    </a:ext>
                  </a:extLst>
                </a:gridCol>
              </a:tblGrid>
              <a:tr h="180000">
                <a:tc>
                  <a:txBody>
                    <a:bodyPr/>
                    <a:lstStyle/>
                    <a:p>
                      <a:pPr algn="l"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2023.10~12(F)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2024(F)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2025(F)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3955613603"/>
                  </a:ext>
                </a:extLst>
              </a:tr>
              <a:tr h="180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임상비용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$9,060</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$36,240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$19,412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3553333211"/>
                  </a:ext>
                </a:extLst>
              </a:tr>
              <a:tr h="180000">
                <a:tc>
                  <a:txBody>
                    <a:bodyPr/>
                    <a:lstStyle/>
                    <a:p>
                      <a:pPr algn="l" rtl="0"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  FL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임상비용</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$8,414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$33,656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$16,828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extLst>
                  <a:ext uri="{0D108BD9-81ED-4DB2-BD59-A6C34878D82A}">
                    <a16:rowId xmlns:a16="http://schemas.microsoft.com/office/drawing/2014/main" val="2265693105"/>
                  </a:ext>
                </a:extLst>
              </a:tr>
              <a:tr h="180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임상개발비 관련</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$6,531</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$26,124</a:t>
                      </a:r>
                    </a:p>
                  </a:txBody>
                  <a:tcPr marL="36000" marR="36000" marT="0" marB="0" anchor="ctr">
                    <a:lnL>
                      <a:noFill/>
                    </a:lnL>
                    <a:lnR>
                      <a:noFill/>
                    </a:lnR>
                    <a:lnT w="6350" cap="flat" cmpd="sng" algn="ctr">
                      <a:solidFill>
                        <a:srgbClr val="FFFFFF"/>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$13,062</a:t>
                      </a:r>
                    </a:p>
                  </a:txBody>
                  <a:tcPr marL="36000" marR="36000" marT="0" marB="0" anchor="ctr">
                    <a:lnL>
                      <a:noFill/>
                    </a:lnL>
                    <a:lnR>
                      <a:noFill/>
                    </a:lnR>
                    <a:lnT>
                      <a:noFill/>
                    </a:lnT>
                    <a:lnB>
                      <a:noFill/>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pattFill prst="pct70">
                      <a:fgClr>
                        <a:schemeClr val="tx1"/>
                      </a:fgClr>
                      <a:bgClr>
                        <a:schemeClr val="bg1"/>
                      </a:bgClr>
                    </a:pattFill>
                  </a:tcPr>
                </a:tc>
                <a:extLst>
                  <a:ext uri="{0D108BD9-81ED-4DB2-BD59-A6C34878D82A}">
                    <a16:rowId xmlns:a16="http://schemas.microsoft.com/office/drawing/2014/main" val="3596931056"/>
                  </a:ext>
                </a:extLst>
              </a:tr>
              <a:tr h="180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신약 생산설비 관련</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$1,883</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$7,532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$3,766</a:t>
                      </a:r>
                    </a:p>
                  </a:txBody>
                  <a:tcPr marL="36000" marR="36000" marT="0" marB="0" anchor="ctr">
                    <a:lnL>
                      <a:noFill/>
                    </a:lnL>
                    <a:lnR>
                      <a:noFill/>
                    </a:lnR>
                    <a:lnT>
                      <a:noFill/>
                    </a:lnT>
                    <a:lnB>
                      <a:noFill/>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pattFill prst="pct70">
                      <a:fgClr>
                        <a:schemeClr val="tx1"/>
                      </a:fgClr>
                      <a:bgClr>
                        <a:schemeClr val="bg1"/>
                      </a:bgClr>
                    </a:pattFill>
                  </a:tcPr>
                </a:tc>
                <a:extLst>
                  <a:ext uri="{0D108BD9-81ED-4DB2-BD59-A6C34878D82A}">
                    <a16:rowId xmlns:a16="http://schemas.microsoft.com/office/drawing/2014/main" val="2745493013"/>
                  </a:ext>
                </a:extLst>
              </a:tr>
              <a:tr h="180000">
                <a:tc>
                  <a:txBody>
                    <a:bodyPr/>
                    <a:lstStyle/>
                    <a:p>
                      <a:pPr algn="l" rtl="0"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  RC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임상비용</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a:noFill/>
                    </a:lnB>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a:noFill/>
                    </a:lnL>
                    <a:lnR>
                      <a:noFill/>
                    </a:lnR>
                    <a:lnT>
                      <a:noFill/>
                    </a:lnT>
                    <a:lnB>
                      <a:noFill/>
                    </a:lnB>
                  </a:tcPr>
                </a:tc>
                <a:extLst>
                  <a:ext uri="{0D108BD9-81ED-4DB2-BD59-A6C34878D82A}">
                    <a16:rowId xmlns:a16="http://schemas.microsoft.com/office/drawing/2014/main" val="3401095979"/>
                  </a:ext>
                </a:extLst>
              </a:tr>
              <a:tr h="180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임상개발비 관련</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w="6350" cap="flat" cmpd="sng" algn="ctr">
                      <a:solidFill>
                        <a:srgbClr val="FFFFFF"/>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$2,584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$646</a:t>
                      </a:r>
                    </a:p>
                  </a:txBody>
                  <a:tcPr marL="36000" marR="36000" marT="0" marB="0" anchor="ctr">
                    <a:lnL>
                      <a:noFill/>
                    </a:lnL>
                    <a:lnR>
                      <a:noFill/>
                    </a:lnR>
                    <a:lnT>
                      <a:noFill/>
                    </a:lnT>
                    <a:lnB>
                      <a:noFill/>
                    </a:lnB>
                  </a:tcPr>
                </a:tc>
                <a:extLst>
                  <a:ext uri="{0D108BD9-81ED-4DB2-BD59-A6C34878D82A}">
                    <a16:rowId xmlns:a16="http://schemas.microsoft.com/office/drawing/2014/main" val="1683177184"/>
                  </a:ext>
                </a:extLst>
              </a:tr>
              <a:tr h="180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신약 생산설비 관련</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2720922310"/>
                  </a:ext>
                </a:extLst>
              </a:tr>
            </a:tbl>
          </a:graphicData>
        </a:graphic>
      </p:graphicFrame>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(Oregovomab-FC/RC)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과 관련된 추정 임상비용은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Financial Pro Forma</a:t>
            </a:r>
            <a:r>
              <a:rPr lang="en-US" altLang="ko-KR" b="1"/>
              <a:t> </a:t>
            </a:r>
            <a:r>
              <a:rPr lang="en-US" altLang="ko-KR" sz="2000" b="1"/>
              <a:t>- Oregovomab</a:t>
            </a:r>
            <a:r>
              <a:rPr lang="ko-KR" altLang="en-US" sz="2000" b="1"/>
              <a:t> </a:t>
            </a:r>
            <a:r>
              <a:rPr lang="en-US" altLang="ko-KR" sz="2000" b="1"/>
              <a:t>FL/RC : </a:t>
            </a:r>
            <a:r>
              <a:rPr lang="ko-KR" altLang="en-US" sz="2000" b="1"/>
              <a:t>임상비용</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Oregovomab-FL/RC :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임상비용</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직사각형 4">
            <a:extLst>
              <a:ext uri="{FF2B5EF4-FFF2-40B4-BE49-F238E27FC236}">
                <a16:creationId xmlns:a16="http://schemas.microsoft.com/office/drawing/2014/main" id="{A50FF875-3434-DCAD-4933-B3C50F9D3A43}"/>
              </a:ext>
            </a:extLst>
          </p:cNvPr>
          <p:cNvSpPr/>
          <p:nvPr/>
        </p:nvSpPr>
        <p:spPr>
          <a:xfrm>
            <a:off x="502976" y="3421947"/>
            <a:ext cx="8928000" cy="87382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pPr marL="171450" indent="-171450" latinLnBrk="1">
              <a:spcBef>
                <a:spcPts val="600"/>
              </a:spcBef>
              <a:buFont typeface="Wingdings" panose="05000000000000000000" pitchFamily="2" charset="2"/>
              <a:buChar char="§"/>
            </a:pPr>
            <a:r>
              <a:rPr lang="ko-KR" altLang="en-US" sz="900" b="1">
                <a:solidFill>
                  <a:schemeClr val="tx1"/>
                </a:solidFill>
                <a:latin typeface="KoPub돋움체 Light" panose="00000300000000000000" pitchFamily="2" charset="-127"/>
                <a:ea typeface="KoPub돋움체 Light" panose="00000300000000000000" pitchFamily="2" charset="-127"/>
              </a:rPr>
              <a:t>회사 측에서 제시한 향후 </a:t>
            </a:r>
            <a:r>
              <a:rPr lang="en-US" altLang="ko-KR" sz="900" b="1">
                <a:solidFill>
                  <a:schemeClr val="tx1"/>
                </a:solidFill>
                <a:latin typeface="KoPub돋움체 Light" panose="00000300000000000000" pitchFamily="2" charset="-127"/>
                <a:ea typeface="KoPub돋움체 Light" panose="00000300000000000000" pitchFamily="2" charset="-127"/>
              </a:rPr>
              <a:t>Oregovomab-FL/RC</a:t>
            </a:r>
            <a:r>
              <a:rPr lang="ko-KR" altLang="en-US" sz="900" b="1">
                <a:solidFill>
                  <a:schemeClr val="tx1"/>
                </a:solidFill>
                <a:latin typeface="KoPub돋움체 Light" panose="00000300000000000000" pitchFamily="2" charset="-127"/>
                <a:ea typeface="KoPub돋움체 Light" panose="00000300000000000000" pitchFamily="2" charset="-127"/>
              </a:rPr>
              <a:t>의 임상개발비 및 신약 생산설비 관련 </a:t>
            </a:r>
            <a:r>
              <a:rPr lang="en-US" altLang="ko-KR" sz="900" b="1">
                <a:solidFill>
                  <a:schemeClr val="tx1"/>
                </a:solidFill>
                <a:latin typeface="KoPub돋움체 Light" panose="00000300000000000000" pitchFamily="2" charset="-127"/>
                <a:ea typeface="KoPub돋움체 Light" panose="00000300000000000000" pitchFamily="2" charset="-127"/>
              </a:rPr>
              <a:t>R&amp;D </a:t>
            </a:r>
            <a:r>
              <a:rPr lang="ko-KR" altLang="en-US" sz="900" b="1">
                <a:solidFill>
                  <a:schemeClr val="tx1"/>
                </a:solidFill>
                <a:latin typeface="KoPub돋움체 Light" panose="00000300000000000000" pitchFamily="2" charset="-127"/>
                <a:ea typeface="KoPub돋움체 Light" panose="00000300000000000000" pitchFamily="2" charset="-127"/>
              </a:rPr>
              <a:t>비용을 준용</a:t>
            </a:r>
            <a:endParaRPr lang="en-US" altLang="ko-KR" sz="900" b="1">
              <a:solidFill>
                <a:schemeClr val="tx1"/>
              </a:solidFill>
              <a:latin typeface="KoPub돋움체 Light" panose="00000300000000000000" pitchFamily="2" charset="-127"/>
              <a:ea typeface="KoPub돋움체 Light" panose="00000300000000000000" pitchFamily="2" charset="-127"/>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Oregovomab-FL</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과 작용 기전 및 임상 디자인이 유사함에 따라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Oregovomab-FL 3</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 소요 임상개발비 대비 적은 비용이 소요될 것이라는 회사 임상 팀 답변을 득함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Oregovomab-FL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생산 설비에서 별도의 설비 투자 없이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Oregovomab-RC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추가 생산이 가능하다는 회사 측의 답변이</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있었으며</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이에 따라 </a:t>
            </a:r>
            <a:r>
              <a:rPr lang="ko-KR" altLang="en-US" sz="900">
                <a:solidFill>
                  <a:schemeClr val="tx1"/>
                </a:solidFill>
                <a:latin typeface="KoPub돋움체 Medium" panose="00000600000000000000" pitchFamily="2" charset="-127"/>
                <a:ea typeface="KoPub돋움체 Medium" panose="00000600000000000000" pitchFamily="2" charset="-127"/>
              </a:rPr>
              <a:t>상업화 이전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Oregovomab-RC</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신약 생산설비 관련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R&amp;D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지출 예상액은 없음</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endPar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p:txBody>
      </p:sp>
    </p:spTree>
    <p:extLst>
      <p:ext uri="{BB962C8B-B14F-4D97-AF65-F5344CB8AC3E}">
        <p14:creationId xmlns:p14="http://schemas.microsoft.com/office/powerpoint/2010/main" val="31467559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(Oregovomab-FC)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과 관련된 추정 순운전자본은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Financial Pro Forma</a:t>
            </a:r>
            <a:r>
              <a:rPr lang="en-US" altLang="ko-KR" b="1"/>
              <a:t> </a:t>
            </a:r>
            <a:r>
              <a:rPr lang="en-US" altLang="ko-KR" sz="2000" b="1"/>
              <a:t>- Oregovomab</a:t>
            </a:r>
            <a:r>
              <a:rPr lang="ko-KR" altLang="en-US" sz="2000" b="1"/>
              <a:t> </a:t>
            </a:r>
            <a:r>
              <a:rPr lang="en-US" altLang="ko-KR" sz="2000" b="1"/>
              <a:t>FL : Net Working Capital</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Oregovomab-FL : Net Working Capital</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5" name="표 4">
            <a:extLst>
              <a:ext uri="{FF2B5EF4-FFF2-40B4-BE49-F238E27FC236}">
                <a16:creationId xmlns:a16="http://schemas.microsoft.com/office/drawing/2014/main" id="{BCF15F93-F420-70CF-ED66-B5B7008A59AC}"/>
              </a:ext>
            </a:extLst>
          </p:cNvPr>
          <p:cNvGraphicFramePr>
            <a:graphicFrameLocks noGrp="1"/>
          </p:cNvGraphicFramePr>
          <p:nvPr>
            <p:extLst>
              <p:ext uri="{D42A27DB-BD31-4B8C-83A1-F6EECF244321}">
                <p14:modId xmlns:p14="http://schemas.microsoft.com/office/powerpoint/2010/main" val="1833812274"/>
              </p:ext>
            </p:extLst>
          </p:nvPr>
        </p:nvGraphicFramePr>
        <p:xfrm>
          <a:off x="488948" y="1799113"/>
          <a:ext cx="8928100" cy="1620000"/>
        </p:xfrm>
        <a:graphic>
          <a:graphicData uri="http://schemas.openxmlformats.org/drawingml/2006/table">
            <a:tbl>
              <a:tblPr/>
              <a:tblGrid>
                <a:gridCol w="1489700">
                  <a:extLst>
                    <a:ext uri="{9D8B030D-6E8A-4147-A177-3AD203B41FA5}">
                      <a16:colId xmlns:a16="http://schemas.microsoft.com/office/drawing/2014/main" val="1068544560"/>
                    </a:ext>
                  </a:extLst>
                </a:gridCol>
                <a:gridCol w="743840">
                  <a:extLst>
                    <a:ext uri="{9D8B030D-6E8A-4147-A177-3AD203B41FA5}">
                      <a16:colId xmlns:a16="http://schemas.microsoft.com/office/drawing/2014/main" val="4291690591"/>
                    </a:ext>
                  </a:extLst>
                </a:gridCol>
                <a:gridCol w="743840">
                  <a:extLst>
                    <a:ext uri="{9D8B030D-6E8A-4147-A177-3AD203B41FA5}">
                      <a16:colId xmlns:a16="http://schemas.microsoft.com/office/drawing/2014/main" val="3332824241"/>
                    </a:ext>
                  </a:extLst>
                </a:gridCol>
                <a:gridCol w="743840">
                  <a:extLst>
                    <a:ext uri="{9D8B030D-6E8A-4147-A177-3AD203B41FA5}">
                      <a16:colId xmlns:a16="http://schemas.microsoft.com/office/drawing/2014/main" val="3436222067"/>
                    </a:ext>
                  </a:extLst>
                </a:gridCol>
                <a:gridCol w="743840">
                  <a:extLst>
                    <a:ext uri="{9D8B030D-6E8A-4147-A177-3AD203B41FA5}">
                      <a16:colId xmlns:a16="http://schemas.microsoft.com/office/drawing/2014/main" val="3645399308"/>
                    </a:ext>
                  </a:extLst>
                </a:gridCol>
                <a:gridCol w="743840">
                  <a:extLst>
                    <a:ext uri="{9D8B030D-6E8A-4147-A177-3AD203B41FA5}">
                      <a16:colId xmlns:a16="http://schemas.microsoft.com/office/drawing/2014/main" val="3756163113"/>
                    </a:ext>
                  </a:extLst>
                </a:gridCol>
                <a:gridCol w="743840">
                  <a:extLst>
                    <a:ext uri="{9D8B030D-6E8A-4147-A177-3AD203B41FA5}">
                      <a16:colId xmlns:a16="http://schemas.microsoft.com/office/drawing/2014/main" val="1614213532"/>
                    </a:ext>
                  </a:extLst>
                </a:gridCol>
                <a:gridCol w="743840">
                  <a:extLst>
                    <a:ext uri="{9D8B030D-6E8A-4147-A177-3AD203B41FA5}">
                      <a16:colId xmlns:a16="http://schemas.microsoft.com/office/drawing/2014/main" val="3334052175"/>
                    </a:ext>
                  </a:extLst>
                </a:gridCol>
                <a:gridCol w="743840">
                  <a:extLst>
                    <a:ext uri="{9D8B030D-6E8A-4147-A177-3AD203B41FA5}">
                      <a16:colId xmlns:a16="http://schemas.microsoft.com/office/drawing/2014/main" val="4280368363"/>
                    </a:ext>
                  </a:extLst>
                </a:gridCol>
                <a:gridCol w="743840">
                  <a:extLst>
                    <a:ext uri="{9D8B030D-6E8A-4147-A177-3AD203B41FA5}">
                      <a16:colId xmlns:a16="http://schemas.microsoft.com/office/drawing/2014/main" val="3939505507"/>
                    </a:ext>
                  </a:extLst>
                </a:gridCol>
                <a:gridCol w="743840">
                  <a:extLst>
                    <a:ext uri="{9D8B030D-6E8A-4147-A177-3AD203B41FA5}">
                      <a16:colId xmlns:a16="http://schemas.microsoft.com/office/drawing/2014/main" val="1330391317"/>
                    </a:ext>
                  </a:extLst>
                </a:gridCol>
              </a:tblGrid>
              <a:tr h="180000">
                <a:tc>
                  <a:txBody>
                    <a:bodyPr/>
                    <a:lstStyle/>
                    <a:p>
                      <a:pPr algn="l"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2024(F)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2025(F)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3955613603"/>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운전자산</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$39,249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$124,492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$169,513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$201,015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$235,553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$240,160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$244,156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355333321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매출액</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미국 직판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$188,498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$597,891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$816,339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$965,399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$1,131,276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$1,153,398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$1,175,805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96931056"/>
                  </a:ext>
                </a:extLst>
              </a:tr>
              <a:tr h="144000">
                <a:tc>
                  <a:txBody>
                    <a:bodyPr/>
                    <a:lstStyle/>
                    <a:p>
                      <a:pPr algn="r" rtl="0" fontAlgn="ctr"/>
                      <a:r>
                        <a:rPr lang="ko-KR" altLang="en-US" sz="800" b="0" i="1" u="none" strike="noStrike">
                          <a:solidFill>
                            <a:srgbClr val="00338D"/>
                          </a:solidFill>
                          <a:effectLst/>
                          <a:latin typeface="KoPub돋움체 Medium" panose="00000600000000000000" pitchFamily="2" charset="-127"/>
                          <a:ea typeface="KoPub돋움체 Medium" panose="00000600000000000000" pitchFamily="2" charset="-127"/>
                        </a:rPr>
                        <a:t>매출채권 회전기일</a:t>
                      </a:r>
                      <a:endParaRPr lang="en-US"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gridSpan="7">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76 Days (</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65420959"/>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회전율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gridSpan="7">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4.80 x</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45493013"/>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운전부채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$4,786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$15,180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$20,670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$24,511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$28,723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$29,285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$29,772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323222396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매출원가</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미국 직판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$20,551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$65,186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$89,003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$105,254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$123,339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$125,751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$128,194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83177184"/>
                  </a:ext>
                </a:extLst>
              </a:tr>
              <a:tr h="144000">
                <a:tc>
                  <a:txBody>
                    <a:bodyPr/>
                    <a:lstStyle/>
                    <a:p>
                      <a:pPr algn="r" rtl="0" fontAlgn="ctr"/>
                      <a:r>
                        <a:rPr lang="ko-KR" altLang="en-US" sz="800" b="0" i="1" u="none" strike="noStrike">
                          <a:solidFill>
                            <a:srgbClr val="00338D"/>
                          </a:solidFill>
                          <a:effectLst/>
                          <a:latin typeface="KoPub돋움체 Medium" panose="00000600000000000000" pitchFamily="2" charset="-127"/>
                          <a:ea typeface="KoPub돋움체 Medium" panose="00000600000000000000" pitchFamily="2" charset="-127"/>
                        </a:rPr>
                        <a:t>매입채무 회전기일</a:t>
                      </a:r>
                      <a:endParaRPr lang="en-US"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gridSpan="7">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85 Days </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305011840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회전율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gridSpan="7">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4.29 x</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20922310"/>
                  </a:ext>
                </a:extLst>
              </a:tr>
              <a:tr h="144000">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순운전자본</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$7,000</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$34,463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$109,312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$149,251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$176,503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$206,830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$210,875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$214,972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extLst>
                  <a:ext uri="{0D108BD9-81ED-4DB2-BD59-A6C34878D82A}">
                    <a16:rowId xmlns:a16="http://schemas.microsoft.com/office/drawing/2014/main" val="2953906167"/>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순운전자본의 변동</a:t>
                      </a:r>
                      <a:endParaRPr 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$(1,000)</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$(2,000)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$(24,463)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$(74,849)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$(39,531)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$(27,660)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$(30,327)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$(4,045)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$(3,509)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423377754"/>
                  </a:ext>
                </a:extLst>
              </a:tr>
            </a:tbl>
          </a:graphicData>
        </a:graphic>
      </p:graphicFrame>
      <p:sp>
        <p:nvSpPr>
          <p:cNvPr id="11" name="직사각형 10">
            <a:extLst>
              <a:ext uri="{FF2B5EF4-FFF2-40B4-BE49-F238E27FC236}">
                <a16:creationId xmlns:a16="http://schemas.microsoft.com/office/drawing/2014/main" id="{9687DB6D-AD1A-5208-BE0C-8E468E49B1F9}"/>
              </a:ext>
            </a:extLst>
          </p:cNvPr>
          <p:cNvSpPr/>
          <p:nvPr/>
        </p:nvSpPr>
        <p:spPr>
          <a:xfrm>
            <a:off x="1978156" y="3120648"/>
            <a:ext cx="2223549" cy="288000"/>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cxnSp>
        <p:nvCxnSpPr>
          <p:cNvPr id="13" name="연결선: 꺾임 12">
            <a:extLst>
              <a:ext uri="{FF2B5EF4-FFF2-40B4-BE49-F238E27FC236}">
                <a16:creationId xmlns:a16="http://schemas.microsoft.com/office/drawing/2014/main" id="{D631C032-6541-61B9-7CDF-547102CB1E98}"/>
              </a:ext>
            </a:extLst>
          </p:cNvPr>
          <p:cNvCxnSpPr>
            <a:cxnSpLocks/>
          </p:cNvCxnSpPr>
          <p:nvPr/>
        </p:nvCxnSpPr>
        <p:spPr>
          <a:xfrm rot="16200000" flipH="1">
            <a:off x="2075245" y="3401339"/>
            <a:ext cx="172980" cy="222695"/>
          </a:xfrm>
          <a:prstGeom prst="bentConnector3">
            <a:avLst>
              <a:gd name="adj1" fmla="val 100503"/>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6F387599-A7B8-3DFF-CF50-5F118823F749}"/>
              </a:ext>
            </a:extLst>
          </p:cNvPr>
          <p:cNvSpPr/>
          <p:nvPr/>
        </p:nvSpPr>
        <p:spPr>
          <a:xfrm>
            <a:off x="2338987" y="3474519"/>
            <a:ext cx="6707739" cy="19153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pPr latinLnBrk="1">
              <a:spcBef>
                <a:spcPts val="600"/>
              </a:spcBef>
            </a:pPr>
            <a:r>
              <a:rPr lang="en-US" altLang="ko-KR" sz="900" b="1">
                <a:solidFill>
                  <a:srgbClr val="FF0000"/>
                </a:solidFill>
                <a:latin typeface="KoPub돋움체 Medium" panose="00000600000000000000" pitchFamily="2" charset="-127"/>
                <a:ea typeface="KoPub돋움체 Medium" panose="00000600000000000000" pitchFamily="2" charset="-127"/>
              </a:rPr>
              <a:t>Oregovomab-FL </a:t>
            </a:r>
            <a:r>
              <a:rPr lang="ko-KR" altLang="en-US" sz="900" b="1">
                <a:solidFill>
                  <a:srgbClr val="FF0000"/>
                </a:solidFill>
                <a:latin typeface="KoPub돋움체 Medium" panose="00000600000000000000" pitchFamily="2" charset="-127"/>
                <a:ea typeface="KoPub돋움체 Medium" panose="00000600000000000000" pitchFamily="2" charset="-127"/>
              </a:rPr>
              <a:t>상업화 이전 순운전자본 규모는 회사 제시치 준용 </a:t>
            </a:r>
            <a:endParaRPr lang="en-US" altLang="ko-KR" sz="900" b="1">
              <a:solidFill>
                <a:srgbClr val="FF0000"/>
              </a:solidFill>
              <a:latin typeface="KoPub돋움체 Medium" panose="00000600000000000000" pitchFamily="2" charset="-127"/>
              <a:ea typeface="KoPub돋움체 Medium" panose="00000600000000000000" pitchFamily="2" charset="-127"/>
            </a:endParaRPr>
          </a:p>
        </p:txBody>
      </p:sp>
      <p:graphicFrame>
        <p:nvGraphicFramePr>
          <p:cNvPr id="16" name="표 15">
            <a:extLst>
              <a:ext uri="{FF2B5EF4-FFF2-40B4-BE49-F238E27FC236}">
                <a16:creationId xmlns:a16="http://schemas.microsoft.com/office/drawing/2014/main" id="{F0662921-2848-2599-8198-EE82EFA60B65}"/>
              </a:ext>
            </a:extLst>
          </p:cNvPr>
          <p:cNvGraphicFramePr>
            <a:graphicFrameLocks noGrp="1"/>
          </p:cNvGraphicFramePr>
          <p:nvPr>
            <p:extLst>
              <p:ext uri="{D42A27DB-BD31-4B8C-83A1-F6EECF244321}">
                <p14:modId xmlns:p14="http://schemas.microsoft.com/office/powerpoint/2010/main" val="2566769378"/>
              </p:ext>
            </p:extLst>
          </p:nvPr>
        </p:nvGraphicFramePr>
        <p:xfrm>
          <a:off x="497766" y="3870991"/>
          <a:ext cx="8197200" cy="1620000"/>
        </p:xfrm>
        <a:graphic>
          <a:graphicData uri="http://schemas.openxmlformats.org/drawingml/2006/table">
            <a:tbl>
              <a:tblPr/>
              <a:tblGrid>
                <a:gridCol w="1490400">
                  <a:extLst>
                    <a:ext uri="{9D8B030D-6E8A-4147-A177-3AD203B41FA5}">
                      <a16:colId xmlns:a16="http://schemas.microsoft.com/office/drawing/2014/main" val="1068544560"/>
                    </a:ext>
                  </a:extLst>
                </a:gridCol>
                <a:gridCol w="745200">
                  <a:extLst>
                    <a:ext uri="{9D8B030D-6E8A-4147-A177-3AD203B41FA5}">
                      <a16:colId xmlns:a16="http://schemas.microsoft.com/office/drawing/2014/main" val="4291690591"/>
                    </a:ext>
                  </a:extLst>
                </a:gridCol>
                <a:gridCol w="745200">
                  <a:extLst>
                    <a:ext uri="{9D8B030D-6E8A-4147-A177-3AD203B41FA5}">
                      <a16:colId xmlns:a16="http://schemas.microsoft.com/office/drawing/2014/main" val="3332824241"/>
                    </a:ext>
                  </a:extLst>
                </a:gridCol>
                <a:gridCol w="745200">
                  <a:extLst>
                    <a:ext uri="{9D8B030D-6E8A-4147-A177-3AD203B41FA5}">
                      <a16:colId xmlns:a16="http://schemas.microsoft.com/office/drawing/2014/main" val="3436222067"/>
                    </a:ext>
                  </a:extLst>
                </a:gridCol>
                <a:gridCol w="745200">
                  <a:extLst>
                    <a:ext uri="{9D8B030D-6E8A-4147-A177-3AD203B41FA5}">
                      <a16:colId xmlns:a16="http://schemas.microsoft.com/office/drawing/2014/main" val="3645399308"/>
                    </a:ext>
                  </a:extLst>
                </a:gridCol>
                <a:gridCol w="745200">
                  <a:extLst>
                    <a:ext uri="{9D8B030D-6E8A-4147-A177-3AD203B41FA5}">
                      <a16:colId xmlns:a16="http://schemas.microsoft.com/office/drawing/2014/main" val="3756163113"/>
                    </a:ext>
                  </a:extLst>
                </a:gridCol>
                <a:gridCol w="745200">
                  <a:extLst>
                    <a:ext uri="{9D8B030D-6E8A-4147-A177-3AD203B41FA5}">
                      <a16:colId xmlns:a16="http://schemas.microsoft.com/office/drawing/2014/main" val="1614213532"/>
                    </a:ext>
                  </a:extLst>
                </a:gridCol>
                <a:gridCol w="745200">
                  <a:extLst>
                    <a:ext uri="{9D8B030D-6E8A-4147-A177-3AD203B41FA5}">
                      <a16:colId xmlns:a16="http://schemas.microsoft.com/office/drawing/2014/main" val="3334052175"/>
                    </a:ext>
                  </a:extLst>
                </a:gridCol>
                <a:gridCol w="745200">
                  <a:extLst>
                    <a:ext uri="{9D8B030D-6E8A-4147-A177-3AD203B41FA5}">
                      <a16:colId xmlns:a16="http://schemas.microsoft.com/office/drawing/2014/main" val="4280368363"/>
                    </a:ext>
                  </a:extLst>
                </a:gridCol>
                <a:gridCol w="745200">
                  <a:extLst>
                    <a:ext uri="{9D8B030D-6E8A-4147-A177-3AD203B41FA5}">
                      <a16:colId xmlns:a16="http://schemas.microsoft.com/office/drawing/2014/main" val="468652726"/>
                    </a:ext>
                  </a:extLst>
                </a:gridCol>
              </a:tblGrid>
              <a:tr h="180000">
                <a:tc>
                  <a:txBody>
                    <a:bodyPr/>
                    <a:lstStyle/>
                    <a:p>
                      <a:pPr algn="l"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3955613603"/>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운전자산</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$249,598</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$254,464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$259,424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$263,757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$269,650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$274,903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$242,469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$197,666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355333321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매출액</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미국 직판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$1,198,727</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$1,222,095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$1,245,917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$1,270,200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$1,295,029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$1,320,256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$1,164,488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$951,920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extLst>
                  <a:ext uri="{0D108BD9-81ED-4DB2-BD59-A6C34878D82A}">
                    <a16:rowId xmlns:a16="http://schemas.microsoft.com/office/drawing/2014/main" val="3596931056"/>
                  </a:ext>
                </a:extLst>
              </a:tr>
              <a:tr h="144000">
                <a:tc>
                  <a:txBody>
                    <a:bodyPr/>
                    <a:lstStyle/>
                    <a:p>
                      <a:pPr algn="r" rtl="0" fontAlgn="ctr"/>
                      <a:r>
                        <a:rPr lang="ko-KR" altLang="en-US" sz="800" b="0" i="1" u="none" strike="noStrike">
                          <a:solidFill>
                            <a:srgbClr val="00338D"/>
                          </a:solidFill>
                          <a:effectLst/>
                          <a:latin typeface="KoPub돋움체 Medium" panose="00000600000000000000" pitchFamily="2" charset="-127"/>
                          <a:ea typeface="KoPub돋움체 Medium" panose="00000600000000000000" pitchFamily="2" charset="-127"/>
                        </a:rPr>
                        <a:t>매출채권 회전기일</a:t>
                      </a:r>
                      <a:endParaRPr lang="en-US"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gridSpan="8">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76 Days (</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no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bg1"/>
                      </a:fgClr>
                      <a:bgClr>
                        <a:schemeClr val="bg1"/>
                      </a:bgClr>
                    </a:pattFill>
                  </a:tcPr>
                </a:tc>
                <a:tc hMerge="1">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76 Days (</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a:txBody>
                    <a:bodyPr/>
                    <a:lstStyle/>
                    <a:p>
                      <a:pPr algn="ctr" fontAlgn="ct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165420959"/>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회전율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8">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4.80 x</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4.80 x</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endParaRPr 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2745493013"/>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운전부채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$30,435</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$31,029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$31,634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$32,162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$32,881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$33,521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$29,566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$24,103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323222396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매출원가</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미국 직판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$130,693</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$133,241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$135,838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$138,486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$141,193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$143,943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$126,961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$103,785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extLst>
                  <a:ext uri="{0D108BD9-81ED-4DB2-BD59-A6C34878D82A}">
                    <a16:rowId xmlns:a16="http://schemas.microsoft.com/office/drawing/2014/main" val="1683177184"/>
                  </a:ext>
                </a:extLst>
              </a:tr>
              <a:tr h="144000">
                <a:tc>
                  <a:txBody>
                    <a:bodyPr/>
                    <a:lstStyle/>
                    <a:p>
                      <a:pPr algn="r" rtl="0" fontAlgn="ctr"/>
                      <a:r>
                        <a:rPr lang="ko-KR" altLang="en-US" sz="800" b="0" i="1" u="none" strike="noStrike">
                          <a:solidFill>
                            <a:srgbClr val="00338D"/>
                          </a:solidFill>
                          <a:effectLst/>
                          <a:latin typeface="KoPub돋움체 Medium" panose="00000600000000000000" pitchFamily="2" charset="-127"/>
                          <a:ea typeface="KoPub돋움체 Medium" panose="00000600000000000000" pitchFamily="2" charset="-127"/>
                        </a:rPr>
                        <a:t>매입채무 회전기일</a:t>
                      </a:r>
                      <a:endParaRPr lang="en-US"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gridSpan="8">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85 Days </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bg1"/>
                      </a:fgClr>
                      <a:bgClr>
                        <a:schemeClr val="bg1"/>
                      </a:bgClr>
                    </a:pattFill>
                  </a:tcPr>
                </a:tc>
                <a:tc hMerge="1">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85 Days </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a:txBody>
                    <a:bodyPr/>
                    <a:lstStyle/>
                    <a:p>
                      <a:pPr algn="ctr" fontAlgn="ct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305011840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회전율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8">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4.29 x</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4.29 x</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endParaRPr 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2720922310"/>
                  </a:ext>
                </a:extLst>
              </a:tr>
              <a:tr h="144000">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순운전자본</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$219,162</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$223,435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$227,790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$231,595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$236,769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$241,381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$212,903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$173,563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extLst>
                  <a:ext uri="{0D108BD9-81ED-4DB2-BD59-A6C34878D82A}">
                    <a16:rowId xmlns:a16="http://schemas.microsoft.com/office/drawing/2014/main" val="2953906167"/>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순운전자본의 변동</a:t>
                      </a:r>
                      <a:endParaRPr 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$(4,778)</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$(4,272)</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$(4,355)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$(3,805)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$(5,174)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$(4,612)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$28,479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$39,339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chemeClr val="tx1"/>
                          </a:solidFill>
                          <a:effectLst/>
                          <a:latin typeface="KoPub돋움체 Medium" panose="00000600000000000000" pitchFamily="2" charset="-127"/>
                          <a:ea typeface="KoPub돋움체 Medium" panose="00000600000000000000" pitchFamily="2" charset="-127"/>
                        </a:rPr>
                        <a:t>$173,563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423377754"/>
                  </a:ext>
                </a:extLst>
              </a:tr>
            </a:tbl>
          </a:graphicData>
        </a:graphic>
      </p:graphicFrame>
    </p:spTree>
    <p:extLst>
      <p:ext uri="{BB962C8B-B14F-4D97-AF65-F5344CB8AC3E}">
        <p14:creationId xmlns:p14="http://schemas.microsoft.com/office/powerpoint/2010/main" val="2030544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(Oregovomab-RC)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과 관련된 추정 순운전자본은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Financial Pro Forma</a:t>
            </a:r>
            <a:r>
              <a:rPr lang="en-US" altLang="ko-KR" b="1"/>
              <a:t> </a:t>
            </a:r>
            <a:r>
              <a:rPr lang="en-US" altLang="ko-KR" sz="2000" b="1"/>
              <a:t>- Oregovomab</a:t>
            </a:r>
            <a:r>
              <a:rPr lang="ko-KR" altLang="en-US" sz="2000" b="1"/>
              <a:t> </a:t>
            </a:r>
            <a:r>
              <a:rPr lang="en-US" altLang="ko-KR" sz="2000" b="1"/>
              <a:t>RC : Net Working Capital</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Oregovomab-RC : Net Working Capital</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5" name="표 4">
            <a:extLst>
              <a:ext uri="{FF2B5EF4-FFF2-40B4-BE49-F238E27FC236}">
                <a16:creationId xmlns:a16="http://schemas.microsoft.com/office/drawing/2014/main" id="{BCF15F93-F420-70CF-ED66-B5B7008A59AC}"/>
              </a:ext>
            </a:extLst>
          </p:cNvPr>
          <p:cNvGraphicFramePr>
            <a:graphicFrameLocks noGrp="1"/>
          </p:cNvGraphicFramePr>
          <p:nvPr>
            <p:extLst>
              <p:ext uri="{D42A27DB-BD31-4B8C-83A1-F6EECF244321}">
                <p14:modId xmlns:p14="http://schemas.microsoft.com/office/powerpoint/2010/main" val="82162986"/>
              </p:ext>
            </p:extLst>
          </p:nvPr>
        </p:nvGraphicFramePr>
        <p:xfrm>
          <a:off x="488948" y="1799113"/>
          <a:ext cx="8942400" cy="1620000"/>
        </p:xfrm>
        <a:graphic>
          <a:graphicData uri="http://schemas.openxmlformats.org/drawingml/2006/table">
            <a:tbl>
              <a:tblPr/>
              <a:tblGrid>
                <a:gridCol w="1490400">
                  <a:extLst>
                    <a:ext uri="{9D8B030D-6E8A-4147-A177-3AD203B41FA5}">
                      <a16:colId xmlns:a16="http://schemas.microsoft.com/office/drawing/2014/main" val="1068544560"/>
                    </a:ext>
                  </a:extLst>
                </a:gridCol>
                <a:gridCol w="745200">
                  <a:extLst>
                    <a:ext uri="{9D8B030D-6E8A-4147-A177-3AD203B41FA5}">
                      <a16:colId xmlns:a16="http://schemas.microsoft.com/office/drawing/2014/main" val="4291690591"/>
                    </a:ext>
                  </a:extLst>
                </a:gridCol>
                <a:gridCol w="745200">
                  <a:extLst>
                    <a:ext uri="{9D8B030D-6E8A-4147-A177-3AD203B41FA5}">
                      <a16:colId xmlns:a16="http://schemas.microsoft.com/office/drawing/2014/main" val="3332824241"/>
                    </a:ext>
                  </a:extLst>
                </a:gridCol>
                <a:gridCol w="745200">
                  <a:extLst>
                    <a:ext uri="{9D8B030D-6E8A-4147-A177-3AD203B41FA5}">
                      <a16:colId xmlns:a16="http://schemas.microsoft.com/office/drawing/2014/main" val="3436222067"/>
                    </a:ext>
                  </a:extLst>
                </a:gridCol>
                <a:gridCol w="745200">
                  <a:extLst>
                    <a:ext uri="{9D8B030D-6E8A-4147-A177-3AD203B41FA5}">
                      <a16:colId xmlns:a16="http://schemas.microsoft.com/office/drawing/2014/main" val="801172305"/>
                    </a:ext>
                  </a:extLst>
                </a:gridCol>
                <a:gridCol w="745200">
                  <a:extLst>
                    <a:ext uri="{9D8B030D-6E8A-4147-A177-3AD203B41FA5}">
                      <a16:colId xmlns:a16="http://schemas.microsoft.com/office/drawing/2014/main" val="3145772907"/>
                    </a:ext>
                  </a:extLst>
                </a:gridCol>
                <a:gridCol w="745200">
                  <a:extLst>
                    <a:ext uri="{9D8B030D-6E8A-4147-A177-3AD203B41FA5}">
                      <a16:colId xmlns:a16="http://schemas.microsoft.com/office/drawing/2014/main" val="3492091313"/>
                    </a:ext>
                  </a:extLst>
                </a:gridCol>
                <a:gridCol w="745200">
                  <a:extLst>
                    <a:ext uri="{9D8B030D-6E8A-4147-A177-3AD203B41FA5}">
                      <a16:colId xmlns:a16="http://schemas.microsoft.com/office/drawing/2014/main" val="3645399308"/>
                    </a:ext>
                  </a:extLst>
                </a:gridCol>
                <a:gridCol w="745200">
                  <a:extLst>
                    <a:ext uri="{9D8B030D-6E8A-4147-A177-3AD203B41FA5}">
                      <a16:colId xmlns:a16="http://schemas.microsoft.com/office/drawing/2014/main" val="3756163113"/>
                    </a:ext>
                  </a:extLst>
                </a:gridCol>
                <a:gridCol w="745200">
                  <a:extLst>
                    <a:ext uri="{9D8B030D-6E8A-4147-A177-3AD203B41FA5}">
                      <a16:colId xmlns:a16="http://schemas.microsoft.com/office/drawing/2014/main" val="1614213532"/>
                    </a:ext>
                  </a:extLst>
                </a:gridCol>
                <a:gridCol w="745200">
                  <a:extLst>
                    <a:ext uri="{9D8B030D-6E8A-4147-A177-3AD203B41FA5}">
                      <a16:colId xmlns:a16="http://schemas.microsoft.com/office/drawing/2014/main" val="3334052175"/>
                    </a:ext>
                  </a:extLst>
                </a:gridCol>
              </a:tblGrid>
              <a:tr h="180000">
                <a:tc>
                  <a:txBody>
                    <a:bodyPr/>
                    <a:lstStyle/>
                    <a:p>
                      <a:pPr algn="l"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2024(F)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2025(F)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3955613603"/>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운전자산</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$7,904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$35,035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$52,863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$72,630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355333321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매출액</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미국 직판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$37,960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$168,262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$253,882</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$349,771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96931056"/>
                  </a:ext>
                </a:extLst>
              </a:tr>
              <a:tr h="144000">
                <a:tc>
                  <a:txBody>
                    <a:bodyPr/>
                    <a:lstStyle/>
                    <a:p>
                      <a:pPr algn="r" rtl="0" fontAlgn="ctr"/>
                      <a:r>
                        <a:rPr lang="ko-KR" altLang="en-US" sz="800" b="0" i="1" u="none" strike="noStrike">
                          <a:solidFill>
                            <a:srgbClr val="00338D"/>
                          </a:solidFill>
                          <a:effectLst/>
                          <a:latin typeface="KoPub돋움체 Medium" panose="00000600000000000000" pitchFamily="2" charset="-127"/>
                          <a:ea typeface="KoPub돋움체 Medium" panose="00000600000000000000" pitchFamily="2" charset="-127"/>
                        </a:rPr>
                        <a:t>매출채권 회전기일</a:t>
                      </a:r>
                      <a:endParaRPr lang="en-US"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gridSpan="4">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76 Days (</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65420959"/>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회전율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gridSpan="4">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4.80 x</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45493013"/>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운전부채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$964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$4,272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$6,446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$8,856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323222396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매출원가</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미국 직판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$4,139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$18,345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$27,680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$38,134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683177184"/>
                  </a:ext>
                </a:extLst>
              </a:tr>
              <a:tr h="144000">
                <a:tc>
                  <a:txBody>
                    <a:bodyPr/>
                    <a:lstStyle/>
                    <a:p>
                      <a:pPr algn="r" rtl="0" fontAlgn="ctr"/>
                      <a:r>
                        <a:rPr lang="ko-KR" altLang="en-US" sz="800" b="0" i="1" u="none" strike="noStrike">
                          <a:solidFill>
                            <a:srgbClr val="00338D"/>
                          </a:solidFill>
                          <a:effectLst/>
                          <a:latin typeface="KoPub돋움체 Medium" panose="00000600000000000000" pitchFamily="2" charset="-127"/>
                          <a:ea typeface="KoPub돋움체 Medium" panose="00000600000000000000" pitchFamily="2" charset="-127"/>
                        </a:rPr>
                        <a:t>매입채무 회전기일</a:t>
                      </a:r>
                      <a:endParaRPr lang="en-US"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FFFFFF"/>
                      </a:solidFill>
                      <a:prstDash val="dot"/>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tc gridSpan="4">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85 Days </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305011840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회전율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tc gridSpan="4">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4.29 x</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20922310"/>
                  </a:ext>
                </a:extLst>
              </a:tr>
              <a:tr h="144000">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순운전자본</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$2,000</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$15,000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$6,940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$30,763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$46,417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$63,774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extLst>
                  <a:ext uri="{0D108BD9-81ED-4DB2-BD59-A6C34878D82A}">
                    <a16:rowId xmlns:a16="http://schemas.microsoft.com/office/drawing/2014/main" val="2953906167"/>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순운전자본의 변동</a:t>
                      </a:r>
                      <a:endParaRPr 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$(3,000)</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$(5,000)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$(5,000)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$8,060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$(23,823)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$(15,654)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$(17,357)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423377754"/>
                  </a:ext>
                </a:extLst>
              </a:tr>
            </a:tbl>
          </a:graphicData>
        </a:graphic>
      </p:graphicFrame>
      <p:sp>
        <p:nvSpPr>
          <p:cNvPr id="11" name="직사각형 10">
            <a:extLst>
              <a:ext uri="{FF2B5EF4-FFF2-40B4-BE49-F238E27FC236}">
                <a16:creationId xmlns:a16="http://schemas.microsoft.com/office/drawing/2014/main" id="{9687DB6D-AD1A-5208-BE0C-8E468E49B1F9}"/>
              </a:ext>
            </a:extLst>
          </p:cNvPr>
          <p:cNvSpPr/>
          <p:nvPr/>
        </p:nvSpPr>
        <p:spPr>
          <a:xfrm>
            <a:off x="1972383" y="3120648"/>
            <a:ext cx="4481315" cy="288000"/>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cxnSp>
        <p:nvCxnSpPr>
          <p:cNvPr id="13" name="연결선: 꺾임 12">
            <a:extLst>
              <a:ext uri="{FF2B5EF4-FFF2-40B4-BE49-F238E27FC236}">
                <a16:creationId xmlns:a16="http://schemas.microsoft.com/office/drawing/2014/main" id="{D631C032-6541-61B9-7CDF-547102CB1E98}"/>
              </a:ext>
            </a:extLst>
          </p:cNvPr>
          <p:cNvCxnSpPr>
            <a:cxnSpLocks/>
          </p:cNvCxnSpPr>
          <p:nvPr/>
        </p:nvCxnSpPr>
        <p:spPr>
          <a:xfrm rot="16200000" flipH="1">
            <a:off x="2075245" y="3401339"/>
            <a:ext cx="172980" cy="222695"/>
          </a:xfrm>
          <a:prstGeom prst="bentConnector3">
            <a:avLst>
              <a:gd name="adj1" fmla="val 100503"/>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6F387599-A7B8-3DFF-CF50-5F118823F749}"/>
              </a:ext>
            </a:extLst>
          </p:cNvPr>
          <p:cNvSpPr/>
          <p:nvPr/>
        </p:nvSpPr>
        <p:spPr>
          <a:xfrm>
            <a:off x="2338987" y="3474519"/>
            <a:ext cx="6707739" cy="19153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pPr latinLnBrk="1">
              <a:spcBef>
                <a:spcPts val="600"/>
              </a:spcBef>
            </a:pPr>
            <a:r>
              <a:rPr lang="en-US" altLang="ko-KR" sz="900" b="1">
                <a:solidFill>
                  <a:srgbClr val="FF0000"/>
                </a:solidFill>
                <a:latin typeface="KoPub돋움체 Medium" panose="00000600000000000000" pitchFamily="2" charset="-127"/>
                <a:ea typeface="KoPub돋움체 Medium" panose="00000600000000000000" pitchFamily="2" charset="-127"/>
              </a:rPr>
              <a:t>Oregovomab-RC </a:t>
            </a:r>
            <a:r>
              <a:rPr lang="ko-KR" altLang="en-US" sz="900" b="1">
                <a:solidFill>
                  <a:srgbClr val="FF0000"/>
                </a:solidFill>
                <a:latin typeface="KoPub돋움체 Medium" panose="00000600000000000000" pitchFamily="2" charset="-127"/>
                <a:ea typeface="KoPub돋움체 Medium" panose="00000600000000000000" pitchFamily="2" charset="-127"/>
              </a:rPr>
              <a:t>상업화 이전 순운전자본 규모는 회사 제시치 준용 </a:t>
            </a:r>
            <a:endParaRPr lang="en-US" altLang="ko-KR" sz="900" b="1">
              <a:solidFill>
                <a:srgbClr val="FF0000"/>
              </a:solidFill>
              <a:latin typeface="KoPub돋움체 Medium" panose="00000600000000000000" pitchFamily="2" charset="-127"/>
              <a:ea typeface="KoPub돋움체 Medium" panose="00000600000000000000" pitchFamily="2" charset="-127"/>
            </a:endParaRPr>
          </a:p>
        </p:txBody>
      </p:sp>
      <p:graphicFrame>
        <p:nvGraphicFramePr>
          <p:cNvPr id="6" name="표 5">
            <a:extLst>
              <a:ext uri="{FF2B5EF4-FFF2-40B4-BE49-F238E27FC236}">
                <a16:creationId xmlns:a16="http://schemas.microsoft.com/office/drawing/2014/main" id="{79DB86A4-18C6-DC94-4D02-C353C553FB18}"/>
              </a:ext>
            </a:extLst>
          </p:cNvPr>
          <p:cNvGraphicFramePr>
            <a:graphicFrameLocks noGrp="1"/>
          </p:cNvGraphicFramePr>
          <p:nvPr>
            <p:extLst>
              <p:ext uri="{D42A27DB-BD31-4B8C-83A1-F6EECF244321}">
                <p14:modId xmlns:p14="http://schemas.microsoft.com/office/powerpoint/2010/main" val="384498994"/>
              </p:ext>
            </p:extLst>
          </p:nvPr>
        </p:nvGraphicFramePr>
        <p:xfrm>
          <a:off x="497766" y="3870991"/>
          <a:ext cx="8197200" cy="1620000"/>
        </p:xfrm>
        <a:graphic>
          <a:graphicData uri="http://schemas.openxmlformats.org/drawingml/2006/table">
            <a:tbl>
              <a:tblPr/>
              <a:tblGrid>
                <a:gridCol w="1490400">
                  <a:extLst>
                    <a:ext uri="{9D8B030D-6E8A-4147-A177-3AD203B41FA5}">
                      <a16:colId xmlns:a16="http://schemas.microsoft.com/office/drawing/2014/main" val="1068544560"/>
                    </a:ext>
                  </a:extLst>
                </a:gridCol>
                <a:gridCol w="745200">
                  <a:extLst>
                    <a:ext uri="{9D8B030D-6E8A-4147-A177-3AD203B41FA5}">
                      <a16:colId xmlns:a16="http://schemas.microsoft.com/office/drawing/2014/main" val="4291690591"/>
                    </a:ext>
                  </a:extLst>
                </a:gridCol>
                <a:gridCol w="745200">
                  <a:extLst>
                    <a:ext uri="{9D8B030D-6E8A-4147-A177-3AD203B41FA5}">
                      <a16:colId xmlns:a16="http://schemas.microsoft.com/office/drawing/2014/main" val="3332824241"/>
                    </a:ext>
                  </a:extLst>
                </a:gridCol>
                <a:gridCol w="745200">
                  <a:extLst>
                    <a:ext uri="{9D8B030D-6E8A-4147-A177-3AD203B41FA5}">
                      <a16:colId xmlns:a16="http://schemas.microsoft.com/office/drawing/2014/main" val="3436222067"/>
                    </a:ext>
                  </a:extLst>
                </a:gridCol>
                <a:gridCol w="745200">
                  <a:extLst>
                    <a:ext uri="{9D8B030D-6E8A-4147-A177-3AD203B41FA5}">
                      <a16:colId xmlns:a16="http://schemas.microsoft.com/office/drawing/2014/main" val="3645399308"/>
                    </a:ext>
                  </a:extLst>
                </a:gridCol>
                <a:gridCol w="745200">
                  <a:extLst>
                    <a:ext uri="{9D8B030D-6E8A-4147-A177-3AD203B41FA5}">
                      <a16:colId xmlns:a16="http://schemas.microsoft.com/office/drawing/2014/main" val="3756163113"/>
                    </a:ext>
                  </a:extLst>
                </a:gridCol>
                <a:gridCol w="745200">
                  <a:extLst>
                    <a:ext uri="{9D8B030D-6E8A-4147-A177-3AD203B41FA5}">
                      <a16:colId xmlns:a16="http://schemas.microsoft.com/office/drawing/2014/main" val="1614213532"/>
                    </a:ext>
                  </a:extLst>
                </a:gridCol>
                <a:gridCol w="745200">
                  <a:extLst>
                    <a:ext uri="{9D8B030D-6E8A-4147-A177-3AD203B41FA5}">
                      <a16:colId xmlns:a16="http://schemas.microsoft.com/office/drawing/2014/main" val="3334052175"/>
                    </a:ext>
                  </a:extLst>
                </a:gridCol>
                <a:gridCol w="745200">
                  <a:extLst>
                    <a:ext uri="{9D8B030D-6E8A-4147-A177-3AD203B41FA5}">
                      <a16:colId xmlns:a16="http://schemas.microsoft.com/office/drawing/2014/main" val="4280368363"/>
                    </a:ext>
                  </a:extLst>
                </a:gridCol>
                <a:gridCol w="745200">
                  <a:extLst>
                    <a:ext uri="{9D8B030D-6E8A-4147-A177-3AD203B41FA5}">
                      <a16:colId xmlns:a16="http://schemas.microsoft.com/office/drawing/2014/main" val="468652726"/>
                    </a:ext>
                  </a:extLst>
                </a:gridCol>
              </a:tblGrid>
              <a:tr h="180000">
                <a:tc>
                  <a:txBody>
                    <a:bodyPr/>
                    <a:lstStyle/>
                    <a:p>
                      <a:pPr algn="l"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3955613603"/>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운전자산</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$74,249</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$75,696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$77,171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$78,461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$80,209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$81,772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$72,126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$58,800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355333321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매출액</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미국 직판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$356,589</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$363,539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$370,625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$377,849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$385,214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$392,723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$346,394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$283,170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extLst>
                  <a:ext uri="{0D108BD9-81ED-4DB2-BD59-A6C34878D82A}">
                    <a16:rowId xmlns:a16="http://schemas.microsoft.com/office/drawing/2014/main" val="3596931056"/>
                  </a:ext>
                </a:extLst>
              </a:tr>
              <a:tr h="144000">
                <a:tc>
                  <a:txBody>
                    <a:bodyPr/>
                    <a:lstStyle/>
                    <a:p>
                      <a:pPr algn="r" rtl="0" fontAlgn="ctr"/>
                      <a:r>
                        <a:rPr lang="ko-KR" altLang="en-US" sz="800" b="0" i="1" u="none" strike="noStrike">
                          <a:solidFill>
                            <a:srgbClr val="00338D"/>
                          </a:solidFill>
                          <a:effectLst/>
                          <a:latin typeface="KoPub돋움체 Medium" panose="00000600000000000000" pitchFamily="2" charset="-127"/>
                          <a:ea typeface="KoPub돋움체 Medium" panose="00000600000000000000" pitchFamily="2" charset="-127"/>
                        </a:rPr>
                        <a:t>매출채권 회전기일</a:t>
                      </a:r>
                      <a:endParaRPr lang="en-US"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gridSpan="8">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76 Days (</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no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bg1"/>
                      </a:fgClr>
                      <a:bgClr>
                        <a:schemeClr val="bg1"/>
                      </a:bgClr>
                    </a:pattFill>
                  </a:tcPr>
                </a:tc>
                <a:tc hMerge="1">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76 Days (</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a:txBody>
                    <a:bodyPr/>
                    <a:lstStyle/>
                    <a:p>
                      <a:pPr algn="ctr" fontAlgn="ct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165420959"/>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회전율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8">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4.80 x</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4.80 x</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endParaRPr 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2745493013"/>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운전부채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$9,054</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$9,230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$9,410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$9,567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$9,781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$9,971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$8,795</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$7,170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323222396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매출원가</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미국 직판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$38,878</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$39,636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$40,408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bg1"/>
                      </a:fgClr>
                      <a:bgClr>
                        <a:schemeClr val="bg1"/>
                      </a:bgClr>
                    </a:pattFill>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$41,196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$41,999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$42,817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$37,766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$30,873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pattFill prst="pct70">
                      <a:fgClr>
                        <a:schemeClr val="tx1"/>
                      </a:fgClr>
                      <a:bgClr>
                        <a:schemeClr val="bg1"/>
                      </a:bgClr>
                    </a:pattFill>
                  </a:tcPr>
                </a:tc>
                <a:extLst>
                  <a:ext uri="{0D108BD9-81ED-4DB2-BD59-A6C34878D82A}">
                    <a16:rowId xmlns:a16="http://schemas.microsoft.com/office/drawing/2014/main" val="1683177184"/>
                  </a:ext>
                </a:extLst>
              </a:tr>
              <a:tr h="144000">
                <a:tc>
                  <a:txBody>
                    <a:bodyPr/>
                    <a:lstStyle/>
                    <a:p>
                      <a:pPr algn="r" rtl="0" fontAlgn="ctr"/>
                      <a:r>
                        <a:rPr lang="ko-KR" altLang="en-US" sz="800" b="0" i="1" u="none" strike="noStrike">
                          <a:solidFill>
                            <a:srgbClr val="00338D"/>
                          </a:solidFill>
                          <a:effectLst/>
                          <a:latin typeface="KoPub돋움체 Medium" panose="00000600000000000000" pitchFamily="2" charset="-127"/>
                          <a:ea typeface="KoPub돋움체 Medium" panose="00000600000000000000" pitchFamily="2" charset="-127"/>
                        </a:rPr>
                        <a:t>매입채무 회전기일</a:t>
                      </a:r>
                      <a:endParaRPr lang="en-US"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noFill/>
                      <a:prstDash val="solid"/>
                      <a:round/>
                      <a:headEnd type="none" w="med" len="med"/>
                      <a:tailEnd type="none" w="med" len="med"/>
                    </a:lnB>
                  </a:tcPr>
                </a:tc>
                <a:tc gridSpan="8">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85 Days </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FFFFFF"/>
                      </a:solidFill>
                      <a:prstDash val="dot"/>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bg1"/>
                      </a:fgClr>
                      <a:bgClr>
                        <a:schemeClr val="bg1"/>
                      </a:bgClr>
                    </a:pattFill>
                  </a:tcPr>
                </a:tc>
                <a:tc hMerge="1">
                  <a:txBody>
                    <a:bodyPr/>
                    <a:lstStyle/>
                    <a:p>
                      <a:pPr algn="ctr"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85 Days </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회사 제시치</a:t>
                      </a: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a:t>
                      </a: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noFill/>
                      <a:prstDash val="solid"/>
                      <a:round/>
                      <a:headEnd type="none" w="med" len="med"/>
                      <a:tailEnd type="none" w="med" len="med"/>
                    </a:lnB>
                  </a:tcPr>
                </a:tc>
                <a:tc>
                  <a:txBody>
                    <a:bodyPr/>
                    <a:lstStyle/>
                    <a:p>
                      <a:pPr algn="ctr" fontAlgn="ctr"/>
                      <a:endParaRPr lang="en-US"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no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3050118401"/>
                  </a:ext>
                </a:extLst>
              </a:tr>
              <a:tr h="144000">
                <a:tc>
                  <a:txBody>
                    <a:bodyPr/>
                    <a:lstStyle/>
                    <a:p>
                      <a:pPr algn="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회전율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gridSpan="8">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4.29 x</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r" rtl="0"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bg1"/>
                      </a:fgClr>
                      <a:bgClr>
                        <a:schemeClr val="bg1"/>
                      </a:bgClr>
                    </a:pattFill>
                  </a:tcPr>
                </a:tc>
                <a:tc hMerge="1">
                  <a:txBody>
                    <a:bodyPr/>
                    <a:lstStyle/>
                    <a:p>
                      <a:pPr algn="ctr"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4.29 x</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endParaRPr 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pattFill prst="pct70">
                      <a:fgClr>
                        <a:schemeClr val="tx1"/>
                      </a:fgClr>
                      <a:bgClr>
                        <a:schemeClr val="bg1"/>
                      </a:bgClr>
                    </a:pattFill>
                  </a:tcPr>
                </a:tc>
                <a:extLst>
                  <a:ext uri="{0D108BD9-81ED-4DB2-BD59-A6C34878D82A}">
                    <a16:rowId xmlns:a16="http://schemas.microsoft.com/office/drawing/2014/main" val="2720922310"/>
                  </a:ext>
                </a:extLst>
              </a:tr>
              <a:tr h="144000">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순운전자본</a:t>
                      </a: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$65,195</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$66,466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FFFFFF"/>
                      </a:solidFill>
                      <a:prstDash val="dot"/>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$67,761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$68,893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$70,428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$71,801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$63,331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$51,630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solidFill>
                      <a:srgbClr val="E5F4FB"/>
                    </a:solidFill>
                  </a:tcPr>
                </a:tc>
                <a:extLst>
                  <a:ext uri="{0D108BD9-81ED-4DB2-BD59-A6C34878D82A}">
                    <a16:rowId xmlns:a16="http://schemas.microsoft.com/office/drawing/2014/main" val="2953906167"/>
                  </a:ext>
                </a:extLst>
              </a:tr>
              <a:tr h="144000">
                <a:tc>
                  <a:txBody>
                    <a:bodyPr/>
                    <a:lstStyle/>
                    <a:p>
                      <a:pPr algn="l" rtl="0" fontAlgn="ct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순운전자본의 변동</a:t>
                      </a:r>
                      <a:endParaRPr 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$(1,421)</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$(1,271)</a:t>
                      </a:r>
                    </a:p>
                  </a:txBody>
                  <a:tcPr marL="36000" marR="36000" marT="0" marB="0" anchor="ctr">
                    <a:lnL>
                      <a:noFill/>
                    </a:lnL>
                    <a:lnR>
                      <a:noFill/>
                    </a:lnR>
                    <a:lnT w="6350" cap="flat" cmpd="sng" algn="ctr">
                      <a:solidFill>
                        <a:srgbClr val="FFFFFF"/>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$(1,296)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$(1,132)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$(1,535)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FF0000"/>
                          </a:solidFill>
                          <a:effectLst/>
                          <a:latin typeface="KoPub돋움체 Medium" panose="00000600000000000000" pitchFamily="2" charset="-127"/>
                          <a:ea typeface="KoPub돋움체 Medium" panose="00000600000000000000" pitchFamily="2" charset="-127"/>
                        </a:rPr>
                        <a:t>$(1,373)</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$8,470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$11,701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tc>
                  <a:txBody>
                    <a:bodyPr/>
                    <a:lstStyle/>
                    <a:p>
                      <a:pPr algn="r" fontAlgn="ctr"/>
                      <a:r>
                        <a:rPr lang="en-US" altLang="ko-KR" sz="800" b="1" i="0" u="none" strike="noStrike">
                          <a:solidFill>
                            <a:schemeClr val="tx1"/>
                          </a:solidFill>
                          <a:effectLst/>
                          <a:latin typeface="KoPub돋움체 Medium" panose="00000600000000000000" pitchFamily="2" charset="-127"/>
                          <a:ea typeface="KoPub돋움체 Medium" panose="00000600000000000000" pitchFamily="2" charset="-127"/>
                        </a:rPr>
                        <a:t>$51,630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423377754"/>
                  </a:ext>
                </a:extLst>
              </a:tr>
            </a:tbl>
          </a:graphicData>
        </a:graphic>
      </p:graphicFrame>
    </p:spTree>
    <p:extLst>
      <p:ext uri="{BB962C8B-B14F-4D97-AF65-F5344CB8AC3E}">
        <p14:creationId xmlns:p14="http://schemas.microsoft.com/office/powerpoint/2010/main" val="4048331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현재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Term-sheet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작성된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6</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개의 라이선스 계약에 근거하여</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미국 외 지역 매출에 적용할 로열티율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30%</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Upfront Fee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및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Milestone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USD 5.1m</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을 산정함</a:t>
            </a:r>
            <a:endPar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b="1"/>
              <a:t>로열티율 검토</a:t>
            </a:r>
            <a:r>
              <a:rPr lang="ko-KR" altLang="en-US" sz="2800" b="1"/>
              <a:t> </a:t>
            </a:r>
            <a:r>
              <a:rPr lang="en-US" altLang="ko-KR" sz="2000" b="1"/>
              <a:t>– </a:t>
            </a:r>
            <a:r>
              <a:rPr lang="ko-KR" altLang="en-US" sz="2000" b="1"/>
              <a:t>적용 로열티율 산정</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로열티율 산정 결과 </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6" name="표 5">
            <a:extLst>
              <a:ext uri="{FF2B5EF4-FFF2-40B4-BE49-F238E27FC236}">
                <a16:creationId xmlns:a16="http://schemas.microsoft.com/office/drawing/2014/main" id="{5860AB3B-175E-4A0A-93BD-5E34DF984E13}"/>
              </a:ext>
            </a:extLst>
          </p:cNvPr>
          <p:cNvGraphicFramePr>
            <a:graphicFrameLocks noGrp="1"/>
          </p:cNvGraphicFramePr>
          <p:nvPr>
            <p:extLst>
              <p:ext uri="{D42A27DB-BD31-4B8C-83A1-F6EECF244321}">
                <p14:modId xmlns:p14="http://schemas.microsoft.com/office/powerpoint/2010/main" val="1884711322"/>
              </p:ext>
            </p:extLst>
          </p:nvPr>
        </p:nvGraphicFramePr>
        <p:xfrm>
          <a:off x="502974" y="1766100"/>
          <a:ext cx="8914075" cy="1944000"/>
        </p:xfrm>
        <a:graphic>
          <a:graphicData uri="http://schemas.openxmlformats.org/drawingml/2006/table">
            <a:tbl>
              <a:tblPr/>
              <a:tblGrid>
                <a:gridCol w="352891">
                  <a:extLst>
                    <a:ext uri="{9D8B030D-6E8A-4147-A177-3AD203B41FA5}">
                      <a16:colId xmlns:a16="http://schemas.microsoft.com/office/drawing/2014/main" val="3114816142"/>
                    </a:ext>
                  </a:extLst>
                </a:gridCol>
                <a:gridCol w="1181231">
                  <a:extLst>
                    <a:ext uri="{9D8B030D-6E8A-4147-A177-3AD203B41FA5}">
                      <a16:colId xmlns:a16="http://schemas.microsoft.com/office/drawing/2014/main" val="3364583821"/>
                    </a:ext>
                  </a:extLst>
                </a:gridCol>
                <a:gridCol w="1439626">
                  <a:extLst>
                    <a:ext uri="{9D8B030D-6E8A-4147-A177-3AD203B41FA5}">
                      <a16:colId xmlns:a16="http://schemas.microsoft.com/office/drawing/2014/main" val="2539516445"/>
                    </a:ext>
                  </a:extLst>
                </a:gridCol>
                <a:gridCol w="744992">
                  <a:extLst>
                    <a:ext uri="{9D8B030D-6E8A-4147-A177-3AD203B41FA5}">
                      <a16:colId xmlns:a16="http://schemas.microsoft.com/office/drawing/2014/main" val="3550457831"/>
                    </a:ext>
                  </a:extLst>
                </a:gridCol>
                <a:gridCol w="735190">
                  <a:extLst>
                    <a:ext uri="{9D8B030D-6E8A-4147-A177-3AD203B41FA5}">
                      <a16:colId xmlns:a16="http://schemas.microsoft.com/office/drawing/2014/main" val="2866680157"/>
                    </a:ext>
                  </a:extLst>
                </a:gridCol>
                <a:gridCol w="607756">
                  <a:extLst>
                    <a:ext uri="{9D8B030D-6E8A-4147-A177-3AD203B41FA5}">
                      <a16:colId xmlns:a16="http://schemas.microsoft.com/office/drawing/2014/main" val="1049591135"/>
                    </a:ext>
                  </a:extLst>
                </a:gridCol>
                <a:gridCol w="607756">
                  <a:extLst>
                    <a:ext uri="{9D8B030D-6E8A-4147-A177-3AD203B41FA5}">
                      <a16:colId xmlns:a16="http://schemas.microsoft.com/office/drawing/2014/main" val="3240264188"/>
                    </a:ext>
                  </a:extLst>
                </a:gridCol>
                <a:gridCol w="607756">
                  <a:extLst>
                    <a:ext uri="{9D8B030D-6E8A-4147-A177-3AD203B41FA5}">
                      <a16:colId xmlns:a16="http://schemas.microsoft.com/office/drawing/2014/main" val="2292593895"/>
                    </a:ext>
                  </a:extLst>
                </a:gridCol>
                <a:gridCol w="578349">
                  <a:extLst>
                    <a:ext uri="{9D8B030D-6E8A-4147-A177-3AD203B41FA5}">
                      <a16:colId xmlns:a16="http://schemas.microsoft.com/office/drawing/2014/main" val="2947346230"/>
                    </a:ext>
                  </a:extLst>
                </a:gridCol>
                <a:gridCol w="843016">
                  <a:extLst>
                    <a:ext uri="{9D8B030D-6E8A-4147-A177-3AD203B41FA5}">
                      <a16:colId xmlns:a16="http://schemas.microsoft.com/office/drawing/2014/main" val="1062256569"/>
                    </a:ext>
                  </a:extLst>
                </a:gridCol>
                <a:gridCol w="607756">
                  <a:extLst>
                    <a:ext uri="{9D8B030D-6E8A-4147-A177-3AD203B41FA5}">
                      <a16:colId xmlns:a16="http://schemas.microsoft.com/office/drawing/2014/main" val="3350348344"/>
                    </a:ext>
                  </a:extLst>
                </a:gridCol>
                <a:gridCol w="607756">
                  <a:extLst>
                    <a:ext uri="{9D8B030D-6E8A-4147-A177-3AD203B41FA5}">
                      <a16:colId xmlns:a16="http://schemas.microsoft.com/office/drawing/2014/main" val="1397231965"/>
                    </a:ext>
                  </a:extLst>
                </a:gridCol>
              </a:tblGrid>
              <a:tr h="180000">
                <a:tc gridSpan="12">
                  <a:txBody>
                    <a:bodyPr/>
                    <a:lstStyle/>
                    <a:p>
                      <a:pPr algn="l"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Term-sheet  List</a:t>
                      </a:r>
                    </a:p>
                  </a:txBody>
                  <a:tcPr marL="36000" marR="36000" marT="0" marB="0" anchor="ctr">
                    <a:lnL w="6350" cap="flat" cmpd="sng" algn="ctr">
                      <a:solidFill>
                        <a:srgbClr val="00338D"/>
                      </a:solidFill>
                      <a:prstDash val="solid"/>
                      <a:round/>
                      <a:headEnd type="none" w="med" len="med"/>
                      <a:tailEnd type="none" w="med" len="med"/>
                    </a:lnL>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endParaRPr 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algn="ctr" fontAlgn="ctr"/>
                      <a:endParaRPr 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fontAlgn="ctr"/>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ctr" fontAlgn="ctr"/>
                      <a:endParaRPr 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562554029"/>
                  </a:ext>
                </a:extLst>
              </a:tr>
              <a:tr h="180000">
                <a:tc rowSpan="2">
                  <a:txBody>
                    <a:bodyPr/>
                    <a:lstStyle/>
                    <a:p>
                      <a:pPr algn="ctr"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No.</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1E49E2"/>
                    </a:solidFill>
                  </a:tcPr>
                </a:tc>
                <a:tc rowSpan="2">
                  <a:txBody>
                    <a:bodyPr/>
                    <a:lstStyle/>
                    <a:p>
                      <a:pPr algn="ctr" fontAlgn="ct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지역</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1E49E2"/>
                    </a:solidFill>
                  </a:tcPr>
                </a:tc>
                <a:tc rowSpan="2">
                  <a:txBody>
                    <a:bodyPr/>
                    <a:lstStyle/>
                    <a:p>
                      <a:pPr algn="ctr" fontAlgn="ct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회사명</a:t>
                      </a:r>
                    </a:p>
                  </a:txBody>
                  <a:tcPr marL="36000" marR="36000" marT="0" marB="0" anchor="ctr">
                    <a:lnL>
                      <a:noFill/>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1E49E2"/>
                    </a:solidFill>
                  </a:tcPr>
                </a:tc>
                <a:tc rowSpan="2">
                  <a:txBody>
                    <a:bodyPr/>
                    <a:lstStyle/>
                    <a:p>
                      <a:pPr algn="ctr"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Status</a:t>
                      </a:r>
                    </a:p>
                  </a:txBody>
                  <a:tcPr marL="36000" marR="36000" marT="0" marB="0" anchor="ctr">
                    <a:lnL w="6350" cap="flat" cmpd="sng" algn="ctr">
                      <a:solidFill>
                        <a:srgbClr val="FFFFFF"/>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1E49E2"/>
                    </a:solidFill>
                  </a:tcPr>
                </a:tc>
                <a:tc rowSpan="2">
                  <a:txBody>
                    <a:bodyPr/>
                    <a:lstStyle/>
                    <a:p>
                      <a:pPr algn="ctr"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Term Sheet</a:t>
                      </a:r>
                      <a:b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b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유무</a:t>
                      </a:r>
                    </a:p>
                  </a:txBody>
                  <a:tcPr marL="36000" marR="36000" marT="0" marB="0" anchor="ctr">
                    <a:lnL>
                      <a:noFill/>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1E49E2"/>
                    </a:solidFill>
                  </a:tcPr>
                </a:tc>
                <a:tc gridSpan="4">
                  <a:txBody>
                    <a:bodyPr/>
                    <a:lstStyle/>
                    <a:p>
                      <a:pPr algn="ctr"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Deal Value (USD k)</a:t>
                      </a:r>
                    </a:p>
                  </a:txBody>
                  <a:tcPr marL="36000" marR="3600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a:noFill/>
                    </a:lnB>
                    <a:solidFill>
                      <a:srgbClr val="1E49E2"/>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fontAlgn="ct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a:noFill/>
                    </a:lnB>
                    <a:solidFill>
                      <a:srgbClr val="1E49E2"/>
                    </a:solidFill>
                  </a:tcPr>
                </a:tc>
                <a:tc gridSpan="3">
                  <a:txBody>
                    <a:bodyPr/>
                    <a:lstStyle/>
                    <a:p>
                      <a:pPr algn="ctr"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Royalty</a:t>
                      </a:r>
                    </a:p>
                  </a:txBody>
                  <a:tcPr marL="36000" marR="36000" marT="0" marB="0" anchor="ctr">
                    <a:lnL w="6350" cap="flat" cmpd="sng" algn="ctr">
                      <a:solidFill>
                        <a:srgbClr val="FFFFFF"/>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solidFill>
                      <a:srgbClr val="1E49E2"/>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40820938"/>
                  </a:ext>
                </a:extLst>
              </a:tr>
              <a:tr h="1800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FFFFFF"/>
                          </a:solidFill>
                          <a:effectLst/>
                          <a:latin typeface="KoPub돋움체 Medium" panose="00000600000000000000" pitchFamily="2" charset="-127"/>
                          <a:ea typeface="KoPub돋움체 Medium" panose="00000600000000000000" pitchFamily="2" charset="-127"/>
                        </a:rPr>
                        <a:t>Upfront</a:t>
                      </a:r>
                    </a:p>
                  </a:txBody>
                  <a:tcPr marL="36000" marR="36000" marT="0" marB="0" anchor="ctr">
                    <a:lnL w="6350" cap="flat" cmpd="sng" algn="ctr">
                      <a:solidFill>
                        <a:srgbClr val="FFFFFF"/>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1E49E2"/>
                    </a:solidFill>
                  </a:tcPr>
                </a:tc>
                <a:tc>
                  <a:txBody>
                    <a:bodyPr/>
                    <a:lstStyle/>
                    <a:p>
                      <a:pPr algn="ctr" fontAlgn="ctr"/>
                      <a:r>
                        <a:rPr lang="ko-KR" altLang="en-US" sz="900" b="0" i="0" u="none" strike="noStrike">
                          <a:solidFill>
                            <a:srgbClr val="FFFFFF"/>
                          </a:solidFill>
                          <a:effectLst/>
                          <a:latin typeface="KoPub돋움체 Medium" panose="00000600000000000000" pitchFamily="2" charset="-127"/>
                          <a:ea typeface="KoPub돋움체 Medium" panose="00000600000000000000" pitchFamily="2" charset="-127"/>
                        </a:rPr>
                        <a:t>승인요건</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1E49E2"/>
                    </a:solidFill>
                  </a:tcPr>
                </a:tc>
                <a:tc>
                  <a:txBody>
                    <a:bodyPr/>
                    <a:lstStyle/>
                    <a:p>
                      <a:pPr algn="ctr" fontAlgn="ctr"/>
                      <a:r>
                        <a:rPr lang="ko-KR" altLang="en-US" sz="900" b="0" i="0" u="none" strike="noStrike">
                          <a:solidFill>
                            <a:srgbClr val="FFFFFF"/>
                          </a:solidFill>
                          <a:effectLst/>
                          <a:latin typeface="KoPub돋움체 Medium" panose="00000600000000000000" pitchFamily="2" charset="-127"/>
                          <a:ea typeface="KoPub돋움체 Medium" panose="00000600000000000000" pitchFamily="2" charset="-127"/>
                        </a:rPr>
                        <a:t>매출요건</a:t>
                      </a: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1E49E2"/>
                    </a:solidFill>
                  </a:tcPr>
                </a:tc>
                <a:tc>
                  <a:txBody>
                    <a:bodyPr/>
                    <a:lstStyle/>
                    <a:p>
                      <a:pPr algn="ctr" fontAlgn="ctr"/>
                      <a:r>
                        <a:rPr lang="en-US" sz="900" b="0" i="0" u="none" strike="noStrike">
                          <a:solidFill>
                            <a:srgbClr val="FFFFFF"/>
                          </a:solidFill>
                          <a:effectLst/>
                          <a:latin typeface="KoPub돋움체 Medium" panose="00000600000000000000" pitchFamily="2" charset="-127"/>
                          <a:ea typeface="KoPub돋움체 Medium" panose="00000600000000000000" pitchFamily="2" charset="-127"/>
                        </a:rPr>
                        <a:t>Total</a:t>
                      </a:r>
                    </a:p>
                  </a:txBody>
                  <a:tcPr marL="36000" marR="36000" marT="0" marB="0" anchor="ctr">
                    <a:lnL w="6350" cap="flat" cmpd="sng" algn="ctr">
                      <a:no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1E49E2"/>
                    </a:solidFill>
                  </a:tcPr>
                </a:tc>
                <a:tc>
                  <a:txBody>
                    <a:bodyPr/>
                    <a:lstStyle/>
                    <a:p>
                      <a:pPr algn="ctr" fontAlgn="ctr"/>
                      <a:r>
                        <a:rPr lang="ko-KR" altLang="en-US" sz="900" b="0" i="0" u="none" strike="noStrike">
                          <a:solidFill>
                            <a:srgbClr val="FFFFFF"/>
                          </a:solidFill>
                          <a:effectLst/>
                          <a:latin typeface="KoPub돋움체 Medium" panose="00000600000000000000" pitchFamily="2" charset="-127"/>
                          <a:ea typeface="KoPub돋움체 Medium" panose="00000600000000000000" pitchFamily="2" charset="-127"/>
                        </a:rPr>
                        <a:t>최소</a:t>
                      </a:r>
                    </a:p>
                  </a:txBody>
                  <a:tcPr marL="36000" marR="36000" marT="0" marB="0" anchor="ctr">
                    <a:lnL w="6350" cap="flat" cmpd="sng" algn="ctr">
                      <a:solidFill>
                        <a:srgbClr val="FFFFFF"/>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1E49E2"/>
                    </a:solidFill>
                  </a:tcPr>
                </a:tc>
                <a:tc>
                  <a:txBody>
                    <a:bodyPr/>
                    <a:lstStyle/>
                    <a:p>
                      <a:pPr algn="ctr" fontAlgn="ctr"/>
                      <a:r>
                        <a:rPr lang="ko-KR" altLang="en-US" sz="900" b="0" i="0" u="none" strike="noStrike">
                          <a:solidFill>
                            <a:srgbClr val="FFFFFF"/>
                          </a:solidFill>
                          <a:effectLst/>
                          <a:latin typeface="KoPub돋움체 Medium" panose="00000600000000000000" pitchFamily="2" charset="-127"/>
                          <a:ea typeface="KoPub돋움체 Medium" panose="00000600000000000000" pitchFamily="2" charset="-127"/>
                        </a:rPr>
                        <a:t>최대</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1E49E2"/>
                    </a:solidFill>
                  </a:tcPr>
                </a:tc>
                <a:tc>
                  <a:txBody>
                    <a:bodyPr/>
                    <a:lstStyle/>
                    <a:p>
                      <a:pPr algn="ctr" fontAlgn="ctr"/>
                      <a:r>
                        <a:rPr lang="ko-KR" altLang="en-US" sz="900" b="0" i="0" u="none" strike="noStrike">
                          <a:solidFill>
                            <a:srgbClr val="FFFFFF"/>
                          </a:solidFill>
                          <a:effectLst/>
                          <a:latin typeface="KoPub돋움체 Medium" panose="00000600000000000000" pitchFamily="2" charset="-127"/>
                          <a:ea typeface="KoPub돋움체 Medium" panose="00000600000000000000" pitchFamily="2" charset="-127"/>
                        </a:rPr>
                        <a:t>평균</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1E49E2"/>
                    </a:solidFill>
                  </a:tcPr>
                </a:tc>
                <a:extLst>
                  <a:ext uri="{0D108BD9-81ED-4DB2-BD59-A6C34878D82A}">
                    <a16:rowId xmlns:a16="http://schemas.microsoft.com/office/drawing/2014/main" val="648934464"/>
                  </a:ext>
                </a:extLst>
              </a:tr>
              <a:tr h="180000">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MENA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중동</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북아</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Hikma</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계약 체결</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3,000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6,000</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9,000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47%</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29%</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98231908"/>
                  </a:ext>
                </a:extLst>
              </a:tr>
              <a:tr h="180000">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APAC</a:t>
                      </a:r>
                    </a:p>
                  </a:txBody>
                  <a:tcPr marL="36000" marR="36000" marT="0" marB="0" anchor="ctr">
                    <a:lnL>
                      <a:noFill/>
                    </a:lnL>
                    <a:lnR>
                      <a:noFill/>
                    </a:lnR>
                    <a:lnT>
                      <a:noFill/>
                    </a:lnT>
                    <a:lnB>
                      <a:noFill/>
                    </a:lnB>
                  </a:tcPr>
                </a:tc>
                <a:tc>
                  <a:txBody>
                    <a:bodyPr/>
                    <a:lstStyle/>
                    <a:p>
                      <a:pPr algn="l"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Specialised Therapeutics</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계약 체결</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338</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1,800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2,138</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60%</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215303849"/>
                  </a:ext>
                </a:extLst>
              </a:tr>
              <a:tr h="180000">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러시아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CIS)</a:t>
                      </a:r>
                    </a:p>
                  </a:txBody>
                  <a:tcPr marL="36000" marR="36000" marT="0" marB="0" anchor="ctr">
                    <a:lnL>
                      <a:noFill/>
                    </a:lnL>
                    <a:lnR>
                      <a:noFill/>
                    </a:lnR>
                    <a:lnT>
                      <a:noFill/>
                    </a:lnT>
                    <a:lnB>
                      <a:noFill/>
                    </a:lnB>
                  </a:tcPr>
                </a:tc>
                <a:tc>
                  <a:txBody>
                    <a:bodyPr/>
                    <a:lstStyle/>
                    <a:p>
                      <a:pPr algn="l"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SC Lancet</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유력</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700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1,800</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6,000</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8,500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23%</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23%</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23%</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71570997"/>
                  </a:ext>
                </a:extLst>
              </a:tr>
              <a:tr h="180000">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36000" marR="36000" marT="0" marB="0" anchor="ctr">
                    <a:lnL>
                      <a:noFill/>
                    </a:lnL>
                    <a:lnR>
                      <a:noFill/>
                    </a:lnR>
                    <a:lnT>
                      <a:noFill/>
                    </a:lnT>
                    <a:lnB>
                      <a:noFill/>
                    </a:lnB>
                  </a:tcPr>
                </a:tc>
                <a:tc>
                  <a:txBody>
                    <a:bodyPr/>
                    <a:lstStyle/>
                    <a:p>
                      <a:pPr algn="l"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Accord Healthcare</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진행중</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n/a</a:t>
                      </a:r>
                    </a:p>
                  </a:txBody>
                  <a:tcPr marL="36000" marR="36000" marT="0" marB="0" anchor="ctr">
                    <a:lnL>
                      <a:noFill/>
                    </a:lnL>
                    <a:lnR>
                      <a:noFill/>
                    </a:lnR>
                    <a:lnT>
                      <a:noFill/>
                    </a:lnT>
                    <a:lnB>
                      <a:noFill/>
                    </a:lnB>
                  </a:tcPr>
                </a:tc>
                <a:tc>
                  <a:txBody>
                    <a:bodyPr/>
                    <a:lstStyle/>
                    <a:p>
                      <a:pPr algn="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n/a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2,000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22%</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40%</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31%</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61355119"/>
                  </a:ext>
                </a:extLst>
              </a:tr>
              <a:tr h="180000">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인도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이머징마켓</a:t>
                      </a:r>
                    </a:p>
                  </a:txBody>
                  <a:tcPr marL="36000" marR="36000" marT="0" marB="0" anchor="ctr">
                    <a:lnL>
                      <a:noFill/>
                    </a:lnL>
                    <a:lnR>
                      <a:noFill/>
                    </a:lnR>
                    <a:lnT>
                      <a:noFill/>
                    </a:lnT>
                    <a:lnB>
                      <a:noFill/>
                    </a:lnB>
                  </a:tcPr>
                </a:tc>
                <a:tc>
                  <a:txBody>
                    <a:bodyPr/>
                    <a:lstStyle/>
                    <a:p>
                      <a:pPr algn="l"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Dr.Reddy's</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진행중</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n/a</a:t>
                      </a:r>
                    </a:p>
                  </a:txBody>
                  <a:tcPr marL="36000" marR="36000" marT="0" marB="0" anchor="ctr">
                    <a:lnL>
                      <a:noFill/>
                    </a:lnL>
                    <a:lnR>
                      <a:noFill/>
                    </a:lnR>
                    <a:lnT>
                      <a:noFill/>
                    </a:lnT>
                    <a:lnB>
                      <a:noFill/>
                    </a:lnB>
                  </a:tcPr>
                </a:tc>
                <a:tc>
                  <a:txBody>
                    <a:bodyPr/>
                    <a:lstStyle/>
                    <a:p>
                      <a:pPr algn="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n/a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20,000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35%</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40%</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38%</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09070867"/>
                  </a:ext>
                </a:extLst>
              </a:tr>
              <a:tr h="180000">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a:t>
                      </a:r>
                    </a:p>
                  </a:txBody>
                  <a:tcPr marL="36000" marR="36000" marT="0" marB="0" anchor="ctr">
                    <a:lnL w="6350" cap="flat" cmpd="sng" algn="ctr">
                      <a:solidFill>
                        <a:srgbClr val="00338D"/>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남미</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Eurofarma</a:t>
                      </a:r>
                    </a:p>
                  </a:txBody>
                  <a:tcPr marL="36000" marR="36000" marT="0" marB="0" anchor="ctr">
                    <a:lnL>
                      <a:noFill/>
                    </a:lnL>
                    <a:lnR w="635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진행중　</a:t>
                      </a:r>
                    </a:p>
                  </a:txBody>
                  <a:tcPr marL="36000" marR="36000" marT="0" marB="0" anchor="ctr">
                    <a:lnL w="6350" cap="flat" cmpd="sng" algn="ctr">
                      <a:solidFill>
                        <a:srgbClr val="00338D"/>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w="635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n/a</a:t>
                      </a:r>
                    </a:p>
                  </a:txBody>
                  <a:tcPr marL="36000" marR="36000" marT="0" marB="0" anchor="ctr">
                    <a:lnL w="6350" cap="flat" cmpd="sng" algn="ctr">
                      <a:solidFill>
                        <a:srgbClr val="00338D"/>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n/a</a:t>
                      </a:r>
                    </a:p>
                  </a:txBody>
                  <a:tcPr marL="36000" marR="36000" marT="0" marB="0" anchor="ctr">
                    <a:lnL>
                      <a:noFill/>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n/a</a:t>
                      </a:r>
                    </a:p>
                  </a:txBody>
                  <a:tcPr marL="36000" marR="36000" marT="0" marB="0" anchor="ctr">
                    <a:lnL>
                      <a:noFill/>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4,000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w="6350" cap="flat" cmpd="sng" algn="ctr">
                      <a:solidFill>
                        <a:srgbClr val="00338D"/>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a:noFill/>
                    </a:lnL>
                    <a:lnR w="6350" cap="flat" cmpd="sng" algn="ctr">
                      <a:solidFill>
                        <a:srgbClr val="00338D"/>
                      </a:solidFill>
                      <a:prstDash val="dot"/>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44064235"/>
                  </a:ext>
                </a:extLst>
              </a:tr>
              <a:tr h="144000">
                <a:tc>
                  <a:txBody>
                    <a:bodyPr/>
                    <a:lstStyle/>
                    <a:p>
                      <a:pPr algn="ctr"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tcPr>
                </a:tc>
                <a:tc>
                  <a:txBody>
                    <a:bodyPr/>
                    <a:lstStyle/>
                    <a:p>
                      <a:pPr algn="ctr"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tcPr>
                </a:tc>
                <a:tc>
                  <a:txBody>
                    <a:bodyPr/>
                    <a:lstStyle/>
                    <a:p>
                      <a:pPr algn="ctr"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tcPr>
                </a:tc>
                <a:tc>
                  <a:txBody>
                    <a:bodyPr/>
                    <a:lstStyle/>
                    <a:p>
                      <a:pPr algn="r"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tcPr>
                </a:tc>
                <a:tc>
                  <a:txBody>
                    <a:bodyPr/>
                    <a:lstStyle/>
                    <a:p>
                      <a:pPr algn="r"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tcPr>
                </a:tc>
                <a:tc>
                  <a:txBody>
                    <a:bodyPr/>
                    <a:lstStyle/>
                    <a:p>
                      <a:pPr algn="r"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tcPr>
                </a:tc>
                <a:tc>
                  <a:txBody>
                    <a:bodyPr/>
                    <a:lstStyle/>
                    <a:p>
                      <a:pPr algn="r"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tcPr>
                </a:tc>
                <a:tc>
                  <a:txBody>
                    <a:bodyPr/>
                    <a:lstStyle/>
                    <a:p>
                      <a:pPr algn="l" fontAlgn="ctr"/>
                      <a:endParaRPr lang="ko-KR" altLang="en-US" sz="6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7254947"/>
                  </a:ext>
                </a:extLst>
              </a:tr>
              <a:tr h="180000">
                <a:tc>
                  <a:txBody>
                    <a:bodyPr/>
                    <a:lstStyle/>
                    <a:p>
                      <a:pPr algn="l" fontAlgn="ct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gridSpan="3">
                  <a:txBody>
                    <a:bodyPr/>
                    <a:lstStyle/>
                    <a:p>
                      <a:pPr algn="r"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Selected Deal Value </a:t>
                      </a:r>
                    </a:p>
                  </a:txBody>
                  <a:tcPr marL="36000" marR="36000" marT="0" marB="0" anchor="ctr">
                    <a:lnL>
                      <a:noFill/>
                    </a:lnL>
                    <a:lnR w="12700" cap="flat" cmpd="sng" algn="ctr">
                      <a:solidFill>
                        <a:srgbClr val="00338D"/>
                      </a:solidFill>
                      <a:prstDash val="solid"/>
                      <a:round/>
                      <a:headEnd type="none" w="med" len="med"/>
                      <a:tailEnd type="none" w="med" len="med"/>
                    </a:lnR>
                    <a:lnT>
                      <a:noFill/>
                    </a:lnT>
                    <a:lnB>
                      <a:noFill/>
                    </a:lnB>
                  </a:tcPr>
                </a:tc>
                <a:tc hMerge="1">
                  <a:txBody>
                    <a:bodyPr/>
                    <a:lstStyle/>
                    <a:p>
                      <a:pPr algn="l" fontAlgn="ctr"/>
                      <a:endParaRPr lang="ko-KR" alt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0" marR="0" marT="0" marB="0" anchor="ctr">
                    <a:lnL>
                      <a:noFill/>
                    </a:lnL>
                    <a:lnR>
                      <a:noFill/>
                    </a:lnR>
                    <a:lnT>
                      <a:noFill/>
                    </a:lnT>
                    <a:lnB>
                      <a:noFill/>
                    </a:lnB>
                  </a:tcPr>
                </a:tc>
                <a:tc hMerge="1">
                  <a:txBody>
                    <a:bodyPr/>
                    <a:lstStyle/>
                    <a:p>
                      <a:pPr algn="r" fontAlgn="ctr"/>
                      <a:r>
                        <a:rPr lang="en-US" sz="900" b="1" i="1" u="none" strike="noStrike">
                          <a:solidFill>
                            <a:srgbClr val="000000"/>
                          </a:solidFill>
                          <a:effectLst/>
                          <a:latin typeface="맑은 고딕" panose="020B0503020000020004" pitchFamily="50" charset="-127"/>
                          <a:ea typeface="맑은 고딕" panose="020B0503020000020004" pitchFamily="50" charset="-127"/>
                        </a:rPr>
                        <a:t>Selected Deal Value </a:t>
                      </a:r>
                    </a:p>
                  </a:txBody>
                  <a:tcPr marL="0" marR="0" marT="0" marB="0" anchor="ctr">
                    <a:lnL>
                      <a:noFill/>
                    </a:lnL>
                    <a:lnR w="1270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5,138</a:t>
                      </a:r>
                    </a:p>
                  </a:txBody>
                  <a:tcPr marL="36000" marR="36000" marT="0"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noFill/>
                  </a:tcPr>
                </a:tc>
                <a:tc gridSpan="2">
                  <a:txBody>
                    <a:bodyPr/>
                    <a:lstStyle/>
                    <a:p>
                      <a:pPr algn="r"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Selected Royalty Avg.</a:t>
                      </a:r>
                    </a:p>
                  </a:txBody>
                  <a:tcPr marL="36000" marR="36000" marT="0"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a:noFill/>
                    </a:lnT>
                    <a:lnB>
                      <a:noFill/>
                    </a:lnB>
                  </a:tcPr>
                </a:tc>
                <a:tc hMerge="1">
                  <a:txBody>
                    <a:bodyPr/>
                    <a:lstStyle/>
                    <a:p>
                      <a:pPr algn="r" fontAlgn="ctr"/>
                      <a:r>
                        <a:rPr lang="en-US" sz="900" b="1" i="1" u="none" strike="noStrike">
                          <a:solidFill>
                            <a:srgbClr val="000000"/>
                          </a:solidFill>
                          <a:effectLst/>
                          <a:latin typeface="맑은 고딕" panose="020B0503020000020004" pitchFamily="50" charset="-127"/>
                          <a:ea typeface="맑은 고딕" panose="020B0503020000020004" pitchFamily="50" charset="-127"/>
                        </a:rPr>
                        <a:t>Selected Royalty Avg.</a:t>
                      </a:r>
                    </a:p>
                  </a:txBody>
                  <a:tcPr marL="0" marR="0" marT="0" marB="0" anchor="ctr">
                    <a:lnL>
                      <a:noFill/>
                    </a:lnL>
                    <a:lnR w="12700" cap="flat" cmpd="sng" algn="ctr">
                      <a:solidFill>
                        <a:srgbClr val="00338D"/>
                      </a:solidFill>
                      <a:prstDash val="solid"/>
                      <a:round/>
                      <a:headEnd type="none" w="med" len="med"/>
                      <a:tailEnd type="none" w="med" len="med"/>
                    </a:lnR>
                    <a:lnT>
                      <a:noFill/>
                    </a:lnT>
                    <a:lnB>
                      <a:noFill/>
                    </a:lnB>
                  </a:tcPr>
                </a:tc>
                <a:tc>
                  <a:txBody>
                    <a:bodyPr/>
                    <a:lstStyle/>
                    <a:p>
                      <a:pPr algn="r"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w="1270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99952567"/>
                  </a:ext>
                </a:extLst>
              </a:tr>
            </a:tbl>
          </a:graphicData>
        </a:graphic>
      </p:graphicFrame>
      <p:sp>
        <p:nvSpPr>
          <p:cNvPr id="7" name="직사각형 6">
            <a:extLst>
              <a:ext uri="{FF2B5EF4-FFF2-40B4-BE49-F238E27FC236}">
                <a16:creationId xmlns:a16="http://schemas.microsoft.com/office/drawing/2014/main" id="{92E9A526-6A12-B2C0-4174-94689902691A}"/>
              </a:ext>
            </a:extLst>
          </p:cNvPr>
          <p:cNvSpPr/>
          <p:nvPr/>
        </p:nvSpPr>
        <p:spPr>
          <a:xfrm>
            <a:off x="502976" y="3920833"/>
            <a:ext cx="8928000" cy="2075196"/>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pPr marL="171450" indent="-171450" latinLnBrk="1">
              <a:spcBef>
                <a:spcPts val="600"/>
              </a:spcBef>
              <a:buFont typeface="Wingdings" panose="05000000000000000000" pitchFamily="2" charset="2"/>
              <a:buChar char="§"/>
            </a:pPr>
            <a:r>
              <a:rPr lang="ko-KR" altLang="en-US" sz="900">
                <a:solidFill>
                  <a:schemeClr val="tx1"/>
                </a:solidFill>
                <a:latin typeface="KoPub돋움체 Light" panose="00000300000000000000" pitchFamily="2" charset="-127"/>
                <a:ea typeface="KoPub돋움체 Light" panose="00000300000000000000" pitchFamily="2" charset="-127"/>
              </a:rPr>
              <a:t>미국 외 지역에서는 각 지역의 로컬 제약사와 라이선스 계약을 통해 독점판매권한을 부여할 계획임</a:t>
            </a:r>
            <a:r>
              <a:rPr lang="en-US" altLang="ko-KR" sz="900">
                <a:solidFill>
                  <a:schemeClr val="tx1"/>
                </a:solidFill>
                <a:latin typeface="KoPub돋움체 Light" panose="00000300000000000000" pitchFamily="2" charset="-127"/>
                <a:ea typeface="KoPub돋움체 Light" panose="00000300000000000000" pitchFamily="2" charset="-127"/>
              </a:rPr>
              <a:t>. </a:t>
            </a:r>
          </a:p>
          <a:p>
            <a:pPr marL="171450" indent="-171450" latinLnBrk="1">
              <a:spcBef>
                <a:spcPts val="600"/>
              </a:spcBef>
              <a:buFont typeface="Wingdings" panose="05000000000000000000" pitchFamily="2" charset="2"/>
              <a:buChar char="§"/>
            </a:pPr>
            <a:r>
              <a:rPr lang="ko-KR" altLang="en-US" sz="900">
                <a:solidFill>
                  <a:schemeClr val="tx1"/>
                </a:solidFill>
                <a:latin typeface="KoPub돋움체 Light" panose="00000300000000000000" pitchFamily="2" charset="-127"/>
                <a:ea typeface="KoPub돋움체 Light" panose="00000300000000000000" pitchFamily="2" charset="-127"/>
              </a:rPr>
              <a:t>현재 총 </a:t>
            </a:r>
            <a:r>
              <a:rPr lang="en-US" altLang="ko-KR" sz="900">
                <a:solidFill>
                  <a:schemeClr val="tx1"/>
                </a:solidFill>
                <a:latin typeface="KoPub돋움체 Light" panose="00000300000000000000" pitchFamily="2" charset="-127"/>
                <a:ea typeface="KoPub돋움체 Light" panose="00000300000000000000" pitchFamily="2" charset="-127"/>
              </a:rPr>
              <a:t>6</a:t>
            </a:r>
            <a:r>
              <a:rPr lang="ko-KR" altLang="en-US" sz="900">
                <a:solidFill>
                  <a:schemeClr val="tx1"/>
                </a:solidFill>
                <a:latin typeface="KoPub돋움체 Light" panose="00000300000000000000" pitchFamily="2" charset="-127"/>
                <a:ea typeface="KoPub돋움체 Light" panose="00000300000000000000" pitchFamily="2" charset="-127"/>
              </a:rPr>
              <a:t>개의 제약사와</a:t>
            </a:r>
            <a:r>
              <a:rPr lang="en-US" altLang="ko-KR" sz="900">
                <a:solidFill>
                  <a:schemeClr val="tx1"/>
                </a:solidFill>
                <a:latin typeface="KoPub돋움체 Light" panose="00000300000000000000" pitchFamily="2" charset="-127"/>
                <a:ea typeface="KoPub돋움체 Light" panose="00000300000000000000" pitchFamily="2" charset="-127"/>
              </a:rPr>
              <a:t>dml</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Term-sheet</a:t>
            </a:r>
            <a:r>
              <a:rPr lang="ko-KR" altLang="en-US" sz="900">
                <a:solidFill>
                  <a:schemeClr val="tx1"/>
                </a:solidFill>
                <a:latin typeface="KoPub돋움체 Light" panose="00000300000000000000" pitchFamily="2" charset="-127"/>
                <a:ea typeface="KoPub돋움체 Light" panose="00000300000000000000" pitchFamily="2" charset="-127"/>
              </a:rPr>
              <a:t>이 작성된 상태이며</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이 중 </a:t>
            </a:r>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개의 제약사</a:t>
            </a:r>
            <a:r>
              <a:rPr lang="en-US" altLang="ko-KR" sz="900">
                <a:solidFill>
                  <a:schemeClr val="tx1"/>
                </a:solidFill>
                <a:latin typeface="KoPub돋움체 Light" panose="00000300000000000000" pitchFamily="2" charset="-127"/>
                <a:ea typeface="KoPub돋움체 Light" panose="00000300000000000000" pitchFamily="2" charset="-127"/>
              </a:rPr>
              <a:t>(Hikma, Specialised Therapeutics)</a:t>
            </a:r>
            <a:r>
              <a:rPr lang="ko-KR" altLang="en-US" sz="900">
                <a:solidFill>
                  <a:schemeClr val="tx1"/>
                </a:solidFill>
                <a:latin typeface="KoPub돋움체 Light" panose="00000300000000000000" pitchFamily="2" charset="-127"/>
                <a:ea typeface="KoPub돋움체 Light" panose="00000300000000000000" pitchFamily="2" charset="-127"/>
              </a:rPr>
              <a:t>와는 계약 체결이 완료됨</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ko-KR" altLang="en-US" sz="900" b="1">
                <a:solidFill>
                  <a:schemeClr val="tx1"/>
                </a:solidFill>
                <a:latin typeface="KoPub돋움체 Light" panose="00000300000000000000" pitchFamily="2" charset="-127"/>
                <a:ea typeface="KoPub돋움체 Light" panose="00000300000000000000" pitchFamily="2" charset="-127"/>
              </a:rPr>
              <a:t>미국</a:t>
            </a:r>
            <a:r>
              <a:rPr lang="en-US" altLang="ko-KR" sz="900" b="1">
                <a:solidFill>
                  <a:schemeClr val="tx1"/>
                </a:solidFill>
                <a:latin typeface="KoPub돋움체 Light" panose="00000300000000000000" pitchFamily="2" charset="-127"/>
                <a:ea typeface="KoPub돋움체 Light" panose="00000300000000000000" pitchFamily="2" charset="-127"/>
              </a:rPr>
              <a:t> </a:t>
            </a:r>
            <a:r>
              <a:rPr lang="ko-KR" altLang="en-US" sz="900" b="1">
                <a:solidFill>
                  <a:schemeClr val="tx1"/>
                </a:solidFill>
                <a:latin typeface="KoPub돋움체 Light" panose="00000300000000000000" pitchFamily="2" charset="-127"/>
                <a:ea typeface="KoPub돋움체 Light" panose="00000300000000000000" pitchFamily="2" charset="-127"/>
              </a:rPr>
              <a:t>외 지역 매출 추정에 적용할 로열티율은 </a:t>
            </a:r>
            <a:r>
              <a:rPr lang="en-US" altLang="ko-KR" sz="900" b="1">
                <a:solidFill>
                  <a:schemeClr val="tx1"/>
                </a:solidFill>
                <a:latin typeface="KoPub돋움체 Light" panose="00000300000000000000" pitchFamily="2" charset="-127"/>
                <a:ea typeface="KoPub돋움체 Light" panose="00000300000000000000" pitchFamily="2" charset="-127"/>
              </a:rPr>
              <a:t>Out-lier</a:t>
            </a:r>
            <a:r>
              <a:rPr lang="ko-KR" altLang="en-US" sz="900" b="1">
                <a:solidFill>
                  <a:schemeClr val="tx1"/>
                </a:solidFill>
                <a:latin typeface="KoPub돋움체 Light" panose="00000300000000000000" pitchFamily="2" charset="-127"/>
                <a:ea typeface="KoPub돋움체 Light" panose="00000300000000000000" pitchFamily="2" charset="-127"/>
              </a:rPr>
              <a:t>를 제외한 평균치인 </a:t>
            </a:r>
            <a:r>
              <a:rPr lang="en-US" altLang="ko-KR" sz="900" b="1">
                <a:solidFill>
                  <a:schemeClr val="tx1"/>
                </a:solidFill>
                <a:latin typeface="KoPub돋움체 Light" panose="00000300000000000000" pitchFamily="2" charset="-127"/>
                <a:ea typeface="KoPub돋움체 Light" panose="00000300000000000000" pitchFamily="2" charset="-127"/>
              </a:rPr>
              <a:t>30%</a:t>
            </a:r>
            <a:r>
              <a:rPr lang="ko-KR" altLang="en-US" sz="900" b="1">
                <a:solidFill>
                  <a:schemeClr val="tx1"/>
                </a:solidFill>
                <a:latin typeface="KoPub돋움체 Light" panose="00000300000000000000" pitchFamily="2" charset="-127"/>
                <a:ea typeface="KoPub돋움체 Light" panose="00000300000000000000" pitchFamily="2" charset="-127"/>
              </a:rPr>
              <a:t>로 산정</a:t>
            </a:r>
            <a:endParaRPr lang="en-US" altLang="ko-KR" sz="900" b="1">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Specialised Therapeutics</a:t>
            </a:r>
            <a:r>
              <a:rPr lang="ko-KR" altLang="en-US" sz="900">
                <a:solidFill>
                  <a:srgbClr val="000000"/>
                </a:solidFill>
                <a:latin typeface="KoPub돋움체 Medium" panose="00000600000000000000" pitchFamily="2" charset="-127"/>
                <a:ea typeface="KoPub돋움체 Medium" panose="00000600000000000000" pitchFamily="2" charset="-127"/>
              </a:rPr>
              <a:t>의 평균 로열티율은 </a:t>
            </a:r>
            <a:r>
              <a:rPr lang="en-US" altLang="ko-KR" sz="900">
                <a:solidFill>
                  <a:srgbClr val="000000"/>
                </a:solidFill>
                <a:latin typeface="KoPub돋움체 Medium" panose="00000600000000000000" pitchFamily="2" charset="-127"/>
                <a:ea typeface="KoPub돋움체 Medium" panose="00000600000000000000" pitchFamily="2" charset="-127"/>
              </a:rPr>
              <a:t>50%</a:t>
            </a:r>
            <a:r>
              <a:rPr lang="ko-KR" altLang="en-US" sz="900">
                <a:solidFill>
                  <a:srgbClr val="000000"/>
                </a:solidFill>
                <a:latin typeface="KoPub돋움체 Medium" panose="00000600000000000000" pitchFamily="2" charset="-127"/>
                <a:ea typeface="KoPub돋움체 Medium" panose="00000600000000000000" pitchFamily="2" charset="-127"/>
              </a:rPr>
              <a:t>로</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타 계약의 로열티율이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20~30%</a:t>
            </a:r>
            <a:r>
              <a:rPr lang="ko-KR" altLang="en-US" sz="900">
                <a:solidFill>
                  <a:srgbClr val="000000"/>
                </a:solidFill>
                <a:latin typeface="KoPub돋움체 Medium" panose="00000600000000000000" pitchFamily="2" charset="-127"/>
                <a:ea typeface="KoPub돋움체 Medium" panose="00000600000000000000" pitchFamily="2" charset="-127"/>
              </a:rPr>
              <a:t> 수준인 것에 비해 예외적으로 높아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보수적인 관점에서 평균로열티율 산정 시 제외함</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900" b="1">
                <a:solidFill>
                  <a:schemeClr val="tx1"/>
                </a:solidFill>
                <a:latin typeface="KoPub돋움체 Light" panose="00000300000000000000" pitchFamily="2" charset="-127"/>
                <a:ea typeface="KoPub돋움체 Light" panose="00000300000000000000" pitchFamily="2" charset="-127"/>
              </a:rPr>
              <a:t>Deal Value</a:t>
            </a:r>
            <a:r>
              <a:rPr lang="ko-KR" altLang="en-US" sz="900" b="1">
                <a:solidFill>
                  <a:schemeClr val="tx1"/>
                </a:solidFill>
                <a:latin typeface="KoPub돋움체 Light" panose="00000300000000000000" pitchFamily="2" charset="-127"/>
                <a:ea typeface="KoPub돋움체 Light" panose="00000300000000000000" pitchFamily="2" charset="-127"/>
              </a:rPr>
              <a:t>는 현재 체결이 완료된 </a:t>
            </a:r>
            <a:r>
              <a:rPr lang="en-US" altLang="ko-KR" sz="900" b="1">
                <a:solidFill>
                  <a:schemeClr val="tx1"/>
                </a:solidFill>
                <a:latin typeface="KoPub돋움체 Light" panose="00000300000000000000" pitchFamily="2" charset="-127"/>
                <a:ea typeface="KoPub돋움체 Light" panose="00000300000000000000" pitchFamily="2" charset="-127"/>
              </a:rPr>
              <a:t>2</a:t>
            </a:r>
            <a:r>
              <a:rPr lang="ko-KR" altLang="en-US" sz="900" b="1">
                <a:solidFill>
                  <a:schemeClr val="tx1"/>
                </a:solidFill>
                <a:latin typeface="KoPub돋움체 Light" panose="00000300000000000000" pitchFamily="2" charset="-127"/>
                <a:ea typeface="KoPub돋움체 Light" panose="00000300000000000000" pitchFamily="2" charset="-127"/>
              </a:rPr>
              <a:t>건의</a:t>
            </a:r>
            <a:r>
              <a:rPr lang="en-US" altLang="ko-KR" sz="900" b="1">
                <a:solidFill>
                  <a:schemeClr val="tx1"/>
                </a:solidFill>
                <a:latin typeface="KoPub돋움체 Light" panose="00000300000000000000" pitchFamily="2" charset="-127"/>
                <a:ea typeface="KoPub돋움체 Light" panose="00000300000000000000" pitchFamily="2" charset="-127"/>
              </a:rPr>
              <a:t> </a:t>
            </a:r>
            <a:r>
              <a:rPr lang="ko-KR" altLang="en-US" sz="900" b="1">
                <a:solidFill>
                  <a:schemeClr val="tx1"/>
                </a:solidFill>
                <a:latin typeface="KoPub돋움체 Light" panose="00000300000000000000" pitchFamily="2" charset="-127"/>
                <a:ea typeface="KoPub돋움체 Light" panose="00000300000000000000" pitchFamily="2" charset="-127"/>
              </a:rPr>
              <a:t>라이선스 계약의 </a:t>
            </a:r>
            <a:r>
              <a:rPr lang="en-US" altLang="ko-KR" sz="900" b="1">
                <a:solidFill>
                  <a:schemeClr val="tx1"/>
                </a:solidFill>
                <a:latin typeface="KoPub돋움체 Light" panose="00000300000000000000" pitchFamily="2" charset="-127"/>
                <a:ea typeface="KoPub돋움체 Light" panose="00000300000000000000" pitchFamily="2" charset="-127"/>
              </a:rPr>
              <a:t>Upfront Fee</a:t>
            </a:r>
            <a:r>
              <a:rPr lang="ko-KR" altLang="en-US" sz="900" b="1">
                <a:solidFill>
                  <a:schemeClr val="tx1"/>
                </a:solidFill>
                <a:latin typeface="KoPub돋움체 Light" panose="00000300000000000000" pitchFamily="2" charset="-127"/>
                <a:ea typeface="KoPub돋움체 Light" panose="00000300000000000000" pitchFamily="2" charset="-127"/>
              </a:rPr>
              <a:t> 및 승인 요건 </a:t>
            </a:r>
            <a:r>
              <a:rPr lang="en-US" altLang="ko-KR" sz="900" b="1">
                <a:solidFill>
                  <a:schemeClr val="tx1"/>
                </a:solidFill>
                <a:latin typeface="KoPub돋움체 Light" panose="00000300000000000000" pitchFamily="2" charset="-127"/>
                <a:ea typeface="KoPub돋움체 Light" panose="00000300000000000000" pitchFamily="2" charset="-127"/>
              </a:rPr>
              <a:t>Milestone</a:t>
            </a:r>
            <a:r>
              <a:rPr lang="ko-KR" altLang="en-US" sz="900" b="1">
                <a:solidFill>
                  <a:schemeClr val="tx1"/>
                </a:solidFill>
                <a:latin typeface="KoPub돋움체 Light" panose="00000300000000000000" pitchFamily="2" charset="-127"/>
                <a:ea typeface="KoPub돋움체 Light" panose="00000300000000000000" pitchFamily="2" charset="-127"/>
              </a:rPr>
              <a:t>만을 보수적으로 반영하여 </a:t>
            </a:r>
            <a:r>
              <a:rPr lang="en-US" altLang="ko-KR" sz="900" b="1">
                <a:solidFill>
                  <a:schemeClr val="tx1"/>
                </a:solidFill>
                <a:latin typeface="KoPub돋움체 Light" panose="00000300000000000000" pitchFamily="2" charset="-127"/>
                <a:ea typeface="KoPub돋움체 Light" panose="00000300000000000000" pitchFamily="2" charset="-127"/>
              </a:rPr>
              <a:t>USD 5.1m </a:t>
            </a:r>
            <a:r>
              <a:rPr lang="ko-KR" altLang="en-US" sz="900" b="1">
                <a:solidFill>
                  <a:schemeClr val="tx1"/>
                </a:solidFill>
                <a:latin typeface="KoPub돋움체 Light" panose="00000300000000000000" pitchFamily="2" charset="-127"/>
                <a:ea typeface="KoPub돋움체 Light" panose="00000300000000000000" pitchFamily="2" charset="-127"/>
              </a:rPr>
              <a:t>산정</a:t>
            </a:r>
            <a:endParaRPr lang="en-US" altLang="ko-KR" sz="900" b="1">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통상적인</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라이선스 계약에서는 로열티수수료 외에도 </a:t>
            </a:r>
            <a:r>
              <a:rPr lang="en-US" altLang="ko-KR" sz="900">
                <a:solidFill>
                  <a:schemeClr val="tx1"/>
                </a:solidFill>
                <a:latin typeface="KoPub돋움체 Light" panose="00000300000000000000" pitchFamily="2" charset="-127"/>
                <a:ea typeface="KoPub돋움체 Light" panose="00000300000000000000" pitchFamily="2" charset="-127"/>
              </a:rPr>
              <a:t>Upfornt Fee</a:t>
            </a:r>
            <a:r>
              <a:rPr lang="ko-KR" altLang="en-US" sz="900">
                <a:solidFill>
                  <a:schemeClr val="tx1"/>
                </a:solidFill>
                <a:latin typeface="KoPub돋움체 Light" panose="00000300000000000000" pitchFamily="2" charset="-127"/>
                <a:ea typeface="KoPub돋움체 Light" panose="00000300000000000000" pitchFamily="2" charset="-127"/>
              </a:rPr>
              <a:t> 및 </a:t>
            </a:r>
            <a:r>
              <a:rPr lang="en-US" altLang="ko-KR" sz="900">
                <a:solidFill>
                  <a:schemeClr val="tx1"/>
                </a:solidFill>
                <a:latin typeface="KoPub돋움체 Light" panose="00000300000000000000" pitchFamily="2" charset="-127"/>
                <a:ea typeface="KoPub돋움체 Light" panose="00000300000000000000" pitchFamily="2" charset="-127"/>
              </a:rPr>
              <a:t>MileStone</a:t>
            </a:r>
            <a:r>
              <a:rPr lang="ko-KR" altLang="en-US" sz="900">
                <a:solidFill>
                  <a:schemeClr val="tx1"/>
                </a:solidFill>
                <a:latin typeface="KoPub돋움체 Light" panose="00000300000000000000" pitchFamily="2" charset="-127"/>
                <a:ea typeface="KoPub돋움체 Light" panose="00000300000000000000" pitchFamily="2" charset="-127"/>
              </a:rPr>
              <a:t>을 수령하지만</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각 제약사 및 계약구조에 따라 금액 및 지급구조가 상이하여 추정의 한계 존재함</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또한 </a:t>
            </a:r>
            <a:r>
              <a:rPr lang="en-US" altLang="ko-KR" sz="900">
                <a:solidFill>
                  <a:schemeClr val="tx1"/>
                </a:solidFill>
                <a:latin typeface="KoPub돋움체 Light" panose="00000300000000000000" pitchFamily="2" charset="-127"/>
                <a:ea typeface="KoPub돋움체 Light" panose="00000300000000000000" pitchFamily="2" charset="-127"/>
              </a:rPr>
              <a:t>Milestone </a:t>
            </a:r>
            <a:r>
              <a:rPr lang="ko-KR" altLang="en-US" sz="900">
                <a:solidFill>
                  <a:schemeClr val="tx1"/>
                </a:solidFill>
                <a:latin typeface="KoPub돋움체 Light" panose="00000300000000000000" pitchFamily="2" charset="-127"/>
                <a:ea typeface="KoPub돋움체 Light" panose="00000300000000000000" pitchFamily="2" charset="-127"/>
              </a:rPr>
              <a:t>중 매출 요건에 따라 지급되는 금액은 달성 여부 및 시기에 불확실성이 존재하므로</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 보수적인 관점에서 추정 시 제외함</a:t>
            </a: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sp>
        <p:nvSpPr>
          <p:cNvPr id="3" name="직사각형 2">
            <a:extLst>
              <a:ext uri="{FF2B5EF4-FFF2-40B4-BE49-F238E27FC236}">
                <a16:creationId xmlns:a16="http://schemas.microsoft.com/office/drawing/2014/main" id="{55B10704-FDD0-D864-1B41-9FAC83290DAC}"/>
              </a:ext>
            </a:extLst>
          </p:cNvPr>
          <p:cNvSpPr/>
          <p:nvPr/>
        </p:nvSpPr>
        <p:spPr>
          <a:xfrm>
            <a:off x="4963801" y="2302753"/>
            <a:ext cx="1249339" cy="347968"/>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sp>
        <p:nvSpPr>
          <p:cNvPr id="4" name="직사각형 3">
            <a:extLst>
              <a:ext uri="{FF2B5EF4-FFF2-40B4-BE49-F238E27FC236}">
                <a16:creationId xmlns:a16="http://schemas.microsoft.com/office/drawing/2014/main" id="{2D939778-0AEE-C893-A0A5-1E125BFF994C}"/>
              </a:ext>
            </a:extLst>
          </p:cNvPr>
          <p:cNvSpPr/>
          <p:nvPr/>
        </p:nvSpPr>
        <p:spPr>
          <a:xfrm>
            <a:off x="8806307" y="2302753"/>
            <a:ext cx="610740" cy="175804"/>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sp>
        <p:nvSpPr>
          <p:cNvPr id="5" name="직사각형 4">
            <a:extLst>
              <a:ext uri="{FF2B5EF4-FFF2-40B4-BE49-F238E27FC236}">
                <a16:creationId xmlns:a16="http://schemas.microsoft.com/office/drawing/2014/main" id="{FE93A5CE-31E4-D968-382A-7C09F8EF6E2E}"/>
              </a:ext>
            </a:extLst>
          </p:cNvPr>
          <p:cNvSpPr/>
          <p:nvPr/>
        </p:nvSpPr>
        <p:spPr>
          <a:xfrm>
            <a:off x="8806306" y="2645226"/>
            <a:ext cx="610740" cy="741376"/>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cxnSp>
        <p:nvCxnSpPr>
          <p:cNvPr id="11" name="연결선: 꺾임 10">
            <a:extLst>
              <a:ext uri="{FF2B5EF4-FFF2-40B4-BE49-F238E27FC236}">
                <a16:creationId xmlns:a16="http://schemas.microsoft.com/office/drawing/2014/main" id="{BE58842D-FBE0-DC25-EFBA-952E103284BF}"/>
              </a:ext>
            </a:extLst>
          </p:cNvPr>
          <p:cNvCxnSpPr>
            <a:cxnSpLocks/>
          </p:cNvCxnSpPr>
          <p:nvPr/>
        </p:nvCxnSpPr>
        <p:spPr>
          <a:xfrm rot="16200000" flipH="1">
            <a:off x="4935966" y="2913424"/>
            <a:ext cx="961763" cy="477368"/>
          </a:xfrm>
          <a:prstGeom prst="bentConnector3">
            <a:avLst>
              <a:gd name="adj1" fmla="val 100503"/>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CA891DF7-6FA3-7252-899D-8595AE86B659}"/>
              </a:ext>
            </a:extLst>
          </p:cNvPr>
          <p:cNvCxnSpPr>
            <a:cxnSpLocks/>
          </p:cNvCxnSpPr>
          <p:nvPr/>
        </p:nvCxnSpPr>
        <p:spPr>
          <a:xfrm>
            <a:off x="9143953" y="3395159"/>
            <a:ext cx="0" cy="149223"/>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877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CDD Analysis </a:t>
            </a:r>
            <a:r>
              <a:rPr lang="ko-KR" altLang="en-US" sz="2800" b="1"/>
              <a:t>활용 </a:t>
            </a:r>
            <a:r>
              <a:rPr lang="en-US" altLang="ko-KR" sz="2000" b="1"/>
              <a:t>- </a:t>
            </a:r>
            <a:r>
              <a:rPr lang="ko-KR" altLang="en-US" sz="2000" b="1"/>
              <a:t>개요</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직사각형 1">
            <a:extLst>
              <a:ext uri="{FF2B5EF4-FFF2-40B4-BE49-F238E27FC236}">
                <a16:creationId xmlns:a16="http://schemas.microsoft.com/office/drawing/2014/main" id="{FEE9F459-C79D-A203-30C6-1588778C1A32}"/>
              </a:ext>
            </a:extLst>
          </p:cNvPr>
          <p:cNvSpPr/>
          <p:nvPr/>
        </p:nvSpPr>
        <p:spPr>
          <a:xfrm>
            <a:off x="1676636" y="2304177"/>
            <a:ext cx="6809803" cy="3243876"/>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a:solidFill>
                  <a:schemeClr val="bg1"/>
                </a:solidFill>
              </a:rPr>
              <a:t>KTM</a:t>
            </a:r>
            <a:endParaRPr lang="ko-KR" altLang="en-US" sz="900">
              <a:solidFill>
                <a:schemeClr val="bg1"/>
              </a:solidFill>
            </a:endParaRPr>
          </a:p>
        </p:txBody>
      </p:sp>
    </p:spTree>
    <p:extLst>
      <p:ext uri="{BB962C8B-B14F-4D97-AF65-F5344CB8AC3E}">
        <p14:creationId xmlns:p14="http://schemas.microsoft.com/office/powerpoint/2010/main" val="3939468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CDD Analysis </a:t>
            </a:r>
            <a:r>
              <a:rPr lang="ko-KR" altLang="en-US" sz="2800" b="1"/>
              <a:t>활용 </a:t>
            </a:r>
            <a:r>
              <a:rPr lang="en-US" altLang="ko-KR" sz="2000" b="1"/>
              <a:t>- </a:t>
            </a:r>
            <a:r>
              <a:rPr lang="ko-KR" altLang="en-US" sz="2000" b="1"/>
              <a:t>주요 가정 검토</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FL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주요 가정 검토</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직사각형 5">
            <a:extLst>
              <a:ext uri="{FF2B5EF4-FFF2-40B4-BE49-F238E27FC236}">
                <a16:creationId xmlns:a16="http://schemas.microsoft.com/office/drawing/2014/main" id="{22942E4A-DB3C-CED8-86EF-9FEE23F1E826}"/>
              </a:ext>
            </a:extLst>
          </p:cNvPr>
          <p:cNvSpPr/>
          <p:nvPr/>
        </p:nvSpPr>
        <p:spPr>
          <a:xfrm>
            <a:off x="2114550" y="3960935"/>
            <a:ext cx="7302502" cy="2312381"/>
          </a:xfrm>
          <a:prstGeom prst="rect">
            <a:avLst/>
          </a:prstGeom>
          <a:solidFill>
            <a:srgbClr val="FFFFFF"/>
          </a:solid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경쟁약 출현 가정</a:t>
            </a:r>
            <a:r>
              <a:rPr lang="en-US" altLang="ko-KR" sz="1000" b="1" u="sng">
                <a:solidFill>
                  <a:srgbClr val="00338D"/>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 </a:t>
            </a:r>
            <a:r>
              <a:rPr lang="ko-KR" altLang="en-US" sz="1000">
                <a:solidFill>
                  <a:schemeClr val="tx1"/>
                </a:solidFill>
                <a:latin typeface="KoPub돋움체 Light" panose="00000300000000000000" pitchFamily="2" charset="-127"/>
                <a:ea typeface="KoPub돋움체 Light" panose="00000300000000000000" pitchFamily="2" charset="-127"/>
              </a:rPr>
              <a:t>경쟁약 출시 가정 배제</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a:t>
            </a:r>
            <a:r>
              <a:rPr lang="en-US" altLang="ko-KR" sz="1000">
                <a:solidFill>
                  <a:srgbClr val="FF0000"/>
                </a:solidFill>
                <a:latin typeface="KoPub돋움체 Light" panose="00000300000000000000" pitchFamily="2" charset="-127"/>
                <a:ea typeface="KoPub돋움체 Light" panose="00000300000000000000" pitchFamily="2" charset="-127"/>
              </a:rPr>
              <a:t>F/L</a:t>
            </a:r>
            <a:r>
              <a:rPr lang="ko-KR" altLang="en-US" sz="1000">
                <a:solidFill>
                  <a:srgbClr val="FF0000"/>
                </a:solidFill>
                <a:latin typeface="KoPub돋움체 Light" panose="00000300000000000000" pitchFamily="2" charset="-127"/>
                <a:ea typeface="KoPub돋움체 Light" panose="00000300000000000000" pitchFamily="2" charset="-127"/>
              </a:rPr>
              <a:t>의 벤치마크인 </a:t>
            </a:r>
            <a:r>
              <a:rPr lang="en-US" altLang="ko-KR" sz="1000">
                <a:solidFill>
                  <a:srgbClr val="FF0000"/>
                </a:solidFill>
                <a:latin typeface="KoPub돋움체 Light" panose="00000300000000000000" pitchFamily="2" charset="-127"/>
                <a:ea typeface="KoPub돋움체 Light" panose="00000300000000000000" pitchFamily="2" charset="-127"/>
              </a:rPr>
              <a:t>Avastin(</a:t>
            </a:r>
            <a:r>
              <a:rPr lang="ko-KR" altLang="en-US" sz="1000">
                <a:solidFill>
                  <a:srgbClr val="FF0000"/>
                </a:solidFill>
                <a:latin typeface="KoPub돋움체 Light" panose="00000300000000000000" pitchFamily="2" charset="-127"/>
                <a:ea typeface="KoPub돋움체 Light" panose="00000300000000000000" pitchFamily="2" charset="-127"/>
              </a:rPr>
              <a:t>베바시주맙</a:t>
            </a:r>
            <a:r>
              <a:rPr lang="en-US" altLang="ko-KR" sz="1000">
                <a:solidFill>
                  <a:srgbClr val="FF0000"/>
                </a:solidFill>
                <a:latin typeface="KoPub돋움체 Light" panose="00000300000000000000" pitchFamily="2" charset="-127"/>
                <a:ea typeface="KoPub돋움체 Light" panose="00000300000000000000" pitchFamily="2" charset="-127"/>
              </a:rPr>
              <a:t>) </a:t>
            </a:r>
            <a:r>
              <a:rPr lang="ko-KR" altLang="en-US" sz="1000">
                <a:solidFill>
                  <a:srgbClr val="FF0000"/>
                </a:solidFill>
                <a:latin typeface="KoPub돋움체 Light" panose="00000300000000000000" pitchFamily="2" charset="-127"/>
                <a:ea typeface="KoPub돋움체 Light" panose="00000300000000000000" pitchFamily="2" charset="-127"/>
              </a:rPr>
              <a:t>대비 </a:t>
            </a:r>
            <a:r>
              <a:rPr lang="en-US" altLang="ko-KR" sz="1000">
                <a:solidFill>
                  <a:srgbClr val="FF0000"/>
                </a:solidFill>
                <a:latin typeface="KoPub돋움체 Light" panose="00000300000000000000" pitchFamily="2" charset="-127"/>
                <a:ea typeface="KoPub돋움체 Light" panose="00000300000000000000" pitchFamily="2" charset="-127"/>
              </a:rPr>
              <a:t>PFS(</a:t>
            </a:r>
            <a:r>
              <a:rPr lang="ko-KR" altLang="en-US" sz="1000">
                <a:solidFill>
                  <a:srgbClr val="FF0000"/>
                </a:solidFill>
                <a:latin typeface="KoPub돋움체 Light" panose="00000300000000000000" pitchFamily="2" charset="-127"/>
                <a:ea typeface="KoPub돋움체 Light" panose="00000300000000000000" pitchFamily="2" charset="-127"/>
              </a:rPr>
              <a:t>무진행생존율</a:t>
            </a:r>
            <a:r>
              <a:rPr lang="en-US" altLang="ko-KR" sz="1000">
                <a:solidFill>
                  <a:srgbClr val="FF0000"/>
                </a:solidFill>
                <a:latin typeface="KoPub돋움체 Light" panose="00000300000000000000" pitchFamily="2" charset="-127"/>
                <a:ea typeface="KoPub돋움체 Light" panose="00000300000000000000" pitchFamily="2" charset="-127"/>
              </a:rPr>
              <a:t>) </a:t>
            </a:r>
            <a:r>
              <a:rPr lang="ko-KR" altLang="en-US" sz="1000">
                <a:solidFill>
                  <a:srgbClr val="FF0000"/>
                </a:solidFill>
                <a:latin typeface="KoPub돋움체 Light" panose="00000300000000000000" pitchFamily="2" charset="-127"/>
                <a:ea typeface="KoPub돋움체 Light" panose="00000300000000000000" pitchFamily="2" charset="-127"/>
              </a:rPr>
              <a:t>측면에서 임상결과로 우월한 결과가 도출된 점</a:t>
            </a:r>
            <a:r>
              <a:rPr lang="en-US" altLang="ko-KR" sz="1000">
                <a:solidFill>
                  <a:srgbClr val="FF0000"/>
                </a:solidFill>
                <a:latin typeface="KoPub돋움체 Light" panose="00000300000000000000" pitchFamily="2" charset="-127"/>
                <a:ea typeface="KoPub돋움체 Light" panose="00000300000000000000" pitchFamily="2" charset="-127"/>
              </a:rPr>
              <a:t>, </a:t>
            </a:r>
            <a:r>
              <a:rPr lang="ko-KR" altLang="en-US" sz="1000">
                <a:solidFill>
                  <a:srgbClr val="FF0000"/>
                </a:solidFill>
                <a:latin typeface="KoPub돋움체 Light" panose="00000300000000000000" pitchFamily="2" charset="-127"/>
                <a:ea typeface="KoPub돋움체 Light" panose="00000300000000000000" pitchFamily="2" charset="-127"/>
              </a:rPr>
              <a:t>국내외 임상 및 의학전문가의 의견서상 </a:t>
            </a:r>
            <a:r>
              <a:rPr lang="en-US" altLang="ko-KR" sz="1000">
                <a:solidFill>
                  <a:srgbClr val="FF0000"/>
                </a:solidFill>
                <a:latin typeface="KoPub돋움체 Light" panose="00000300000000000000" pitchFamily="2" charset="-127"/>
                <a:ea typeface="KoPub돋움체 Light" panose="00000300000000000000" pitchFamily="2" charset="-127"/>
              </a:rPr>
              <a:t>F/L </a:t>
            </a:r>
            <a:r>
              <a:rPr lang="ko-KR" altLang="en-US" sz="1000">
                <a:solidFill>
                  <a:srgbClr val="FF0000"/>
                </a:solidFill>
                <a:latin typeface="KoPub돋움체 Light" panose="00000300000000000000" pitchFamily="2" charset="-127"/>
                <a:ea typeface="KoPub돋움체 Light" panose="00000300000000000000" pitchFamily="2" charset="-127"/>
              </a:rPr>
              <a:t>임상성공 시 향후 난소암 </a:t>
            </a:r>
            <a:r>
              <a:rPr lang="en-US" altLang="ko-KR" sz="1000">
                <a:solidFill>
                  <a:srgbClr val="FF0000"/>
                </a:solidFill>
                <a:latin typeface="KoPub돋움체 Light" panose="00000300000000000000" pitchFamily="2" charset="-127"/>
                <a:ea typeface="KoPub돋움체 Light" panose="00000300000000000000" pitchFamily="2" charset="-127"/>
              </a:rPr>
              <a:t>1</a:t>
            </a:r>
            <a:r>
              <a:rPr lang="ko-KR" altLang="en-US" sz="1000">
                <a:solidFill>
                  <a:srgbClr val="FF0000"/>
                </a:solidFill>
                <a:latin typeface="KoPub돋움체 Light" panose="00000300000000000000" pitchFamily="2" charset="-127"/>
                <a:ea typeface="KoPub돋움체 Light" panose="00000300000000000000" pitchFamily="2" charset="-127"/>
              </a:rPr>
              <a:t>차치료에서 </a:t>
            </a:r>
            <a:r>
              <a:rPr lang="en-US" altLang="ko-KR" sz="1000">
                <a:solidFill>
                  <a:srgbClr val="FF0000"/>
                </a:solidFill>
                <a:latin typeface="KoPub돋움체 Light" panose="00000300000000000000" pitchFamily="2" charset="-127"/>
                <a:ea typeface="KoPub돋움체 Light" panose="00000300000000000000" pitchFamily="2" charset="-127"/>
              </a:rPr>
              <a:t>Standard of Care</a:t>
            </a:r>
            <a:r>
              <a:rPr lang="ko-KR" altLang="en-US" sz="1000">
                <a:solidFill>
                  <a:srgbClr val="FF0000"/>
                </a:solidFill>
                <a:latin typeface="KoPub돋움체 Light" panose="00000300000000000000" pitchFamily="2" charset="-127"/>
                <a:ea typeface="KoPub돋움체 Light" panose="00000300000000000000" pitchFamily="2" charset="-127"/>
              </a:rPr>
              <a:t>로 기대된다는 의견</a:t>
            </a:r>
            <a:r>
              <a:rPr lang="en-US" altLang="ko-KR" sz="1000">
                <a:solidFill>
                  <a:srgbClr val="FF0000"/>
                </a:solidFill>
                <a:latin typeface="KoPub돋움체 Light" panose="00000300000000000000" pitchFamily="2" charset="-127"/>
                <a:ea typeface="KoPub돋움체 Light" panose="00000300000000000000" pitchFamily="2" charset="-127"/>
              </a:rPr>
              <a:t>, </a:t>
            </a:r>
            <a:r>
              <a:rPr lang="ko-KR" altLang="en-US" sz="1000">
                <a:solidFill>
                  <a:srgbClr val="FF0000"/>
                </a:solidFill>
                <a:latin typeface="KoPub돋움체 Light" panose="00000300000000000000" pitchFamily="2" charset="-127"/>
                <a:ea typeface="KoPub돋움체 Light" panose="00000300000000000000" pitchFamily="2" charset="-127"/>
              </a:rPr>
              <a:t>마지막으로 </a:t>
            </a:r>
            <a:r>
              <a:rPr lang="en-US" altLang="ko-KR" sz="1000">
                <a:solidFill>
                  <a:srgbClr val="FF0000"/>
                </a:solidFill>
                <a:latin typeface="KoPub돋움체 Light" panose="00000300000000000000" pitchFamily="2" charset="-127"/>
                <a:ea typeface="KoPub돋움체 Light" panose="00000300000000000000" pitchFamily="2" charset="-127"/>
              </a:rPr>
              <a:t>Avastin </a:t>
            </a:r>
            <a:r>
              <a:rPr lang="ko-KR" altLang="en-US" sz="1000">
                <a:solidFill>
                  <a:srgbClr val="FF0000"/>
                </a:solidFill>
                <a:latin typeface="KoPub돋움체 Light" panose="00000300000000000000" pitchFamily="2" charset="-127"/>
                <a:ea typeface="KoPub돋움체 Light" panose="00000300000000000000" pitchFamily="2" charset="-127"/>
              </a:rPr>
              <a:t>이 </a:t>
            </a:r>
            <a:r>
              <a:rPr lang="en-US" altLang="ko-KR" sz="1000">
                <a:solidFill>
                  <a:srgbClr val="FF0000"/>
                </a:solidFill>
                <a:latin typeface="KoPub돋움체 Light" panose="00000300000000000000" pitchFamily="2" charset="-127"/>
                <a:ea typeface="KoPub돋움체 Light" panose="00000300000000000000" pitchFamily="2" charset="-127"/>
              </a:rPr>
              <a:t>Carboplatin, Paclitaxel </a:t>
            </a:r>
            <a:r>
              <a:rPr lang="ko-KR" altLang="en-US" sz="1000">
                <a:solidFill>
                  <a:srgbClr val="FF0000"/>
                </a:solidFill>
                <a:latin typeface="KoPub돋움체 Light" panose="00000300000000000000" pitchFamily="2" charset="-127"/>
                <a:ea typeface="KoPub돋움체 Light" panose="00000300000000000000" pitchFamily="2" charset="-127"/>
              </a:rPr>
              <a:t>과 병용투여에서 탁월한 효능을 보이지 못하고 있다는 부분을 고려함</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경쟁약 출시 배제 가정을 합리적인 것으로 판단함</a:t>
            </a:r>
          </a:p>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바이오시밀러 가정</a:t>
            </a:r>
            <a:r>
              <a:rPr lang="en-US" altLang="ko-KR" sz="1000" b="1" u="sng">
                <a:solidFill>
                  <a:srgbClr val="00338D"/>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 </a:t>
            </a:r>
            <a:r>
              <a:rPr lang="en-US" altLang="ko-KR" sz="1000">
                <a:solidFill>
                  <a:schemeClr val="tx1"/>
                </a:solidFill>
                <a:latin typeface="KoPub돋움체 Light" panose="00000300000000000000" pitchFamily="2" charset="-127"/>
                <a:ea typeface="KoPub돋움체 Light" panose="00000300000000000000" pitchFamily="2" charset="-127"/>
              </a:rPr>
              <a:t>LOE </a:t>
            </a:r>
            <a:r>
              <a:rPr lang="ko-KR" altLang="en-US" sz="1000">
                <a:solidFill>
                  <a:schemeClr val="tx1"/>
                </a:solidFill>
                <a:latin typeface="KoPub돋움체 Light" panose="00000300000000000000" pitchFamily="2" charset="-127"/>
                <a:ea typeface="KoPub돋움체 Light" panose="00000300000000000000" pitchFamily="2" charset="-127"/>
              </a:rPr>
              <a:t>이후 바이오시밀러의 출현으로 점유율이 감소하는 가정을 적용</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ko-KR" altLang="en-US" sz="1000">
                <a:solidFill>
                  <a:srgbClr val="FF0000"/>
                </a:solidFill>
                <a:latin typeface="KoPub돋움체 Light" panose="00000300000000000000" pitchFamily="2" charset="-127"/>
                <a:ea typeface="KoPub돋움체 Light" panose="00000300000000000000" pitchFamily="2" charset="-127"/>
              </a:rPr>
              <a:t>회사는 바이오시밀러 포함 경쟁약품의 출현이 경제적인 관점에서 타당하지 않다는 의견이나</a:t>
            </a:r>
            <a:r>
              <a:rPr lang="en-US" altLang="ko-KR" sz="1000">
                <a:solidFill>
                  <a:srgbClr val="FF0000"/>
                </a:solidFill>
                <a:latin typeface="KoPub돋움체 Light" panose="00000300000000000000" pitchFamily="2" charset="-127"/>
                <a:ea typeface="KoPub돋움체 Light" panose="00000300000000000000" pitchFamily="2" charset="-127"/>
              </a:rPr>
              <a:t>,</a:t>
            </a:r>
            <a:r>
              <a:rPr lang="ko-KR" altLang="en-US" sz="1000">
                <a:solidFill>
                  <a:srgbClr val="FF0000"/>
                </a:solidFill>
                <a:latin typeface="KoPub돋움체 Light" panose="00000300000000000000" pitchFamily="2" charset="-127"/>
                <a:ea typeface="KoPub돋움체 Light" panose="00000300000000000000" pitchFamily="2" charset="-127"/>
              </a:rPr>
              <a:t> </a:t>
            </a:r>
            <a:r>
              <a:rPr lang="en-US" altLang="ko-KR" sz="1000">
                <a:solidFill>
                  <a:srgbClr val="FF0000"/>
                </a:solidFill>
                <a:latin typeface="KoPub돋움체 Light" panose="00000300000000000000" pitchFamily="2" charset="-127"/>
                <a:ea typeface="KoPub돋움체 Light" panose="00000300000000000000" pitchFamily="2" charset="-127"/>
              </a:rPr>
              <a:t>CDD </a:t>
            </a:r>
            <a:r>
              <a:rPr lang="ko-KR" altLang="en-US" sz="1000">
                <a:solidFill>
                  <a:srgbClr val="FF0000"/>
                </a:solidFill>
                <a:latin typeface="KoPub돋움체 Light" panose="00000300000000000000" pitchFamily="2" charset="-127"/>
                <a:ea typeface="KoPub돋움체 Light" panose="00000300000000000000" pitchFamily="2" charset="-127"/>
              </a:rPr>
              <a:t>보고서는 보수적인 관점에서 </a:t>
            </a:r>
            <a:r>
              <a:rPr lang="en-US" altLang="ko-KR" sz="1000">
                <a:solidFill>
                  <a:srgbClr val="FF0000"/>
                </a:solidFill>
                <a:latin typeface="KoPub돋움체 Light" panose="00000300000000000000" pitchFamily="2" charset="-127"/>
                <a:ea typeface="KoPub돋움체 Light" panose="00000300000000000000" pitchFamily="2" charset="-127"/>
              </a:rPr>
              <a:t>F/L </a:t>
            </a:r>
            <a:r>
              <a:rPr lang="ko-KR" altLang="en-US" sz="1000">
                <a:solidFill>
                  <a:srgbClr val="FF0000"/>
                </a:solidFill>
                <a:latin typeface="KoPub돋움체 Light" panose="00000300000000000000" pitchFamily="2" charset="-127"/>
                <a:ea typeface="KoPub돋움체 Light" panose="00000300000000000000" pitchFamily="2" charset="-127"/>
              </a:rPr>
              <a:t>에 대한 정보독점이 종료되면 바이오시밀러가 출현하여 점유율이 쇠퇴할 수 있는 가능성을 반영함</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바이오시밀러 출현 가정을 합리적인 것으로 판단함</a:t>
            </a:r>
          </a:p>
        </p:txBody>
      </p:sp>
      <p:sp>
        <p:nvSpPr>
          <p:cNvPr id="10" name="직사각형 9">
            <a:extLst>
              <a:ext uri="{FF2B5EF4-FFF2-40B4-BE49-F238E27FC236}">
                <a16:creationId xmlns:a16="http://schemas.microsoft.com/office/drawing/2014/main" id="{CC8DDD08-3B55-841F-AE37-D58ED768C724}"/>
              </a:ext>
            </a:extLst>
          </p:cNvPr>
          <p:cNvSpPr/>
          <p:nvPr/>
        </p:nvSpPr>
        <p:spPr>
          <a:xfrm>
            <a:off x="2114550" y="1745418"/>
            <a:ext cx="7302502" cy="2115627"/>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a:t>
            </a:r>
            <a:r>
              <a:rPr lang="en-US" altLang="ko-KR" sz="1000">
                <a:solidFill>
                  <a:schemeClr val="tx1"/>
                </a:solidFill>
                <a:latin typeface="KoPub돋움체 Light" panose="00000300000000000000" pitchFamily="2" charset="-127"/>
                <a:ea typeface="KoPub돋움체 Light" panose="00000300000000000000" pitchFamily="2" charset="-127"/>
              </a:rPr>
              <a:t> Oregovomab FL</a:t>
            </a:r>
            <a:r>
              <a:rPr lang="ko-KR" altLang="en-US" sz="1000">
                <a:solidFill>
                  <a:schemeClr val="tx1"/>
                </a:solidFill>
                <a:latin typeface="KoPub돋움체 Light" panose="00000300000000000000" pitchFamily="2" charset="-127"/>
                <a:ea typeface="KoPub돋움체 Light" panose="00000300000000000000" pitchFamily="2" charset="-127"/>
              </a:rPr>
              <a:t>의 미국 출시시기를 </a:t>
            </a:r>
            <a:r>
              <a:rPr lang="en-US" altLang="ko-KR" sz="1000">
                <a:solidFill>
                  <a:schemeClr val="tx1"/>
                </a:solidFill>
                <a:latin typeface="KoPub돋움체 Light" panose="00000300000000000000" pitchFamily="2" charset="-127"/>
                <a:ea typeface="KoPub돋움체 Light" panose="00000300000000000000" pitchFamily="2" charset="-127"/>
              </a:rPr>
              <a:t>2026</a:t>
            </a:r>
            <a:r>
              <a:rPr lang="ko-KR" altLang="en-US" sz="1000">
                <a:solidFill>
                  <a:schemeClr val="tx1"/>
                </a:solidFill>
                <a:latin typeface="KoPub돋움체 Light" panose="00000300000000000000" pitchFamily="2" charset="-127"/>
                <a:ea typeface="KoPub돋움체 Light" panose="00000300000000000000" pitchFamily="2" charset="-127"/>
              </a:rPr>
              <a:t>년 </a:t>
            </a:r>
            <a:r>
              <a:rPr lang="en-US" altLang="ko-KR" sz="1000">
                <a:solidFill>
                  <a:schemeClr val="tx1"/>
                </a:solidFill>
                <a:latin typeface="KoPub돋움체 Light" panose="00000300000000000000" pitchFamily="2" charset="-127"/>
                <a:ea typeface="KoPub돋움체 Light" panose="00000300000000000000" pitchFamily="2" charset="-127"/>
              </a:rPr>
              <a:t>2Q</a:t>
            </a:r>
            <a:r>
              <a:rPr lang="ko-KR" altLang="en-US" sz="1000">
                <a:solidFill>
                  <a:schemeClr val="tx1"/>
                </a:solidFill>
                <a:latin typeface="KoPub돋움체 Light" panose="00000300000000000000" pitchFamily="2" charset="-127"/>
                <a:ea typeface="KoPub돋움체 Light" panose="00000300000000000000" pitchFamily="2" charset="-127"/>
              </a:rPr>
              <a:t>로 가정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판단근거</a:t>
            </a:r>
            <a:r>
              <a:rPr lang="en-US" altLang="ko-KR" sz="1000" b="1">
                <a:solidFill>
                  <a:schemeClr val="tx1"/>
                </a:solidFill>
                <a:latin typeface="KoPub돋움체 Light" panose="00000300000000000000" pitchFamily="2" charset="-127"/>
                <a:ea typeface="KoPub돋움체 Light" panose="00000300000000000000" pitchFamily="2" charset="-127"/>
              </a:rPr>
              <a:t>]</a:t>
            </a:r>
          </a:p>
          <a:p>
            <a:pPr latinLnBrk="1">
              <a:spcBef>
                <a:spcPts val="600"/>
              </a:spcBef>
            </a:pPr>
            <a:r>
              <a:rPr lang="en-US" altLang="ko-KR" sz="1000" b="1">
                <a:solidFill>
                  <a:schemeClr val="tx1"/>
                </a:solidFill>
                <a:latin typeface="KoPub돋움체 Light" panose="00000300000000000000" pitchFamily="2" charset="-127"/>
                <a:ea typeface="KoPub돋움체 Light" panose="00000300000000000000" pitchFamily="2" charset="-127"/>
              </a:rPr>
              <a:t>     1. </a:t>
            </a:r>
            <a:r>
              <a:rPr lang="ko-KR" altLang="en-US" sz="1000" b="1">
                <a:solidFill>
                  <a:schemeClr val="tx1"/>
                </a:solidFill>
                <a:latin typeface="KoPub돋움체 Light" panose="00000300000000000000" pitchFamily="2" charset="-127"/>
                <a:ea typeface="KoPub돋움체 Light" panose="00000300000000000000" pitchFamily="2" charset="-127"/>
              </a:rPr>
              <a:t>최근 임상</a:t>
            </a:r>
            <a:r>
              <a:rPr lang="en-US" altLang="ko-KR" sz="1000" b="1">
                <a:solidFill>
                  <a:schemeClr val="tx1"/>
                </a:solidFill>
                <a:latin typeface="KoPub돋움체 Light" panose="00000300000000000000" pitchFamily="2" charset="-127"/>
                <a:ea typeface="KoPub돋움체 Light" panose="00000300000000000000" pitchFamily="2" charset="-127"/>
              </a:rPr>
              <a:t>3</a:t>
            </a:r>
            <a:r>
              <a:rPr lang="ko-KR" altLang="en-US" sz="1000" b="1">
                <a:solidFill>
                  <a:schemeClr val="tx1"/>
                </a:solidFill>
                <a:latin typeface="KoPub돋움체 Light" panose="00000300000000000000" pitchFamily="2" charset="-127"/>
                <a:ea typeface="KoPub돋움체 Light" panose="00000300000000000000" pitchFamily="2" charset="-127"/>
              </a:rPr>
              <a:t>상 진행 현황</a:t>
            </a:r>
            <a:endParaRPr lang="en-US" altLang="ko-KR" sz="1000" b="1">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a:solidFill>
                  <a:schemeClr val="tx1"/>
                </a:solidFill>
                <a:latin typeface="KoPub돋움체 Light" panose="00000300000000000000" pitchFamily="2" charset="-127"/>
                <a:ea typeface="KoPub돋움체 Light" panose="00000300000000000000" pitchFamily="2" charset="-127"/>
              </a:rPr>
              <a:t>      - </a:t>
            </a:r>
            <a:r>
              <a:rPr lang="ko-KR" altLang="en-US" sz="1000">
                <a:solidFill>
                  <a:schemeClr val="tx1"/>
                </a:solidFill>
                <a:latin typeface="KoPub돋움체 Light" panose="00000300000000000000" pitchFamily="2" charset="-127"/>
                <a:ea typeface="KoPub돋움체 Light" panose="00000300000000000000" pitchFamily="2" charset="-127"/>
              </a:rPr>
              <a:t>총 </a:t>
            </a:r>
            <a:r>
              <a:rPr lang="en-US" altLang="ko-KR" sz="1000">
                <a:solidFill>
                  <a:schemeClr val="tx1"/>
                </a:solidFill>
                <a:latin typeface="KoPub돋움체 Light" panose="00000300000000000000" pitchFamily="2" charset="-127"/>
                <a:ea typeface="KoPub돋움체 Light" panose="00000300000000000000" pitchFamily="2" charset="-127"/>
              </a:rPr>
              <a:t>602</a:t>
            </a:r>
            <a:r>
              <a:rPr lang="ko-KR" altLang="en-US" sz="1000">
                <a:solidFill>
                  <a:schemeClr val="tx1"/>
                </a:solidFill>
                <a:latin typeface="KoPub돋움체 Light" panose="00000300000000000000" pitchFamily="2" charset="-127"/>
                <a:ea typeface="KoPub돋움체 Light" panose="00000300000000000000" pitchFamily="2" charset="-127"/>
              </a:rPr>
              <a:t>명의 환자 모집 완료 </a:t>
            </a:r>
            <a:r>
              <a:rPr lang="en-US" altLang="ko-KR" sz="1000">
                <a:solidFill>
                  <a:schemeClr val="tx1"/>
                </a:solidFill>
                <a:latin typeface="KoPub돋움체 Light" panose="00000300000000000000" pitchFamily="2" charset="-127"/>
                <a:ea typeface="KoPub돋움체 Light" panose="00000300000000000000" pitchFamily="2" charset="-127"/>
              </a:rPr>
              <a:t>(23</a:t>
            </a:r>
            <a:r>
              <a:rPr lang="ko-KR" altLang="en-US" sz="1000">
                <a:solidFill>
                  <a:schemeClr val="tx1"/>
                </a:solidFill>
                <a:latin typeface="KoPub돋움체 Light" panose="00000300000000000000" pitchFamily="2" charset="-127"/>
                <a:ea typeface="KoPub돋움체 Light" panose="00000300000000000000" pitchFamily="2" charset="-127"/>
              </a:rPr>
              <a:t>년 상반기</a:t>
            </a:r>
            <a:r>
              <a:rPr lang="en-US" altLang="ko-KR" sz="1000">
                <a:solidFill>
                  <a:schemeClr val="tx1"/>
                </a:solidFill>
                <a:latin typeface="KoPub돋움체 Light" panose="00000300000000000000" pitchFamily="2" charset="-127"/>
                <a:ea typeface="KoPub돋움체 Light" panose="00000300000000000000" pitchFamily="2" charset="-127"/>
              </a:rPr>
              <a:t>)</a:t>
            </a:r>
            <a:endParaRPr lang="en-US" altLang="ko-KR" sz="1000" b="1">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a:solidFill>
                  <a:schemeClr val="tx1"/>
                </a:solidFill>
                <a:latin typeface="KoPub돋움체 Light" panose="00000300000000000000" pitchFamily="2" charset="-127"/>
                <a:ea typeface="KoPub돋움체 Light" panose="00000300000000000000" pitchFamily="2" charset="-127"/>
              </a:rPr>
              <a:t>      - </a:t>
            </a:r>
            <a:r>
              <a:rPr lang="en-US" altLang="ko-KR" sz="1000">
                <a:solidFill>
                  <a:schemeClr val="tx1"/>
                </a:solidFill>
                <a:latin typeface="KoPub돋움체 Light" panose="00000300000000000000" pitchFamily="2" charset="-127"/>
                <a:ea typeface="KoPub돋움체 Light" panose="00000300000000000000" pitchFamily="2" charset="-127"/>
              </a:rPr>
              <a:t>DSMB</a:t>
            </a:r>
            <a:r>
              <a:rPr lang="en-US" altLang="ko-KR" sz="1000" baseline="30000">
                <a:solidFill>
                  <a:schemeClr val="tx1"/>
                </a:solidFill>
                <a:latin typeface="KoPub돋움체 Light" panose="00000300000000000000" pitchFamily="2" charset="-127"/>
                <a:ea typeface="KoPub돋움체 Light" panose="00000300000000000000" pitchFamily="2" charset="-127"/>
              </a:rPr>
              <a:t>1</a:t>
            </a:r>
            <a:r>
              <a:rPr lang="en-US" altLang="ko-KR" sz="1000">
                <a:solidFill>
                  <a:schemeClr val="tx1"/>
                </a:solidFill>
                <a:latin typeface="KoPub돋움체 Light" panose="00000300000000000000" pitchFamily="2" charset="-127"/>
                <a:ea typeface="KoPub돋움체 Light" panose="00000300000000000000" pitchFamily="2" charset="-127"/>
              </a:rPr>
              <a:t> 4</a:t>
            </a:r>
            <a:r>
              <a:rPr lang="ko-KR" altLang="en-US" sz="1000">
                <a:solidFill>
                  <a:schemeClr val="tx1"/>
                </a:solidFill>
                <a:latin typeface="KoPub돋움체 Light" panose="00000300000000000000" pitchFamily="2" charset="-127"/>
                <a:ea typeface="KoPub돋움체 Light" panose="00000300000000000000" pitchFamily="2" charset="-127"/>
              </a:rPr>
              <a:t>차 결과</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임상 진행 권고 </a:t>
            </a:r>
            <a:r>
              <a:rPr lang="en-US" altLang="ko-KR" sz="1000">
                <a:solidFill>
                  <a:schemeClr val="tx1"/>
                </a:solidFill>
                <a:latin typeface="KoPub돋움체 Light" panose="00000300000000000000" pitchFamily="2" charset="-127"/>
                <a:ea typeface="KoPub돋움체 Light" panose="00000300000000000000" pitchFamily="2" charset="-127"/>
              </a:rPr>
              <a:t>(23</a:t>
            </a:r>
            <a:r>
              <a:rPr lang="ko-KR" altLang="en-US" sz="1000">
                <a:solidFill>
                  <a:schemeClr val="tx1"/>
                </a:solidFill>
                <a:latin typeface="KoPub돋움체 Light" panose="00000300000000000000" pitchFamily="2" charset="-127"/>
                <a:ea typeface="KoPub돋움체 Light" panose="00000300000000000000" pitchFamily="2" charset="-127"/>
              </a:rPr>
              <a:t>년 </a:t>
            </a:r>
            <a:r>
              <a:rPr lang="en-US" altLang="ko-KR" sz="1000">
                <a:solidFill>
                  <a:schemeClr val="tx1"/>
                </a:solidFill>
                <a:latin typeface="KoPub돋움체 Light" panose="00000300000000000000" pitchFamily="2" charset="-127"/>
                <a:ea typeface="KoPub돋움체 Light" panose="00000300000000000000" pitchFamily="2" charset="-127"/>
              </a:rPr>
              <a:t>9</a:t>
            </a:r>
            <a:r>
              <a:rPr lang="ko-KR" altLang="en-US" sz="1000">
                <a:solidFill>
                  <a:schemeClr val="tx1"/>
                </a:solidFill>
                <a:latin typeface="KoPub돋움체 Light" panose="00000300000000000000" pitchFamily="2" charset="-127"/>
                <a:ea typeface="KoPub돋움체 Light" panose="00000300000000000000" pitchFamily="2" charset="-127"/>
              </a:rPr>
              <a:t>월</a:t>
            </a:r>
            <a:r>
              <a:rPr lang="en-US" altLang="ko-KR" sz="1000">
                <a:solidFill>
                  <a:schemeClr val="tx1"/>
                </a:solidFill>
                <a:latin typeface="KoPub돋움체 Light" panose="00000300000000000000" pitchFamily="2" charset="-127"/>
                <a:ea typeface="KoPub돋움체 Light" panose="00000300000000000000" pitchFamily="2" charset="-127"/>
              </a:rPr>
              <a:t>)</a:t>
            </a:r>
          </a:p>
          <a:p>
            <a:pPr latinLnBrk="1">
              <a:spcBef>
                <a:spcPts val="600"/>
              </a:spcBef>
            </a:pPr>
            <a:r>
              <a:rPr lang="en-US" altLang="ko-KR" sz="1000">
                <a:solidFill>
                  <a:schemeClr val="tx1"/>
                </a:solidFill>
                <a:latin typeface="KoPub돋움체 Light" panose="00000300000000000000" pitchFamily="2" charset="-127"/>
                <a:ea typeface="KoPub돋움체 Light" panose="00000300000000000000" pitchFamily="2" charset="-127"/>
              </a:rPr>
              <a:t>      - </a:t>
            </a:r>
            <a:r>
              <a:rPr lang="ko-KR" altLang="en-US" sz="1000">
                <a:solidFill>
                  <a:schemeClr val="tx1"/>
                </a:solidFill>
                <a:latin typeface="KoPub돋움체 Light" panose="00000300000000000000" pitchFamily="2" charset="-127"/>
                <a:ea typeface="KoPub돋움체 Light" panose="00000300000000000000" pitchFamily="2" charset="-127"/>
              </a:rPr>
              <a:t>중간결과 발표 예정 </a:t>
            </a:r>
            <a:r>
              <a:rPr lang="en-US" altLang="ko-KR" sz="1000">
                <a:solidFill>
                  <a:schemeClr val="tx1"/>
                </a:solidFill>
                <a:latin typeface="KoPub돋움체 Light" panose="00000300000000000000" pitchFamily="2" charset="-127"/>
                <a:ea typeface="KoPub돋움체 Light" panose="00000300000000000000" pitchFamily="2" charset="-127"/>
              </a:rPr>
              <a:t>(Cohort 1: 23</a:t>
            </a:r>
            <a:r>
              <a:rPr lang="ko-KR" altLang="en-US" sz="1000">
                <a:solidFill>
                  <a:schemeClr val="tx1"/>
                </a:solidFill>
                <a:latin typeface="KoPub돋움체 Light" panose="00000300000000000000" pitchFamily="2" charset="-127"/>
                <a:ea typeface="KoPub돋움체 Light" panose="00000300000000000000" pitchFamily="2" charset="-127"/>
              </a:rPr>
              <a:t>년 </a:t>
            </a:r>
            <a:r>
              <a:rPr lang="en-US" altLang="ko-KR" sz="1000">
                <a:solidFill>
                  <a:schemeClr val="tx1"/>
                </a:solidFill>
                <a:latin typeface="KoPub돋움체 Light" panose="00000300000000000000" pitchFamily="2" charset="-127"/>
                <a:ea typeface="KoPub돋움체 Light" panose="00000300000000000000" pitchFamily="2" charset="-127"/>
              </a:rPr>
              <a:t>12</a:t>
            </a:r>
            <a:r>
              <a:rPr lang="ko-KR" altLang="en-US" sz="1000">
                <a:solidFill>
                  <a:schemeClr val="tx1"/>
                </a:solidFill>
                <a:latin typeface="KoPub돋움체 Light" panose="00000300000000000000" pitchFamily="2" charset="-127"/>
                <a:ea typeface="KoPub돋움체 Light" panose="00000300000000000000" pitchFamily="2" charset="-127"/>
              </a:rPr>
              <a:t>월</a:t>
            </a:r>
            <a:r>
              <a:rPr lang="en-US" altLang="ko-KR" sz="1000">
                <a:solidFill>
                  <a:schemeClr val="tx1"/>
                </a:solidFill>
                <a:latin typeface="KoPub돋움체 Light" panose="00000300000000000000" pitchFamily="2" charset="-127"/>
                <a:ea typeface="KoPub돋움체 Light" panose="00000300000000000000" pitchFamily="2" charset="-127"/>
              </a:rPr>
              <a:t> / Cohort 2: 24</a:t>
            </a:r>
            <a:r>
              <a:rPr lang="ko-KR" altLang="en-US" sz="1000">
                <a:solidFill>
                  <a:schemeClr val="tx1"/>
                </a:solidFill>
                <a:latin typeface="KoPub돋움체 Light" panose="00000300000000000000" pitchFamily="2" charset="-127"/>
                <a:ea typeface="KoPub돋움체 Light" panose="00000300000000000000" pitchFamily="2" charset="-127"/>
              </a:rPr>
              <a:t>년 </a:t>
            </a:r>
            <a:r>
              <a:rPr lang="en-US" altLang="ko-KR" sz="1000">
                <a:solidFill>
                  <a:schemeClr val="tx1"/>
                </a:solidFill>
                <a:latin typeface="KoPub돋움체 Light" panose="00000300000000000000" pitchFamily="2" charset="-127"/>
                <a:ea typeface="KoPub돋움체 Light" panose="00000300000000000000" pitchFamily="2" charset="-127"/>
              </a:rPr>
              <a:t>1</a:t>
            </a:r>
            <a:r>
              <a:rPr lang="ko-KR" altLang="en-US" sz="1000">
                <a:solidFill>
                  <a:schemeClr val="tx1"/>
                </a:solidFill>
                <a:latin typeface="KoPub돋움체 Light" panose="00000300000000000000" pitchFamily="2" charset="-127"/>
                <a:ea typeface="KoPub돋움체 Light" panose="00000300000000000000" pitchFamily="2" charset="-127"/>
              </a:rPr>
              <a:t>월</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 </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a:solidFill>
                  <a:schemeClr val="tx1"/>
                </a:solidFill>
                <a:latin typeface="KoPub돋움체 Light" panose="00000300000000000000" pitchFamily="2" charset="-127"/>
                <a:ea typeface="KoPub돋움체 Light" panose="00000300000000000000" pitchFamily="2" charset="-127"/>
              </a:rPr>
              <a:t>     </a:t>
            </a:r>
            <a:r>
              <a:rPr lang="en-US" altLang="ko-KR" sz="1000" b="1">
                <a:solidFill>
                  <a:schemeClr val="tx1"/>
                </a:solidFill>
                <a:latin typeface="KoPub돋움체 Light" panose="00000300000000000000" pitchFamily="2" charset="-127"/>
                <a:ea typeface="KoPub돋움체 Light" panose="00000300000000000000" pitchFamily="2" charset="-127"/>
              </a:rPr>
              <a:t>2. </a:t>
            </a:r>
            <a:r>
              <a:rPr lang="ko-KR" altLang="en-US" sz="1000" b="1">
                <a:solidFill>
                  <a:schemeClr val="tx1"/>
                </a:solidFill>
                <a:latin typeface="KoPub돋움체 Light" panose="00000300000000000000" pitchFamily="2" charset="-127"/>
                <a:ea typeface="KoPub돋움체 Light" panose="00000300000000000000" pitchFamily="2" charset="-127"/>
              </a:rPr>
              <a:t>희귀의약품 </a:t>
            </a:r>
            <a:r>
              <a:rPr lang="en-US" altLang="ko-KR" sz="1000" b="1">
                <a:solidFill>
                  <a:schemeClr val="tx1"/>
                </a:solidFill>
                <a:latin typeface="KoPub돋움체 Light" panose="00000300000000000000" pitchFamily="2" charset="-127"/>
                <a:ea typeface="KoPub돋움체 Light" panose="00000300000000000000" pitchFamily="2" charset="-127"/>
              </a:rPr>
              <a:t>/ Fast-track</a:t>
            </a:r>
            <a:r>
              <a:rPr lang="ko-KR" altLang="en-US" sz="1000" b="1">
                <a:solidFill>
                  <a:schemeClr val="tx1"/>
                </a:solidFill>
                <a:latin typeface="KoPub돋움체 Light" panose="00000300000000000000" pitchFamily="2" charset="-127"/>
                <a:ea typeface="KoPub돋움체 Light" panose="00000300000000000000" pitchFamily="2" charset="-127"/>
              </a:rPr>
              <a:t> 제도</a:t>
            </a:r>
            <a:endParaRPr lang="en-US" altLang="ko-KR" sz="1000" b="1">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a:solidFill>
                  <a:schemeClr val="tx1"/>
                </a:solidFill>
                <a:latin typeface="KoPub돋움체 Light" panose="00000300000000000000" pitchFamily="2" charset="-127"/>
                <a:ea typeface="KoPub돋움체 Light" panose="00000300000000000000" pitchFamily="2" charset="-127"/>
              </a:rPr>
              <a:t>      - </a:t>
            </a:r>
            <a:r>
              <a:rPr lang="en-US" altLang="ko-KR" sz="1000">
                <a:solidFill>
                  <a:schemeClr val="tx1"/>
                </a:solidFill>
                <a:latin typeface="KoPub돋움체 Light" panose="00000300000000000000" pitchFamily="2" charset="-127"/>
                <a:ea typeface="KoPub돋움체 Light" panose="00000300000000000000" pitchFamily="2" charset="-127"/>
              </a:rPr>
              <a:t>Oregovomab</a:t>
            </a:r>
            <a:r>
              <a:rPr lang="ko-KR" altLang="en-US" sz="1000">
                <a:solidFill>
                  <a:schemeClr val="tx1"/>
                </a:solidFill>
                <a:latin typeface="KoPub돋움체 Light" panose="00000300000000000000" pitchFamily="2" charset="-127"/>
                <a:ea typeface="KoPub돋움체 Light" panose="00000300000000000000" pitchFamily="2" charset="-127"/>
              </a:rPr>
              <a:t>은 희귀의약품</a:t>
            </a:r>
            <a:r>
              <a:rPr lang="en-US" altLang="ko-KR" sz="1000">
                <a:solidFill>
                  <a:schemeClr val="tx1"/>
                </a:solidFill>
                <a:latin typeface="KoPub돋움체 Light" panose="00000300000000000000" pitchFamily="2" charset="-127"/>
                <a:ea typeface="KoPub돋움체 Light" panose="00000300000000000000" pitchFamily="2" charset="-127"/>
              </a:rPr>
              <a:t>(ODD)</a:t>
            </a:r>
            <a:r>
              <a:rPr lang="ko-KR" altLang="en-US" sz="1000">
                <a:solidFill>
                  <a:schemeClr val="tx1"/>
                </a:solidFill>
                <a:latin typeface="KoPub돋움체 Light" panose="00000300000000000000" pitchFamily="2" charset="-127"/>
                <a:ea typeface="KoPub돋움체 Light" panose="00000300000000000000" pitchFamily="2" charset="-127"/>
              </a:rPr>
              <a:t>으로 </a:t>
            </a:r>
            <a:r>
              <a:rPr lang="ko-KR" altLang="en-US" sz="1000" err="1">
                <a:solidFill>
                  <a:schemeClr val="tx1"/>
                </a:solidFill>
                <a:latin typeface="KoPub돋움체 Light" panose="00000300000000000000" pitchFamily="2" charset="-127"/>
                <a:ea typeface="KoPub돋움체 Light" panose="00000300000000000000" pitchFamily="2" charset="-127"/>
              </a:rPr>
              <a:t>지정되어있으며</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BLA</a:t>
            </a:r>
            <a:r>
              <a:rPr lang="ko-KR" altLang="en-US" sz="1000">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Fast-track </a:t>
            </a:r>
            <a:r>
              <a:rPr lang="ko-KR" altLang="en-US" sz="1000">
                <a:solidFill>
                  <a:schemeClr val="tx1"/>
                </a:solidFill>
                <a:latin typeface="KoPub돋움체 Light" panose="00000300000000000000" pitchFamily="2" charset="-127"/>
                <a:ea typeface="KoPub돋움체 Light" panose="00000300000000000000" pitchFamily="2" charset="-127"/>
              </a:rPr>
              <a:t>심사를 통해 </a:t>
            </a:r>
            <a:r>
              <a:rPr lang="ko-KR" altLang="en-US" sz="1000" err="1">
                <a:solidFill>
                  <a:schemeClr val="tx1"/>
                </a:solidFill>
                <a:latin typeface="KoPub돋움체 Light" panose="00000300000000000000" pitchFamily="2" charset="-127"/>
                <a:ea typeface="KoPub돋움체 Light" panose="00000300000000000000" pitchFamily="2" charset="-127"/>
              </a:rPr>
              <a:t>승인후</a:t>
            </a:r>
            <a:r>
              <a:rPr lang="ko-KR" altLang="en-US" sz="1000">
                <a:solidFill>
                  <a:schemeClr val="tx1"/>
                </a:solidFill>
                <a:latin typeface="KoPub돋움체 Light" panose="00000300000000000000" pitchFamily="2" charset="-127"/>
                <a:ea typeface="KoPub돋움체 Light" panose="00000300000000000000" pitchFamily="2" charset="-127"/>
              </a:rPr>
              <a:t> 출시까지의 기간을 단축할 계획임</a:t>
            </a:r>
            <a:endParaRPr lang="en-US" altLang="ko-KR" sz="1000" b="1">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출시예상시점이 실현 가능할 것으로 판단함</a:t>
            </a:r>
            <a:endParaRPr lang="en-US" altLang="ko-KR" sz="1000" b="1" u="sng">
              <a:solidFill>
                <a:schemeClr val="tx1"/>
              </a:solidFill>
              <a:latin typeface="KoPub돋움체 Light" panose="00000300000000000000" pitchFamily="2" charset="-127"/>
              <a:ea typeface="KoPub돋움체 Light" panose="00000300000000000000" pitchFamily="2" charset="-127"/>
            </a:endParaRPr>
          </a:p>
        </p:txBody>
      </p:sp>
      <p:sp>
        <p:nvSpPr>
          <p:cNvPr id="11" name="직사각형 10">
            <a:extLst>
              <a:ext uri="{FF2B5EF4-FFF2-40B4-BE49-F238E27FC236}">
                <a16:creationId xmlns:a16="http://schemas.microsoft.com/office/drawing/2014/main" id="{F27672F3-5596-B187-D426-DC8AECD51F3A}"/>
              </a:ext>
            </a:extLst>
          </p:cNvPr>
          <p:cNvSpPr/>
          <p:nvPr/>
        </p:nvSpPr>
        <p:spPr>
          <a:xfrm>
            <a:off x="502978" y="1745418"/>
            <a:ext cx="1487748" cy="2115625"/>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출시예상시점</a:t>
            </a:r>
            <a:endParaRPr lang="en-US" altLang="ko-KR" sz="1100" b="1">
              <a:solidFill>
                <a:schemeClr val="bg1"/>
              </a:solidFill>
              <a:latin typeface="KoPub돋움체 Medium" panose="00000600000000000000" pitchFamily="2" charset="-127"/>
              <a:ea typeface="KoPub돋움체 Medium" panose="00000600000000000000" pitchFamily="2" charset="-127"/>
            </a:endParaRPr>
          </a:p>
        </p:txBody>
      </p:sp>
      <p:sp>
        <p:nvSpPr>
          <p:cNvPr id="13" name="직사각형 12">
            <a:extLst>
              <a:ext uri="{FF2B5EF4-FFF2-40B4-BE49-F238E27FC236}">
                <a16:creationId xmlns:a16="http://schemas.microsoft.com/office/drawing/2014/main" id="{821F3567-B22D-5467-42B1-3434233912D5}"/>
              </a:ext>
            </a:extLst>
          </p:cNvPr>
          <p:cNvSpPr/>
          <p:nvPr/>
        </p:nvSpPr>
        <p:spPr>
          <a:xfrm>
            <a:off x="502978" y="3960934"/>
            <a:ext cx="1487748" cy="2312381"/>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경쟁약</a:t>
            </a:r>
            <a:r>
              <a:rPr lang="en-US" altLang="ko-KR" sz="1100" b="1">
                <a:solidFill>
                  <a:schemeClr val="bg1"/>
                </a:solidFill>
                <a:latin typeface="KoPub돋움체 Medium" panose="00000600000000000000" pitchFamily="2" charset="-127"/>
                <a:ea typeface="KoPub돋움체 Medium" panose="00000600000000000000" pitchFamily="2" charset="-127"/>
              </a:rPr>
              <a:t> </a:t>
            </a:r>
            <a:r>
              <a:rPr lang="ko-KR" altLang="en-US" sz="1100" b="1">
                <a:solidFill>
                  <a:schemeClr val="bg1"/>
                </a:solidFill>
                <a:latin typeface="KoPub돋움체 Medium" panose="00000600000000000000" pitchFamily="2" charset="-127"/>
                <a:ea typeface="KoPub돋움체 Medium" panose="00000600000000000000" pitchFamily="2" charset="-127"/>
              </a:rPr>
              <a:t>출현</a:t>
            </a:r>
          </a:p>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및</a:t>
            </a:r>
            <a:endParaRPr lang="en-US" altLang="ko-KR" sz="1100" b="1">
              <a:solidFill>
                <a:schemeClr val="bg1"/>
              </a:solidFill>
              <a:latin typeface="KoPub돋움체 Medium" panose="00000600000000000000" pitchFamily="2" charset="-127"/>
              <a:ea typeface="KoPub돋움체 Medium" panose="00000600000000000000" pitchFamily="2" charset="-127"/>
            </a:endParaRPr>
          </a:p>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바이오시밀러</a:t>
            </a:r>
            <a:r>
              <a:rPr lang="en-US" altLang="ko-KR" sz="1100" b="1">
                <a:solidFill>
                  <a:schemeClr val="bg1"/>
                </a:solidFill>
                <a:latin typeface="KoPub돋움체 Medium" panose="00000600000000000000" pitchFamily="2" charset="-127"/>
                <a:ea typeface="KoPub돋움체 Medium" panose="00000600000000000000" pitchFamily="2" charset="-127"/>
              </a:rPr>
              <a:t> </a:t>
            </a:r>
            <a:r>
              <a:rPr lang="ko-KR" altLang="en-US" sz="1100" b="1">
                <a:solidFill>
                  <a:schemeClr val="bg1"/>
                </a:solidFill>
                <a:latin typeface="KoPub돋움체 Medium" panose="00000600000000000000" pitchFamily="2" charset="-127"/>
                <a:ea typeface="KoPub돋움체 Medium" panose="00000600000000000000" pitchFamily="2" charset="-127"/>
              </a:rPr>
              <a:t>가정</a:t>
            </a:r>
            <a:endParaRPr lang="en-US" altLang="ko-KR" sz="1100" b="1">
              <a:solidFill>
                <a:schemeClr val="bg1"/>
              </a:solidFill>
              <a:latin typeface="KoPub돋움체 Medium" panose="00000600000000000000" pitchFamily="2" charset="-127"/>
              <a:ea typeface="KoPub돋움체 Medium" panose="00000600000000000000" pitchFamily="2" charset="-127"/>
            </a:endParaRPr>
          </a:p>
        </p:txBody>
      </p:sp>
      <p:sp>
        <p:nvSpPr>
          <p:cNvPr id="16" name="직사각형 15">
            <a:extLst>
              <a:ext uri="{FF2B5EF4-FFF2-40B4-BE49-F238E27FC236}">
                <a16:creationId xmlns:a16="http://schemas.microsoft.com/office/drawing/2014/main" id="{89F96737-E091-E78A-60A3-3F559C2F1299}"/>
              </a:ext>
            </a:extLst>
          </p:cNvPr>
          <p:cNvSpPr/>
          <p:nvPr/>
        </p:nvSpPr>
        <p:spPr>
          <a:xfrm>
            <a:off x="10051416" y="4423400"/>
            <a:ext cx="1903039" cy="1081550"/>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a:solidFill>
                  <a:schemeClr val="tx1"/>
                </a:solidFill>
              </a:rPr>
              <a:t>“</a:t>
            </a:r>
            <a:r>
              <a:rPr lang="ko-KR" altLang="en-US" sz="1100" b="1">
                <a:solidFill>
                  <a:schemeClr val="tx1"/>
                </a:solidFill>
              </a:rPr>
              <a:t>경쟁약 및 바이오시밀러 출현 가정</a:t>
            </a:r>
            <a:r>
              <a:rPr lang="en-US" altLang="ko-KR" sz="1100" b="1">
                <a:solidFill>
                  <a:schemeClr val="tx1"/>
                </a:solidFill>
              </a:rPr>
              <a:t>”</a:t>
            </a:r>
            <a:r>
              <a:rPr lang="ko-KR" altLang="en-US" sz="1100">
                <a:solidFill>
                  <a:schemeClr val="tx1"/>
                </a:solidFill>
              </a:rPr>
              <a:t> 에 대한</a:t>
            </a:r>
            <a:br>
              <a:rPr lang="en-US" altLang="ko-KR" sz="1100">
                <a:solidFill>
                  <a:schemeClr val="tx1"/>
                </a:solidFill>
              </a:rPr>
            </a:br>
            <a:r>
              <a:rPr lang="ko-KR" altLang="en-US" sz="1100">
                <a:solidFill>
                  <a:schemeClr val="tx1"/>
                </a:solidFill>
              </a:rPr>
              <a:t>임상전문가 및 회사의견</a:t>
            </a:r>
            <a:endParaRPr lang="en-US" altLang="ko-KR" sz="1100">
              <a:solidFill>
                <a:schemeClr val="tx1"/>
              </a:solidFill>
            </a:endParaRPr>
          </a:p>
          <a:p>
            <a:pPr algn="ctr"/>
            <a:r>
              <a:rPr lang="ko-KR" altLang="en-US" sz="1100">
                <a:solidFill>
                  <a:schemeClr val="tx1"/>
                </a:solidFill>
              </a:rPr>
              <a:t>확인 요</a:t>
            </a:r>
            <a:endParaRPr lang="ko-KR" altLang="en-US" sz="1100" err="1">
              <a:solidFill>
                <a:schemeClr val="tx1"/>
              </a:solidFill>
            </a:endParaRPr>
          </a:p>
        </p:txBody>
      </p:sp>
      <p:sp>
        <p:nvSpPr>
          <p:cNvPr id="5" name="TextBox 4">
            <a:extLst>
              <a:ext uri="{FF2B5EF4-FFF2-40B4-BE49-F238E27FC236}">
                <a16:creationId xmlns:a16="http://schemas.microsoft.com/office/drawing/2014/main" id="{ADAE6F59-F348-230F-1C90-D51AD671A498}"/>
              </a:ext>
            </a:extLst>
          </p:cNvPr>
          <p:cNvSpPr txBox="1"/>
          <p:nvPr/>
        </p:nvSpPr>
        <p:spPr bwMode="gray">
          <a:xfrm>
            <a:off x="502976" y="6304859"/>
            <a:ext cx="7006308" cy="113163"/>
          </a:xfrm>
          <a:prstGeom prst="rect">
            <a:avLst/>
          </a:prstGeom>
        </p:spPr>
        <p:txBody>
          <a:bodyPr vert="horz" wrap="square" lIns="0" tIns="0" rIns="0" bIns="0" rtlCol="0">
            <a:noAutofit/>
          </a:bodyPr>
          <a:lstStyle/>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1: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임상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상에서는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DSMB(Data Safety Monitoring Board)</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가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6</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개월 주기로 데이터를 모니터링하며</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약효가 없다고 판단되는 경우에는 임상을 중단시킴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p>
        </p:txBody>
      </p:sp>
    </p:spTree>
    <p:extLst>
      <p:ext uri="{BB962C8B-B14F-4D97-AF65-F5344CB8AC3E}">
        <p14:creationId xmlns:p14="http://schemas.microsoft.com/office/powerpoint/2010/main" val="403983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CDD Analysis </a:t>
            </a:r>
            <a:r>
              <a:rPr lang="ko-KR" altLang="en-US" sz="2800" b="1"/>
              <a:t>활용 </a:t>
            </a:r>
            <a:r>
              <a:rPr lang="en-US" altLang="ko-KR" sz="2000" b="1"/>
              <a:t>- </a:t>
            </a:r>
            <a:r>
              <a:rPr lang="ko-KR" altLang="en-US" sz="2000" b="1"/>
              <a:t>주요 가정 검토</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FL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주요 가정 검토</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CC8DDD08-3B55-841F-AE37-D58ED768C724}"/>
              </a:ext>
            </a:extLst>
          </p:cNvPr>
          <p:cNvSpPr/>
          <p:nvPr/>
        </p:nvSpPr>
        <p:spPr>
          <a:xfrm>
            <a:off x="2114550" y="1745419"/>
            <a:ext cx="7302502" cy="1218406"/>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 </a:t>
            </a:r>
            <a:r>
              <a:rPr lang="ko-KR" altLang="en-US" sz="1000">
                <a:solidFill>
                  <a:schemeClr val="tx1"/>
                </a:solidFill>
                <a:latin typeface="KoPub돋움체 Light" panose="00000300000000000000" pitchFamily="2" charset="-127"/>
                <a:ea typeface="KoPub돋움체 Light" panose="00000300000000000000" pitchFamily="2" charset="-127"/>
              </a:rPr>
              <a:t>전체 </a:t>
            </a:r>
            <a:r>
              <a:rPr lang="en-US" altLang="ko-KR" sz="1000">
                <a:solidFill>
                  <a:schemeClr val="tx1"/>
                </a:solidFill>
                <a:latin typeface="KoPub돋움체 Light" panose="00000300000000000000" pitchFamily="2" charset="-127"/>
                <a:ea typeface="KoPub돋움체 Light" panose="00000300000000000000" pitchFamily="2" charset="-127"/>
              </a:rPr>
              <a:t>Population</a:t>
            </a:r>
            <a:r>
              <a:rPr lang="ko-KR" altLang="en-US" sz="1000">
                <a:solidFill>
                  <a:schemeClr val="tx1"/>
                </a:solidFill>
                <a:latin typeface="KoPub돋움체 Light" panose="00000300000000000000" pitchFamily="2" charset="-127"/>
                <a:ea typeface="KoPub돋움체 Light" panose="00000300000000000000" pitchFamily="2" charset="-127"/>
              </a:rPr>
              <a:t>에서 </a:t>
            </a:r>
            <a:r>
              <a:rPr lang="en-US" altLang="ko-KR" sz="1000">
                <a:solidFill>
                  <a:schemeClr val="tx1"/>
                </a:solidFill>
                <a:latin typeface="KoPub돋움체 Light" panose="00000300000000000000" pitchFamily="2" charset="-127"/>
                <a:ea typeface="KoPub돋움체 Light" panose="00000300000000000000" pitchFamily="2" charset="-127"/>
              </a:rPr>
              <a:t>Incidence, Cancer sub type, Cancer stage, Line of Therapy, Biomarker inclusion, Biomarker exclusion</a:t>
            </a:r>
            <a:r>
              <a:rPr lang="ko-KR" altLang="en-US" sz="1000">
                <a:solidFill>
                  <a:schemeClr val="tx1"/>
                </a:solidFill>
                <a:latin typeface="KoPub돋움체 Light" panose="00000300000000000000" pitchFamily="2" charset="-127"/>
                <a:ea typeface="KoPub돋움체 Light" panose="00000300000000000000" pitchFamily="2" charset="-127"/>
              </a:rPr>
              <a:t>을 순차적으로 조정하여 환자수</a:t>
            </a:r>
            <a:r>
              <a:rPr lang="en-US" altLang="ko-KR" sz="1000">
                <a:solidFill>
                  <a:schemeClr val="tx1"/>
                </a:solidFill>
                <a:latin typeface="KoPub돋움체 Light" panose="00000300000000000000" pitchFamily="2" charset="-127"/>
                <a:ea typeface="KoPub돋움체 Light" panose="00000300000000000000" pitchFamily="2" charset="-127"/>
              </a:rPr>
              <a:t>(Total Eligible Patient)</a:t>
            </a:r>
            <a:r>
              <a:rPr lang="ko-KR" altLang="en-US" sz="1000">
                <a:solidFill>
                  <a:schemeClr val="tx1"/>
                </a:solidFill>
                <a:latin typeface="KoPub돋움체 Light" panose="00000300000000000000" pitchFamily="2" charset="-127"/>
                <a:ea typeface="KoPub돋움체 Light" panose="00000300000000000000" pitchFamily="2" charset="-127"/>
              </a:rPr>
              <a:t> 산정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ko-KR" altLang="en-US" sz="1000">
                <a:solidFill>
                  <a:srgbClr val="FF0000"/>
                </a:solidFill>
                <a:latin typeface="KoPub돋움체 Light" panose="00000300000000000000" pitchFamily="2" charset="-127"/>
                <a:ea typeface="KoPub돋움체 Light" panose="00000300000000000000" pitchFamily="2" charset="-127"/>
              </a:rPr>
              <a:t>회사로부터 제공받은 국내 난소암 의학전문가의 의견서 상 </a:t>
            </a:r>
            <a:r>
              <a:rPr lang="en-US" altLang="ko-KR" sz="1000">
                <a:solidFill>
                  <a:srgbClr val="FF0000"/>
                </a:solidFill>
                <a:latin typeface="KoPub돋움체 Light" panose="00000300000000000000" pitchFamily="2" charset="-127"/>
                <a:ea typeface="KoPub돋움체 Light" panose="00000300000000000000" pitchFamily="2" charset="-127"/>
              </a:rPr>
              <a:t>CDD</a:t>
            </a:r>
            <a:r>
              <a:rPr lang="ko-KR" altLang="en-US" sz="1000">
                <a:solidFill>
                  <a:srgbClr val="FF0000"/>
                </a:solidFill>
                <a:latin typeface="KoPub돋움체 Light" panose="00000300000000000000" pitchFamily="2" charset="-127"/>
                <a:ea typeface="KoPub돋움체 Light" panose="00000300000000000000" pitchFamily="2" charset="-127"/>
              </a:rPr>
              <a:t>의 접근이 해당 신약의 효과성이 충분하다면 명확하게 제외되는 환자군을 제외한 일반적인 환자군에 대해서 </a:t>
            </a:r>
            <a:r>
              <a:rPr lang="en-US" altLang="ko-KR" sz="1000">
                <a:solidFill>
                  <a:srgbClr val="FF0000"/>
                </a:solidFill>
                <a:latin typeface="KoPub돋움체 Light" panose="00000300000000000000" pitchFamily="2" charset="-127"/>
                <a:ea typeface="KoPub돋움체 Light" panose="00000300000000000000" pitchFamily="2" charset="-127"/>
              </a:rPr>
              <a:t>"</a:t>
            </a:r>
            <a:r>
              <a:rPr lang="ko-KR" altLang="en-US" sz="1000">
                <a:solidFill>
                  <a:srgbClr val="FF0000"/>
                </a:solidFill>
                <a:latin typeface="KoPub돋움체 Light" panose="00000300000000000000" pitchFamily="2" charset="-127"/>
                <a:ea typeface="KoPub돋움체 Light" panose="00000300000000000000" pitchFamily="2" charset="-127"/>
              </a:rPr>
              <a:t>해당 신약을 사용해볼 유인이 충분하다는 현실적인 상황이 고려된 </a:t>
            </a:r>
            <a:r>
              <a:rPr lang="en-US" altLang="ko-KR" sz="1000">
                <a:solidFill>
                  <a:srgbClr val="FF0000"/>
                </a:solidFill>
                <a:latin typeface="KoPub돋움체 Light" panose="00000300000000000000" pitchFamily="2" charset="-127"/>
                <a:ea typeface="KoPub돋움체 Light" panose="00000300000000000000" pitchFamily="2" charset="-127"/>
              </a:rPr>
              <a:t>Commercial </a:t>
            </a:r>
            <a:r>
              <a:rPr lang="ko-KR" altLang="en-US" sz="1000">
                <a:solidFill>
                  <a:srgbClr val="FF0000"/>
                </a:solidFill>
                <a:latin typeface="KoPub돋움체 Light" panose="00000300000000000000" pitchFamily="2" charset="-127"/>
                <a:ea typeface="KoPub돋움체 Light" panose="00000300000000000000" pitchFamily="2" charset="-127"/>
              </a:rPr>
              <a:t>한 측면의 접근</a:t>
            </a:r>
            <a:r>
              <a:rPr lang="en-US" altLang="ko-KR" sz="1000">
                <a:solidFill>
                  <a:srgbClr val="FF0000"/>
                </a:solidFill>
                <a:latin typeface="KoPub돋움체 Light" panose="00000300000000000000" pitchFamily="2" charset="-127"/>
                <a:ea typeface="KoPub돋움체 Light" panose="00000300000000000000" pitchFamily="2" charset="-127"/>
              </a:rPr>
              <a:t>"</a:t>
            </a:r>
            <a:r>
              <a:rPr lang="ko-KR" altLang="en-US" sz="1000">
                <a:solidFill>
                  <a:srgbClr val="FF0000"/>
                </a:solidFill>
                <a:latin typeface="KoPub돋움체 Light" panose="00000300000000000000" pitchFamily="2" charset="-127"/>
                <a:ea typeface="KoPub돋움체 Light" panose="00000300000000000000" pitchFamily="2" charset="-127"/>
              </a:rPr>
              <a:t>으로 기재</a:t>
            </a:r>
            <a:endParaRPr lang="en-US" altLang="ko-KR" sz="1000">
              <a:solidFill>
                <a:srgbClr val="FF0000"/>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 의학전문가의 의견 등을 고려하여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환자수 추정접근법을 합리적인 것으로 판단함</a:t>
            </a:r>
          </a:p>
        </p:txBody>
      </p:sp>
      <p:sp>
        <p:nvSpPr>
          <p:cNvPr id="11" name="직사각형 10">
            <a:extLst>
              <a:ext uri="{FF2B5EF4-FFF2-40B4-BE49-F238E27FC236}">
                <a16:creationId xmlns:a16="http://schemas.microsoft.com/office/drawing/2014/main" id="{F27672F3-5596-B187-D426-DC8AECD51F3A}"/>
              </a:ext>
            </a:extLst>
          </p:cNvPr>
          <p:cNvSpPr/>
          <p:nvPr/>
        </p:nvSpPr>
        <p:spPr>
          <a:xfrm>
            <a:off x="502978" y="1745419"/>
            <a:ext cx="1487748" cy="1218406"/>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환자수</a:t>
            </a:r>
            <a:endParaRPr lang="en-US" altLang="ko-KR" sz="1100" b="1">
              <a:solidFill>
                <a:schemeClr val="bg1"/>
              </a:solidFill>
              <a:latin typeface="KoPub돋움체 Medium" panose="00000600000000000000" pitchFamily="2" charset="-127"/>
              <a:ea typeface="KoPub돋움체 Medium" panose="00000600000000000000" pitchFamily="2" charset="-127"/>
            </a:endParaRPr>
          </a:p>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추정가정</a:t>
            </a:r>
            <a:endParaRPr lang="en-US" altLang="ko-KR" sz="1100" b="1">
              <a:solidFill>
                <a:schemeClr val="bg1"/>
              </a:solidFill>
              <a:latin typeface="KoPub돋움체 Medium" panose="00000600000000000000" pitchFamily="2" charset="-127"/>
              <a:ea typeface="KoPub돋움체 Medium" panose="00000600000000000000" pitchFamily="2" charset="-127"/>
            </a:endParaRPr>
          </a:p>
        </p:txBody>
      </p:sp>
      <p:sp>
        <p:nvSpPr>
          <p:cNvPr id="16" name="직사각형 15">
            <a:extLst>
              <a:ext uri="{FF2B5EF4-FFF2-40B4-BE49-F238E27FC236}">
                <a16:creationId xmlns:a16="http://schemas.microsoft.com/office/drawing/2014/main" id="{89F96737-E091-E78A-60A3-3F559C2F1299}"/>
              </a:ext>
            </a:extLst>
          </p:cNvPr>
          <p:cNvSpPr/>
          <p:nvPr/>
        </p:nvSpPr>
        <p:spPr>
          <a:xfrm>
            <a:off x="9906000" y="1745419"/>
            <a:ext cx="2090212" cy="1044276"/>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a:solidFill>
                  <a:schemeClr val="tx1"/>
                </a:solidFill>
              </a:rPr>
              <a:t>“</a:t>
            </a:r>
            <a:r>
              <a:rPr lang="ko-KR" altLang="en-US" sz="1100" b="1">
                <a:solidFill>
                  <a:schemeClr val="tx1"/>
                </a:solidFill>
              </a:rPr>
              <a:t>환자 수 접근방식</a:t>
            </a:r>
            <a:r>
              <a:rPr lang="en-US" altLang="ko-KR" sz="1100" b="1">
                <a:solidFill>
                  <a:schemeClr val="tx1"/>
                </a:solidFill>
              </a:rPr>
              <a:t>”</a:t>
            </a:r>
            <a:r>
              <a:rPr lang="ko-KR" altLang="en-US" sz="1100">
                <a:solidFill>
                  <a:schemeClr val="tx1"/>
                </a:solidFill>
              </a:rPr>
              <a:t>에 대한</a:t>
            </a:r>
            <a:endParaRPr lang="en-US" altLang="ko-KR" sz="1100">
              <a:solidFill>
                <a:schemeClr val="tx1"/>
              </a:solidFill>
            </a:endParaRPr>
          </a:p>
          <a:p>
            <a:pPr algn="ctr"/>
            <a:r>
              <a:rPr lang="ko-KR" altLang="en-US" sz="1100">
                <a:solidFill>
                  <a:schemeClr val="tx1"/>
                </a:solidFill>
              </a:rPr>
              <a:t>의학전문가 의견서 있는지</a:t>
            </a:r>
            <a:r>
              <a:rPr lang="en-US" altLang="ko-KR" sz="1100">
                <a:solidFill>
                  <a:schemeClr val="tx1"/>
                </a:solidFill>
              </a:rPr>
              <a:t>?</a:t>
            </a:r>
            <a:endParaRPr lang="ko-KR" altLang="en-US" sz="1100">
              <a:solidFill>
                <a:schemeClr val="tx1"/>
              </a:solidFill>
            </a:endParaRPr>
          </a:p>
        </p:txBody>
      </p:sp>
      <p:sp>
        <p:nvSpPr>
          <p:cNvPr id="2" name="직사각형 1">
            <a:extLst>
              <a:ext uri="{FF2B5EF4-FFF2-40B4-BE49-F238E27FC236}">
                <a16:creationId xmlns:a16="http://schemas.microsoft.com/office/drawing/2014/main" id="{397D14DF-2DB2-425A-1E6F-52360939BC68}"/>
              </a:ext>
            </a:extLst>
          </p:cNvPr>
          <p:cNvSpPr/>
          <p:nvPr/>
        </p:nvSpPr>
        <p:spPr>
          <a:xfrm>
            <a:off x="2100520" y="3113922"/>
            <a:ext cx="7302502" cy="3216539"/>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채택율 </a:t>
            </a:r>
            <a:r>
              <a:rPr lang="en-US" altLang="ko-KR" sz="1000" b="1" u="sng">
                <a:solidFill>
                  <a:srgbClr val="00338D"/>
                </a:solidFill>
                <a:latin typeface="KoPub돋움체 Light" panose="00000300000000000000" pitchFamily="2" charset="-127"/>
                <a:ea typeface="KoPub돋움체 Light" panose="00000300000000000000" pitchFamily="2" charset="-127"/>
              </a:rPr>
              <a:t>– Patient Penetration]</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 </a:t>
            </a:r>
            <a:r>
              <a:rPr lang="ko-KR" altLang="en-US" sz="1000">
                <a:solidFill>
                  <a:schemeClr val="tx1"/>
                </a:solidFill>
                <a:latin typeface="KoPub돋움체 Light" panose="00000300000000000000" pitchFamily="2" charset="-127"/>
                <a:ea typeface="KoPub돋움체 Light" panose="00000300000000000000" pitchFamily="2" charset="-127"/>
              </a:rPr>
              <a:t>유방암</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폐암</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췌장암 등에서 신규 치료제가 나왔을 때의 시장 채택율 평균인 </a:t>
            </a:r>
            <a:r>
              <a:rPr lang="en-US" altLang="ko-KR" sz="1000">
                <a:solidFill>
                  <a:schemeClr val="tx1"/>
                </a:solidFill>
                <a:latin typeface="KoPub돋움체 Light" panose="00000300000000000000" pitchFamily="2" charset="-127"/>
                <a:ea typeface="KoPub돋움체 Light" panose="00000300000000000000" pitchFamily="2" charset="-127"/>
              </a:rPr>
              <a:t>74%</a:t>
            </a:r>
            <a:r>
              <a:rPr lang="ko-KR" altLang="en-US" sz="1000">
                <a:solidFill>
                  <a:schemeClr val="tx1"/>
                </a:solidFill>
                <a:latin typeface="KoPub돋움체 Light" panose="00000300000000000000" pitchFamily="2" charset="-127"/>
                <a:ea typeface="KoPub돋움체 Light" panose="00000300000000000000" pitchFamily="2" charset="-127"/>
              </a:rPr>
              <a:t> 적용</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ko-KR" altLang="en-US" sz="1000">
                <a:solidFill>
                  <a:srgbClr val="FF0000"/>
                </a:solidFill>
                <a:latin typeface="KoPub돋움체 Light" panose="00000300000000000000" pitchFamily="2" charset="-127"/>
                <a:ea typeface="KoPub돋움체 Light" panose="00000300000000000000" pitchFamily="2" charset="-127"/>
              </a:rPr>
              <a:t>상기 데이터는 자발적치료포기</a:t>
            </a:r>
            <a:r>
              <a:rPr lang="en-US" altLang="ko-KR" sz="1000">
                <a:solidFill>
                  <a:srgbClr val="FF0000"/>
                </a:solidFill>
                <a:latin typeface="KoPub돋움체 Light" panose="00000300000000000000" pitchFamily="2" charset="-127"/>
                <a:ea typeface="KoPub돋움체 Light" panose="00000300000000000000" pitchFamily="2" charset="-127"/>
              </a:rPr>
              <a:t>, </a:t>
            </a:r>
            <a:r>
              <a:rPr lang="ko-KR" altLang="en-US" sz="1000">
                <a:solidFill>
                  <a:srgbClr val="FF0000"/>
                </a:solidFill>
                <a:latin typeface="KoPub돋움체 Light" panose="00000300000000000000" pitchFamily="2" charset="-127"/>
                <a:ea typeface="KoPub돋움체 Light" panose="00000300000000000000" pitchFamily="2" charset="-127"/>
              </a:rPr>
              <a:t>재무적 리스크</a:t>
            </a:r>
            <a:r>
              <a:rPr lang="en-US" altLang="ko-KR" sz="1000">
                <a:solidFill>
                  <a:srgbClr val="FF0000"/>
                </a:solidFill>
                <a:latin typeface="KoPub돋움체 Light" panose="00000300000000000000" pitchFamily="2" charset="-127"/>
                <a:ea typeface="KoPub돋움체 Light" panose="00000300000000000000" pitchFamily="2" charset="-127"/>
              </a:rPr>
              <a:t>, </a:t>
            </a:r>
            <a:r>
              <a:rPr lang="ko-KR" altLang="en-US" sz="1000">
                <a:solidFill>
                  <a:srgbClr val="FF0000"/>
                </a:solidFill>
                <a:latin typeface="KoPub돋움체 Light" panose="00000300000000000000" pitchFamily="2" charset="-127"/>
                <a:ea typeface="KoPub돋움체 Light" panose="00000300000000000000" pitchFamily="2" charset="-127"/>
              </a:rPr>
              <a:t>옵티멀디벌킹 등을 고려한 아날로그 데이터이므로</a:t>
            </a:r>
            <a:r>
              <a:rPr lang="ko-KR" altLang="en-US" sz="1000">
                <a:solidFill>
                  <a:schemeClr val="tx1"/>
                </a:solidFill>
                <a:latin typeface="KoPub돋움체 Light" panose="00000300000000000000" pitchFamily="2" charset="-127"/>
                <a:ea typeface="KoPub돋움체 Light" panose="00000300000000000000" pitchFamily="2" charset="-127"/>
              </a:rPr>
              <a:t> 벤치마크에 적절할 것으로 보임 </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채택율 </a:t>
            </a:r>
            <a:r>
              <a:rPr lang="en-US" altLang="ko-KR" sz="1000" b="1" u="sng">
                <a:solidFill>
                  <a:schemeClr val="tx1"/>
                </a:solidFill>
                <a:latin typeface="KoPub돋움체 Light" panose="00000300000000000000" pitchFamily="2" charset="-127"/>
                <a:ea typeface="KoPub돋움체 Light" panose="00000300000000000000" pitchFamily="2" charset="-127"/>
              </a:rPr>
              <a:t>74% </a:t>
            </a:r>
            <a:r>
              <a:rPr lang="ko-KR" altLang="en-US" sz="1000" b="1" u="sng">
                <a:solidFill>
                  <a:schemeClr val="tx1"/>
                </a:solidFill>
                <a:latin typeface="KoPub돋움체 Light" panose="00000300000000000000" pitchFamily="2" charset="-127"/>
                <a:ea typeface="KoPub돋움체 Light" panose="00000300000000000000" pitchFamily="2" charset="-127"/>
              </a:rPr>
              <a:t>가정을 합리적인 것으로 판단함</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시장점유율</a:t>
            </a:r>
            <a:r>
              <a:rPr lang="en-US" altLang="ko-KR" sz="1000" b="1" u="sng">
                <a:solidFill>
                  <a:srgbClr val="00338D"/>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 </a:t>
            </a:r>
            <a:r>
              <a:rPr lang="en-US" altLang="ko-KR" sz="1000">
                <a:solidFill>
                  <a:schemeClr val="tx1"/>
                </a:solidFill>
                <a:latin typeface="KoPub돋움체 Light" panose="00000300000000000000" pitchFamily="2" charset="-127"/>
                <a:ea typeface="KoPub돋움체 Light" panose="00000300000000000000" pitchFamily="2" charset="-127"/>
              </a:rPr>
              <a:t>1) 1</a:t>
            </a:r>
            <a:r>
              <a:rPr lang="ko-KR" altLang="en-US" sz="1000">
                <a:solidFill>
                  <a:schemeClr val="tx1"/>
                </a:solidFill>
                <a:latin typeface="KoPub돋움체 Light" panose="00000300000000000000" pitchFamily="2" charset="-127"/>
                <a:ea typeface="KoPub돋움체 Light" panose="00000300000000000000" pitchFamily="2" charset="-127"/>
              </a:rPr>
              <a:t>차치료 </a:t>
            </a:r>
            <a:r>
              <a:rPr lang="en-US" altLang="ko-KR" sz="1000">
                <a:solidFill>
                  <a:schemeClr val="tx1"/>
                </a:solidFill>
                <a:latin typeface="KoPub돋움체 Light" panose="00000300000000000000" pitchFamily="2" charset="-127"/>
                <a:ea typeface="KoPub돋움체 Light" panose="00000300000000000000" pitchFamily="2" charset="-127"/>
              </a:rPr>
              <a:t>2) </a:t>
            </a:r>
            <a:r>
              <a:rPr lang="ko-KR" altLang="en-US" sz="1000">
                <a:solidFill>
                  <a:schemeClr val="tx1"/>
                </a:solidFill>
                <a:latin typeface="KoPub돋움체 Light" panose="00000300000000000000" pitchFamily="2" charset="-127"/>
                <a:ea typeface="KoPub돋움체 Light" panose="00000300000000000000" pitchFamily="2" charset="-127"/>
              </a:rPr>
              <a:t>경쟁구도無 </a:t>
            </a:r>
            <a:r>
              <a:rPr lang="en-US" altLang="ko-KR" sz="1000">
                <a:solidFill>
                  <a:schemeClr val="tx1"/>
                </a:solidFill>
                <a:latin typeface="KoPub돋움체 Light" panose="00000300000000000000" pitchFamily="2" charset="-127"/>
                <a:ea typeface="KoPub돋움체 Light" panose="00000300000000000000" pitchFamily="2" charset="-127"/>
              </a:rPr>
              <a:t>3) </a:t>
            </a:r>
            <a:r>
              <a:rPr lang="ko-KR" altLang="en-US" sz="1000">
                <a:solidFill>
                  <a:schemeClr val="tx1"/>
                </a:solidFill>
                <a:latin typeface="KoPub돋움체 Light" panose="00000300000000000000" pitchFamily="2" charset="-127"/>
                <a:ea typeface="KoPub돋움체 Light" panose="00000300000000000000" pitchFamily="2" charset="-127"/>
              </a:rPr>
              <a:t>출시된 지 </a:t>
            </a:r>
            <a:r>
              <a:rPr lang="en-US" altLang="ko-KR" sz="1000">
                <a:solidFill>
                  <a:schemeClr val="tx1"/>
                </a:solidFill>
                <a:latin typeface="KoPub돋움체 Light" panose="00000300000000000000" pitchFamily="2" charset="-127"/>
                <a:ea typeface="KoPub돋움체 Light" panose="00000300000000000000" pitchFamily="2" charset="-127"/>
              </a:rPr>
              <a:t>10 </a:t>
            </a:r>
            <a:r>
              <a:rPr lang="ko-KR" altLang="en-US" sz="1000">
                <a:solidFill>
                  <a:schemeClr val="tx1"/>
                </a:solidFill>
                <a:latin typeface="KoPub돋움체 Light" panose="00000300000000000000" pitchFamily="2" charset="-127"/>
                <a:ea typeface="KoPub돋움체 Light" panose="00000300000000000000" pitchFamily="2" charset="-127"/>
              </a:rPr>
              <a:t>년이상 경과하여 충분한 데이터를 확보할 수 있는 치료제</a:t>
            </a:r>
            <a:r>
              <a:rPr lang="en-US" altLang="ko-KR" sz="1000">
                <a:solidFill>
                  <a:schemeClr val="tx1"/>
                </a:solidFill>
                <a:latin typeface="KoPub돋움체 Light" panose="00000300000000000000" pitchFamily="2" charset="-127"/>
                <a:ea typeface="KoPub돋움체 Light" panose="00000300000000000000" pitchFamily="2" charset="-127"/>
              </a:rPr>
              <a:t>(e.g. Tarceva vs. Tagrisso </a:t>
            </a:r>
            <a:r>
              <a:rPr lang="ko-KR" altLang="en-US" sz="1000">
                <a:solidFill>
                  <a:schemeClr val="tx1"/>
                </a:solidFill>
                <a:latin typeface="KoPub돋움체 Light" panose="00000300000000000000" pitchFamily="2" charset="-127"/>
                <a:ea typeface="KoPub돋움체 Light" panose="00000300000000000000" pitchFamily="2" charset="-127"/>
              </a:rPr>
              <a:t>및 </a:t>
            </a:r>
            <a:r>
              <a:rPr lang="en-US" altLang="ko-KR" sz="1000">
                <a:solidFill>
                  <a:schemeClr val="tx1"/>
                </a:solidFill>
                <a:latin typeface="KoPub돋움체 Light" panose="00000300000000000000" pitchFamily="2" charset="-127"/>
                <a:ea typeface="KoPub돋움체 Light" panose="00000300000000000000" pitchFamily="2" charset="-127"/>
              </a:rPr>
              <a:t>Kadcyla </a:t>
            </a:r>
            <a:r>
              <a:rPr lang="ko-KR" altLang="en-US" sz="1000">
                <a:solidFill>
                  <a:schemeClr val="tx1"/>
                </a:solidFill>
                <a:latin typeface="KoPub돋움체 Light" panose="00000300000000000000" pitchFamily="2" charset="-127"/>
                <a:ea typeface="KoPub돋움체 Light" panose="00000300000000000000" pitchFamily="2" charset="-127"/>
              </a:rPr>
              <a:t>및 </a:t>
            </a:r>
            <a:r>
              <a:rPr lang="en-US" altLang="ko-KR" sz="1000">
                <a:solidFill>
                  <a:schemeClr val="tx1"/>
                </a:solidFill>
                <a:latin typeface="KoPub돋움체 Light" panose="00000300000000000000" pitchFamily="2" charset="-127"/>
                <a:ea typeface="KoPub돋움체 Light" panose="00000300000000000000" pitchFamily="2" charset="-127"/>
              </a:rPr>
              <a:t>Tykerb </a:t>
            </a:r>
            <a:r>
              <a:rPr lang="ko-KR" altLang="en-US" sz="1000">
                <a:solidFill>
                  <a:schemeClr val="tx1"/>
                </a:solidFill>
                <a:latin typeface="KoPub돋움체 Light" panose="00000300000000000000" pitchFamily="2" charset="-127"/>
                <a:ea typeface="KoPub돋움체 Light" panose="00000300000000000000" pitchFamily="2" charset="-127"/>
              </a:rPr>
              <a:t>등</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의 과거 점유율 추이 및 의학전문가 설문 등을 내용을 기초로 출시 </a:t>
            </a:r>
            <a:r>
              <a:rPr lang="en-US" altLang="ko-KR" sz="1000">
                <a:solidFill>
                  <a:schemeClr val="tx1"/>
                </a:solidFill>
                <a:latin typeface="KoPub돋움체 Light" panose="00000300000000000000" pitchFamily="2" charset="-127"/>
                <a:ea typeface="KoPub돋움체 Light" panose="00000300000000000000" pitchFamily="2" charset="-127"/>
              </a:rPr>
              <a:t>5</a:t>
            </a:r>
            <a:r>
              <a:rPr lang="ko-KR" altLang="en-US" sz="1000">
                <a:solidFill>
                  <a:schemeClr val="tx1"/>
                </a:solidFill>
                <a:latin typeface="KoPub돋움체 Light" panose="00000300000000000000" pitchFamily="2" charset="-127"/>
                <a:ea typeface="KoPub돋움체 Light" panose="00000300000000000000" pitchFamily="2" charset="-127"/>
              </a:rPr>
              <a:t>년 후 </a:t>
            </a:r>
            <a:r>
              <a:rPr lang="en-US" altLang="ko-KR" sz="1000">
                <a:solidFill>
                  <a:schemeClr val="tx1"/>
                </a:solidFill>
                <a:latin typeface="KoPub돋움체 Light" panose="00000300000000000000" pitchFamily="2" charset="-127"/>
                <a:ea typeface="KoPub돋움체 Light" panose="00000300000000000000" pitchFamily="2" charset="-127"/>
              </a:rPr>
              <a:t>Peak</a:t>
            </a:r>
            <a:r>
              <a:rPr lang="ko-KR" altLang="en-US" sz="1000">
                <a:solidFill>
                  <a:schemeClr val="tx1"/>
                </a:solidFill>
                <a:latin typeface="KoPub돋움체 Light" panose="00000300000000000000" pitchFamily="2" charset="-127"/>
                <a:ea typeface="KoPub돋움체 Light" panose="00000300000000000000" pitchFamily="2" charset="-127"/>
              </a:rPr>
              <a:t>인 </a:t>
            </a:r>
            <a:r>
              <a:rPr lang="en-US" altLang="ko-KR" sz="1000">
                <a:solidFill>
                  <a:schemeClr val="tx1"/>
                </a:solidFill>
                <a:latin typeface="KoPub돋움체 Light" panose="00000300000000000000" pitchFamily="2" charset="-127"/>
                <a:ea typeface="KoPub돋움체 Light" panose="00000300000000000000" pitchFamily="2" charset="-127"/>
              </a:rPr>
              <a:t>80%</a:t>
            </a:r>
            <a:r>
              <a:rPr lang="ko-KR" altLang="en-US" sz="1000">
                <a:solidFill>
                  <a:schemeClr val="tx1"/>
                </a:solidFill>
                <a:latin typeface="KoPub돋움체 Light" panose="00000300000000000000" pitchFamily="2" charset="-127"/>
                <a:ea typeface="KoPub돋움체 Light" panose="00000300000000000000" pitchFamily="2" charset="-127"/>
              </a:rPr>
              <a:t>에</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도달 가정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F/L</a:t>
            </a:r>
            <a:r>
              <a:rPr lang="ko-KR" altLang="en-US" sz="1000">
                <a:solidFill>
                  <a:schemeClr val="tx1"/>
                </a:solidFill>
                <a:latin typeface="KoPub돋움체 Light" panose="00000300000000000000" pitchFamily="2" charset="-127"/>
                <a:ea typeface="KoPub돋움체 Light" panose="00000300000000000000" pitchFamily="2" charset="-127"/>
              </a:rPr>
              <a:t>의 향후 경쟁약의 출시 가능성을 배제하였기에 경쟁구도가 없다고 볼 수 있으며</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바이오테크의 기술가치평가시 </a:t>
            </a:r>
            <a:r>
              <a:rPr lang="en-US" altLang="ko-KR" sz="1000">
                <a:solidFill>
                  <a:schemeClr val="tx1"/>
                </a:solidFill>
                <a:latin typeface="KoPub돋움체 Light" panose="00000300000000000000" pitchFamily="2" charset="-127"/>
                <a:ea typeface="KoPub돋움체 Light" panose="00000300000000000000" pitchFamily="2" charset="-127"/>
              </a:rPr>
              <a:t>Practice </a:t>
            </a:r>
            <a:r>
              <a:rPr lang="ko-KR" altLang="en-US" sz="1000">
                <a:solidFill>
                  <a:schemeClr val="tx1"/>
                </a:solidFill>
                <a:latin typeface="KoPub돋움체 Light" panose="00000300000000000000" pitchFamily="2" charset="-127"/>
                <a:ea typeface="KoPub돋움체 Light" panose="00000300000000000000" pitchFamily="2" charset="-127"/>
              </a:rPr>
              <a:t>를 고려</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en-US" altLang="ko-KR" sz="1000" b="1" u="sng">
                <a:solidFill>
                  <a:schemeClr val="tx1"/>
                </a:solidFill>
                <a:latin typeface="KoPub돋움체 Light" panose="00000300000000000000" pitchFamily="2" charset="-127"/>
                <a:ea typeface="KoPub돋움체 Light" panose="00000300000000000000" pitchFamily="2" charset="-127"/>
              </a:rPr>
              <a:t>5</a:t>
            </a:r>
            <a:r>
              <a:rPr lang="ko-KR" altLang="en-US" sz="1000" b="1" u="sng">
                <a:solidFill>
                  <a:schemeClr val="tx1"/>
                </a:solidFill>
                <a:latin typeface="KoPub돋움체 Light" panose="00000300000000000000" pitchFamily="2" charset="-127"/>
                <a:ea typeface="KoPub돋움체 Light" panose="00000300000000000000" pitchFamily="2" charset="-127"/>
              </a:rPr>
              <a:t>년 후 </a:t>
            </a:r>
            <a:r>
              <a:rPr lang="en-US" altLang="ko-KR" sz="1000" b="1" u="sng">
                <a:solidFill>
                  <a:schemeClr val="tx1"/>
                </a:solidFill>
                <a:latin typeface="KoPub돋움체 Light" panose="00000300000000000000" pitchFamily="2" charset="-127"/>
                <a:ea typeface="KoPub돋움체 Light" panose="00000300000000000000" pitchFamily="2" charset="-127"/>
              </a:rPr>
              <a:t>Peak</a:t>
            </a:r>
            <a:r>
              <a:rPr lang="ko-KR" altLang="en-US" sz="1000" b="1" u="sng">
                <a:solidFill>
                  <a:schemeClr val="tx1"/>
                </a:solidFill>
                <a:latin typeface="KoPub돋움체 Light" panose="00000300000000000000" pitchFamily="2" charset="-127"/>
                <a:ea typeface="KoPub돋움체 Light" panose="00000300000000000000" pitchFamily="2" charset="-127"/>
              </a:rPr>
              <a:t> </a:t>
            </a:r>
            <a:r>
              <a:rPr lang="en-US" altLang="ko-KR" sz="1000" b="1" u="sng">
                <a:solidFill>
                  <a:schemeClr val="tx1"/>
                </a:solidFill>
                <a:latin typeface="KoPub돋움체 Light" panose="00000300000000000000" pitchFamily="2" charset="-127"/>
                <a:ea typeface="KoPub돋움체 Light" panose="00000300000000000000" pitchFamily="2" charset="-127"/>
              </a:rPr>
              <a:t>80% </a:t>
            </a:r>
            <a:r>
              <a:rPr lang="ko-KR" altLang="en-US" sz="1000" b="1" u="sng">
                <a:solidFill>
                  <a:schemeClr val="tx1"/>
                </a:solidFill>
                <a:latin typeface="KoPub돋움체 Light" panose="00000300000000000000" pitchFamily="2" charset="-127"/>
                <a:ea typeface="KoPub돋움체 Light" panose="00000300000000000000" pitchFamily="2" charset="-127"/>
              </a:rPr>
              <a:t>도달 가정을 합리적인 것으로 판단함</a:t>
            </a:r>
            <a:endParaRPr lang="en-US" altLang="ko-KR" sz="1000" b="1" u="sng">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쇠퇴율</a:t>
            </a:r>
            <a:r>
              <a:rPr lang="en-US" altLang="ko-KR" sz="1000" b="1" u="sng">
                <a:solidFill>
                  <a:srgbClr val="00338D"/>
                </a:solidFill>
                <a:latin typeface="KoPub돋움체 Light" panose="00000300000000000000" pitchFamily="2" charset="-127"/>
                <a:ea typeface="KoPub돋움체 Light" panose="00000300000000000000" pitchFamily="2" charset="-127"/>
              </a:rPr>
              <a:t> – Share Erosion]</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 </a:t>
            </a:r>
            <a:r>
              <a:rPr lang="ko-KR" altLang="en-US" sz="1000">
                <a:solidFill>
                  <a:schemeClr val="tx1"/>
                </a:solidFill>
                <a:latin typeface="KoPub돋움체 Light" panose="00000300000000000000" pitchFamily="2" charset="-127"/>
                <a:ea typeface="KoPub돋움체 Light" panose="00000300000000000000" pitchFamily="2" charset="-127"/>
              </a:rPr>
              <a:t>타 암종의 점유율 쇠퇴사례를 벤치마크하여 쇠퇴율 </a:t>
            </a:r>
            <a:r>
              <a:rPr lang="en-US" altLang="ko-KR" sz="1000">
                <a:solidFill>
                  <a:schemeClr val="tx1"/>
                </a:solidFill>
                <a:latin typeface="KoPub돋움체 Light" panose="00000300000000000000" pitchFamily="2" charset="-127"/>
                <a:ea typeface="KoPub돋움체 Light" panose="00000300000000000000" pitchFamily="2" charset="-127"/>
              </a:rPr>
              <a:t>70% </a:t>
            </a:r>
            <a:r>
              <a:rPr lang="ko-KR" altLang="en-US" sz="1000">
                <a:solidFill>
                  <a:schemeClr val="tx1"/>
                </a:solidFill>
                <a:latin typeface="KoPub돋움체 Light" panose="00000300000000000000" pitchFamily="2" charset="-127"/>
                <a:ea typeface="KoPub돋움체 Light" panose="00000300000000000000" pitchFamily="2" charset="-127"/>
              </a:rPr>
              <a:t>가정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벤치마크로 사용된 </a:t>
            </a:r>
            <a:r>
              <a:rPr lang="en-US" altLang="ko-KR" sz="1000">
                <a:solidFill>
                  <a:schemeClr val="tx1"/>
                </a:solidFill>
                <a:latin typeface="KoPub돋움체 Light" panose="00000300000000000000" pitchFamily="2" charset="-127"/>
                <a:ea typeface="KoPub돋움체 Light" panose="00000300000000000000" pitchFamily="2" charset="-127"/>
              </a:rPr>
              <a:t>1) Infliximab, 2) Rituximab, 3) Trastuzumab, 4) Etanercept</a:t>
            </a:r>
            <a:r>
              <a:rPr lang="ko-KR" altLang="en-US" sz="1000">
                <a:solidFill>
                  <a:schemeClr val="tx1"/>
                </a:solidFill>
                <a:latin typeface="KoPub돋움체 Light" panose="00000300000000000000" pitchFamily="2" charset="-127"/>
                <a:ea typeface="KoPub돋움체 Light" panose="00000300000000000000" pitchFamily="2" charset="-127"/>
              </a:rPr>
              <a:t>는 적절한 것으로 보임</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쇠퇴율 </a:t>
            </a:r>
            <a:r>
              <a:rPr lang="en-US" altLang="ko-KR" sz="1000" b="1" u="sng">
                <a:solidFill>
                  <a:schemeClr val="tx1"/>
                </a:solidFill>
                <a:latin typeface="KoPub돋움체 Light" panose="00000300000000000000" pitchFamily="2" charset="-127"/>
                <a:ea typeface="KoPub돋움체 Light" panose="00000300000000000000" pitchFamily="2" charset="-127"/>
              </a:rPr>
              <a:t>70% </a:t>
            </a:r>
            <a:r>
              <a:rPr lang="ko-KR" altLang="en-US" sz="1000" b="1" u="sng">
                <a:solidFill>
                  <a:schemeClr val="tx1"/>
                </a:solidFill>
                <a:latin typeface="KoPub돋움체 Light" panose="00000300000000000000" pitchFamily="2" charset="-127"/>
                <a:ea typeface="KoPub돋움체 Light" panose="00000300000000000000" pitchFamily="2" charset="-127"/>
              </a:rPr>
              <a:t>가정을 합리적인 것으로 판단함</a:t>
            </a:r>
            <a:endParaRPr lang="en-US" altLang="ko-KR" sz="1000" b="1" u="sng">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
        <p:nvSpPr>
          <p:cNvPr id="3" name="직사각형 2">
            <a:extLst>
              <a:ext uri="{FF2B5EF4-FFF2-40B4-BE49-F238E27FC236}">
                <a16:creationId xmlns:a16="http://schemas.microsoft.com/office/drawing/2014/main" id="{A9A546BF-E492-C8FE-1960-3AE140C3997E}"/>
              </a:ext>
            </a:extLst>
          </p:cNvPr>
          <p:cNvSpPr/>
          <p:nvPr/>
        </p:nvSpPr>
        <p:spPr>
          <a:xfrm>
            <a:off x="502978" y="3113923"/>
            <a:ext cx="1487748" cy="3216538"/>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채택율</a:t>
            </a:r>
            <a:r>
              <a:rPr lang="en-US" altLang="ko-KR" sz="1100" b="1">
                <a:solidFill>
                  <a:schemeClr val="bg1"/>
                </a:solidFill>
                <a:latin typeface="KoPub돋움체 Medium" panose="00000600000000000000" pitchFamily="2" charset="-127"/>
                <a:ea typeface="KoPub돋움체 Medium" panose="00000600000000000000" pitchFamily="2" charset="-127"/>
              </a:rPr>
              <a:t>,</a:t>
            </a:r>
          </a:p>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시장점유율</a:t>
            </a:r>
            <a:r>
              <a:rPr lang="en-US" altLang="ko-KR" sz="1100" b="1">
                <a:solidFill>
                  <a:schemeClr val="bg1"/>
                </a:solidFill>
                <a:latin typeface="KoPub돋움체 Medium" panose="00000600000000000000" pitchFamily="2" charset="-127"/>
                <a:ea typeface="KoPub돋움체 Medium" panose="00000600000000000000" pitchFamily="2" charset="-127"/>
              </a:rPr>
              <a:t>,</a:t>
            </a:r>
          </a:p>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쇠퇴율</a:t>
            </a:r>
            <a:endParaRPr lang="en-US" altLang="ko-KR" sz="1100" b="1">
              <a:solidFill>
                <a:schemeClr val="bg1"/>
              </a:solidFill>
              <a:latin typeface="KoPub돋움체 Medium" panose="00000600000000000000" pitchFamily="2" charset="-127"/>
              <a:ea typeface="KoPub돋움체 Medium" panose="00000600000000000000" pitchFamily="2" charset="-127"/>
            </a:endParaRPr>
          </a:p>
        </p:txBody>
      </p:sp>
      <p:sp>
        <p:nvSpPr>
          <p:cNvPr id="4" name="직사각형 3">
            <a:extLst>
              <a:ext uri="{FF2B5EF4-FFF2-40B4-BE49-F238E27FC236}">
                <a16:creationId xmlns:a16="http://schemas.microsoft.com/office/drawing/2014/main" id="{C09BAC84-AA63-DB07-4765-EB5F440F01D6}"/>
              </a:ext>
            </a:extLst>
          </p:cNvPr>
          <p:cNvSpPr/>
          <p:nvPr/>
        </p:nvSpPr>
        <p:spPr>
          <a:xfrm>
            <a:off x="9906000" y="3147718"/>
            <a:ext cx="2090212" cy="3216539"/>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ko-KR" altLang="en-US" sz="1000" err="1">
                <a:solidFill>
                  <a:schemeClr val="tx1"/>
                </a:solidFill>
                <a:latin typeface="KoPub돋움체 Light" panose="00000300000000000000" pitchFamily="2" charset="-127"/>
                <a:ea typeface="KoPub돋움체 Light" panose="00000300000000000000" pitchFamily="2" charset="-127"/>
              </a:rPr>
              <a:t>ㄴㅇㄹㄴㅇㄹ</a:t>
            </a: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210014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463618698"/>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01</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Executive Summary</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303111"/>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6754345"/>
                  </a:ext>
                </a:extLst>
              </a:tr>
            </a:tbl>
          </a:graphicData>
        </a:graphic>
      </p:graphicFrame>
    </p:spTree>
    <p:extLst>
      <p:ext uri="{BB962C8B-B14F-4D97-AF65-F5344CB8AC3E}">
        <p14:creationId xmlns:p14="http://schemas.microsoft.com/office/powerpoint/2010/main" val="42596118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CDD Analysis </a:t>
            </a:r>
            <a:r>
              <a:rPr lang="ko-KR" altLang="en-US" sz="2800" b="1"/>
              <a:t>활용 </a:t>
            </a:r>
            <a:r>
              <a:rPr lang="en-US" altLang="ko-KR" sz="2000" b="1"/>
              <a:t>- </a:t>
            </a:r>
            <a:r>
              <a:rPr lang="ko-KR" altLang="en-US" sz="2000" b="1"/>
              <a:t>주요 가정 검토</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FL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주요 가정 검토</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직사각형 7">
            <a:extLst>
              <a:ext uri="{FF2B5EF4-FFF2-40B4-BE49-F238E27FC236}">
                <a16:creationId xmlns:a16="http://schemas.microsoft.com/office/drawing/2014/main" id="{63FB47FA-733A-D840-1809-9DE80C6D1DF1}"/>
              </a:ext>
            </a:extLst>
          </p:cNvPr>
          <p:cNvSpPr/>
          <p:nvPr/>
        </p:nvSpPr>
        <p:spPr>
          <a:xfrm>
            <a:off x="2114550" y="4005680"/>
            <a:ext cx="7302502" cy="1890296"/>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a:t>
            </a:r>
            <a:r>
              <a:rPr lang="en-US" altLang="ko-KR" sz="1000">
                <a:solidFill>
                  <a:schemeClr val="tx1"/>
                </a:solidFill>
                <a:latin typeface="KoPub돋움체 Light" panose="00000300000000000000" pitchFamily="2" charset="-127"/>
                <a:ea typeface="KoPub돋움체 Light" panose="00000300000000000000" pitchFamily="2" charset="-127"/>
              </a:rPr>
              <a:t> 	Informa(2014), MIT(2018, 2019) </a:t>
            </a:r>
            <a:r>
              <a:rPr lang="ko-KR" altLang="en-US" sz="1000">
                <a:solidFill>
                  <a:schemeClr val="tx1"/>
                </a:solidFill>
                <a:latin typeface="KoPub돋움체 Light" panose="00000300000000000000" pitchFamily="2" charset="-127"/>
                <a:ea typeface="KoPub돋움체 Light" panose="00000300000000000000" pitchFamily="2" charset="-127"/>
              </a:rPr>
              <a:t>등의 논문 출처 및 전문가 인터뷰를 바탕으로 </a:t>
            </a:r>
            <a:r>
              <a:rPr lang="ko-KR" altLang="en-US" sz="1000" err="1">
                <a:solidFill>
                  <a:schemeClr val="tx1"/>
                </a:solidFill>
                <a:latin typeface="KoPub돋움체 Light" panose="00000300000000000000" pitchFamily="2" charset="-127"/>
                <a:ea typeface="KoPub돋움체 Light" panose="00000300000000000000" pitchFamily="2" charset="-127"/>
              </a:rPr>
              <a:t>난소암</a:t>
            </a:r>
            <a:r>
              <a:rPr lang="ko-KR" altLang="en-US" sz="1000">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Base Line 26%</a:t>
            </a:r>
            <a:r>
              <a:rPr lang="ko-KR" altLang="en-US" sz="1000">
                <a:solidFill>
                  <a:schemeClr val="tx1"/>
                </a:solidFill>
                <a:latin typeface="KoPub돋움체 Light" panose="00000300000000000000" pitchFamily="2" charset="-127"/>
                <a:ea typeface="KoPub돋움체 Light" panose="00000300000000000000" pitchFamily="2" charset="-127"/>
              </a:rPr>
              <a:t>에 </a:t>
            </a:r>
            <a:r>
              <a:rPr lang="ko-KR" altLang="en-US" sz="10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1000">
                <a:solidFill>
                  <a:schemeClr val="tx1"/>
                </a:solidFill>
                <a:latin typeface="KoPub돋움체 Light" panose="00000300000000000000" pitchFamily="2" charset="-127"/>
                <a:ea typeface="KoPub돋움체 Light" panose="00000300000000000000" pitchFamily="2" charset="-127"/>
              </a:rPr>
              <a:t> 있는 항암제의 </a:t>
            </a:r>
            <a:r>
              <a:rPr lang="en-US" altLang="ko-KR" sz="1000">
                <a:solidFill>
                  <a:schemeClr val="tx1"/>
                </a:solidFill>
                <a:latin typeface="KoPub돋움체 Light" panose="00000300000000000000" pitchFamily="2" charset="-127"/>
                <a:ea typeface="KoPub돋움체 Light" panose="00000300000000000000" pitchFamily="2" charset="-127"/>
              </a:rPr>
              <a:t>POS</a:t>
            </a:r>
            <a:r>
              <a:rPr lang="ko-KR" altLang="en-US" sz="1000">
                <a:solidFill>
                  <a:schemeClr val="tx1"/>
                </a:solidFill>
                <a:latin typeface="KoPub돋움체 Light" panose="00000300000000000000" pitchFamily="2" charset="-127"/>
                <a:ea typeface="KoPub돋움체 Light" panose="00000300000000000000" pitchFamily="2" charset="-127"/>
              </a:rPr>
              <a:t> 가중치 </a:t>
            </a:r>
            <a:r>
              <a:rPr lang="en-US" altLang="ko-KR" sz="1000">
                <a:solidFill>
                  <a:schemeClr val="tx1"/>
                </a:solidFill>
                <a:latin typeface="KoPub돋움체 Light" panose="00000300000000000000" pitchFamily="2" charset="-127"/>
                <a:ea typeface="KoPub돋움체 Light" panose="00000300000000000000" pitchFamily="2" charset="-127"/>
              </a:rPr>
              <a:t>80%</a:t>
            </a:r>
            <a:r>
              <a:rPr lang="ko-KR" altLang="en-US" sz="1000">
                <a:solidFill>
                  <a:schemeClr val="tx1"/>
                </a:solidFill>
                <a:latin typeface="KoPub돋움체 Light" panose="00000300000000000000" pitchFamily="2" charset="-127"/>
                <a:ea typeface="KoPub돋움체 Light" panose="00000300000000000000" pitchFamily="2" charset="-127"/>
              </a:rPr>
              <a:t>를 가산하여 </a:t>
            </a:r>
            <a:r>
              <a:rPr lang="en-US" altLang="ko-KR" sz="1000">
                <a:solidFill>
                  <a:schemeClr val="tx1"/>
                </a:solidFill>
                <a:latin typeface="KoPub돋움체 Light" panose="00000300000000000000" pitchFamily="2" charset="-127"/>
                <a:ea typeface="KoPub돋움체 Light" panose="00000300000000000000" pitchFamily="2" charset="-127"/>
              </a:rPr>
              <a:t>47%</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en-US" altLang="ko-KR" sz="1000">
                <a:solidFill>
                  <a:schemeClr val="tx1"/>
                </a:solidFill>
                <a:latin typeface="KoPub돋움체 Light" panose="00000300000000000000" pitchFamily="2" charset="-127"/>
                <a:ea typeface="KoPub돋움체 Light" panose="00000300000000000000" pitchFamily="2" charset="-127"/>
              </a:rPr>
              <a:t>POS </a:t>
            </a:r>
            <a:r>
              <a:rPr lang="ko-KR" altLang="en-US" sz="1000">
                <a:solidFill>
                  <a:schemeClr val="tx1"/>
                </a:solidFill>
                <a:latin typeface="KoPub돋움체 Light" panose="00000300000000000000" pitchFamily="2" charset="-127"/>
                <a:ea typeface="KoPub돋움체 Light" panose="00000300000000000000" pitchFamily="2" charset="-127"/>
              </a:rPr>
              <a:t>가정 </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a:t>
            </a:r>
            <a:endParaRPr lang="en-US" altLang="ko-KR" sz="1000" b="1">
              <a:solidFill>
                <a:srgbClr val="FF0000"/>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
        <p:nvSpPr>
          <p:cNvPr id="9" name="직사각형 8">
            <a:extLst>
              <a:ext uri="{FF2B5EF4-FFF2-40B4-BE49-F238E27FC236}">
                <a16:creationId xmlns:a16="http://schemas.microsoft.com/office/drawing/2014/main" id="{01335255-4C53-DE24-AB99-423E22867A5A}"/>
              </a:ext>
            </a:extLst>
          </p:cNvPr>
          <p:cNvSpPr/>
          <p:nvPr/>
        </p:nvSpPr>
        <p:spPr>
          <a:xfrm>
            <a:off x="502978" y="4005678"/>
            <a:ext cx="1487748" cy="1890297"/>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en-US" altLang="ko-KR" sz="1100" b="1">
                <a:solidFill>
                  <a:schemeClr val="bg1"/>
                </a:solidFill>
                <a:latin typeface="KoPub돋움체 Medium" panose="00000600000000000000" pitchFamily="2" charset="-127"/>
                <a:ea typeface="KoPub돋움체 Medium" panose="00000600000000000000" pitchFamily="2" charset="-127"/>
              </a:rPr>
              <a:t>POS</a:t>
            </a:r>
          </a:p>
        </p:txBody>
      </p:sp>
      <p:sp>
        <p:nvSpPr>
          <p:cNvPr id="6" name="직사각형 5">
            <a:extLst>
              <a:ext uri="{FF2B5EF4-FFF2-40B4-BE49-F238E27FC236}">
                <a16:creationId xmlns:a16="http://schemas.microsoft.com/office/drawing/2014/main" id="{D1985175-8848-26A7-F30D-778442C824AC}"/>
              </a:ext>
            </a:extLst>
          </p:cNvPr>
          <p:cNvSpPr/>
          <p:nvPr/>
        </p:nvSpPr>
        <p:spPr>
          <a:xfrm>
            <a:off x="2114550" y="1745418"/>
            <a:ext cx="7302502" cy="2149573"/>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기준가격</a:t>
            </a:r>
            <a:r>
              <a:rPr lang="en-US" altLang="ko-KR" sz="1000" b="1" u="sng">
                <a:solidFill>
                  <a:srgbClr val="00338D"/>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대조약인 </a:t>
            </a:r>
            <a:r>
              <a:rPr lang="en-US" altLang="ko-KR" sz="1000">
                <a:solidFill>
                  <a:schemeClr val="tx1"/>
                </a:solidFill>
                <a:latin typeface="KoPub돋움체 Light" panose="00000300000000000000" pitchFamily="2" charset="-127"/>
                <a:ea typeface="KoPub돋움체 Light" panose="00000300000000000000" pitchFamily="2" charset="-127"/>
              </a:rPr>
              <a:t>Avastin</a:t>
            </a:r>
            <a:r>
              <a:rPr lang="ko-KR" altLang="en-US" sz="1000">
                <a:solidFill>
                  <a:schemeClr val="tx1"/>
                </a:solidFill>
                <a:latin typeface="KoPub돋움체 Light" panose="00000300000000000000" pitchFamily="2" charset="-127"/>
                <a:ea typeface="KoPub돋움체 Light" panose="00000300000000000000" pitchFamily="2" charset="-127"/>
              </a:rPr>
              <a:t>의 예상 생애치료비용</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err="1">
                <a:solidFill>
                  <a:schemeClr val="tx1"/>
                </a:solidFill>
                <a:latin typeface="KoPub돋움체 Light" panose="00000300000000000000" pitchFamily="2" charset="-127"/>
                <a:ea typeface="KoPub돋움체 Light" panose="00000300000000000000" pitchFamily="2" charset="-127"/>
              </a:rPr>
              <a:t>환자당</a:t>
            </a:r>
            <a:r>
              <a:rPr lang="ko-KR" altLang="en-US" sz="1000">
                <a:solidFill>
                  <a:schemeClr val="tx1"/>
                </a:solidFill>
                <a:latin typeface="KoPub돋움체 Light" panose="00000300000000000000" pitchFamily="2" charset="-127"/>
                <a:ea typeface="KoPub돋움체 Light" panose="00000300000000000000" pitchFamily="2" charset="-127"/>
              </a:rPr>
              <a:t> 총 </a:t>
            </a:r>
            <a:r>
              <a:rPr lang="ko-KR" altLang="en-US" sz="1000" err="1">
                <a:solidFill>
                  <a:schemeClr val="tx1"/>
                </a:solidFill>
                <a:latin typeface="KoPub돋움체 Light" panose="00000300000000000000" pitchFamily="2" charset="-127"/>
                <a:ea typeface="KoPub돋움체 Light" panose="00000300000000000000" pitchFamily="2" charset="-127"/>
              </a:rPr>
              <a:t>투여량</a:t>
            </a:r>
            <a:r>
              <a:rPr lang="ko-KR" altLang="en-US" sz="1000">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x ml </a:t>
            </a:r>
            <a:r>
              <a:rPr lang="ko-KR" altLang="en-US" sz="1000">
                <a:solidFill>
                  <a:schemeClr val="tx1"/>
                </a:solidFill>
                <a:latin typeface="KoPub돋움체 Light" panose="00000300000000000000" pitchFamily="2" charset="-127"/>
                <a:ea typeface="KoPub돋움체 Light" panose="00000300000000000000" pitchFamily="2" charset="-127"/>
              </a:rPr>
              <a:t>당 가격</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을 벤치마킹하여 공장도가격 기준으로 산정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대조약으로 사용된 </a:t>
            </a:r>
            <a:r>
              <a:rPr lang="en-US" altLang="ko-KR" sz="1000">
                <a:solidFill>
                  <a:schemeClr val="tx1"/>
                </a:solidFill>
                <a:latin typeface="KoPub돋움체 Light" panose="00000300000000000000" pitchFamily="2" charset="-127"/>
                <a:ea typeface="KoPub돋움체 Light" panose="00000300000000000000" pitchFamily="2" charset="-127"/>
              </a:rPr>
              <a:t>Avastin</a:t>
            </a:r>
            <a:r>
              <a:rPr lang="ko-KR" altLang="en-US" sz="1000">
                <a:solidFill>
                  <a:schemeClr val="tx1"/>
                </a:solidFill>
                <a:latin typeface="KoPub돋움체 Light" panose="00000300000000000000" pitchFamily="2" charset="-127"/>
                <a:ea typeface="KoPub돋움체 Light" panose="00000300000000000000" pitchFamily="2" charset="-127"/>
              </a:rPr>
              <a:t>은 표적치료제로서 </a:t>
            </a:r>
            <a:r>
              <a:rPr lang="en-US" altLang="ko-KR" sz="1000">
                <a:solidFill>
                  <a:schemeClr val="tx1"/>
                </a:solidFill>
                <a:latin typeface="KoPub돋움체 Light" panose="00000300000000000000" pitchFamily="2" charset="-127"/>
                <a:ea typeface="KoPub돋움체 Light" panose="00000300000000000000" pitchFamily="2" charset="-127"/>
              </a:rPr>
              <a:t>FL </a:t>
            </a:r>
            <a:r>
              <a:rPr lang="ko-KR" altLang="en-US" sz="1000">
                <a:solidFill>
                  <a:schemeClr val="tx1"/>
                </a:solidFill>
                <a:latin typeface="KoPub돋움체 Light" panose="00000300000000000000" pitchFamily="2" charset="-127"/>
                <a:ea typeface="KoPub돋움체 Light" panose="00000300000000000000" pitchFamily="2" charset="-127"/>
              </a:rPr>
              <a:t>치료를 위해 화학요법과 병용하여 투여됨</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이는 면역치료제인 </a:t>
            </a:r>
            <a:r>
              <a:rPr lang="en-US" altLang="ko-KR" sz="1000">
                <a:solidFill>
                  <a:schemeClr val="tx1"/>
                </a:solidFill>
                <a:latin typeface="KoPub돋움체 Light" panose="00000300000000000000" pitchFamily="2" charset="-127"/>
                <a:ea typeface="KoPub돋움체 Light" panose="00000300000000000000" pitchFamily="2" charset="-127"/>
              </a:rPr>
              <a:t>Oregovomab</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en-US" altLang="ko-KR" sz="1000">
                <a:solidFill>
                  <a:schemeClr val="tx1"/>
                </a:solidFill>
                <a:latin typeface="KoPub돋움체 Light" panose="00000300000000000000" pitchFamily="2" charset="-127"/>
                <a:ea typeface="KoPub돋움체 Light" panose="00000300000000000000" pitchFamily="2" charset="-127"/>
              </a:rPr>
              <a:t>3</a:t>
            </a:r>
            <a:r>
              <a:rPr lang="ko-KR" altLang="en-US" sz="1000">
                <a:solidFill>
                  <a:schemeClr val="tx1"/>
                </a:solidFill>
                <a:latin typeface="KoPub돋움체 Light" panose="00000300000000000000" pitchFamily="2" charset="-127"/>
                <a:ea typeface="KoPub돋움체 Light" panose="00000300000000000000" pitchFamily="2" charset="-127"/>
              </a:rPr>
              <a:t>상 투약 방식과 유사하며</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표적치료제와 면역치료제는 가격이 유사한 수준에서 형성되는 것으로 알려져 있음</a:t>
            </a:r>
            <a:endParaRPr lang="en-US" altLang="ko-KR" sz="1000" b="1">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CDD</a:t>
            </a:r>
            <a:r>
              <a:rPr lang="ko-KR" altLang="en-US" sz="1000">
                <a:solidFill>
                  <a:schemeClr val="tx1"/>
                </a:solidFill>
                <a:latin typeface="KoPub돋움체 Light" panose="00000300000000000000" pitchFamily="2" charset="-127"/>
                <a:ea typeface="KoPub돋움체 Light" panose="00000300000000000000" pitchFamily="2" charset="-127"/>
              </a:rPr>
              <a:t>가 </a:t>
            </a:r>
            <a:r>
              <a:rPr lang="en-US" altLang="ko-KR" sz="1000" b="1" u="sng">
                <a:solidFill>
                  <a:schemeClr val="tx1"/>
                </a:solidFill>
                <a:latin typeface="KoPub돋움체 Light" panose="00000300000000000000" pitchFamily="2" charset="-127"/>
                <a:ea typeface="KoPub돋움체 Light" panose="00000300000000000000" pitchFamily="2" charset="-127"/>
              </a:rPr>
              <a:t>Avastin</a:t>
            </a:r>
            <a:r>
              <a:rPr lang="ko-KR" altLang="en-US" sz="1000" b="1" u="sng">
                <a:solidFill>
                  <a:schemeClr val="tx1"/>
                </a:solidFill>
                <a:latin typeface="KoPub돋움체 Light" panose="00000300000000000000" pitchFamily="2" charset="-127"/>
                <a:ea typeface="KoPub돋움체 Light" panose="00000300000000000000" pitchFamily="2" charset="-127"/>
              </a:rPr>
              <a:t>의 공장도가격을 기준가격으로 가정한 것을 합리적인 것으로 판단함</a:t>
            </a:r>
            <a:endParaRPr lang="en-US" altLang="ko-KR" sz="1000" b="1" u="sng">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인상</a:t>
            </a: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인하율</a:t>
            </a:r>
            <a:r>
              <a:rPr lang="en-US" altLang="ko-KR" sz="1000" b="1" u="sng">
                <a:solidFill>
                  <a:srgbClr val="00338D"/>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err="1">
                <a:solidFill>
                  <a:schemeClr val="tx1"/>
                </a:solidFill>
                <a:latin typeface="KoPub돋움체 Light" panose="00000300000000000000" pitchFamily="2" charset="-127"/>
                <a:ea typeface="KoPub돋움체 Light" panose="00000300000000000000" pitchFamily="2" charset="-127"/>
              </a:rPr>
              <a:t>유사체</a:t>
            </a:r>
            <a:r>
              <a:rPr lang="ko-KR" altLang="en-US" sz="1000">
                <a:solidFill>
                  <a:schemeClr val="tx1"/>
                </a:solidFill>
                <a:latin typeface="KoPub돋움체 Light" panose="00000300000000000000" pitchFamily="2" charset="-127"/>
                <a:ea typeface="KoPub돋움체 Light" panose="00000300000000000000" pitchFamily="2" charset="-127"/>
              </a:rPr>
              <a:t> 사례를 벤치마킹 하여 </a:t>
            </a:r>
            <a:r>
              <a:rPr lang="en-US" altLang="ko-KR" sz="1000">
                <a:solidFill>
                  <a:schemeClr val="tx1"/>
                </a:solidFill>
                <a:latin typeface="KoPub돋움체 Light" panose="00000300000000000000" pitchFamily="2" charset="-127"/>
                <a:ea typeface="KoPub돋움체 Light" panose="00000300000000000000" pitchFamily="2" charset="-127"/>
              </a:rPr>
              <a:t>LOE </a:t>
            </a:r>
            <a:r>
              <a:rPr lang="ko-KR" altLang="en-US" sz="1000">
                <a:solidFill>
                  <a:schemeClr val="tx1"/>
                </a:solidFill>
                <a:latin typeface="KoPub돋움체 Light" panose="00000300000000000000" pitchFamily="2" charset="-127"/>
                <a:ea typeface="KoPub돋움체 Light" panose="00000300000000000000" pitchFamily="2" charset="-127"/>
              </a:rPr>
              <a:t>시점까지 미국에서는 매년 </a:t>
            </a:r>
            <a:r>
              <a:rPr lang="en-US" altLang="ko-KR" sz="1000">
                <a:solidFill>
                  <a:schemeClr val="tx1"/>
                </a:solidFill>
                <a:latin typeface="KoPub돋움체 Light" panose="00000300000000000000" pitchFamily="2" charset="-127"/>
                <a:ea typeface="KoPub돋움체 Light" panose="00000300000000000000" pitchFamily="2" charset="-127"/>
              </a:rPr>
              <a:t>1%</a:t>
            </a:r>
            <a:r>
              <a:rPr lang="ko-KR" altLang="en-US" sz="1000">
                <a:solidFill>
                  <a:schemeClr val="tx1"/>
                </a:solidFill>
                <a:latin typeface="KoPub돋움체 Light" panose="00000300000000000000" pitchFamily="2" charset="-127"/>
                <a:ea typeface="KoPub돋움체 Light" panose="00000300000000000000" pitchFamily="2" charset="-127"/>
              </a:rPr>
              <a:t>씩 상승</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 그 외 지역에서는 매년 </a:t>
            </a:r>
            <a:r>
              <a:rPr lang="en-US" altLang="ko-KR" sz="1000">
                <a:solidFill>
                  <a:schemeClr val="tx1"/>
                </a:solidFill>
                <a:latin typeface="KoPub돋움체 Light" panose="00000300000000000000" pitchFamily="2" charset="-127"/>
                <a:ea typeface="KoPub돋움체 Light" panose="00000300000000000000" pitchFamily="2" charset="-127"/>
              </a:rPr>
              <a:t>2~4%</a:t>
            </a:r>
            <a:r>
              <a:rPr lang="ko-KR" altLang="en-US" sz="1000">
                <a:solidFill>
                  <a:schemeClr val="tx1"/>
                </a:solidFill>
                <a:latin typeface="KoPub돋움체 Light" panose="00000300000000000000" pitchFamily="2" charset="-127"/>
                <a:ea typeface="KoPub돋움체 Light" panose="00000300000000000000" pitchFamily="2" charset="-127"/>
              </a:rPr>
              <a:t>씩 하락거나 유지되는 것으로 가정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미국 외 지역에서 유사체의 가격 인하추세가 반영되어있으며</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이는 물가상승율을 하회하는 보수적인 접근법으로 보임</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약가 추이 가정을 합리적인 것으로 판단함</a:t>
            </a:r>
            <a:endParaRPr lang="en-US" altLang="ko-KR" sz="1000" b="1" u="sng">
              <a:solidFill>
                <a:schemeClr val="tx1"/>
              </a:solidFill>
              <a:latin typeface="KoPub돋움체 Light" panose="00000300000000000000" pitchFamily="2" charset="-127"/>
              <a:ea typeface="KoPub돋움체 Light" panose="00000300000000000000" pitchFamily="2" charset="-127"/>
            </a:endParaRPr>
          </a:p>
        </p:txBody>
      </p:sp>
      <p:sp>
        <p:nvSpPr>
          <p:cNvPr id="13" name="직사각형 12">
            <a:extLst>
              <a:ext uri="{FF2B5EF4-FFF2-40B4-BE49-F238E27FC236}">
                <a16:creationId xmlns:a16="http://schemas.microsoft.com/office/drawing/2014/main" id="{559F876A-8D7D-1596-2A9A-53E586F913C8}"/>
              </a:ext>
            </a:extLst>
          </p:cNvPr>
          <p:cNvSpPr/>
          <p:nvPr/>
        </p:nvSpPr>
        <p:spPr>
          <a:xfrm>
            <a:off x="502978" y="1745418"/>
            <a:ext cx="1478222" cy="2149573"/>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en-US" altLang="ko-KR" sz="1100" b="1">
                <a:solidFill>
                  <a:schemeClr val="bg1"/>
                </a:solidFill>
                <a:latin typeface="KoPub돋움체 Medium" panose="00000600000000000000" pitchFamily="2" charset="-127"/>
                <a:ea typeface="KoPub돋움체 Medium" panose="00000600000000000000" pitchFamily="2" charset="-127"/>
              </a:rPr>
              <a:t>Price</a:t>
            </a:r>
          </a:p>
        </p:txBody>
      </p:sp>
      <p:sp>
        <p:nvSpPr>
          <p:cNvPr id="2" name="직사각형 1">
            <a:extLst>
              <a:ext uri="{FF2B5EF4-FFF2-40B4-BE49-F238E27FC236}">
                <a16:creationId xmlns:a16="http://schemas.microsoft.com/office/drawing/2014/main" id="{0ADCFA22-C76B-A5E6-5872-E0E29389C27B}"/>
              </a:ext>
            </a:extLst>
          </p:cNvPr>
          <p:cNvSpPr/>
          <p:nvPr/>
        </p:nvSpPr>
        <p:spPr>
          <a:xfrm>
            <a:off x="9957556" y="4005679"/>
            <a:ext cx="7302502" cy="1890296"/>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a:t>
            </a:r>
            <a:r>
              <a:rPr lang="en-US" altLang="ko-KR" sz="1000">
                <a:solidFill>
                  <a:schemeClr val="tx1"/>
                </a:solidFill>
                <a:latin typeface="KoPub돋움체 Light" panose="00000300000000000000" pitchFamily="2" charset="-127"/>
                <a:ea typeface="KoPub돋움체 Light" panose="00000300000000000000" pitchFamily="2" charset="-127"/>
              </a:rPr>
              <a:t> 2011</a:t>
            </a:r>
            <a:r>
              <a:rPr lang="ko-KR" altLang="en-US" sz="1000">
                <a:solidFill>
                  <a:schemeClr val="tx1"/>
                </a:solidFill>
                <a:latin typeface="KoPub돋움체 Light" panose="00000300000000000000" pitchFamily="2" charset="-127"/>
                <a:ea typeface="KoPub돋움체 Light" panose="00000300000000000000" pitchFamily="2" charset="-127"/>
              </a:rPr>
              <a:t>년부터 </a:t>
            </a:r>
            <a:r>
              <a:rPr lang="en-US" altLang="ko-KR" sz="1000">
                <a:solidFill>
                  <a:schemeClr val="tx1"/>
                </a:solidFill>
                <a:latin typeface="KoPub돋움체 Light" panose="00000300000000000000" pitchFamily="2" charset="-127"/>
                <a:ea typeface="KoPub돋움체 Light" panose="00000300000000000000" pitchFamily="2" charset="-127"/>
              </a:rPr>
              <a:t>2020</a:t>
            </a:r>
            <a:r>
              <a:rPr lang="ko-KR" altLang="en-US" sz="1000">
                <a:solidFill>
                  <a:schemeClr val="tx1"/>
                </a:solidFill>
                <a:latin typeface="KoPub돋움체 Light" panose="00000300000000000000" pitchFamily="2" charset="-127"/>
                <a:ea typeface="KoPub돋움체 Light" panose="00000300000000000000" pitchFamily="2" charset="-127"/>
              </a:rPr>
              <a:t>년 사이의 데이터</a:t>
            </a:r>
            <a:r>
              <a:rPr lang="en-US" altLang="ko-KR" sz="1000">
                <a:solidFill>
                  <a:schemeClr val="tx1"/>
                </a:solidFill>
                <a:latin typeface="KoPub돋움체 Light" panose="00000300000000000000" pitchFamily="2" charset="-127"/>
                <a:ea typeface="KoPub돋움체 Light" panose="00000300000000000000" pitchFamily="2" charset="-127"/>
              </a:rPr>
              <a:t>(“2,728 clinical and regulatory phase transitions from 9,704 development programs over the last decade, across 1,779 companies in the database”)</a:t>
            </a:r>
            <a:r>
              <a:rPr lang="ko-KR" altLang="en-US" sz="1000">
                <a:solidFill>
                  <a:schemeClr val="tx1"/>
                </a:solidFill>
                <a:latin typeface="KoPub돋움체 Light" panose="00000300000000000000" pitchFamily="2" charset="-127"/>
                <a:ea typeface="KoPub돋움체 Light" panose="00000300000000000000" pitchFamily="2" charset="-127"/>
              </a:rPr>
              <a:t>를 분석하여 </a:t>
            </a:r>
            <a:r>
              <a:rPr lang="en-US" altLang="ko-KR" sz="1000">
                <a:solidFill>
                  <a:schemeClr val="tx1"/>
                </a:solidFill>
                <a:latin typeface="KoPub돋움체 Light" panose="00000300000000000000" pitchFamily="2" charset="-127"/>
                <a:ea typeface="KoPub돋움체 Light" panose="00000300000000000000" pitchFamily="2" charset="-127"/>
              </a:rPr>
              <a:t>All Oncology with Biomarker</a:t>
            </a:r>
            <a:r>
              <a:rPr lang="ko-KR" altLang="en-US" sz="1000">
                <a:solidFill>
                  <a:schemeClr val="tx1"/>
                </a:solidFill>
                <a:latin typeface="KoPub돋움체 Light" panose="00000300000000000000" pitchFamily="2" charset="-127"/>
                <a:ea typeface="KoPub돋움체 Light" panose="00000300000000000000" pitchFamily="2" charset="-127"/>
              </a:rPr>
              <a:t>를 기준으로 </a:t>
            </a:r>
            <a:r>
              <a:rPr lang="en-US" altLang="ko-KR" sz="1000">
                <a:solidFill>
                  <a:schemeClr val="tx1"/>
                </a:solidFill>
                <a:latin typeface="KoPub돋움체 Light" panose="00000300000000000000" pitchFamily="2" charset="-127"/>
                <a:ea typeface="KoPub돋움체 Light" panose="00000300000000000000" pitchFamily="2" charset="-127"/>
              </a:rPr>
              <a:t>LOA</a:t>
            </a:r>
            <a:r>
              <a:rPr lang="ko-KR" altLang="en-US" sz="1000">
                <a:solidFill>
                  <a:schemeClr val="tx1"/>
                </a:solidFill>
                <a:latin typeface="KoPub돋움체 Light" panose="00000300000000000000" pitchFamily="2" charset="-127"/>
                <a:ea typeface="KoPub돋움체 Light" panose="00000300000000000000" pitchFamily="2" charset="-127"/>
              </a:rPr>
              <a:t>를 </a:t>
            </a:r>
            <a:r>
              <a:rPr lang="en-US" altLang="ko-KR" sz="1000">
                <a:solidFill>
                  <a:schemeClr val="tx1"/>
                </a:solidFill>
                <a:latin typeface="KoPub돋움체 Light" panose="00000300000000000000" pitchFamily="2" charset="-127"/>
                <a:ea typeface="KoPub돋움체 Light" panose="00000300000000000000" pitchFamily="2" charset="-127"/>
              </a:rPr>
              <a:t>47%</a:t>
            </a:r>
            <a:r>
              <a:rPr lang="ko-KR" altLang="en-US" sz="1000">
                <a:solidFill>
                  <a:schemeClr val="tx1"/>
                </a:solidFill>
                <a:latin typeface="KoPub돋움체 Light" panose="00000300000000000000" pitchFamily="2" charset="-127"/>
                <a:ea typeface="KoPub돋움체 Light" panose="00000300000000000000" pitchFamily="2" charset="-127"/>
              </a:rPr>
              <a:t>를 도출함</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Biotechnology Innovation Organization </a:t>
            </a:r>
            <a:r>
              <a:rPr lang="ko-KR" altLang="en-US" sz="1000">
                <a:solidFill>
                  <a:schemeClr val="tx1"/>
                </a:solidFill>
                <a:latin typeface="KoPub돋움체 Light" panose="00000300000000000000" pitchFamily="2" charset="-127"/>
                <a:ea typeface="KoPub돋움체 Light" panose="00000300000000000000" pitchFamily="2" charset="-127"/>
              </a:rPr>
              <a:t>에서 발표한 </a:t>
            </a:r>
            <a:r>
              <a:rPr lang="en-US" altLang="ko-KR" sz="1000">
                <a:solidFill>
                  <a:schemeClr val="tx1"/>
                </a:solidFill>
                <a:latin typeface="KoPub돋움체 Light" panose="00000300000000000000" pitchFamily="2" charset="-127"/>
                <a:ea typeface="KoPub돋움체 Light" panose="00000300000000000000" pitchFamily="2" charset="-127"/>
              </a:rPr>
              <a:t>Clinical Development Success Rates and Contributing Factors</a:t>
            </a:r>
            <a:r>
              <a:rPr lang="ko-KR" altLang="en-US" sz="1000">
                <a:solidFill>
                  <a:schemeClr val="tx1"/>
                </a:solidFill>
                <a:latin typeface="KoPub돋움체 Light" panose="00000300000000000000" pitchFamily="2" charset="-127"/>
                <a:ea typeface="KoPub돋움체 Light" panose="00000300000000000000" pitchFamily="2" charset="-127"/>
              </a:rPr>
              <a:t>에 따른 전체 </a:t>
            </a:r>
            <a:r>
              <a:rPr lang="ko-KR" altLang="en-US" sz="1000" err="1">
                <a:solidFill>
                  <a:schemeClr val="tx1"/>
                </a:solidFill>
                <a:latin typeface="KoPub돋움체 Light" panose="00000300000000000000" pitchFamily="2" charset="-127"/>
                <a:ea typeface="KoPub돋움체 Light" panose="00000300000000000000" pitchFamily="2" charset="-127"/>
              </a:rPr>
              <a:t>암종에</a:t>
            </a:r>
            <a:r>
              <a:rPr lang="ko-KR" altLang="en-US" sz="1000">
                <a:solidFill>
                  <a:schemeClr val="tx1"/>
                </a:solidFill>
                <a:latin typeface="KoPub돋움체 Light" panose="00000300000000000000" pitchFamily="2" charset="-127"/>
                <a:ea typeface="KoPub돋움체 Light" panose="00000300000000000000" pitchFamily="2" charset="-127"/>
              </a:rPr>
              <a:t> 대한 </a:t>
            </a:r>
            <a:r>
              <a:rPr lang="en-US" altLang="ko-KR" sz="1000">
                <a:solidFill>
                  <a:schemeClr val="tx1"/>
                </a:solidFill>
                <a:latin typeface="KoPub돋움체 Light" panose="00000300000000000000" pitchFamily="2" charset="-127"/>
                <a:ea typeface="KoPub돋움체 Light" panose="00000300000000000000" pitchFamily="2" charset="-127"/>
              </a:rPr>
              <a:t>POS</a:t>
            </a:r>
            <a:r>
              <a:rPr lang="ko-KR" altLang="en-US" sz="1000">
                <a:solidFill>
                  <a:schemeClr val="tx1"/>
                </a:solidFill>
                <a:latin typeface="KoPub돋움체 Light" panose="00000300000000000000" pitchFamily="2" charset="-127"/>
                <a:ea typeface="KoPub돋움체 Light" panose="00000300000000000000" pitchFamily="2" charset="-127"/>
              </a:rPr>
              <a:t>는 </a:t>
            </a:r>
            <a:r>
              <a:rPr lang="en-US" altLang="ko-KR" sz="1000">
                <a:solidFill>
                  <a:schemeClr val="tx1"/>
                </a:solidFill>
                <a:latin typeface="KoPub돋움체 Light" panose="00000300000000000000" pitchFamily="2" charset="-127"/>
                <a:ea typeface="KoPub돋움체 Light" panose="00000300000000000000" pitchFamily="2" charset="-127"/>
              </a:rPr>
              <a:t>48%</a:t>
            </a:r>
            <a:r>
              <a:rPr lang="ko-KR" altLang="en-US" sz="1000">
                <a:solidFill>
                  <a:schemeClr val="tx1"/>
                </a:solidFill>
                <a:latin typeface="KoPub돋움체 Light" panose="00000300000000000000" pitchFamily="2" charset="-127"/>
                <a:ea typeface="KoPub돋움체 Light" panose="00000300000000000000" pitchFamily="2" charset="-127"/>
              </a:rPr>
              <a:t>임</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난소암의 임상성공률은 전체 </a:t>
            </a:r>
            <a:r>
              <a:rPr lang="ko-KR" altLang="en-US" sz="1000" err="1">
                <a:solidFill>
                  <a:schemeClr val="tx1"/>
                </a:solidFill>
                <a:latin typeface="KoPub돋움체 Light" panose="00000300000000000000" pitchFamily="2" charset="-127"/>
                <a:ea typeface="KoPub돋움체 Light" panose="00000300000000000000" pitchFamily="2" charset="-127"/>
              </a:rPr>
              <a:t>암종의</a:t>
            </a:r>
            <a:r>
              <a:rPr lang="ko-KR" altLang="en-US" sz="1000">
                <a:solidFill>
                  <a:schemeClr val="tx1"/>
                </a:solidFill>
                <a:latin typeface="KoPub돋움체 Light" panose="00000300000000000000" pitchFamily="2" charset="-127"/>
                <a:ea typeface="KoPub돋움체 Light" panose="00000300000000000000" pitchFamily="2" charset="-127"/>
              </a:rPr>
              <a:t> 평균보다 낮은 것으로 알려져 있음</a:t>
            </a:r>
            <a:r>
              <a:rPr lang="en-US" altLang="ko-KR" sz="1000">
                <a:solidFill>
                  <a:schemeClr val="tx1"/>
                </a:solidFill>
                <a:latin typeface="KoPub돋움체 Light" panose="00000300000000000000" pitchFamily="2" charset="-127"/>
                <a:ea typeface="KoPub돋움체 Light" panose="00000300000000000000" pitchFamily="2" charset="-127"/>
              </a:rPr>
              <a:t>. </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a:t>
            </a:r>
            <a:r>
              <a:rPr lang="en-US" altLang="ko-KR" sz="1000" b="1">
                <a:solidFill>
                  <a:srgbClr val="FF0000"/>
                </a:solidFill>
                <a:latin typeface="KoPub돋움체 Light" panose="00000300000000000000" pitchFamily="2" charset="-127"/>
                <a:ea typeface="KoPub돋움체 Light" panose="00000300000000000000" pitchFamily="2" charset="-127"/>
              </a:rPr>
              <a:t>TBD</a:t>
            </a: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3002806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별 합리적인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검토하기 위해 관련 논문 및 발간물에 기재된 임상 단계별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자료를 확인하였습니다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Possibility of Success (POS) </a:t>
            </a:r>
            <a:r>
              <a:rPr lang="en-US" altLang="ko-KR" sz="2000" b="1"/>
              <a:t>– </a:t>
            </a:r>
            <a:r>
              <a:rPr lang="ko-KR" altLang="en-US" sz="2000" b="1"/>
              <a:t>신약 개발 성공확률 </a:t>
            </a:r>
            <a:r>
              <a:rPr lang="en-US" altLang="ko-KR" sz="2000" b="1"/>
              <a:t>(1/3)</a:t>
            </a:r>
            <a:r>
              <a:rPr lang="ko-KR" altLang="en-US" sz="2000" b="1"/>
              <a:t> </a:t>
            </a:r>
            <a:r>
              <a:rPr lang="ko-KR" altLang="en-US" sz="2800" b="1"/>
              <a:t> </a:t>
            </a:r>
            <a:endParaRPr lang="en-US" altLang="ko-KR" sz="2800" b="1"/>
          </a:p>
        </p:txBody>
      </p:sp>
      <p:graphicFrame>
        <p:nvGraphicFramePr>
          <p:cNvPr id="4" name="표 3">
            <a:extLst>
              <a:ext uri="{FF2B5EF4-FFF2-40B4-BE49-F238E27FC236}">
                <a16:creationId xmlns:a16="http://schemas.microsoft.com/office/drawing/2014/main" id="{0A7133BB-A41A-71EB-B162-9149CD1C2B32}"/>
              </a:ext>
            </a:extLst>
          </p:cNvPr>
          <p:cNvGraphicFramePr>
            <a:graphicFrameLocks noGrp="1"/>
          </p:cNvGraphicFramePr>
          <p:nvPr>
            <p:extLst>
              <p:ext uri="{D42A27DB-BD31-4B8C-83A1-F6EECF244321}">
                <p14:modId xmlns:p14="http://schemas.microsoft.com/office/powerpoint/2010/main" val="3316050920"/>
              </p:ext>
            </p:extLst>
          </p:nvPr>
        </p:nvGraphicFramePr>
        <p:xfrm>
          <a:off x="589150" y="2090755"/>
          <a:ext cx="4355430" cy="1008820"/>
        </p:xfrm>
        <a:graphic>
          <a:graphicData uri="http://schemas.openxmlformats.org/drawingml/2006/table">
            <a:tbl>
              <a:tblPr/>
              <a:tblGrid>
                <a:gridCol w="1754352">
                  <a:extLst>
                    <a:ext uri="{9D8B030D-6E8A-4147-A177-3AD203B41FA5}">
                      <a16:colId xmlns:a16="http://schemas.microsoft.com/office/drawing/2014/main" val="4124103761"/>
                    </a:ext>
                  </a:extLst>
                </a:gridCol>
                <a:gridCol w="867026">
                  <a:extLst>
                    <a:ext uri="{9D8B030D-6E8A-4147-A177-3AD203B41FA5}">
                      <a16:colId xmlns:a16="http://schemas.microsoft.com/office/drawing/2014/main" val="1222539501"/>
                    </a:ext>
                  </a:extLst>
                </a:gridCol>
                <a:gridCol w="867026">
                  <a:extLst>
                    <a:ext uri="{9D8B030D-6E8A-4147-A177-3AD203B41FA5}">
                      <a16:colId xmlns:a16="http://schemas.microsoft.com/office/drawing/2014/main" val="3633249556"/>
                    </a:ext>
                  </a:extLst>
                </a:gridCol>
                <a:gridCol w="867026">
                  <a:extLst>
                    <a:ext uri="{9D8B030D-6E8A-4147-A177-3AD203B41FA5}">
                      <a16:colId xmlns:a16="http://schemas.microsoft.com/office/drawing/2014/main" val="3674163251"/>
                    </a:ext>
                  </a:extLst>
                </a:gridCol>
              </a:tblGrid>
              <a:tr h="281039">
                <a:tc rowSpan="2">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Likelihood of Approval</a:t>
                      </a:r>
                    </a:p>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현 임상단계에서 승인 가능성</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a:t>
                      </a:r>
                    </a:p>
                  </a:txBody>
                  <a:tcPr marL="36000" marR="36000" marT="635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 to Approval</a:t>
                      </a:r>
                    </a:p>
                  </a:txBody>
                  <a:tcPr marL="36000" marR="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38D"/>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II to Approval</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III to Approval</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929641847"/>
                  </a:ext>
                </a:extLst>
              </a:tr>
              <a:tr h="160765">
                <a:tc vMerge="1">
                  <a:txBody>
                    <a:bodyPr/>
                    <a:lstStyle/>
                    <a:p>
                      <a:pPr marL="0" algn="ctr" rtl="0" eaLnBrk="1" fontAlgn="b" latinLnBrk="1" hangingPunct="1">
                        <a:spcBef>
                          <a:spcPts val="0"/>
                        </a:spcBef>
                        <a:spcAft>
                          <a:spcPts val="0"/>
                        </a:spcAft>
                      </a:pP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 LOA</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E49E2"/>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II LOA</a:t>
                      </a:r>
                    </a:p>
                  </a:txBody>
                  <a:tcPr marL="36000" marR="36000" marT="635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E49E2"/>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III LOA</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2846275451"/>
                  </a:ext>
                </a:extLst>
              </a:tr>
              <a:tr h="160765">
                <a:tc>
                  <a:txBody>
                    <a:bodyPr/>
                    <a:lstStyle/>
                    <a:p>
                      <a:pPr algn="l" fontAlgn="b"/>
                      <a:r>
                        <a:rPr lang="en-US" sz="900" b="1" i="0" u="none" strike="noStrike">
                          <a:solidFill>
                            <a:schemeClr val="tx1"/>
                          </a:solidFill>
                          <a:effectLst/>
                          <a:latin typeface="KoPub돋움체 Medium" panose="00000600000000000000" pitchFamily="2" charset="-127"/>
                          <a:ea typeface="KoPub돋움체 Medium" panose="00000600000000000000" pitchFamily="2" charset="-127"/>
                        </a:rPr>
                        <a:t>All Indication</a:t>
                      </a:r>
                    </a:p>
                  </a:txBody>
                  <a:tcPr marL="36000" marR="36000" marT="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b="0" i="1" u="none" strike="noStrike">
                          <a:solidFill>
                            <a:schemeClr val="tx2"/>
                          </a:solidFill>
                          <a:effectLst/>
                          <a:latin typeface="KoPub돋움체 Medium" panose="00000600000000000000" pitchFamily="2" charset="-127"/>
                          <a:ea typeface="KoPub돋움체 Medium" panose="00000600000000000000" pitchFamily="2" charset="-127"/>
                        </a:rPr>
                        <a:t>7.9%</a:t>
                      </a:r>
                    </a:p>
                  </a:txBody>
                  <a:tcPr marL="36000" marR="36000" marT="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b="0" i="1" u="none" strike="noStrike">
                          <a:solidFill>
                            <a:schemeClr val="tx2"/>
                          </a:solidFill>
                          <a:effectLst/>
                          <a:latin typeface="KoPub돋움체 Medium" panose="00000600000000000000" pitchFamily="2" charset="-127"/>
                          <a:ea typeface="KoPub돋움체 Medium" panose="00000600000000000000" pitchFamily="2" charset="-127"/>
                        </a:rPr>
                        <a:t>15.1%</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b="0" i="1" u="none" strike="noStrike">
                          <a:solidFill>
                            <a:schemeClr val="tx2"/>
                          </a:solidFill>
                          <a:effectLst/>
                          <a:latin typeface="KoPub돋움체 Medium" panose="00000600000000000000" pitchFamily="2" charset="-127"/>
                          <a:ea typeface="KoPub돋움체 Medium" panose="00000600000000000000" pitchFamily="2" charset="-127"/>
                        </a:rPr>
                        <a:t>52.4%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9893096"/>
                  </a:ext>
                </a:extLst>
              </a:tr>
              <a:tr h="160765">
                <a:tc>
                  <a:txBody>
                    <a:bodyPr/>
                    <a:lstStyle/>
                    <a:p>
                      <a:pPr marL="0" algn="l"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Oncology</a:t>
                      </a:r>
                      <a:endPar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0" i="1" u="none" strike="noStrike">
                          <a:solidFill>
                            <a:schemeClr val="tx2"/>
                          </a:solidFill>
                          <a:effectLst/>
                          <a:latin typeface="KoPub돋움체 Medium" panose="00000600000000000000" pitchFamily="2" charset="-127"/>
                          <a:ea typeface="KoPub돋움체 Medium" panose="00000600000000000000" pitchFamily="2" charset="-127"/>
                        </a:rPr>
                        <a:t>5.3%</a:t>
                      </a:r>
                      <a:endParaRPr lang="ko-KR" altLang="en-US" sz="900" b="0"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0" i="1" u="none" strike="noStrike">
                          <a:solidFill>
                            <a:schemeClr val="tx2"/>
                          </a:solidFill>
                          <a:effectLst/>
                          <a:latin typeface="KoPub돋움체 Medium" panose="00000600000000000000" pitchFamily="2" charset="-127"/>
                          <a:ea typeface="KoPub돋움체 Medium" panose="00000600000000000000" pitchFamily="2" charset="-127"/>
                        </a:rPr>
                        <a:t>10.8%</a:t>
                      </a:r>
                      <a:endParaRPr lang="ko-KR" altLang="en-US" sz="900" b="0"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0" i="1" u="none" strike="noStrike">
                          <a:solidFill>
                            <a:schemeClr val="tx2"/>
                          </a:solidFill>
                          <a:effectLst/>
                          <a:latin typeface="KoPub돋움체 Medium" panose="00000600000000000000" pitchFamily="2" charset="-127"/>
                          <a:ea typeface="KoPub돋움체 Medium" panose="00000600000000000000" pitchFamily="2" charset="-127"/>
                        </a:rPr>
                        <a:t>43.9%</a:t>
                      </a:r>
                      <a:endParaRPr lang="ko-KR" altLang="en-US" sz="900" b="0"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2031252"/>
                  </a:ext>
                </a:extLst>
              </a:tr>
              <a:tr h="160765">
                <a:tc>
                  <a:txBody>
                    <a:bodyPr/>
                    <a:lstStyle/>
                    <a:p>
                      <a:pPr marL="0" algn="ctr" rtl="0" eaLnBrk="1" fontAlgn="b" latinLnBrk="1" hangingPunct="1">
                        <a:spcBef>
                          <a:spcPts val="0"/>
                        </a:spcBef>
                        <a:spcAft>
                          <a:spcPts val="0"/>
                        </a:spcAft>
                      </a:pP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Immuno – Oncology</a:t>
                      </a:r>
                      <a:endParaRPr lang="ko-KR" altLang="en-US"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1" i="1" u="none" strike="noStrike">
                          <a:solidFill>
                            <a:schemeClr val="tx2"/>
                          </a:solidFill>
                          <a:effectLst/>
                          <a:latin typeface="KoPub돋움체 Medium" panose="00000600000000000000" pitchFamily="2" charset="-127"/>
                          <a:ea typeface="KoPub돋움체 Medium" panose="00000600000000000000" pitchFamily="2" charset="-127"/>
                        </a:rPr>
                        <a:t>12.4%</a:t>
                      </a:r>
                      <a:endParaRPr lang="ko-KR" altLang="en-US" sz="900" b="1"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1" i="1" u="none" strike="noStrike">
                          <a:solidFill>
                            <a:schemeClr val="tx2"/>
                          </a:solidFill>
                          <a:effectLst/>
                          <a:latin typeface="KoPub돋움체 Medium" panose="00000600000000000000" pitchFamily="2" charset="-127"/>
                          <a:ea typeface="KoPub돋움체 Medium" panose="00000600000000000000" pitchFamily="2" charset="-127"/>
                        </a:rPr>
                        <a:t>19.4%</a:t>
                      </a:r>
                      <a:endParaRPr lang="ko-KR" altLang="en-US" sz="900" b="1"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1" i="1" u="none" strike="noStrike">
                          <a:solidFill>
                            <a:schemeClr val="tx2"/>
                          </a:solidFill>
                          <a:effectLst/>
                          <a:latin typeface="KoPub돋움체 Medium" panose="00000600000000000000" pitchFamily="2" charset="-127"/>
                          <a:ea typeface="KoPub돋움체 Medium" panose="00000600000000000000" pitchFamily="2" charset="-127"/>
                        </a:rPr>
                        <a:t>48.2%</a:t>
                      </a:r>
                      <a:endParaRPr lang="ko-KR" altLang="en-US" sz="900" b="1"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910098"/>
                  </a:ext>
                </a:extLst>
              </a:tr>
            </a:tbl>
          </a:graphicData>
        </a:graphic>
      </p:graphicFrame>
      <p:grpSp>
        <p:nvGrpSpPr>
          <p:cNvPr id="7" name="그룹 6">
            <a:extLst>
              <a:ext uri="{FF2B5EF4-FFF2-40B4-BE49-F238E27FC236}">
                <a16:creationId xmlns:a16="http://schemas.microsoft.com/office/drawing/2014/main" id="{1B43ED5F-B3EE-A357-EB18-6312E7A415E8}"/>
              </a:ext>
            </a:extLst>
          </p:cNvPr>
          <p:cNvGrpSpPr/>
          <p:nvPr/>
        </p:nvGrpSpPr>
        <p:grpSpPr>
          <a:xfrm>
            <a:off x="502976" y="1307321"/>
            <a:ext cx="8914074" cy="288000"/>
            <a:chOff x="452439" y="1416168"/>
            <a:chExt cx="4392613" cy="288000"/>
          </a:xfrm>
        </p:grpSpPr>
        <p:sp>
          <p:nvSpPr>
            <p:cNvPr id="8" name="TextBox 7">
              <a:extLst>
                <a:ext uri="{FF2B5EF4-FFF2-40B4-BE49-F238E27FC236}">
                  <a16:creationId xmlns:a16="http://schemas.microsoft.com/office/drawing/2014/main" id="{DED07238-4D3E-75C3-B3A8-9919D0B43779}"/>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임상 단계별 누적 승인 확률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(BIO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및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MIT)</a:t>
              </a:r>
            </a:p>
          </p:txBody>
        </p:sp>
        <p:cxnSp>
          <p:nvCxnSpPr>
            <p:cNvPr id="9" name="직선 연결선 8">
              <a:extLst>
                <a:ext uri="{FF2B5EF4-FFF2-40B4-BE49-F238E27FC236}">
                  <a16:creationId xmlns:a16="http://schemas.microsoft.com/office/drawing/2014/main" id="{229A1925-463D-1D24-E9FB-2F6357272B18}"/>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70F5237E-1B7F-F350-7928-E96A3AE0F622}"/>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직사각형 10">
            <a:extLst>
              <a:ext uri="{FF2B5EF4-FFF2-40B4-BE49-F238E27FC236}">
                <a16:creationId xmlns:a16="http://schemas.microsoft.com/office/drawing/2014/main" id="{2D635CCF-3E9A-E13A-DECF-CCE7FAC68B62}"/>
              </a:ext>
            </a:extLst>
          </p:cNvPr>
          <p:cNvSpPr/>
          <p:nvPr/>
        </p:nvSpPr>
        <p:spPr>
          <a:xfrm>
            <a:off x="481066" y="1735816"/>
            <a:ext cx="6093155" cy="2277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a:t>
            </a:r>
            <a:r>
              <a:rPr lang="en-US" altLang="ko-KR" sz="900" b="1">
                <a:solidFill>
                  <a:srgbClr val="00338D"/>
                </a:solidFill>
                <a:latin typeface="KoPub돋움체 Medium" panose="00000600000000000000" pitchFamily="2" charset="-127"/>
                <a:ea typeface="KoPub돋움체 Medium" panose="00000600000000000000" pitchFamily="2" charset="-127"/>
              </a:rPr>
              <a:t>BIO(2021) –</a:t>
            </a:r>
            <a:r>
              <a:rPr lang="ko-KR" altLang="en-US" sz="900" b="1">
                <a:solidFill>
                  <a:srgbClr val="00338D"/>
                </a:solidFill>
                <a:latin typeface="KoPub돋움체 Medium" panose="00000600000000000000" pitchFamily="2" charset="-127"/>
                <a:ea typeface="KoPub돋움체 Medium" panose="00000600000000000000" pitchFamily="2" charset="-127"/>
              </a:rPr>
              <a:t> </a:t>
            </a:r>
            <a:r>
              <a:rPr lang="en-US" altLang="ko-KR" sz="900" b="1">
                <a:solidFill>
                  <a:srgbClr val="00338D"/>
                </a:solidFill>
                <a:latin typeface="KoPub돋움체 Medium" panose="00000600000000000000" pitchFamily="2" charset="-127"/>
                <a:ea typeface="KoPub돋움체 Medium" panose="00000600000000000000" pitchFamily="2" charset="-127"/>
              </a:rPr>
              <a:t>Clinical Development Success Rates and Contributing Factors</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a:t>
            </a:r>
          </a:p>
        </p:txBody>
      </p:sp>
      <p:sp>
        <p:nvSpPr>
          <p:cNvPr id="14" name="직사각형 13">
            <a:extLst>
              <a:ext uri="{FF2B5EF4-FFF2-40B4-BE49-F238E27FC236}">
                <a16:creationId xmlns:a16="http://schemas.microsoft.com/office/drawing/2014/main" id="{B12BBAB0-75C1-A3D7-3FC3-941A478C9F4E}"/>
              </a:ext>
            </a:extLst>
          </p:cNvPr>
          <p:cNvSpPr/>
          <p:nvPr/>
        </p:nvSpPr>
        <p:spPr>
          <a:xfrm>
            <a:off x="5167607" y="1781481"/>
            <a:ext cx="4141623" cy="162386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71450" indent="-171450" latinLnBrk="1">
              <a:spcBef>
                <a:spcPts val="600"/>
              </a:spcBef>
              <a:buFont typeface="Wingdings" panose="05000000000000000000" pitchFamily="2" charset="2"/>
              <a:buChar char="§"/>
            </a:pPr>
            <a:r>
              <a:rPr lang="en-US" altLang="ko-KR" sz="900">
                <a:solidFill>
                  <a:srgbClr val="00338D"/>
                </a:solidFill>
                <a:latin typeface="KoPub돋움체 Medium" panose="00000600000000000000" pitchFamily="2" charset="-127"/>
                <a:ea typeface="KoPub돋움체 Medium" panose="00000600000000000000" pitchFamily="2" charset="-127"/>
              </a:rPr>
              <a:t>BIO(Biotechnology Innovation Organization)</a:t>
            </a:r>
            <a:r>
              <a:rPr lang="ko-KR" altLang="en-US" sz="900">
                <a:solidFill>
                  <a:srgbClr val="00338D"/>
                </a:solidFill>
                <a:latin typeface="KoPub돋움체 Medium" panose="00000600000000000000" pitchFamily="2" charset="-127"/>
                <a:ea typeface="KoPub돋움체 Medium" panose="00000600000000000000" pitchFamily="2" charset="-127"/>
              </a:rPr>
              <a:t>는 </a:t>
            </a:r>
            <a:r>
              <a:rPr lang="en-US" altLang="ko-KR" sz="900">
                <a:solidFill>
                  <a:srgbClr val="00338D"/>
                </a:solidFill>
                <a:latin typeface="KoPub돋움체 Medium" panose="00000600000000000000" pitchFamily="2" charset="-127"/>
                <a:ea typeface="KoPub돋움체 Medium" panose="00000600000000000000" pitchFamily="2" charset="-127"/>
              </a:rPr>
              <a:t>2021</a:t>
            </a:r>
            <a:r>
              <a:rPr lang="ko-KR" altLang="en-US" sz="900">
                <a:solidFill>
                  <a:srgbClr val="00338D"/>
                </a:solidFill>
                <a:latin typeface="KoPub돋움체 Medium" panose="00000600000000000000" pitchFamily="2" charset="-127"/>
                <a:ea typeface="KoPub돋움체 Medium" panose="00000600000000000000" pitchFamily="2" charset="-127"/>
              </a:rPr>
              <a:t>년 </a:t>
            </a:r>
            <a:r>
              <a:rPr lang="en-US" altLang="ko-KR" sz="900">
                <a:solidFill>
                  <a:srgbClr val="00338D"/>
                </a:solidFill>
                <a:latin typeface="KoPub돋움체 Medium" panose="00000600000000000000" pitchFamily="2" charset="-127"/>
                <a:ea typeface="KoPub돋움체 Medium" panose="00000600000000000000" pitchFamily="2" charset="-127"/>
              </a:rPr>
              <a:t>『Clinical Development Success Rates and Contributing Factors』</a:t>
            </a:r>
            <a:r>
              <a:rPr lang="ko-KR" altLang="en-US" sz="900">
                <a:solidFill>
                  <a:srgbClr val="00338D"/>
                </a:solidFill>
                <a:latin typeface="KoPub돋움체 Medium" panose="00000600000000000000" pitchFamily="2" charset="-127"/>
                <a:ea typeface="KoPub돋움체 Medium" panose="00000600000000000000" pitchFamily="2" charset="-127"/>
              </a:rPr>
              <a:t>에서 </a:t>
            </a:r>
            <a:r>
              <a:rPr lang="en-US" altLang="ko-KR" sz="900">
                <a:solidFill>
                  <a:srgbClr val="00338D"/>
                </a:solidFill>
                <a:latin typeface="KoPub돋움체 Medium" panose="00000600000000000000" pitchFamily="2" charset="-127"/>
                <a:ea typeface="KoPub돋움체 Medium" panose="00000600000000000000" pitchFamily="2" charset="-127"/>
              </a:rPr>
              <a:t>2011</a:t>
            </a:r>
            <a:r>
              <a:rPr lang="ko-KR" altLang="en-US" sz="900">
                <a:solidFill>
                  <a:srgbClr val="00338D"/>
                </a:solidFill>
                <a:latin typeface="KoPub돋움체 Medium" panose="00000600000000000000" pitchFamily="2" charset="-127"/>
                <a:ea typeface="KoPub돋움체 Medium" panose="00000600000000000000" pitchFamily="2" charset="-127"/>
              </a:rPr>
              <a:t>년</a:t>
            </a:r>
            <a:r>
              <a:rPr lang="en-US" altLang="ko-KR" sz="900">
                <a:solidFill>
                  <a:srgbClr val="00338D"/>
                </a:solidFill>
                <a:latin typeface="KoPub돋움체 Medium" panose="00000600000000000000" pitchFamily="2" charset="-127"/>
                <a:ea typeface="KoPub돋움체 Medium" panose="00000600000000000000" pitchFamily="2" charset="-127"/>
              </a:rPr>
              <a:t>~2020</a:t>
            </a:r>
            <a:r>
              <a:rPr lang="ko-KR" altLang="en-US" sz="900">
                <a:solidFill>
                  <a:srgbClr val="00338D"/>
                </a:solidFill>
                <a:latin typeface="KoPub돋움체 Medium" panose="00000600000000000000" pitchFamily="2" charset="-127"/>
                <a:ea typeface="KoPub돋움체 Medium" panose="00000600000000000000" pitchFamily="2" charset="-127"/>
              </a:rPr>
              <a:t>년까지 </a:t>
            </a:r>
            <a:r>
              <a:rPr lang="en-US" altLang="ko-KR" sz="900">
                <a:solidFill>
                  <a:srgbClr val="00338D"/>
                </a:solidFill>
                <a:latin typeface="KoPub돋움체 Medium" panose="00000600000000000000" pitchFamily="2" charset="-127"/>
                <a:ea typeface="KoPub돋움체 Medium" panose="00000600000000000000" pitchFamily="2" charset="-127"/>
              </a:rPr>
              <a:t>FDA</a:t>
            </a:r>
            <a:r>
              <a:rPr lang="ko-KR" altLang="en-US" sz="900">
                <a:solidFill>
                  <a:srgbClr val="00338D"/>
                </a:solidFill>
                <a:latin typeface="KoPub돋움체 Medium" panose="00000600000000000000" pitchFamily="2" charset="-127"/>
                <a:ea typeface="KoPub돋움체 Medium" panose="00000600000000000000" pitchFamily="2" charset="-127"/>
              </a:rPr>
              <a:t>에 보고된 </a:t>
            </a:r>
            <a:r>
              <a:rPr lang="en-US" altLang="ko-KR" sz="900">
                <a:solidFill>
                  <a:srgbClr val="00338D"/>
                </a:solidFill>
                <a:latin typeface="KoPub돋움체 Medium" panose="00000600000000000000" pitchFamily="2" charset="-127"/>
                <a:ea typeface="KoPub돋움체 Medium" panose="00000600000000000000" pitchFamily="2" charset="-127"/>
              </a:rPr>
              <a:t>12,728</a:t>
            </a:r>
            <a:r>
              <a:rPr lang="ko-KR" altLang="en-US" sz="900">
                <a:solidFill>
                  <a:srgbClr val="00338D"/>
                </a:solidFill>
                <a:latin typeface="KoPub돋움체 Medium" panose="00000600000000000000" pitchFamily="2" charset="-127"/>
                <a:ea typeface="KoPub돋움체 Medium" panose="00000600000000000000" pitchFamily="2" charset="-127"/>
              </a:rPr>
              <a:t>개의 임상진행 결과를 바탕으로 산정된 임상 단계별 개발 성공률 </a:t>
            </a:r>
            <a:r>
              <a:rPr lang="en-US" altLang="ko-KR" sz="900">
                <a:solidFill>
                  <a:srgbClr val="00338D"/>
                </a:solidFill>
                <a:latin typeface="KoPub돋움체 Medium" panose="00000600000000000000" pitchFamily="2" charset="-127"/>
                <a:ea typeface="KoPub돋움체 Medium" panose="00000600000000000000" pitchFamily="2" charset="-127"/>
              </a:rPr>
              <a:t>Data</a:t>
            </a:r>
            <a:r>
              <a:rPr lang="ko-KR" altLang="en-US" sz="900">
                <a:solidFill>
                  <a:srgbClr val="00338D"/>
                </a:solidFill>
                <a:latin typeface="KoPub돋움체 Medium" panose="00000600000000000000" pitchFamily="2" charset="-127"/>
                <a:ea typeface="KoPub돋움체 Medium" panose="00000600000000000000" pitchFamily="2" charset="-127"/>
              </a:rPr>
              <a:t>를 공개</a:t>
            </a:r>
            <a:endParaRPr lang="en-US" altLang="ko-KR" sz="900">
              <a:solidFill>
                <a:srgbClr val="00338D"/>
              </a:solidFill>
              <a:latin typeface="KoPub돋움체 Medium" panose="00000600000000000000" pitchFamily="2" charset="-127"/>
              <a:ea typeface="KoPub돋움체 Medium" panose="00000600000000000000" pitchFamily="2" charset="-127"/>
            </a:endParaRPr>
          </a:p>
          <a:p>
            <a:pPr marL="171450" indent="-171450" latinLnBrk="1">
              <a:spcBef>
                <a:spcPts val="600"/>
              </a:spcBef>
              <a:buFont typeface="Wingdings" panose="05000000000000000000" pitchFamily="2" charset="2"/>
              <a:buChar char="§"/>
            </a:pPr>
            <a:r>
              <a:rPr lang="ko-KR" altLang="en-US" sz="900">
                <a:solidFill>
                  <a:srgbClr val="00338D"/>
                </a:solidFill>
                <a:latin typeface="KoPub돋움체 Medium" panose="00000600000000000000" pitchFamily="2" charset="-127"/>
                <a:ea typeface="KoPub돋움체 Medium" panose="00000600000000000000" pitchFamily="2" charset="-127"/>
              </a:rPr>
              <a:t>항암제</a:t>
            </a:r>
            <a:r>
              <a:rPr lang="en-US" altLang="ko-KR" sz="900">
                <a:solidFill>
                  <a:srgbClr val="00338D"/>
                </a:solidFill>
                <a:latin typeface="KoPub돋움체 Medium" panose="00000600000000000000" pitchFamily="2" charset="-127"/>
                <a:ea typeface="KoPub돋움체 Medium" panose="00000600000000000000" pitchFamily="2" charset="-127"/>
              </a:rPr>
              <a:t>(Oncology)</a:t>
            </a:r>
            <a:r>
              <a:rPr lang="ko-KR" altLang="en-US" sz="900">
                <a:solidFill>
                  <a:srgbClr val="00338D"/>
                </a:solidFill>
                <a:latin typeface="KoPub돋움체 Medium" panose="00000600000000000000" pitchFamily="2" charset="-127"/>
                <a:ea typeface="KoPub돋움체 Medium" panose="00000600000000000000" pitchFamily="2" charset="-127"/>
              </a:rPr>
              <a:t> 임상 성공확률은 전체 적응증 평균 대비 낮은 것으로 확인되나</a:t>
            </a:r>
            <a:r>
              <a:rPr lang="en-US" altLang="ko-KR" sz="900">
                <a:solidFill>
                  <a:srgbClr val="00338D"/>
                </a:solidFill>
                <a:latin typeface="KoPub돋움체 Medium" panose="00000600000000000000" pitchFamily="2" charset="-127"/>
                <a:ea typeface="KoPub돋움체 Medium" panose="00000600000000000000" pitchFamily="2" charset="-127"/>
              </a:rPr>
              <a:t>, </a:t>
            </a:r>
            <a:r>
              <a:rPr lang="ko-KR" altLang="en-US" sz="900" b="1" u="sng">
                <a:solidFill>
                  <a:srgbClr val="00338D"/>
                </a:solidFill>
                <a:latin typeface="KoPub돋움체 Medium" panose="00000600000000000000" pitchFamily="2" charset="-127"/>
                <a:ea typeface="KoPub돋움체 Medium" panose="00000600000000000000" pitchFamily="2" charset="-127"/>
              </a:rPr>
              <a:t>평가대상 </a:t>
            </a:r>
            <a:r>
              <a:rPr lang="en-US" altLang="ko-KR" sz="900" b="1" u="sng">
                <a:solidFill>
                  <a:srgbClr val="00338D"/>
                </a:solidFill>
                <a:latin typeface="KoPub돋움체 Medium" panose="00000600000000000000" pitchFamily="2" charset="-127"/>
                <a:ea typeface="KoPub돋움체 Medium" panose="00000600000000000000" pitchFamily="2" charset="-127"/>
              </a:rPr>
              <a:t>Pipeline(</a:t>
            </a:r>
            <a:r>
              <a:rPr lang="ko-KR" altLang="en-US" sz="900" b="1" u="sng" err="1">
                <a:solidFill>
                  <a:srgbClr val="00338D"/>
                </a:solidFill>
                <a:latin typeface="KoPub돋움체 Medium" panose="00000600000000000000" pitchFamily="2" charset="-127"/>
                <a:ea typeface="KoPub돋움체 Medium" panose="00000600000000000000" pitchFamily="2" charset="-127"/>
              </a:rPr>
              <a:t>난소암</a:t>
            </a:r>
            <a:r>
              <a:rPr lang="en-US" altLang="ko-KR" sz="900" b="1" u="sng">
                <a:solidFill>
                  <a:srgbClr val="00338D"/>
                </a:solidFill>
                <a:latin typeface="KoPub돋움체 Medium" panose="00000600000000000000" pitchFamily="2" charset="-127"/>
                <a:ea typeface="KoPub돋움체 Medium" panose="00000600000000000000" pitchFamily="2" charset="-127"/>
              </a:rPr>
              <a:t>, </a:t>
            </a:r>
            <a:r>
              <a:rPr lang="ko-KR" altLang="en-US" sz="900" b="1" u="sng">
                <a:solidFill>
                  <a:srgbClr val="00338D"/>
                </a:solidFill>
                <a:latin typeface="KoPub돋움체 Medium" panose="00000600000000000000" pitchFamily="2" charset="-127"/>
                <a:ea typeface="KoPub돋움체 Medium" panose="00000600000000000000" pitchFamily="2" charset="-127"/>
              </a:rPr>
              <a:t>췌장암</a:t>
            </a:r>
            <a:r>
              <a:rPr lang="en-US" altLang="ko-KR" sz="900" b="1" u="sng">
                <a:solidFill>
                  <a:srgbClr val="00338D"/>
                </a:solidFill>
                <a:latin typeface="KoPub돋움체 Medium" panose="00000600000000000000" pitchFamily="2" charset="-127"/>
                <a:ea typeface="KoPub돋움체 Medium" panose="00000600000000000000" pitchFamily="2" charset="-127"/>
              </a:rPr>
              <a:t>)</a:t>
            </a:r>
            <a:r>
              <a:rPr lang="ko-KR" altLang="en-US" sz="900" b="1" u="sng">
                <a:solidFill>
                  <a:srgbClr val="00338D"/>
                </a:solidFill>
                <a:latin typeface="KoPub돋움체 Medium" panose="00000600000000000000" pitchFamily="2" charset="-127"/>
                <a:ea typeface="KoPub돋움체 Medium" panose="00000600000000000000" pitchFamily="2" charset="-127"/>
              </a:rPr>
              <a:t>에 해당하는 면역항암제</a:t>
            </a:r>
            <a:r>
              <a:rPr lang="en-US" altLang="ko-KR" sz="900" b="1" u="sng">
                <a:solidFill>
                  <a:srgbClr val="00338D"/>
                </a:solidFill>
                <a:latin typeface="KoPub돋움체 Medium" panose="00000600000000000000" pitchFamily="2" charset="-127"/>
                <a:ea typeface="KoPub돋움체 Medium" panose="00000600000000000000" pitchFamily="2" charset="-127"/>
              </a:rPr>
              <a:t>(Immuno-Oncology)</a:t>
            </a:r>
            <a:r>
              <a:rPr lang="ko-KR" altLang="en-US" sz="900" b="1" u="sng">
                <a:solidFill>
                  <a:srgbClr val="00338D"/>
                </a:solidFill>
                <a:latin typeface="KoPub돋움체 Medium" panose="00000600000000000000" pitchFamily="2" charset="-127"/>
                <a:ea typeface="KoPub돋움체 Medium" panose="00000600000000000000" pitchFamily="2" charset="-127"/>
              </a:rPr>
              <a:t>의 임상 성공확률은 항암제 전체 대비 높았음</a:t>
            </a:r>
            <a:endParaRPr lang="en-US" altLang="ko-KR" sz="900" b="1" u="sng">
              <a:solidFill>
                <a:srgbClr val="00338D"/>
              </a:solidFill>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면역항암제</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(Immuno-Oncology)</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는 면역체계를 활용하여 암세포를 사멸 시키는 방식으로</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효과 지속기간 길고 장기 생존율 높다는 특성 가지며</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정상세포 손상까지 야기하는 화학항암제나 다양한 암에 적용 어려운 표적항암제와 구분됨</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p:txBody>
      </p:sp>
      <p:sp>
        <p:nvSpPr>
          <p:cNvPr id="15" name="직사각형 14">
            <a:extLst>
              <a:ext uri="{FF2B5EF4-FFF2-40B4-BE49-F238E27FC236}">
                <a16:creationId xmlns:a16="http://schemas.microsoft.com/office/drawing/2014/main" id="{864394A6-16D1-2B3B-AF39-29F230B0E44D}"/>
              </a:ext>
            </a:extLst>
          </p:cNvPr>
          <p:cNvSpPr/>
          <p:nvPr/>
        </p:nvSpPr>
        <p:spPr>
          <a:xfrm>
            <a:off x="596770" y="2946597"/>
            <a:ext cx="4355430" cy="148479"/>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6546A13A-ECF2-E1D3-FE2A-0B638F2F4A48}"/>
              </a:ext>
            </a:extLst>
          </p:cNvPr>
          <p:cNvSpPr/>
          <p:nvPr/>
        </p:nvSpPr>
        <p:spPr>
          <a:xfrm>
            <a:off x="481066" y="3529104"/>
            <a:ext cx="6093155" cy="2277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a:t>
            </a:r>
            <a:r>
              <a:rPr lang="en-US" altLang="ko-KR" sz="900" b="1">
                <a:solidFill>
                  <a:srgbClr val="00338D"/>
                </a:solidFill>
                <a:latin typeface="KoPub돋움체 Medium" panose="00000600000000000000" pitchFamily="2" charset="-127"/>
                <a:ea typeface="KoPub돋움체 Medium" panose="00000600000000000000" pitchFamily="2" charset="-127"/>
              </a:rPr>
              <a:t>MIT(2019) </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 Estimation of Clinical </a:t>
            </a:r>
            <a:r>
              <a:rPr lang="en-US" altLang="ko-KR" sz="900" b="1">
                <a:solidFill>
                  <a:srgbClr val="00338D"/>
                </a:solidFill>
                <a:latin typeface="KoPub돋움체 Medium" panose="00000600000000000000" pitchFamily="2" charset="-127"/>
                <a:ea typeface="KoPub돋움체 Medium" panose="00000600000000000000" pitchFamily="2" charset="-127"/>
              </a:rPr>
              <a:t>T</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rial </a:t>
            </a:r>
            <a:r>
              <a:rPr lang="en-US" altLang="ko-KR" sz="900" b="1">
                <a:solidFill>
                  <a:srgbClr val="00338D"/>
                </a:solidFill>
                <a:latin typeface="KoPub돋움체 Medium" panose="00000600000000000000" pitchFamily="2" charset="-127"/>
                <a:ea typeface="KoPub돋움체 Medium" panose="00000600000000000000" pitchFamily="2" charset="-127"/>
              </a:rPr>
              <a:t>S</a:t>
            </a:r>
            <a:r>
              <a:rPr kumimoji="0" lang="en-US" altLang="ko-KR" sz="900" b="1" i="0" u="none" strike="noStrike" kern="1200" cap="none" spc="0" normalizeH="0" baseline="0" noProof="0" err="1">
                <a:ln>
                  <a:noFill/>
                </a:ln>
                <a:solidFill>
                  <a:srgbClr val="00338D"/>
                </a:solidFill>
                <a:effectLst/>
                <a:uLnTx/>
                <a:uFillTx/>
                <a:latin typeface="KoPub돋움체 Medium" panose="00000600000000000000" pitchFamily="2" charset="-127"/>
                <a:ea typeface="KoPub돋움체 Medium" panose="00000600000000000000" pitchFamily="2" charset="-127"/>
              </a:rPr>
              <a:t>uccess</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 Rates and Related </a:t>
            </a:r>
            <a:r>
              <a:rPr lang="en-US" altLang="ko-KR" sz="900" b="1">
                <a:solidFill>
                  <a:srgbClr val="00338D"/>
                </a:solidFill>
                <a:latin typeface="KoPub돋움체 Medium" panose="00000600000000000000" pitchFamily="2" charset="-127"/>
                <a:ea typeface="KoPub돋움체 Medium" panose="00000600000000000000" pitchFamily="2" charset="-127"/>
              </a:rPr>
              <a:t>P</a:t>
            </a:r>
            <a:r>
              <a:rPr kumimoji="0" lang="en-US" altLang="ko-KR" sz="900" b="1" i="0" u="none" strike="noStrike" kern="1200" cap="none" spc="0" normalizeH="0" baseline="0" noProof="0" err="1">
                <a:ln>
                  <a:noFill/>
                </a:ln>
                <a:solidFill>
                  <a:srgbClr val="00338D"/>
                </a:solidFill>
                <a:effectLst/>
                <a:uLnTx/>
                <a:uFillTx/>
                <a:latin typeface="KoPub돋움체 Medium" panose="00000600000000000000" pitchFamily="2" charset="-127"/>
                <a:ea typeface="KoPub돋움체 Medium" panose="00000600000000000000" pitchFamily="2" charset="-127"/>
              </a:rPr>
              <a:t>arameters</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a:t>
            </a:r>
          </a:p>
        </p:txBody>
      </p:sp>
      <p:sp>
        <p:nvSpPr>
          <p:cNvPr id="24" name="직사각형 23">
            <a:extLst>
              <a:ext uri="{FF2B5EF4-FFF2-40B4-BE49-F238E27FC236}">
                <a16:creationId xmlns:a16="http://schemas.microsoft.com/office/drawing/2014/main" id="{BB0C586D-52A1-3BE8-136D-1E388C058B43}"/>
              </a:ext>
            </a:extLst>
          </p:cNvPr>
          <p:cNvSpPr/>
          <p:nvPr/>
        </p:nvSpPr>
        <p:spPr>
          <a:xfrm>
            <a:off x="502976" y="1728000"/>
            <a:ext cx="8921958" cy="1765323"/>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
        <p:nvSpPr>
          <p:cNvPr id="27" name="직사각형 26">
            <a:extLst>
              <a:ext uri="{FF2B5EF4-FFF2-40B4-BE49-F238E27FC236}">
                <a16:creationId xmlns:a16="http://schemas.microsoft.com/office/drawing/2014/main" id="{409CF54C-6A4C-5536-2518-A2F978570E9B}"/>
              </a:ext>
            </a:extLst>
          </p:cNvPr>
          <p:cNvSpPr/>
          <p:nvPr/>
        </p:nvSpPr>
        <p:spPr>
          <a:xfrm>
            <a:off x="5167607" y="3591087"/>
            <a:ext cx="4141623" cy="26390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71450" indent="-171450" latinLnBrk="1">
              <a:spcBef>
                <a:spcPts val="600"/>
              </a:spcBef>
              <a:buFont typeface="Wingdings" panose="05000000000000000000" pitchFamily="2" charset="2"/>
              <a:buChar char="§"/>
            </a:pPr>
            <a:r>
              <a:rPr lang="en-US" altLang="ko-KR" sz="900">
                <a:solidFill>
                  <a:srgbClr val="00338D"/>
                </a:solidFill>
                <a:latin typeface="KoPub돋움체 Medium" panose="00000600000000000000" pitchFamily="2" charset="-127"/>
                <a:ea typeface="KoPub돋움체 Medium" panose="00000600000000000000" pitchFamily="2" charset="-127"/>
              </a:rPr>
              <a:t>MIT</a:t>
            </a:r>
            <a:r>
              <a:rPr lang="ko-KR" altLang="en-US" sz="900">
                <a:solidFill>
                  <a:srgbClr val="00338D"/>
                </a:solidFill>
                <a:latin typeface="KoPub돋움체 Medium" panose="00000600000000000000" pitchFamily="2" charset="-127"/>
                <a:ea typeface="KoPub돋움체 Medium" panose="00000600000000000000" pitchFamily="2" charset="-127"/>
              </a:rPr>
              <a:t>는 </a:t>
            </a:r>
            <a:r>
              <a:rPr lang="en-US" altLang="ko-KR" sz="900">
                <a:solidFill>
                  <a:srgbClr val="00338D"/>
                </a:solidFill>
                <a:latin typeface="KoPub돋움체 Medium" panose="00000600000000000000" pitchFamily="2" charset="-127"/>
                <a:ea typeface="KoPub돋움체 Medium" panose="00000600000000000000" pitchFamily="2" charset="-127"/>
              </a:rPr>
              <a:t>2019</a:t>
            </a:r>
            <a:r>
              <a:rPr lang="ko-KR" altLang="en-US" sz="900">
                <a:solidFill>
                  <a:srgbClr val="00338D"/>
                </a:solidFill>
                <a:latin typeface="KoPub돋움체 Medium" panose="00000600000000000000" pitchFamily="2" charset="-127"/>
                <a:ea typeface="KoPub돋움체 Medium" panose="00000600000000000000" pitchFamily="2" charset="-127"/>
              </a:rPr>
              <a:t>년 </a:t>
            </a:r>
            <a:r>
              <a:rPr lang="en-US" altLang="ko-KR" sz="900">
                <a:solidFill>
                  <a:srgbClr val="00338D"/>
                </a:solidFill>
                <a:latin typeface="KoPub돋움체 Medium" panose="00000600000000000000" pitchFamily="2" charset="-127"/>
                <a:ea typeface="KoPub돋움체 Medium" panose="00000600000000000000" pitchFamily="2" charset="-127"/>
              </a:rPr>
              <a:t>『</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Estimation of Clinical </a:t>
            </a:r>
            <a:r>
              <a:rPr lang="en-US" altLang="ko-KR" sz="900">
                <a:solidFill>
                  <a:srgbClr val="00338D"/>
                </a:solidFill>
                <a:latin typeface="KoPub돋움체 Medium" panose="00000600000000000000" pitchFamily="2" charset="-127"/>
                <a:ea typeface="KoPub돋움체 Medium" panose="00000600000000000000" pitchFamily="2" charset="-127"/>
              </a:rPr>
              <a:t>T</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rial </a:t>
            </a:r>
            <a:r>
              <a:rPr lang="en-US" altLang="ko-KR" sz="900">
                <a:solidFill>
                  <a:srgbClr val="00338D"/>
                </a:solidFill>
                <a:latin typeface="KoPub돋움체 Medium" panose="00000600000000000000" pitchFamily="2" charset="-127"/>
                <a:ea typeface="KoPub돋움체 Medium" panose="00000600000000000000" pitchFamily="2" charset="-127"/>
              </a:rPr>
              <a:t>S</a:t>
            </a:r>
            <a:r>
              <a:rPr kumimoji="0" lang="en-US" altLang="ko-KR" sz="900" i="0" u="none" strike="noStrike" kern="1200" cap="none" spc="0" normalizeH="0" baseline="0" noProof="0" err="1">
                <a:ln>
                  <a:noFill/>
                </a:ln>
                <a:solidFill>
                  <a:srgbClr val="00338D"/>
                </a:solidFill>
                <a:effectLst/>
                <a:uLnTx/>
                <a:uFillTx/>
                <a:latin typeface="KoPub돋움체 Medium" panose="00000600000000000000" pitchFamily="2" charset="-127"/>
                <a:ea typeface="KoPub돋움체 Medium" panose="00000600000000000000" pitchFamily="2" charset="-127"/>
              </a:rPr>
              <a:t>uccess</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 Rates and Related </a:t>
            </a:r>
            <a:r>
              <a:rPr lang="en-US" altLang="ko-KR" sz="900">
                <a:solidFill>
                  <a:srgbClr val="00338D"/>
                </a:solidFill>
                <a:latin typeface="KoPub돋움체 Medium" panose="00000600000000000000" pitchFamily="2" charset="-127"/>
                <a:ea typeface="KoPub돋움체 Medium" panose="00000600000000000000" pitchFamily="2" charset="-127"/>
              </a:rPr>
              <a:t>P</a:t>
            </a:r>
            <a:r>
              <a:rPr kumimoji="0" lang="en-US" altLang="ko-KR" sz="900" i="0" u="none" strike="noStrike" kern="1200" cap="none" spc="0" normalizeH="0" baseline="0" noProof="0" err="1">
                <a:ln>
                  <a:noFill/>
                </a:ln>
                <a:solidFill>
                  <a:srgbClr val="00338D"/>
                </a:solidFill>
                <a:effectLst/>
                <a:uLnTx/>
                <a:uFillTx/>
                <a:latin typeface="KoPub돋움체 Medium" panose="00000600000000000000" pitchFamily="2" charset="-127"/>
                <a:ea typeface="KoPub돋움체 Medium" panose="00000600000000000000" pitchFamily="2" charset="-127"/>
              </a:rPr>
              <a:t>arameters</a:t>
            </a:r>
            <a:r>
              <a:rPr lang="en-US" altLang="ko-KR" sz="900">
                <a:solidFill>
                  <a:srgbClr val="00338D"/>
                </a:solidFill>
                <a:latin typeface="KoPub돋움체 Medium" panose="00000600000000000000" pitchFamily="2" charset="-127"/>
                <a:ea typeface="KoPub돋움체 Medium" panose="00000600000000000000" pitchFamily="2" charset="-127"/>
              </a:rPr>
              <a:t>』(CH Wong)</a:t>
            </a:r>
            <a:r>
              <a:rPr lang="ko-KR" altLang="en-US" sz="900">
                <a:solidFill>
                  <a:srgbClr val="00338D"/>
                </a:solidFill>
                <a:latin typeface="KoPub돋움체 Medium" panose="00000600000000000000" pitchFamily="2" charset="-127"/>
                <a:ea typeface="KoPub돋움체 Medium" panose="00000600000000000000" pitchFamily="2" charset="-127"/>
              </a:rPr>
              <a:t>에서 </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2000</a:t>
            </a:r>
            <a:r>
              <a:rPr kumimoji="0" lang="ko-KR" altLang="en-US"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년 </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1</a:t>
            </a:r>
            <a:r>
              <a:rPr kumimoji="0" lang="ko-KR" altLang="en-US"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월 </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1</a:t>
            </a:r>
            <a:r>
              <a:rPr kumimoji="0" lang="ko-KR" altLang="en-US"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일부터 </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2015</a:t>
            </a:r>
            <a:r>
              <a:rPr lang="ko-KR" altLang="en-US" sz="900">
                <a:solidFill>
                  <a:srgbClr val="00338D"/>
                </a:solidFill>
                <a:latin typeface="KoPub돋움체 Medium" panose="00000600000000000000" pitchFamily="2" charset="-127"/>
                <a:ea typeface="KoPub돋움체 Medium" panose="00000600000000000000" pitchFamily="2" charset="-127"/>
              </a:rPr>
              <a:t>년 </a:t>
            </a:r>
            <a:r>
              <a:rPr lang="en-US" altLang="ko-KR" sz="900">
                <a:solidFill>
                  <a:srgbClr val="00338D"/>
                </a:solidFill>
                <a:latin typeface="KoPub돋움체 Medium" panose="00000600000000000000" pitchFamily="2" charset="-127"/>
                <a:ea typeface="KoPub돋움체 Medium" panose="00000600000000000000" pitchFamily="2" charset="-127"/>
              </a:rPr>
              <a:t>10</a:t>
            </a:r>
            <a:r>
              <a:rPr lang="ko-KR" altLang="en-US" sz="900">
                <a:solidFill>
                  <a:srgbClr val="00338D"/>
                </a:solidFill>
                <a:latin typeface="KoPub돋움체 Medium" panose="00000600000000000000" pitchFamily="2" charset="-127"/>
                <a:ea typeface="KoPub돋움체 Medium" panose="00000600000000000000" pitchFamily="2" charset="-127"/>
              </a:rPr>
              <a:t>월 </a:t>
            </a:r>
            <a:r>
              <a:rPr lang="en-US" altLang="ko-KR" sz="900">
                <a:solidFill>
                  <a:srgbClr val="00338D"/>
                </a:solidFill>
                <a:latin typeface="KoPub돋움체 Medium" panose="00000600000000000000" pitchFamily="2" charset="-127"/>
                <a:ea typeface="KoPub돋움체 Medium" panose="00000600000000000000" pitchFamily="2" charset="-127"/>
              </a:rPr>
              <a:t>31</a:t>
            </a:r>
            <a:r>
              <a:rPr lang="ko-KR" altLang="en-US" sz="900">
                <a:solidFill>
                  <a:srgbClr val="00338D"/>
                </a:solidFill>
                <a:latin typeface="KoPub돋움체 Medium" panose="00000600000000000000" pitchFamily="2" charset="-127"/>
                <a:ea typeface="KoPub돋움체 Medium" panose="00000600000000000000" pitchFamily="2" charset="-127"/>
              </a:rPr>
              <a:t>일까지 </a:t>
            </a:r>
            <a:r>
              <a:rPr lang="en-US" altLang="ko-KR" sz="900">
                <a:solidFill>
                  <a:srgbClr val="00338D"/>
                </a:solidFill>
                <a:latin typeface="KoPub돋움체 Medium" panose="00000600000000000000" pitchFamily="2" charset="-127"/>
                <a:ea typeface="KoPub돋움체 Medium" panose="00000600000000000000" pitchFamily="2" charset="-127"/>
              </a:rPr>
              <a:t>21,143</a:t>
            </a:r>
            <a:r>
              <a:rPr lang="ko-KR" altLang="en-US" sz="900">
                <a:solidFill>
                  <a:srgbClr val="00338D"/>
                </a:solidFill>
                <a:latin typeface="KoPub돋움체 Medium" panose="00000600000000000000" pitchFamily="2" charset="-127"/>
                <a:ea typeface="KoPub돋움체 Medium" panose="00000600000000000000" pitchFamily="2" charset="-127"/>
              </a:rPr>
              <a:t>개 이상의 화합물에 대한 </a:t>
            </a:r>
            <a:r>
              <a:rPr lang="en-US" altLang="ko-KR" sz="900">
                <a:solidFill>
                  <a:srgbClr val="00338D"/>
                </a:solidFill>
                <a:latin typeface="KoPub돋움체 Medium" panose="00000600000000000000" pitchFamily="2" charset="-127"/>
                <a:ea typeface="KoPub돋움체 Medium" panose="00000600000000000000" pitchFamily="2" charset="-127"/>
              </a:rPr>
              <a:t>406,038</a:t>
            </a:r>
            <a:r>
              <a:rPr lang="ko-KR" altLang="en-US" sz="900">
                <a:solidFill>
                  <a:srgbClr val="00338D"/>
                </a:solidFill>
                <a:latin typeface="KoPub돋움체 Medium" panose="00000600000000000000" pitchFamily="2" charset="-127"/>
                <a:ea typeface="KoPub돋움체 Medium" panose="00000600000000000000" pitchFamily="2" charset="-127"/>
              </a:rPr>
              <a:t>건의 임상시험 데이터를 바탕으로 임상 단계별 성공률을 산정</a:t>
            </a:r>
            <a:endParaRPr lang="en-US" altLang="ko-KR" sz="900">
              <a:solidFill>
                <a:srgbClr val="00338D"/>
              </a:solidFill>
              <a:latin typeface="KoPub돋움체 Medium" panose="00000600000000000000" pitchFamily="2" charset="-127"/>
              <a:ea typeface="KoPub돋움체 Medium" panose="00000600000000000000" pitchFamily="2" charset="-127"/>
            </a:endParaRPr>
          </a:p>
          <a:p>
            <a:pPr marL="171450" indent="-171450" latinLnBrk="1">
              <a:spcBef>
                <a:spcPts val="600"/>
              </a:spcBef>
              <a:buFont typeface="Wingdings" panose="05000000000000000000" pitchFamily="2" charset="2"/>
              <a:buChar char="§"/>
            </a:pPr>
            <a:r>
              <a:rPr lang="ko-KR" altLang="en-US" sz="900">
                <a:solidFill>
                  <a:srgbClr val="00338D"/>
                </a:solidFill>
                <a:latin typeface="KoPub돋움체 Medium" panose="00000600000000000000" pitchFamily="2" charset="-127"/>
                <a:ea typeface="KoPub돋움체 Medium" panose="00000600000000000000" pitchFamily="2" charset="-127"/>
              </a:rPr>
              <a:t>위 </a:t>
            </a:r>
            <a:r>
              <a:rPr lang="en-US" altLang="ko-KR" sz="900">
                <a:solidFill>
                  <a:srgbClr val="00338D"/>
                </a:solidFill>
                <a:latin typeface="KoPub돋움체 Medium" panose="00000600000000000000" pitchFamily="2" charset="-127"/>
                <a:ea typeface="KoPub돋움체 Medium" panose="00000600000000000000" pitchFamily="2" charset="-127"/>
              </a:rPr>
              <a:t>BIO(2021)</a:t>
            </a:r>
            <a:r>
              <a:rPr lang="ko-KR" altLang="en-US" sz="900">
                <a:solidFill>
                  <a:srgbClr val="00338D"/>
                </a:solidFill>
                <a:latin typeface="KoPub돋움체 Medium" panose="00000600000000000000" pitchFamily="2" charset="-127"/>
                <a:ea typeface="KoPub돋움체 Medium" panose="00000600000000000000" pitchFamily="2" charset="-127"/>
              </a:rPr>
              <a:t>와 마찬가지로 항암제</a:t>
            </a:r>
            <a:r>
              <a:rPr lang="en-US" altLang="ko-KR" sz="900">
                <a:solidFill>
                  <a:srgbClr val="00338D"/>
                </a:solidFill>
                <a:latin typeface="KoPub돋움체 Medium" panose="00000600000000000000" pitchFamily="2" charset="-127"/>
                <a:ea typeface="KoPub돋움체 Medium" panose="00000600000000000000" pitchFamily="2" charset="-127"/>
              </a:rPr>
              <a:t>(Oncology)</a:t>
            </a:r>
            <a:r>
              <a:rPr lang="ko-KR" altLang="en-US" sz="900">
                <a:solidFill>
                  <a:srgbClr val="00338D"/>
                </a:solidFill>
                <a:latin typeface="KoPub돋움체 Medium" panose="00000600000000000000" pitchFamily="2" charset="-127"/>
                <a:ea typeface="KoPub돋움체 Medium" panose="00000600000000000000" pitchFamily="2" charset="-127"/>
              </a:rPr>
              <a:t> 임상 성공확률은 전반적으로 전체 대비 저조했으나 </a:t>
            </a:r>
            <a:r>
              <a:rPr lang="en-US" altLang="ko-KR" sz="900" b="0" i="0" u="none" strike="noStrike">
                <a:solidFill>
                  <a:srgbClr val="00338D"/>
                </a:solidFill>
                <a:effectLst/>
                <a:latin typeface="KoPub돋움체 Medium" panose="00000600000000000000" pitchFamily="2" charset="-127"/>
                <a:ea typeface="KoPub돋움체 Medium" panose="00000600000000000000" pitchFamily="2" charset="-127"/>
              </a:rPr>
              <a:t>Biomarker</a:t>
            </a:r>
            <a:r>
              <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rPr>
              <a:t>가 있는 경우에는 오히려 </a:t>
            </a:r>
            <a:r>
              <a:rPr lang="ko-KR" altLang="en-US" sz="900">
                <a:solidFill>
                  <a:srgbClr val="00338D"/>
                </a:solidFill>
                <a:latin typeface="KoPub돋움체 Medium" panose="00000600000000000000" pitchFamily="2" charset="-127"/>
                <a:ea typeface="KoPub돋움체 Medium" panose="00000600000000000000" pitchFamily="2" charset="-127"/>
              </a:rPr>
              <a:t>항암제의 성공률이 높았음</a:t>
            </a:r>
            <a:endParaRPr lang="en-US" altLang="ko-KR" sz="900">
              <a:solidFill>
                <a:srgbClr val="00338D"/>
              </a:solidFill>
              <a:latin typeface="KoPub돋움체 Medium" panose="00000600000000000000" pitchFamily="2" charset="-127"/>
              <a:ea typeface="KoPub돋움체 Medium" panose="00000600000000000000" pitchFamily="2" charset="-127"/>
            </a:endParaRPr>
          </a:p>
          <a:p>
            <a:pPr marL="171450" indent="-171450" latinLnBrk="1">
              <a:spcBef>
                <a:spcPts val="600"/>
              </a:spcBef>
              <a:buFont typeface="Wingdings" panose="05000000000000000000" pitchFamily="2" charset="2"/>
              <a:buChar char="§"/>
            </a:pPr>
            <a:r>
              <a:rPr lang="ko-KR" altLang="en-US" sz="900" b="1" u="sng">
                <a:solidFill>
                  <a:srgbClr val="00338D"/>
                </a:solidFill>
                <a:latin typeface="KoPub돋움체 Medium" panose="00000600000000000000" pitchFamily="2" charset="-127"/>
                <a:ea typeface="KoPub돋움체 Medium" panose="00000600000000000000" pitchFamily="2" charset="-127"/>
              </a:rPr>
              <a:t>평가대상 </a:t>
            </a:r>
            <a:r>
              <a:rPr lang="en-US" altLang="ko-KR" sz="900" b="1" u="sng">
                <a:solidFill>
                  <a:srgbClr val="00338D"/>
                </a:solidFill>
                <a:latin typeface="KoPub돋움체 Medium" panose="00000600000000000000" pitchFamily="2" charset="-127"/>
                <a:ea typeface="KoPub돋움체 Medium" panose="00000600000000000000" pitchFamily="2" charset="-127"/>
              </a:rPr>
              <a:t>Pipeline(</a:t>
            </a:r>
            <a:r>
              <a:rPr lang="ko-KR" altLang="en-US" sz="900" b="1" u="sng" err="1">
                <a:solidFill>
                  <a:srgbClr val="00338D"/>
                </a:solidFill>
                <a:latin typeface="KoPub돋움체 Medium" panose="00000600000000000000" pitchFamily="2" charset="-127"/>
                <a:ea typeface="KoPub돋움체 Medium" panose="00000600000000000000" pitchFamily="2" charset="-127"/>
              </a:rPr>
              <a:t>난소암</a:t>
            </a:r>
            <a:r>
              <a:rPr lang="en-US" altLang="ko-KR" sz="900" b="1" u="sng">
                <a:solidFill>
                  <a:srgbClr val="00338D"/>
                </a:solidFill>
                <a:latin typeface="KoPub돋움체 Medium" panose="00000600000000000000" pitchFamily="2" charset="-127"/>
                <a:ea typeface="KoPub돋움체 Medium" panose="00000600000000000000" pitchFamily="2" charset="-127"/>
              </a:rPr>
              <a:t>, </a:t>
            </a:r>
            <a:r>
              <a:rPr lang="ko-KR" altLang="en-US" sz="900" b="1" u="sng">
                <a:solidFill>
                  <a:srgbClr val="00338D"/>
                </a:solidFill>
                <a:latin typeface="KoPub돋움체 Medium" panose="00000600000000000000" pitchFamily="2" charset="-127"/>
                <a:ea typeface="KoPub돋움체 Medium" panose="00000600000000000000" pitchFamily="2" charset="-127"/>
              </a:rPr>
              <a:t>췌장암</a:t>
            </a:r>
            <a:r>
              <a:rPr lang="en-US" altLang="ko-KR" sz="900" b="1" u="sng">
                <a:solidFill>
                  <a:srgbClr val="00338D"/>
                </a:solidFill>
                <a:latin typeface="KoPub돋움체 Medium" panose="00000600000000000000" pitchFamily="2" charset="-127"/>
                <a:ea typeface="KoPub돋움체 Medium" panose="00000600000000000000" pitchFamily="2" charset="-127"/>
              </a:rPr>
              <a:t>)</a:t>
            </a:r>
            <a:r>
              <a:rPr lang="ko-KR" altLang="en-US" sz="900" b="1" u="sng">
                <a:solidFill>
                  <a:srgbClr val="00338D"/>
                </a:solidFill>
                <a:latin typeface="KoPub돋움체 Medium" panose="00000600000000000000" pitchFamily="2" charset="-127"/>
                <a:ea typeface="KoPub돋움체 Medium" panose="00000600000000000000" pitchFamily="2" charset="-127"/>
              </a:rPr>
              <a:t>은 </a:t>
            </a:r>
            <a:r>
              <a:rPr lang="en-US" altLang="ko-KR" sz="900" b="1" u="sng">
                <a:solidFill>
                  <a:srgbClr val="00338D"/>
                </a:solidFill>
                <a:latin typeface="KoPub돋움체 Medium" panose="00000600000000000000" pitchFamily="2" charset="-127"/>
                <a:ea typeface="KoPub돋움체 Medium" panose="00000600000000000000" pitchFamily="2" charset="-127"/>
              </a:rPr>
              <a:t>Lead Indication</a:t>
            </a:r>
            <a:r>
              <a:rPr lang="ko-KR" altLang="en-US" sz="900" b="1" u="sng">
                <a:solidFill>
                  <a:srgbClr val="00338D"/>
                </a:solidFill>
                <a:latin typeface="KoPub돋움체 Medium" panose="00000600000000000000" pitchFamily="2" charset="-127"/>
                <a:ea typeface="KoPub돋움체 Medium" panose="00000600000000000000" pitchFamily="2" charset="-127"/>
              </a:rPr>
              <a:t>이자 </a:t>
            </a:r>
            <a:r>
              <a:rPr lang="en-US" altLang="ko-KR" sz="900" b="1" u="sng">
                <a:solidFill>
                  <a:srgbClr val="00338D"/>
                </a:solidFill>
                <a:latin typeface="KoPub돋움체 Medium" panose="00000600000000000000" pitchFamily="2" charset="-127"/>
                <a:ea typeface="KoPub돋움체 Medium" panose="00000600000000000000" pitchFamily="2" charset="-127"/>
              </a:rPr>
              <a:t>With Biomarker</a:t>
            </a:r>
            <a:r>
              <a:rPr lang="ko-KR" altLang="en-US" sz="900" b="1" u="sng">
                <a:solidFill>
                  <a:srgbClr val="00338D"/>
                </a:solidFill>
                <a:latin typeface="KoPub돋움체 Medium" panose="00000600000000000000" pitchFamily="2" charset="-127"/>
                <a:ea typeface="KoPub돋움체 Medium" panose="00000600000000000000" pitchFamily="2" charset="-127"/>
              </a:rPr>
              <a:t>에 해당하며</a:t>
            </a:r>
            <a:r>
              <a:rPr lang="en-US" altLang="ko-KR" sz="900" b="1" u="sng">
                <a:solidFill>
                  <a:srgbClr val="00338D"/>
                </a:solidFill>
                <a:latin typeface="KoPub돋움체 Medium" panose="00000600000000000000" pitchFamily="2" charset="-127"/>
                <a:ea typeface="KoPub돋움체 Medium" panose="00000600000000000000" pitchFamily="2" charset="-127"/>
              </a:rPr>
              <a:t>, </a:t>
            </a:r>
            <a:r>
              <a:rPr lang="ko-KR" altLang="en-US" sz="900" b="1" u="sng">
                <a:solidFill>
                  <a:srgbClr val="00338D"/>
                </a:solidFill>
                <a:latin typeface="KoPub돋움체 Medium" panose="00000600000000000000" pitchFamily="2" charset="-127"/>
                <a:ea typeface="KoPub돋움체 Medium" panose="00000600000000000000" pitchFamily="2" charset="-127"/>
              </a:rPr>
              <a:t>면역항암제라는 특성까지 고려 시 성공확률은 더 높아질 개연성이 클 것으로 판단됨</a:t>
            </a:r>
            <a:r>
              <a:rPr lang="en-US" altLang="ko-KR" sz="900">
                <a:solidFill>
                  <a:srgbClr val="00338D"/>
                </a:solidFill>
                <a:latin typeface="KoPub돋움체 Medium" panose="00000600000000000000" pitchFamily="2" charset="-127"/>
                <a:ea typeface="KoPub돋움체 Medium" panose="00000600000000000000" pitchFamily="2" charset="-127"/>
              </a:rPr>
              <a:t> </a:t>
            </a:r>
            <a:br>
              <a:rPr lang="en-US" altLang="ko-KR" sz="900">
                <a:solidFill>
                  <a:srgbClr val="00338D"/>
                </a:solidFill>
                <a:latin typeface="KoPub돋움체 Medium" panose="00000600000000000000" pitchFamily="2" charset="-127"/>
                <a:ea typeface="KoPub돋움체 Medium" panose="00000600000000000000" pitchFamily="2" charset="-127"/>
              </a:rPr>
            </a:br>
            <a:r>
              <a:rPr lang="en-US" altLang="ko-KR" sz="900">
                <a:solidFill>
                  <a:srgbClr val="00338D"/>
                </a:solidFill>
                <a:latin typeface="KoPub돋움체 Medium" panose="00000600000000000000" pitchFamily="2" charset="-127"/>
                <a:ea typeface="KoPub돋움체 Medium" panose="00000600000000000000" pitchFamily="2" charset="-127"/>
              </a:rPr>
              <a:t>CH Wong(2019)</a:t>
            </a:r>
            <a:r>
              <a:rPr lang="ko-KR" altLang="en-US" sz="900">
                <a:solidFill>
                  <a:srgbClr val="00338D"/>
                </a:solidFill>
                <a:latin typeface="KoPub돋움체 Medium" panose="00000600000000000000" pitchFamily="2" charset="-127"/>
                <a:ea typeface="KoPub돋움체 Medium" panose="00000600000000000000" pitchFamily="2" charset="-127"/>
              </a:rPr>
              <a:t>를 통한 교차검증으로 </a:t>
            </a:r>
            <a:r>
              <a:rPr lang="en-US" altLang="ko-KR" sz="900">
                <a:solidFill>
                  <a:srgbClr val="00338D"/>
                </a:solidFill>
                <a:latin typeface="KoPub돋움체 Medium" panose="00000600000000000000" pitchFamily="2" charset="-127"/>
                <a:ea typeface="KoPub돋움체 Medium" panose="00000600000000000000" pitchFamily="2" charset="-127"/>
              </a:rPr>
              <a:t>BIO(2021)</a:t>
            </a:r>
            <a:r>
              <a:rPr lang="ko-KR" altLang="en-US" sz="900">
                <a:solidFill>
                  <a:srgbClr val="00338D"/>
                </a:solidFill>
                <a:latin typeface="KoPub돋움체 Medium" panose="00000600000000000000" pitchFamily="2" charset="-127"/>
                <a:ea typeface="KoPub돋움체 Medium" panose="00000600000000000000" pitchFamily="2" charset="-127"/>
              </a:rPr>
              <a:t>의 데이터 타당성 확인 가능</a:t>
            </a:r>
            <a:endParaRPr lang="en-US" altLang="ko-KR" sz="900">
              <a:solidFill>
                <a:srgbClr val="00338D"/>
              </a:solidFill>
              <a:latin typeface="KoPub돋움체 Medium" panose="00000600000000000000" pitchFamily="2" charset="-127"/>
              <a:ea typeface="KoPub돋움체 Medium" panose="000006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Medium" panose="00000600000000000000" pitchFamily="2" charset="-127"/>
                <a:ea typeface="KoPub돋움체 Medium" panose="00000600000000000000" pitchFamily="2" charset="-127"/>
              </a:rPr>
              <a:t>Lead Indication: </a:t>
            </a:r>
            <a:r>
              <a:rPr lang="ko-KR" altLang="en-US" sz="900">
                <a:solidFill>
                  <a:schemeClr val="tx1"/>
                </a:solidFill>
                <a:latin typeface="KoPub돋움체 Medium" panose="00000600000000000000" pitchFamily="2" charset="-127"/>
                <a:ea typeface="KoPub돋움체 Medium" panose="00000600000000000000" pitchFamily="2" charset="-127"/>
              </a:rPr>
              <a:t>특정 물질의 여러 임상시험 중 가장 진전된 것을 지칭</a:t>
            </a:r>
            <a:r>
              <a:rPr lang="en-US" altLang="ko-KR" sz="900">
                <a:solidFill>
                  <a:schemeClr val="tx1"/>
                </a:solidFill>
                <a:latin typeface="KoPub돋움체 Medium" panose="00000600000000000000" pitchFamily="2" charset="-127"/>
                <a:ea typeface="KoPub돋움체 Medium" panose="00000600000000000000" pitchFamily="2" charset="-127"/>
              </a:rPr>
              <a:t>. </a:t>
            </a:r>
            <a:r>
              <a:rPr lang="ko-KR" altLang="en-US" sz="900">
                <a:solidFill>
                  <a:schemeClr val="tx1"/>
                </a:solidFill>
                <a:latin typeface="KoPub돋움체 Medium" panose="00000600000000000000" pitchFamily="2" charset="-127"/>
                <a:ea typeface="KoPub돋움체 Medium" panose="00000600000000000000" pitchFamily="2" charset="-127"/>
              </a:rPr>
              <a:t>예를 들어 승인된 </a:t>
            </a:r>
            <a:r>
              <a:rPr lang="en-US" altLang="ko-KR" sz="900">
                <a:solidFill>
                  <a:schemeClr val="tx1"/>
                </a:solidFill>
                <a:latin typeface="KoPub돋움체 Medium" panose="00000600000000000000" pitchFamily="2" charset="-127"/>
                <a:ea typeface="KoPub돋움체 Medium" panose="00000600000000000000" pitchFamily="2" charset="-127"/>
              </a:rPr>
              <a:t>Avastin(bevacizumab)</a:t>
            </a:r>
            <a:r>
              <a:rPr lang="ko-KR" altLang="en-US" sz="900">
                <a:solidFill>
                  <a:schemeClr val="tx1"/>
                </a:solidFill>
                <a:latin typeface="KoPub돋움체 Medium" panose="00000600000000000000" pitchFamily="2" charset="-127"/>
                <a:ea typeface="KoPub돋움체 Medium" panose="00000600000000000000" pitchFamily="2" charset="-127"/>
              </a:rPr>
              <a:t>의 대장암 임상은 </a:t>
            </a:r>
            <a:r>
              <a:rPr lang="en-US" altLang="ko-KR" sz="900">
                <a:solidFill>
                  <a:schemeClr val="tx1"/>
                </a:solidFill>
                <a:latin typeface="KoPub돋움체 Medium" panose="00000600000000000000" pitchFamily="2" charset="-127"/>
                <a:ea typeface="KoPub돋움체 Medium" panose="00000600000000000000" pitchFamily="2" charset="-127"/>
              </a:rPr>
              <a:t>‘Lead’</a:t>
            </a:r>
            <a:r>
              <a:rPr lang="ko-KR" altLang="en-US" sz="900">
                <a:solidFill>
                  <a:schemeClr val="tx1"/>
                </a:solidFill>
                <a:latin typeface="KoPub돋움체 Medium" panose="00000600000000000000" pitchFamily="2" charset="-127"/>
                <a:ea typeface="KoPub돋움체 Medium" panose="00000600000000000000" pitchFamily="2" charset="-127"/>
              </a:rPr>
              <a:t>였고 다른 적응증 대상 임상들은 </a:t>
            </a:r>
            <a:r>
              <a:rPr lang="en-US" altLang="ko-KR" sz="900">
                <a:solidFill>
                  <a:schemeClr val="tx1"/>
                </a:solidFill>
                <a:latin typeface="KoPub돋움체 Medium" panose="00000600000000000000" pitchFamily="2" charset="-127"/>
                <a:ea typeface="KoPub돋움체 Medium" panose="00000600000000000000" pitchFamily="2" charset="-127"/>
              </a:rPr>
              <a:t>‘Non-Lead’</a:t>
            </a:r>
            <a:r>
              <a:rPr lang="ko-KR" altLang="en-US" sz="900">
                <a:solidFill>
                  <a:schemeClr val="tx1"/>
                </a:solidFill>
                <a:latin typeface="KoPub돋움체 Medium" panose="00000600000000000000" pitchFamily="2" charset="-127"/>
                <a:ea typeface="KoPub돋움체 Medium" panose="00000600000000000000" pitchFamily="2" charset="-127"/>
              </a:rPr>
              <a:t>로 분류되었음</a:t>
            </a:r>
            <a:r>
              <a:rPr lang="en-US" altLang="ko-KR" sz="900">
                <a:solidFill>
                  <a:schemeClr val="tx1"/>
                </a:solidFill>
                <a:latin typeface="KoPub돋움체 Medium" panose="00000600000000000000" pitchFamily="2" charset="-127"/>
                <a:ea typeface="KoPub돋움체 Medium" panose="00000600000000000000" pitchFamily="2" charset="-127"/>
              </a:rPr>
              <a:t>(HAY M THOMAS, 2014) </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Medium" panose="00000600000000000000" pitchFamily="2" charset="-127"/>
                <a:ea typeface="KoPub돋움체 Medium" panose="00000600000000000000" pitchFamily="2" charset="-127"/>
              </a:rPr>
              <a:t>Biomarker: </a:t>
            </a:r>
            <a:r>
              <a:rPr lang="ko-KR" altLang="en-US" sz="900">
                <a:solidFill>
                  <a:schemeClr val="tx1"/>
                </a:solidFill>
                <a:latin typeface="KoPub돋움체 Medium" panose="00000600000000000000" pitchFamily="2" charset="-127"/>
                <a:ea typeface="KoPub돋움체 Medium" panose="00000600000000000000" pitchFamily="2" charset="-127"/>
              </a:rPr>
              <a:t>병리상태 및 약물반응성을 확인할 수 있는 지표로 널리 활용되며</a:t>
            </a:r>
            <a:r>
              <a:rPr lang="en-US" altLang="ko-KR" sz="900">
                <a:solidFill>
                  <a:schemeClr val="tx1"/>
                </a:solidFill>
                <a:latin typeface="KoPub돋움체 Medium" panose="00000600000000000000" pitchFamily="2" charset="-127"/>
                <a:ea typeface="KoPub돋움체 Medium" panose="00000600000000000000" pitchFamily="2" charset="-127"/>
              </a:rPr>
              <a:t>, </a:t>
            </a:r>
            <a:r>
              <a:rPr lang="ko-KR" altLang="en-US" sz="900">
                <a:solidFill>
                  <a:schemeClr val="tx1"/>
                </a:solidFill>
                <a:latin typeface="KoPub돋움체 Medium" panose="00000600000000000000" pitchFamily="2" charset="-127"/>
                <a:ea typeface="KoPub돋움체 Medium" panose="00000600000000000000" pitchFamily="2" charset="-127"/>
              </a:rPr>
              <a:t>이를 타겟으로 신약개발 시도하여 성공한 사례</a:t>
            </a:r>
            <a:r>
              <a:rPr lang="en-US" altLang="ko-KR" sz="900">
                <a:solidFill>
                  <a:schemeClr val="tx1"/>
                </a:solidFill>
                <a:latin typeface="KoPub돋움체 Medium" panose="00000600000000000000" pitchFamily="2" charset="-127"/>
                <a:ea typeface="KoPub돋움체 Medium" panose="00000600000000000000" pitchFamily="2" charset="-127"/>
              </a:rPr>
              <a:t>(</a:t>
            </a:r>
            <a:r>
              <a:rPr lang="ko-KR" altLang="en-US" sz="900">
                <a:solidFill>
                  <a:schemeClr val="tx1"/>
                </a:solidFill>
                <a:latin typeface="KoPub돋움체 Medium" panose="00000600000000000000" pitchFamily="2" charset="-127"/>
                <a:ea typeface="KoPub돋움체 Medium" panose="00000600000000000000" pitchFamily="2" charset="-127"/>
              </a:rPr>
              <a:t>유방암</a:t>
            </a:r>
            <a:r>
              <a:rPr lang="en-US" altLang="ko-KR" sz="900">
                <a:solidFill>
                  <a:schemeClr val="tx1"/>
                </a:solidFill>
                <a:latin typeface="KoPub돋움체 Medium" panose="00000600000000000000" pitchFamily="2" charset="-127"/>
                <a:ea typeface="KoPub돋움체 Medium" panose="00000600000000000000" pitchFamily="2" charset="-127"/>
              </a:rPr>
              <a:t>HER2</a:t>
            </a:r>
            <a:r>
              <a:rPr lang="ko-KR" altLang="en-US" sz="900">
                <a:solidFill>
                  <a:schemeClr val="tx1"/>
                </a:solidFill>
                <a:latin typeface="KoPub돋움체 Medium" panose="00000600000000000000" pitchFamily="2" charset="-127"/>
                <a:ea typeface="KoPub돋움체 Medium" panose="00000600000000000000" pitchFamily="2" charset="-127"/>
              </a:rPr>
              <a:t> 타겟 </a:t>
            </a:r>
            <a:r>
              <a:rPr lang="en-US" altLang="ko-KR" sz="900">
                <a:solidFill>
                  <a:schemeClr val="tx1"/>
                </a:solidFill>
                <a:latin typeface="KoPub돋움체 Medium" panose="00000600000000000000" pitchFamily="2" charset="-127"/>
                <a:ea typeface="KoPub돋움체 Medium" panose="00000600000000000000" pitchFamily="2" charset="-127"/>
              </a:rPr>
              <a:t>Trastuzumab, </a:t>
            </a:r>
            <a:r>
              <a:rPr lang="ko-KR" altLang="en-US" sz="900">
                <a:solidFill>
                  <a:schemeClr val="tx1"/>
                </a:solidFill>
                <a:latin typeface="KoPub돋움체 Medium" panose="00000600000000000000" pitchFamily="2" charset="-127"/>
                <a:ea typeface="KoPub돋움체 Medium" panose="00000600000000000000" pitchFamily="2" charset="-127"/>
              </a:rPr>
              <a:t>비소세포폐암</a:t>
            </a:r>
            <a:r>
              <a:rPr lang="en-US" altLang="ko-KR" sz="900">
                <a:solidFill>
                  <a:schemeClr val="tx1"/>
                </a:solidFill>
                <a:latin typeface="KoPub돋움체 Medium" panose="00000600000000000000" pitchFamily="2" charset="-127"/>
                <a:ea typeface="KoPub돋움체 Medium" panose="00000600000000000000" pitchFamily="2" charset="-127"/>
              </a:rPr>
              <a:t>EGFR </a:t>
            </a:r>
            <a:r>
              <a:rPr lang="ko-KR" altLang="en-US" sz="900">
                <a:solidFill>
                  <a:schemeClr val="tx1"/>
                </a:solidFill>
                <a:latin typeface="KoPub돋움체 Medium" panose="00000600000000000000" pitchFamily="2" charset="-127"/>
                <a:ea typeface="KoPub돋움체 Medium" panose="00000600000000000000" pitchFamily="2" charset="-127"/>
              </a:rPr>
              <a:t>타겟 </a:t>
            </a:r>
            <a:r>
              <a:rPr lang="en-US" altLang="ko-KR" sz="900">
                <a:solidFill>
                  <a:schemeClr val="tx1"/>
                </a:solidFill>
                <a:latin typeface="KoPub돋움체 Medium" panose="00000600000000000000" pitchFamily="2" charset="-127"/>
                <a:ea typeface="KoPub돋움체 Medium" panose="00000600000000000000" pitchFamily="2" charset="-127"/>
              </a:rPr>
              <a:t>Erlotinib </a:t>
            </a:r>
            <a:r>
              <a:rPr lang="ko-KR" altLang="en-US" sz="900">
                <a:solidFill>
                  <a:schemeClr val="tx1"/>
                </a:solidFill>
                <a:latin typeface="KoPub돋움체 Medium" panose="00000600000000000000" pitchFamily="2" charset="-127"/>
                <a:ea typeface="KoPub돋움체 Medium" panose="00000600000000000000" pitchFamily="2" charset="-127"/>
              </a:rPr>
              <a:t>등</a:t>
            </a:r>
            <a:r>
              <a:rPr lang="en-US" altLang="ko-KR" sz="900">
                <a:solidFill>
                  <a:schemeClr val="tx1"/>
                </a:solidFill>
                <a:latin typeface="KoPub돋움체 Medium" panose="00000600000000000000" pitchFamily="2" charset="-127"/>
                <a:ea typeface="KoPub돋움체 Medium" panose="00000600000000000000" pitchFamily="2" charset="-127"/>
              </a:rPr>
              <a:t>)</a:t>
            </a:r>
            <a:r>
              <a:rPr lang="ko-KR" altLang="en-US" sz="900">
                <a:solidFill>
                  <a:schemeClr val="tx1"/>
                </a:solidFill>
                <a:latin typeface="KoPub돋움체 Medium" panose="00000600000000000000" pitchFamily="2" charset="-127"/>
                <a:ea typeface="KoPub돋움체 Medium" panose="00000600000000000000" pitchFamily="2" charset="-127"/>
              </a:rPr>
              <a:t> 다수</a:t>
            </a:r>
            <a:r>
              <a:rPr lang="en-US" altLang="ko-KR" sz="900">
                <a:solidFill>
                  <a:schemeClr val="tx1"/>
                </a:solidFill>
                <a:latin typeface="KoPub돋움체 Medium" panose="00000600000000000000" pitchFamily="2" charset="-127"/>
                <a:ea typeface="KoPub돋움체 Medium" panose="00000600000000000000" pitchFamily="2" charset="-127"/>
              </a:rPr>
              <a:t>(</a:t>
            </a:r>
            <a:r>
              <a:rPr lang="ko-KR" altLang="en-US" sz="900" err="1">
                <a:solidFill>
                  <a:schemeClr val="tx1"/>
                </a:solidFill>
                <a:latin typeface="KoPub돋움체 Medium" panose="00000600000000000000" pitchFamily="2" charset="-127"/>
                <a:ea typeface="KoPub돋움체 Medium" panose="00000600000000000000" pitchFamily="2" charset="-127"/>
              </a:rPr>
              <a:t>진동훈</a:t>
            </a:r>
            <a:r>
              <a:rPr lang="en-US" altLang="ko-KR" sz="900">
                <a:solidFill>
                  <a:schemeClr val="tx1"/>
                </a:solidFill>
                <a:latin typeface="KoPub돋움체 Medium" panose="00000600000000000000" pitchFamily="2" charset="-127"/>
                <a:ea typeface="KoPub돋움체 Medium" panose="00000600000000000000" pitchFamily="2" charset="-127"/>
              </a:rPr>
              <a:t>, 2016)</a:t>
            </a:r>
          </a:p>
        </p:txBody>
      </p:sp>
      <p:graphicFrame>
        <p:nvGraphicFramePr>
          <p:cNvPr id="36" name="표 35">
            <a:extLst>
              <a:ext uri="{FF2B5EF4-FFF2-40B4-BE49-F238E27FC236}">
                <a16:creationId xmlns:a16="http://schemas.microsoft.com/office/drawing/2014/main" id="{8262EE74-B1DF-3310-0EC0-8B7DCE01A82D}"/>
              </a:ext>
            </a:extLst>
          </p:cNvPr>
          <p:cNvGraphicFramePr>
            <a:graphicFrameLocks noGrp="1"/>
          </p:cNvGraphicFramePr>
          <p:nvPr>
            <p:extLst>
              <p:ext uri="{D42A27DB-BD31-4B8C-83A1-F6EECF244321}">
                <p14:modId xmlns:p14="http://schemas.microsoft.com/office/powerpoint/2010/main" val="850709289"/>
              </p:ext>
            </p:extLst>
          </p:nvPr>
        </p:nvGraphicFramePr>
        <p:xfrm>
          <a:off x="589150" y="3995463"/>
          <a:ext cx="4355430" cy="1526545"/>
        </p:xfrm>
        <a:graphic>
          <a:graphicData uri="http://schemas.openxmlformats.org/drawingml/2006/table">
            <a:tbl>
              <a:tblPr/>
              <a:tblGrid>
                <a:gridCol w="1754352">
                  <a:extLst>
                    <a:ext uri="{9D8B030D-6E8A-4147-A177-3AD203B41FA5}">
                      <a16:colId xmlns:a16="http://schemas.microsoft.com/office/drawing/2014/main" val="4124103761"/>
                    </a:ext>
                  </a:extLst>
                </a:gridCol>
                <a:gridCol w="867026">
                  <a:extLst>
                    <a:ext uri="{9D8B030D-6E8A-4147-A177-3AD203B41FA5}">
                      <a16:colId xmlns:a16="http://schemas.microsoft.com/office/drawing/2014/main" val="1222539501"/>
                    </a:ext>
                  </a:extLst>
                </a:gridCol>
                <a:gridCol w="867026">
                  <a:extLst>
                    <a:ext uri="{9D8B030D-6E8A-4147-A177-3AD203B41FA5}">
                      <a16:colId xmlns:a16="http://schemas.microsoft.com/office/drawing/2014/main" val="3633249556"/>
                    </a:ext>
                  </a:extLst>
                </a:gridCol>
                <a:gridCol w="867026">
                  <a:extLst>
                    <a:ext uri="{9D8B030D-6E8A-4147-A177-3AD203B41FA5}">
                      <a16:colId xmlns:a16="http://schemas.microsoft.com/office/drawing/2014/main" val="3674163251"/>
                    </a:ext>
                  </a:extLst>
                </a:gridCol>
              </a:tblGrid>
              <a:tr h="281039">
                <a:tc rowSpan="2">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Likelihood of Approval</a:t>
                      </a:r>
                    </a:p>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현 임상단계에서 승인 가능성</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a:t>
                      </a:r>
                    </a:p>
                  </a:txBody>
                  <a:tcPr marL="36000" marR="36000" marT="635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 to Approval</a:t>
                      </a:r>
                    </a:p>
                  </a:txBody>
                  <a:tcPr marL="36000" marR="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38D"/>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II to Approval</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III to Approval</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929641847"/>
                  </a:ext>
                </a:extLst>
              </a:tr>
              <a:tr h="160765">
                <a:tc vMerge="1">
                  <a:txBody>
                    <a:bodyPr/>
                    <a:lstStyle/>
                    <a:p>
                      <a:pPr marL="0" algn="ctr" rtl="0" eaLnBrk="1" fontAlgn="b" latinLnBrk="1" hangingPunct="1">
                        <a:spcBef>
                          <a:spcPts val="0"/>
                        </a:spcBef>
                        <a:spcAft>
                          <a:spcPts val="0"/>
                        </a:spcAft>
                      </a:pP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 LOA</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E49E2"/>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II LOA</a:t>
                      </a:r>
                    </a:p>
                  </a:txBody>
                  <a:tcPr marL="36000" marR="36000" marT="635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E49E2"/>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III LOA</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2846275451"/>
                  </a:ext>
                </a:extLst>
              </a:tr>
              <a:tr h="166670">
                <a:tc>
                  <a:txBody>
                    <a:bodyPr/>
                    <a:lstStyle/>
                    <a:p>
                      <a:pPr algn="l" fontAlgn="b"/>
                      <a:r>
                        <a:rPr lang="en-US" sz="900" b="1" i="0" u="none" strike="noStrike">
                          <a:solidFill>
                            <a:schemeClr val="tx1"/>
                          </a:solidFill>
                          <a:effectLst/>
                          <a:latin typeface="KoPub돋움체 Medium" panose="00000600000000000000" pitchFamily="2" charset="-127"/>
                          <a:ea typeface="KoPub돋움체 Medium" panose="00000600000000000000" pitchFamily="2" charset="-127"/>
                        </a:rPr>
                        <a:t>All Indication</a:t>
                      </a:r>
                    </a:p>
                  </a:txBody>
                  <a:tcPr marL="36000" marR="36000" marT="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13.8%</a:t>
                      </a:r>
                    </a:p>
                  </a:txBody>
                  <a:tcPr marL="36000" marR="36000" marT="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21.0%</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59.0%</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9893096"/>
                  </a:ext>
                </a:extLst>
              </a:tr>
              <a:tr h="166670">
                <a:tc>
                  <a:txBody>
                    <a:bodyPr/>
                    <a:lstStyle/>
                    <a:p>
                      <a:pPr marL="0" marR="0" lvl="0" indent="0" algn="r" defTabSz="914400" rtl="0" eaLnBrk="1" fontAlgn="b" latinLnBrk="1" hangingPunct="1">
                        <a:lnSpc>
                          <a:spcPct val="100000"/>
                        </a:lnSpc>
                        <a:spcBef>
                          <a:spcPts val="0"/>
                        </a:spcBef>
                        <a:spcAft>
                          <a:spcPts val="0"/>
                        </a:spcAft>
                        <a:buClrTx/>
                        <a:buSzTx/>
                        <a:buFontTx/>
                        <a:buNone/>
                        <a:tabLst/>
                        <a:defRPr/>
                      </a:pP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Lead Indication</a:t>
                      </a:r>
                      <a:endParaRPr lang="ko-KR" altLang="en-US"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21.6%</a:t>
                      </a:r>
                    </a:p>
                  </a:txBody>
                  <a:tcPr marL="36000" marR="36000" marT="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26.4%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67.7%</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090225"/>
                  </a:ext>
                </a:extLst>
              </a:tr>
              <a:tr h="166670">
                <a:tc>
                  <a:txBody>
                    <a:bodyPr/>
                    <a:lstStyle/>
                    <a:p>
                      <a:pPr algn="r" fontAlgn="b"/>
                      <a:r>
                        <a:rPr lang="en-US" sz="900" b="0" i="0" u="none" strike="noStrike">
                          <a:solidFill>
                            <a:schemeClr val="tx1"/>
                          </a:solidFill>
                          <a:effectLst/>
                          <a:latin typeface="KoPub돋움체 Medium" panose="00000600000000000000" pitchFamily="2" charset="-127"/>
                          <a:ea typeface="KoPub돋움체 Medium" panose="00000600000000000000" pitchFamily="2" charset="-127"/>
                        </a:rPr>
                        <a:t> With Biomarker</a:t>
                      </a:r>
                    </a:p>
                  </a:txBody>
                  <a:tcPr marL="36000" marR="36000" marT="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10.3%</a:t>
                      </a:r>
                    </a:p>
                  </a:txBody>
                  <a:tcPr marL="36000" marR="36000" marT="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23.2%</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60.2%</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8423819"/>
                  </a:ext>
                </a:extLst>
              </a:tr>
              <a:tr h="166670">
                <a:tc>
                  <a:txBody>
                    <a:bodyPr/>
                    <a:lstStyle/>
                    <a:p>
                      <a:pPr marL="0" algn="l"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Oncology</a:t>
                      </a:r>
                      <a:endPar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2"/>
                      </a:solidFill>
                      <a:prstDash val="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3.4%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2"/>
                      </a:solidFill>
                      <a:prstDash val="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6.7%</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2"/>
                      </a:solidFill>
                      <a:prstDash val="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35.5%</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2"/>
                      </a:solidFill>
                      <a:prstDash val="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2031252"/>
                  </a:ext>
                </a:extLst>
              </a:tr>
              <a:tr h="166670">
                <a:tc>
                  <a:txBody>
                    <a:bodyPr/>
                    <a:lstStyle/>
                    <a:p>
                      <a:pPr marL="0" marR="0" lvl="0" indent="0" algn="r" defTabSz="914400" rtl="0" eaLnBrk="1" fontAlgn="b" latinLnBrk="1" hangingPunct="1">
                        <a:lnSpc>
                          <a:spcPct val="100000"/>
                        </a:lnSpc>
                        <a:spcBef>
                          <a:spcPts val="0"/>
                        </a:spcBef>
                        <a:spcAft>
                          <a:spcPts val="0"/>
                        </a:spcAft>
                        <a:buClrTx/>
                        <a:buSzTx/>
                        <a:buFontTx/>
                        <a:buNone/>
                        <a:tabLst/>
                        <a:defRPr/>
                      </a:pP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Lead Indication</a:t>
                      </a:r>
                      <a:endParaRPr lang="ko-KR" altLang="en-US"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11.4%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13.1%</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48.5%</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482527"/>
                  </a:ext>
                </a:extLst>
              </a:tr>
              <a:tr h="166670">
                <a:tc>
                  <a:txBody>
                    <a:bodyPr/>
                    <a:lstStyle/>
                    <a:p>
                      <a:pPr algn="r" fontAlgn="b"/>
                      <a:r>
                        <a:rPr lang="en-US" sz="900" b="0" i="0" u="none" strike="noStrike">
                          <a:solidFill>
                            <a:schemeClr val="tx1"/>
                          </a:solidFill>
                          <a:effectLst/>
                          <a:latin typeface="KoPub돋움체 Medium" panose="00000600000000000000" pitchFamily="2" charset="-127"/>
                          <a:ea typeface="KoPub돋움체 Medium" panose="00000600000000000000" pitchFamily="2" charset="-127"/>
                        </a:rPr>
                        <a:t>With Biomarker</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10.7%</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24.7%</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63.6%</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910098"/>
                  </a:ext>
                </a:extLst>
              </a:tr>
            </a:tbl>
          </a:graphicData>
        </a:graphic>
      </p:graphicFrame>
      <p:sp>
        <p:nvSpPr>
          <p:cNvPr id="37" name="직사각형 36">
            <a:extLst>
              <a:ext uri="{FF2B5EF4-FFF2-40B4-BE49-F238E27FC236}">
                <a16:creationId xmlns:a16="http://schemas.microsoft.com/office/drawing/2014/main" id="{88BF1965-6285-A93A-88C6-DF982E3071FE}"/>
              </a:ext>
            </a:extLst>
          </p:cNvPr>
          <p:cNvSpPr/>
          <p:nvPr/>
        </p:nvSpPr>
        <p:spPr>
          <a:xfrm>
            <a:off x="502976" y="3529103"/>
            <a:ext cx="8921958" cy="2735671"/>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
        <p:nvSpPr>
          <p:cNvPr id="18" name="TextBox 17">
            <a:extLst>
              <a:ext uri="{FF2B5EF4-FFF2-40B4-BE49-F238E27FC236}">
                <a16:creationId xmlns:a16="http://schemas.microsoft.com/office/drawing/2014/main" id="{84D113D4-97CC-80B6-A2C1-94BD7831A5F0}"/>
              </a:ext>
            </a:extLst>
          </p:cNvPr>
          <p:cNvSpPr txBox="1"/>
          <p:nvPr/>
        </p:nvSpPr>
        <p:spPr>
          <a:xfrm>
            <a:off x="4195012" y="6901457"/>
            <a:ext cx="5710988" cy="3647152"/>
          </a:xfrm>
          <a:prstGeom prst="rect">
            <a:avLst/>
          </a:prstGeom>
          <a:noFill/>
        </p:spPr>
        <p:txBody>
          <a:bodyPr wrap="square">
            <a:spAutoFit/>
          </a:bodyPr>
          <a:lstStyle/>
          <a:p>
            <a:r>
              <a:rPr lang="ko-KR" altLang="en-US" sz="1050" err="1"/>
              <a:t>BioMedTracker</a:t>
            </a:r>
            <a:r>
              <a:rPr lang="ko-KR" altLang="en-US" sz="1050"/>
              <a:t> </a:t>
            </a:r>
            <a:r>
              <a:rPr lang="ko-KR" altLang="en-US" sz="1050" err="1"/>
              <a:t>assigns</a:t>
            </a:r>
            <a:r>
              <a:rPr lang="ko-KR" altLang="en-US" sz="1050"/>
              <a:t> </a:t>
            </a:r>
            <a:r>
              <a:rPr lang="ko-KR" altLang="en-US" sz="1050" err="1"/>
              <a:t>a</a:t>
            </a:r>
            <a:r>
              <a:rPr lang="ko-KR" altLang="en-US" sz="1050"/>
              <a:t> </a:t>
            </a:r>
            <a:r>
              <a:rPr lang="ko-KR" altLang="en-US" sz="1050" err="1"/>
              <a:t>unique</a:t>
            </a:r>
            <a:r>
              <a:rPr lang="ko-KR" altLang="en-US" sz="1050"/>
              <a:t> </a:t>
            </a:r>
            <a:r>
              <a:rPr lang="ko-KR" altLang="en-US" sz="1050" err="1"/>
              <a:t>internal</a:t>
            </a:r>
            <a:r>
              <a:rPr lang="ko-KR" altLang="en-US" sz="1050"/>
              <a:t> </a:t>
            </a:r>
            <a:r>
              <a:rPr lang="ko-KR" altLang="en-US" sz="1050" err="1"/>
              <a:t>identifier</a:t>
            </a:r>
            <a:r>
              <a:rPr lang="ko-KR" altLang="en-US" sz="1050"/>
              <a:t> </a:t>
            </a:r>
            <a:r>
              <a:rPr lang="ko-KR" altLang="en-US" sz="1050" err="1"/>
              <a:t>that</a:t>
            </a:r>
            <a:r>
              <a:rPr lang="ko-KR" altLang="en-US" sz="1050"/>
              <a:t> </a:t>
            </a:r>
            <a:r>
              <a:rPr lang="ko-KR" altLang="en-US" sz="1050" err="1"/>
              <a:t>can</a:t>
            </a:r>
            <a:r>
              <a:rPr lang="ko-KR" altLang="en-US" sz="1050"/>
              <a:t> </a:t>
            </a:r>
            <a:r>
              <a:rPr lang="ko-KR" altLang="en-US" sz="1050" err="1"/>
              <a:t>be</a:t>
            </a:r>
            <a:r>
              <a:rPr lang="ko-KR" altLang="en-US" sz="1050"/>
              <a:t> </a:t>
            </a:r>
            <a:r>
              <a:rPr lang="ko-KR" altLang="en-US" sz="1050" err="1"/>
              <a:t>used</a:t>
            </a:r>
            <a:r>
              <a:rPr lang="ko-KR" altLang="en-US" sz="1050"/>
              <a:t> </a:t>
            </a:r>
            <a:r>
              <a:rPr lang="ko-KR" altLang="en-US" sz="1050" err="1"/>
              <a:t>to</a:t>
            </a:r>
            <a:r>
              <a:rPr lang="ko-KR" altLang="en-US" sz="1050"/>
              <a:t> </a:t>
            </a:r>
            <a:r>
              <a:rPr lang="ko-KR" altLang="en-US" sz="1050" err="1"/>
              <a:t>isolate</a:t>
            </a:r>
            <a:r>
              <a:rPr lang="ko-KR" altLang="en-US" sz="1050"/>
              <a:t> </a:t>
            </a:r>
            <a:r>
              <a:rPr lang="ko-KR" altLang="en-US" sz="1050" err="1"/>
              <a:t>all</a:t>
            </a:r>
            <a:r>
              <a:rPr lang="ko-KR" altLang="en-US" sz="1050"/>
              <a:t> </a:t>
            </a:r>
            <a:r>
              <a:rPr lang="ko-KR" altLang="en-US" sz="1050" err="1"/>
              <a:t>development</a:t>
            </a:r>
            <a:r>
              <a:rPr lang="ko-KR" altLang="en-US" sz="1050"/>
              <a:t> </a:t>
            </a:r>
            <a:r>
              <a:rPr lang="ko-KR" altLang="en-US" sz="1050" err="1"/>
              <a:t>paths</a:t>
            </a:r>
            <a:r>
              <a:rPr lang="ko-KR" altLang="en-US" sz="1050"/>
              <a:t>. In </a:t>
            </a:r>
            <a:r>
              <a:rPr lang="ko-KR" altLang="en-US" sz="1050" err="1"/>
              <a:t>addition</a:t>
            </a:r>
            <a:r>
              <a:rPr lang="ko-KR" altLang="en-US" sz="1050"/>
              <a:t> </a:t>
            </a:r>
            <a:r>
              <a:rPr lang="ko-KR" altLang="en-US" sz="1050" err="1"/>
              <a:t>to</a:t>
            </a:r>
            <a:r>
              <a:rPr lang="ko-KR" altLang="en-US" sz="1050"/>
              <a:t> </a:t>
            </a:r>
            <a:r>
              <a:rPr lang="ko-KR" altLang="en-US" sz="1050" err="1"/>
              <a:t>tracking</a:t>
            </a:r>
            <a:r>
              <a:rPr lang="ko-KR" altLang="en-US" sz="1050"/>
              <a:t> </a:t>
            </a:r>
            <a:r>
              <a:rPr lang="ko-KR" altLang="en-US" sz="1050" err="1"/>
              <a:t>the</a:t>
            </a:r>
            <a:r>
              <a:rPr lang="ko-KR" altLang="en-US" sz="1050"/>
              <a:t> </a:t>
            </a:r>
            <a:r>
              <a:rPr lang="ko-KR" altLang="en-US" sz="1050" err="1"/>
              <a:t>phase</a:t>
            </a:r>
            <a:r>
              <a:rPr lang="ko-KR" altLang="en-US" sz="1050"/>
              <a:t> of </a:t>
            </a:r>
            <a:r>
              <a:rPr lang="ko-KR" altLang="en-US" sz="1050" err="1"/>
              <a:t>development</a:t>
            </a:r>
            <a:r>
              <a:rPr lang="ko-KR" altLang="en-US" sz="1050"/>
              <a:t>, </a:t>
            </a:r>
            <a:r>
              <a:rPr lang="ko-KR" altLang="en-US" sz="1050" err="1"/>
              <a:t>BioMedTracker</a:t>
            </a:r>
            <a:r>
              <a:rPr lang="ko-KR" altLang="en-US" sz="1050"/>
              <a:t> </a:t>
            </a:r>
            <a:r>
              <a:rPr lang="ko-KR" altLang="en-US" sz="1050" err="1"/>
              <a:t>assigns</a:t>
            </a:r>
            <a:r>
              <a:rPr lang="ko-KR" altLang="en-US" sz="1050"/>
              <a:t> ‘</a:t>
            </a:r>
            <a:r>
              <a:rPr lang="ko-KR" altLang="en-US" sz="1050" err="1"/>
              <a:t>lead</a:t>
            </a:r>
            <a:r>
              <a:rPr lang="ko-KR" altLang="en-US" sz="1050"/>
              <a:t>’ </a:t>
            </a:r>
            <a:r>
              <a:rPr lang="ko-KR" altLang="en-US" sz="1050" err="1"/>
              <a:t>status</a:t>
            </a:r>
            <a:r>
              <a:rPr lang="ko-KR" altLang="en-US" sz="1050"/>
              <a:t> </a:t>
            </a:r>
            <a:r>
              <a:rPr lang="ko-KR" altLang="en-US" sz="1050" err="1"/>
              <a:t>to</a:t>
            </a:r>
            <a:r>
              <a:rPr lang="ko-KR" altLang="en-US" sz="1050"/>
              <a:t> </a:t>
            </a:r>
            <a:r>
              <a:rPr lang="ko-KR" altLang="en-US" sz="1050" err="1"/>
              <a:t>certain</a:t>
            </a:r>
            <a:r>
              <a:rPr lang="ko-KR" altLang="en-US" sz="1050"/>
              <a:t> </a:t>
            </a:r>
            <a:r>
              <a:rPr lang="ko-KR" altLang="en-US" sz="1050" err="1"/>
              <a:t>development</a:t>
            </a:r>
            <a:r>
              <a:rPr lang="ko-KR" altLang="en-US" sz="1050"/>
              <a:t> </a:t>
            </a:r>
            <a:r>
              <a:rPr lang="ko-KR" altLang="en-US" sz="1050" err="1"/>
              <a:t>paths</a:t>
            </a:r>
            <a:r>
              <a:rPr lang="ko-KR" altLang="en-US" sz="1050"/>
              <a:t>. </a:t>
            </a:r>
            <a:r>
              <a:rPr lang="ko-KR" altLang="en-US" sz="1050" err="1"/>
              <a:t>This</a:t>
            </a:r>
            <a:r>
              <a:rPr lang="ko-KR" altLang="en-US" sz="1050"/>
              <a:t> </a:t>
            </a:r>
            <a:r>
              <a:rPr lang="ko-KR" altLang="en-US" sz="1050" err="1"/>
              <a:t>is</a:t>
            </a:r>
            <a:r>
              <a:rPr lang="ko-KR" altLang="en-US" sz="1050"/>
              <a:t> </a:t>
            </a:r>
            <a:r>
              <a:rPr lang="ko-KR" altLang="en-US" sz="1050" err="1"/>
              <a:t>used</a:t>
            </a:r>
            <a:r>
              <a:rPr lang="ko-KR" altLang="en-US" sz="1050"/>
              <a:t> </a:t>
            </a:r>
            <a:r>
              <a:rPr lang="ko-KR" altLang="en-US" sz="1050" err="1"/>
              <a:t>to</a:t>
            </a:r>
            <a:r>
              <a:rPr lang="ko-KR" altLang="en-US" sz="1050"/>
              <a:t> </a:t>
            </a:r>
            <a:r>
              <a:rPr lang="ko-KR" altLang="en-US" sz="1050" err="1"/>
              <a:t>denote</a:t>
            </a:r>
            <a:r>
              <a:rPr lang="ko-KR" altLang="en-US" sz="1050"/>
              <a:t> </a:t>
            </a:r>
            <a:r>
              <a:rPr lang="ko-KR" altLang="en-US" sz="1050" err="1"/>
              <a:t>the</a:t>
            </a:r>
            <a:r>
              <a:rPr lang="ko-KR" altLang="en-US" sz="1050"/>
              <a:t> </a:t>
            </a:r>
            <a:r>
              <a:rPr lang="ko-KR" altLang="en-US" sz="1050" err="1"/>
              <a:t>most</a:t>
            </a:r>
            <a:r>
              <a:rPr lang="ko-KR" altLang="en-US" sz="1050"/>
              <a:t> </a:t>
            </a:r>
            <a:r>
              <a:rPr lang="ko-KR" altLang="en-US" sz="1050" err="1"/>
              <a:t>advanced</a:t>
            </a:r>
            <a:r>
              <a:rPr lang="ko-KR" altLang="en-US" sz="1050"/>
              <a:t> </a:t>
            </a:r>
            <a:r>
              <a:rPr lang="ko-KR" altLang="en-US" sz="1050" err="1"/>
              <a:t>indication</a:t>
            </a:r>
            <a:r>
              <a:rPr lang="ko-KR" altLang="en-US" sz="1050"/>
              <a:t> </a:t>
            </a:r>
            <a:r>
              <a:rPr lang="ko-KR" altLang="en-US" sz="1050" err="1"/>
              <a:t>in</a:t>
            </a:r>
            <a:r>
              <a:rPr lang="ko-KR" altLang="en-US" sz="1050"/>
              <a:t> </a:t>
            </a:r>
            <a:r>
              <a:rPr lang="ko-KR" altLang="en-US" sz="1050" err="1"/>
              <a:t>clinical</a:t>
            </a:r>
            <a:r>
              <a:rPr lang="ko-KR" altLang="en-US" sz="1050"/>
              <a:t> </a:t>
            </a:r>
            <a:r>
              <a:rPr lang="ko-KR" altLang="en-US" sz="1050" err="1"/>
              <a:t>development</a:t>
            </a:r>
            <a:r>
              <a:rPr lang="ko-KR" altLang="en-US" sz="1050"/>
              <a:t> </a:t>
            </a:r>
            <a:r>
              <a:rPr lang="ko-KR" altLang="en-US" sz="1050" err="1"/>
              <a:t>for</a:t>
            </a:r>
            <a:r>
              <a:rPr lang="ko-KR" altLang="en-US" sz="1050"/>
              <a:t> </a:t>
            </a:r>
            <a:r>
              <a:rPr lang="ko-KR" altLang="en-US" sz="1050" err="1"/>
              <a:t>a</a:t>
            </a:r>
            <a:r>
              <a:rPr lang="ko-KR" altLang="en-US" sz="1050"/>
              <a:t> </a:t>
            </a:r>
            <a:r>
              <a:rPr lang="ko-KR" altLang="en-US" sz="1050" err="1"/>
              <a:t>specific</a:t>
            </a:r>
            <a:r>
              <a:rPr lang="ko-KR" altLang="en-US" sz="1050"/>
              <a:t> </a:t>
            </a:r>
            <a:r>
              <a:rPr lang="ko-KR" altLang="en-US" sz="1050" err="1"/>
              <a:t>drug</a:t>
            </a:r>
            <a:r>
              <a:rPr lang="ko-KR" altLang="en-US" sz="1050"/>
              <a:t>. </a:t>
            </a:r>
            <a:r>
              <a:rPr lang="ko-KR" altLang="en-US" sz="1050" b="1" err="1"/>
              <a:t>Drugs</a:t>
            </a:r>
            <a:r>
              <a:rPr lang="ko-KR" altLang="en-US" sz="1050" b="1"/>
              <a:t> </a:t>
            </a:r>
            <a:r>
              <a:rPr lang="ko-KR" altLang="en-US" sz="1050" b="1" err="1"/>
              <a:t>can</a:t>
            </a:r>
            <a:r>
              <a:rPr lang="ko-KR" altLang="en-US" sz="1050" b="1"/>
              <a:t> </a:t>
            </a:r>
            <a:r>
              <a:rPr lang="ko-KR" altLang="en-US" sz="1050" b="1" err="1"/>
              <a:t>only</a:t>
            </a:r>
            <a:r>
              <a:rPr lang="ko-KR" altLang="en-US" sz="1050" b="1"/>
              <a:t> </a:t>
            </a:r>
            <a:r>
              <a:rPr lang="ko-KR" altLang="en-US" sz="1050" b="1" err="1"/>
              <a:t>have</a:t>
            </a:r>
            <a:r>
              <a:rPr lang="ko-KR" altLang="en-US" sz="1050" b="1"/>
              <a:t> </a:t>
            </a:r>
            <a:r>
              <a:rPr lang="ko-KR" altLang="en-US" sz="1050" b="1" err="1"/>
              <a:t>one</a:t>
            </a:r>
            <a:r>
              <a:rPr lang="ko-KR" altLang="en-US" sz="1050" b="1"/>
              <a:t> </a:t>
            </a:r>
            <a:r>
              <a:rPr lang="ko-KR" altLang="en-US" sz="1050" b="1" err="1"/>
              <a:t>lead</a:t>
            </a:r>
            <a:r>
              <a:rPr lang="ko-KR" altLang="en-US" sz="1050" b="1"/>
              <a:t> </a:t>
            </a:r>
            <a:r>
              <a:rPr lang="ko-KR" altLang="en-US" sz="1050" b="1" err="1"/>
              <a:t>development</a:t>
            </a:r>
            <a:r>
              <a:rPr lang="ko-KR" altLang="en-US" sz="1050" b="1"/>
              <a:t> </a:t>
            </a:r>
            <a:r>
              <a:rPr lang="ko-KR" altLang="en-US" sz="1050" b="1" err="1"/>
              <a:t>path</a:t>
            </a:r>
            <a:r>
              <a:rPr lang="ko-KR" altLang="en-US" sz="1050"/>
              <a:t>, </a:t>
            </a:r>
            <a:r>
              <a:rPr lang="ko-KR" altLang="en-US" sz="1050" err="1"/>
              <a:t>except</a:t>
            </a:r>
            <a:r>
              <a:rPr lang="ko-KR" altLang="en-US" sz="1050"/>
              <a:t> </a:t>
            </a:r>
            <a:r>
              <a:rPr lang="ko-KR" altLang="en-US" sz="1050" err="1"/>
              <a:t>in</a:t>
            </a:r>
            <a:r>
              <a:rPr lang="ko-KR" altLang="en-US" sz="1050"/>
              <a:t> </a:t>
            </a:r>
            <a:r>
              <a:rPr lang="ko-KR" altLang="en-US" sz="1050" err="1"/>
              <a:t>specific</a:t>
            </a:r>
            <a:r>
              <a:rPr lang="ko-KR" altLang="en-US" sz="1050"/>
              <a:t> </a:t>
            </a:r>
            <a:r>
              <a:rPr lang="ko-KR" altLang="en-US" sz="1050" err="1"/>
              <a:t>circumstances</a:t>
            </a:r>
            <a:r>
              <a:rPr lang="ko-KR" altLang="en-US" sz="1050"/>
              <a:t> </a:t>
            </a:r>
            <a:r>
              <a:rPr lang="ko-KR" altLang="en-US" sz="1050" err="1"/>
              <a:t>where</a:t>
            </a:r>
            <a:r>
              <a:rPr lang="ko-KR" altLang="en-US" sz="1050"/>
              <a:t> </a:t>
            </a:r>
            <a:r>
              <a:rPr lang="ko-KR" altLang="en-US" sz="1050" err="1"/>
              <a:t>two</a:t>
            </a:r>
            <a:r>
              <a:rPr lang="ko-KR" altLang="en-US" sz="1050"/>
              <a:t> </a:t>
            </a:r>
            <a:r>
              <a:rPr lang="ko-KR" altLang="en-US" sz="1050" err="1"/>
              <a:t>development</a:t>
            </a:r>
            <a:r>
              <a:rPr lang="ko-KR" altLang="en-US" sz="1050"/>
              <a:t> </a:t>
            </a:r>
            <a:r>
              <a:rPr lang="ko-KR" altLang="en-US" sz="1050" err="1"/>
              <a:t>paths</a:t>
            </a:r>
            <a:r>
              <a:rPr lang="ko-KR" altLang="en-US" sz="1050"/>
              <a:t> </a:t>
            </a:r>
            <a:r>
              <a:rPr lang="ko-KR" altLang="en-US" sz="1050" err="1"/>
              <a:t>are</a:t>
            </a:r>
            <a:r>
              <a:rPr lang="ko-KR" altLang="en-US" sz="1050"/>
              <a:t> </a:t>
            </a:r>
            <a:r>
              <a:rPr lang="ko-KR" altLang="en-US" sz="1050" err="1"/>
              <a:t>being</a:t>
            </a:r>
            <a:r>
              <a:rPr lang="ko-KR" altLang="en-US" sz="1050"/>
              <a:t> </a:t>
            </a:r>
            <a:r>
              <a:rPr lang="ko-KR" altLang="en-US" sz="1050" err="1"/>
              <a:t>developed</a:t>
            </a:r>
            <a:r>
              <a:rPr lang="ko-KR" altLang="en-US" sz="1050"/>
              <a:t> </a:t>
            </a:r>
            <a:r>
              <a:rPr lang="ko-KR" altLang="en-US" sz="1050" err="1"/>
              <a:t>simultaneously</a:t>
            </a:r>
            <a:r>
              <a:rPr lang="ko-KR" altLang="en-US" sz="1050"/>
              <a:t> (</a:t>
            </a:r>
            <a:r>
              <a:rPr lang="ko-KR" altLang="en-US" sz="1050" err="1"/>
              <a:t>e.g</a:t>
            </a:r>
            <a:r>
              <a:rPr lang="ko-KR" altLang="en-US" sz="1050"/>
              <a:t>., </a:t>
            </a:r>
            <a:r>
              <a:rPr lang="ko-KR" altLang="en-US" sz="1050" err="1"/>
              <a:t>type</a:t>
            </a:r>
            <a:r>
              <a:rPr lang="ko-KR" altLang="en-US" sz="1050"/>
              <a:t> </a:t>
            </a:r>
            <a:r>
              <a:rPr lang="ko-KR" altLang="en-US" sz="1050" err="1"/>
              <a:t>I</a:t>
            </a:r>
            <a:r>
              <a:rPr lang="ko-KR" altLang="en-US" sz="1050"/>
              <a:t> and </a:t>
            </a:r>
            <a:r>
              <a:rPr lang="ko-KR" altLang="en-US" sz="1050" err="1"/>
              <a:t>type</a:t>
            </a:r>
            <a:r>
              <a:rPr lang="ko-KR" altLang="en-US" sz="1050"/>
              <a:t> II </a:t>
            </a:r>
            <a:r>
              <a:rPr lang="ko-KR" altLang="en-US" sz="1050" err="1"/>
              <a:t>diabetes</a:t>
            </a:r>
            <a:r>
              <a:rPr lang="ko-KR" altLang="en-US" sz="1050" b="1"/>
              <a:t>). </a:t>
            </a:r>
            <a:r>
              <a:rPr lang="ko-KR" altLang="en-US" sz="1050" b="1" err="1"/>
              <a:t>For</a:t>
            </a:r>
            <a:r>
              <a:rPr lang="ko-KR" altLang="en-US" sz="1050" b="1"/>
              <a:t> </a:t>
            </a:r>
            <a:r>
              <a:rPr lang="ko-KR" altLang="en-US" sz="1050" b="1" err="1"/>
              <a:t>example</a:t>
            </a:r>
            <a:r>
              <a:rPr lang="ko-KR" altLang="en-US" sz="1050" b="1"/>
              <a:t>, </a:t>
            </a:r>
            <a:r>
              <a:rPr lang="ko-KR" altLang="en-US" sz="1050" b="1" err="1"/>
              <a:t>the</a:t>
            </a:r>
            <a:r>
              <a:rPr lang="ko-KR" altLang="en-US" sz="1050" b="1"/>
              <a:t> </a:t>
            </a:r>
            <a:r>
              <a:rPr lang="ko-KR" altLang="en-US" sz="1050" b="1" err="1"/>
              <a:t>Avastin</a:t>
            </a:r>
            <a:r>
              <a:rPr lang="ko-KR" altLang="en-US" sz="1050" b="1"/>
              <a:t> (</a:t>
            </a:r>
            <a:r>
              <a:rPr lang="ko-KR" altLang="en-US" sz="1050" b="1" err="1"/>
              <a:t>bevacizumab</a:t>
            </a:r>
            <a:r>
              <a:rPr lang="ko-KR" altLang="en-US" sz="1050" b="1"/>
              <a:t>) </a:t>
            </a:r>
            <a:r>
              <a:rPr lang="ko-KR" altLang="en-US" sz="1050" b="1" err="1"/>
              <a:t>colorectal</a:t>
            </a:r>
            <a:r>
              <a:rPr lang="ko-KR" altLang="en-US" sz="1050" b="1"/>
              <a:t> </a:t>
            </a:r>
            <a:r>
              <a:rPr lang="ko-KR" altLang="en-US" sz="1050" b="1" err="1"/>
              <a:t>cancer</a:t>
            </a:r>
            <a:r>
              <a:rPr lang="ko-KR" altLang="en-US" sz="1050" b="1"/>
              <a:t> </a:t>
            </a:r>
            <a:r>
              <a:rPr lang="ko-KR" altLang="en-US" sz="1050" b="1" err="1"/>
              <a:t>development</a:t>
            </a:r>
            <a:r>
              <a:rPr lang="ko-KR" altLang="en-US" sz="1050" b="1"/>
              <a:t> </a:t>
            </a:r>
            <a:r>
              <a:rPr lang="ko-KR" altLang="en-US" sz="1050" b="1" err="1"/>
              <a:t>path</a:t>
            </a:r>
            <a:r>
              <a:rPr lang="ko-KR" altLang="en-US" sz="1050" b="1"/>
              <a:t> </a:t>
            </a:r>
            <a:r>
              <a:rPr lang="ko-KR" altLang="en-US" sz="1050" b="1" err="1"/>
              <a:t>was</a:t>
            </a:r>
            <a:r>
              <a:rPr lang="ko-KR" altLang="en-US" sz="1050" b="1"/>
              <a:t> </a:t>
            </a:r>
            <a:r>
              <a:rPr lang="ko-KR" altLang="en-US" sz="1050" b="1" err="1"/>
              <a:t>marked</a:t>
            </a:r>
            <a:r>
              <a:rPr lang="ko-KR" altLang="en-US" sz="1050" b="1"/>
              <a:t> </a:t>
            </a:r>
            <a:r>
              <a:rPr lang="ko-KR" altLang="en-US" sz="1050" b="1" err="1"/>
              <a:t>as</a:t>
            </a:r>
            <a:r>
              <a:rPr lang="ko-KR" altLang="en-US" sz="1050" b="1"/>
              <a:t> </a:t>
            </a:r>
            <a:r>
              <a:rPr lang="ko-KR" altLang="en-US" sz="1050" b="1" err="1"/>
              <a:t>a</a:t>
            </a:r>
            <a:r>
              <a:rPr lang="ko-KR" altLang="en-US" sz="1050" b="1"/>
              <a:t> ‘</a:t>
            </a:r>
            <a:r>
              <a:rPr lang="ko-KR" altLang="en-US" sz="1050" b="1" err="1"/>
              <a:t>lead</a:t>
            </a:r>
            <a:r>
              <a:rPr lang="ko-KR" altLang="en-US" sz="1050" b="1"/>
              <a:t>’ </a:t>
            </a:r>
            <a:r>
              <a:rPr lang="ko-KR" altLang="en-US" sz="1050" b="1" err="1"/>
              <a:t>indication</a:t>
            </a:r>
            <a:r>
              <a:rPr lang="ko-KR" altLang="en-US" sz="1050" b="1"/>
              <a:t>, and </a:t>
            </a:r>
            <a:r>
              <a:rPr lang="ko-KR" altLang="en-US" sz="1050" b="1" err="1"/>
              <a:t>other</a:t>
            </a:r>
            <a:r>
              <a:rPr lang="ko-KR" altLang="en-US" sz="1050" b="1"/>
              <a:t> </a:t>
            </a:r>
            <a:r>
              <a:rPr lang="ko-KR" altLang="en-US" sz="1050" b="1" err="1"/>
              <a:t>Avastin</a:t>
            </a:r>
            <a:r>
              <a:rPr lang="ko-KR" altLang="en-US" sz="1050" b="1"/>
              <a:t> </a:t>
            </a:r>
            <a:r>
              <a:rPr lang="ko-KR" altLang="en-US" sz="1050" b="1" err="1"/>
              <a:t>development</a:t>
            </a:r>
            <a:r>
              <a:rPr lang="ko-KR" altLang="en-US" sz="1050" b="1"/>
              <a:t> </a:t>
            </a:r>
            <a:r>
              <a:rPr lang="ko-KR" altLang="en-US" sz="1050" b="1" err="1"/>
              <a:t>paths</a:t>
            </a:r>
            <a:r>
              <a:rPr lang="ko-KR" altLang="en-US" sz="1050" b="1"/>
              <a:t> </a:t>
            </a:r>
            <a:r>
              <a:rPr lang="ko-KR" altLang="en-US" sz="1050" b="1" err="1"/>
              <a:t>were</a:t>
            </a:r>
            <a:r>
              <a:rPr lang="ko-KR" altLang="en-US" sz="1050" b="1"/>
              <a:t> </a:t>
            </a:r>
            <a:r>
              <a:rPr lang="ko-KR" altLang="en-US" sz="1050" b="1" err="1"/>
              <a:t>labeled</a:t>
            </a:r>
            <a:r>
              <a:rPr lang="ko-KR" altLang="en-US" sz="1050" b="1"/>
              <a:t> ‘</a:t>
            </a:r>
            <a:r>
              <a:rPr lang="ko-KR" altLang="en-US" sz="1050" b="1" err="1"/>
              <a:t>nonlead</a:t>
            </a:r>
            <a:r>
              <a:rPr lang="ko-KR" altLang="en-US" sz="1050" b="1"/>
              <a:t>’.</a:t>
            </a:r>
            <a:r>
              <a:rPr lang="ko-KR" altLang="en-US" sz="1050"/>
              <a:t> </a:t>
            </a:r>
            <a:r>
              <a:rPr lang="ko-KR" altLang="en-US" sz="1050" err="1"/>
              <a:t>Using</a:t>
            </a:r>
            <a:r>
              <a:rPr lang="ko-KR" altLang="en-US" sz="1050"/>
              <a:t> </a:t>
            </a:r>
            <a:r>
              <a:rPr lang="ko-KR" altLang="en-US" sz="1050" err="1"/>
              <a:t>this</a:t>
            </a:r>
            <a:r>
              <a:rPr lang="ko-KR" altLang="en-US" sz="1050"/>
              <a:t> </a:t>
            </a:r>
            <a:r>
              <a:rPr lang="ko-KR" altLang="en-US" sz="1050" err="1"/>
              <a:t>metric</a:t>
            </a:r>
            <a:r>
              <a:rPr lang="ko-KR" altLang="en-US" sz="1050"/>
              <a:t>, </a:t>
            </a:r>
            <a:r>
              <a:rPr lang="ko-KR" altLang="en-US" sz="1050" err="1"/>
              <a:t>Avastin</a:t>
            </a:r>
            <a:r>
              <a:rPr lang="ko-KR" altLang="en-US" sz="1050"/>
              <a:t> </a:t>
            </a:r>
            <a:r>
              <a:rPr lang="ko-KR" altLang="en-US" sz="1050" err="1"/>
              <a:t>clinical</a:t>
            </a:r>
            <a:r>
              <a:rPr lang="ko-KR" altLang="en-US" sz="1050"/>
              <a:t> </a:t>
            </a:r>
            <a:r>
              <a:rPr lang="ko-KR" altLang="en-US" sz="1050" err="1"/>
              <a:t>development</a:t>
            </a:r>
            <a:r>
              <a:rPr lang="ko-KR" altLang="en-US" sz="1050"/>
              <a:t> </a:t>
            </a:r>
            <a:r>
              <a:rPr lang="ko-KR" altLang="en-US" sz="1050" err="1"/>
              <a:t>can</a:t>
            </a:r>
            <a:r>
              <a:rPr lang="ko-KR" altLang="en-US" sz="1050"/>
              <a:t> </a:t>
            </a:r>
            <a:r>
              <a:rPr lang="ko-KR" altLang="en-US" sz="1050" err="1"/>
              <a:t>more</a:t>
            </a:r>
            <a:r>
              <a:rPr lang="ko-KR" altLang="en-US" sz="1050"/>
              <a:t> </a:t>
            </a:r>
            <a:r>
              <a:rPr lang="ko-KR" altLang="en-US" sz="1050" err="1"/>
              <a:t>accurately</a:t>
            </a:r>
            <a:r>
              <a:rPr lang="ko-KR" altLang="en-US" sz="1050"/>
              <a:t> </a:t>
            </a:r>
            <a:r>
              <a:rPr lang="ko-KR" altLang="en-US" sz="1050" err="1"/>
              <a:t>be</a:t>
            </a:r>
            <a:r>
              <a:rPr lang="ko-KR" altLang="en-US" sz="1050"/>
              <a:t> </a:t>
            </a:r>
            <a:r>
              <a:rPr lang="ko-KR" altLang="en-US" sz="1050" err="1"/>
              <a:t>viewed</a:t>
            </a:r>
            <a:r>
              <a:rPr lang="ko-KR" altLang="en-US" sz="1050"/>
              <a:t> </a:t>
            </a:r>
            <a:r>
              <a:rPr lang="ko-KR" altLang="en-US" sz="1050" err="1"/>
              <a:t>as</a:t>
            </a:r>
            <a:r>
              <a:rPr lang="ko-KR" altLang="en-US" sz="1050"/>
              <a:t> </a:t>
            </a:r>
            <a:r>
              <a:rPr lang="ko-KR" altLang="en-US" sz="1050" err="1"/>
              <a:t>a</a:t>
            </a:r>
            <a:r>
              <a:rPr lang="ko-KR" altLang="en-US" sz="1050"/>
              <a:t> </a:t>
            </a:r>
            <a:r>
              <a:rPr lang="ko-KR" altLang="en-US" sz="1050" err="1"/>
              <a:t>series</a:t>
            </a:r>
            <a:r>
              <a:rPr lang="ko-KR" altLang="en-US" sz="1050"/>
              <a:t> of </a:t>
            </a:r>
            <a:r>
              <a:rPr lang="ko-KR" altLang="en-US" sz="1050" err="1"/>
              <a:t>successes</a:t>
            </a:r>
            <a:r>
              <a:rPr lang="ko-KR" altLang="en-US" sz="1050"/>
              <a:t> and </a:t>
            </a:r>
            <a:r>
              <a:rPr lang="ko-KR" altLang="en-US" sz="1050" err="1"/>
              <a:t>failures</a:t>
            </a:r>
            <a:r>
              <a:rPr lang="ko-KR" altLang="en-US" sz="1050"/>
              <a:t>, </a:t>
            </a:r>
            <a:r>
              <a:rPr lang="ko-KR" altLang="en-US" sz="1050" err="1"/>
              <a:t>as</a:t>
            </a:r>
            <a:r>
              <a:rPr lang="ko-KR" altLang="en-US" sz="1050"/>
              <a:t> </a:t>
            </a:r>
            <a:r>
              <a:rPr lang="ko-KR" altLang="en-US" sz="1050" err="1"/>
              <a:t>opposed</a:t>
            </a:r>
            <a:r>
              <a:rPr lang="ko-KR" altLang="en-US" sz="1050"/>
              <a:t> </a:t>
            </a:r>
            <a:r>
              <a:rPr lang="ko-KR" altLang="en-US" sz="1050" err="1"/>
              <a:t>to</a:t>
            </a:r>
            <a:r>
              <a:rPr lang="ko-KR" altLang="en-US" sz="1050"/>
              <a:t> </a:t>
            </a:r>
            <a:r>
              <a:rPr lang="ko-KR" altLang="en-US" sz="1050" err="1"/>
              <a:t>simply</a:t>
            </a:r>
            <a:r>
              <a:rPr lang="ko-KR" altLang="en-US" sz="1050"/>
              <a:t> </a:t>
            </a:r>
            <a:r>
              <a:rPr lang="ko-KR" altLang="en-US" sz="1050" err="1"/>
              <a:t>one</a:t>
            </a:r>
            <a:r>
              <a:rPr lang="ko-KR" altLang="en-US" sz="1050"/>
              <a:t> </a:t>
            </a:r>
            <a:r>
              <a:rPr lang="ko-KR" altLang="en-US" sz="1050" err="1"/>
              <a:t>success</a:t>
            </a:r>
            <a:r>
              <a:rPr lang="ko-KR" altLang="en-US" sz="1050"/>
              <a:t> and </a:t>
            </a:r>
            <a:r>
              <a:rPr lang="ko-KR" altLang="en-US" sz="1050" err="1"/>
              <a:t>no</a:t>
            </a:r>
            <a:r>
              <a:rPr lang="ko-KR" altLang="en-US" sz="1050"/>
              <a:t> </a:t>
            </a:r>
            <a:r>
              <a:rPr lang="ko-KR" altLang="en-US" sz="1050" err="1"/>
              <a:t>failures</a:t>
            </a:r>
            <a:r>
              <a:rPr lang="ko-KR" altLang="en-US" sz="1050"/>
              <a:t>. </a:t>
            </a:r>
            <a:r>
              <a:rPr lang="ko-KR" altLang="en-US" sz="1050" err="1"/>
              <a:t>However</a:t>
            </a:r>
            <a:r>
              <a:rPr lang="ko-KR" altLang="en-US" sz="1050"/>
              <a:t>, </a:t>
            </a:r>
            <a:r>
              <a:rPr lang="ko-KR" altLang="en-US" sz="1050" err="1"/>
              <a:t>a</a:t>
            </a:r>
            <a:r>
              <a:rPr lang="ko-KR" altLang="en-US" sz="1050"/>
              <a:t> </a:t>
            </a:r>
            <a:r>
              <a:rPr lang="ko-KR" altLang="en-US" sz="1050" err="1"/>
              <a:t>drug’s</a:t>
            </a:r>
            <a:r>
              <a:rPr lang="ko-KR" altLang="en-US" sz="1050"/>
              <a:t> </a:t>
            </a:r>
            <a:r>
              <a:rPr lang="ko-KR" altLang="en-US" sz="1050" err="1"/>
              <a:t>lead</a:t>
            </a:r>
            <a:r>
              <a:rPr lang="ko-KR" altLang="en-US" sz="1050"/>
              <a:t> </a:t>
            </a:r>
            <a:r>
              <a:rPr lang="ko-KR" altLang="en-US" sz="1050" err="1"/>
              <a:t>indication</a:t>
            </a:r>
            <a:r>
              <a:rPr lang="ko-KR" altLang="en-US" sz="1050"/>
              <a:t> </a:t>
            </a:r>
            <a:r>
              <a:rPr lang="ko-KR" altLang="en-US" sz="1050" err="1"/>
              <a:t>may</a:t>
            </a:r>
            <a:r>
              <a:rPr lang="ko-KR" altLang="en-US" sz="1050"/>
              <a:t> </a:t>
            </a:r>
            <a:r>
              <a:rPr lang="ko-KR" altLang="en-US" sz="1050" err="1"/>
              <a:t>also</a:t>
            </a:r>
            <a:r>
              <a:rPr lang="ko-KR" altLang="en-US" sz="1050"/>
              <a:t> </a:t>
            </a:r>
            <a:r>
              <a:rPr lang="ko-KR" altLang="en-US" sz="1050" err="1"/>
              <a:t>change</a:t>
            </a:r>
            <a:r>
              <a:rPr lang="ko-KR" altLang="en-US" sz="1050"/>
              <a:t> </a:t>
            </a:r>
            <a:r>
              <a:rPr lang="ko-KR" altLang="en-US" sz="1050" err="1"/>
              <a:t>if</a:t>
            </a:r>
            <a:r>
              <a:rPr lang="ko-KR" altLang="en-US" sz="1050"/>
              <a:t> </a:t>
            </a:r>
            <a:r>
              <a:rPr lang="ko-KR" altLang="en-US" sz="1050" err="1"/>
              <a:t>it</a:t>
            </a:r>
            <a:r>
              <a:rPr lang="ko-KR" altLang="en-US" sz="1050"/>
              <a:t> </a:t>
            </a:r>
            <a:r>
              <a:rPr lang="ko-KR" altLang="en-US" sz="1050" err="1"/>
              <a:t>fails</a:t>
            </a:r>
            <a:r>
              <a:rPr lang="ko-KR" altLang="en-US" sz="1050"/>
              <a:t> </a:t>
            </a:r>
            <a:r>
              <a:rPr lang="ko-KR" altLang="en-US" sz="1050" err="1"/>
              <a:t>in</a:t>
            </a:r>
            <a:r>
              <a:rPr lang="ko-KR" altLang="en-US" sz="1050"/>
              <a:t> </a:t>
            </a:r>
            <a:r>
              <a:rPr lang="ko-KR" altLang="en-US" sz="1050" err="1"/>
              <a:t>development</a:t>
            </a:r>
            <a:r>
              <a:rPr lang="ko-KR" altLang="en-US" sz="1050"/>
              <a:t> </a:t>
            </a:r>
            <a:r>
              <a:rPr lang="ko-KR" altLang="en-US" sz="1050" err="1"/>
              <a:t>in</a:t>
            </a:r>
            <a:r>
              <a:rPr lang="ko-KR" altLang="en-US" sz="1050"/>
              <a:t> </a:t>
            </a:r>
            <a:r>
              <a:rPr lang="ko-KR" altLang="en-US" sz="1050" err="1"/>
              <a:t>the</a:t>
            </a:r>
            <a:r>
              <a:rPr lang="ko-KR" altLang="en-US" sz="1050"/>
              <a:t> </a:t>
            </a:r>
            <a:r>
              <a:rPr lang="ko-KR" altLang="en-US" sz="1050" err="1"/>
              <a:t>lead</a:t>
            </a:r>
            <a:r>
              <a:rPr lang="ko-KR" altLang="en-US" sz="1050"/>
              <a:t> </a:t>
            </a:r>
            <a:r>
              <a:rPr lang="ko-KR" altLang="en-US" sz="1050" err="1"/>
              <a:t>indication</a:t>
            </a:r>
            <a:r>
              <a:rPr lang="ko-KR" altLang="en-US" sz="1050"/>
              <a:t>. The </a:t>
            </a:r>
            <a:r>
              <a:rPr lang="ko-KR" altLang="en-US" sz="1050" err="1"/>
              <a:t>lead</a:t>
            </a:r>
            <a:r>
              <a:rPr lang="ko-KR" altLang="en-US" sz="1050"/>
              <a:t> </a:t>
            </a:r>
            <a:r>
              <a:rPr lang="ko-KR" altLang="en-US" sz="1050" err="1"/>
              <a:t>indication</a:t>
            </a:r>
            <a:r>
              <a:rPr lang="ko-KR" altLang="en-US" sz="1050"/>
              <a:t> </a:t>
            </a:r>
            <a:r>
              <a:rPr lang="ko-KR" altLang="en-US" sz="1050" err="1"/>
              <a:t>success</a:t>
            </a:r>
            <a:r>
              <a:rPr lang="ko-KR" altLang="en-US" sz="1050"/>
              <a:t> </a:t>
            </a:r>
            <a:r>
              <a:rPr lang="ko-KR" altLang="en-US" sz="1050" err="1"/>
              <a:t>rate</a:t>
            </a:r>
            <a:r>
              <a:rPr lang="ko-KR" altLang="en-US" sz="1050"/>
              <a:t> </a:t>
            </a:r>
            <a:r>
              <a:rPr lang="ko-KR" altLang="en-US" sz="1050" err="1"/>
              <a:t>will</a:t>
            </a:r>
            <a:r>
              <a:rPr lang="ko-KR" altLang="en-US" sz="1050"/>
              <a:t> </a:t>
            </a:r>
            <a:r>
              <a:rPr lang="ko-KR" altLang="en-US" sz="1050" err="1"/>
              <a:t>therefore</a:t>
            </a:r>
            <a:r>
              <a:rPr lang="ko-KR" altLang="en-US" sz="1050"/>
              <a:t> </a:t>
            </a:r>
            <a:r>
              <a:rPr lang="ko-KR" altLang="en-US" sz="1050" err="1"/>
              <a:t>be</a:t>
            </a:r>
            <a:r>
              <a:rPr lang="ko-KR" altLang="en-US" sz="1050"/>
              <a:t> </a:t>
            </a:r>
            <a:r>
              <a:rPr lang="ko-KR" altLang="en-US" sz="1050" err="1"/>
              <a:t>higher</a:t>
            </a:r>
            <a:r>
              <a:rPr lang="ko-KR" altLang="en-US" sz="1050"/>
              <a:t> </a:t>
            </a:r>
            <a:r>
              <a:rPr lang="ko-KR" altLang="en-US" sz="1050" err="1"/>
              <a:t>due</a:t>
            </a:r>
            <a:r>
              <a:rPr lang="ko-KR" altLang="en-US" sz="1050"/>
              <a:t> </a:t>
            </a:r>
            <a:r>
              <a:rPr lang="ko-KR" altLang="en-US" sz="1050" err="1"/>
              <a:t>to</a:t>
            </a:r>
            <a:r>
              <a:rPr lang="ko-KR" altLang="en-US" sz="1050"/>
              <a:t> </a:t>
            </a:r>
            <a:r>
              <a:rPr lang="ko-KR" altLang="en-US" sz="1050" err="1"/>
              <a:t>selection</a:t>
            </a:r>
            <a:r>
              <a:rPr lang="ko-KR" altLang="en-US" sz="1050"/>
              <a:t> </a:t>
            </a:r>
            <a:r>
              <a:rPr lang="ko-KR" altLang="en-US" sz="1050" err="1"/>
              <a:t>bias</a:t>
            </a:r>
            <a:r>
              <a:rPr lang="ko-KR" altLang="en-US" sz="1050"/>
              <a:t> </a:t>
            </a:r>
            <a:r>
              <a:rPr lang="ko-KR" altLang="en-US" sz="1050" err="1"/>
              <a:t>than</a:t>
            </a:r>
            <a:r>
              <a:rPr lang="ko-KR" altLang="en-US" sz="1050"/>
              <a:t> </a:t>
            </a:r>
            <a:r>
              <a:rPr lang="ko-KR" altLang="en-US" sz="1050" err="1"/>
              <a:t>the</a:t>
            </a:r>
            <a:r>
              <a:rPr lang="ko-KR" altLang="en-US" sz="1050"/>
              <a:t> </a:t>
            </a:r>
            <a:r>
              <a:rPr lang="ko-KR" altLang="en-US" sz="1050" err="1"/>
              <a:t>nonlead</a:t>
            </a:r>
            <a:r>
              <a:rPr lang="ko-KR" altLang="en-US" sz="1050"/>
              <a:t> </a:t>
            </a:r>
            <a:r>
              <a:rPr lang="ko-KR" altLang="en-US" sz="1050" err="1"/>
              <a:t>success</a:t>
            </a:r>
            <a:r>
              <a:rPr lang="ko-KR" altLang="en-US" sz="1050"/>
              <a:t> </a:t>
            </a:r>
            <a:r>
              <a:rPr lang="ko-KR" altLang="en-US" sz="1050" err="1"/>
              <a:t>rate</a:t>
            </a:r>
            <a:r>
              <a:rPr lang="ko-KR" altLang="en-US" sz="1050"/>
              <a:t>. </a:t>
            </a:r>
            <a:r>
              <a:rPr lang="ko-KR" altLang="en-US" sz="1050" err="1"/>
              <a:t>This</a:t>
            </a:r>
            <a:r>
              <a:rPr lang="ko-KR" altLang="en-US" sz="1050"/>
              <a:t> </a:t>
            </a:r>
            <a:r>
              <a:rPr lang="ko-KR" altLang="en-US" sz="1050" err="1"/>
              <a:t>bias</a:t>
            </a:r>
            <a:r>
              <a:rPr lang="ko-KR" altLang="en-US" sz="1050"/>
              <a:t> </a:t>
            </a:r>
            <a:r>
              <a:rPr lang="ko-KR" altLang="en-US" sz="1050" err="1"/>
              <a:t>does</a:t>
            </a:r>
            <a:r>
              <a:rPr lang="ko-KR" altLang="en-US" sz="1050"/>
              <a:t> </a:t>
            </a:r>
            <a:r>
              <a:rPr lang="ko-KR" altLang="en-US" sz="1050" err="1"/>
              <a:t>not</a:t>
            </a:r>
            <a:r>
              <a:rPr lang="ko-KR" altLang="en-US" sz="1050"/>
              <a:t> </a:t>
            </a:r>
            <a:r>
              <a:rPr lang="ko-KR" altLang="en-US" sz="1050" err="1"/>
              <a:t>affect</a:t>
            </a:r>
            <a:r>
              <a:rPr lang="ko-KR" altLang="en-US" sz="1050"/>
              <a:t> </a:t>
            </a:r>
            <a:r>
              <a:rPr lang="ko-KR" altLang="en-US" sz="1050" err="1"/>
              <a:t>the</a:t>
            </a:r>
            <a:r>
              <a:rPr lang="ko-KR" altLang="en-US" sz="1050"/>
              <a:t> LOA </a:t>
            </a:r>
            <a:r>
              <a:rPr lang="ko-KR" altLang="en-US" sz="1050" err="1"/>
              <a:t>from</a:t>
            </a:r>
            <a:r>
              <a:rPr lang="ko-KR" altLang="en-US" sz="1050"/>
              <a:t> </a:t>
            </a:r>
            <a:r>
              <a:rPr lang="ko-KR" altLang="en-US" sz="1050" err="1"/>
              <a:t>phase</a:t>
            </a:r>
            <a:r>
              <a:rPr lang="ko-KR" altLang="en-US" sz="1050"/>
              <a:t> 1 </a:t>
            </a:r>
            <a:r>
              <a:rPr lang="ko-KR" altLang="en-US" sz="1050" err="1"/>
              <a:t>rate</a:t>
            </a:r>
            <a:r>
              <a:rPr lang="ko-KR" altLang="en-US" sz="1050"/>
              <a:t> </a:t>
            </a:r>
            <a:r>
              <a:rPr lang="ko-KR" altLang="en-US" sz="1050" err="1"/>
              <a:t>for</a:t>
            </a:r>
            <a:r>
              <a:rPr lang="ko-KR" altLang="en-US" sz="1050"/>
              <a:t> </a:t>
            </a:r>
            <a:r>
              <a:rPr lang="ko-KR" altLang="en-US" sz="1050" err="1"/>
              <a:t>all</a:t>
            </a:r>
            <a:r>
              <a:rPr lang="ko-KR" altLang="en-US" sz="1050"/>
              <a:t> </a:t>
            </a:r>
            <a:r>
              <a:rPr lang="ko-KR" altLang="en-US" sz="1050" err="1"/>
              <a:t>indication</a:t>
            </a:r>
            <a:r>
              <a:rPr lang="ko-KR" altLang="en-US" sz="1050"/>
              <a:t> </a:t>
            </a:r>
            <a:r>
              <a:rPr lang="ko-KR" altLang="en-US" sz="1050" err="1"/>
              <a:t>development</a:t>
            </a:r>
            <a:r>
              <a:rPr lang="ko-KR" altLang="en-US" sz="1050"/>
              <a:t> </a:t>
            </a:r>
            <a:r>
              <a:rPr lang="ko-KR" altLang="en-US" sz="1050" err="1"/>
              <a:t>paths</a:t>
            </a:r>
            <a:r>
              <a:rPr lang="ko-KR" altLang="en-US" sz="1050"/>
              <a:t>.</a:t>
            </a:r>
            <a:endParaRPr lang="en-US" altLang="ko-KR" sz="1050"/>
          </a:p>
          <a:p>
            <a:endParaRPr lang="en-US" altLang="ko-KR" sz="1050"/>
          </a:p>
          <a:p>
            <a:r>
              <a:rPr lang="ko-KR" altLang="en-US" sz="1050"/>
              <a:t>한편</a:t>
            </a:r>
            <a:r>
              <a:rPr lang="en-US" altLang="ko-KR" sz="1050"/>
              <a:t>, </a:t>
            </a:r>
            <a:r>
              <a:rPr lang="ko-KR" altLang="en-US" sz="1050" err="1"/>
              <a:t>휴림에이텍</a:t>
            </a:r>
            <a:r>
              <a:rPr lang="ko-KR" altLang="en-US" sz="1050"/>
              <a:t> 공시에 따르면</a:t>
            </a:r>
            <a:r>
              <a:rPr lang="en-US" altLang="ko-KR" sz="1050"/>
              <a:t>, </a:t>
            </a:r>
            <a:r>
              <a:rPr lang="ko-KR" altLang="en-US" sz="1050"/>
              <a:t>원래 의도</a:t>
            </a:r>
            <a:r>
              <a:rPr lang="en-US" altLang="ko-KR" sz="1050"/>
              <a:t>/</a:t>
            </a:r>
            <a:r>
              <a:rPr lang="ko-KR" altLang="en-US" sz="1050"/>
              <a:t>개발도 처럼 말하고 있음</a:t>
            </a:r>
            <a:endParaRPr lang="en-US" altLang="ko-KR" sz="1050"/>
          </a:p>
          <a:p>
            <a:r>
              <a:rPr lang="ko-KR" altLang="en-US" sz="1050"/>
              <a:t>회사는  </a:t>
            </a:r>
            <a:r>
              <a:rPr lang="en-US" altLang="ko-KR" sz="1050"/>
              <a:t>Front-line </a:t>
            </a:r>
            <a:r>
              <a:rPr lang="ko-KR" altLang="en-US" sz="1050" err="1"/>
              <a:t>난소암</a:t>
            </a:r>
            <a:r>
              <a:rPr lang="ko-KR" altLang="en-US" sz="1050"/>
              <a:t> </a:t>
            </a:r>
            <a:r>
              <a:rPr lang="en-US" altLang="ko-KR" sz="1050"/>
              <a:t>3</a:t>
            </a:r>
            <a:r>
              <a:rPr lang="ko-KR" altLang="en-US" sz="1050"/>
              <a:t>상을 </a:t>
            </a:r>
            <a:r>
              <a:rPr lang="en-US" altLang="ko-KR" sz="1050"/>
              <a:t>Lead indication</a:t>
            </a:r>
            <a:r>
              <a:rPr lang="ko-KR" altLang="en-US" sz="1050"/>
              <a:t>으로 진행하고 있습니다</a:t>
            </a:r>
            <a:r>
              <a:rPr lang="en-US" altLang="ko-KR" sz="1050"/>
              <a:t>. Lead indication</a:t>
            </a:r>
            <a:r>
              <a:rPr lang="ko-KR" altLang="en-US" sz="1050"/>
              <a:t>의 정의는 새로운 신약이 개발되는 과정에서 개발자가 본래 의도하고자 하는 본래의 용도로 신약을 질병에 대항하여 테스트할 때 사용하는 것으로</a:t>
            </a:r>
            <a:r>
              <a:rPr lang="en-US" altLang="ko-KR" sz="1050"/>
              <a:t>, Non-Lead indication</a:t>
            </a:r>
            <a:r>
              <a:rPr lang="ko-KR" altLang="en-US" sz="1050"/>
              <a:t>에 비해 회사의 개발 집중도</a:t>
            </a:r>
            <a:r>
              <a:rPr lang="en-US" altLang="ko-KR" sz="1050"/>
              <a:t>, DB</a:t>
            </a:r>
            <a:r>
              <a:rPr lang="ko-KR" altLang="en-US" sz="1050"/>
              <a:t>의 축적 및 분석에서 앞서  </a:t>
            </a:r>
            <a:r>
              <a:rPr lang="en-US" altLang="ko-KR" sz="1050"/>
              <a:t>All indication</a:t>
            </a:r>
            <a:r>
              <a:rPr lang="ko-KR" altLang="en-US" sz="1050"/>
              <a:t>에 비해 성공율이 높다고 평가되고 있습니다</a:t>
            </a:r>
            <a:r>
              <a:rPr lang="en-US" altLang="ko-KR" sz="1050"/>
              <a:t>.</a:t>
            </a:r>
          </a:p>
          <a:p>
            <a:endParaRPr lang="en-US" altLang="ko-KR" sz="1050"/>
          </a:p>
          <a:p>
            <a:r>
              <a:rPr lang="ko-KR" altLang="en-US" sz="1050">
                <a:solidFill>
                  <a:schemeClr val="tx1"/>
                </a:solidFill>
                <a:latin typeface="KoPub돋움체 Medium" panose="00000600000000000000" pitchFamily="2" charset="-127"/>
                <a:ea typeface="KoPub돋움체 Medium" panose="00000600000000000000" pitchFamily="2" charset="-127"/>
              </a:rPr>
              <a:t>전자는 후자에 비해 회사의 개발 집중도나</a:t>
            </a:r>
            <a:r>
              <a:rPr lang="en-US" altLang="ko-KR" sz="1050">
                <a:solidFill>
                  <a:schemeClr val="tx1"/>
                </a:solidFill>
                <a:latin typeface="KoPub돋움체 Medium" panose="00000600000000000000" pitchFamily="2" charset="-127"/>
                <a:ea typeface="KoPub돋움체 Medium" panose="00000600000000000000" pitchFamily="2" charset="-127"/>
              </a:rPr>
              <a:t> DB</a:t>
            </a:r>
            <a:r>
              <a:rPr lang="ko-KR" altLang="en-US" sz="1050">
                <a:solidFill>
                  <a:schemeClr val="tx1"/>
                </a:solidFill>
                <a:latin typeface="KoPub돋움체 Medium" panose="00000600000000000000" pitchFamily="2" charset="-127"/>
                <a:ea typeface="KoPub돋움체 Medium" panose="00000600000000000000" pitchFamily="2" charset="-127"/>
              </a:rPr>
              <a:t>의 축적 및 분석 정도가 높기 때문에 성공률 높음</a:t>
            </a:r>
            <a:r>
              <a:rPr lang="en-US" altLang="ko-KR" sz="1050">
                <a:solidFill>
                  <a:schemeClr val="tx1"/>
                </a:solidFill>
                <a:latin typeface="KoPub돋움체 Medium" panose="00000600000000000000" pitchFamily="2" charset="-127"/>
                <a:ea typeface="KoPub돋움체 Medium" panose="00000600000000000000" pitchFamily="2" charset="-127"/>
              </a:rPr>
              <a:t>.</a:t>
            </a:r>
          </a:p>
        </p:txBody>
      </p:sp>
      <p:sp>
        <p:nvSpPr>
          <p:cNvPr id="19" name="직사각형 18">
            <a:extLst>
              <a:ext uri="{FF2B5EF4-FFF2-40B4-BE49-F238E27FC236}">
                <a16:creationId xmlns:a16="http://schemas.microsoft.com/office/drawing/2014/main" id="{8C4E0C30-B99A-52FE-171D-5211426ABE96}"/>
              </a:ext>
            </a:extLst>
          </p:cNvPr>
          <p:cNvSpPr/>
          <p:nvPr/>
        </p:nvSpPr>
        <p:spPr>
          <a:xfrm>
            <a:off x="596770" y="5191271"/>
            <a:ext cx="4355430" cy="325651"/>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744916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EYCA</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는 전문가 인터뷰 및 논문 출처를 바탕으로 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 산정하였습니다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EYCA</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CDD Report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상</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산정 로직은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Possibility of Success (POS) </a:t>
            </a:r>
            <a:r>
              <a:rPr lang="en-US" altLang="ko-KR" sz="2000" b="1"/>
              <a:t>– </a:t>
            </a:r>
            <a:r>
              <a:rPr lang="ko-KR" altLang="en-US" sz="2000" b="1"/>
              <a:t>신약 개발 성공확률 </a:t>
            </a:r>
            <a:r>
              <a:rPr lang="en-US" altLang="ko-KR" sz="2000" b="1"/>
              <a:t>(2/3)</a:t>
            </a:r>
            <a:r>
              <a:rPr lang="ko-KR" altLang="en-US" sz="2000" b="1"/>
              <a:t> </a:t>
            </a:r>
            <a:r>
              <a:rPr lang="ko-KR" altLang="en-US" sz="2800" b="1"/>
              <a:t> </a:t>
            </a:r>
            <a:endParaRPr lang="en-US" altLang="ko-KR" sz="2800" b="1"/>
          </a:p>
        </p:txBody>
      </p:sp>
      <p:grpSp>
        <p:nvGrpSpPr>
          <p:cNvPr id="7" name="그룹 6">
            <a:extLst>
              <a:ext uri="{FF2B5EF4-FFF2-40B4-BE49-F238E27FC236}">
                <a16:creationId xmlns:a16="http://schemas.microsoft.com/office/drawing/2014/main" id="{1B43ED5F-B3EE-A357-EB18-6312E7A415E8}"/>
              </a:ext>
            </a:extLst>
          </p:cNvPr>
          <p:cNvGrpSpPr/>
          <p:nvPr/>
        </p:nvGrpSpPr>
        <p:grpSpPr>
          <a:xfrm>
            <a:off x="502976" y="1307321"/>
            <a:ext cx="8914074" cy="288000"/>
            <a:chOff x="452439" y="1416168"/>
            <a:chExt cx="4392613" cy="288000"/>
          </a:xfrm>
        </p:grpSpPr>
        <p:sp>
          <p:nvSpPr>
            <p:cNvPr id="8" name="TextBox 7">
              <a:extLst>
                <a:ext uri="{FF2B5EF4-FFF2-40B4-BE49-F238E27FC236}">
                  <a16:creationId xmlns:a16="http://schemas.microsoft.com/office/drawing/2014/main" id="{DED07238-4D3E-75C3-B3A8-9919D0B43779}"/>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Pipeline</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임상 단계별 누적 승인 확률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(EYCA)</a:t>
              </a:r>
            </a:p>
          </p:txBody>
        </p:sp>
        <p:cxnSp>
          <p:nvCxnSpPr>
            <p:cNvPr id="9" name="직선 연결선 8">
              <a:extLst>
                <a:ext uri="{FF2B5EF4-FFF2-40B4-BE49-F238E27FC236}">
                  <a16:creationId xmlns:a16="http://schemas.microsoft.com/office/drawing/2014/main" id="{229A1925-463D-1D24-E9FB-2F6357272B18}"/>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70F5237E-1B7F-F350-7928-E96A3AE0F622}"/>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54" name="표 53">
            <a:extLst>
              <a:ext uri="{FF2B5EF4-FFF2-40B4-BE49-F238E27FC236}">
                <a16:creationId xmlns:a16="http://schemas.microsoft.com/office/drawing/2014/main" id="{F18BDF82-91E9-DC86-BFCC-3CB926FD795A}"/>
              </a:ext>
            </a:extLst>
          </p:cNvPr>
          <p:cNvGraphicFramePr>
            <a:graphicFrameLocks noGrp="1"/>
          </p:cNvGraphicFramePr>
          <p:nvPr>
            <p:extLst>
              <p:ext uri="{D42A27DB-BD31-4B8C-83A1-F6EECF244321}">
                <p14:modId xmlns:p14="http://schemas.microsoft.com/office/powerpoint/2010/main" val="148874067"/>
              </p:ext>
            </p:extLst>
          </p:nvPr>
        </p:nvGraphicFramePr>
        <p:xfrm>
          <a:off x="504000" y="1728003"/>
          <a:ext cx="8928102" cy="2484000"/>
        </p:xfrm>
        <a:graphic>
          <a:graphicData uri="http://schemas.openxmlformats.org/drawingml/2006/table">
            <a:tbl>
              <a:tblPr/>
              <a:tblGrid>
                <a:gridCol w="749359">
                  <a:extLst>
                    <a:ext uri="{9D8B030D-6E8A-4147-A177-3AD203B41FA5}">
                      <a16:colId xmlns:a16="http://schemas.microsoft.com/office/drawing/2014/main" val="3425749804"/>
                    </a:ext>
                  </a:extLst>
                </a:gridCol>
                <a:gridCol w="1426779">
                  <a:extLst>
                    <a:ext uri="{9D8B030D-6E8A-4147-A177-3AD203B41FA5}">
                      <a16:colId xmlns:a16="http://schemas.microsoft.com/office/drawing/2014/main" val="2217829059"/>
                    </a:ext>
                  </a:extLst>
                </a:gridCol>
                <a:gridCol w="1016876">
                  <a:extLst>
                    <a:ext uri="{9D8B030D-6E8A-4147-A177-3AD203B41FA5}">
                      <a16:colId xmlns:a16="http://schemas.microsoft.com/office/drawing/2014/main" val="231009556"/>
                    </a:ext>
                  </a:extLst>
                </a:gridCol>
                <a:gridCol w="1911696">
                  <a:extLst>
                    <a:ext uri="{9D8B030D-6E8A-4147-A177-3AD203B41FA5}">
                      <a16:colId xmlns:a16="http://schemas.microsoft.com/office/drawing/2014/main" val="4258981498"/>
                    </a:ext>
                  </a:extLst>
                </a:gridCol>
                <a:gridCol w="1911696">
                  <a:extLst>
                    <a:ext uri="{9D8B030D-6E8A-4147-A177-3AD203B41FA5}">
                      <a16:colId xmlns:a16="http://schemas.microsoft.com/office/drawing/2014/main" val="439663794"/>
                    </a:ext>
                  </a:extLst>
                </a:gridCol>
                <a:gridCol w="1911696">
                  <a:extLst>
                    <a:ext uri="{9D8B030D-6E8A-4147-A177-3AD203B41FA5}">
                      <a16:colId xmlns:a16="http://schemas.microsoft.com/office/drawing/2014/main" val="1993550472"/>
                    </a:ext>
                  </a:extLst>
                </a:gridCol>
              </a:tblGrid>
              <a:tr h="252000">
                <a:tc>
                  <a:txBody>
                    <a:bodyPr/>
                    <a:lstStyle/>
                    <a:p>
                      <a:pPr algn="ctr" fontAlgn="b"/>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암 종류</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ko-KR" alt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임상 단계</a:t>
                      </a:r>
                      <a:endParaRPr lang="en-US" altLang="ko-KR" sz="18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altLang="ko-KR" sz="900" b="1" i="0" u="none" strike="noStrike" kern="1200">
                          <a:solidFill>
                            <a:srgbClr val="FFFFFF"/>
                          </a:solidFill>
                          <a:effectLst/>
                          <a:latin typeface="KoPub돋움체 Medium" panose="00000600000000000000" pitchFamily="2" charset="-127"/>
                          <a:ea typeface="KoPub돋움체 Medium" panose="00000600000000000000" pitchFamily="2" charset="-127"/>
                        </a:rPr>
                        <a:t>Baseline</a:t>
                      </a:r>
                      <a:r>
                        <a:rPr lang="ko-KR" alt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 </a:t>
                      </a:r>
                      <a:r>
                        <a:rPr lang="en-US" altLang="ko-KR" sz="900" b="1" i="0" u="none" strike="noStrike" kern="1200">
                          <a:solidFill>
                            <a:srgbClr val="FFFFFF"/>
                          </a:solidFill>
                          <a:effectLst/>
                          <a:latin typeface="KoPub돋움체 Medium" panose="00000600000000000000" pitchFamily="2" charset="-127"/>
                          <a:ea typeface="KoPub돋움체 Medium" panose="00000600000000000000" pitchFamily="2" charset="-127"/>
                        </a:rPr>
                        <a:t>POS</a:t>
                      </a:r>
                      <a:r>
                        <a:rPr lang="en-US" altLang="ko-KR" sz="900" b="1" i="0" u="none" strike="noStrike" kern="1200" baseline="30000">
                          <a:solidFill>
                            <a:srgbClr val="FFFFFF"/>
                          </a:solidFill>
                          <a:effectLst/>
                          <a:latin typeface="KoPub돋움체 Medium" panose="00000600000000000000" pitchFamily="2" charset="-127"/>
                          <a:ea typeface="KoPub돋움체 Medium" panose="00000600000000000000" pitchFamily="2" charset="-127"/>
                        </a:rPr>
                        <a:t>1</a:t>
                      </a:r>
                      <a:endParaRPr lang="en-US" altLang="ko-KR" sz="1800" b="0" i="0" u="none" strike="noStrike" baseline="30000">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Oregovomab - FL</a:t>
                      </a:r>
                      <a:endParaRPr lang="en-US" altLang="ko-KR"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kern="1200">
                          <a:solidFill>
                            <a:srgbClr val="FFFFFF"/>
                          </a:solidFill>
                          <a:effectLst/>
                          <a:latin typeface="KoPub돋움체 Medium" panose="00000600000000000000" pitchFamily="2" charset="-127"/>
                          <a:ea typeface="KoPub돋움체 Medium" panose="00000600000000000000" pitchFamily="2" charset="-127"/>
                        </a:rPr>
                        <a:t>Oregovomab – RC</a:t>
                      </a:r>
                      <a:endParaRPr lang="en-US" altLang="ko-KR" sz="18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kern="1200">
                          <a:solidFill>
                            <a:srgbClr val="FFFFFF"/>
                          </a:solidFill>
                          <a:effectLst/>
                          <a:latin typeface="KoPub돋움체 Medium" panose="00000600000000000000" pitchFamily="2" charset="-127"/>
                          <a:ea typeface="KoPub돋움체 Medium" panose="00000600000000000000" pitchFamily="2" charset="-127"/>
                        </a:rPr>
                        <a:t>Anti-MUC1</a:t>
                      </a:r>
                      <a:endParaRPr lang="en-US" altLang="ko-KR" sz="18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extLst>
                  <a:ext uri="{0D108BD9-81ED-4DB2-BD59-A6C34878D82A}">
                    <a16:rowId xmlns:a16="http://schemas.microsoft.com/office/drawing/2014/main" val="3829746567"/>
                  </a:ext>
                </a:extLst>
              </a:tr>
              <a:tr h="252000">
                <a:tc rowSpan="4">
                  <a:txBody>
                    <a:bodyPr/>
                    <a:lstStyle/>
                    <a:p>
                      <a:pPr algn="ctr" fontAlgn="b"/>
                      <a:r>
                        <a:rPr lang="ko-KR" altLang="en-US" sz="900" b="1" i="0" u="none" strike="noStrike" err="1">
                          <a:solidFill>
                            <a:srgbClr val="000000"/>
                          </a:solidFill>
                          <a:effectLst/>
                          <a:latin typeface="KoPub돋움체 Medium" panose="00000600000000000000" pitchFamily="2" charset="-127"/>
                          <a:ea typeface="KoPub돋움체 Medium" panose="00000600000000000000" pitchFamily="2" charset="-127"/>
                        </a:rPr>
                        <a:t>난소암</a:t>
                      </a:r>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Phase I to </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a:t>
                      </a: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65%</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완료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- 100%</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완료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- 100%</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5372206"/>
                  </a:ext>
                </a:extLst>
              </a:tr>
              <a:tr h="252000">
                <a:tc vMerge="1">
                  <a:txBody>
                    <a:bodyPr/>
                    <a:lstStyle/>
                    <a:p>
                      <a:pPr latinLnBrk="1"/>
                      <a:endParaRPr lang="ko-KR" altLang="en-US"/>
                    </a:p>
                  </a:txBody>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 to Phase III</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완료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- 100%</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 중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82% (+5%p, +47%p) </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fontAlgn="b"/>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07439545"/>
                  </a:ext>
                </a:extLst>
              </a:tr>
              <a:tr h="252000">
                <a:tc vMerge="1">
                  <a:txBody>
                    <a:bodyPr/>
                    <a:lstStyle/>
                    <a:p>
                      <a:pPr latinLnBrk="1"/>
                      <a:endParaRPr lang="ko-KR" altLang="en-US"/>
                    </a:p>
                  </a:txBody>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III to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승인</a:t>
                      </a:r>
                      <a:endPar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26%</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 중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47% (+ 21%p</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 예정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47% (+ 21%p</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fontAlgn="b"/>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67467155"/>
                  </a:ext>
                </a:extLst>
              </a:tr>
              <a:tr h="360000">
                <a:tc vMerge="1">
                  <a:txBody>
                    <a:bodyPr/>
                    <a:lstStyle/>
                    <a:p>
                      <a:pPr algn="ctr" fontAlgn="b"/>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ACEAFF"/>
                    </a:solidFill>
                  </a:tcPr>
                </a:tc>
                <a:tc>
                  <a:txBody>
                    <a:bodyPr/>
                    <a:lstStyle/>
                    <a:p>
                      <a:pPr algn="ctr" fontAlgn="b"/>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누적 신약개발 성공확률 </a:t>
                      </a:r>
                      <a:endPar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endParaRPr>
                    </a:p>
                    <a:p>
                      <a:pPr algn="ctr" fontAlgn="b"/>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(POS)</a:t>
                      </a:r>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fontAlgn="b"/>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algn="ctr" rtl="0" eaLnBrk="1" fontAlgn="b" latinLnBrk="1" hangingPunct="1">
                        <a:spcBef>
                          <a:spcPts val="0"/>
                        </a:spcBef>
                        <a:spcAft>
                          <a:spcPts val="0"/>
                        </a:spcAft>
                      </a:pPr>
                      <a:r>
                        <a:rPr lang="en-US" altLang="ko-KR" sz="900" b="1" i="0" u="none" strike="noStrike">
                          <a:effectLst/>
                          <a:latin typeface="Arial" panose="020B0604020202020204" pitchFamily="34" charset="0"/>
                        </a:rPr>
                        <a:t>47%</a:t>
                      </a:r>
                      <a:endParaRPr lang="ko-KR" altLang="en-US" sz="900" b="1"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algn="ctr" rtl="0" eaLnBrk="1" fontAlgn="b" latinLnBrk="1" hangingPunct="1">
                        <a:spcBef>
                          <a:spcPts val="0"/>
                        </a:spcBef>
                        <a:spcAft>
                          <a:spcPts val="0"/>
                        </a:spcAft>
                      </a:pPr>
                      <a:r>
                        <a:rPr lang="en-US" altLang="ko-KR" sz="900" b="1" i="0" u="none" strike="noStrike">
                          <a:effectLst/>
                          <a:latin typeface="Arial" panose="020B0604020202020204" pitchFamily="34" charset="0"/>
                        </a:rPr>
                        <a:t>39%</a:t>
                      </a:r>
                      <a:endParaRPr lang="ko-KR" altLang="en-US" sz="900" b="1"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09495166"/>
                  </a:ext>
                </a:extLst>
              </a:tr>
              <a:tr h="252000">
                <a:tc rowSpan="4">
                  <a:txBody>
                    <a:bodyPr/>
                    <a:lstStyle/>
                    <a:p>
                      <a:pPr algn="ctr" fontAlgn="b"/>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췌장암</a:t>
                      </a:r>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Phase I to </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a:t>
                      </a: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66%</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ko-KR" altLang="en-US" sz="900" b="0" i="0" u="none" strike="noStrike">
                          <a:effectLst/>
                          <a:latin typeface="Arial" panose="020B0604020202020204" pitchFamily="34" charset="0"/>
                        </a:rPr>
                        <a:t>진행 중 </a:t>
                      </a:r>
                      <a:r>
                        <a:rPr lang="en-US" altLang="ko-KR" sz="900" b="0" i="0" u="none" strike="noStrike">
                          <a:effectLst/>
                          <a:latin typeface="Arial" panose="020B0604020202020204" pitchFamily="34" charset="0"/>
                        </a:rPr>
                        <a:t>- 50%</a:t>
                      </a:r>
                      <a:r>
                        <a:rPr lang="ko-KR" altLang="en-US" sz="900" b="0" i="0" u="none" strike="noStrike">
                          <a:effectLst/>
                          <a:latin typeface="Arial" panose="020B0604020202020204" pitchFamily="34" charset="0"/>
                        </a:rPr>
                        <a:t> </a:t>
                      </a:r>
                      <a:r>
                        <a:rPr lang="en-US" altLang="ko-KR" sz="900" b="0" i="0" u="none" strike="noStrike">
                          <a:effectLst/>
                          <a:latin typeface="Arial" panose="020B0604020202020204" pitchFamily="34" charset="0"/>
                        </a:rPr>
                        <a:t>(- 16%p)</a:t>
                      </a: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146750221"/>
                  </a:ext>
                </a:extLst>
              </a:tr>
              <a:tr h="252000">
                <a:tc vMerge="1">
                  <a:txBody>
                    <a:bodyPr/>
                    <a:lstStyle/>
                    <a:p>
                      <a:pPr latinLnBrk="1"/>
                      <a:endParaRPr lang="ko-KR" altLang="en-US"/>
                    </a:p>
                  </a:txBody>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 to Phase III</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29%</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 예정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- 34% (+ 5%p)</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59454514"/>
                  </a:ext>
                </a:extLst>
              </a:tr>
              <a:tr h="252000">
                <a:tc vMerge="1">
                  <a:txBody>
                    <a:bodyPr/>
                    <a:lstStyle/>
                    <a:p>
                      <a:pPr latinLnBrk="1"/>
                      <a:endParaRPr lang="ko-KR" altLang="en-US"/>
                    </a:p>
                  </a:txBody>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III to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승인</a:t>
                      </a:r>
                      <a:endPar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13%</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 예정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- 24% (+ 11%p)</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338160352"/>
                  </a:ext>
                </a:extLst>
              </a:tr>
              <a:tr h="360000">
                <a:tc vMerge="1">
                  <a:txBody>
                    <a:bodyPr/>
                    <a:lstStyle/>
                    <a:p>
                      <a:pPr algn="ctr" fontAlgn="b"/>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ACEAFF"/>
                    </a:solidFill>
                  </a:tcPr>
                </a:tc>
                <a:tc>
                  <a:txBody>
                    <a:bodyPr/>
                    <a:lstStyle/>
                    <a:p>
                      <a:pPr algn="ctr" fontAlgn="b"/>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누적 신약개발 성공확률 </a:t>
                      </a:r>
                      <a:endPar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endParaRPr>
                    </a:p>
                    <a:p>
                      <a:pPr algn="ctr" fontAlgn="b"/>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(POS)</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rtl="0" eaLnBrk="1" fontAlgn="b" latinLnBrk="1" hangingPunct="1">
                        <a:spcBef>
                          <a:spcPts val="0"/>
                        </a:spcBef>
                        <a:spcAft>
                          <a:spcPts val="0"/>
                        </a:spcAft>
                      </a:pPr>
                      <a:endParaRPr lang="ko-KR" altLang="en-US" sz="900" b="1"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rtl="0" eaLnBrk="1" fontAlgn="b" latinLnBrk="1" hangingPunct="1">
                        <a:spcBef>
                          <a:spcPts val="0"/>
                        </a:spcBef>
                        <a:spcAft>
                          <a:spcPts val="0"/>
                        </a:spcAft>
                      </a:pPr>
                      <a:endParaRPr lang="ko-KR" altLang="en-US" sz="900" b="1"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rtl="0" eaLnBrk="1" fontAlgn="b" latinLnBrk="1" hangingPunct="1">
                        <a:spcBef>
                          <a:spcPts val="0"/>
                        </a:spcBef>
                        <a:spcAft>
                          <a:spcPts val="0"/>
                        </a:spcAft>
                      </a:pPr>
                      <a:r>
                        <a:rPr lang="en-US" altLang="ko-KR" sz="900" b="1" i="0" u="none" strike="noStrike">
                          <a:effectLst/>
                          <a:latin typeface="Arial" panose="020B0604020202020204" pitchFamily="34" charset="0"/>
                        </a:rPr>
                        <a:t>4%</a:t>
                      </a:r>
                      <a:endParaRPr lang="ko-KR" altLang="en-US" sz="900" b="1"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60154633"/>
                  </a:ext>
                </a:extLst>
              </a:tr>
            </a:tbl>
          </a:graphicData>
        </a:graphic>
      </p:graphicFrame>
      <p:sp>
        <p:nvSpPr>
          <p:cNvPr id="55" name="직사각형 54">
            <a:extLst>
              <a:ext uri="{FF2B5EF4-FFF2-40B4-BE49-F238E27FC236}">
                <a16:creationId xmlns:a16="http://schemas.microsoft.com/office/drawing/2014/main" id="{094D7DC3-3553-E47D-8EB3-A5629FA50557}"/>
              </a:ext>
            </a:extLst>
          </p:cNvPr>
          <p:cNvSpPr/>
          <p:nvPr/>
        </p:nvSpPr>
        <p:spPr>
          <a:xfrm>
            <a:off x="475024" y="6169947"/>
            <a:ext cx="9112264" cy="240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MIT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등 주요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Biotechnology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논문에서 공개한 신약 임상 단계별 개발 성공 확률의 평균</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바이오마커</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효과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미고려</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2: Oregovomab-RC 2</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POS</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는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35%(30% +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바이오마커</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추가확률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5%)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이며</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각</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임상이 독립적이라고 가정함</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독립시행 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4</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개의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2</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 시험 중 최소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개가 성공할 확률은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82%</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임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(1 - (1-35%)^4)</a:t>
            </a:r>
          </a:p>
        </p:txBody>
      </p:sp>
      <p:sp>
        <p:nvSpPr>
          <p:cNvPr id="58" name="직사각형 57">
            <a:extLst>
              <a:ext uri="{FF2B5EF4-FFF2-40B4-BE49-F238E27FC236}">
                <a16:creationId xmlns:a16="http://schemas.microsoft.com/office/drawing/2014/main" id="{7399D9FD-A4E4-0670-81B5-E89F7711A359}"/>
              </a:ext>
            </a:extLst>
          </p:cNvPr>
          <p:cNvSpPr/>
          <p:nvPr/>
        </p:nvSpPr>
        <p:spPr>
          <a:xfrm>
            <a:off x="502976" y="4225156"/>
            <a:ext cx="8928000" cy="1923739"/>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Oregovomab - FL</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III to </a:t>
            </a:r>
            <a:r>
              <a:rPr lang="ko-KR" altLang="en-US" sz="900">
                <a:solidFill>
                  <a:schemeClr val="tx1"/>
                </a:solidFill>
                <a:latin typeface="KoPub돋움체 Light" panose="00000300000000000000" pitchFamily="2" charset="-127"/>
                <a:ea typeface="KoPub돋움체 Light" panose="00000300000000000000" pitchFamily="2" charset="-127"/>
              </a:rPr>
              <a:t>승인 </a:t>
            </a:r>
            <a:r>
              <a:rPr lang="en-US" altLang="ko-KR" sz="900">
                <a:solidFill>
                  <a:schemeClr val="tx1"/>
                </a:solidFill>
                <a:latin typeface="KoPub돋움체 Light" panose="00000300000000000000" pitchFamily="2" charset="-127"/>
                <a:ea typeface="KoPub돋움체 Light" panose="00000300000000000000" pitchFamily="2" charset="-127"/>
              </a:rPr>
              <a:t>: MIT(2019) </a:t>
            </a:r>
            <a:r>
              <a:rPr lang="ko-KR" altLang="en-US" sz="900">
                <a:solidFill>
                  <a:schemeClr val="tx1"/>
                </a:solidFill>
                <a:latin typeface="KoPub돋움체 Light" panose="00000300000000000000" pitchFamily="2" charset="-127"/>
                <a:ea typeface="KoPub돋움체 Light" panose="00000300000000000000" pitchFamily="2" charset="-127"/>
              </a:rPr>
              <a:t>논문결과에 의하면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항암제는 일반 항암제 대비 </a:t>
            </a:r>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a:t>
            </a:r>
            <a:r>
              <a:rPr lang="en-US" altLang="ko-KR" sz="900">
                <a:solidFill>
                  <a:schemeClr val="tx1"/>
                </a:solidFill>
                <a:latin typeface="KoPub돋움체 Light" panose="00000300000000000000" pitchFamily="2" charset="-127"/>
                <a:ea typeface="KoPub돋움체 Light" panose="00000300000000000000" pitchFamily="2" charset="-127"/>
              </a:rPr>
              <a:t>POS</a:t>
            </a:r>
            <a:r>
              <a:rPr lang="ko-KR" altLang="en-US" sz="900">
                <a:solidFill>
                  <a:schemeClr val="tx1"/>
                </a:solidFill>
                <a:latin typeface="KoPub돋움체 Light" panose="00000300000000000000" pitchFamily="2" charset="-127"/>
                <a:ea typeface="KoPub돋움체 Light" panose="00000300000000000000" pitchFamily="2" charset="-127"/>
              </a:rPr>
              <a:t>가 </a:t>
            </a:r>
            <a:r>
              <a:rPr lang="en-US" altLang="ko-KR" sz="900">
                <a:solidFill>
                  <a:schemeClr val="tx1"/>
                </a:solidFill>
                <a:latin typeface="KoPub돋움체 Light" panose="00000300000000000000" pitchFamily="2" charset="-127"/>
                <a:ea typeface="KoPub돋움체 Light" panose="00000300000000000000" pitchFamily="2" charset="-127"/>
              </a:rPr>
              <a:t>80% </a:t>
            </a:r>
            <a:r>
              <a:rPr lang="ko-KR" altLang="en-US" sz="900">
                <a:solidFill>
                  <a:schemeClr val="tx1"/>
                </a:solidFill>
                <a:latin typeface="KoPub돋움체 Light" panose="00000300000000000000" pitchFamily="2" charset="-127"/>
                <a:ea typeface="KoPub돋움체 Light" panose="00000300000000000000" pitchFamily="2" charset="-127"/>
              </a:rPr>
              <a:t>높음 </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기존 </a:t>
            </a:r>
            <a:r>
              <a:rPr lang="en-US" altLang="ko-KR" sz="900">
                <a:solidFill>
                  <a:schemeClr val="tx1"/>
                </a:solidFill>
                <a:latin typeface="KoPub돋움체 Light" panose="00000300000000000000" pitchFamily="2" charset="-127"/>
                <a:ea typeface="KoPub돋움체 Light" panose="00000300000000000000" pitchFamily="2" charset="-127"/>
              </a:rPr>
              <a:t>26%</a:t>
            </a:r>
            <a:r>
              <a:rPr lang="ko-KR" altLang="en-US" sz="900">
                <a:solidFill>
                  <a:schemeClr val="tx1"/>
                </a:solidFill>
                <a:latin typeface="KoPub돋움체 Light" panose="00000300000000000000" pitchFamily="2" charset="-127"/>
                <a:ea typeface="KoPub돋움체 Light" panose="00000300000000000000" pitchFamily="2" charset="-127"/>
              </a:rPr>
              <a:t>의 </a:t>
            </a:r>
            <a:r>
              <a:rPr lang="en-US" altLang="ko-KR" sz="900">
                <a:solidFill>
                  <a:schemeClr val="tx1"/>
                </a:solidFill>
                <a:latin typeface="KoPub돋움체 Light" panose="00000300000000000000" pitchFamily="2" charset="-127"/>
                <a:ea typeface="KoPub돋움체 Light" panose="00000300000000000000" pitchFamily="2" charset="-127"/>
              </a:rPr>
              <a:t>1.8</a:t>
            </a:r>
            <a:r>
              <a:rPr lang="ko-KR" altLang="en-US" sz="900">
                <a:solidFill>
                  <a:schemeClr val="tx1"/>
                </a:solidFill>
                <a:latin typeface="KoPub돋움체 Light" panose="00000300000000000000" pitchFamily="2" charset="-127"/>
                <a:ea typeface="KoPub돋움체 Light" panose="00000300000000000000" pitchFamily="2" charset="-127"/>
              </a:rPr>
              <a:t>배</a:t>
            </a:r>
            <a:r>
              <a:rPr lang="en-US" altLang="ko-KR" sz="900">
                <a:solidFill>
                  <a:schemeClr val="tx1"/>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Oregovomab – RC</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II to Phase III</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항암제임에 따라 일반 </a:t>
            </a:r>
            <a:r>
              <a:rPr lang="ko-KR" altLang="en-US" sz="900" err="1">
                <a:solidFill>
                  <a:schemeClr val="tx1"/>
                </a:solidFill>
                <a:latin typeface="KoPub돋움체 Light" panose="00000300000000000000" pitchFamily="2" charset="-127"/>
                <a:ea typeface="KoPub돋움체 Light" panose="00000300000000000000" pitchFamily="2" charset="-127"/>
              </a:rPr>
              <a:t>난소암</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대비 </a:t>
            </a:r>
            <a:r>
              <a:rPr lang="en-US" altLang="ko-KR" sz="900">
                <a:solidFill>
                  <a:schemeClr val="tx1"/>
                </a:solidFill>
                <a:latin typeface="KoPub돋움체 Light" panose="00000300000000000000" pitchFamily="2" charset="-127"/>
                <a:ea typeface="KoPub돋움체 Light" panose="00000300000000000000" pitchFamily="2" charset="-127"/>
              </a:rPr>
              <a:t>5% </a:t>
            </a:r>
            <a:r>
              <a:rPr lang="ko-KR" altLang="en-US" sz="900">
                <a:solidFill>
                  <a:schemeClr val="tx1"/>
                </a:solidFill>
                <a:latin typeface="KoPub돋움체 Light" panose="00000300000000000000" pitchFamily="2" charset="-127"/>
                <a:ea typeface="KoPub돋움체 Light" panose="00000300000000000000" pitchFamily="2" charset="-127"/>
              </a:rPr>
              <a:t>추가확률을 가산하였으며</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회사가 수행 중인</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err="1">
                <a:solidFill>
                  <a:schemeClr val="tx1"/>
                </a:solidFill>
                <a:latin typeface="KoPub돋움체 Light" panose="00000300000000000000" pitchFamily="2" charset="-127"/>
                <a:ea typeface="KoPub돋움체 Light" panose="00000300000000000000" pitchFamily="2" charset="-127"/>
              </a:rPr>
              <a:t>다중임상전략</a:t>
            </a:r>
            <a:r>
              <a:rPr lang="en-US" altLang="ko-KR" sz="900" baseline="300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(4</a:t>
            </a:r>
            <a:r>
              <a:rPr lang="ko-KR" altLang="en-US" sz="900">
                <a:solidFill>
                  <a:schemeClr val="tx1"/>
                </a:solidFill>
                <a:latin typeface="KoPub돋움체 Light" panose="00000300000000000000" pitchFamily="2" charset="-127"/>
                <a:ea typeface="KoPub돋움체 Light" panose="00000300000000000000" pitchFamily="2" charset="-127"/>
              </a:rPr>
              <a:t>개의 </a:t>
            </a:r>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시험</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 고려</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III to </a:t>
            </a:r>
            <a:r>
              <a:rPr lang="ko-KR" altLang="en-US" sz="900">
                <a:solidFill>
                  <a:schemeClr val="tx1"/>
                </a:solidFill>
                <a:latin typeface="KoPub돋움체 Light" panose="00000300000000000000" pitchFamily="2" charset="-127"/>
                <a:ea typeface="KoPub돋움체 Light" panose="00000300000000000000" pitchFamily="2" charset="-127"/>
              </a:rPr>
              <a:t>승인 </a:t>
            </a:r>
            <a:r>
              <a:rPr lang="en-US" altLang="ko-KR" sz="900">
                <a:solidFill>
                  <a:schemeClr val="tx1"/>
                </a:solidFill>
                <a:latin typeface="KoPub돋움체 Light" panose="00000300000000000000" pitchFamily="2" charset="-127"/>
                <a:ea typeface="KoPub돋움체 Light" panose="00000300000000000000" pitchFamily="2" charset="-127"/>
              </a:rPr>
              <a:t>: MIT(2019) </a:t>
            </a:r>
            <a:r>
              <a:rPr lang="ko-KR" altLang="en-US" sz="900">
                <a:solidFill>
                  <a:schemeClr val="tx1"/>
                </a:solidFill>
                <a:latin typeface="KoPub돋움체 Light" panose="00000300000000000000" pitchFamily="2" charset="-127"/>
                <a:ea typeface="KoPub돋움체 Light" panose="00000300000000000000" pitchFamily="2" charset="-127"/>
              </a:rPr>
              <a:t>논문결과에 의하면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항암제는 일반 항암제 대비 </a:t>
            </a:r>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a:t>
            </a:r>
            <a:r>
              <a:rPr lang="en-US" altLang="ko-KR" sz="900">
                <a:solidFill>
                  <a:schemeClr val="tx1"/>
                </a:solidFill>
                <a:latin typeface="KoPub돋움체 Light" panose="00000300000000000000" pitchFamily="2" charset="-127"/>
                <a:ea typeface="KoPub돋움체 Light" panose="00000300000000000000" pitchFamily="2" charset="-127"/>
              </a:rPr>
              <a:t>POS</a:t>
            </a:r>
            <a:r>
              <a:rPr lang="ko-KR" altLang="en-US" sz="900">
                <a:solidFill>
                  <a:schemeClr val="tx1"/>
                </a:solidFill>
                <a:latin typeface="KoPub돋움체 Light" panose="00000300000000000000" pitchFamily="2" charset="-127"/>
                <a:ea typeface="KoPub돋움체 Light" panose="00000300000000000000" pitchFamily="2" charset="-127"/>
              </a:rPr>
              <a:t>가 </a:t>
            </a:r>
            <a:r>
              <a:rPr lang="en-US" altLang="ko-KR" sz="900">
                <a:solidFill>
                  <a:schemeClr val="tx1"/>
                </a:solidFill>
                <a:latin typeface="KoPub돋움체 Light" panose="00000300000000000000" pitchFamily="2" charset="-127"/>
                <a:ea typeface="KoPub돋움체 Light" panose="00000300000000000000" pitchFamily="2" charset="-127"/>
              </a:rPr>
              <a:t>80% </a:t>
            </a:r>
            <a:r>
              <a:rPr lang="ko-KR" altLang="en-US" sz="900">
                <a:solidFill>
                  <a:schemeClr val="tx1"/>
                </a:solidFill>
                <a:latin typeface="KoPub돋움체 Light" panose="00000300000000000000" pitchFamily="2" charset="-127"/>
                <a:ea typeface="KoPub돋움체 Light" panose="00000300000000000000" pitchFamily="2" charset="-127"/>
              </a:rPr>
              <a:t>높음 </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기존 </a:t>
            </a:r>
            <a:r>
              <a:rPr lang="en-US" altLang="ko-KR" sz="900">
                <a:solidFill>
                  <a:schemeClr val="tx1"/>
                </a:solidFill>
                <a:latin typeface="KoPub돋움체 Light" panose="00000300000000000000" pitchFamily="2" charset="-127"/>
                <a:ea typeface="KoPub돋움체 Light" panose="00000300000000000000" pitchFamily="2" charset="-127"/>
              </a:rPr>
              <a:t>26%</a:t>
            </a:r>
            <a:r>
              <a:rPr lang="ko-KR" altLang="en-US" sz="900">
                <a:solidFill>
                  <a:schemeClr val="tx1"/>
                </a:solidFill>
                <a:latin typeface="KoPub돋움체 Light" panose="00000300000000000000" pitchFamily="2" charset="-127"/>
                <a:ea typeface="KoPub돋움체 Light" panose="00000300000000000000" pitchFamily="2" charset="-127"/>
              </a:rPr>
              <a:t>의 </a:t>
            </a:r>
            <a:r>
              <a:rPr lang="en-US" altLang="ko-KR" sz="900">
                <a:solidFill>
                  <a:schemeClr val="tx1"/>
                </a:solidFill>
                <a:latin typeface="KoPub돋움체 Light" panose="00000300000000000000" pitchFamily="2" charset="-127"/>
                <a:ea typeface="KoPub돋움체 Light" panose="00000300000000000000" pitchFamily="2" charset="-127"/>
              </a:rPr>
              <a:t>1.8</a:t>
            </a:r>
            <a:r>
              <a:rPr lang="ko-KR" altLang="en-US" sz="900">
                <a:solidFill>
                  <a:schemeClr val="tx1"/>
                </a:solidFill>
                <a:latin typeface="KoPub돋움체 Light" panose="00000300000000000000" pitchFamily="2" charset="-127"/>
                <a:ea typeface="KoPub돋움체 Light" panose="00000300000000000000" pitchFamily="2" charset="-127"/>
              </a:rPr>
              <a:t>배</a:t>
            </a:r>
            <a:r>
              <a:rPr lang="en-US" altLang="ko-KR" sz="900">
                <a:solidFill>
                  <a:schemeClr val="tx1"/>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Anti-MUC1</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 to</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Phase</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II</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항암제의 경우</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세부적인 환자집단이 설정되며</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높은 기준이 필요함에 따라</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제한적인 </a:t>
            </a:r>
            <a:r>
              <a:rPr lang="en-US" altLang="ko-KR" sz="900">
                <a:solidFill>
                  <a:schemeClr val="tx1"/>
                </a:solidFill>
                <a:latin typeface="KoPub돋움체 Light" panose="00000300000000000000" pitchFamily="2" charset="-127"/>
                <a:ea typeface="KoPub돋움체 Light" panose="00000300000000000000" pitchFamily="2" charset="-127"/>
              </a:rPr>
              <a:t>1</a:t>
            </a:r>
            <a:r>
              <a:rPr lang="ko-KR" altLang="en-US" sz="900">
                <a:solidFill>
                  <a:schemeClr val="tx1"/>
                </a:solidFill>
                <a:latin typeface="KoPub돋움체 Light" panose="00000300000000000000" pitchFamily="2" charset="-127"/>
                <a:ea typeface="KoPub돋움체 Light" panose="00000300000000000000" pitchFamily="2" charset="-127"/>
              </a:rPr>
              <a:t>상 성공확률을 실현하는 경향성 존재 </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II to Phase III :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항암제임에 따라 일반 췌장암 </a:t>
            </a:r>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대비 </a:t>
            </a:r>
            <a:r>
              <a:rPr lang="en-US" altLang="ko-KR" sz="900">
                <a:solidFill>
                  <a:schemeClr val="tx1"/>
                </a:solidFill>
                <a:latin typeface="KoPub돋움체 Light" panose="00000300000000000000" pitchFamily="2" charset="-127"/>
                <a:ea typeface="KoPub돋움체 Light" panose="00000300000000000000" pitchFamily="2" charset="-127"/>
              </a:rPr>
              <a:t>5% </a:t>
            </a:r>
            <a:r>
              <a:rPr lang="ko-KR" altLang="en-US" sz="900">
                <a:solidFill>
                  <a:schemeClr val="tx1"/>
                </a:solidFill>
                <a:latin typeface="KoPub돋움체 Light" panose="00000300000000000000" pitchFamily="2" charset="-127"/>
                <a:ea typeface="KoPub돋움체 Light" panose="00000300000000000000" pitchFamily="2" charset="-127"/>
              </a:rPr>
              <a:t>추가확률을 가산</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III to </a:t>
            </a:r>
            <a:r>
              <a:rPr lang="ko-KR" altLang="en-US" sz="900">
                <a:solidFill>
                  <a:schemeClr val="tx1"/>
                </a:solidFill>
                <a:latin typeface="KoPub돋움체 Light" panose="00000300000000000000" pitchFamily="2" charset="-127"/>
                <a:ea typeface="KoPub돋움체 Light" panose="00000300000000000000" pitchFamily="2" charset="-127"/>
              </a:rPr>
              <a:t>승인 </a:t>
            </a:r>
            <a:r>
              <a:rPr lang="en-US" altLang="ko-KR" sz="900">
                <a:solidFill>
                  <a:schemeClr val="tx1"/>
                </a:solidFill>
                <a:latin typeface="KoPub돋움체 Light" panose="00000300000000000000" pitchFamily="2" charset="-127"/>
                <a:ea typeface="KoPub돋움체 Light" panose="00000300000000000000" pitchFamily="2" charset="-127"/>
              </a:rPr>
              <a:t>: MIT(2019) </a:t>
            </a:r>
            <a:r>
              <a:rPr lang="ko-KR" altLang="en-US" sz="900">
                <a:solidFill>
                  <a:schemeClr val="tx1"/>
                </a:solidFill>
                <a:latin typeface="KoPub돋움체 Light" panose="00000300000000000000" pitchFamily="2" charset="-127"/>
                <a:ea typeface="KoPub돋움체 Light" panose="00000300000000000000" pitchFamily="2" charset="-127"/>
              </a:rPr>
              <a:t>논문결과에 의하면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항암제는 일반 항암제 대비 </a:t>
            </a:r>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a:t>
            </a:r>
            <a:r>
              <a:rPr lang="en-US" altLang="ko-KR" sz="900">
                <a:solidFill>
                  <a:schemeClr val="tx1"/>
                </a:solidFill>
                <a:latin typeface="KoPub돋움체 Light" panose="00000300000000000000" pitchFamily="2" charset="-127"/>
                <a:ea typeface="KoPub돋움체 Light" panose="00000300000000000000" pitchFamily="2" charset="-127"/>
              </a:rPr>
              <a:t>POS</a:t>
            </a:r>
            <a:r>
              <a:rPr lang="ko-KR" altLang="en-US" sz="900">
                <a:solidFill>
                  <a:schemeClr val="tx1"/>
                </a:solidFill>
                <a:latin typeface="KoPub돋움체 Light" panose="00000300000000000000" pitchFamily="2" charset="-127"/>
                <a:ea typeface="KoPub돋움체 Light" panose="00000300000000000000" pitchFamily="2" charset="-127"/>
              </a:rPr>
              <a:t>가 </a:t>
            </a:r>
            <a:r>
              <a:rPr lang="en-US" altLang="ko-KR" sz="900">
                <a:solidFill>
                  <a:schemeClr val="tx1"/>
                </a:solidFill>
                <a:latin typeface="KoPub돋움체 Light" panose="00000300000000000000" pitchFamily="2" charset="-127"/>
                <a:ea typeface="KoPub돋움체 Light" panose="00000300000000000000" pitchFamily="2" charset="-127"/>
              </a:rPr>
              <a:t>80% </a:t>
            </a:r>
            <a:r>
              <a:rPr lang="ko-KR" altLang="en-US" sz="900">
                <a:solidFill>
                  <a:schemeClr val="tx1"/>
                </a:solidFill>
                <a:latin typeface="KoPub돋움체 Light" panose="00000300000000000000" pitchFamily="2" charset="-127"/>
                <a:ea typeface="KoPub돋움체 Light" panose="00000300000000000000" pitchFamily="2" charset="-127"/>
              </a:rPr>
              <a:t>높음 </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기존 </a:t>
            </a:r>
            <a:r>
              <a:rPr lang="en-US" altLang="ko-KR" sz="900">
                <a:solidFill>
                  <a:schemeClr val="tx1"/>
                </a:solidFill>
                <a:latin typeface="KoPub돋움체 Light" panose="00000300000000000000" pitchFamily="2" charset="-127"/>
                <a:ea typeface="KoPub돋움체 Light" panose="00000300000000000000" pitchFamily="2" charset="-127"/>
              </a:rPr>
              <a:t>13%</a:t>
            </a:r>
            <a:r>
              <a:rPr lang="ko-KR" altLang="en-US" sz="900">
                <a:solidFill>
                  <a:schemeClr val="tx1"/>
                </a:solidFill>
                <a:latin typeface="KoPub돋움체 Light" panose="00000300000000000000" pitchFamily="2" charset="-127"/>
                <a:ea typeface="KoPub돋움체 Light" panose="00000300000000000000" pitchFamily="2" charset="-127"/>
              </a:rPr>
              <a:t>의</a:t>
            </a:r>
            <a:r>
              <a:rPr lang="en-US" altLang="ko-KR" sz="900">
                <a:solidFill>
                  <a:schemeClr val="tx1"/>
                </a:solidFill>
                <a:latin typeface="KoPub돋움체 Light" panose="00000300000000000000" pitchFamily="2" charset="-127"/>
                <a:ea typeface="KoPub돋움체 Light" panose="00000300000000000000" pitchFamily="2" charset="-127"/>
              </a:rPr>
              <a:t> 1.8</a:t>
            </a:r>
            <a:r>
              <a:rPr lang="ko-KR" altLang="en-US" sz="900">
                <a:solidFill>
                  <a:schemeClr val="tx1"/>
                </a:solidFill>
                <a:latin typeface="KoPub돋움체 Light" panose="00000300000000000000" pitchFamily="2" charset="-127"/>
                <a:ea typeface="KoPub돋움체 Light" panose="00000300000000000000" pitchFamily="2" charset="-127"/>
              </a:rPr>
              <a:t>배</a:t>
            </a:r>
            <a:r>
              <a:rPr lang="en-US" altLang="ko-KR" sz="900">
                <a:solidFill>
                  <a:schemeClr val="tx1"/>
                </a:solidFill>
                <a:latin typeface="KoPub돋움체 Light" panose="00000300000000000000" pitchFamily="2" charset="-127"/>
                <a:ea typeface="KoPub돋움체 Light" panose="00000300000000000000" pitchFamily="2" charset="-127"/>
              </a:rPr>
              <a:t>)</a:t>
            </a:r>
            <a:endParaRPr lang="en-US" altLang="ko-KR" sz="900">
              <a:solidFill>
                <a:srgbClr val="00338D"/>
              </a:solidFill>
              <a:latin typeface="KoPub돋움체 Light" panose="00000300000000000000" pitchFamily="2" charset="-127"/>
              <a:ea typeface="KoPub돋움체 Light" panose="00000300000000000000" pitchFamily="2" charset="-127"/>
            </a:endParaRPr>
          </a:p>
        </p:txBody>
      </p:sp>
      <p:sp>
        <p:nvSpPr>
          <p:cNvPr id="59" name="Freeform 25">
            <a:extLst>
              <a:ext uri="{FF2B5EF4-FFF2-40B4-BE49-F238E27FC236}">
                <a16:creationId xmlns:a16="http://schemas.microsoft.com/office/drawing/2014/main" id="{13BE155C-26EF-5C2B-4C28-5C2073321E88}"/>
              </a:ext>
            </a:extLst>
          </p:cNvPr>
          <p:cNvSpPr>
            <a:spLocks noChangeAspect="1"/>
          </p:cNvSpPr>
          <p:nvPr>
            <p:custDataLst>
              <p:tags r:id="rId1"/>
            </p:custDataLst>
          </p:nvPr>
        </p:nvSpPr>
        <p:spPr bwMode="auto">
          <a:xfrm rot="10800000">
            <a:off x="4122316" y="2757835"/>
            <a:ext cx="962777" cy="313724"/>
          </a:xfrm>
          <a:custGeom>
            <a:avLst/>
            <a:gdLst>
              <a:gd name="T0" fmla="*/ 2147483647 w 725"/>
              <a:gd name="T1" fmla="*/ 2147483647 h 391"/>
              <a:gd name="T2" fmla="*/ 2147483647 w 725"/>
              <a:gd name="T3" fmla="*/ 2147483647 h 391"/>
              <a:gd name="T4" fmla="*/ 2147483647 w 725"/>
              <a:gd name="T5" fmla="*/ 2147483647 h 391"/>
              <a:gd name="T6" fmla="*/ 2147483647 w 725"/>
              <a:gd name="T7" fmla="*/ 2147483647 h 391"/>
              <a:gd name="T8" fmla="*/ 2147483647 w 725"/>
              <a:gd name="T9" fmla="*/ 2147483647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p:spPr>
        <p:txBody>
          <a:bodyPr wrap="none" anchor="ctr"/>
          <a:lstStyle/>
          <a:p>
            <a:endParaRPr lang="ko-KR" altLang="en-US">
              <a:solidFill>
                <a:srgbClr val="000000"/>
              </a:solidFill>
            </a:endParaRPr>
          </a:p>
        </p:txBody>
      </p:sp>
      <p:sp>
        <p:nvSpPr>
          <p:cNvPr id="61" name="Freeform 25">
            <a:extLst>
              <a:ext uri="{FF2B5EF4-FFF2-40B4-BE49-F238E27FC236}">
                <a16:creationId xmlns:a16="http://schemas.microsoft.com/office/drawing/2014/main" id="{9FD69EB5-F6BA-B856-28D8-32A3ED32F8BF}"/>
              </a:ext>
            </a:extLst>
          </p:cNvPr>
          <p:cNvSpPr>
            <a:spLocks noChangeAspect="1"/>
          </p:cNvSpPr>
          <p:nvPr>
            <p:custDataLst>
              <p:tags r:id="rId2"/>
            </p:custDataLst>
          </p:nvPr>
        </p:nvSpPr>
        <p:spPr bwMode="auto">
          <a:xfrm rot="10800000">
            <a:off x="6026002" y="2773466"/>
            <a:ext cx="962777" cy="313724"/>
          </a:xfrm>
          <a:custGeom>
            <a:avLst/>
            <a:gdLst>
              <a:gd name="T0" fmla="*/ 2147483647 w 725"/>
              <a:gd name="T1" fmla="*/ 2147483647 h 391"/>
              <a:gd name="T2" fmla="*/ 2147483647 w 725"/>
              <a:gd name="T3" fmla="*/ 2147483647 h 391"/>
              <a:gd name="T4" fmla="*/ 2147483647 w 725"/>
              <a:gd name="T5" fmla="*/ 2147483647 h 391"/>
              <a:gd name="T6" fmla="*/ 2147483647 w 725"/>
              <a:gd name="T7" fmla="*/ 2147483647 h 391"/>
              <a:gd name="T8" fmla="*/ 2147483647 w 725"/>
              <a:gd name="T9" fmla="*/ 2147483647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p:spPr>
        <p:txBody>
          <a:bodyPr wrap="none" anchor="ctr"/>
          <a:lstStyle/>
          <a:p>
            <a:endParaRPr lang="ko-KR" altLang="en-US">
              <a:solidFill>
                <a:srgbClr val="000000"/>
              </a:solidFill>
            </a:endParaRPr>
          </a:p>
        </p:txBody>
      </p:sp>
      <p:sp>
        <p:nvSpPr>
          <p:cNvPr id="62" name="Freeform 25">
            <a:extLst>
              <a:ext uri="{FF2B5EF4-FFF2-40B4-BE49-F238E27FC236}">
                <a16:creationId xmlns:a16="http://schemas.microsoft.com/office/drawing/2014/main" id="{6790EEAF-18E0-20D9-0C58-8089C63D508E}"/>
              </a:ext>
            </a:extLst>
          </p:cNvPr>
          <p:cNvSpPr>
            <a:spLocks noChangeAspect="1"/>
          </p:cNvSpPr>
          <p:nvPr>
            <p:custDataLst>
              <p:tags r:id="rId3"/>
            </p:custDataLst>
          </p:nvPr>
        </p:nvSpPr>
        <p:spPr bwMode="auto">
          <a:xfrm rot="10800000">
            <a:off x="7958589" y="3869894"/>
            <a:ext cx="962777" cy="313724"/>
          </a:xfrm>
          <a:custGeom>
            <a:avLst/>
            <a:gdLst>
              <a:gd name="T0" fmla="*/ 2147483647 w 725"/>
              <a:gd name="T1" fmla="*/ 2147483647 h 391"/>
              <a:gd name="T2" fmla="*/ 2147483647 w 725"/>
              <a:gd name="T3" fmla="*/ 2147483647 h 391"/>
              <a:gd name="T4" fmla="*/ 2147483647 w 725"/>
              <a:gd name="T5" fmla="*/ 2147483647 h 391"/>
              <a:gd name="T6" fmla="*/ 2147483647 w 725"/>
              <a:gd name="T7" fmla="*/ 2147483647 h 391"/>
              <a:gd name="T8" fmla="*/ 2147483647 w 725"/>
              <a:gd name="T9" fmla="*/ 2147483647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p:spPr>
        <p:txBody>
          <a:bodyPr wrap="none" anchor="ctr"/>
          <a:lstStyle/>
          <a:p>
            <a:endParaRPr lang="ko-KR" altLang="en-US">
              <a:solidFill>
                <a:srgbClr val="000000"/>
              </a:solidFill>
            </a:endParaRPr>
          </a:p>
        </p:txBody>
      </p:sp>
    </p:spTree>
    <p:extLst>
      <p:ext uri="{BB962C8B-B14F-4D97-AF65-F5344CB8AC3E}">
        <p14:creationId xmlns:p14="http://schemas.microsoft.com/office/powerpoint/2010/main" val="25562697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별 합리적인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검토하기 위해 관련 논문</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발간물</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및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CDD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평가보고서에 기재된 임상 단계별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자료를 확인하였으며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10</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개년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(2011~2020</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FDA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임상 성공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Data</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 근거로</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통계적 유의성을 확보하고 있는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BIO</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정보를 바탕으로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 설정하였습니다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Possibility of Success (POS) </a:t>
            </a:r>
            <a:r>
              <a:rPr lang="en-US" altLang="ko-KR" sz="2000" b="1"/>
              <a:t>– </a:t>
            </a:r>
            <a:r>
              <a:rPr lang="ko-KR" altLang="en-US" sz="2000" b="1"/>
              <a:t>신약 개발 성공확률 </a:t>
            </a:r>
            <a:r>
              <a:rPr lang="en-US" altLang="ko-KR" sz="2000" b="1"/>
              <a:t>(3/3)</a:t>
            </a:r>
            <a:r>
              <a:rPr lang="ko-KR" altLang="en-US" sz="2000" b="1"/>
              <a:t> </a:t>
            </a:r>
            <a:r>
              <a:rPr lang="ko-KR" altLang="en-US" sz="2800" b="1"/>
              <a:t> </a:t>
            </a:r>
            <a:endParaRPr lang="en-US" altLang="ko-KR" sz="2800" b="1"/>
          </a:p>
        </p:txBody>
      </p:sp>
      <p:grpSp>
        <p:nvGrpSpPr>
          <p:cNvPr id="7" name="그룹 6">
            <a:extLst>
              <a:ext uri="{FF2B5EF4-FFF2-40B4-BE49-F238E27FC236}">
                <a16:creationId xmlns:a16="http://schemas.microsoft.com/office/drawing/2014/main" id="{1B43ED5F-B3EE-A357-EB18-6312E7A415E8}"/>
              </a:ext>
            </a:extLst>
          </p:cNvPr>
          <p:cNvGrpSpPr/>
          <p:nvPr/>
        </p:nvGrpSpPr>
        <p:grpSpPr>
          <a:xfrm>
            <a:off x="502976" y="1307321"/>
            <a:ext cx="8914074" cy="288000"/>
            <a:chOff x="452439" y="1416168"/>
            <a:chExt cx="4392613" cy="288000"/>
          </a:xfrm>
        </p:grpSpPr>
        <p:sp>
          <p:nvSpPr>
            <p:cNvPr id="8" name="TextBox 7">
              <a:extLst>
                <a:ext uri="{FF2B5EF4-FFF2-40B4-BE49-F238E27FC236}">
                  <a16:creationId xmlns:a16="http://schemas.microsoft.com/office/drawing/2014/main" id="{DED07238-4D3E-75C3-B3A8-9919D0B43779}"/>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Pipeline</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별 적용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POS</a:t>
              </a:r>
            </a:p>
          </p:txBody>
        </p:sp>
        <p:cxnSp>
          <p:nvCxnSpPr>
            <p:cNvPr id="9" name="직선 연결선 8">
              <a:extLst>
                <a:ext uri="{FF2B5EF4-FFF2-40B4-BE49-F238E27FC236}">
                  <a16:creationId xmlns:a16="http://schemas.microsoft.com/office/drawing/2014/main" id="{229A1925-463D-1D24-E9FB-2F6357272B18}"/>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70F5237E-1B7F-F350-7928-E96A3AE0F622}"/>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2" name="표 1">
            <a:extLst>
              <a:ext uri="{FF2B5EF4-FFF2-40B4-BE49-F238E27FC236}">
                <a16:creationId xmlns:a16="http://schemas.microsoft.com/office/drawing/2014/main" id="{45D55990-4054-FE6A-0996-832DCED3FA81}"/>
              </a:ext>
            </a:extLst>
          </p:cNvPr>
          <p:cNvGraphicFramePr>
            <a:graphicFrameLocks noGrp="1"/>
          </p:cNvGraphicFramePr>
          <p:nvPr>
            <p:extLst>
              <p:ext uri="{D42A27DB-BD31-4B8C-83A1-F6EECF244321}">
                <p14:modId xmlns:p14="http://schemas.microsoft.com/office/powerpoint/2010/main" val="945320854"/>
              </p:ext>
            </p:extLst>
          </p:nvPr>
        </p:nvGraphicFramePr>
        <p:xfrm>
          <a:off x="504000" y="1727999"/>
          <a:ext cx="8928091" cy="2766507"/>
        </p:xfrm>
        <a:graphic>
          <a:graphicData uri="http://schemas.openxmlformats.org/drawingml/2006/table">
            <a:tbl>
              <a:tblPr/>
              <a:tblGrid>
                <a:gridCol w="763691">
                  <a:extLst>
                    <a:ext uri="{9D8B030D-6E8A-4147-A177-3AD203B41FA5}">
                      <a16:colId xmlns:a16="http://schemas.microsoft.com/office/drawing/2014/main" val="4124103761"/>
                    </a:ext>
                  </a:extLst>
                </a:gridCol>
                <a:gridCol w="990600">
                  <a:extLst>
                    <a:ext uri="{9D8B030D-6E8A-4147-A177-3AD203B41FA5}">
                      <a16:colId xmlns:a16="http://schemas.microsoft.com/office/drawing/2014/main" val="3015947229"/>
                    </a:ext>
                  </a:extLst>
                </a:gridCol>
                <a:gridCol w="1434760">
                  <a:extLst>
                    <a:ext uri="{9D8B030D-6E8A-4147-A177-3AD203B41FA5}">
                      <a16:colId xmlns:a16="http://schemas.microsoft.com/office/drawing/2014/main" val="1222539501"/>
                    </a:ext>
                  </a:extLst>
                </a:gridCol>
                <a:gridCol w="1434760">
                  <a:extLst>
                    <a:ext uri="{9D8B030D-6E8A-4147-A177-3AD203B41FA5}">
                      <a16:colId xmlns:a16="http://schemas.microsoft.com/office/drawing/2014/main" val="3633249556"/>
                    </a:ext>
                  </a:extLst>
                </a:gridCol>
                <a:gridCol w="1434760">
                  <a:extLst>
                    <a:ext uri="{9D8B030D-6E8A-4147-A177-3AD203B41FA5}">
                      <a16:colId xmlns:a16="http://schemas.microsoft.com/office/drawing/2014/main" val="3674163251"/>
                    </a:ext>
                  </a:extLst>
                </a:gridCol>
                <a:gridCol w="1434760">
                  <a:extLst>
                    <a:ext uri="{9D8B030D-6E8A-4147-A177-3AD203B41FA5}">
                      <a16:colId xmlns:a16="http://schemas.microsoft.com/office/drawing/2014/main" val="255693231"/>
                    </a:ext>
                  </a:extLst>
                </a:gridCol>
                <a:gridCol w="1434760">
                  <a:extLst>
                    <a:ext uri="{9D8B030D-6E8A-4147-A177-3AD203B41FA5}">
                      <a16:colId xmlns:a16="http://schemas.microsoft.com/office/drawing/2014/main" val="618733448"/>
                    </a:ext>
                  </a:extLst>
                </a:gridCol>
              </a:tblGrid>
              <a:tr h="400623">
                <a:tc>
                  <a:txBody>
                    <a:bodyPr/>
                    <a:lstStyle/>
                    <a:p>
                      <a:pPr marL="0" algn="ctr" rtl="0" eaLnBrk="1" fontAlgn="b" latinLnBrk="1" hangingPunct="1">
                        <a:spcBef>
                          <a:spcPts val="0"/>
                        </a:spcBef>
                        <a:spcAft>
                          <a:spcPts val="0"/>
                        </a:spcAft>
                      </a:pPr>
                      <a:endPar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KPMG</a:t>
                      </a:r>
                    </a:p>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 Selected</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EYCA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CDD (Baseline</a:t>
                      </a:r>
                      <a:r>
                        <a:rPr lang="en-US" altLang="ko-KR" sz="900" b="1" i="0" u="none" strike="noStrike" baseline="30000">
                          <a:solidFill>
                            <a:schemeClr val="bg1"/>
                          </a:solidFill>
                          <a:effectLst/>
                          <a:latin typeface="KoPub돋움체 Medium" panose="00000600000000000000" pitchFamily="2" charset="-127"/>
                          <a:ea typeface="KoPub돋움체 Medium" panose="00000600000000000000" pitchFamily="2" charset="-127"/>
                        </a:rPr>
                        <a:t>1</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38D"/>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EYCA </a:t>
                      </a:r>
                    </a:p>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CDD (EYCA</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Selected)</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Evaluate Pharma</a:t>
                      </a:r>
                    </a:p>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CDD</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BIO(2021)</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MIT(2019)</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929641847"/>
                  </a:ext>
                </a:extLst>
              </a:tr>
              <a:tr h="788628">
                <a:tc>
                  <a:txBody>
                    <a:bodyPr/>
                    <a:lstStyle/>
                    <a:p>
                      <a:pPr algn="ctr" fontAlgn="b"/>
                      <a:r>
                        <a:rPr lang="en-US" sz="900" b="1" i="0" u="none" strike="noStrike">
                          <a:solidFill>
                            <a:schemeClr val="tx1"/>
                          </a:solidFill>
                          <a:effectLst/>
                          <a:latin typeface="KoPub돋움체 Medium" panose="00000600000000000000" pitchFamily="2" charset="-127"/>
                          <a:ea typeface="KoPub돋움체 Medium" panose="00000600000000000000" pitchFamily="2" charset="-127"/>
                        </a:rPr>
                        <a:t>Oregovomab</a:t>
                      </a:r>
                    </a:p>
                    <a:p>
                      <a:pPr algn="ctr" fontAlgn="b"/>
                      <a:r>
                        <a:rPr lang="en-US" sz="900" b="1" i="0" u="none" strike="noStrike">
                          <a:solidFill>
                            <a:schemeClr val="tx1"/>
                          </a:solidFill>
                          <a:effectLst/>
                          <a:latin typeface="KoPub돋움체 Medium" panose="00000600000000000000" pitchFamily="2" charset="-127"/>
                          <a:ea typeface="KoPub돋움체 Medium" panose="00000600000000000000" pitchFamily="2" charset="-127"/>
                        </a:rPr>
                        <a:t>FL</a:t>
                      </a:r>
                    </a:p>
                  </a:txBody>
                  <a:tcPr marL="36000" marR="36000" marT="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ACEAFF"/>
                    </a:solidFill>
                  </a:tcPr>
                </a:tc>
                <a:tc>
                  <a:txBody>
                    <a:bodyPr/>
                    <a:lstStyle/>
                    <a:p>
                      <a:pPr algn="ctr" fontAlgn="b"/>
                      <a:endParaRPr 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p>
                      <a:pPr algn="ctr" fontAlgn="b"/>
                      <a:r>
                        <a:rPr lang="en-US" sz="900" b="1" i="0" u="none" strike="noStrike">
                          <a:solidFill>
                            <a:schemeClr val="tx1"/>
                          </a:solidFill>
                          <a:effectLst/>
                          <a:latin typeface="KoPub돋움체 Medium" panose="00000600000000000000" pitchFamily="2" charset="-127"/>
                          <a:ea typeface="KoPub돋움체 Medium" panose="00000600000000000000" pitchFamily="2" charset="-127"/>
                        </a:rPr>
                        <a:t>37%</a:t>
                      </a:r>
                    </a:p>
                    <a:p>
                      <a:pPr algn="ctr" fontAlgn="b"/>
                      <a:endParaRPr lang="en-US" sz="500" b="1" i="0" u="none" strike="noStrike">
                        <a:solidFill>
                          <a:schemeClr val="tx1"/>
                        </a:solidFill>
                        <a:effectLst/>
                        <a:latin typeface="KoPub돋움체 Medium" panose="00000600000000000000" pitchFamily="2" charset="-127"/>
                        <a:ea typeface="KoPub돋움체 Medium" panose="00000600000000000000" pitchFamily="2" charset="-127"/>
                      </a:endParaRPr>
                    </a:p>
                    <a:p>
                      <a:pPr algn="ctr" fontAlgn="b"/>
                      <a:r>
                        <a:rPr lang="en-US" sz="750" b="0" i="0" u="none" strike="noStrike">
                          <a:solidFill>
                            <a:schemeClr val="tx1"/>
                          </a:solidFill>
                          <a:effectLst/>
                          <a:latin typeface="KoPub돋움체 Medium" panose="00000600000000000000" pitchFamily="2" charset="-127"/>
                          <a:ea typeface="KoPub돋움체 Medium" panose="00000600000000000000" pitchFamily="2" charset="-127"/>
                        </a:rPr>
                        <a:t>= (26% + 48%)/2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E5F4FB"/>
                    </a:solidFill>
                  </a:tcPr>
                </a:tc>
                <a:tc>
                  <a:txBody>
                    <a:bodyPr/>
                    <a:lstStyle/>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III to Approval : 26%</a:t>
                      </a:r>
                    </a:p>
                  </a:txBody>
                  <a:tcPr marL="0" marR="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47%</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61%</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[Immune Oncology]</a:t>
                      </a:r>
                    </a:p>
                    <a:p>
                      <a:pPr algn="l"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 to II : 64%</a:t>
                      </a:r>
                    </a:p>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II to III : 40%</a:t>
                      </a:r>
                    </a:p>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III to Approval : 48%</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[Oncology with Biomarker]</a:t>
                      </a:r>
                    </a:p>
                    <a:p>
                      <a:pPr algn="l"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 to II : 44%</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 to III : 39%</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64%</a:t>
                      </a:r>
                    </a:p>
                  </a:txBody>
                  <a:tcPr marL="0" marR="0" marT="0" marB="0" anchor="ctr">
                    <a:lnL w="6350" cap="flat" cmpd="sng" algn="ctr">
                      <a:solidFill>
                        <a:srgbClr val="00338D"/>
                      </a:solidFill>
                      <a:prstDash val="dot"/>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9893096"/>
                  </a:ext>
                </a:extLst>
              </a:tr>
              <a:tr h="788628">
                <a:tc>
                  <a:txBody>
                    <a:bodyPr/>
                    <a:lstStyle/>
                    <a:p>
                      <a:pPr marL="0" algn="ctr"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Oregovomab</a:t>
                      </a:r>
                    </a:p>
                    <a:p>
                      <a:pPr marL="0" algn="ctr"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RC</a:t>
                      </a:r>
                      <a:endPar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ACEAFF"/>
                    </a:solidFill>
                  </a:tcPr>
                </a:tc>
                <a:tc>
                  <a:txBody>
                    <a:bodyPr/>
                    <a:lstStyle/>
                    <a:p>
                      <a:pPr algn="ctr" fontAlgn="b"/>
                      <a:r>
                        <a:rPr lang="en-US" altLang="ko-KR" sz="1000" b="1" i="0" u="none" strike="noStrike">
                          <a:solidFill>
                            <a:schemeClr val="tx1"/>
                          </a:solidFill>
                          <a:effectLst/>
                          <a:latin typeface="KoPub돋움체 Medium" panose="00000600000000000000" pitchFamily="2" charset="-127"/>
                          <a:ea typeface="KoPub돋움체 Medium" panose="00000600000000000000" pitchFamily="2" charset="-127"/>
                        </a:rPr>
                        <a:t>13%</a:t>
                      </a:r>
                    </a:p>
                    <a:p>
                      <a:pPr algn="ctr" fontAlgn="b"/>
                      <a:endParaRPr lang="en-US" altLang="ko-KR" sz="500" b="1" i="0" u="none" strike="noStrike">
                        <a:solidFill>
                          <a:schemeClr val="tx1"/>
                        </a:solidFill>
                        <a:effectLst/>
                        <a:latin typeface="KoPub돋움체 Medium" panose="00000600000000000000" pitchFamily="2" charset="-127"/>
                        <a:ea typeface="KoPub돋움체 Medium" panose="00000600000000000000" pitchFamily="2" charset="-127"/>
                      </a:endParaRPr>
                    </a:p>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800" b="0" i="0" u="none" strike="noStrike">
                          <a:solidFill>
                            <a:schemeClr val="tx1"/>
                          </a:solidFill>
                          <a:effectLst/>
                          <a:latin typeface="KoPub돋움체 Medium" panose="00000600000000000000" pitchFamily="2" charset="-127"/>
                          <a:ea typeface="KoPub돋움체 Medium" panose="00000600000000000000" pitchFamily="2" charset="-127"/>
                        </a:rPr>
                        <a:t>= (30% + 40%)/2</a:t>
                      </a:r>
                      <a:r>
                        <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rPr>
                        <a:t> </a:t>
                      </a:r>
                      <a:endParaRPr lang="en-US" altLang="ko-KR" sz="800" b="0" i="0" u="none" strike="noStrike">
                        <a:solidFill>
                          <a:schemeClr val="tx1"/>
                        </a:solidFill>
                        <a:effectLst/>
                        <a:latin typeface="KoPub돋움체 Medium" panose="00000600000000000000" pitchFamily="2" charset="-127"/>
                        <a:ea typeface="KoPub돋움체 Medium" panose="00000600000000000000" pitchFamily="2" charset="-127"/>
                      </a:endParaRPr>
                    </a:p>
                    <a:p>
                      <a:pPr algn="ctr" fontAlgn="b"/>
                      <a:r>
                        <a:rPr lang="en-US" altLang="ko-KR" sz="800" b="0" i="0" u="none" strike="noStrike">
                          <a:solidFill>
                            <a:schemeClr val="tx1"/>
                          </a:solidFill>
                          <a:effectLst/>
                          <a:latin typeface="KoPub돋움체 Medium" panose="00000600000000000000" pitchFamily="2" charset="-127"/>
                          <a:ea typeface="KoPub돋움체 Medium" panose="00000600000000000000" pitchFamily="2" charset="-127"/>
                        </a:rPr>
                        <a:t>* (26% + 48%)/2</a:t>
                      </a:r>
                      <a:endPar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E5F4FB"/>
                    </a:solidFill>
                  </a:tcPr>
                </a:tc>
                <a:tc>
                  <a:txBody>
                    <a:bodyPr/>
                    <a:lstStyle/>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II to III : 30%</a:t>
                      </a:r>
                    </a:p>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III to Approval : 26%</a:t>
                      </a:r>
                    </a:p>
                  </a:txBody>
                  <a:tcPr marL="0" marR="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 to III : 82%</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47%</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 to III : 30%</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61%</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0" marR="0" marT="0" marB="0" anchor="ctr">
                    <a:lnL w="6350" cap="flat" cmpd="sng" algn="ctr">
                      <a:solidFill>
                        <a:srgbClr val="00338D"/>
                      </a:solidFill>
                      <a:prstDash val="dot"/>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1584598"/>
                  </a:ext>
                </a:extLst>
              </a:tr>
              <a:tr h="788628">
                <a:tc>
                  <a:txBody>
                    <a:bodyPr/>
                    <a:lstStyle/>
                    <a:p>
                      <a:pPr marL="0" algn="ctr"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Anti - MUC1</a:t>
                      </a:r>
                      <a:endPar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ACEAFF"/>
                    </a:solidFill>
                  </a:tcPr>
                </a:tc>
                <a:tc>
                  <a:txBody>
                    <a:bodyPr/>
                    <a:lstStyle/>
                    <a:p>
                      <a:pPr marL="0" algn="ctr"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12%</a:t>
                      </a:r>
                    </a:p>
                    <a:p>
                      <a:pPr marL="0" algn="ctr" rtl="0" eaLnBrk="1" fontAlgn="b" latinLnBrk="1" hangingPunct="1">
                        <a:spcBef>
                          <a:spcPts val="0"/>
                        </a:spcBef>
                        <a:spcAft>
                          <a:spcPts val="0"/>
                        </a:spcAft>
                      </a:pPr>
                      <a:endParaRPr lang="en-US" altLang="ko-KR" sz="500" b="1" i="0" u="none" strike="noStrike">
                        <a:solidFill>
                          <a:schemeClr val="tx1"/>
                        </a:solidFill>
                        <a:effectLst/>
                        <a:latin typeface="KoPub돋움체 Medium" panose="00000600000000000000" pitchFamily="2" charset="-127"/>
                        <a:ea typeface="KoPub돋움체 Medium" panose="00000600000000000000" pitchFamily="2" charset="-127"/>
                      </a:endParaRPr>
                    </a:p>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800" b="0" i="0" u="none" strike="noStrike">
                          <a:solidFill>
                            <a:schemeClr val="tx1"/>
                          </a:solidFill>
                          <a:effectLst/>
                          <a:latin typeface="KoPub돋움체 Medium" panose="00000600000000000000" pitchFamily="2" charset="-127"/>
                          <a:ea typeface="KoPub돋움체 Medium" panose="00000600000000000000" pitchFamily="2" charset="-127"/>
                        </a:rPr>
                        <a:t>= 64% * 40% * 48%</a:t>
                      </a:r>
                    </a:p>
                  </a:txBody>
                  <a:tcPr marL="36000" marR="3600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E5F4FB"/>
                    </a:solidFill>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 to II : 66% </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 to III : 29%</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13%</a:t>
                      </a:r>
                    </a:p>
                  </a:txBody>
                  <a:tcPr marL="0" marR="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 to II : 50% </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 to III : 34%</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24%</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0" marR="0" marT="0" marB="0" anchor="ctr">
                    <a:lnL w="6350" cap="flat" cmpd="sng" algn="ctr">
                      <a:solidFill>
                        <a:srgbClr val="00338D"/>
                      </a:solidFill>
                      <a:prstDash val="dot"/>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6388970"/>
                  </a:ext>
                </a:extLst>
              </a:tr>
            </a:tbl>
          </a:graphicData>
        </a:graphic>
      </p:graphicFrame>
      <p:sp>
        <p:nvSpPr>
          <p:cNvPr id="4" name="직사각형 3">
            <a:extLst>
              <a:ext uri="{FF2B5EF4-FFF2-40B4-BE49-F238E27FC236}">
                <a16:creationId xmlns:a16="http://schemas.microsoft.com/office/drawing/2014/main" id="{706824F5-9F51-C7B3-6D3A-5632287B4DAA}"/>
              </a:ext>
            </a:extLst>
          </p:cNvPr>
          <p:cNvSpPr/>
          <p:nvPr/>
        </p:nvSpPr>
        <p:spPr>
          <a:xfrm>
            <a:off x="2262144" y="2129065"/>
            <a:ext cx="1430180" cy="1575030"/>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BE432EEC-292E-D16C-E382-528085F94554}"/>
              </a:ext>
            </a:extLst>
          </p:cNvPr>
          <p:cNvSpPr/>
          <p:nvPr/>
        </p:nvSpPr>
        <p:spPr>
          <a:xfrm>
            <a:off x="6567262" y="2121316"/>
            <a:ext cx="1430180" cy="2365442"/>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D3CFE800-0792-4610-27C7-50BECF77D64D}"/>
              </a:ext>
            </a:extLst>
          </p:cNvPr>
          <p:cNvSpPr/>
          <p:nvPr/>
        </p:nvSpPr>
        <p:spPr>
          <a:xfrm>
            <a:off x="502976" y="4567387"/>
            <a:ext cx="8928000" cy="1676105"/>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71450" indent="-171450" latinLnBrk="1">
              <a:spcBef>
                <a:spcPts val="600"/>
              </a:spcBef>
              <a:buFont typeface="Wingdings" panose="05000000000000000000" pitchFamily="2" charset="2"/>
              <a:buChar char="§"/>
            </a:pPr>
            <a:r>
              <a:rPr lang="ko-KR" altLang="en-US" sz="900">
                <a:solidFill>
                  <a:srgbClr val="00338D"/>
                </a:solidFill>
                <a:latin typeface="KoPub돋움체 Light" panose="00000300000000000000" pitchFamily="2" charset="-127"/>
                <a:ea typeface="KoPub돋움체 Light" panose="00000300000000000000" pitchFamily="2" charset="-127"/>
              </a:rPr>
              <a:t>본 손상평가 보고서에서는 </a:t>
            </a:r>
            <a:r>
              <a:rPr lang="en-US" altLang="ko-KR" sz="900" b="1" u="sng">
                <a:solidFill>
                  <a:srgbClr val="00338D"/>
                </a:solidFill>
                <a:latin typeface="KoPub돋움체 Light" panose="00000300000000000000" pitchFamily="2" charset="-127"/>
                <a:ea typeface="KoPub돋움체 Light" panose="00000300000000000000" pitchFamily="2" charset="-127"/>
              </a:rPr>
              <a:t>BIO(2021) - Clinical Development Success Rates and Contributing Factors</a:t>
            </a:r>
            <a:r>
              <a:rPr lang="en-US" altLang="ko-KR" sz="900">
                <a:solidFill>
                  <a:srgbClr val="00338D"/>
                </a:solidFill>
                <a:latin typeface="KoPub돋움체 Light" panose="00000300000000000000" pitchFamily="2" charset="-127"/>
                <a:ea typeface="KoPub돋움체 Light" panose="00000300000000000000" pitchFamily="2" charset="-127"/>
              </a:rPr>
              <a:t> </a:t>
            </a:r>
            <a:r>
              <a:rPr lang="ko-KR" altLang="en-US" sz="900">
                <a:solidFill>
                  <a:srgbClr val="00338D"/>
                </a:solidFill>
                <a:latin typeface="KoPub돋움체 Light" panose="00000300000000000000" pitchFamily="2" charset="-127"/>
                <a:ea typeface="KoPub돋움체 Light" panose="00000300000000000000" pitchFamily="2" charset="-127"/>
              </a:rPr>
              <a:t>상의 정보를 바탕으로 각 </a:t>
            </a:r>
            <a:r>
              <a:rPr lang="en-US" altLang="ko-KR" sz="900">
                <a:solidFill>
                  <a:srgbClr val="00338D"/>
                </a:solidFill>
                <a:latin typeface="KoPub돋움체 Light" panose="00000300000000000000" pitchFamily="2" charset="-127"/>
                <a:ea typeface="KoPub돋움체 Light" panose="00000300000000000000" pitchFamily="2" charset="-127"/>
              </a:rPr>
              <a:t>Pipeline</a:t>
            </a:r>
            <a:r>
              <a:rPr lang="ko-KR" altLang="en-US" sz="900">
                <a:solidFill>
                  <a:srgbClr val="00338D"/>
                </a:solidFill>
                <a:latin typeface="KoPub돋움체 Light" panose="00000300000000000000" pitchFamily="2" charset="-127"/>
                <a:ea typeface="KoPub돋움체 Light" panose="00000300000000000000" pitchFamily="2" charset="-127"/>
              </a:rPr>
              <a:t>별 </a:t>
            </a:r>
            <a:r>
              <a:rPr lang="en-US" altLang="ko-KR" sz="900">
                <a:solidFill>
                  <a:srgbClr val="00338D"/>
                </a:solidFill>
                <a:latin typeface="KoPub돋움체 Light" panose="00000300000000000000" pitchFamily="2" charset="-127"/>
                <a:ea typeface="KoPub돋움체 Light" panose="00000300000000000000" pitchFamily="2" charset="-127"/>
              </a:rPr>
              <a:t>POS</a:t>
            </a:r>
            <a:r>
              <a:rPr lang="ko-KR" altLang="en-US" sz="900">
                <a:solidFill>
                  <a:srgbClr val="00338D"/>
                </a:solidFill>
                <a:latin typeface="KoPub돋움체 Light" panose="00000300000000000000" pitchFamily="2" charset="-127"/>
                <a:ea typeface="KoPub돋움체 Light" panose="00000300000000000000" pitchFamily="2" charset="-127"/>
              </a:rPr>
              <a:t>를 설정</a:t>
            </a:r>
            <a:endParaRPr lang="en-US" altLang="ko-KR" sz="900">
              <a:solidFill>
                <a:srgbClr val="00338D"/>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10</a:t>
            </a:r>
            <a:r>
              <a:rPr lang="ko-KR" altLang="en-US" sz="900">
                <a:solidFill>
                  <a:schemeClr val="tx1"/>
                </a:solidFill>
                <a:latin typeface="KoPub돋움체 Light" panose="00000300000000000000" pitchFamily="2" charset="-127"/>
                <a:ea typeface="KoPub돋움체 Light" panose="00000300000000000000" pitchFamily="2" charset="-127"/>
              </a:rPr>
              <a:t>개년 간 </a:t>
            </a:r>
            <a:r>
              <a:rPr lang="en-US" altLang="ko-KR" sz="900">
                <a:solidFill>
                  <a:schemeClr val="tx1"/>
                </a:solidFill>
                <a:latin typeface="KoPub돋움체 Light" panose="00000300000000000000" pitchFamily="2" charset="-127"/>
                <a:ea typeface="KoPub돋움체 Light" panose="00000300000000000000" pitchFamily="2" charset="-127"/>
              </a:rPr>
              <a:t>FDA</a:t>
            </a:r>
            <a:r>
              <a:rPr lang="ko-KR" altLang="en-US" sz="900">
                <a:solidFill>
                  <a:schemeClr val="tx1"/>
                </a:solidFill>
                <a:latin typeface="KoPub돋움체 Light" panose="00000300000000000000" pitchFamily="2" charset="-127"/>
                <a:ea typeface="KoPub돋움체 Light" panose="00000300000000000000" pitchFamily="2" charset="-127"/>
              </a:rPr>
              <a:t>에 보고된 </a:t>
            </a:r>
            <a:r>
              <a:rPr lang="en-US" altLang="ko-KR" sz="900">
                <a:solidFill>
                  <a:schemeClr val="tx1"/>
                </a:solidFill>
                <a:latin typeface="KoPub돋움체 Light" panose="00000300000000000000" pitchFamily="2" charset="-127"/>
                <a:ea typeface="KoPub돋움체 Light" panose="00000300000000000000" pitchFamily="2" charset="-127"/>
              </a:rPr>
              <a:t>12,728</a:t>
            </a:r>
            <a:r>
              <a:rPr lang="ko-KR" altLang="en-US" sz="900">
                <a:solidFill>
                  <a:schemeClr val="tx1"/>
                </a:solidFill>
                <a:latin typeface="KoPub돋움체 Light" panose="00000300000000000000" pitchFamily="2" charset="-127"/>
                <a:ea typeface="KoPub돋움체 Light" panose="00000300000000000000" pitchFamily="2" charset="-127"/>
              </a:rPr>
              <a:t>개의 임상진행 결과를 바탕으로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정보를 산정하였으며</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평가대상 </a:t>
            </a:r>
            <a:r>
              <a:rPr lang="en-US" altLang="ko-KR" sz="900">
                <a:solidFill>
                  <a:schemeClr val="tx1"/>
                </a:solidFill>
                <a:latin typeface="KoPub돋움체 Light" panose="00000300000000000000" pitchFamily="2" charset="-127"/>
                <a:ea typeface="KoPub돋움체 Light" panose="00000300000000000000" pitchFamily="2" charset="-127"/>
              </a:rPr>
              <a:t>Pipeline(</a:t>
            </a:r>
            <a:r>
              <a:rPr lang="ko-KR" altLang="en-US" sz="900" err="1">
                <a:solidFill>
                  <a:schemeClr val="tx1"/>
                </a:solidFill>
                <a:latin typeface="KoPub돋움체 Light" panose="00000300000000000000" pitchFamily="2" charset="-127"/>
                <a:ea typeface="KoPub돋움체 Light" panose="00000300000000000000" pitchFamily="2" charset="-127"/>
              </a:rPr>
              <a:t>난소암</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췌장암</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에 해당하는 면역항암제</a:t>
            </a:r>
            <a:r>
              <a:rPr lang="en-US" altLang="ko-KR" sz="900">
                <a:solidFill>
                  <a:schemeClr val="tx1"/>
                </a:solidFill>
                <a:latin typeface="KoPub돋움체 Light" panose="00000300000000000000" pitchFamily="2" charset="-127"/>
                <a:ea typeface="KoPub돋움체 Light" panose="00000300000000000000" pitchFamily="2" charset="-127"/>
              </a:rPr>
              <a:t>(Immuno-Oncology)</a:t>
            </a:r>
            <a:r>
              <a:rPr lang="ko-KR" altLang="en-US" sz="900">
                <a:solidFill>
                  <a:schemeClr val="tx1"/>
                </a:solidFill>
                <a:latin typeface="KoPub돋움체 Light" panose="00000300000000000000" pitchFamily="2" charset="-127"/>
                <a:ea typeface="KoPub돋움체 Light" panose="00000300000000000000" pitchFamily="2" charset="-127"/>
              </a:rPr>
              <a:t>의 임상확률을 확인할 수 있는 </a:t>
            </a:r>
            <a:r>
              <a:rPr lang="en-US" altLang="ko-KR" sz="900">
                <a:solidFill>
                  <a:schemeClr val="tx1"/>
                </a:solidFill>
                <a:latin typeface="KoPub돋움체 Light" panose="00000300000000000000" pitchFamily="2" charset="-127"/>
                <a:ea typeface="KoPub돋움체 Light" panose="00000300000000000000" pitchFamily="2" charset="-127"/>
              </a:rPr>
              <a:t>BIO</a:t>
            </a:r>
            <a:r>
              <a:rPr lang="ko-KR" altLang="en-US" sz="900">
                <a:solidFill>
                  <a:schemeClr val="tx1"/>
                </a:solidFill>
                <a:latin typeface="KoPub돋움체 Light" panose="00000300000000000000" pitchFamily="2" charset="-127"/>
                <a:ea typeface="KoPub돋움체 Light" panose="00000300000000000000" pitchFamily="2" charset="-127"/>
              </a:rPr>
              <a:t>의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정보가 본 손상평가검토 목적 상 합리적이라고 판단</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b="1" u="sng">
                <a:solidFill>
                  <a:schemeClr val="tx1"/>
                </a:solidFill>
                <a:latin typeface="KoPub돋움체 Light" panose="00000300000000000000" pitchFamily="2" charset="-127"/>
                <a:ea typeface="KoPub돋움체 Light" panose="00000300000000000000" pitchFamily="2" charset="-127"/>
              </a:rPr>
              <a:t>EYCA CDD(EYCA Selected)</a:t>
            </a:r>
            <a:r>
              <a:rPr lang="ko-KR" altLang="en-US" sz="900">
                <a:solidFill>
                  <a:schemeClr val="tx1"/>
                </a:solidFill>
                <a:latin typeface="KoPub돋움체 Light" panose="00000300000000000000" pitchFamily="2" charset="-127"/>
                <a:ea typeface="KoPub돋움체 Light" panose="00000300000000000000" pitchFamily="2" charset="-127"/>
              </a:rPr>
              <a:t> 상의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정보는 신약 개발에 따른 </a:t>
            </a:r>
            <a:r>
              <a:rPr lang="en-US" altLang="ko-KR" sz="900">
                <a:solidFill>
                  <a:schemeClr val="tx1"/>
                </a:solidFill>
                <a:latin typeface="KoPub돋움체 Light" panose="00000300000000000000" pitchFamily="2" charset="-127"/>
                <a:ea typeface="KoPub돋움체 Light" panose="00000300000000000000" pitchFamily="2" charset="-127"/>
              </a:rPr>
              <a:t>Biomarker</a:t>
            </a:r>
            <a:r>
              <a:rPr lang="ko-KR" altLang="en-US" sz="900">
                <a:solidFill>
                  <a:schemeClr val="tx1"/>
                </a:solidFill>
                <a:latin typeface="KoPub돋움체 Light" panose="00000300000000000000" pitchFamily="2" charset="-127"/>
                <a:ea typeface="KoPub돋움체 Light" panose="00000300000000000000" pitchFamily="2" charset="-127"/>
              </a:rPr>
              <a:t>의 실효성 등 데이터 신뢰성에 대한 별도 검증이 어려워 본 손상평가 목적상 적합하지 아니하다고 판단</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b="1" u="sng">
                <a:solidFill>
                  <a:schemeClr val="tx1"/>
                </a:solidFill>
                <a:latin typeface="KoPub돋움체 Light" panose="00000300000000000000" pitchFamily="2" charset="-127"/>
                <a:ea typeface="KoPub돋움체 Light" panose="00000300000000000000" pitchFamily="2" charset="-127"/>
              </a:rPr>
              <a:t>Evaluate Pharma CDD</a:t>
            </a:r>
            <a:r>
              <a:rPr lang="en-US" altLang="ko-KR" sz="900" b="1">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상의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정보도 </a:t>
            </a:r>
            <a:r>
              <a:rPr lang="en-US" altLang="ko-KR" sz="900">
                <a:solidFill>
                  <a:schemeClr val="tx1"/>
                </a:solidFill>
                <a:latin typeface="KoPub돋움체 Light" panose="00000300000000000000" pitchFamily="2" charset="-127"/>
                <a:ea typeface="KoPub돋움체 Light" panose="00000300000000000000" pitchFamily="2" charset="-127"/>
              </a:rPr>
              <a:t>Machine Learning</a:t>
            </a:r>
            <a:r>
              <a:rPr lang="ko-KR" altLang="en-US" sz="900">
                <a:solidFill>
                  <a:schemeClr val="tx1"/>
                </a:solidFill>
                <a:latin typeface="KoPub돋움체 Light" panose="00000300000000000000" pitchFamily="2" charset="-127"/>
                <a:ea typeface="KoPub돋움체 Light" panose="00000300000000000000" pitchFamily="2" charset="-127"/>
              </a:rPr>
              <a:t> 기반으로 산정하여</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별도 검증이 불가능한 바</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 본 손상평가 목적상 적합하지 아니하다고 판단</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17145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
              <a:tabLst/>
              <a:defRPr/>
            </a:pPr>
            <a:r>
              <a:rPr lang="ko-KR" altLang="en-US" sz="900">
                <a:solidFill>
                  <a:srgbClr val="00338D"/>
                </a:solidFill>
                <a:latin typeface="KoPub돋움체 Light" panose="00000300000000000000" pitchFamily="2" charset="-127"/>
                <a:ea typeface="KoPub돋움체 Light" panose="00000300000000000000" pitchFamily="2" charset="-127"/>
              </a:rPr>
              <a:t>다만</a:t>
            </a:r>
            <a:r>
              <a:rPr lang="en-US" altLang="ko-KR" sz="900">
                <a:solidFill>
                  <a:srgbClr val="00338D"/>
                </a:solidFill>
                <a:latin typeface="KoPub돋움체 Light" panose="00000300000000000000" pitchFamily="2" charset="-127"/>
                <a:ea typeface="KoPub돋움체 Light" panose="00000300000000000000" pitchFamily="2" charset="-127"/>
              </a:rPr>
              <a:t>, </a:t>
            </a:r>
            <a:r>
              <a:rPr lang="ko-KR" altLang="en-US" sz="900">
                <a:solidFill>
                  <a:srgbClr val="00338D"/>
                </a:solidFill>
                <a:latin typeface="KoPub돋움체 Light" panose="00000300000000000000" pitchFamily="2" charset="-127"/>
                <a:ea typeface="KoPub돋움체 Light" panose="00000300000000000000" pitchFamily="2" charset="-127"/>
              </a:rPr>
              <a:t>개별 암 종 별 특이성</a:t>
            </a:r>
            <a:r>
              <a:rPr lang="en-US" altLang="ko-KR" sz="900">
                <a:solidFill>
                  <a:srgbClr val="00338D"/>
                </a:solidFill>
                <a:latin typeface="KoPub돋움체 Light" panose="00000300000000000000" pitchFamily="2" charset="-127"/>
                <a:ea typeface="KoPub돋움체 Light" panose="00000300000000000000" pitchFamily="2" charset="-127"/>
              </a:rPr>
              <a:t>(</a:t>
            </a:r>
            <a:r>
              <a:rPr lang="ko-KR" altLang="en-US" sz="900">
                <a:solidFill>
                  <a:srgbClr val="00338D"/>
                </a:solidFill>
                <a:latin typeface="KoPub돋움체 Light" panose="00000300000000000000" pitchFamily="2" charset="-127"/>
                <a:ea typeface="KoPub돋움체 Light" panose="00000300000000000000" pitchFamily="2" charset="-127"/>
              </a:rPr>
              <a:t>난소암의 낮은 임상 성공률</a:t>
            </a:r>
            <a:r>
              <a:rPr lang="en-US" altLang="ko-KR" sz="900">
                <a:solidFill>
                  <a:srgbClr val="00338D"/>
                </a:solidFill>
                <a:latin typeface="KoPub돋움체 Light" panose="00000300000000000000" pitchFamily="2" charset="-127"/>
                <a:ea typeface="KoPub돋움체 Light" panose="00000300000000000000" pitchFamily="2" charset="-127"/>
              </a:rPr>
              <a:t>)</a:t>
            </a:r>
            <a:r>
              <a:rPr lang="ko-KR" altLang="en-US" sz="900">
                <a:solidFill>
                  <a:srgbClr val="00338D"/>
                </a:solidFill>
                <a:latin typeface="KoPub돋움체 Light" panose="00000300000000000000" pitchFamily="2" charset="-127"/>
                <a:ea typeface="KoPub돋움체 Light" panose="00000300000000000000" pitchFamily="2" charset="-127"/>
              </a:rPr>
              <a:t> 고려하기 위해 </a:t>
            </a:r>
            <a:r>
              <a:rPr lang="en-US" altLang="ko-KR" sz="900" b="1" u="sng">
                <a:solidFill>
                  <a:srgbClr val="00338D"/>
                </a:solidFill>
                <a:latin typeface="KoPub돋움체 Light" panose="00000300000000000000" pitchFamily="2" charset="-127"/>
                <a:ea typeface="KoPub돋움체 Light" panose="00000300000000000000" pitchFamily="2" charset="-127"/>
              </a:rPr>
              <a:t>EYCA CDD</a:t>
            </a:r>
            <a:r>
              <a:rPr lang="ko-KR" altLang="en-US" sz="900" b="1" u="sng">
                <a:solidFill>
                  <a:srgbClr val="00338D"/>
                </a:solidFill>
                <a:latin typeface="KoPub돋움체 Light" panose="00000300000000000000" pitchFamily="2" charset="-127"/>
                <a:ea typeface="KoPub돋움체 Light" panose="00000300000000000000" pitchFamily="2" charset="-127"/>
              </a:rPr>
              <a:t>의 </a:t>
            </a:r>
            <a:r>
              <a:rPr lang="en-US" altLang="ko-KR" sz="900" b="1" u="sng">
                <a:solidFill>
                  <a:srgbClr val="00338D"/>
                </a:solidFill>
                <a:latin typeface="KoPub돋움체 Light" panose="00000300000000000000" pitchFamily="2" charset="-127"/>
                <a:ea typeface="KoPub돋움체 Light" panose="00000300000000000000" pitchFamily="2" charset="-127"/>
              </a:rPr>
              <a:t>Baseline</a:t>
            </a:r>
            <a:r>
              <a:rPr lang="en-US" altLang="ko-KR" sz="900" b="1" u="sng" baseline="30000">
                <a:solidFill>
                  <a:srgbClr val="00338D"/>
                </a:solidFill>
                <a:latin typeface="KoPub돋움체 Light" panose="00000300000000000000" pitchFamily="2" charset="-127"/>
                <a:ea typeface="KoPub돋움체 Light" panose="00000300000000000000" pitchFamily="2" charset="-127"/>
              </a:rPr>
              <a:t>1</a:t>
            </a:r>
            <a:r>
              <a:rPr lang="ko-KR" altLang="en-US" sz="900" b="1" u="sng">
                <a:solidFill>
                  <a:srgbClr val="00338D"/>
                </a:solidFill>
                <a:latin typeface="KoPub돋움체 Light" panose="00000300000000000000" pitchFamily="2" charset="-127"/>
                <a:ea typeface="KoPub돋움체 Light" panose="00000300000000000000" pitchFamily="2" charset="-127"/>
              </a:rPr>
              <a:t>의 </a:t>
            </a:r>
            <a:r>
              <a:rPr lang="ko-KR" altLang="en-US" sz="900" b="1" u="sng" err="1">
                <a:solidFill>
                  <a:srgbClr val="00338D"/>
                </a:solidFill>
                <a:latin typeface="KoPub돋움체 Light" panose="00000300000000000000" pitchFamily="2" charset="-127"/>
                <a:ea typeface="KoPub돋움체 Light" panose="00000300000000000000" pitchFamily="2" charset="-127"/>
              </a:rPr>
              <a:t>난소암</a:t>
            </a:r>
            <a:r>
              <a:rPr lang="ko-KR" altLang="en-US" sz="900" b="1" u="sng">
                <a:solidFill>
                  <a:srgbClr val="00338D"/>
                </a:solidFill>
                <a:latin typeface="KoPub돋움체 Light" panose="00000300000000000000" pitchFamily="2" charset="-127"/>
                <a:ea typeface="KoPub돋움체 Light" panose="00000300000000000000" pitchFamily="2" charset="-127"/>
              </a:rPr>
              <a:t> 임상 성공률</a:t>
            </a:r>
            <a:r>
              <a:rPr lang="ko-KR" altLang="en-US" sz="900">
                <a:solidFill>
                  <a:srgbClr val="00338D"/>
                </a:solidFill>
                <a:latin typeface="KoPub돋움체 Light" panose="00000300000000000000" pitchFamily="2" charset="-127"/>
                <a:ea typeface="KoPub돋움체 Light" panose="00000300000000000000" pitchFamily="2" charset="-127"/>
              </a:rPr>
              <a:t> 정보도 반영하여 </a:t>
            </a:r>
            <a:r>
              <a:rPr lang="en-US" altLang="ko-KR" sz="900">
                <a:solidFill>
                  <a:srgbClr val="00338D"/>
                </a:solidFill>
                <a:latin typeface="KoPub돋움체 Light" panose="00000300000000000000" pitchFamily="2" charset="-127"/>
                <a:ea typeface="KoPub돋움체 Light" panose="00000300000000000000" pitchFamily="2" charset="-127"/>
              </a:rPr>
              <a:t>Oregovomab-FL/RC</a:t>
            </a:r>
            <a:r>
              <a:rPr lang="ko-KR" altLang="en-US" sz="900">
                <a:solidFill>
                  <a:srgbClr val="00338D"/>
                </a:solidFill>
                <a:latin typeface="KoPub돋움체 Light" panose="00000300000000000000" pitchFamily="2" charset="-127"/>
                <a:ea typeface="KoPub돋움체 Light" panose="00000300000000000000" pitchFamily="2" charset="-127"/>
              </a:rPr>
              <a:t> </a:t>
            </a:r>
            <a:r>
              <a:rPr lang="en-US" altLang="ko-KR" sz="900">
                <a:solidFill>
                  <a:srgbClr val="00338D"/>
                </a:solidFill>
                <a:latin typeface="KoPub돋움체 Light" panose="00000300000000000000" pitchFamily="2" charset="-127"/>
                <a:ea typeface="KoPub돋움체 Light" panose="00000300000000000000" pitchFamily="2" charset="-127"/>
              </a:rPr>
              <a:t>POS</a:t>
            </a:r>
            <a:r>
              <a:rPr lang="ko-KR" altLang="en-US" sz="900">
                <a:solidFill>
                  <a:srgbClr val="00338D"/>
                </a:solidFill>
                <a:latin typeface="KoPub돋움체 Light" panose="00000300000000000000" pitchFamily="2" charset="-127"/>
                <a:ea typeface="KoPub돋움체 Light" panose="00000300000000000000" pitchFamily="2" charset="-127"/>
              </a:rPr>
              <a:t> 산정</a:t>
            </a:r>
            <a:endParaRPr lang="en-US" altLang="ko-KR" sz="900">
              <a:solidFill>
                <a:srgbClr val="00338D"/>
              </a:solidFill>
              <a:latin typeface="KoPub돋움체 Light" panose="00000300000000000000" pitchFamily="2" charset="-127"/>
              <a:ea typeface="KoPub돋움체 Light" panose="00000300000000000000" pitchFamily="2" charset="-127"/>
            </a:endParaRPr>
          </a:p>
          <a:p>
            <a:pPr marL="17145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
              <a:tabLst/>
              <a:defRPr/>
            </a:pPr>
            <a:r>
              <a:rPr lang="en-US" altLang="ko-KR" sz="900">
                <a:solidFill>
                  <a:srgbClr val="00338D"/>
                </a:solidFill>
                <a:latin typeface="KoPub돋움체 Light" panose="00000300000000000000" pitchFamily="2" charset="-127"/>
                <a:ea typeface="KoPub돋움체 Light" panose="00000300000000000000" pitchFamily="2" charset="-127"/>
              </a:rPr>
              <a:t>EYCA</a:t>
            </a:r>
            <a:r>
              <a:rPr lang="ko-KR" altLang="en-US" sz="900">
                <a:solidFill>
                  <a:srgbClr val="00338D"/>
                </a:solidFill>
                <a:latin typeface="KoPub돋움체 Light" panose="00000300000000000000" pitchFamily="2" charset="-127"/>
                <a:ea typeface="KoPub돋움체 Light" panose="00000300000000000000" pitchFamily="2" charset="-127"/>
              </a:rPr>
              <a:t>가 </a:t>
            </a:r>
            <a:r>
              <a:rPr lang="en-US" altLang="ko-KR" sz="900">
                <a:solidFill>
                  <a:srgbClr val="00338D"/>
                </a:solidFill>
                <a:latin typeface="KoPub돋움체 Light" panose="00000300000000000000" pitchFamily="2" charset="-127"/>
                <a:ea typeface="KoPub돋움체 Light" panose="00000300000000000000" pitchFamily="2" charset="-127"/>
              </a:rPr>
              <a:t>Oregovomab-RC</a:t>
            </a:r>
            <a:r>
              <a:rPr lang="ko-KR" altLang="en-US" sz="900">
                <a:solidFill>
                  <a:srgbClr val="00338D"/>
                </a:solidFill>
                <a:latin typeface="KoPub돋움체 Light" panose="00000300000000000000" pitchFamily="2" charset="-127"/>
                <a:ea typeface="KoPub돋움체 Light" panose="00000300000000000000" pitchFamily="2" charset="-127"/>
              </a:rPr>
              <a:t>의 </a:t>
            </a:r>
            <a:r>
              <a:rPr lang="en-US" altLang="ko-KR" sz="900">
                <a:solidFill>
                  <a:srgbClr val="00338D"/>
                </a:solidFill>
                <a:latin typeface="KoPub돋움체 Light" panose="00000300000000000000" pitchFamily="2" charset="-127"/>
                <a:ea typeface="KoPub돋움체 Light" panose="00000300000000000000" pitchFamily="2" charset="-127"/>
              </a:rPr>
              <a:t>2</a:t>
            </a:r>
            <a:r>
              <a:rPr lang="ko-KR" altLang="en-US" sz="900">
                <a:solidFill>
                  <a:srgbClr val="00338D"/>
                </a:solidFill>
                <a:latin typeface="KoPub돋움체 Light" panose="00000300000000000000" pitchFamily="2" charset="-127"/>
                <a:ea typeface="KoPub돋움체 Light" panose="00000300000000000000" pitchFamily="2" charset="-127"/>
              </a:rPr>
              <a:t>상 </a:t>
            </a:r>
            <a:r>
              <a:rPr lang="en-US" altLang="ko-KR" sz="900">
                <a:solidFill>
                  <a:srgbClr val="00338D"/>
                </a:solidFill>
                <a:latin typeface="KoPub돋움체 Light" panose="00000300000000000000" pitchFamily="2" charset="-127"/>
                <a:ea typeface="KoPub돋움체 Light" panose="00000300000000000000" pitchFamily="2" charset="-127"/>
              </a:rPr>
              <a:t>POS </a:t>
            </a:r>
            <a:r>
              <a:rPr lang="ko-KR" altLang="en-US" sz="900">
                <a:solidFill>
                  <a:srgbClr val="00338D"/>
                </a:solidFill>
                <a:latin typeface="KoPub돋움체 Light" panose="00000300000000000000" pitchFamily="2" charset="-127"/>
                <a:ea typeface="KoPub돋움체 Light" panose="00000300000000000000" pitchFamily="2" charset="-127"/>
              </a:rPr>
              <a:t>산정 시 고려했던 </a:t>
            </a:r>
            <a:r>
              <a:rPr lang="ko-KR" altLang="en-US" sz="900" b="1" u="sng" err="1">
                <a:solidFill>
                  <a:srgbClr val="00338D"/>
                </a:solidFill>
                <a:latin typeface="KoPub돋움체 Light" panose="00000300000000000000" pitchFamily="2" charset="-127"/>
                <a:ea typeface="KoPub돋움체 Light" panose="00000300000000000000" pitchFamily="2" charset="-127"/>
              </a:rPr>
              <a:t>다중임상전략</a:t>
            </a:r>
            <a:r>
              <a:rPr lang="en-US" altLang="ko-KR" sz="900">
                <a:solidFill>
                  <a:srgbClr val="00338D"/>
                </a:solidFill>
                <a:latin typeface="KoPub돋움체 Light" panose="00000300000000000000" pitchFamily="2" charset="-127"/>
                <a:ea typeface="KoPub돋움체 Light" panose="00000300000000000000" pitchFamily="2" charset="-127"/>
              </a:rPr>
              <a:t>(4</a:t>
            </a:r>
            <a:r>
              <a:rPr lang="ko-KR" altLang="en-US" sz="900">
                <a:solidFill>
                  <a:srgbClr val="00338D"/>
                </a:solidFill>
                <a:latin typeface="KoPub돋움체 Light" panose="00000300000000000000" pitchFamily="2" charset="-127"/>
                <a:ea typeface="KoPub돋움체 Light" panose="00000300000000000000" pitchFamily="2" charset="-127"/>
              </a:rPr>
              <a:t>개의 </a:t>
            </a:r>
            <a:r>
              <a:rPr lang="en-US" altLang="ko-KR" sz="900">
                <a:solidFill>
                  <a:srgbClr val="00338D"/>
                </a:solidFill>
                <a:latin typeface="KoPub돋움체 Light" panose="00000300000000000000" pitchFamily="2" charset="-127"/>
                <a:ea typeface="KoPub돋움체 Light" panose="00000300000000000000" pitchFamily="2" charset="-127"/>
              </a:rPr>
              <a:t>2</a:t>
            </a:r>
            <a:r>
              <a:rPr lang="ko-KR" altLang="en-US" sz="900">
                <a:solidFill>
                  <a:srgbClr val="00338D"/>
                </a:solidFill>
                <a:latin typeface="KoPub돋움체 Light" panose="00000300000000000000" pitchFamily="2" charset="-127"/>
                <a:ea typeface="KoPub돋움체 Light" panose="00000300000000000000" pitchFamily="2" charset="-127"/>
              </a:rPr>
              <a:t>상 진행</a:t>
            </a:r>
            <a:r>
              <a:rPr lang="en-US" altLang="ko-KR" sz="900">
                <a:solidFill>
                  <a:srgbClr val="00338D"/>
                </a:solidFill>
                <a:latin typeface="KoPub돋움체 Light" panose="00000300000000000000" pitchFamily="2" charset="-127"/>
                <a:ea typeface="KoPub돋움체 Light" panose="00000300000000000000" pitchFamily="2" charset="-127"/>
              </a:rPr>
              <a:t>)</a:t>
            </a:r>
            <a:r>
              <a:rPr lang="ko-KR" altLang="en-US" sz="900">
                <a:solidFill>
                  <a:srgbClr val="00338D"/>
                </a:solidFill>
                <a:latin typeface="KoPub돋움체 Light" panose="00000300000000000000" pitchFamily="2" charset="-127"/>
                <a:ea typeface="KoPub돋움체 Light" panose="00000300000000000000" pitchFamily="2" charset="-127"/>
              </a:rPr>
              <a:t>계산은</a:t>
            </a:r>
            <a:r>
              <a:rPr lang="en-US" altLang="ko-KR" sz="900">
                <a:solidFill>
                  <a:srgbClr val="00338D"/>
                </a:solidFill>
                <a:latin typeface="KoPub돋움체 Light" panose="00000300000000000000" pitchFamily="2" charset="-127"/>
                <a:ea typeface="KoPub돋움체 Light" panose="00000300000000000000" pitchFamily="2" charset="-127"/>
              </a:rPr>
              <a:t> </a:t>
            </a:r>
            <a:r>
              <a:rPr lang="ko-KR" altLang="en-US" sz="900">
                <a:solidFill>
                  <a:srgbClr val="00338D"/>
                </a:solidFill>
                <a:latin typeface="KoPub돋움체 Light" panose="00000300000000000000" pitchFamily="2" charset="-127"/>
                <a:ea typeface="KoPub돋움체 Light" panose="00000300000000000000" pitchFamily="2" charset="-127"/>
              </a:rPr>
              <a:t>각</a:t>
            </a:r>
            <a:r>
              <a:rPr lang="en-US" altLang="ko-KR" sz="900">
                <a:solidFill>
                  <a:srgbClr val="00338D"/>
                </a:solidFill>
                <a:latin typeface="KoPub돋움체 Light" panose="00000300000000000000" pitchFamily="2" charset="-127"/>
                <a:ea typeface="KoPub돋움체 Light" panose="00000300000000000000" pitchFamily="2" charset="-127"/>
              </a:rPr>
              <a:t> </a:t>
            </a:r>
            <a:r>
              <a:rPr lang="ko-KR" altLang="en-US" sz="900">
                <a:solidFill>
                  <a:srgbClr val="00338D"/>
                </a:solidFill>
                <a:latin typeface="KoPub돋움체 Light" panose="00000300000000000000" pitchFamily="2" charset="-127"/>
                <a:ea typeface="KoPub돋움체 Light" panose="00000300000000000000" pitchFamily="2" charset="-127"/>
              </a:rPr>
              <a:t>임상 실패확률이 서로 완전독립이라는 가정에 기반함</a:t>
            </a:r>
            <a:r>
              <a:rPr lang="en-US" altLang="ko-KR" sz="900">
                <a:solidFill>
                  <a:srgbClr val="00338D"/>
                </a:solidFill>
                <a:latin typeface="KoPub돋움체 Light" panose="00000300000000000000" pitchFamily="2" charset="-127"/>
                <a:ea typeface="KoPub돋움체 Light" panose="00000300000000000000" pitchFamily="2" charset="-127"/>
              </a:rPr>
              <a:t>.</a:t>
            </a:r>
            <a:r>
              <a:rPr lang="ko-KR" altLang="en-US" sz="900">
                <a:solidFill>
                  <a:srgbClr val="00338D"/>
                </a:solidFill>
                <a:latin typeface="KoPub돋움체 Light" panose="00000300000000000000" pitchFamily="2" charset="-127"/>
                <a:ea typeface="KoPub돋움체 Light" panose="00000300000000000000" pitchFamily="2" charset="-127"/>
              </a:rPr>
              <a:t> </a:t>
            </a:r>
            <a:r>
              <a:rPr lang="en-US" altLang="ko-KR" sz="900">
                <a:solidFill>
                  <a:srgbClr val="00338D"/>
                </a:solidFill>
                <a:latin typeface="KoPub돋움체 Light" panose="00000300000000000000" pitchFamily="2" charset="-127"/>
                <a:ea typeface="KoPub돋움체 Light" panose="00000300000000000000" pitchFamily="2" charset="-127"/>
              </a:rPr>
              <a:t>EYCA</a:t>
            </a:r>
            <a:r>
              <a:rPr lang="ko-KR" altLang="en-US" sz="900">
                <a:solidFill>
                  <a:srgbClr val="00338D"/>
                </a:solidFill>
                <a:latin typeface="KoPub돋움체 Light" panose="00000300000000000000" pitchFamily="2" charset="-127"/>
                <a:ea typeface="KoPub돋움체 Light" panose="00000300000000000000" pitchFamily="2" charset="-127"/>
              </a:rPr>
              <a:t>의 독립시행 계산이 낙관적인 가정 하에 수행됐다고 판단하여 본 손상평가 목적 상 고려하지 아니함 </a:t>
            </a:r>
            <a:endParaRPr lang="en-US" altLang="ko-KR" sz="900">
              <a:solidFill>
                <a:srgbClr val="00338D"/>
              </a:solidFill>
              <a:latin typeface="KoPub돋움체 Light" panose="00000300000000000000" pitchFamily="2" charset="-127"/>
              <a:ea typeface="KoPub돋움체 Light" panose="00000300000000000000" pitchFamily="2" charset="-127"/>
            </a:endParaRPr>
          </a:p>
        </p:txBody>
      </p:sp>
      <p:sp>
        <p:nvSpPr>
          <p:cNvPr id="17" name="직사각형 16">
            <a:extLst>
              <a:ext uri="{FF2B5EF4-FFF2-40B4-BE49-F238E27FC236}">
                <a16:creationId xmlns:a16="http://schemas.microsoft.com/office/drawing/2014/main" id="{789B3EDE-F893-8ECC-25CD-4483E89A8D8E}"/>
              </a:ext>
            </a:extLst>
          </p:cNvPr>
          <p:cNvSpPr/>
          <p:nvPr/>
        </p:nvSpPr>
        <p:spPr>
          <a:xfrm>
            <a:off x="482773" y="6270008"/>
            <a:ext cx="9112264" cy="1640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MIT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등 주요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Biotechnology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논문에서 공개한 신약 임상 단계별 개발 성공 확률의 평균</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바이오마커</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효과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미고려</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2120671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CC9CA6EA-993B-9C86-55E2-E124E5E53687}"/>
              </a:ext>
            </a:extLst>
          </p:cNvPr>
          <p:cNvSpPr>
            <a:spLocks noGrp="1"/>
          </p:cNvSpPr>
          <p:nvPr>
            <p:ph type="body" sz="quarter" idx="16"/>
          </p:nvPr>
        </p:nvSpPr>
        <p:spPr/>
        <p:txBody>
          <a:bodyPr/>
          <a:lstStyle/>
          <a:p>
            <a:r>
              <a:rPr lang="en-US" altLang="ko-K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altLang="ko-KR"/>
              <a:t>The KPMG name and logo are trademarks used under license by the independent member firms of the KPMG             global organization.</a:t>
            </a:r>
          </a:p>
          <a:p>
            <a:endParaRPr lang="ko-KR" altLang="en-US"/>
          </a:p>
        </p:txBody>
      </p:sp>
    </p:spTree>
    <p:extLst>
      <p:ext uri="{BB962C8B-B14F-4D97-AF65-F5344CB8AC3E}">
        <p14:creationId xmlns:p14="http://schemas.microsoft.com/office/powerpoint/2010/main" val="8185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본 용역의 전반적인 배경 및 목적</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범위 및 한계는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Project Background</a:t>
            </a:r>
            <a:r>
              <a:rPr lang="ko-KR" altLang="en-US" sz="2800" b="1"/>
              <a:t> </a:t>
            </a:r>
            <a:endParaRPr lang="en-US" altLang="ko-KR" sz="2800" b="1"/>
          </a:p>
        </p:txBody>
      </p:sp>
      <p:sp>
        <p:nvSpPr>
          <p:cNvPr id="2" name="Rectangle 3">
            <a:extLst>
              <a:ext uri="{FF2B5EF4-FFF2-40B4-BE49-F238E27FC236}">
                <a16:creationId xmlns:a16="http://schemas.microsoft.com/office/drawing/2014/main" id="{6977BC96-6E3B-6888-88F9-E409DDE6BA09}"/>
              </a:ext>
            </a:extLst>
          </p:cNvPr>
          <p:cNvSpPr>
            <a:spLocks noChangeArrowheads="1"/>
          </p:cNvSpPr>
          <p:nvPr>
            <p:custDataLst>
              <p:tags r:id="rId1"/>
            </p:custDataLst>
          </p:nvPr>
        </p:nvSpPr>
        <p:spPr bwMode="auto">
          <a:xfrm>
            <a:off x="504000" y="1304925"/>
            <a:ext cx="8917200" cy="4833304"/>
          </a:xfrm>
          <a:prstGeom prst="rect">
            <a:avLst/>
          </a:prstGeom>
          <a:noFill/>
          <a:ln w="9525">
            <a:noFill/>
            <a:miter lim="800000"/>
            <a:headEnd/>
            <a:tailEnd/>
          </a:ln>
          <a:effectLst/>
        </p:spPr>
        <p:txBody>
          <a:bodyPr lIns="90000" tIns="46800" rIns="90000" bIns="46800"/>
          <a:lstStyle/>
          <a:p>
            <a:pPr marL="144000" marR="0" lvl="0" indent="-144000" defTabSz="914400" eaLnBrk="1" fontAlgn="auto" latinLnBrk="0" hangingPunct="1">
              <a:spcAft>
                <a:spcPts val="600"/>
              </a:spcAft>
              <a:buClrTx/>
              <a:buSzTx/>
              <a:buFontTx/>
              <a:buNone/>
              <a:tabLst/>
              <a:defRPr/>
            </a:pPr>
            <a:r>
              <a:rPr kumimoji="0" lang="ko-KR" altLang="en-US" sz="1000" b="1" i="0" u="none" strike="noStrike" kern="0" cap="none" spc="0" normalizeH="0" baseline="0" noProof="0">
                <a:ln>
                  <a:noFill/>
                </a:ln>
                <a:solidFill>
                  <a:srgbClr val="0C2D83"/>
                </a:solidFill>
                <a:effectLst/>
                <a:uLnTx/>
                <a:uFillTx/>
                <a:latin typeface="KoPub돋움체 Medium" panose="00000600000000000000" pitchFamily="2" charset="-127"/>
                <a:ea typeface="KoPub돋움체 Medium" panose="00000600000000000000" pitchFamily="2" charset="-127"/>
              </a:rPr>
              <a:t>용역의 배경 및 목적</a:t>
            </a:r>
          </a:p>
          <a:p>
            <a:pPr marL="144000" lvl="1" indent="-144000">
              <a:spcAft>
                <a:spcPts val="600"/>
              </a:spcAft>
              <a:buClr>
                <a:srgbClr val="00338D"/>
              </a:buClr>
              <a:buSzPct val="100000"/>
              <a:buFont typeface="Wingdings" panose="05000000000000000000" pitchFamily="2" charset="2"/>
              <a:buChar char="§"/>
            </a:pP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ko-KR" altLang="en-US" sz="900" err="1">
                <a:latin typeface="KoPub돋움체 Medium" panose="00000600000000000000" pitchFamily="2" charset="-127"/>
                <a:ea typeface="KoPub돋움체 Medium" panose="00000600000000000000" pitchFamily="2" charset="-127"/>
              </a:rPr>
              <a:t>회계법인</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이하 ”</a:t>
            </a:r>
            <a:r>
              <a:rPr lang="ko-KR" altLang="en-US" sz="900" err="1">
                <a:latin typeface="KoPub돋움체 Medium" panose="00000600000000000000" pitchFamily="2" charset="-127"/>
                <a:ea typeface="KoPub돋움체 Medium" panose="00000600000000000000" pitchFamily="2" charset="-127"/>
              </a:rPr>
              <a:t>삼정</a:t>
            </a:r>
            <a:r>
              <a:rPr lang="en-US" altLang="ko-KR" sz="900">
                <a:latin typeface="KoPub돋움체 Medium" panose="00000600000000000000" pitchFamily="2" charset="-127"/>
                <a:ea typeface="KoPub돋움체 Medium" panose="00000600000000000000" pitchFamily="2" charset="-127"/>
              </a:rPr>
              <a:t>KPMG”</a:t>
            </a:r>
            <a:r>
              <a:rPr lang="ko-KR" altLang="en-US" sz="900">
                <a:latin typeface="KoPub돋움체 Medium" panose="00000600000000000000" pitchFamily="2" charset="-127"/>
                <a:ea typeface="KoPub돋움체 Medium" panose="00000600000000000000" pitchFamily="2" charset="-127"/>
              </a:rPr>
              <a:t>라 함</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은 주식회사 </a:t>
            </a:r>
            <a:r>
              <a:rPr lang="ko-KR" altLang="en-US" sz="900" err="1">
                <a:latin typeface="KoPub돋움체 Medium" panose="00000600000000000000" pitchFamily="2" charset="-127"/>
                <a:ea typeface="KoPub돋움체 Medium" panose="00000600000000000000" pitchFamily="2" charset="-127"/>
              </a:rPr>
              <a:t>카나리아바이오</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이하 “회사” 또는 </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대상회사</a:t>
            </a:r>
            <a:r>
              <a:rPr lang="en-US" altLang="ko-KR" sz="900">
                <a:latin typeface="KoPub돋움체 Medium" panose="00000600000000000000" pitchFamily="2" charset="-127"/>
                <a:ea typeface="KoPub돋움체 Medium" panose="00000600000000000000" pitchFamily="2" charset="-127"/>
              </a:rPr>
              <a:t>“ </a:t>
            </a:r>
            <a:r>
              <a:rPr lang="ko-KR" altLang="en-US" sz="900">
                <a:latin typeface="KoPub돋움체 Medium" panose="00000600000000000000" pitchFamily="2" charset="-127"/>
                <a:ea typeface="KoPub돋움체 Medium" panose="00000600000000000000" pitchFamily="2" charset="-127"/>
              </a:rPr>
              <a:t>또는 “귀사”</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와 체결한 계약에 따라 </a:t>
            </a:r>
            <a:r>
              <a:rPr lang="en-US" altLang="ko-KR" sz="900">
                <a:latin typeface="KoPub돋움체 Medium" panose="00000600000000000000" pitchFamily="2" charset="-127"/>
                <a:ea typeface="KoPub돋움체 Medium" panose="00000600000000000000" pitchFamily="2" charset="-127"/>
              </a:rPr>
              <a:t>2023</a:t>
            </a:r>
            <a:r>
              <a:rPr lang="ko-KR" altLang="en-US" sz="900">
                <a:latin typeface="KoPub돋움체 Medium" panose="00000600000000000000" pitchFamily="2" charset="-127"/>
                <a:ea typeface="KoPub돋움체 Medium" panose="00000600000000000000" pitchFamily="2" charset="-127"/>
              </a:rPr>
              <a:t>년 </a:t>
            </a:r>
            <a:r>
              <a:rPr lang="en-US" altLang="ko-KR" sz="900">
                <a:latin typeface="KoPub돋움체 Medium" panose="00000600000000000000" pitchFamily="2" charset="-127"/>
                <a:ea typeface="KoPub돋움체 Medium" panose="00000600000000000000" pitchFamily="2" charset="-127"/>
              </a:rPr>
              <a:t>9</a:t>
            </a:r>
            <a:r>
              <a:rPr lang="ko-KR" altLang="en-US" sz="900">
                <a:latin typeface="KoPub돋움체 Medium" panose="00000600000000000000" pitchFamily="2" charset="-127"/>
                <a:ea typeface="KoPub돋움체 Medium" panose="00000600000000000000" pitchFamily="2" charset="-127"/>
              </a:rPr>
              <a:t>월 </a:t>
            </a:r>
            <a:r>
              <a:rPr lang="en-US" altLang="ko-KR" sz="900">
                <a:latin typeface="KoPub돋움체 Medium" panose="00000600000000000000" pitchFamily="2" charset="-127"/>
                <a:ea typeface="KoPub돋움체 Medium" panose="00000600000000000000" pitchFamily="2" charset="-127"/>
              </a:rPr>
              <a:t>30</a:t>
            </a:r>
            <a:r>
              <a:rPr lang="ko-KR" altLang="en-US" sz="900">
                <a:latin typeface="KoPub돋움체 Medium" panose="00000600000000000000" pitchFamily="2" charset="-127"/>
                <a:ea typeface="KoPub돋움체 Medium" panose="00000600000000000000" pitchFamily="2" charset="-127"/>
              </a:rPr>
              <a:t>일</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이하 “평가기준일”</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을 기준일로 하여 무형자산 </a:t>
            </a:r>
            <a:r>
              <a:rPr lang="en-US" altLang="ko-KR" sz="900">
                <a:latin typeface="KoPub돋움체 Medium" panose="00000600000000000000" pitchFamily="2" charset="-127"/>
                <a:ea typeface="KoPub돋움체 Medium" panose="00000600000000000000" pitchFamily="2" charset="-127"/>
              </a:rPr>
              <a:t>IPR&amp;D(</a:t>
            </a:r>
            <a:r>
              <a:rPr lang="ko-KR" altLang="en-US" sz="900">
                <a:latin typeface="KoPub돋움체 Medium" panose="00000600000000000000" pitchFamily="2" charset="-127"/>
                <a:ea typeface="KoPub돋움체 Medium" panose="00000600000000000000" pitchFamily="2" charset="-127"/>
              </a:rPr>
              <a:t>이하 </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평가대상자산</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에 대한 손상평가</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이하 </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본 용역</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를 수행하였습니다</a:t>
            </a:r>
            <a:r>
              <a:rPr lang="en-US" altLang="ko-KR" sz="900">
                <a:latin typeface="KoPub돋움체 Medium" panose="00000600000000000000" pitchFamily="2" charset="-127"/>
                <a:ea typeface="KoPub돋움체 Medium" panose="00000600000000000000" pitchFamily="2" charset="-127"/>
              </a:rPr>
              <a:t>. </a:t>
            </a:r>
          </a:p>
          <a:p>
            <a:pPr marL="144000" lvl="1" indent="-144000">
              <a:spcAft>
                <a:spcPts val="600"/>
              </a:spcAft>
              <a:buClr>
                <a:srgbClr val="00338D"/>
              </a:buClr>
              <a:buSzPct val="100000"/>
              <a:buFont typeface="Wingdings" panose="05000000000000000000" pitchFamily="2" charset="2"/>
              <a:buChar char="§"/>
            </a:pPr>
            <a:r>
              <a:rPr lang="ko-KR" altLang="en-US" sz="900">
                <a:latin typeface="KoPub돋움체 Medium" panose="00000600000000000000" pitchFamily="2" charset="-127"/>
                <a:ea typeface="KoPub돋움체 Medium" panose="00000600000000000000" pitchFamily="2" charset="-127"/>
              </a:rPr>
              <a:t>이에 </a:t>
            </a:r>
            <a:r>
              <a:rPr lang="ko-KR" altLang="en-US" sz="900" err="1">
                <a:latin typeface="KoPub돋움체 Medium" panose="00000600000000000000" pitchFamily="2" charset="-127"/>
                <a:ea typeface="KoPub돋움체 Medium" panose="00000600000000000000" pitchFamily="2" charset="-127"/>
              </a:rPr>
              <a:t>삼정</a:t>
            </a:r>
            <a:r>
              <a:rPr lang="en-US" altLang="ko-KR" sz="900">
                <a:latin typeface="KoPub돋움체 Medium" panose="00000600000000000000" pitchFamily="2" charset="-127"/>
                <a:ea typeface="KoPub돋움체 Medium" panose="00000600000000000000" pitchFamily="2" charset="-127"/>
              </a:rPr>
              <a:t>KPMG</a:t>
            </a:r>
            <a:r>
              <a:rPr lang="ko-KR" altLang="en-US" sz="900">
                <a:latin typeface="KoPub돋움체 Medium" panose="00000600000000000000" pitchFamily="2" charset="-127"/>
                <a:ea typeface="KoPub돋움체 Medium" panose="00000600000000000000" pitchFamily="2" charset="-127"/>
              </a:rPr>
              <a:t>는 대상회사가 제시한 미래 사업계획 및 과거 재무자료 등을 바탕으로 가치를 평가하여 그 결과에 대한 평가보고서를 자성하였습니다</a:t>
            </a:r>
            <a:r>
              <a:rPr lang="en-US" altLang="ko-KR" sz="900">
                <a:latin typeface="KoPub돋움체 Medium" panose="00000600000000000000" pitchFamily="2" charset="-127"/>
                <a:ea typeface="KoPub돋움체 Medium" panose="00000600000000000000" pitchFamily="2" charset="-127"/>
              </a:rPr>
              <a:t>.</a:t>
            </a:r>
          </a:p>
          <a:p>
            <a:pPr marL="144000" indent="-144000">
              <a:spcAft>
                <a:spcPts val="600"/>
              </a:spcAft>
              <a:defRPr/>
            </a:pPr>
            <a:endParaRPr lang="en-US" altLang="ko-KR" sz="1000" b="1" kern="0">
              <a:solidFill>
                <a:srgbClr val="0C2D83"/>
              </a:solidFill>
              <a:latin typeface="KoPub돋움체 Medium" panose="00000600000000000000" pitchFamily="2" charset="-127"/>
              <a:ea typeface="KoPub돋움체 Medium" panose="00000600000000000000" pitchFamily="2" charset="-127"/>
            </a:endParaRPr>
          </a:p>
          <a:p>
            <a:pPr marL="144000" indent="-144000">
              <a:spcAft>
                <a:spcPts val="600"/>
              </a:spcAft>
              <a:defRPr/>
            </a:pPr>
            <a:r>
              <a:rPr lang="ko-KR" altLang="en-US" sz="1000" b="1" kern="0">
                <a:solidFill>
                  <a:srgbClr val="0C2D83"/>
                </a:solidFill>
                <a:latin typeface="KoPub돋움체 Medium" panose="00000600000000000000" pitchFamily="2" charset="-127"/>
                <a:ea typeface="KoPub돋움체 Medium" panose="00000600000000000000" pitchFamily="2" charset="-127"/>
              </a:rPr>
              <a:t>용역의 범위</a:t>
            </a:r>
          </a:p>
          <a:p>
            <a:pPr marL="144000" lvl="1" indent="-144000">
              <a:spcAft>
                <a:spcPts val="600"/>
              </a:spcAft>
              <a:buClr>
                <a:srgbClr val="00338D"/>
              </a:buClr>
              <a:buSzPct val="100000"/>
              <a:buFont typeface="Wingdings" panose="05000000000000000000" pitchFamily="2" charset="2"/>
              <a:buChar char="§"/>
            </a:pPr>
            <a:r>
              <a:rPr lang="ko-KR" altLang="en-US" sz="900" err="1">
                <a:latin typeface="KoPub돋움체 Medium" panose="00000600000000000000" pitchFamily="2" charset="-127"/>
                <a:ea typeface="KoPub돋움체 Medium" panose="00000600000000000000" pitchFamily="2" charset="-127"/>
              </a:rPr>
              <a:t>삼정</a:t>
            </a:r>
            <a:r>
              <a:rPr lang="en-US" altLang="ko-KR" sz="900">
                <a:latin typeface="KoPub돋움체 Medium" panose="00000600000000000000" pitchFamily="2" charset="-127"/>
                <a:ea typeface="KoPub돋움체 Medium" panose="00000600000000000000" pitchFamily="2" charset="-127"/>
              </a:rPr>
              <a:t>KPMG</a:t>
            </a:r>
            <a:r>
              <a:rPr lang="ko-KR" altLang="en-US" sz="900">
                <a:latin typeface="KoPub돋움체 Medium" panose="00000600000000000000" pitchFamily="2" charset="-127"/>
                <a:ea typeface="KoPub돋움체 Medium" panose="00000600000000000000" pitchFamily="2" charset="-127"/>
              </a:rPr>
              <a:t>가 본 용역을 수행하기 위하여 수행한 구체적인 업무의 범위는 다음과 같습니다</a:t>
            </a:r>
            <a:r>
              <a:rPr lang="en-US" altLang="ko-KR" sz="900">
                <a:solidFill>
                  <a:srgbClr val="000000"/>
                </a:solidFill>
                <a:latin typeface="KoPub돋움체 Medium" panose="00000600000000000000" pitchFamily="2" charset="-127"/>
                <a:ea typeface="KoPub돋움체 Medium" panose="00000600000000000000" pitchFamily="2" charset="-127"/>
              </a:rPr>
              <a:t>.</a:t>
            </a:r>
          </a:p>
          <a:p>
            <a:pPr marL="288000" lvl="2" indent="-142875">
              <a:spcAft>
                <a:spcPts val="600"/>
              </a:spcAft>
              <a:buClr>
                <a:srgbClr val="00338D"/>
              </a:buClr>
              <a:buSzPct val="100000"/>
              <a:buFont typeface="Wingdings" panose="05000000000000000000" pitchFamily="2" charset="2"/>
              <a:buChar char="ü"/>
            </a:pPr>
            <a:r>
              <a:rPr lang="ko-KR" altLang="en-US" sz="900">
                <a:latin typeface="KoPub돋움체 Medium" panose="00000600000000000000" pitchFamily="2" charset="-127"/>
                <a:ea typeface="KoPub돋움체 Medium" panose="00000600000000000000" pitchFamily="2" charset="-127"/>
              </a:rPr>
              <a:t> 평가기준일 현재 대상회사가 제시한 사업계획 및 재무자료 등을 바탕으로 한 재무보고 목적의 평가대상자산에 대한 손상평가 업무</a:t>
            </a:r>
            <a:endParaRPr lang="en-US" altLang="ko-KR" sz="1000" b="1" kern="0">
              <a:solidFill>
                <a:srgbClr val="0C2D83"/>
              </a:solidFill>
              <a:latin typeface="KoPub돋움체 Medium" panose="00000600000000000000" pitchFamily="2" charset="-127"/>
              <a:ea typeface="KoPub돋움체 Medium" panose="00000600000000000000" pitchFamily="2" charset="-127"/>
            </a:endParaRPr>
          </a:p>
          <a:p>
            <a:pPr marL="144000" lvl="1" indent="-144000">
              <a:spcAft>
                <a:spcPts val="600"/>
              </a:spcAft>
              <a:buClr>
                <a:srgbClr val="00338D"/>
              </a:buClr>
              <a:buSzPct val="100000"/>
              <a:buFont typeface="Wingdings" panose="05000000000000000000" pitchFamily="2" charset="2"/>
              <a:buChar char="§"/>
            </a:pPr>
            <a:endParaRPr lang="ko-KR" altLang="en-US" sz="900">
              <a:solidFill>
                <a:srgbClr val="000000"/>
              </a:solidFill>
              <a:latin typeface="KoPub돋움체 Medium" panose="00000600000000000000" pitchFamily="2" charset="-127"/>
              <a:ea typeface="KoPub돋움체 Medium" panose="00000600000000000000" pitchFamily="2" charset="-127"/>
            </a:endParaRPr>
          </a:p>
          <a:p>
            <a:pPr marL="144000" lvl="0" indent="-144000">
              <a:spcAft>
                <a:spcPts val="600"/>
              </a:spcAft>
              <a:defRPr/>
            </a:pPr>
            <a:r>
              <a:rPr lang="ko-KR" altLang="en-US" sz="1000" b="1" kern="0">
                <a:solidFill>
                  <a:srgbClr val="0C2D83"/>
                </a:solidFill>
                <a:latin typeface="KoPub돋움체 Medium" panose="00000600000000000000" pitchFamily="2" charset="-127"/>
                <a:ea typeface="KoPub돋움체 Medium" panose="00000600000000000000" pitchFamily="2" charset="-127"/>
              </a:rPr>
              <a:t>용역의 한계</a:t>
            </a:r>
          </a:p>
          <a:p>
            <a:pPr marL="144000" lvl="1" indent="-144000">
              <a:spcAft>
                <a:spcPts val="600"/>
              </a:spcAft>
              <a:buClr>
                <a:srgbClr val="00338D"/>
              </a:buClr>
              <a:buSzPct val="100000"/>
              <a:buFont typeface="Wingdings" panose="05000000000000000000" pitchFamily="2" charset="2"/>
              <a:buChar char="§"/>
            </a:pP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en-US" altLang="ko-KR" sz="900">
                <a:solidFill>
                  <a:srgbClr val="000000"/>
                </a:solidFill>
                <a:latin typeface="KoPub돋움체 Medium" panose="00000600000000000000" pitchFamily="2" charset="-127"/>
                <a:ea typeface="KoPub돋움체 Medium" panose="00000600000000000000" pitchFamily="2" charset="-127"/>
              </a:rPr>
              <a:t>KPMG</a:t>
            </a:r>
            <a:r>
              <a:rPr lang="ko-KR" altLang="en-US" sz="900">
                <a:solidFill>
                  <a:srgbClr val="000000"/>
                </a:solidFill>
                <a:latin typeface="KoPub돋움체 Medium" panose="00000600000000000000" pitchFamily="2" charset="-127"/>
                <a:ea typeface="KoPub돋움체 Medium" panose="00000600000000000000" pitchFamily="2" charset="-127"/>
              </a:rPr>
              <a:t>는 재무 추정에 있어서 산업분석 자료</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대상</a:t>
            </a:r>
            <a:r>
              <a:rPr lang="ko-KR" altLang="en-US" sz="900">
                <a:latin typeface="KoPub돋움체 Medium" panose="00000600000000000000" pitchFamily="2" charset="-127"/>
                <a:ea typeface="KoPub돋움체 Medium" panose="00000600000000000000" pitchFamily="2" charset="-127"/>
              </a:rPr>
              <a:t>회사가 </a:t>
            </a:r>
            <a:r>
              <a:rPr lang="ko-KR" altLang="en-US" sz="900">
                <a:solidFill>
                  <a:srgbClr val="000000"/>
                </a:solidFill>
                <a:latin typeface="KoPub돋움체 Medium" panose="00000600000000000000" pitchFamily="2" charset="-127"/>
                <a:ea typeface="KoPub돋움체 Medium" panose="00000600000000000000" pitchFamily="2" charset="-127"/>
              </a:rPr>
              <a:t>제시한 사업계획</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및</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재무관련 자료 등에 기초하여 재무정보를 </a:t>
            </a:r>
            <a:r>
              <a:rPr lang="ko-KR" altLang="en-US" sz="900">
                <a:latin typeface="KoPub돋움체 Medium" panose="00000600000000000000" pitchFamily="2" charset="-127"/>
                <a:ea typeface="KoPub돋움체 Medium" panose="00000600000000000000" pitchFamily="2" charset="-127"/>
              </a:rPr>
              <a:t>추정하였으나</a:t>
            </a:r>
            <a:r>
              <a:rPr lang="en-US" altLang="ko-KR" sz="900">
                <a:latin typeface="KoPub돋움체 Medium" panose="00000600000000000000" pitchFamily="2" charset="-127"/>
                <a:ea typeface="KoPub돋움체 Medium" panose="00000600000000000000" pitchFamily="2" charset="-127"/>
              </a:rPr>
              <a:t>, </a:t>
            </a:r>
            <a:r>
              <a:rPr lang="ko-KR" altLang="en-US" sz="900">
                <a:latin typeface="KoPub돋움체 Medium" panose="00000600000000000000" pitchFamily="2" charset="-127"/>
                <a:ea typeface="KoPub돋움체 Medium" panose="00000600000000000000" pitchFamily="2" charset="-127"/>
              </a:rPr>
              <a:t>대상회사가 </a:t>
            </a:r>
            <a:r>
              <a:rPr lang="ko-KR" altLang="en-US" sz="900">
                <a:solidFill>
                  <a:srgbClr val="000000"/>
                </a:solidFill>
                <a:latin typeface="KoPub돋움체 Medium" panose="00000600000000000000" pitchFamily="2" charset="-127"/>
                <a:ea typeface="KoPub돋움체 Medium" panose="00000600000000000000" pitchFamily="2" charset="-127"/>
              </a:rPr>
              <a:t>제시한 자료의 정확성 및 실현가능성에 대하여 추가적인 검증 작업이나 실사 작업을 수행하지 아니하였으며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본 보고서가 대상회사의 향후 사업계획을 보장 또는 보증하는 것은 아닙니다</a:t>
            </a:r>
            <a:r>
              <a:rPr lang="en-US" altLang="ko-KR" sz="900">
                <a:solidFill>
                  <a:srgbClr val="000000"/>
                </a:solidFill>
                <a:latin typeface="KoPub돋움체 Medium" panose="00000600000000000000" pitchFamily="2" charset="-127"/>
                <a:ea typeface="KoPub돋움체 Medium" panose="00000600000000000000" pitchFamily="2" charset="-127"/>
              </a:rPr>
              <a:t>.</a:t>
            </a:r>
          </a:p>
          <a:p>
            <a:pPr marL="144000" lvl="1" indent="-144000">
              <a:spcAft>
                <a:spcPts val="600"/>
              </a:spcAft>
              <a:buClr>
                <a:srgbClr val="00338D"/>
              </a:buClr>
              <a:buSzPct val="100000"/>
              <a:buFont typeface="Wingdings" panose="05000000000000000000" pitchFamily="2" charset="2"/>
              <a:buChar char="§"/>
            </a:pP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en-US" altLang="ko-KR" sz="900">
                <a:solidFill>
                  <a:srgbClr val="000000"/>
                </a:solidFill>
                <a:latin typeface="KoPub돋움체 Medium" panose="00000600000000000000" pitchFamily="2" charset="-127"/>
                <a:ea typeface="KoPub돋움체 Medium" panose="00000600000000000000" pitchFamily="2" charset="-127"/>
              </a:rPr>
              <a:t>KPMG</a:t>
            </a:r>
            <a:r>
              <a:rPr lang="ko-KR" altLang="en-US" sz="900">
                <a:solidFill>
                  <a:srgbClr val="000000"/>
                </a:solidFill>
                <a:latin typeface="KoPub돋움체 Medium" panose="00000600000000000000" pitchFamily="2" charset="-127"/>
                <a:ea typeface="KoPub돋움체 Medium" panose="00000600000000000000" pitchFamily="2" charset="-127"/>
              </a:rPr>
              <a:t>는 대상회사가 제시한 미래 사업계획을 참고로 하여 대상회사의 영업현금흐름을 추정하였으므로</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미래에 발생할 대상회사의 영업활동에 따라 본 보고서에서 추정한 영업현금흐름과 실제 영업현금흐름 간에는 중대한 차이가 발생할 수 있습니다</a:t>
            </a:r>
            <a:r>
              <a:rPr lang="en-US" altLang="ko-KR" sz="900">
                <a:solidFill>
                  <a:srgbClr val="000000"/>
                </a:solidFill>
                <a:latin typeface="KoPub돋움체 Medium" panose="00000600000000000000" pitchFamily="2" charset="-127"/>
                <a:ea typeface="KoPub돋움체 Medium" panose="00000600000000000000" pitchFamily="2" charset="-127"/>
              </a:rPr>
              <a:t>. </a:t>
            </a:r>
          </a:p>
          <a:p>
            <a:pPr marL="144000" lvl="1" indent="-144000">
              <a:spcAft>
                <a:spcPts val="600"/>
              </a:spcAft>
              <a:buClr>
                <a:srgbClr val="00338D"/>
              </a:buClr>
              <a:buSzPct val="100000"/>
              <a:buFont typeface="Wingdings" panose="05000000000000000000" pitchFamily="2" charset="2"/>
              <a:buChar char="§"/>
            </a:pPr>
            <a:r>
              <a:rPr lang="ko-KR" altLang="en-US" sz="900">
                <a:solidFill>
                  <a:srgbClr val="000000"/>
                </a:solidFill>
                <a:latin typeface="KoPub돋움체 Medium" panose="00000600000000000000" pitchFamily="2" charset="-127"/>
                <a:ea typeface="KoPub돋움체 Medium" panose="00000600000000000000" pitchFamily="2" charset="-127"/>
              </a:rPr>
              <a:t>본 보고서는 귀사의 내부적인 검토 및 외부 감사 시 참고자료의 목적으로 작성되었으며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대상회사의 추정 재무성과를 보장하거나 어떠한 확신을 제공하지는 아니하며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모든 의사결정은 귀사 경영진의 판단과 책임 하에 이루어져야 합니다</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그리고 본 업무에 대상회사가 작성한 추정 재무정보가 이용된 경우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en-US" altLang="ko-KR" sz="900">
                <a:solidFill>
                  <a:srgbClr val="000000"/>
                </a:solidFill>
                <a:latin typeface="KoPub돋움체 Medium" panose="00000600000000000000" pitchFamily="2" charset="-127"/>
                <a:ea typeface="KoPub돋움체 Medium" panose="00000600000000000000" pitchFamily="2" charset="-127"/>
              </a:rPr>
              <a:t>KPMG</a:t>
            </a:r>
            <a:r>
              <a:rPr lang="ko-KR" altLang="en-US" sz="900">
                <a:solidFill>
                  <a:srgbClr val="000000"/>
                </a:solidFill>
                <a:latin typeface="KoPub돋움체 Medium" panose="00000600000000000000" pitchFamily="2" charset="-127"/>
                <a:ea typeface="KoPub돋움체 Medium" panose="00000600000000000000" pitchFamily="2" charset="-127"/>
              </a:rPr>
              <a:t>는 이러한 추정 재무정보를 조사하거나 작성하는 데 관여하지 않았습니다</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따라서 당 법인은 추정 재무정보나 이와 관련된 가정에 대하여 감사의견 등 어떠한 형태의 인증도 표명하지 아니합니다</a:t>
            </a:r>
            <a:r>
              <a:rPr lang="en-US" altLang="ko-KR" sz="900">
                <a:solidFill>
                  <a:srgbClr val="000000"/>
                </a:solidFill>
                <a:latin typeface="KoPub돋움체 Medium" panose="00000600000000000000" pitchFamily="2" charset="-127"/>
                <a:ea typeface="KoPub돋움체 Medium" panose="00000600000000000000" pitchFamily="2" charset="-127"/>
              </a:rPr>
              <a:t>.</a:t>
            </a:r>
          </a:p>
          <a:p>
            <a:pPr marL="144000" lvl="1" indent="-144000">
              <a:spcAft>
                <a:spcPts val="600"/>
              </a:spcAft>
              <a:buClr>
                <a:srgbClr val="00338D"/>
              </a:buClr>
              <a:buSzPct val="100000"/>
              <a:buFont typeface="Wingdings" panose="05000000000000000000" pitchFamily="2" charset="2"/>
              <a:buChar char="§"/>
            </a:pP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en-US" altLang="ko-KR" sz="900">
                <a:solidFill>
                  <a:srgbClr val="000000"/>
                </a:solidFill>
                <a:latin typeface="KoPub돋움체 Medium" panose="00000600000000000000" pitchFamily="2" charset="-127"/>
                <a:ea typeface="KoPub돋움체 Medium" panose="00000600000000000000" pitchFamily="2" charset="-127"/>
              </a:rPr>
              <a:t>KPMG</a:t>
            </a:r>
            <a:r>
              <a:rPr lang="ko-KR" altLang="en-US" sz="900">
                <a:solidFill>
                  <a:srgbClr val="000000"/>
                </a:solidFill>
                <a:latin typeface="KoPub돋움체 Medium" panose="00000600000000000000" pitchFamily="2" charset="-127"/>
                <a:ea typeface="KoPub돋움체 Medium" panose="00000600000000000000" pitchFamily="2" charset="-127"/>
              </a:rPr>
              <a:t>는 귀사가 요청한 업무 범위에 한정하여 평가를 수행하였으며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따라서 본 보고서의 이용 시에는 </a:t>
            </a: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en-US" altLang="ko-KR" sz="900">
                <a:solidFill>
                  <a:srgbClr val="000000"/>
                </a:solidFill>
                <a:latin typeface="KoPub돋움체 Medium" panose="00000600000000000000" pitchFamily="2" charset="-127"/>
                <a:ea typeface="KoPub돋움체 Medium" panose="00000600000000000000" pitchFamily="2" charset="-127"/>
              </a:rPr>
              <a:t>KPMG</a:t>
            </a:r>
            <a:r>
              <a:rPr lang="ko-KR" altLang="en-US" sz="900">
                <a:solidFill>
                  <a:srgbClr val="000000"/>
                </a:solidFill>
                <a:latin typeface="KoPub돋움체 Medium" panose="00000600000000000000" pitchFamily="2" charset="-127"/>
                <a:ea typeface="KoPub돋움체 Medium" panose="00000600000000000000" pitchFamily="2" charset="-127"/>
              </a:rPr>
              <a:t>가 수행한 업무 범위와 한계점들을 충분하고도 명확하게 고려하여야 합니다</a:t>
            </a:r>
            <a:r>
              <a:rPr lang="en-US" altLang="ko-KR" sz="900">
                <a:solidFill>
                  <a:srgbClr val="000000"/>
                </a:solidFill>
                <a:latin typeface="KoPub돋움체 Medium" panose="00000600000000000000" pitchFamily="2" charset="-127"/>
                <a:ea typeface="KoPub돋움체 Medium" panose="00000600000000000000" pitchFamily="2" charset="-127"/>
              </a:rPr>
              <a:t>.</a:t>
            </a:r>
          </a:p>
          <a:p>
            <a:pPr marL="144000" lvl="1" indent="-144000">
              <a:spcAft>
                <a:spcPts val="600"/>
              </a:spcAft>
              <a:buClr>
                <a:srgbClr val="00338D"/>
              </a:buClr>
              <a:buSzPct val="100000"/>
              <a:buFont typeface="Wingdings" panose="05000000000000000000" pitchFamily="2" charset="2"/>
              <a:buChar char="§"/>
            </a:pPr>
            <a:r>
              <a:rPr lang="ko-KR" altLang="en-US" sz="900">
                <a:solidFill>
                  <a:srgbClr val="000000"/>
                </a:solidFill>
                <a:latin typeface="KoPub돋움체 Medium" panose="00000600000000000000" pitchFamily="2" charset="-127"/>
                <a:ea typeface="KoPub돋움체 Medium" panose="00000600000000000000" pitchFamily="2" charset="-127"/>
              </a:rPr>
              <a:t>본 보고서는 계속 기업</a:t>
            </a:r>
            <a:r>
              <a:rPr lang="en-US" altLang="ko-KR" sz="900">
                <a:solidFill>
                  <a:srgbClr val="000000"/>
                </a:solidFill>
                <a:latin typeface="KoPub돋움체 Medium" panose="00000600000000000000" pitchFamily="2" charset="-127"/>
                <a:ea typeface="KoPub돋움체 Medium" panose="00000600000000000000" pitchFamily="2" charset="-127"/>
              </a:rPr>
              <a:t>(Going-concern)</a:t>
            </a:r>
            <a:r>
              <a:rPr lang="ko-KR" altLang="en-US" sz="900">
                <a:solidFill>
                  <a:srgbClr val="000000"/>
                </a:solidFill>
                <a:latin typeface="KoPub돋움체 Medium" panose="00000600000000000000" pitchFamily="2" charset="-127"/>
                <a:ea typeface="KoPub돋움체 Medium" panose="00000600000000000000" pitchFamily="2" charset="-127"/>
              </a:rPr>
              <a:t>을 가정하여 작성되었으나</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본 보고서가 대상회사의 계속 기업 가능성을 보장 또는 보증하는 것은 아닙니다</a:t>
            </a:r>
            <a:r>
              <a:rPr lang="en-US" altLang="ko-KR" sz="900">
                <a:solidFill>
                  <a:srgbClr val="000000"/>
                </a:solidFill>
                <a:latin typeface="KoPub돋움체 Medium" panose="00000600000000000000" pitchFamily="2" charset="-127"/>
                <a:ea typeface="KoPub돋움체 Medium" panose="00000600000000000000" pitchFamily="2" charset="-127"/>
              </a:rPr>
              <a:t>.</a:t>
            </a:r>
            <a:endParaRPr lang="ko-KR" altLang="en-US" sz="900">
              <a:solidFill>
                <a:srgbClr val="000000"/>
              </a:solidFill>
              <a:latin typeface="KoPub돋움체 Medium" panose="00000600000000000000" pitchFamily="2" charset="-127"/>
              <a:ea typeface="KoPub돋움체 Medium" panose="00000600000000000000" pitchFamily="2" charset="-127"/>
            </a:endParaRPr>
          </a:p>
          <a:p>
            <a:pPr marL="144000" lvl="1" indent="-144000">
              <a:spcAft>
                <a:spcPts val="600"/>
              </a:spcAft>
              <a:buClr>
                <a:srgbClr val="00338D"/>
              </a:buClr>
              <a:buSzPct val="100000"/>
              <a:buFont typeface="Wingdings" panose="05000000000000000000" pitchFamily="2" charset="2"/>
              <a:buChar char="§"/>
            </a:pPr>
            <a:endParaRPr lang="en-US" altLang="ko-KR" sz="900">
              <a:latin typeface="KoPub돋움체 Medium" panose="00000600000000000000" pitchFamily="2" charset="-127"/>
              <a:ea typeface="KoPub돋움체 Medium" panose="00000600000000000000" pitchFamily="2" charset="-127"/>
            </a:endParaRPr>
          </a:p>
          <a:p>
            <a:pPr marL="144000" lvl="1" indent="-144000" fontAlgn="auto">
              <a:spcAft>
                <a:spcPts val="600"/>
              </a:spcAft>
              <a:buClr>
                <a:srgbClr val="0C2D83"/>
              </a:buClr>
              <a:buSzPct val="85000"/>
              <a:buFont typeface="Wingdings" pitchFamily="2" charset="2"/>
              <a:buChar char="l"/>
              <a:defRPr/>
            </a:pPr>
            <a:endParaRPr kumimoji="1" lang="en-US" altLang="ko-KR" sz="500">
              <a:solidFill>
                <a:schemeClr val="tx1"/>
              </a:solidFill>
              <a:latin typeface="KoPub돋움체 Medium" panose="00000600000000000000" pitchFamily="2" charset="-127"/>
              <a:ea typeface="KoPub돋움체 Medium" panose="00000600000000000000" pitchFamily="2" charset="-127"/>
              <a:cs typeface="Arial" charset="0"/>
            </a:endParaRPr>
          </a:p>
          <a:p>
            <a:pPr marL="144000" lvl="1" indent="-144000">
              <a:spcBef>
                <a:spcPts val="432"/>
              </a:spcBef>
              <a:spcAft>
                <a:spcPts val="600"/>
              </a:spcAft>
              <a:buClr>
                <a:srgbClr val="00338D"/>
              </a:buClr>
              <a:buSzPct val="85000"/>
              <a:buFont typeface="Wingdings" pitchFamily="2" charset="2"/>
              <a:buChar char="l"/>
            </a:pPr>
            <a:endParaRPr lang="ko-KR" altLang="en-US" sz="900">
              <a:solidFill>
                <a:srgbClr val="000000"/>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318505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본 용역의 주요 정보 원천은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Project Background, </a:t>
            </a:r>
            <a:r>
              <a:rPr lang="ko-KR" altLang="en-US" b="1"/>
              <a:t>계속</a:t>
            </a:r>
            <a:r>
              <a:rPr lang="ko-KR" altLang="en-US" sz="2800" b="1"/>
              <a:t> </a:t>
            </a:r>
            <a:endParaRPr lang="en-US" altLang="ko-KR" sz="2800" b="1"/>
          </a:p>
        </p:txBody>
      </p:sp>
      <p:sp>
        <p:nvSpPr>
          <p:cNvPr id="6" name="Rectangle 3">
            <a:extLst>
              <a:ext uri="{FF2B5EF4-FFF2-40B4-BE49-F238E27FC236}">
                <a16:creationId xmlns:a16="http://schemas.microsoft.com/office/drawing/2014/main" id="{8C0B61F5-F310-5104-4F3A-C461AFC42540}"/>
              </a:ext>
            </a:extLst>
          </p:cNvPr>
          <p:cNvSpPr>
            <a:spLocks noChangeArrowheads="1"/>
          </p:cNvSpPr>
          <p:nvPr>
            <p:custDataLst>
              <p:tags r:id="rId1"/>
            </p:custDataLst>
          </p:nvPr>
        </p:nvSpPr>
        <p:spPr bwMode="auto">
          <a:xfrm>
            <a:off x="504000" y="1332000"/>
            <a:ext cx="8917200" cy="4833304"/>
          </a:xfrm>
          <a:prstGeom prst="rect">
            <a:avLst/>
          </a:prstGeom>
          <a:noFill/>
          <a:ln w="9525">
            <a:noFill/>
            <a:miter lim="800000"/>
            <a:headEnd/>
            <a:tailEnd/>
          </a:ln>
          <a:effectLst/>
        </p:spPr>
        <p:txBody>
          <a:bodyPr lIns="90000" tIns="46800" rIns="90000" bIns="46800"/>
          <a:lstStyle/>
          <a:p>
            <a:pPr marL="144000" marR="0" lvl="0" indent="-144000" algn="l" defTabSz="914400" eaLnBrk="1" fontAlgn="auto" latinLnBrk="0" hangingPunct="1">
              <a:spcAft>
                <a:spcPts val="600"/>
              </a:spcAft>
              <a:buClrTx/>
              <a:buSzTx/>
              <a:buFontTx/>
              <a:buNone/>
              <a:tabLst/>
              <a:defRPr/>
            </a:pPr>
            <a:r>
              <a:rPr kumimoji="0" lang="ko-KR" altLang="en-US" sz="1000" b="1" i="0" u="none" strike="noStrike" kern="0" cap="none" spc="0" normalizeH="0" baseline="0" noProof="0">
                <a:ln>
                  <a:noFill/>
                </a:ln>
                <a:solidFill>
                  <a:srgbClr val="0C2D83"/>
                </a:solidFill>
                <a:effectLst/>
                <a:uLnTx/>
                <a:uFillTx/>
                <a:latin typeface="KoPub돋움체 Medium" panose="00000600000000000000" pitchFamily="2" charset="-127"/>
                <a:ea typeface="KoPub돋움체 Medium" panose="00000600000000000000" pitchFamily="2" charset="-127"/>
              </a:rPr>
              <a:t>주요 정보원천</a:t>
            </a:r>
            <a:endParaRPr lang="ko-KR" altLang="en-US" sz="1000" b="1">
              <a:solidFill>
                <a:srgbClr val="00338D"/>
              </a:solidFill>
              <a:latin typeface="KoPub돋움체 Medium" panose="00000600000000000000" pitchFamily="2" charset="-127"/>
              <a:ea typeface="KoPub돋움체 Medium" panose="00000600000000000000" pitchFamily="2" charset="-127"/>
            </a:endParaRPr>
          </a:p>
          <a:p>
            <a:pPr marL="144000" lvl="1" indent="-144000">
              <a:spcAft>
                <a:spcPts val="600"/>
              </a:spcAft>
              <a:buClr>
                <a:srgbClr val="00338D"/>
              </a:buClr>
              <a:buSzPct val="100000"/>
              <a:buFont typeface="Wingdings" panose="05000000000000000000" pitchFamily="2" charset="2"/>
              <a:buChar char="§"/>
            </a:pPr>
            <a:r>
              <a:rPr lang="ko-KR" altLang="en-US" sz="900">
                <a:solidFill>
                  <a:srgbClr val="000000"/>
                </a:solidFill>
                <a:latin typeface="KoPub돋움체 Medium" panose="00000600000000000000" pitchFamily="2" charset="-127"/>
                <a:ea typeface="KoPub돋움체 Medium" panose="00000600000000000000" pitchFamily="2" charset="-127"/>
              </a:rPr>
              <a:t>본 용역 수행 과정상의 각종 재무분석</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재무추정 및 기타 본 보고서와 관련한 검토 내용은 대상회사가 제시한 과거 재무자료</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 향후 사업계획 및 대상회사 담당자와의 인터뷰를 기초로 하였습니다</a:t>
            </a:r>
            <a:r>
              <a:rPr lang="en-US" altLang="ko-KR" sz="900">
                <a:solidFill>
                  <a:srgbClr val="000000"/>
                </a:solidFill>
                <a:latin typeface="KoPub돋움체 Medium" panose="00000600000000000000" pitchFamily="2" charset="-127"/>
                <a:ea typeface="KoPub돋움체 Medium" panose="00000600000000000000" pitchFamily="2" charset="-127"/>
              </a:rPr>
              <a:t>. </a:t>
            </a:r>
          </a:p>
          <a:p>
            <a:pPr marL="144000" lvl="1" indent="-144000">
              <a:spcAft>
                <a:spcPts val="600"/>
              </a:spcAft>
              <a:buClr>
                <a:srgbClr val="00338D"/>
              </a:buClr>
              <a:buSzPct val="100000"/>
              <a:buFont typeface="Wingdings" panose="05000000000000000000" pitchFamily="2" charset="2"/>
              <a:buChar char="§"/>
            </a:pPr>
            <a:r>
              <a:rPr lang="ko-KR" altLang="en-US" sz="900">
                <a:solidFill>
                  <a:srgbClr val="000000"/>
                </a:solidFill>
                <a:latin typeface="KoPub돋움체 Medium" panose="00000600000000000000" pitchFamily="2" charset="-127"/>
                <a:ea typeface="KoPub돋움체 Medium" panose="00000600000000000000" pitchFamily="2" charset="-127"/>
              </a:rPr>
              <a:t>대상회사 제시 대상회사의 사업계획 및 재무관련 자료</a:t>
            </a:r>
          </a:p>
          <a:p>
            <a:pPr marL="144000" lvl="1" indent="-144000">
              <a:spcAft>
                <a:spcPts val="600"/>
              </a:spcAft>
              <a:buClr>
                <a:srgbClr val="00338D"/>
              </a:buClr>
              <a:buSzPct val="100000"/>
              <a:buFont typeface="Wingdings" panose="05000000000000000000" pitchFamily="2" charset="2"/>
              <a:buChar char="§"/>
            </a:pPr>
            <a:r>
              <a:rPr lang="ko-KR" altLang="en-US" sz="900">
                <a:solidFill>
                  <a:srgbClr val="000000"/>
                </a:solidFill>
                <a:latin typeface="KoPub돋움체 Medium" panose="00000600000000000000" pitchFamily="2" charset="-127"/>
                <a:ea typeface="KoPub돋움체 Medium" panose="00000600000000000000" pitchFamily="2" charset="-127"/>
              </a:rPr>
              <a:t>산업 및 시장관련 자료</a:t>
            </a:r>
          </a:p>
          <a:p>
            <a:pPr marL="432000" lvl="2" indent="-144000">
              <a:spcAft>
                <a:spcPts val="600"/>
              </a:spcAft>
              <a:buClr>
                <a:srgbClr val="00338D"/>
              </a:buClr>
              <a:buSzPct val="100000"/>
              <a:buFont typeface="Wingdings" panose="05000000000000000000" pitchFamily="2" charset="2"/>
              <a:buChar char="ü"/>
            </a:pPr>
            <a:r>
              <a:rPr lang="en-US" altLang="ko-KR" sz="900" kern="0">
                <a:highlight>
                  <a:srgbClr val="FFFF00"/>
                </a:highlight>
                <a:latin typeface="KoPub돋움체 Medium" panose="00000600000000000000" pitchFamily="2" charset="-127"/>
                <a:ea typeface="KoPub돋움체 Medium" panose="00000600000000000000" pitchFamily="2" charset="-127"/>
              </a:rPr>
              <a:t>Bloomberg: </a:t>
            </a:r>
            <a:r>
              <a:rPr lang="ko-KR" altLang="en-US" sz="900" kern="0">
                <a:highlight>
                  <a:srgbClr val="FFFF00"/>
                </a:highlight>
                <a:latin typeface="KoPub돋움체 Medium" panose="00000600000000000000" pitchFamily="2" charset="-127"/>
                <a:ea typeface="KoPub돋움체 Medium" panose="00000600000000000000" pitchFamily="2" charset="-127"/>
              </a:rPr>
              <a:t>베타 및 무위험수익률</a:t>
            </a:r>
          </a:p>
          <a:p>
            <a:pPr marL="432000" lvl="2" indent="-144000">
              <a:spcAft>
                <a:spcPts val="600"/>
              </a:spcAft>
              <a:buClr>
                <a:srgbClr val="00338D"/>
              </a:buClr>
              <a:buSzPct val="100000"/>
              <a:buFont typeface="Wingdings" panose="05000000000000000000" pitchFamily="2" charset="2"/>
              <a:buChar char="ü"/>
            </a:pPr>
            <a:r>
              <a:rPr lang="en-US" altLang="ko-KR" sz="900" kern="0">
                <a:highlight>
                  <a:srgbClr val="FFFF00"/>
                </a:highlight>
                <a:latin typeface="KoPub돋움체 Medium" panose="00000600000000000000" pitchFamily="2" charset="-127"/>
                <a:ea typeface="KoPub돋움체 Medium" panose="00000600000000000000" pitchFamily="2" charset="-127"/>
              </a:rPr>
              <a:t>Capital IQ: </a:t>
            </a:r>
            <a:r>
              <a:rPr lang="ko-KR" altLang="en-US" sz="900" kern="0">
                <a:highlight>
                  <a:srgbClr val="FFFF00"/>
                </a:highlight>
                <a:latin typeface="KoPub돋움체 Medium" panose="00000600000000000000" pitchFamily="2" charset="-127"/>
                <a:ea typeface="KoPub돋움체 Medium" panose="00000600000000000000" pitchFamily="2" charset="-127"/>
              </a:rPr>
              <a:t>유사 상장회사 선정</a:t>
            </a:r>
            <a:r>
              <a:rPr lang="en-US" altLang="ko-KR" sz="900" kern="0">
                <a:highlight>
                  <a:srgbClr val="FFFF00"/>
                </a:highlight>
                <a:latin typeface="KoPub돋움체 Medium" panose="00000600000000000000" pitchFamily="2" charset="-127"/>
                <a:ea typeface="KoPub돋움체 Medium" panose="00000600000000000000" pitchFamily="2" charset="-127"/>
              </a:rPr>
              <a:t>, </a:t>
            </a:r>
            <a:r>
              <a:rPr lang="ko-KR" altLang="en-US" sz="900" kern="0">
                <a:highlight>
                  <a:srgbClr val="FFFF00"/>
                </a:highlight>
                <a:latin typeface="KoPub돋움체 Medium" panose="00000600000000000000" pitchFamily="2" charset="-127"/>
                <a:ea typeface="KoPub돋움체 Medium" panose="00000600000000000000" pitchFamily="2" charset="-127"/>
              </a:rPr>
              <a:t>유사 상장회사 재무자료</a:t>
            </a:r>
            <a:endParaRPr lang="en-US" altLang="ko-KR" sz="900" kern="0">
              <a:highlight>
                <a:srgbClr val="FFFF00"/>
              </a:highlight>
              <a:latin typeface="KoPub돋움체 Medium" panose="00000600000000000000" pitchFamily="2" charset="-127"/>
              <a:ea typeface="KoPub돋움체 Medium" panose="00000600000000000000" pitchFamily="2" charset="-127"/>
            </a:endParaRPr>
          </a:p>
          <a:p>
            <a:pPr marL="432000" lvl="2" indent="-144000">
              <a:spcAft>
                <a:spcPts val="600"/>
              </a:spcAft>
              <a:buClr>
                <a:srgbClr val="00338D"/>
              </a:buClr>
              <a:buSzPct val="100000"/>
              <a:buFont typeface="Wingdings" panose="05000000000000000000" pitchFamily="2" charset="2"/>
              <a:buChar char="ü"/>
            </a:pPr>
            <a:r>
              <a:rPr lang="en-US" altLang="ko-KR" sz="900" kern="0">
                <a:highlight>
                  <a:srgbClr val="FFFF00"/>
                </a:highlight>
                <a:latin typeface="KoPub돋움체 Medium" panose="00000600000000000000" pitchFamily="2" charset="-127"/>
                <a:ea typeface="KoPub돋움체 Medium" panose="00000600000000000000" pitchFamily="2" charset="-127"/>
              </a:rPr>
              <a:t>Dart: </a:t>
            </a:r>
            <a:r>
              <a:rPr lang="ko-KR" altLang="en-US" sz="900" kern="0">
                <a:highlight>
                  <a:srgbClr val="FFFF00"/>
                </a:highlight>
                <a:latin typeface="KoPub돋움체 Medium" panose="00000600000000000000" pitchFamily="2" charset="-127"/>
                <a:ea typeface="KoPub돋움체 Medium" panose="00000600000000000000" pitchFamily="2" charset="-127"/>
              </a:rPr>
              <a:t>대상회사의 과거 재무정보</a:t>
            </a:r>
            <a:endParaRPr lang="en-US" altLang="ko-KR" sz="900" kern="0">
              <a:highlight>
                <a:srgbClr val="FFFF00"/>
              </a:highlight>
              <a:latin typeface="KoPub돋움체 Medium" panose="00000600000000000000" pitchFamily="2" charset="-127"/>
              <a:ea typeface="KoPub돋움체 Medium" panose="00000600000000000000" pitchFamily="2" charset="-127"/>
            </a:endParaRPr>
          </a:p>
          <a:p>
            <a:pPr marL="432000" lvl="2" indent="-144000">
              <a:spcAft>
                <a:spcPts val="600"/>
              </a:spcAft>
              <a:buClr>
                <a:srgbClr val="00338D"/>
              </a:buClr>
              <a:buSzPct val="100000"/>
              <a:buFont typeface="Wingdings" panose="05000000000000000000" pitchFamily="2" charset="2"/>
              <a:buChar char="ü"/>
            </a:pPr>
            <a:r>
              <a:rPr lang="en-US" altLang="ko-KR" sz="900" kern="0">
                <a:highlight>
                  <a:srgbClr val="FFFF00"/>
                </a:highlight>
                <a:latin typeface="KoPub돋움체 Medium" panose="00000600000000000000" pitchFamily="2" charset="-127"/>
                <a:ea typeface="KoPub돋움체 Medium" panose="00000600000000000000" pitchFamily="2" charset="-127"/>
              </a:rPr>
              <a:t>Economist Intelligence Unit: </a:t>
            </a:r>
            <a:r>
              <a:rPr lang="ko-KR" altLang="en-US" sz="900" kern="0">
                <a:highlight>
                  <a:srgbClr val="FFFF00"/>
                </a:highlight>
                <a:latin typeface="KoPub돋움체 Medium" panose="00000600000000000000" pitchFamily="2" charset="-127"/>
                <a:ea typeface="KoPub돋움체 Medium" panose="00000600000000000000" pitchFamily="2" charset="-127"/>
              </a:rPr>
              <a:t>거시 경제 지표 전망 데이터</a:t>
            </a:r>
            <a:endParaRPr lang="en-US" altLang="ko-KR" sz="900" kern="0">
              <a:highlight>
                <a:srgbClr val="FFFF00"/>
              </a:highlight>
              <a:latin typeface="KoPub돋움체 Medium" panose="00000600000000000000" pitchFamily="2" charset="-127"/>
              <a:ea typeface="KoPub돋움체 Medium" panose="00000600000000000000" pitchFamily="2" charset="-127"/>
            </a:endParaRPr>
          </a:p>
          <a:p>
            <a:pPr marL="432000" lvl="2" indent="-144000">
              <a:spcAft>
                <a:spcPts val="600"/>
              </a:spcAft>
              <a:buClr>
                <a:srgbClr val="00338D"/>
              </a:buClr>
              <a:buSzPct val="100000"/>
              <a:buFont typeface="Wingdings" panose="05000000000000000000" pitchFamily="2" charset="2"/>
              <a:buChar char="ü"/>
            </a:pPr>
            <a:r>
              <a:rPr lang="en-US" altLang="ko-KR" sz="900">
                <a:highlight>
                  <a:srgbClr val="FFFF00"/>
                </a:highlight>
                <a:latin typeface="KoPub돋움체 Medium" panose="00000600000000000000" pitchFamily="2" charset="-127"/>
                <a:ea typeface="KoPub돋움체 Medium" panose="00000600000000000000" pitchFamily="2" charset="-127"/>
              </a:rPr>
              <a:t>KOFIA Bond: </a:t>
            </a:r>
            <a:r>
              <a:rPr lang="ko-KR" altLang="en-US" sz="900">
                <a:highlight>
                  <a:srgbClr val="FFFF00"/>
                </a:highlight>
                <a:latin typeface="KoPub돋움체 Medium" panose="00000600000000000000" pitchFamily="2" charset="-127"/>
                <a:ea typeface="KoPub돋움체 Medium" panose="00000600000000000000" pitchFamily="2" charset="-127"/>
              </a:rPr>
              <a:t>신용등급에 따른 국내 무보증 공모 회사채 수익률</a:t>
            </a:r>
            <a:endParaRPr lang="en-US" altLang="ko-KR" sz="900">
              <a:highlight>
                <a:srgbClr val="FFFF00"/>
              </a:highlight>
              <a:latin typeface="KoPub돋움체 Medium" panose="00000600000000000000" pitchFamily="2" charset="-127"/>
              <a:ea typeface="KoPub돋움체 Medium" panose="00000600000000000000" pitchFamily="2" charset="-127"/>
            </a:endParaRPr>
          </a:p>
          <a:p>
            <a:pPr marL="432000" lvl="2" indent="-144000">
              <a:spcAft>
                <a:spcPts val="600"/>
              </a:spcAft>
              <a:buClr>
                <a:srgbClr val="00338D"/>
              </a:buClr>
              <a:buSzPct val="100000"/>
              <a:buFont typeface="Wingdings" panose="05000000000000000000" pitchFamily="2" charset="2"/>
              <a:buChar char="ü"/>
            </a:pPr>
            <a:r>
              <a:rPr lang="ko-KR" altLang="en-US" sz="900" kern="0" err="1">
                <a:highlight>
                  <a:srgbClr val="FFFF00"/>
                </a:highlight>
                <a:latin typeface="KoPub돋움체 Medium" panose="00000600000000000000" pitchFamily="2" charset="-127"/>
                <a:ea typeface="KoPub돋움체 Medium" panose="00000600000000000000" pitchFamily="2" charset="-127"/>
              </a:rPr>
              <a:t>서울외국환중개</a:t>
            </a:r>
            <a:r>
              <a:rPr lang="en-US" altLang="ko-KR" sz="900" kern="0">
                <a:highlight>
                  <a:srgbClr val="FFFF00"/>
                </a:highlight>
                <a:latin typeface="KoPub돋움체 Medium" panose="00000600000000000000" pitchFamily="2" charset="-127"/>
                <a:ea typeface="KoPub돋움체 Medium" panose="00000600000000000000" pitchFamily="2" charset="-127"/>
              </a:rPr>
              <a:t>: </a:t>
            </a:r>
            <a:r>
              <a:rPr lang="ko-KR" altLang="en-US" sz="900" kern="0">
                <a:highlight>
                  <a:srgbClr val="FFFF00"/>
                </a:highlight>
                <a:latin typeface="KoPub돋움체 Medium" panose="00000600000000000000" pitchFamily="2" charset="-127"/>
                <a:ea typeface="KoPub돋움체 Medium" panose="00000600000000000000" pitchFamily="2" charset="-127"/>
              </a:rPr>
              <a:t>환율 데이터</a:t>
            </a:r>
          </a:p>
          <a:p>
            <a:pPr marL="432000" lvl="2" indent="-144000">
              <a:spcAft>
                <a:spcPts val="600"/>
              </a:spcAft>
              <a:buClr>
                <a:srgbClr val="00338D"/>
              </a:buClr>
              <a:buSzPct val="100000"/>
              <a:buFont typeface="Wingdings" panose="05000000000000000000" pitchFamily="2" charset="2"/>
              <a:buChar char="ü"/>
            </a:pPr>
            <a:r>
              <a:rPr lang="en-US" altLang="ko-KR" sz="900" kern="0">
                <a:highlight>
                  <a:srgbClr val="FFFF00"/>
                </a:highlight>
                <a:latin typeface="KoPub돋움체 Medium" panose="00000600000000000000" pitchFamily="2" charset="-127"/>
                <a:ea typeface="KoPub돋움체 Medium" panose="00000600000000000000" pitchFamily="2" charset="-127"/>
              </a:rPr>
              <a:t>https://home.kpmg.com/xx/en/home/services/tax/tax-tools-and-resources/tax-rates-online/corporate-tax-rates-table.html: </a:t>
            </a:r>
            <a:r>
              <a:rPr lang="ko-KR" altLang="en-US" sz="900" kern="0">
                <a:highlight>
                  <a:srgbClr val="FFFF00"/>
                </a:highlight>
                <a:latin typeface="KoPub돋움체 Medium" panose="00000600000000000000" pitchFamily="2" charset="-127"/>
                <a:ea typeface="KoPub돋움체 Medium" panose="00000600000000000000" pitchFamily="2" charset="-127"/>
              </a:rPr>
              <a:t>국가별 법인세율</a:t>
            </a:r>
            <a:endParaRPr lang="en-US" altLang="ko-KR" sz="900" kern="0">
              <a:highlight>
                <a:srgbClr val="FFFF00"/>
              </a:highlight>
              <a:latin typeface="KoPub돋움체 Medium" panose="00000600000000000000" pitchFamily="2" charset="-127"/>
              <a:ea typeface="KoPub돋움체 Medium" panose="00000600000000000000" pitchFamily="2" charset="-127"/>
            </a:endParaRPr>
          </a:p>
          <a:p>
            <a:pPr marL="432000" lvl="2" indent="-144000">
              <a:spcAft>
                <a:spcPts val="600"/>
              </a:spcAft>
              <a:buClr>
                <a:srgbClr val="00338D"/>
              </a:buClr>
              <a:buSzPct val="100000"/>
              <a:buFont typeface="Wingdings" panose="05000000000000000000" pitchFamily="2" charset="2"/>
              <a:buChar char="ü"/>
            </a:pPr>
            <a:r>
              <a:rPr lang="ko-KR" altLang="en-US" sz="900" kern="0">
                <a:highlight>
                  <a:srgbClr val="FFFF00"/>
                </a:highlight>
                <a:latin typeface="KoPub돋움체 Medium" panose="00000600000000000000" pitchFamily="2" charset="-127"/>
                <a:ea typeface="KoPub돋움체 Medium" panose="00000600000000000000" pitchFamily="2" charset="-127"/>
              </a:rPr>
              <a:t>한국은행 경제정보통계 시스템 </a:t>
            </a:r>
            <a:r>
              <a:rPr lang="en-US" altLang="ko-KR" sz="900" kern="0">
                <a:highlight>
                  <a:srgbClr val="FFFF00"/>
                </a:highlight>
                <a:latin typeface="KoPub돋움체 Medium" panose="00000600000000000000" pitchFamily="2" charset="-127"/>
                <a:ea typeface="KoPub돋움체 Medium" panose="00000600000000000000" pitchFamily="2" charset="-127"/>
              </a:rPr>
              <a:t>: </a:t>
            </a:r>
            <a:r>
              <a:rPr lang="ko-KR" altLang="en-US" sz="900" kern="0">
                <a:highlight>
                  <a:srgbClr val="FFFF00"/>
                </a:highlight>
                <a:latin typeface="KoPub돋움체 Medium" panose="00000600000000000000" pitchFamily="2" charset="-127"/>
                <a:ea typeface="KoPub돋움체 Medium" panose="00000600000000000000" pitchFamily="2" charset="-127"/>
              </a:rPr>
              <a:t>과거 원</a:t>
            </a:r>
            <a:r>
              <a:rPr lang="en-US" altLang="ko-KR" sz="900" kern="0">
                <a:highlight>
                  <a:srgbClr val="FFFF00"/>
                </a:highlight>
                <a:latin typeface="KoPub돋움체 Medium" panose="00000600000000000000" pitchFamily="2" charset="-127"/>
                <a:ea typeface="KoPub돋움체 Medium" panose="00000600000000000000" pitchFamily="2" charset="-127"/>
              </a:rPr>
              <a:t>/</a:t>
            </a:r>
            <a:r>
              <a:rPr lang="ko-KR" altLang="en-US" sz="900" kern="0">
                <a:highlight>
                  <a:srgbClr val="FFFF00"/>
                </a:highlight>
                <a:latin typeface="KoPub돋움체 Medium" panose="00000600000000000000" pitchFamily="2" charset="-127"/>
                <a:ea typeface="KoPub돋움체 Medium" panose="00000600000000000000" pitchFamily="2" charset="-127"/>
              </a:rPr>
              <a:t>달러 환율정보</a:t>
            </a:r>
          </a:p>
        </p:txBody>
      </p:sp>
    </p:spTree>
    <p:extLst>
      <p:ext uri="{BB962C8B-B14F-4D97-AF65-F5344CB8AC3E}">
        <p14:creationId xmlns:p14="http://schemas.microsoft.com/office/powerpoint/2010/main" val="336021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평가기준일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09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30</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일 현재 평가대상회사의 무형자산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(IPR&amp;D)</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가치는 </a:t>
            </a:r>
            <a:r>
              <a:rPr lang="en-US" altLang="ko-KR"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xxxx~xxxx</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억원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en-US" altLang="ko-KR"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xxxxxx</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천 달러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en-US" altLang="ko-KR"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xxxxxx</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천 달러</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범위로 산정되었으며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해당 평가결과 준용 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말 무형자산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(IPR&amp;D)</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장부가액 대비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xxx</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에서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손상차손</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환입</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 발생합니다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Impairment Test Summary</a:t>
            </a:r>
            <a:endParaRPr lang="en-US" altLang="ko-KR" sz="2800" b="1"/>
          </a:p>
        </p:txBody>
      </p:sp>
      <p:pic>
        <p:nvPicPr>
          <p:cNvPr id="3" name="그림 2">
            <a:extLst>
              <a:ext uri="{FF2B5EF4-FFF2-40B4-BE49-F238E27FC236}">
                <a16:creationId xmlns:a16="http://schemas.microsoft.com/office/drawing/2014/main" id="{14BF7160-0566-9ED7-66A1-981FAD9E2BDC}"/>
              </a:ext>
            </a:extLst>
          </p:cNvPr>
          <p:cNvPicPr>
            <a:picLocks noChangeAspect="1"/>
          </p:cNvPicPr>
          <p:nvPr/>
        </p:nvPicPr>
        <p:blipFill>
          <a:blip r:embed="rId2"/>
          <a:stretch>
            <a:fillRect/>
          </a:stretch>
        </p:blipFill>
        <p:spPr>
          <a:xfrm>
            <a:off x="10425608" y="-110883"/>
            <a:ext cx="5848104" cy="4258277"/>
          </a:xfrm>
          <a:prstGeom prst="rect">
            <a:avLst/>
          </a:prstGeom>
        </p:spPr>
      </p:pic>
      <p:graphicFrame>
        <p:nvGraphicFramePr>
          <p:cNvPr id="4" name="표 3">
            <a:extLst>
              <a:ext uri="{FF2B5EF4-FFF2-40B4-BE49-F238E27FC236}">
                <a16:creationId xmlns:a16="http://schemas.microsoft.com/office/drawing/2014/main" id="{D3714E92-7F04-7B6B-F622-90A0879216E6}"/>
              </a:ext>
            </a:extLst>
          </p:cNvPr>
          <p:cNvGraphicFramePr>
            <a:graphicFrameLocks noGrp="1"/>
          </p:cNvGraphicFramePr>
          <p:nvPr>
            <p:extLst>
              <p:ext uri="{D42A27DB-BD31-4B8C-83A1-F6EECF244321}">
                <p14:modId xmlns:p14="http://schemas.microsoft.com/office/powerpoint/2010/main" val="1131705119"/>
              </p:ext>
            </p:extLst>
          </p:nvPr>
        </p:nvGraphicFramePr>
        <p:xfrm>
          <a:off x="502976" y="1728000"/>
          <a:ext cx="8928001" cy="2410260"/>
        </p:xfrm>
        <a:graphic>
          <a:graphicData uri="http://schemas.openxmlformats.org/drawingml/2006/table">
            <a:tbl>
              <a:tblPr/>
              <a:tblGrid>
                <a:gridCol w="1880097">
                  <a:extLst>
                    <a:ext uri="{9D8B030D-6E8A-4147-A177-3AD203B41FA5}">
                      <a16:colId xmlns:a16="http://schemas.microsoft.com/office/drawing/2014/main" val="3647942530"/>
                    </a:ext>
                  </a:extLst>
                </a:gridCol>
                <a:gridCol w="1761976">
                  <a:extLst>
                    <a:ext uri="{9D8B030D-6E8A-4147-A177-3AD203B41FA5}">
                      <a16:colId xmlns:a16="http://schemas.microsoft.com/office/drawing/2014/main" val="676429805"/>
                    </a:ext>
                  </a:extLst>
                </a:gridCol>
                <a:gridCol w="1761976">
                  <a:extLst>
                    <a:ext uri="{9D8B030D-6E8A-4147-A177-3AD203B41FA5}">
                      <a16:colId xmlns:a16="http://schemas.microsoft.com/office/drawing/2014/main" val="1055139280"/>
                    </a:ext>
                  </a:extLst>
                </a:gridCol>
                <a:gridCol w="1761976">
                  <a:extLst>
                    <a:ext uri="{9D8B030D-6E8A-4147-A177-3AD203B41FA5}">
                      <a16:colId xmlns:a16="http://schemas.microsoft.com/office/drawing/2014/main" val="2799480648"/>
                    </a:ext>
                  </a:extLst>
                </a:gridCol>
                <a:gridCol w="1761976">
                  <a:extLst>
                    <a:ext uri="{9D8B030D-6E8A-4147-A177-3AD203B41FA5}">
                      <a16:colId xmlns:a16="http://schemas.microsoft.com/office/drawing/2014/main" val="3283226878"/>
                    </a:ext>
                  </a:extLst>
                </a:gridCol>
              </a:tblGrid>
              <a:tr h="216000">
                <a:tc>
                  <a:txBody>
                    <a:bodyPr/>
                    <a:lstStyle/>
                    <a:p>
                      <a:pPr algn="l"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 USD k, </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Oregovomab-FL</a:t>
                      </a:r>
                    </a:p>
                  </a:txBody>
                  <a:tcPr marL="36000" marR="36000" marT="0" marB="0" anchor="ctr">
                    <a:lnL>
                      <a:noFill/>
                    </a:lnL>
                    <a:lnR>
                      <a:noFill/>
                    </a:lnR>
                    <a:lnT>
                      <a:noFill/>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Oregovomab-RC</a:t>
                      </a:r>
                    </a:p>
                  </a:txBody>
                  <a:tcPr marL="36000" marR="36000" marT="0" marB="0" anchor="ctr">
                    <a:lnL>
                      <a:noFill/>
                    </a:lnL>
                    <a:lnR>
                      <a:noFill/>
                    </a:lnR>
                    <a:lnT>
                      <a:noFill/>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Anti-MUC1</a:t>
                      </a:r>
                    </a:p>
                  </a:txBody>
                  <a:tcPr marL="36000" marR="36000" marT="0" marB="0" anchor="ctr">
                    <a:lnL>
                      <a:noFill/>
                    </a:lnL>
                    <a:lnR>
                      <a:noFill/>
                    </a:lnR>
                    <a:lnT>
                      <a:noFill/>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Pipeline </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합계</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1034225924"/>
                  </a:ext>
                </a:extLst>
              </a:tr>
              <a:tr h="216000">
                <a:tc>
                  <a:txBody>
                    <a:bodyPr/>
                    <a:lstStyle/>
                    <a:p>
                      <a:pPr algn="l" rtl="0"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WACC</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gridSpan="3">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22.74%</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3831146011"/>
                  </a:ext>
                </a:extLst>
              </a:tr>
              <a:tr h="216000">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상업화 성공확률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(POS)</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37.10%</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19.40%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12.40%</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644355090"/>
                  </a:ext>
                </a:extLst>
              </a:tr>
              <a:tr h="216000">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평가대상기간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gridSpan="3">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LoE(</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독점권 상실</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및 바이오시밀러 발매 고려</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상업화 개시 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15</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개년을 각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Pipeline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별 평가 대상기간으로 함</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1542278634"/>
                  </a:ext>
                </a:extLst>
              </a:tr>
              <a:tr h="216000">
                <a:tc>
                  <a:txBody>
                    <a:bodyPr/>
                    <a:lstStyle/>
                    <a:p>
                      <a:pPr algn="l" rtl="0"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Cash Flow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평가가치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184,951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16,133 USD k</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8,504 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209,588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1954017122"/>
                  </a:ext>
                </a:extLst>
              </a:tr>
              <a:tr h="250260">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상각절세효과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9,537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450 USD k</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128 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10,115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422836916"/>
                  </a:ext>
                </a:extLst>
              </a:tr>
              <a:tr h="216000">
                <a:tc>
                  <a:txBody>
                    <a:bodyPr/>
                    <a:lstStyle/>
                    <a:p>
                      <a:pPr algn="l"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Pipeline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평가가치 </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194,488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16,582 USD k</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8,633 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219,703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1109958088"/>
                  </a:ext>
                </a:extLst>
              </a:tr>
              <a:tr h="216000">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환율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원</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달러</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gridSpan="3">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1,344.80</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원</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달러</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ko-KR" altLang="en-US" sz="11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2638441511"/>
                  </a:ext>
                </a:extLst>
              </a:tr>
              <a:tr h="216000">
                <a:tc>
                  <a:txBody>
                    <a:bodyPr/>
                    <a:lstStyle/>
                    <a:p>
                      <a:pPr algn="l"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Pipeline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평가가치 </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261,547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22,300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11,609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295,456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3018889767"/>
                  </a:ext>
                </a:extLst>
              </a:tr>
              <a:tr h="216000">
                <a:tc>
                  <a:txBody>
                    <a:bodyPr/>
                    <a:lstStyle/>
                    <a:p>
                      <a:pPr algn="l"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23.3Q Pipeline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장부가액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백만원</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gridSpan="2">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149,141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9,469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158,610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3044480434"/>
                  </a:ext>
                </a:extLst>
              </a:tr>
              <a:tr h="216000">
                <a:tc>
                  <a:txBody>
                    <a:bodyPr/>
                    <a:lstStyle/>
                    <a:p>
                      <a:pPr algn="l"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Pipeline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손상여부</a:t>
                      </a:r>
                      <a:endPar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gridSpan="2">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손상 없음</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손상 없음</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손상 없음</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1450918759"/>
                  </a:ext>
                </a:extLst>
              </a:tr>
            </a:tbl>
          </a:graphicData>
        </a:graphic>
      </p:graphicFrame>
      <p:grpSp>
        <p:nvGrpSpPr>
          <p:cNvPr id="6" name="그룹 5">
            <a:extLst>
              <a:ext uri="{FF2B5EF4-FFF2-40B4-BE49-F238E27FC236}">
                <a16:creationId xmlns:a16="http://schemas.microsoft.com/office/drawing/2014/main" id="{AD369F57-E5FC-CE82-65F5-200DD36C3F30}"/>
              </a:ext>
            </a:extLst>
          </p:cNvPr>
          <p:cNvGrpSpPr/>
          <p:nvPr/>
        </p:nvGrpSpPr>
        <p:grpSpPr>
          <a:xfrm>
            <a:off x="502976" y="1307321"/>
            <a:ext cx="8914074" cy="288000"/>
            <a:chOff x="452439" y="1416168"/>
            <a:chExt cx="4392613" cy="288000"/>
          </a:xfrm>
        </p:grpSpPr>
        <p:sp>
          <p:nvSpPr>
            <p:cNvPr id="7" name="TextBox 6">
              <a:extLst>
                <a:ext uri="{FF2B5EF4-FFF2-40B4-BE49-F238E27FC236}">
                  <a16:creationId xmlns:a16="http://schemas.microsoft.com/office/drawing/2014/main" id="{14747474-5592-BD71-15FA-EC09C519A796}"/>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무형자산</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(IPR&amp;D)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별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Impairment Test Summary</a:t>
              </a:r>
            </a:p>
          </p:txBody>
        </p:sp>
        <p:cxnSp>
          <p:nvCxnSpPr>
            <p:cNvPr id="8" name="직선 연결선 7">
              <a:extLst>
                <a:ext uri="{FF2B5EF4-FFF2-40B4-BE49-F238E27FC236}">
                  <a16:creationId xmlns:a16="http://schemas.microsoft.com/office/drawing/2014/main" id="{592FE9DB-97DE-F05A-E20B-8DC7D748C41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3005325A-18FC-DCC9-04F9-334608FEE178}"/>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 name="그룹 11">
            <a:extLst>
              <a:ext uri="{FF2B5EF4-FFF2-40B4-BE49-F238E27FC236}">
                <a16:creationId xmlns:a16="http://schemas.microsoft.com/office/drawing/2014/main" id="{5DD5BA50-7CB4-6454-35B5-3093C54BC605}"/>
              </a:ext>
            </a:extLst>
          </p:cNvPr>
          <p:cNvGrpSpPr/>
          <p:nvPr/>
        </p:nvGrpSpPr>
        <p:grpSpPr>
          <a:xfrm>
            <a:off x="502976" y="4253721"/>
            <a:ext cx="8914074" cy="288000"/>
            <a:chOff x="452439" y="1416168"/>
            <a:chExt cx="4392613" cy="288000"/>
          </a:xfrm>
        </p:grpSpPr>
        <p:sp>
          <p:nvSpPr>
            <p:cNvPr id="13" name="TextBox 12">
              <a:extLst>
                <a:ext uri="{FF2B5EF4-FFF2-40B4-BE49-F238E27FC236}">
                  <a16:creationId xmlns:a16="http://schemas.microsoft.com/office/drawing/2014/main" id="{19C81792-919C-1C16-A9BD-593D0432899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Sensitivity Analysis</a:t>
              </a:r>
            </a:p>
          </p:txBody>
        </p:sp>
        <p:cxnSp>
          <p:nvCxnSpPr>
            <p:cNvPr id="14" name="직선 연결선 13">
              <a:extLst>
                <a:ext uri="{FF2B5EF4-FFF2-40B4-BE49-F238E27FC236}">
                  <a16:creationId xmlns:a16="http://schemas.microsoft.com/office/drawing/2014/main" id="{BEF527CC-2BB8-C21A-DEDD-42DFFE2DB7E5}"/>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A7F11616-62DF-DAFE-9DD2-92F8A74F39CA}"/>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직사각형 15">
            <a:extLst>
              <a:ext uri="{FF2B5EF4-FFF2-40B4-BE49-F238E27FC236}">
                <a16:creationId xmlns:a16="http://schemas.microsoft.com/office/drawing/2014/main" id="{875D56C7-7F1B-1BB6-BE31-6E8F9723078D}"/>
              </a:ext>
            </a:extLst>
          </p:cNvPr>
          <p:cNvSpPr/>
          <p:nvPr/>
        </p:nvSpPr>
        <p:spPr>
          <a:xfrm>
            <a:off x="520743" y="3496973"/>
            <a:ext cx="8900048" cy="650421"/>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graphicFrame>
        <p:nvGraphicFramePr>
          <p:cNvPr id="18" name="표 17">
            <a:extLst>
              <a:ext uri="{FF2B5EF4-FFF2-40B4-BE49-F238E27FC236}">
                <a16:creationId xmlns:a16="http://schemas.microsoft.com/office/drawing/2014/main" id="{D0E66046-FC34-81A5-66AB-CFDC39B7F62A}"/>
              </a:ext>
            </a:extLst>
          </p:cNvPr>
          <p:cNvGraphicFramePr>
            <a:graphicFrameLocks noGrp="1"/>
          </p:cNvGraphicFramePr>
          <p:nvPr>
            <p:extLst>
              <p:ext uri="{D42A27DB-BD31-4B8C-83A1-F6EECF244321}">
                <p14:modId xmlns:p14="http://schemas.microsoft.com/office/powerpoint/2010/main" val="2145454513"/>
              </p:ext>
            </p:extLst>
          </p:nvPr>
        </p:nvGraphicFramePr>
        <p:xfrm>
          <a:off x="484448" y="4677518"/>
          <a:ext cx="8918575" cy="1448292"/>
        </p:xfrm>
        <a:graphic>
          <a:graphicData uri="http://schemas.openxmlformats.org/drawingml/2006/table">
            <a:tbl>
              <a:tblPr/>
              <a:tblGrid>
                <a:gridCol w="1596483">
                  <a:extLst>
                    <a:ext uri="{9D8B030D-6E8A-4147-A177-3AD203B41FA5}">
                      <a16:colId xmlns:a16="http://schemas.microsoft.com/office/drawing/2014/main" val="2057549804"/>
                    </a:ext>
                  </a:extLst>
                </a:gridCol>
                <a:gridCol w="1496181">
                  <a:extLst>
                    <a:ext uri="{9D8B030D-6E8A-4147-A177-3AD203B41FA5}">
                      <a16:colId xmlns:a16="http://schemas.microsoft.com/office/drawing/2014/main" val="3877449176"/>
                    </a:ext>
                  </a:extLst>
                </a:gridCol>
                <a:gridCol w="1496181">
                  <a:extLst>
                    <a:ext uri="{9D8B030D-6E8A-4147-A177-3AD203B41FA5}">
                      <a16:colId xmlns:a16="http://schemas.microsoft.com/office/drawing/2014/main" val="3483335506"/>
                    </a:ext>
                  </a:extLst>
                </a:gridCol>
                <a:gridCol w="1496181">
                  <a:extLst>
                    <a:ext uri="{9D8B030D-6E8A-4147-A177-3AD203B41FA5}">
                      <a16:colId xmlns:a16="http://schemas.microsoft.com/office/drawing/2014/main" val="2041319681"/>
                    </a:ext>
                  </a:extLst>
                </a:gridCol>
                <a:gridCol w="1496181">
                  <a:extLst>
                    <a:ext uri="{9D8B030D-6E8A-4147-A177-3AD203B41FA5}">
                      <a16:colId xmlns:a16="http://schemas.microsoft.com/office/drawing/2014/main" val="345449679"/>
                    </a:ext>
                  </a:extLst>
                </a:gridCol>
                <a:gridCol w="1337368">
                  <a:extLst>
                    <a:ext uri="{9D8B030D-6E8A-4147-A177-3AD203B41FA5}">
                      <a16:colId xmlns:a16="http://schemas.microsoft.com/office/drawing/2014/main" val="124978135"/>
                    </a:ext>
                  </a:extLst>
                </a:gridCol>
              </a:tblGrid>
              <a:tr h="184176">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gridSpan="5">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WACC</a:t>
                      </a:r>
                    </a:p>
                  </a:txBody>
                  <a:tcPr marL="36000" marR="36000" marT="0" marB="0" anchor="ctr">
                    <a:lnL>
                      <a:noFill/>
                    </a:lnL>
                    <a:lnR>
                      <a:noFill/>
                    </a:lnR>
                    <a:lnT>
                      <a:noFill/>
                    </a:lnT>
                    <a:lnB w="6350" cap="flat" cmpd="sng" algn="ctr">
                      <a:solidFill>
                        <a:schemeClr val="bg1"/>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118743230"/>
                  </a:ext>
                </a:extLst>
              </a:tr>
              <a:tr h="184176">
                <a:tc>
                  <a:txBody>
                    <a:bodyPr/>
                    <a:lstStyle/>
                    <a:p>
                      <a:pPr algn="ctr"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 USD k, </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chemeClr val="bg1"/>
                      </a:solidFill>
                      <a:prstDash val="solid"/>
                      <a:round/>
                      <a:headEnd type="none" w="med" len="med"/>
                      <a:tailEnd type="none" w="med" len="med"/>
                    </a:lnR>
                    <a:lnT>
                      <a:noFill/>
                    </a:lnT>
                    <a:lnB w="6350" cap="flat" cmpd="sng" algn="ctr">
                      <a:noFill/>
                      <a:prstDash val="dot"/>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xx %　</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　xx %</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xx %</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　xx %</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xx %　</a:t>
                      </a:r>
                    </a:p>
                  </a:txBody>
                  <a:tcPr marL="36000" marR="36000" marT="0" marB="0" anchor="ct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solidFill>
                      <a:srgbClr val="00338D"/>
                    </a:solidFill>
                  </a:tcPr>
                </a:tc>
                <a:extLst>
                  <a:ext uri="{0D108BD9-81ED-4DB2-BD59-A6C34878D82A}">
                    <a16:rowId xmlns:a16="http://schemas.microsoft.com/office/drawing/2014/main" val="488036914"/>
                  </a:ext>
                </a:extLst>
              </a:tr>
              <a:tr h="267892">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Oregovomab-FL</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90890597"/>
                  </a:ext>
                </a:extLst>
              </a:tr>
              <a:tr h="267892">
                <a:tc>
                  <a:txBody>
                    <a:bodyPr/>
                    <a:lstStyle/>
                    <a:p>
                      <a:pPr algn="l"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Oregovomab-</a:t>
                      </a: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RC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137033977"/>
                  </a:ext>
                </a:extLst>
              </a:tr>
              <a:tr h="267892">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Anti-MUC1</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95430984"/>
                  </a:ext>
                </a:extLst>
              </a:tr>
              <a:tr h="276264">
                <a:tc>
                  <a:txBody>
                    <a:bodyPr/>
                    <a:lstStyle/>
                    <a:p>
                      <a:pPr algn="l" rtl="0"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Pipeline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계</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solidFill>
                      <a:srgbClr val="E5F4FB"/>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69538383"/>
                  </a:ext>
                </a:extLst>
              </a:tr>
            </a:tbl>
          </a:graphicData>
        </a:graphic>
      </p:graphicFrame>
    </p:spTree>
    <p:extLst>
      <p:ext uri="{BB962C8B-B14F-4D97-AF65-F5344CB8AC3E}">
        <p14:creationId xmlns:p14="http://schemas.microsoft.com/office/powerpoint/2010/main" val="40091540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USED" val="KPMGFONT"/>
</p:tagLst>
</file>

<file path=ppt/tags/tag10.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11.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12.xml><?xml version="1.0" encoding="utf-8"?>
<p:tagLst xmlns:a="http://schemas.openxmlformats.org/drawingml/2006/main" xmlns:r="http://schemas.openxmlformats.org/officeDocument/2006/relationships" xmlns:p="http://schemas.openxmlformats.org/presentationml/2006/main">
  <p:tag name="NAME" val="SingleBoatText"/>
</p:tagLst>
</file>

<file path=ppt/tags/tag13.xml><?xml version="1.0" encoding="utf-8"?>
<p:tagLst xmlns:a="http://schemas.openxmlformats.org/drawingml/2006/main" xmlns:r="http://schemas.openxmlformats.org/officeDocument/2006/relationships" xmlns:p="http://schemas.openxmlformats.org/presentationml/2006/main">
  <p:tag name="NAME" val="SingleBoatText"/>
</p:tagLst>
</file>

<file path=ppt/tags/tag14.xml><?xml version="1.0" encoding="utf-8"?>
<p:tagLst xmlns:a="http://schemas.openxmlformats.org/drawingml/2006/main" xmlns:r="http://schemas.openxmlformats.org/officeDocument/2006/relationships" xmlns:p="http://schemas.openxmlformats.org/presentationml/2006/main">
  <p:tag name="NAME" val="SingleBoatText"/>
</p:tagLst>
</file>

<file path=ppt/tags/tag15.xml><?xml version="1.0" encoding="utf-8"?>
<p:tagLst xmlns:a="http://schemas.openxmlformats.org/drawingml/2006/main" xmlns:r="http://schemas.openxmlformats.org/officeDocument/2006/relationships" xmlns:p="http://schemas.openxmlformats.org/presentationml/2006/main">
  <p:tag name="NAME" val="SingleBoatText"/>
</p:tagLst>
</file>

<file path=ppt/tags/tag16.xml><?xml version="1.0" encoding="utf-8"?>
<p:tagLst xmlns:a="http://schemas.openxmlformats.org/drawingml/2006/main" xmlns:r="http://schemas.openxmlformats.org/officeDocument/2006/relationships" xmlns:p="http://schemas.openxmlformats.org/presentationml/2006/main">
  <p:tag name="NAME" val="SingleBoatText"/>
</p:tagLst>
</file>

<file path=ppt/tags/tag17.xml><?xml version="1.0" encoding="utf-8"?>
<p:tagLst xmlns:a="http://schemas.openxmlformats.org/drawingml/2006/main" xmlns:r="http://schemas.openxmlformats.org/officeDocument/2006/relationships" xmlns:p="http://schemas.openxmlformats.org/presentationml/2006/main">
  <p:tag name="NAME" val="SingleBoatText"/>
</p:tagLst>
</file>

<file path=ppt/tags/tag18.xml><?xml version="1.0" encoding="utf-8"?>
<p:tagLst xmlns:a="http://schemas.openxmlformats.org/drawingml/2006/main" xmlns:r="http://schemas.openxmlformats.org/officeDocument/2006/relationships" xmlns:p="http://schemas.openxmlformats.org/presentationml/2006/main">
  <p:tag name="NAME" val="SingleBoatText"/>
</p:tagLst>
</file>

<file path=ppt/tags/tag19.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2.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20.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21.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22.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23.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24.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25.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26.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27.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3.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4.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5.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6.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7.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8.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9.xml><?xml version="1.0" encoding="utf-8"?>
<p:tagLst xmlns:a="http://schemas.openxmlformats.org/drawingml/2006/main" xmlns:r="http://schemas.openxmlformats.org/officeDocument/2006/relationships" xmlns:p="http://schemas.openxmlformats.org/presentationml/2006/main">
  <p:tag name="DOCUMENTCLASSIFICATION" val="TRUE"/>
</p:tagLst>
</file>

<file path=ppt/theme/theme1.xml><?xml version="1.0" encoding="utf-8"?>
<a:theme xmlns:a="http://schemas.openxmlformats.org/drawingml/2006/main" name="KPMG Report (A4) Feb 2022">
  <a:themeElements>
    <a:clrScheme name="Custom 41">
      <a:dk1>
        <a:srgbClr val="000000"/>
      </a:dk1>
      <a:lt1>
        <a:sysClr val="window" lastClr="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PMG New Brand 2022">
      <a:majorFont>
        <a:latin typeface="KPMG Bold"/>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000" tIns="54000" rIns="54000" bIns="54000" rtlCol="0" anchor="ctr"/>
      <a:lstStyle>
        <a:defPPr algn="ctr">
          <a:defRPr sz="9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900" dirty="0" err="1" smtClean="0">
            <a:solidFill>
              <a:schemeClr val="tx2"/>
            </a:solidFill>
          </a:defRPr>
        </a:defPPr>
      </a:lstStyle>
    </a:txDef>
  </a:objectDefaults>
  <a:extraClrSchemeLst/>
  <a:custClrLst>
    <a:custClr name="KPMG Blue">
      <a:srgbClr val="00338D"/>
    </a:custClr>
    <a:custClr name="Pacific Blue">
      <a:srgbClr val="00B8F5"/>
    </a:custClr>
    <a:custClr name="Cobalt Blue">
      <a:srgbClr val="1E49E2"/>
    </a:custClr>
    <a:custClr name="Blue">
      <a:srgbClr val="76D2FF"/>
    </a:custClr>
    <a:custClr name="Purple">
      <a:srgbClr val="7213EA"/>
    </a:custClr>
    <a:custClr name="Light Purple">
      <a:srgbClr val="B497FF"/>
    </a:custClr>
    <a:custClr name="Dark Green">
      <a:srgbClr val="098E7E"/>
    </a:custClr>
    <a:custClr name="Green">
      <a:srgbClr val="00C0AE"/>
    </a:custClr>
    <a:custClr name="Dark Pink">
      <a:srgbClr val="AB0D82"/>
    </a:custClr>
    <a:custClr name="Pink">
      <a:srgbClr val="FD349C"/>
    </a:custClr>
    <a:custClr name="Light Pink">
      <a:srgbClr val="FFA3DA"/>
    </a:custClr>
    <a:custClr name="Grey 2">
      <a:srgbClr val="666666"/>
    </a:custClr>
    <a:custClr name="Dark Purple">
      <a:srgbClr val="510DBC"/>
    </a:custClr>
  </a:custClrLst>
  <a:extLst>
    <a:ext uri="{05A4C25C-085E-4340-85A3-A5531E510DB2}">
      <thm15:themeFamily xmlns:thm15="http://schemas.microsoft.com/office/thememl/2012/main" name="프레젠테이션1" id="{13BC7A09-CBF6-4035-9B30-0CD4DD89A780}" vid="{760E592E-724D-42CE-AD39-5CE24CFC1DF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Samjong KPMG Report Standard Template (2)</Template>
  <TotalTime>8</TotalTime>
  <Words>21554</Words>
  <Application>Microsoft Office PowerPoint</Application>
  <PresentationFormat>A4 용지(210x297mm)</PresentationFormat>
  <Paragraphs>6703</Paragraphs>
  <Slides>64</Slides>
  <Notes>21</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64</vt:i4>
      </vt:variant>
    </vt:vector>
  </HeadingPairs>
  <TitlesOfParts>
    <vt:vector size="75" baseType="lpstr">
      <vt:lpstr>KoPub돋움체 Bold</vt:lpstr>
      <vt:lpstr>KoPub돋움체 Light</vt:lpstr>
      <vt:lpstr>KoPub돋움체 Medium</vt:lpstr>
      <vt:lpstr>KPMG Bold</vt:lpstr>
      <vt:lpstr>맑은 고딕</vt:lpstr>
      <vt:lpstr>한컴바탕</vt:lpstr>
      <vt:lpstr>Arial</vt:lpstr>
      <vt:lpstr>Arial</vt:lpstr>
      <vt:lpstr>Univers for KPMG</vt:lpstr>
      <vt:lpstr>Wingdings</vt:lpstr>
      <vt:lpstr>KPMG Report (A4) Feb 2022</vt:lpstr>
      <vt:lpstr>PowerPoint 프레젠테이션</vt:lpstr>
      <vt:lpstr>PowerPoint 프레젠테이션</vt:lpstr>
      <vt:lpstr>주식회사 카나리아바이오  무형자산(IPR&amp;D) 손상 검토 보고서(Draft)   - 기준일 : 2023년 9월 30일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삼정KPMG</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template</dc:title>
  <dc:creator>삼정KPMG</dc:creator>
  <cp:lastModifiedBy>Jung, Sang-Jee (KR/Deal Adv1)</cp:lastModifiedBy>
  <cp:revision>2</cp:revision>
  <dcterms:created xsi:type="dcterms:W3CDTF">2023-02-01T07:49:23Z</dcterms:created>
  <dcterms:modified xsi:type="dcterms:W3CDTF">2023-12-13T05:22:35Z</dcterms:modified>
  <cp:category>KPMG Confidential</cp:category>
</cp:coreProperties>
</file>